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60E98F-C26B-4FC4-BA54-7B26F67F8F8F}">
  <a:tblStyle styleId="{CC60E98F-C26B-4FC4-BA54-7B26F67F8F8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c4e44ef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dc4e44ef73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c4e44ef73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dc4e44ef73_9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c4e44ef73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dc4e44ef73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c4e44ef7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dc4e44ef73_1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c4e44ef73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dc4e44ef73_1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4e44ef7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dc4e44ef73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4e44ef7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dc4e44ef73_1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4e44ef7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dc4e44ef73_1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c4e44ef73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dc4e44ef73_1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c4e44ef73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dc4e44ef73_1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4e44ef7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dc4e44ef73_1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c4e44ef7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dc4e44ef73_9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4e44ef73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c4e44ef73_9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994505" y="2260311"/>
            <a:ext cx="3155100" cy="584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95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845628" y="1565069"/>
            <a:ext cx="7348200" cy="3069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3429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4"/>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14"/>
          <p:cNvSpPr/>
          <p:nvPr/>
        </p:nvSpPr>
        <p:spPr>
          <a:xfrm>
            <a:off x="0" y="8662"/>
            <a:ext cx="9144000" cy="513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14"/>
          <p:cNvSpPr txBox="1"/>
          <p:nvPr>
            <p:ph type="title"/>
          </p:nvPr>
        </p:nvSpPr>
        <p:spPr>
          <a:xfrm>
            <a:off x="2994505" y="2260311"/>
            <a:ext cx="3155100" cy="584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95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hyperlink" Target="https://www.researchgate.net/publication/324941161_A_Survey_on_Decision_Tree_Algorithms_of_Classification_in_Data_Mining" TargetMode="External"/><Relationship Id="rId5" Type="http://schemas.openxmlformats.org/officeDocument/2006/relationships/hyperlink" Target="https://www.scirp.org/journal/paperinformation.aspx?paperid=93637" TargetMode="External"/><Relationship Id="rId6" Type="http://schemas.openxmlformats.org/officeDocument/2006/relationships/hyperlink" Target="https://www.kaggle.com/shivamb/real-or-fake-fake-jobposting-prediction" TargetMode="External"/><Relationship Id="rId7" Type="http://schemas.openxmlformats.org/officeDocument/2006/relationships/hyperlink" Target="https://www.researchgate.net/publication/341325717_Fake_Job_Recruitment_Detection_Using_Machine_Learning_Approach" TargetMode="External"/><Relationship Id="rId8" Type="http://schemas.openxmlformats.org/officeDocument/2006/relationships/hyperlink" Target="https://www.researchgate.net/publication/275224157_A_Review_on_Evaluation_Metrics_for_Data_Classification_Evalua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5"/>
          <p:cNvGrpSpPr/>
          <p:nvPr/>
        </p:nvGrpSpPr>
        <p:grpSpPr>
          <a:xfrm>
            <a:off x="0" y="0"/>
            <a:ext cx="9144000" cy="5143500"/>
            <a:chOff x="0" y="0"/>
            <a:chExt cx="9144000" cy="6858000"/>
          </a:xfrm>
        </p:grpSpPr>
        <p:sp>
          <p:nvSpPr>
            <p:cNvPr id="69" name="Google Shape;69;p15"/>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1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1" name="Google Shape;71;p15"/>
          <p:cNvSpPr txBox="1"/>
          <p:nvPr>
            <p:ph type="title"/>
          </p:nvPr>
        </p:nvSpPr>
        <p:spPr>
          <a:xfrm>
            <a:off x="1446025" y="1259272"/>
            <a:ext cx="6609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t>Department of Computer Science and Engineering</a:t>
            </a:r>
            <a:endParaRPr sz="2400"/>
          </a:p>
        </p:txBody>
      </p:sp>
      <p:sp>
        <p:nvSpPr>
          <p:cNvPr id="72" name="Google Shape;72;p15"/>
          <p:cNvSpPr txBox="1"/>
          <p:nvPr/>
        </p:nvSpPr>
        <p:spPr>
          <a:xfrm>
            <a:off x="152386" y="1807539"/>
            <a:ext cx="8892000" cy="843900"/>
          </a:xfrm>
          <a:prstGeom prst="rect">
            <a:avLst/>
          </a:prstGeom>
          <a:noFill/>
          <a:ln>
            <a:noFill/>
          </a:ln>
        </p:spPr>
        <p:txBody>
          <a:bodyPr anchorCtr="0" anchor="t" bIns="0" lIns="0" spcFirstLastPara="1" rIns="0" wrap="square" tIns="12700">
            <a:spAutoFit/>
          </a:bodyPr>
          <a:lstStyle/>
          <a:p>
            <a:pPr indent="0" lvl="0" marL="12700" marR="0" rtl="0" algn="ctr">
              <a:lnSpc>
                <a:spcPct val="150000"/>
              </a:lnSpc>
              <a:spcBef>
                <a:spcPts val="0"/>
              </a:spcBef>
              <a:spcAft>
                <a:spcPts val="0"/>
              </a:spcAft>
              <a:buNone/>
            </a:pPr>
            <a:r>
              <a:rPr b="1" lang="en" sz="2400">
                <a:solidFill>
                  <a:srgbClr val="0000FF"/>
                </a:solidFill>
                <a:latin typeface="Times New Roman"/>
                <a:ea typeface="Times New Roman"/>
                <a:cs typeface="Times New Roman"/>
                <a:sym typeface="Times New Roman"/>
              </a:rPr>
              <a:t>FAKE JOB RECRUITMENT DETECTION</a:t>
            </a:r>
            <a:endParaRPr b="1" sz="2400">
              <a:solidFill>
                <a:srgbClr val="0000FF"/>
              </a:solidFill>
              <a:latin typeface="Times New Roman"/>
              <a:ea typeface="Times New Roman"/>
              <a:cs typeface="Times New Roman"/>
              <a:sym typeface="Times New Roman"/>
            </a:endParaRPr>
          </a:p>
          <a:p>
            <a:pPr indent="0" lvl="0" marL="12700" marR="0" rtl="0" algn="ctr">
              <a:lnSpc>
                <a:spcPct val="150000"/>
              </a:lnSpc>
              <a:spcBef>
                <a:spcPts val="0"/>
              </a:spcBef>
              <a:spcAft>
                <a:spcPts val="0"/>
              </a:spcAft>
              <a:buNone/>
            </a:pPr>
            <a:r>
              <a:rPr b="1" lang="en" sz="1800">
                <a:latin typeface="Times New Roman"/>
                <a:ea typeface="Times New Roman"/>
                <a:cs typeface="Times New Roman"/>
                <a:sym typeface="Times New Roman"/>
              </a:rPr>
              <a:t>Date: 28 May 2021</a:t>
            </a:r>
            <a:endParaRPr sz="1800">
              <a:latin typeface="Times New Roman"/>
              <a:ea typeface="Times New Roman"/>
              <a:cs typeface="Times New Roman"/>
              <a:sym typeface="Times New Roman"/>
            </a:endParaRPr>
          </a:p>
        </p:txBody>
      </p:sp>
      <p:sp>
        <p:nvSpPr>
          <p:cNvPr id="73" name="Google Shape;73;p15"/>
          <p:cNvSpPr txBox="1"/>
          <p:nvPr/>
        </p:nvSpPr>
        <p:spPr>
          <a:xfrm>
            <a:off x="641325" y="2951925"/>
            <a:ext cx="7896900" cy="1743900"/>
          </a:xfrm>
          <a:prstGeom prst="rect">
            <a:avLst/>
          </a:prstGeom>
          <a:noFill/>
          <a:ln>
            <a:noFill/>
          </a:ln>
        </p:spPr>
        <p:txBody>
          <a:bodyPr anchorCtr="0" anchor="t" bIns="0" lIns="0" spcFirstLastPara="1" rIns="0" wrap="square" tIns="12700">
            <a:spAutoFit/>
          </a:bodyPr>
          <a:lstStyle/>
          <a:p>
            <a:pPr indent="0" lvl="0" marL="12700" marR="3012440" rtl="0" algn="l">
              <a:lnSpc>
                <a:spcPct val="115000"/>
              </a:lnSpc>
              <a:spcBef>
                <a:spcPts val="0"/>
              </a:spcBef>
              <a:spcAft>
                <a:spcPts val="0"/>
              </a:spcAft>
              <a:buNone/>
            </a:pPr>
            <a:r>
              <a:rPr b="1" lang="en" sz="1800">
                <a:latin typeface="Times New Roman"/>
                <a:ea typeface="Times New Roman"/>
                <a:cs typeface="Times New Roman"/>
                <a:sym typeface="Times New Roman"/>
              </a:rPr>
              <a:t>M.Priyanka</a:t>
            </a:r>
            <a:r>
              <a:rPr b="1" lang="en" sz="1800">
                <a:latin typeface="Times New Roman"/>
                <a:ea typeface="Times New Roman"/>
                <a:cs typeface="Times New Roman"/>
                <a:sym typeface="Times New Roman"/>
              </a:rPr>
              <a:t> : 17WH1A0505</a:t>
            </a:r>
            <a:endParaRPr b="1" sz="1800">
              <a:latin typeface="Times New Roman"/>
              <a:ea typeface="Times New Roman"/>
              <a:cs typeface="Times New Roman"/>
              <a:sym typeface="Times New Roman"/>
            </a:endParaRPr>
          </a:p>
          <a:p>
            <a:pPr indent="0" lvl="0" marL="12700" marR="3012440" rtl="0" algn="l">
              <a:lnSpc>
                <a:spcPct val="115000"/>
              </a:lnSpc>
              <a:spcBef>
                <a:spcPts val="0"/>
              </a:spcBef>
              <a:spcAft>
                <a:spcPts val="0"/>
              </a:spcAft>
              <a:buNone/>
            </a:pPr>
            <a:r>
              <a:rPr b="1" lang="en" sz="1800">
                <a:latin typeface="Times New Roman"/>
                <a:ea typeface="Times New Roman"/>
                <a:cs typeface="Times New Roman"/>
                <a:sym typeface="Times New Roman"/>
              </a:rPr>
              <a:t>M.Deepika   : 17WH1A0511</a:t>
            </a:r>
            <a:endParaRPr sz="1800">
              <a:latin typeface="Times New Roman"/>
              <a:ea typeface="Times New Roman"/>
              <a:cs typeface="Times New Roman"/>
              <a:sym typeface="Times New Roman"/>
            </a:endParaRPr>
          </a:p>
          <a:p>
            <a:pPr indent="0" lvl="0" marL="12700" marR="0" rtl="0" algn="l">
              <a:lnSpc>
                <a:spcPct val="115000"/>
              </a:lnSpc>
              <a:spcBef>
                <a:spcPts val="0"/>
              </a:spcBef>
              <a:spcAft>
                <a:spcPts val="0"/>
              </a:spcAft>
              <a:buNone/>
            </a:pPr>
            <a:r>
              <a:rPr b="1" lang="en" sz="1800">
                <a:latin typeface="Times New Roman"/>
                <a:ea typeface="Times New Roman"/>
                <a:cs typeface="Times New Roman"/>
                <a:sym typeface="Times New Roman"/>
              </a:rPr>
              <a:t>K.Susritha   : 17WH1A0554</a:t>
            </a:r>
            <a:endParaRPr sz="1800">
              <a:latin typeface="Times New Roman"/>
              <a:ea typeface="Times New Roman"/>
              <a:cs typeface="Times New Roman"/>
              <a:sym typeface="Times New Roman"/>
            </a:endParaRPr>
          </a:p>
          <a:p>
            <a:pPr indent="19050" lvl="0" marL="3902075" marR="5080" rtl="0" algn="l">
              <a:lnSpc>
                <a:spcPct val="115000"/>
              </a:lnSpc>
              <a:spcBef>
                <a:spcPts val="1400"/>
              </a:spcBef>
              <a:spcAft>
                <a:spcPts val="0"/>
              </a:spcAft>
              <a:buNone/>
            </a:pPr>
            <a:r>
              <a:rPr b="1" lang="en" sz="1800">
                <a:latin typeface="Times New Roman"/>
                <a:ea typeface="Times New Roman"/>
                <a:cs typeface="Times New Roman"/>
                <a:sym typeface="Times New Roman"/>
              </a:rPr>
              <a:t>Internal Guide  : Ms. P. Kavitha  Designation	: Assistant Professor</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24"/>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24"/>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77" name="Google Shape;177;p24"/>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p>
        </p:txBody>
      </p:sp>
      <p:sp>
        <p:nvSpPr>
          <p:cNvPr id="178" name="Google Shape;178;p24"/>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None/>
            </a:pPr>
            <a:r>
              <a:rPr b="0" lang="en" sz="3000"/>
              <a:t>Test cases </a:t>
            </a:r>
            <a:endParaRPr b="0" sz="3000"/>
          </a:p>
        </p:txBody>
      </p:sp>
      <p:sp>
        <p:nvSpPr>
          <p:cNvPr id="179" name="Google Shape;179;p24"/>
          <p:cNvSpPr txBox="1"/>
          <p:nvPr/>
        </p:nvSpPr>
        <p:spPr>
          <a:xfrm>
            <a:off x="343550" y="797775"/>
            <a:ext cx="8360700" cy="17142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accent2"/>
              </a:solidFill>
              <a:latin typeface="Times New Roman"/>
              <a:ea typeface="Times New Roman"/>
              <a:cs typeface="Times New Roman"/>
              <a:sym typeface="Times New Roman"/>
            </a:endParaRPr>
          </a:p>
        </p:txBody>
      </p:sp>
      <p:pic>
        <p:nvPicPr>
          <p:cNvPr id="180" name="Google Shape;180;p24"/>
          <p:cNvPicPr preferRelativeResize="0"/>
          <p:nvPr/>
        </p:nvPicPr>
        <p:blipFill>
          <a:blip r:embed="rId5">
            <a:alphaModFix/>
          </a:blip>
          <a:stretch>
            <a:fillRect/>
          </a:stretch>
        </p:blipFill>
        <p:spPr>
          <a:xfrm>
            <a:off x="2087650" y="894675"/>
            <a:ext cx="4800600" cy="2305050"/>
          </a:xfrm>
          <a:prstGeom prst="rect">
            <a:avLst/>
          </a:prstGeom>
          <a:noFill/>
          <a:ln>
            <a:noFill/>
          </a:ln>
        </p:spPr>
      </p:pic>
      <p:pic>
        <p:nvPicPr>
          <p:cNvPr id="181" name="Google Shape;181;p24"/>
          <p:cNvPicPr preferRelativeResize="0"/>
          <p:nvPr/>
        </p:nvPicPr>
        <p:blipFill>
          <a:blip r:embed="rId6">
            <a:alphaModFix/>
          </a:blip>
          <a:stretch>
            <a:fillRect/>
          </a:stretch>
        </p:blipFill>
        <p:spPr>
          <a:xfrm>
            <a:off x="3114200" y="3378325"/>
            <a:ext cx="281940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25"/>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88" name="Google Shape;188;p25"/>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25"/>
          <p:cNvSpPr txBox="1"/>
          <p:nvPr>
            <p:ph type="title"/>
          </p:nvPr>
        </p:nvSpPr>
        <p:spPr>
          <a:xfrm>
            <a:off x="3455983" y="80948"/>
            <a:ext cx="20199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Timeline</a:t>
            </a:r>
            <a:endParaRPr sz="3000">
              <a:latin typeface="Times New Roman"/>
              <a:ea typeface="Times New Roman"/>
              <a:cs typeface="Times New Roman"/>
              <a:sym typeface="Times New Roman"/>
            </a:endParaRPr>
          </a:p>
        </p:txBody>
      </p:sp>
      <p:graphicFrame>
        <p:nvGraphicFramePr>
          <p:cNvPr id="190" name="Google Shape;190;p25"/>
          <p:cNvGraphicFramePr/>
          <p:nvPr/>
        </p:nvGraphicFramePr>
        <p:xfrm>
          <a:off x="513973" y="973975"/>
          <a:ext cx="3000000" cy="3000000"/>
        </p:xfrm>
        <a:graphic>
          <a:graphicData uri="http://schemas.openxmlformats.org/drawingml/2006/table">
            <a:tbl>
              <a:tblPr bandRow="1" firstRow="1">
                <a:noFill/>
                <a:tableStyleId>{CC60E98F-C26B-4FC4-BA54-7B26F67F8F8F}</a:tableStyleId>
              </a:tblPr>
              <a:tblGrid>
                <a:gridCol w="2333625"/>
                <a:gridCol w="3438525"/>
                <a:gridCol w="2320300"/>
              </a:tblGrid>
              <a:tr h="803900">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800" u="none" cap="none" strike="noStrike">
                          <a:latin typeface="Times New Roman"/>
                          <a:ea typeface="Times New Roman"/>
                          <a:cs typeface="Times New Roman"/>
                          <a:sym typeface="Times New Roman"/>
                        </a:rPr>
                        <a:t>Review 0</a:t>
                      </a:r>
                      <a:endParaRPr sz="18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45720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304800" lvl="0" marL="406400" marR="0" rtl="0" algn="l">
                        <a:lnSpc>
                          <a:spcPct val="100000"/>
                        </a:lnSpc>
                        <a:spcBef>
                          <a:spcPts val="0"/>
                        </a:spcBef>
                        <a:spcAft>
                          <a:spcPts val="0"/>
                        </a:spcAft>
                        <a:buSzPts val="1800"/>
                        <a:buFont typeface="Times New Roman"/>
                        <a:buChar char="●"/>
                      </a:pPr>
                      <a:r>
                        <a:rPr lang="en" sz="1800" u="none" cap="none" strike="noStrike">
                          <a:latin typeface="Times New Roman"/>
                          <a:ea typeface="Times New Roman"/>
                          <a:cs typeface="Times New Roman"/>
                          <a:sym typeface="Times New Roman"/>
                        </a:rPr>
                        <a:t>Requirements &amp; Speciﬁcations</a:t>
                      </a:r>
                      <a:endParaRPr sz="1800" u="none" cap="none" strike="noStrike">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800" u="none" cap="none" strike="noStrike">
                          <a:latin typeface="Times New Roman"/>
                          <a:ea typeface="Times New Roman"/>
                          <a:cs typeface="Times New Roman"/>
                          <a:sym typeface="Times New Roman"/>
                        </a:rPr>
                        <a:t>Review 1</a:t>
                      </a:r>
                      <a:endParaRPr sz="18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04800" lvl="0" marL="406400" marR="0" rtl="0" algn="l">
                        <a:lnSpc>
                          <a:spcPct val="100000"/>
                        </a:lnSpc>
                        <a:spcBef>
                          <a:spcPts val="0"/>
                        </a:spcBef>
                        <a:spcAft>
                          <a:spcPts val="0"/>
                        </a:spcAft>
                        <a:buSzPts val="1800"/>
                        <a:buFont typeface="Times New Roman"/>
                        <a:buChar char="●"/>
                      </a:pPr>
                      <a:r>
                        <a:rPr lang="en" sz="1800" u="none" cap="none" strike="noStrike">
                          <a:latin typeface="Times New Roman"/>
                          <a:ea typeface="Times New Roman"/>
                          <a:cs typeface="Times New Roman"/>
                          <a:sym typeface="Times New Roman"/>
                        </a:rPr>
                        <a:t>Data C</a:t>
                      </a:r>
                      <a:r>
                        <a:rPr lang="en" sz="1800">
                          <a:latin typeface="Times New Roman"/>
                          <a:ea typeface="Times New Roman"/>
                          <a:cs typeface="Times New Roman"/>
                          <a:sym typeface="Times New Roman"/>
                        </a:rPr>
                        <a:t>ollection</a:t>
                      </a:r>
                      <a:endParaRPr sz="1800" u="none" cap="none" strike="noStrike">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 sz="1800">
                          <a:latin typeface="Times New Roman"/>
                          <a:ea typeface="Times New Roman"/>
                          <a:cs typeface="Times New Roman"/>
                          <a:sym typeface="Times New Roman"/>
                        </a:rPr>
                        <a:t>Review 2</a:t>
                      </a:r>
                      <a:endParaRPr sz="18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Data Pre-Processing</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Apply Algorithm</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Review 3</a:t>
                      </a:r>
                      <a:endParaRPr b="1" sz="1800">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190500" lvl="0" marL="4064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Evaluation</a:t>
                      </a:r>
                      <a:endParaRPr sz="1800">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26"/>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26"/>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98" name="Google Shape;198;p26"/>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26"/>
          <p:cNvSpPr txBox="1"/>
          <p:nvPr>
            <p:ph type="title"/>
          </p:nvPr>
        </p:nvSpPr>
        <p:spPr>
          <a:xfrm>
            <a:off x="3213868" y="80948"/>
            <a:ext cx="2502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200" name="Google Shape;200;p26"/>
          <p:cNvSpPr txBox="1"/>
          <p:nvPr/>
        </p:nvSpPr>
        <p:spPr>
          <a:xfrm>
            <a:off x="99450" y="1212325"/>
            <a:ext cx="8565000" cy="318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60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Alghamdi, B., &amp; Alharby, F. (2019). An Intelligent Model for Online Recruitment Fraud Detection. Journal of Information Security, 10(03), 155–176.</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Bansal, S. (2020, February 29). [Real or Fake] Fake Job Posting Prediction. Kaggle.</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Dutta, S., &amp; Bandyopadhyay, S. K. (2020). Fake Job Recruitment Detection Using Machine Learning Approach. International Journal of Engineering Trends and Technology, 68(4), 48–53.</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Hossin, M., &amp; Sulaiman, M.N. (2015). A Review on Evaluation Metrics for Data Classification Evaluations. International Journal of Data Mining &amp; Knowledge Management Process, 5(2), 01–11</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9">
                  <a:extLst>
                    <a:ext uri="{A12FA001-AC4F-418D-AE19-62706E023703}">
                      <ahyp:hlinkClr val="tx"/>
                    </a:ext>
                  </a:extLst>
                </a:hlinkClick>
              </a:rPr>
              <a:t>Sharma, H., &amp; Kumar, S. (2016). A Survey on Decision Tree Algorithms of Classification in Data Mining. International Journal of Science and Research (IJSR), 5(4), 2094–2097</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994505" y="2260311"/>
            <a:ext cx="3154988" cy="584834"/>
          </a:xfrm>
          <a:prstGeom prst="rect">
            <a:avLst/>
          </a:prstGeom>
          <a:noFill/>
          <a:ln>
            <a:noFill/>
          </a:ln>
        </p:spPr>
        <p:txBody>
          <a:bodyPr anchorCtr="0" anchor="t" bIns="0" lIns="0" spcFirstLastPara="1" rIns="0" wrap="square" tIns="12700">
            <a:spAutoFit/>
          </a:bodyPr>
          <a:lstStyle/>
          <a:p>
            <a:pPr indent="0" lvl="0" marL="229870" rtl="0" algn="l">
              <a:lnSpc>
                <a:spcPct val="100000"/>
              </a:lnSpc>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16"/>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6"/>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81" name="Google Shape;81;p16"/>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16"/>
          <p:cNvSpPr txBox="1"/>
          <p:nvPr>
            <p:ph type="title"/>
          </p:nvPr>
        </p:nvSpPr>
        <p:spPr>
          <a:xfrm>
            <a:off x="0" y="89300"/>
            <a:ext cx="9144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Abstract</a:t>
            </a:r>
            <a:endParaRPr b="0" sz="3000"/>
          </a:p>
        </p:txBody>
      </p:sp>
      <p:sp>
        <p:nvSpPr>
          <p:cNvPr id="83" name="Google Shape;83;p16"/>
          <p:cNvSpPr txBox="1"/>
          <p:nvPr/>
        </p:nvSpPr>
        <p:spPr>
          <a:xfrm>
            <a:off x="564350" y="783575"/>
            <a:ext cx="7936200" cy="3183600"/>
          </a:xfrm>
          <a:prstGeom prst="rect">
            <a:avLst/>
          </a:prstGeom>
          <a:noFill/>
          <a:ln>
            <a:noFill/>
          </a:ln>
        </p:spPr>
        <p:txBody>
          <a:bodyPr anchorCtr="0" anchor="t" bIns="0" lIns="0" spcFirstLastPara="1" rIns="0" wrap="square" tIns="154925">
            <a:sp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Freshers are coming out from their education level to job experience level. In such process of finding their suitable jobs they are ending up in some fake jobs recruitment processes. </a:t>
            </a:r>
            <a:endParaRPr sz="18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So, in order to find the fake recruitment, our project has come into existence. We are using machine learning approaches using classification techniques  which are able to detect such fake recruitments. </a:t>
            </a:r>
            <a:endParaRPr sz="18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Different classifiers are used for checking fraudulent posts in web and the results of those classifiers are compared for identifying the best employment scam detection model. It helps in finding the fake posts  from enormous number of  posts. We can use both the single  classifier and ensemble classifier.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17"/>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7"/>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91" name="Google Shape;91;p17"/>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17"/>
          <p:cNvSpPr txBox="1"/>
          <p:nvPr>
            <p:ph type="title"/>
          </p:nvPr>
        </p:nvSpPr>
        <p:spPr>
          <a:xfrm>
            <a:off x="0" y="89300"/>
            <a:ext cx="9144000" cy="4746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SzPts val="1100"/>
              <a:buNone/>
            </a:pPr>
            <a:r>
              <a:rPr b="0" lang="en" sz="3000"/>
              <a:t>Data set</a:t>
            </a:r>
            <a:endParaRPr sz="2400"/>
          </a:p>
        </p:txBody>
      </p:sp>
      <p:sp>
        <p:nvSpPr>
          <p:cNvPr id="93" name="Google Shape;93;p17"/>
          <p:cNvSpPr txBox="1"/>
          <p:nvPr/>
        </p:nvSpPr>
        <p:spPr>
          <a:xfrm>
            <a:off x="618400" y="1468563"/>
            <a:ext cx="7882200" cy="2026800"/>
          </a:xfrm>
          <a:prstGeom prst="rect">
            <a:avLst/>
          </a:prstGeom>
          <a:noFill/>
          <a:ln>
            <a:noFill/>
          </a:ln>
        </p:spPr>
        <p:txBody>
          <a:bodyPr anchorCtr="0" anchor="t" bIns="0" lIns="0" spcFirstLastPara="1" rIns="0" wrap="square" tIns="154925">
            <a:spAutoFit/>
          </a:bodyPr>
          <a:lstStyle/>
          <a:p>
            <a:pPr indent="-342900" lvl="0" marL="457200" rtl="0" algn="just">
              <a:lnSpc>
                <a:spcPct val="115000"/>
              </a:lnSpc>
              <a:spcBef>
                <a:spcPts val="1000"/>
              </a:spcBef>
              <a:spcAft>
                <a:spcPts val="0"/>
              </a:spcAft>
              <a:buSzPts val="1800"/>
              <a:buChar char="●"/>
            </a:pPr>
            <a:r>
              <a:rPr lang="en" sz="1800">
                <a:solidFill>
                  <a:schemeClr val="dk1"/>
                </a:solidFill>
                <a:latin typeface="Times New Roman"/>
                <a:ea typeface="Times New Roman"/>
                <a:cs typeface="Times New Roman"/>
                <a:sym typeface="Times New Roman"/>
              </a:rPr>
              <a:t>Data set name : </a:t>
            </a:r>
            <a:r>
              <a:rPr lang="en" sz="1800">
                <a:latin typeface="Times New Roman"/>
                <a:ea typeface="Times New Roman"/>
                <a:cs typeface="Times New Roman"/>
                <a:sym typeface="Times New Roman"/>
              </a:rPr>
              <a:t>fake_job_postings.csv</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Description : This file contains the dataset of job descriptions and their meta information. A small proportion of these descriptions are fake or scam which can be identified by the column "fraudulent".</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Number of attributes : </a:t>
            </a:r>
            <a:r>
              <a:rPr lang="en" sz="1800">
                <a:latin typeface="Times New Roman"/>
                <a:ea typeface="Times New Roman"/>
                <a:cs typeface="Times New Roman"/>
                <a:sym typeface="Times New Roman"/>
              </a:rPr>
              <a:t>18</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Number of instances :  </a:t>
            </a:r>
            <a:r>
              <a:rPr lang="en" sz="1800">
                <a:latin typeface="Times New Roman"/>
                <a:ea typeface="Times New Roman"/>
                <a:cs typeface="Times New Roman"/>
                <a:sym typeface="Times New Roman"/>
              </a:rPr>
              <a:t>17880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18"/>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8"/>
          <p:cNvSpPr txBox="1"/>
          <p:nvPr/>
        </p:nvSpPr>
        <p:spPr>
          <a:xfrm>
            <a:off x="49365" y="723899"/>
            <a:ext cx="6880200" cy="5020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t/>
            </a:r>
            <a:endParaRPr sz="1500">
              <a:latin typeface="Times New Roman"/>
              <a:ea typeface="Times New Roman"/>
              <a:cs typeface="Times New Roman"/>
              <a:sym typeface="Times New Roman"/>
            </a:endParaRPr>
          </a:p>
        </p:txBody>
      </p:sp>
      <p:sp>
        <p:nvSpPr>
          <p:cNvPr id="101" name="Google Shape;101;p18"/>
          <p:cNvSpPr/>
          <p:nvPr/>
        </p:nvSpPr>
        <p:spPr>
          <a:xfrm>
            <a:off x="-629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8"/>
          <p:cNvSpPr txBox="1"/>
          <p:nvPr>
            <p:ph type="title"/>
          </p:nvPr>
        </p:nvSpPr>
        <p:spPr>
          <a:xfrm>
            <a:off x="3034236" y="79087"/>
            <a:ext cx="2817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Architecture</a:t>
            </a:r>
            <a:endParaRPr b="0" sz="3000"/>
          </a:p>
        </p:txBody>
      </p:sp>
      <p:sp>
        <p:nvSpPr>
          <p:cNvPr id="103" name="Google Shape;103;p18"/>
          <p:cNvSpPr/>
          <p:nvPr/>
        </p:nvSpPr>
        <p:spPr>
          <a:xfrm>
            <a:off x="3082200" y="903050"/>
            <a:ext cx="2149800" cy="148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082200" y="903050"/>
            <a:ext cx="21498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solidFill>
                  <a:schemeClr val="dk1"/>
                </a:solidFill>
              </a:rPr>
              <a:t>Data Pre-processing</a:t>
            </a:r>
            <a:endParaRPr b="1">
              <a:solidFill>
                <a:schemeClr val="dk1"/>
              </a:solidFill>
            </a:endParaRPr>
          </a:p>
          <a:p>
            <a:pPr indent="-317500" lvl="0" marL="457200" rtl="0" algn="l">
              <a:lnSpc>
                <a:spcPct val="150000"/>
              </a:lnSpc>
              <a:spcBef>
                <a:spcPts val="0"/>
              </a:spcBef>
              <a:spcAft>
                <a:spcPts val="0"/>
              </a:spcAft>
              <a:buSzPts val="1400"/>
              <a:buChar char="●"/>
            </a:pPr>
            <a:r>
              <a:rPr lang="en"/>
              <a:t>Formatting</a:t>
            </a:r>
            <a:endParaRPr/>
          </a:p>
          <a:p>
            <a:pPr indent="-317500" lvl="0" marL="457200" rtl="0" algn="l">
              <a:lnSpc>
                <a:spcPct val="150000"/>
              </a:lnSpc>
              <a:spcBef>
                <a:spcPts val="0"/>
              </a:spcBef>
              <a:spcAft>
                <a:spcPts val="0"/>
              </a:spcAft>
              <a:buSzPts val="1400"/>
              <a:buChar char="●"/>
            </a:pPr>
            <a:r>
              <a:rPr lang="en"/>
              <a:t>Cleaning</a:t>
            </a:r>
            <a:endParaRPr/>
          </a:p>
          <a:p>
            <a:pPr indent="-317500" lvl="0" marL="457200" rtl="0" algn="l">
              <a:lnSpc>
                <a:spcPct val="150000"/>
              </a:lnSpc>
              <a:spcBef>
                <a:spcPts val="0"/>
              </a:spcBef>
              <a:spcAft>
                <a:spcPts val="0"/>
              </a:spcAft>
              <a:buSzPts val="1400"/>
              <a:buChar char="●"/>
            </a:pPr>
            <a:r>
              <a:rPr lang="en"/>
              <a:t>Sampling</a:t>
            </a:r>
            <a:endParaRPr/>
          </a:p>
        </p:txBody>
      </p:sp>
      <p:sp>
        <p:nvSpPr>
          <p:cNvPr id="105" name="Google Shape;105;p18"/>
          <p:cNvSpPr/>
          <p:nvPr/>
        </p:nvSpPr>
        <p:spPr>
          <a:xfrm>
            <a:off x="873600" y="1387850"/>
            <a:ext cx="1109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878400" y="1387850"/>
            <a:ext cx="109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Dataset</a:t>
            </a:r>
            <a:endParaRPr/>
          </a:p>
        </p:txBody>
      </p:sp>
      <p:cxnSp>
        <p:nvCxnSpPr>
          <p:cNvPr id="107" name="Google Shape;107;p18"/>
          <p:cNvCxnSpPr>
            <a:stCxn id="106" idx="3"/>
            <a:endCxn id="104" idx="1"/>
          </p:cNvCxnSpPr>
          <p:nvPr/>
        </p:nvCxnSpPr>
        <p:spPr>
          <a:xfrm>
            <a:off x="1977900" y="1587950"/>
            <a:ext cx="1104300" cy="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8"/>
          <p:cNvSpPr/>
          <p:nvPr/>
        </p:nvSpPr>
        <p:spPr>
          <a:xfrm>
            <a:off x="5851225" y="2268800"/>
            <a:ext cx="2680200" cy="1679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8"/>
          <p:cNvCxnSpPr>
            <a:stCxn id="104" idx="3"/>
          </p:cNvCxnSpPr>
          <p:nvPr/>
        </p:nvCxnSpPr>
        <p:spPr>
          <a:xfrm>
            <a:off x="5232000" y="1587950"/>
            <a:ext cx="2022000" cy="219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8"/>
          <p:cNvCxnSpPr/>
          <p:nvPr/>
        </p:nvCxnSpPr>
        <p:spPr>
          <a:xfrm flipH="1">
            <a:off x="7234200" y="1609800"/>
            <a:ext cx="9900" cy="6591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8"/>
          <p:cNvSpPr txBox="1"/>
          <p:nvPr/>
        </p:nvSpPr>
        <p:spPr>
          <a:xfrm>
            <a:off x="5851225" y="2268800"/>
            <a:ext cx="2680200" cy="169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t>Classifiers</a:t>
            </a:r>
            <a:endParaRPr b="1"/>
          </a:p>
          <a:p>
            <a:pPr indent="-317500" lvl="0" marL="457200" rtl="0" algn="l">
              <a:lnSpc>
                <a:spcPct val="150000"/>
              </a:lnSpc>
              <a:spcBef>
                <a:spcPts val="0"/>
              </a:spcBef>
              <a:spcAft>
                <a:spcPts val="0"/>
              </a:spcAft>
              <a:buSzPts val="1400"/>
              <a:buChar char="●"/>
            </a:pPr>
            <a:r>
              <a:rPr lang="en"/>
              <a:t>Logistic Regression</a:t>
            </a:r>
            <a:endParaRPr/>
          </a:p>
          <a:p>
            <a:pPr indent="-317500" lvl="0" marL="457200" rtl="0" algn="l">
              <a:lnSpc>
                <a:spcPct val="150000"/>
              </a:lnSpc>
              <a:spcBef>
                <a:spcPts val="0"/>
              </a:spcBef>
              <a:spcAft>
                <a:spcPts val="0"/>
              </a:spcAft>
              <a:buSzPts val="1400"/>
              <a:buChar char="●"/>
            </a:pPr>
            <a:r>
              <a:rPr lang="en"/>
              <a:t>KNN</a:t>
            </a:r>
            <a:endParaRPr/>
          </a:p>
          <a:p>
            <a:pPr indent="-317500" lvl="0" marL="457200" rtl="0" algn="l">
              <a:lnSpc>
                <a:spcPct val="150000"/>
              </a:lnSpc>
              <a:spcBef>
                <a:spcPts val="0"/>
              </a:spcBef>
              <a:spcAft>
                <a:spcPts val="0"/>
              </a:spcAft>
              <a:buSzPts val="1400"/>
              <a:buChar char="●"/>
            </a:pPr>
            <a:r>
              <a:rPr lang="en"/>
              <a:t>SVM</a:t>
            </a:r>
            <a:endParaRPr/>
          </a:p>
          <a:p>
            <a:pPr indent="-317500" lvl="0" marL="457200" rtl="0" algn="l">
              <a:lnSpc>
                <a:spcPct val="150000"/>
              </a:lnSpc>
              <a:spcBef>
                <a:spcPts val="0"/>
              </a:spcBef>
              <a:spcAft>
                <a:spcPts val="0"/>
              </a:spcAft>
              <a:buSzPts val="1400"/>
              <a:buChar char="●"/>
            </a:pPr>
            <a:r>
              <a:rPr lang="en"/>
              <a:t>Naive Bayes</a:t>
            </a:r>
            <a:endParaRPr/>
          </a:p>
        </p:txBody>
      </p:sp>
      <p:sp>
        <p:nvSpPr>
          <p:cNvPr id="112" name="Google Shape;112;p18"/>
          <p:cNvSpPr/>
          <p:nvPr/>
        </p:nvSpPr>
        <p:spPr>
          <a:xfrm>
            <a:off x="6517650" y="4285600"/>
            <a:ext cx="14430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6484525" y="4285600"/>
            <a:ext cx="14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Test data</a:t>
            </a:r>
            <a:endParaRPr/>
          </a:p>
        </p:txBody>
      </p:sp>
      <p:cxnSp>
        <p:nvCxnSpPr>
          <p:cNvPr id="114" name="Google Shape;114;p18"/>
          <p:cNvCxnSpPr>
            <a:stCxn id="113" idx="0"/>
            <a:endCxn id="111" idx="2"/>
          </p:cNvCxnSpPr>
          <p:nvPr/>
        </p:nvCxnSpPr>
        <p:spPr>
          <a:xfrm rot="10800000">
            <a:off x="7191325" y="3961900"/>
            <a:ext cx="0" cy="3237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8"/>
          <p:cNvSpPr/>
          <p:nvPr/>
        </p:nvSpPr>
        <p:spPr>
          <a:xfrm>
            <a:off x="3824275" y="2895000"/>
            <a:ext cx="12369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3847800" y="2915300"/>
            <a:ext cx="121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Result</a:t>
            </a:r>
            <a:endParaRPr/>
          </a:p>
        </p:txBody>
      </p:sp>
      <p:cxnSp>
        <p:nvCxnSpPr>
          <p:cNvPr id="117" name="Google Shape;117;p18"/>
          <p:cNvCxnSpPr>
            <a:stCxn id="111" idx="1"/>
            <a:endCxn id="116" idx="3"/>
          </p:cNvCxnSpPr>
          <p:nvPr/>
        </p:nvCxnSpPr>
        <p:spPr>
          <a:xfrm rot="10800000">
            <a:off x="5061325" y="3115400"/>
            <a:ext cx="789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19"/>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9"/>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25" name="Google Shape;125;p19"/>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9"/>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Technology Stack</a:t>
            </a:r>
            <a:endParaRPr b="0" sz="3000"/>
          </a:p>
        </p:txBody>
      </p:sp>
      <p:sp>
        <p:nvSpPr>
          <p:cNvPr id="127" name="Google Shape;127;p19"/>
          <p:cNvSpPr txBox="1"/>
          <p:nvPr/>
        </p:nvSpPr>
        <p:spPr>
          <a:xfrm>
            <a:off x="271300" y="964650"/>
            <a:ext cx="8541000" cy="38019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Machine learning using Python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Libraries Used :</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Pandas</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Numpy</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Seaborne</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Matplotlib</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Sklearn</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Tkinter</a:t>
            </a:r>
            <a:endParaRPr sz="1800">
              <a:latin typeface="Times New Roman"/>
              <a:ea typeface="Times New Roman"/>
              <a:cs typeface="Times New Roman"/>
              <a:sym typeface="Times New Roman"/>
            </a:endParaRPr>
          </a:p>
          <a:p>
            <a:pPr indent="0" lvl="0" marL="914400" rtl="0" algn="just">
              <a:lnSpc>
                <a:spcPct val="107916"/>
              </a:lnSpc>
              <a:spcBef>
                <a:spcPts val="0"/>
              </a:spcBef>
              <a:spcAft>
                <a:spcPts val="6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0"/>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34" name="Google Shape;134;p20"/>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20"/>
          <p:cNvSpPr txBox="1"/>
          <p:nvPr>
            <p:ph type="title"/>
          </p:nvPr>
        </p:nvSpPr>
        <p:spPr>
          <a:xfrm>
            <a:off x="2010541" y="80948"/>
            <a:ext cx="49074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System Requirements</a:t>
            </a:r>
            <a:endParaRPr sz="3000">
              <a:latin typeface="Times New Roman"/>
              <a:ea typeface="Times New Roman"/>
              <a:cs typeface="Times New Roman"/>
              <a:sym typeface="Times New Roman"/>
            </a:endParaRPr>
          </a:p>
        </p:txBody>
      </p:sp>
      <p:graphicFrame>
        <p:nvGraphicFramePr>
          <p:cNvPr id="136" name="Google Shape;136;p20"/>
          <p:cNvGraphicFramePr/>
          <p:nvPr/>
        </p:nvGraphicFramePr>
        <p:xfrm>
          <a:off x="845628" y="1565069"/>
          <a:ext cx="3000000" cy="3000000"/>
        </p:xfrm>
        <a:graphic>
          <a:graphicData uri="http://schemas.openxmlformats.org/drawingml/2006/table">
            <a:tbl>
              <a:tblPr bandRow="1" firstRow="1">
                <a:noFill/>
                <a:tableStyleId>{CC60E98F-C26B-4FC4-BA54-7B26F67F8F8F}</a:tableStyleId>
              </a:tblPr>
              <a:tblGrid>
                <a:gridCol w="2837175"/>
                <a:gridCol w="4112950"/>
                <a:gridCol w="382850"/>
              </a:tblGrid>
              <a:tr h="708625">
                <a:tc>
                  <a:txBody>
                    <a:bodyPr/>
                    <a:lstStyle/>
                    <a:p>
                      <a:pPr indent="0" lvl="0" marL="0" marR="0" rtl="0" algn="ctr">
                        <a:lnSpc>
                          <a:spcPct val="100000"/>
                        </a:lnSpc>
                        <a:spcBef>
                          <a:spcPts val="0"/>
                        </a:spcBef>
                        <a:spcAft>
                          <a:spcPts val="0"/>
                        </a:spcAft>
                        <a:buNone/>
                      </a:pPr>
                      <a:r>
                        <a:rPr b="1" lang="en" sz="1800" u="none" cap="none" strike="noStrike">
                          <a:solidFill>
                            <a:srgbClr val="FFFFFF"/>
                          </a:solidFill>
                          <a:latin typeface="Times New Roman"/>
                          <a:ea typeface="Times New Roman"/>
                          <a:cs typeface="Times New Roman"/>
                          <a:sym typeface="Times New Roman"/>
                        </a:rPr>
                        <a:t>Environment</a:t>
                      </a:r>
                      <a:endParaRPr sz="1800" u="none" cap="none" strike="noStrike">
                        <a:latin typeface="Times New Roman"/>
                        <a:ea typeface="Times New Roman"/>
                        <a:cs typeface="Times New Roman"/>
                        <a:sym typeface="Times New Roman"/>
                      </a:endParaRPr>
                    </a:p>
                  </a:txBody>
                  <a:tcPr marT="123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gridSpan="2">
                  <a:txBody>
                    <a:bodyPr/>
                    <a:lstStyle/>
                    <a:p>
                      <a:pPr indent="0" lvl="0" marL="736600" marR="0" rtl="0" algn="l">
                        <a:lnSpc>
                          <a:spcPct val="100000"/>
                        </a:lnSpc>
                        <a:spcBef>
                          <a:spcPts val="0"/>
                        </a:spcBef>
                        <a:spcAft>
                          <a:spcPts val="0"/>
                        </a:spcAft>
                        <a:buNone/>
                      </a:pPr>
                      <a:r>
                        <a:rPr b="1" lang="en" sz="1800" u="none" cap="none" strike="noStrike">
                          <a:solidFill>
                            <a:srgbClr val="FFFFFF"/>
                          </a:solidFill>
                          <a:latin typeface="Times New Roman"/>
                          <a:ea typeface="Times New Roman"/>
                          <a:cs typeface="Times New Roman"/>
                          <a:sym typeface="Times New Roman"/>
                        </a:rPr>
                        <a:t>Speciﬁcations</a:t>
                      </a:r>
                      <a:endParaRPr sz="1800" u="none" cap="none" strike="noStrike">
                        <a:latin typeface="Times New Roman"/>
                        <a:ea typeface="Times New Roman"/>
                        <a:cs typeface="Times New Roman"/>
                        <a:sym typeface="Times New Roman"/>
                      </a:endParaRPr>
                    </a:p>
                  </a:txBody>
                  <a:tcPr marT="123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hMerge="1"/>
              </a:tr>
              <a:tr h="1028675">
                <a:tc>
                  <a:txBody>
                    <a:bodyPr/>
                    <a:lstStyle/>
                    <a:p>
                      <a:pPr indent="0" lvl="0" marL="0" marR="0" rtl="0" algn="ctr">
                        <a:lnSpc>
                          <a:spcPct val="100000"/>
                        </a:lnSpc>
                        <a:spcBef>
                          <a:spcPts val="0"/>
                        </a:spcBef>
                        <a:spcAft>
                          <a:spcPts val="0"/>
                        </a:spcAft>
                        <a:buNone/>
                      </a:pPr>
                      <a:r>
                        <a:rPr lang="en" sz="1800" u="none" cap="none" strike="noStrike">
                          <a:latin typeface="Times New Roman"/>
                          <a:ea typeface="Times New Roman"/>
                          <a:cs typeface="Times New Roman"/>
                          <a:sym typeface="Times New Roman"/>
                        </a:rPr>
                        <a:t>Hardware</a:t>
                      </a:r>
                      <a:endParaRPr sz="1800" u="none" cap="none" strike="noStrike">
                        <a:latin typeface="Times New Roman"/>
                        <a:ea typeface="Times New Roman"/>
                        <a:cs typeface="Times New Roman"/>
                        <a:sym typeface="Times New Roman"/>
                      </a:endParaRPr>
                    </a:p>
                  </a:txBody>
                  <a:tcPr marT="12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solidFill>
                      <a:srgbClr val="B6B6B6"/>
                    </a:solidFill>
                  </a:tcPr>
                </a:tc>
                <a:tc gridSpan="2">
                  <a:txBody>
                    <a:bodyPr/>
                    <a:lstStyle/>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1GB </a:t>
                      </a:r>
                      <a:r>
                        <a:rPr lang="en" sz="1600">
                          <a:latin typeface="Times New Roman"/>
                          <a:ea typeface="Times New Roman"/>
                          <a:cs typeface="Times New Roman"/>
                          <a:sym typeface="Times New Roman"/>
                        </a:rPr>
                        <a:t>RAM</a:t>
                      </a:r>
                      <a:endParaRPr sz="1600" u="none" cap="none" strike="noStrike">
                        <a:latin typeface="Times New Roman"/>
                        <a:ea typeface="Times New Roman"/>
                        <a:cs typeface="Times New Roman"/>
                        <a:sym typeface="Times New Roman"/>
                      </a:endParaRPr>
                    </a:p>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80GB </a:t>
                      </a:r>
                      <a:r>
                        <a:rPr lang="en" sz="1600">
                          <a:latin typeface="Times New Roman"/>
                          <a:ea typeface="Times New Roman"/>
                          <a:cs typeface="Times New Roman"/>
                          <a:sym typeface="Times New Roman"/>
                        </a:rPr>
                        <a:t>Hard Disk</a:t>
                      </a:r>
                      <a:endParaRPr sz="1600" u="none" cap="none" strike="noStrike">
                        <a:latin typeface="Times New Roman"/>
                        <a:ea typeface="Times New Roman"/>
                        <a:cs typeface="Times New Roman"/>
                        <a:sym typeface="Times New Roman"/>
                      </a:endParaRPr>
                    </a:p>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Intel  Processor</a:t>
                      </a:r>
                      <a:endParaRPr sz="1600">
                        <a:latin typeface="Times New Roman"/>
                        <a:ea typeface="Times New Roman"/>
                        <a:cs typeface="Times New Roman"/>
                        <a:sym typeface="Times New Roman"/>
                      </a:endParaRPr>
                    </a:p>
                  </a:txBody>
                  <a:tcPr marT="128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solidFill>
                      <a:srgbClr val="B6B6B6"/>
                    </a:solidFill>
                  </a:tcPr>
                </a:tc>
                <a:tc hMerge="1"/>
              </a:tr>
              <a:tr h="1032225">
                <a:tc>
                  <a:txBody>
                    <a:bodyPr/>
                    <a:lstStyle/>
                    <a:p>
                      <a:pPr indent="0" lvl="0" marL="0" marR="0" rtl="0" algn="ctr">
                        <a:lnSpc>
                          <a:spcPct val="100000"/>
                        </a:lnSpc>
                        <a:spcBef>
                          <a:spcPts val="0"/>
                        </a:spcBef>
                        <a:spcAft>
                          <a:spcPts val="0"/>
                        </a:spcAft>
                        <a:buNone/>
                      </a:pPr>
                      <a:r>
                        <a:rPr lang="en" sz="1800" u="none" cap="none" strike="noStrike">
                          <a:latin typeface="Times New Roman"/>
                          <a:ea typeface="Times New Roman"/>
                          <a:cs typeface="Times New Roman"/>
                          <a:sym typeface="Times New Roman"/>
                        </a:rPr>
                        <a:t>Software</a:t>
                      </a:r>
                      <a:endParaRPr sz="1800" u="none" cap="none" strike="noStrike">
                        <a:latin typeface="Times New Roman"/>
                        <a:ea typeface="Times New Roman"/>
                        <a:cs typeface="Times New Roman"/>
                        <a:sym typeface="Times New Roman"/>
                      </a:endParaRPr>
                    </a:p>
                  </a:txBody>
                  <a:tcPr marT="123825" marB="0" marR="0" marL="0">
                    <a:solidFill>
                      <a:srgbClr val="CCCCCC"/>
                    </a:solidFill>
                  </a:tcPr>
                </a:tc>
                <a:tc>
                  <a:txBody>
                    <a:bodyPr/>
                    <a:lstStyle/>
                    <a:p>
                      <a:pPr indent="0" lvl="0" marL="63500" marR="469900" rtl="0" algn="l">
                        <a:lnSpc>
                          <a:spcPct val="115000"/>
                        </a:lnSpc>
                        <a:spcBef>
                          <a:spcPts val="0"/>
                        </a:spcBef>
                        <a:spcAft>
                          <a:spcPts val="0"/>
                        </a:spcAft>
                        <a:buNone/>
                      </a:pPr>
                      <a:r>
                        <a:rPr lang="en" sz="1600">
                          <a:latin typeface="Times New Roman"/>
                          <a:ea typeface="Times New Roman"/>
                          <a:cs typeface="Times New Roman"/>
                          <a:sym typeface="Times New Roman"/>
                        </a:rPr>
                        <a:t>Windows OS</a:t>
                      </a:r>
                      <a:endParaRPr sz="1600">
                        <a:latin typeface="Times New Roman"/>
                        <a:ea typeface="Times New Roman"/>
                        <a:cs typeface="Times New Roman"/>
                        <a:sym typeface="Times New Roman"/>
                      </a:endParaRPr>
                    </a:p>
                    <a:p>
                      <a:pPr indent="0" lvl="0" marL="63500" marR="469900" rtl="0" algn="l">
                        <a:lnSpc>
                          <a:spcPct val="115000"/>
                        </a:lnSpc>
                        <a:spcBef>
                          <a:spcPts val="0"/>
                        </a:spcBef>
                        <a:spcAft>
                          <a:spcPts val="0"/>
                        </a:spcAft>
                        <a:buNone/>
                      </a:pPr>
                      <a:r>
                        <a:rPr lang="en" sz="1600">
                          <a:latin typeface="Times New Roman"/>
                          <a:ea typeface="Times New Roman"/>
                          <a:cs typeface="Times New Roman"/>
                          <a:sym typeface="Times New Roman"/>
                        </a:rPr>
                        <a:t>Python GUI or Anaconda Navigators</a:t>
                      </a:r>
                      <a:endParaRPr sz="1600" u="none" cap="none" strike="noStrike">
                        <a:latin typeface="Times New Roman"/>
                        <a:ea typeface="Times New Roman"/>
                        <a:cs typeface="Times New Roman"/>
                        <a:sym typeface="Times New Roman"/>
                      </a:endParaRPr>
                    </a:p>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OS: </a:t>
                      </a:r>
                      <a:r>
                        <a:rPr lang="en" sz="1600">
                          <a:latin typeface="Times New Roman"/>
                          <a:ea typeface="Times New Roman"/>
                          <a:cs typeface="Times New Roman"/>
                          <a:sym typeface="Times New Roman"/>
                        </a:rPr>
                        <a:t>Windows 10</a:t>
                      </a:r>
                      <a:endParaRPr sz="1600" u="none" cap="none" strike="noStrike">
                        <a:latin typeface="Times New Roman"/>
                        <a:ea typeface="Times New Roman"/>
                        <a:cs typeface="Times New Roman"/>
                        <a:sym typeface="Times New Roman"/>
                      </a:endParaRPr>
                    </a:p>
                  </a:txBody>
                  <a:tcPr marT="128125" marB="0" marR="0" marL="0">
                    <a:solidFill>
                      <a:srgbClr val="CCCCCC"/>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solidFill>
                      <a:srgbClr val="CCCCCC"/>
                    </a:solidFill>
                  </a:tcPr>
                </a:tc>
              </a:tr>
              <a:tr h="295650">
                <a:tc grid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9050">
                      <a:solidFill>
                        <a:srgbClr val="1482AA"/>
                      </a:solidFill>
                      <a:prstDash val="solid"/>
                      <a:round/>
                      <a:headEnd len="sm" w="sm" type="none"/>
                      <a:tailEnd len="sm" w="sm" type="none"/>
                    </a:lnR>
                  </a:tcPr>
                </a:tc>
                <a:tc h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21"/>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21"/>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44" name="Google Shape;144;p21"/>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p>
        </p:txBody>
      </p:sp>
      <p:sp>
        <p:nvSpPr>
          <p:cNvPr id="145" name="Google Shape;145;p21"/>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0" lang="en" sz="3000"/>
              <a:t>Algorithm Used</a:t>
            </a:r>
            <a:endParaRPr b="0" sz="3000"/>
          </a:p>
        </p:txBody>
      </p:sp>
      <p:sp>
        <p:nvSpPr>
          <p:cNvPr id="146" name="Google Shape;146;p21"/>
          <p:cNvSpPr txBox="1"/>
          <p:nvPr/>
        </p:nvSpPr>
        <p:spPr>
          <a:xfrm>
            <a:off x="343550" y="797775"/>
            <a:ext cx="8360700" cy="39306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342900" lvl="0" marL="457200" rtl="0" algn="l">
              <a:lnSpc>
                <a:spcPct val="150000"/>
              </a:lnSpc>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Naive Bayes Classifier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Decision Tree Classifier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K-nearest Neighbor Classifier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Random Tree Classifier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Logistic Regression</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Support Vector Machine</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22"/>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22"/>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54" name="Google Shape;154;p22"/>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p>
        </p:txBody>
      </p:sp>
      <p:sp>
        <p:nvSpPr>
          <p:cNvPr id="155" name="Google Shape;155;p22"/>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0" lang="en" sz="3000"/>
              <a:t>Accuracy</a:t>
            </a:r>
            <a:endParaRPr b="0" sz="3000"/>
          </a:p>
        </p:txBody>
      </p:sp>
      <p:sp>
        <p:nvSpPr>
          <p:cNvPr id="156" name="Google Shape;156;p22"/>
          <p:cNvSpPr txBox="1"/>
          <p:nvPr/>
        </p:nvSpPr>
        <p:spPr>
          <a:xfrm>
            <a:off x="343550" y="797775"/>
            <a:ext cx="8360700" cy="17142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accent2"/>
              </a:solidFill>
              <a:latin typeface="Times New Roman"/>
              <a:ea typeface="Times New Roman"/>
              <a:cs typeface="Times New Roman"/>
              <a:sym typeface="Times New Roman"/>
            </a:endParaRPr>
          </a:p>
        </p:txBody>
      </p:sp>
      <p:pic>
        <p:nvPicPr>
          <p:cNvPr id="157" name="Google Shape;157;p22"/>
          <p:cNvPicPr preferRelativeResize="0"/>
          <p:nvPr/>
        </p:nvPicPr>
        <p:blipFill>
          <a:blip r:embed="rId5">
            <a:alphaModFix/>
          </a:blip>
          <a:stretch>
            <a:fillRect/>
          </a:stretch>
        </p:blipFill>
        <p:spPr>
          <a:xfrm>
            <a:off x="1317250" y="1327700"/>
            <a:ext cx="6607074" cy="262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23"/>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23"/>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65" name="Google Shape;165;p23"/>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p>
        </p:txBody>
      </p:sp>
      <p:sp>
        <p:nvSpPr>
          <p:cNvPr id="166" name="Google Shape;166;p23"/>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None/>
            </a:pPr>
            <a:r>
              <a:rPr b="0" lang="en" sz="3000"/>
              <a:t>Test cases</a:t>
            </a:r>
            <a:r>
              <a:rPr b="0" lang="en" sz="3000"/>
              <a:t> </a:t>
            </a:r>
            <a:endParaRPr b="0" sz="3000"/>
          </a:p>
        </p:txBody>
      </p:sp>
      <p:sp>
        <p:nvSpPr>
          <p:cNvPr id="167" name="Google Shape;167;p23"/>
          <p:cNvSpPr txBox="1"/>
          <p:nvPr/>
        </p:nvSpPr>
        <p:spPr>
          <a:xfrm>
            <a:off x="343550" y="797775"/>
            <a:ext cx="8360700" cy="17142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accent2"/>
              </a:solidFill>
              <a:latin typeface="Times New Roman"/>
              <a:ea typeface="Times New Roman"/>
              <a:cs typeface="Times New Roman"/>
              <a:sym typeface="Times New Roman"/>
            </a:endParaRPr>
          </a:p>
        </p:txBody>
      </p:sp>
      <p:pic>
        <p:nvPicPr>
          <p:cNvPr id="168" name="Google Shape;168;p23"/>
          <p:cNvPicPr preferRelativeResize="0"/>
          <p:nvPr/>
        </p:nvPicPr>
        <p:blipFill>
          <a:blip r:embed="rId5">
            <a:alphaModFix/>
          </a:blip>
          <a:stretch>
            <a:fillRect/>
          </a:stretch>
        </p:blipFill>
        <p:spPr>
          <a:xfrm>
            <a:off x="2133125" y="933525"/>
            <a:ext cx="4781550" cy="2257425"/>
          </a:xfrm>
          <a:prstGeom prst="rect">
            <a:avLst/>
          </a:prstGeom>
          <a:noFill/>
          <a:ln>
            <a:noFill/>
          </a:ln>
        </p:spPr>
      </p:pic>
      <p:pic>
        <p:nvPicPr>
          <p:cNvPr id="169" name="Google Shape;169;p23"/>
          <p:cNvPicPr preferRelativeResize="0"/>
          <p:nvPr/>
        </p:nvPicPr>
        <p:blipFill>
          <a:blip r:embed="rId6">
            <a:alphaModFix/>
          </a:blip>
          <a:stretch>
            <a:fillRect/>
          </a:stretch>
        </p:blipFill>
        <p:spPr>
          <a:xfrm>
            <a:off x="3047525" y="3400025"/>
            <a:ext cx="2952750" cy="131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