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5"/>
    <p:sldMasterId id="214748366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y="5143500" cx="9144000"/>
  <p:notesSz cx="6858000" cy="9144000"/>
  <p:embeddedFontLs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5D9863E-A8C1-4E51-8BFE-850F5C0C108F}">
  <a:tblStyle styleId="{F5D9863E-A8C1-4E51-8BFE-850F5C0C108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8B75537-F629-4B07-B2BB-E815E61F81C6}" styleName="Table_1">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4.xml"/><Relationship Id="rId10" Type="http://schemas.openxmlformats.org/officeDocument/2006/relationships/slide" Target="slides/slide3.xml"/><Relationship Id="rId21" Type="http://schemas.openxmlformats.org/officeDocument/2006/relationships/font" Target="fonts/Lato-boldItalic.fntdata"/><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font" Target="fonts/Lato-bold.fntdata"/><Relationship Id="rId6" Type="http://schemas.openxmlformats.org/officeDocument/2006/relationships/slideMaster" Target="slideMasters/slideMaster2.xml"/><Relationship Id="rId18" Type="http://schemas.openxmlformats.org/officeDocument/2006/relationships/font" Target="fonts/Lato-regular.fntdata"/><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37e7514d9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gd37e7514d9_2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37e7514d9_2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d37e7514d9_2_1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37e7514d9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gd37e7514d9_2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37e7514d9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d37e7514d9_2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37e7514d9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d37e7514d9_8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37e7514d9_2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d37e7514d9_2_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d37e7514d9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d37e7514d9_2_9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37e7514d9_2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d37e7514d9_2_1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37e7514d9_2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d37e7514d9_2_1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37e7514d9_2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d37e7514d9_2_1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9.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7" name="Shape 57"/>
        <p:cNvGrpSpPr/>
        <p:nvPr/>
      </p:nvGrpSpPr>
      <p:grpSpPr>
        <a:xfrm>
          <a:off x="0" y="0"/>
          <a:ext cx="0" cy="0"/>
          <a:chOff x="0" y="0"/>
          <a:chExt cx="0" cy="0"/>
        </a:xfrm>
      </p:grpSpPr>
      <p:sp>
        <p:nvSpPr>
          <p:cNvPr id="58" name="Google Shape;58;p14"/>
          <p:cNvSpPr txBox="1"/>
          <p:nvPr>
            <p:ph type="title"/>
          </p:nvPr>
        </p:nvSpPr>
        <p:spPr>
          <a:xfrm>
            <a:off x="2994505" y="2260311"/>
            <a:ext cx="3154988" cy="58483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95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4"/>
          <p:cNvSpPr txBox="1"/>
          <p:nvPr>
            <p:ph idx="1" type="body"/>
          </p:nvPr>
        </p:nvSpPr>
        <p:spPr>
          <a:xfrm>
            <a:off x="845628" y="1565069"/>
            <a:ext cx="7348220" cy="306895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1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63" name="Shape 63"/>
        <p:cNvGrpSpPr/>
        <p:nvPr/>
      </p:nvGrpSpPr>
      <p:grpSpPr>
        <a:xfrm>
          <a:off x="0" y="0"/>
          <a:ext cx="0" cy="0"/>
          <a:chOff x="0" y="0"/>
          <a:chExt cx="0" cy="0"/>
        </a:xfrm>
      </p:grpSpPr>
      <p:sp>
        <p:nvSpPr>
          <p:cNvPr id="64" name="Google Shape;64;p15"/>
          <p:cNvSpPr/>
          <p:nvPr/>
        </p:nvSpPr>
        <p:spPr>
          <a:xfrm>
            <a:off x="0" y="0"/>
            <a:ext cx="9143981" cy="3428993"/>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5" name="Google Shape;65;p15"/>
          <p:cNvSpPr/>
          <p:nvPr/>
        </p:nvSpPr>
        <p:spPr>
          <a:xfrm>
            <a:off x="6290112" y="3948067"/>
            <a:ext cx="0" cy="685800"/>
          </a:xfrm>
          <a:custGeom>
            <a:rect b="b" l="l" r="r" t="t"/>
            <a:pathLst>
              <a:path extrusionOk="0" h="914400" w="120000">
                <a:moveTo>
                  <a:pt x="0" y="914398"/>
                </a:moveTo>
                <a:lnTo>
                  <a:pt x="0" y="0"/>
                </a:lnTo>
              </a:path>
            </a:pathLst>
          </a:custGeom>
          <a:noFill/>
          <a:ln cap="flat" cmpd="sng" w="19025">
            <a:solidFill>
              <a:srgbClr val="1482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6" name="Google Shape;66;p15"/>
          <p:cNvSpPr/>
          <p:nvPr/>
        </p:nvSpPr>
        <p:spPr>
          <a:xfrm>
            <a:off x="0" y="8662"/>
            <a:ext cx="9143976" cy="513482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7" name="Google Shape;67;p15"/>
          <p:cNvSpPr txBox="1"/>
          <p:nvPr>
            <p:ph type="title"/>
          </p:nvPr>
        </p:nvSpPr>
        <p:spPr>
          <a:xfrm>
            <a:off x="2994505" y="2260311"/>
            <a:ext cx="3154988" cy="58483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95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71" name="Shape 71"/>
        <p:cNvGrpSpPr/>
        <p:nvPr/>
      </p:nvGrpSpPr>
      <p:grpSpPr>
        <a:xfrm>
          <a:off x="0" y="0"/>
          <a:ext cx="0" cy="0"/>
          <a:chOff x="0" y="0"/>
          <a:chExt cx="0" cy="0"/>
        </a:xfrm>
      </p:grpSpPr>
      <p:sp>
        <p:nvSpPr>
          <p:cNvPr id="72" name="Google Shape;72;p16"/>
          <p:cNvSpPr txBox="1"/>
          <p:nvPr>
            <p:ph type="ctrTitle"/>
          </p:nvPr>
        </p:nvSpPr>
        <p:spPr>
          <a:xfrm>
            <a:off x="685800" y="1594485"/>
            <a:ext cx="7772400" cy="10801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6"/>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77" name="Shape 77"/>
        <p:cNvGrpSpPr/>
        <p:nvPr/>
      </p:nvGrpSpPr>
      <p:grpSpPr>
        <a:xfrm>
          <a:off x="0" y="0"/>
          <a:ext cx="0" cy="0"/>
          <a:chOff x="0" y="0"/>
          <a:chExt cx="0" cy="0"/>
        </a:xfrm>
      </p:grpSpPr>
      <p:sp>
        <p:nvSpPr>
          <p:cNvPr id="78" name="Google Shape;78;p17"/>
          <p:cNvSpPr txBox="1"/>
          <p:nvPr>
            <p:ph type="title"/>
          </p:nvPr>
        </p:nvSpPr>
        <p:spPr>
          <a:xfrm>
            <a:off x="2994505" y="2260311"/>
            <a:ext cx="3154988" cy="58483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95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7"/>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0" name="Google Shape;80;p17"/>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1" name="Google Shape;81;p1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4" name="Shape 84"/>
        <p:cNvGrpSpPr/>
        <p:nvPr/>
      </p:nvGrpSpPr>
      <p:grpSpPr>
        <a:xfrm>
          <a:off x="0" y="0"/>
          <a:ext cx="0" cy="0"/>
          <a:chOff x="0" y="0"/>
          <a:chExt cx="0" cy="0"/>
        </a:xfrm>
      </p:grpSpPr>
      <p:sp>
        <p:nvSpPr>
          <p:cNvPr id="85" name="Google Shape;85;p1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8"/>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0" y="0"/>
            <a:ext cx="9143981" cy="3428993"/>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2" name="Google Shape;52;p13"/>
          <p:cNvSpPr txBox="1"/>
          <p:nvPr>
            <p:ph type="title"/>
          </p:nvPr>
        </p:nvSpPr>
        <p:spPr>
          <a:xfrm>
            <a:off x="2994505" y="2260311"/>
            <a:ext cx="3154988" cy="584834"/>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95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3" name="Google Shape;53;p13"/>
          <p:cNvSpPr txBox="1"/>
          <p:nvPr>
            <p:ph idx="1" type="body"/>
          </p:nvPr>
        </p:nvSpPr>
        <p:spPr>
          <a:xfrm>
            <a:off x="845628" y="1565069"/>
            <a:ext cx="7348220" cy="306895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54" name="Google Shape;54;p1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5" name="Google Shape;55;p1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6" name="Google Shape;56;p1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defRPr>
            </a:lvl1pPr>
            <a:lvl2pPr indent="0" lvl="1" marL="0" marR="0" rtl="0" algn="r">
              <a:spcBef>
                <a:spcPts val="0"/>
              </a:spcBef>
              <a:buNone/>
              <a:defRPr sz="1800">
                <a:solidFill>
                  <a:srgbClr val="888888"/>
                </a:solidFill>
              </a:defRPr>
            </a:lvl2pPr>
            <a:lvl3pPr indent="0" lvl="2" marL="0" marR="0" rtl="0" algn="r">
              <a:spcBef>
                <a:spcPts val="0"/>
              </a:spcBef>
              <a:buNone/>
              <a:defRPr sz="1800">
                <a:solidFill>
                  <a:srgbClr val="888888"/>
                </a:solidFill>
              </a:defRPr>
            </a:lvl3pPr>
            <a:lvl4pPr indent="0" lvl="3" marL="0" marR="0" rtl="0" algn="r">
              <a:spcBef>
                <a:spcPts val="0"/>
              </a:spcBef>
              <a:buNone/>
              <a:defRPr sz="1800">
                <a:solidFill>
                  <a:srgbClr val="888888"/>
                </a:solidFill>
              </a:defRPr>
            </a:lvl4pPr>
            <a:lvl5pPr indent="0" lvl="4" marL="0" marR="0" rtl="0" algn="r">
              <a:spcBef>
                <a:spcPts val="0"/>
              </a:spcBef>
              <a:buNone/>
              <a:defRPr sz="1800">
                <a:solidFill>
                  <a:srgbClr val="888888"/>
                </a:solidFill>
              </a:defRPr>
            </a:lvl5pPr>
            <a:lvl6pPr indent="0" lvl="5" marL="0" marR="0" rtl="0" algn="r">
              <a:spcBef>
                <a:spcPts val="0"/>
              </a:spcBef>
              <a:buNone/>
              <a:defRPr sz="1800">
                <a:solidFill>
                  <a:srgbClr val="888888"/>
                </a:solidFill>
              </a:defRPr>
            </a:lvl6pPr>
            <a:lvl7pPr indent="0" lvl="6" marL="0" marR="0" rtl="0" algn="r">
              <a:spcBef>
                <a:spcPts val="0"/>
              </a:spcBef>
              <a:buNone/>
              <a:defRPr sz="1800">
                <a:solidFill>
                  <a:srgbClr val="888888"/>
                </a:solidFill>
              </a:defRPr>
            </a:lvl7pPr>
            <a:lvl8pPr indent="0" lvl="7" marL="0" marR="0" rtl="0" algn="r">
              <a:spcBef>
                <a:spcPts val="0"/>
              </a:spcBef>
              <a:buNone/>
              <a:defRPr sz="1800">
                <a:solidFill>
                  <a:srgbClr val="888888"/>
                </a:solidFill>
              </a:defRPr>
            </a:lvl8pPr>
            <a:lvl9pPr indent="0" lvl="8" marL="0" marR="0" rtl="0"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hyperlink" Target="https://www.researchgate.net/publication/341325717_Fake_Job_Recruitment_Detection_Using_Machine_Learning_Approach" TargetMode="External"/><Relationship Id="rId6" Type="http://schemas.openxmlformats.org/officeDocument/2006/relationships/hyperlink" Target="https://www.kaggle.com/shivamb/real-or-fake-fake-jobposting-predictio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grpSp>
        <p:nvGrpSpPr>
          <p:cNvPr id="92" name="Google Shape;92;p19"/>
          <p:cNvGrpSpPr/>
          <p:nvPr/>
        </p:nvGrpSpPr>
        <p:grpSpPr>
          <a:xfrm>
            <a:off x="0" y="0"/>
            <a:ext cx="9143981" cy="5143489"/>
            <a:chOff x="0" y="0"/>
            <a:chExt cx="9143981" cy="6857986"/>
          </a:xfrm>
        </p:grpSpPr>
        <p:sp>
          <p:nvSpPr>
            <p:cNvPr id="93" name="Google Shape;93;p19"/>
            <p:cNvSpPr/>
            <p:nvPr/>
          </p:nvSpPr>
          <p:spPr>
            <a:xfrm>
              <a:off x="6290112" y="5264089"/>
              <a:ext cx="0" cy="914400"/>
            </a:xfrm>
            <a:custGeom>
              <a:rect b="b" l="l" r="r" t="t"/>
              <a:pathLst>
                <a:path extrusionOk="0" h="914400" w="120000">
                  <a:moveTo>
                    <a:pt x="0" y="914398"/>
                  </a:moveTo>
                  <a:lnTo>
                    <a:pt x="0" y="0"/>
                  </a:lnTo>
                </a:path>
              </a:pathLst>
            </a:custGeom>
            <a:noFill/>
            <a:ln cap="flat" cmpd="sng" w="19025">
              <a:solidFill>
                <a:srgbClr val="1482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4" name="Google Shape;94;p19"/>
            <p:cNvSpPr/>
            <p:nvPr/>
          </p:nvSpPr>
          <p:spPr>
            <a:xfrm>
              <a:off x="0" y="0"/>
              <a:ext cx="9143981" cy="685798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95" name="Google Shape;95;p19"/>
          <p:cNvSpPr txBox="1"/>
          <p:nvPr>
            <p:ph type="title"/>
          </p:nvPr>
        </p:nvSpPr>
        <p:spPr>
          <a:xfrm>
            <a:off x="1446022" y="1259281"/>
            <a:ext cx="6609715" cy="29337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sz="2400"/>
              <a:t>Department of Computer Science and Engineering</a:t>
            </a:r>
            <a:endParaRPr sz="2400"/>
          </a:p>
        </p:txBody>
      </p:sp>
      <p:sp>
        <p:nvSpPr>
          <p:cNvPr id="96" name="Google Shape;96;p19"/>
          <p:cNvSpPr txBox="1"/>
          <p:nvPr/>
        </p:nvSpPr>
        <p:spPr>
          <a:xfrm>
            <a:off x="152386" y="1807539"/>
            <a:ext cx="8892000" cy="987000"/>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None/>
            </a:pPr>
            <a:r>
              <a:rPr b="1" lang="en" sz="2500">
                <a:solidFill>
                  <a:srgbClr val="0000FF"/>
                </a:solidFill>
                <a:latin typeface="Times New Roman"/>
                <a:ea typeface="Times New Roman"/>
                <a:cs typeface="Times New Roman"/>
                <a:sym typeface="Times New Roman"/>
              </a:rPr>
              <a:t>FAKE </a:t>
            </a:r>
            <a:r>
              <a:rPr b="1" lang="en" sz="2500">
                <a:solidFill>
                  <a:srgbClr val="0000FF"/>
                </a:solidFill>
                <a:latin typeface="Times New Roman"/>
                <a:ea typeface="Times New Roman"/>
                <a:cs typeface="Times New Roman"/>
                <a:sym typeface="Times New Roman"/>
              </a:rPr>
              <a:t>JOB RECRUITMENT DETECTION</a:t>
            </a:r>
            <a:endParaRPr sz="2500">
              <a:latin typeface="Times New Roman"/>
              <a:ea typeface="Times New Roman"/>
              <a:cs typeface="Times New Roman"/>
              <a:sym typeface="Times New Roman"/>
            </a:endParaRPr>
          </a:p>
          <a:p>
            <a:pPr indent="0" lvl="0" marL="0" marR="0" rtl="0" algn="ctr">
              <a:lnSpc>
                <a:spcPct val="100000"/>
              </a:lnSpc>
              <a:spcBef>
                <a:spcPts val="2195"/>
              </a:spcBef>
              <a:spcAft>
                <a:spcPts val="0"/>
              </a:spcAft>
              <a:buNone/>
            </a:pPr>
            <a:r>
              <a:rPr b="1" lang="en" sz="2000">
                <a:latin typeface="Times New Roman"/>
                <a:ea typeface="Times New Roman"/>
                <a:cs typeface="Times New Roman"/>
                <a:sym typeface="Times New Roman"/>
              </a:rPr>
              <a:t>Date: 22 April 2021</a:t>
            </a:r>
            <a:endParaRPr sz="2000">
              <a:latin typeface="Times New Roman"/>
              <a:ea typeface="Times New Roman"/>
              <a:cs typeface="Times New Roman"/>
              <a:sym typeface="Times New Roman"/>
            </a:endParaRPr>
          </a:p>
        </p:txBody>
      </p:sp>
      <p:sp>
        <p:nvSpPr>
          <p:cNvPr id="97" name="Google Shape;97;p19"/>
          <p:cNvSpPr txBox="1"/>
          <p:nvPr/>
        </p:nvSpPr>
        <p:spPr>
          <a:xfrm>
            <a:off x="641325" y="2951925"/>
            <a:ext cx="7896900" cy="1854900"/>
          </a:xfrm>
          <a:prstGeom prst="rect">
            <a:avLst/>
          </a:prstGeom>
          <a:noFill/>
          <a:ln>
            <a:noFill/>
          </a:ln>
        </p:spPr>
        <p:txBody>
          <a:bodyPr anchorCtr="0" anchor="t" bIns="0" lIns="0" spcFirstLastPara="1" rIns="0" wrap="square" tIns="12700">
            <a:spAutoFit/>
          </a:bodyPr>
          <a:lstStyle/>
          <a:p>
            <a:pPr indent="0" lvl="0" marL="12700" marR="3012440" rtl="0" algn="l">
              <a:lnSpc>
                <a:spcPct val="100000"/>
              </a:lnSpc>
              <a:spcBef>
                <a:spcPts val="0"/>
              </a:spcBef>
              <a:spcAft>
                <a:spcPts val="0"/>
              </a:spcAft>
              <a:buNone/>
            </a:pPr>
            <a:r>
              <a:rPr b="1" lang="en" sz="1800"/>
              <a:t>K. Susritha</a:t>
            </a:r>
            <a:r>
              <a:rPr b="1" lang="en" sz="1800">
                <a:latin typeface="Arial"/>
                <a:ea typeface="Arial"/>
                <a:cs typeface="Arial"/>
                <a:sym typeface="Arial"/>
              </a:rPr>
              <a:t> : 17WH1A05</a:t>
            </a:r>
            <a:r>
              <a:rPr b="1" lang="en" sz="1800"/>
              <a:t>54</a:t>
            </a:r>
            <a:endParaRPr b="1" sz="1800"/>
          </a:p>
          <a:p>
            <a:pPr indent="0" lvl="0" marL="12700" marR="3012440" rtl="0" algn="l">
              <a:lnSpc>
                <a:spcPct val="100000"/>
              </a:lnSpc>
              <a:spcBef>
                <a:spcPts val="0"/>
              </a:spcBef>
              <a:spcAft>
                <a:spcPts val="0"/>
              </a:spcAft>
              <a:buNone/>
            </a:pPr>
            <a:r>
              <a:rPr b="1" lang="en" sz="1800"/>
              <a:t>M.Priyanka </a:t>
            </a:r>
            <a:r>
              <a:rPr b="1" lang="en" sz="1800">
                <a:latin typeface="Arial"/>
                <a:ea typeface="Arial"/>
                <a:cs typeface="Arial"/>
                <a:sym typeface="Arial"/>
              </a:rPr>
              <a:t>: 17WH1A05</a:t>
            </a:r>
            <a:r>
              <a:rPr b="1" lang="en" sz="1800"/>
              <a:t>05</a:t>
            </a:r>
            <a:endParaRPr sz="1800">
              <a:latin typeface="Arial"/>
              <a:ea typeface="Arial"/>
              <a:cs typeface="Arial"/>
              <a:sym typeface="Arial"/>
            </a:endParaRPr>
          </a:p>
          <a:p>
            <a:pPr indent="0" lvl="0" marL="12700" marR="0" rtl="0" algn="l">
              <a:lnSpc>
                <a:spcPct val="100000"/>
              </a:lnSpc>
              <a:spcBef>
                <a:spcPts val="0"/>
              </a:spcBef>
              <a:spcAft>
                <a:spcPts val="0"/>
              </a:spcAft>
              <a:buNone/>
            </a:pPr>
            <a:r>
              <a:rPr b="1" lang="en" sz="1800"/>
              <a:t>M.Deepika  </a:t>
            </a:r>
            <a:r>
              <a:rPr b="1" lang="en" sz="1800">
                <a:latin typeface="Arial"/>
                <a:ea typeface="Arial"/>
                <a:cs typeface="Arial"/>
                <a:sym typeface="Arial"/>
              </a:rPr>
              <a:t>: 17WH1A05</a:t>
            </a:r>
            <a:r>
              <a:rPr b="1" lang="en" sz="1800"/>
              <a:t>11</a:t>
            </a:r>
            <a:endParaRPr sz="1800">
              <a:latin typeface="Arial"/>
              <a:ea typeface="Arial"/>
              <a:cs typeface="Arial"/>
              <a:sym typeface="Arial"/>
            </a:endParaRPr>
          </a:p>
          <a:p>
            <a:pPr indent="0" lvl="0" marL="0" marR="0" rtl="0" algn="l">
              <a:lnSpc>
                <a:spcPct val="100000"/>
              </a:lnSpc>
              <a:spcBef>
                <a:spcPts val="0"/>
              </a:spcBef>
              <a:spcAft>
                <a:spcPts val="0"/>
              </a:spcAft>
              <a:buNone/>
            </a:pPr>
            <a:r>
              <a:t/>
            </a:r>
            <a:endParaRPr sz="1800">
              <a:latin typeface="Arial"/>
              <a:ea typeface="Arial"/>
              <a:cs typeface="Arial"/>
              <a:sym typeface="Arial"/>
            </a:endParaRPr>
          </a:p>
          <a:p>
            <a:pPr indent="19050" lvl="0" marL="3902075" marR="5080" rtl="0" algn="l">
              <a:lnSpc>
                <a:spcPct val="100000"/>
              </a:lnSpc>
              <a:spcBef>
                <a:spcPts val="1400"/>
              </a:spcBef>
              <a:spcAft>
                <a:spcPts val="0"/>
              </a:spcAft>
              <a:buNone/>
            </a:pPr>
            <a:r>
              <a:rPr b="1" lang="en" sz="1800">
                <a:latin typeface="Times New Roman"/>
                <a:ea typeface="Times New Roman"/>
                <a:cs typeface="Times New Roman"/>
                <a:sym typeface="Times New Roman"/>
              </a:rPr>
              <a:t>Internal Guide  : Ms. P. Kavitha</a:t>
            </a:r>
            <a:r>
              <a:rPr b="1" lang="en" sz="1800">
                <a:latin typeface="Times New Roman"/>
                <a:ea typeface="Times New Roman"/>
                <a:cs typeface="Times New Roman"/>
                <a:sym typeface="Times New Roman"/>
              </a:rPr>
              <a:t>  Designation	</a:t>
            </a:r>
            <a:r>
              <a:rPr b="1" lang="en" sz="1800">
                <a:latin typeface="Times New Roman"/>
                <a:ea typeface="Times New Roman"/>
                <a:cs typeface="Times New Roman"/>
                <a:sym typeface="Times New Roman"/>
              </a:rPr>
              <a:t>: A</a:t>
            </a:r>
            <a:r>
              <a:rPr b="1" lang="en" sz="1800">
                <a:latin typeface="Times New Roman"/>
                <a:ea typeface="Times New Roman"/>
                <a:cs typeface="Times New Roman"/>
                <a:sym typeface="Times New Roman"/>
              </a:rPr>
              <a:t>ssistant Professor</a:t>
            </a:r>
            <a:endParaRPr sz="18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2994505" y="2260311"/>
            <a:ext cx="3154988" cy="584834"/>
          </a:xfrm>
          <a:prstGeom prst="rect">
            <a:avLst/>
          </a:prstGeom>
          <a:noFill/>
          <a:ln>
            <a:noFill/>
          </a:ln>
        </p:spPr>
        <p:txBody>
          <a:bodyPr anchorCtr="0" anchor="t" bIns="0" lIns="0" spcFirstLastPara="1" rIns="0" wrap="square" tIns="12700">
            <a:spAutoFit/>
          </a:bodyPr>
          <a:lstStyle/>
          <a:p>
            <a:pPr indent="0" lvl="0" marL="229870" rtl="0" algn="l">
              <a:lnSpc>
                <a:spcPct val="100000"/>
              </a:lnSpc>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p:nvPr/>
        </p:nvSpPr>
        <p:spPr>
          <a:xfrm>
            <a:off x="6290112" y="3948067"/>
            <a:ext cx="0" cy="685800"/>
          </a:xfrm>
          <a:custGeom>
            <a:rect b="b" l="l" r="r" t="t"/>
            <a:pathLst>
              <a:path extrusionOk="0" h="914400" w="120000">
                <a:moveTo>
                  <a:pt x="0" y="914398"/>
                </a:moveTo>
                <a:lnTo>
                  <a:pt x="0" y="0"/>
                </a:lnTo>
              </a:path>
            </a:pathLst>
          </a:custGeom>
          <a:noFill/>
          <a:ln cap="flat" cmpd="sng" w="19025">
            <a:solidFill>
              <a:srgbClr val="1482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3" name="Google Shape;103;p20"/>
          <p:cNvSpPr/>
          <p:nvPr/>
        </p:nvSpPr>
        <p:spPr>
          <a:xfrm>
            <a:off x="8297558" y="607376"/>
            <a:ext cx="806573" cy="60493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4" name="Google Shape;104;p20"/>
          <p:cNvSpPr txBox="1"/>
          <p:nvPr/>
        </p:nvSpPr>
        <p:spPr>
          <a:xfrm>
            <a:off x="49365" y="723899"/>
            <a:ext cx="6880225" cy="3781425"/>
          </a:xfrm>
          <a:prstGeom prst="rect">
            <a:avLst/>
          </a:prstGeom>
          <a:noFill/>
          <a:ln>
            <a:noFill/>
          </a:ln>
        </p:spPr>
        <p:txBody>
          <a:bodyPr anchorCtr="0" anchor="t" bIns="0" lIns="0" spcFirstLastPara="1" rIns="0" wrap="square" tIns="0">
            <a:spAutoFit/>
          </a:bodyPr>
          <a:lstStyle/>
          <a:p>
            <a:pPr indent="0" lvl="0" marL="0" marR="0" rtl="0" algn="l">
              <a:lnSpc>
                <a:spcPct val="109166"/>
              </a:lnSpc>
              <a:spcBef>
                <a:spcPts val="0"/>
              </a:spcBef>
              <a:spcAft>
                <a:spcPts val="0"/>
              </a:spcAft>
              <a:buNone/>
            </a:pPr>
            <a:r>
              <a:rPr b="1" lang="en" sz="3000">
                <a:solidFill>
                  <a:srgbClr val="BF0000"/>
                </a:solidFill>
                <a:latin typeface="Times New Roman"/>
                <a:ea typeface="Times New Roman"/>
                <a:cs typeface="Times New Roman"/>
                <a:sym typeface="Times New Roman"/>
              </a:rPr>
              <a:t>Why Should I Study this course?</a:t>
            </a:r>
            <a:endParaRPr sz="3000">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sz="3500">
              <a:latin typeface="Times New Roman"/>
              <a:ea typeface="Times New Roman"/>
              <a:cs typeface="Times New Roman"/>
              <a:sym typeface="Times New Roman"/>
            </a:endParaRPr>
          </a:p>
          <a:p>
            <a:pPr indent="0" lvl="0" marL="160020" marR="0" rtl="0" algn="l">
              <a:lnSpc>
                <a:spcPct val="100000"/>
              </a:lnSpc>
              <a:spcBef>
                <a:spcPts val="0"/>
              </a:spcBef>
              <a:spcAft>
                <a:spcPts val="0"/>
              </a:spcAft>
              <a:buNone/>
            </a:pPr>
            <a:r>
              <a:rPr b="1" lang="en" sz="1950">
                <a:latin typeface="Times New Roman"/>
                <a:ea typeface="Times New Roman"/>
                <a:cs typeface="Times New Roman"/>
                <a:sym typeface="Times New Roman"/>
              </a:rPr>
              <a:t>Examples</a:t>
            </a:r>
            <a:endParaRPr sz="195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2157095" marR="0" rtl="0" algn="l">
              <a:lnSpc>
                <a:spcPct val="100000"/>
              </a:lnSpc>
              <a:spcBef>
                <a:spcPts val="1660"/>
              </a:spcBef>
              <a:spcAft>
                <a:spcPts val="0"/>
              </a:spcAft>
              <a:buNone/>
            </a:pPr>
            <a:r>
              <a:rPr b="1" lang="en" sz="1500">
                <a:solidFill>
                  <a:srgbClr val="FFFFFF"/>
                </a:solidFill>
                <a:latin typeface="Times New Roman"/>
                <a:ea typeface="Times New Roman"/>
                <a:cs typeface="Times New Roman"/>
                <a:sym typeface="Times New Roman"/>
              </a:rPr>
              <a:t>BVRIT HYDERABAD College of Engineering for Women</a:t>
            </a:r>
            <a:endParaRPr sz="1500">
              <a:latin typeface="Times New Roman"/>
              <a:ea typeface="Times New Roman"/>
              <a:cs typeface="Times New Roman"/>
              <a:sym typeface="Times New Roman"/>
            </a:endParaRPr>
          </a:p>
        </p:txBody>
      </p:sp>
      <p:sp>
        <p:nvSpPr>
          <p:cNvPr id="105" name="Google Shape;105;p20"/>
          <p:cNvSpPr/>
          <p:nvPr/>
        </p:nvSpPr>
        <p:spPr>
          <a:xfrm>
            <a:off x="-6349" y="0"/>
            <a:ext cx="9156681" cy="514348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6" name="Google Shape;106;p20"/>
          <p:cNvSpPr txBox="1"/>
          <p:nvPr>
            <p:ph type="title"/>
          </p:nvPr>
        </p:nvSpPr>
        <p:spPr>
          <a:xfrm>
            <a:off x="-12" y="89300"/>
            <a:ext cx="9144000" cy="4746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b="0" lang="en" sz="3000">
                <a:latin typeface="Times New Roman"/>
                <a:ea typeface="Times New Roman"/>
                <a:cs typeface="Times New Roman"/>
                <a:sym typeface="Times New Roman"/>
              </a:rPr>
              <a:t>Abstract</a:t>
            </a:r>
            <a:endParaRPr sz="3000">
              <a:latin typeface="Times New Roman"/>
              <a:ea typeface="Times New Roman"/>
              <a:cs typeface="Times New Roman"/>
              <a:sym typeface="Times New Roman"/>
            </a:endParaRPr>
          </a:p>
        </p:txBody>
      </p:sp>
      <p:sp>
        <p:nvSpPr>
          <p:cNvPr id="107" name="Google Shape;107;p20"/>
          <p:cNvSpPr txBox="1"/>
          <p:nvPr/>
        </p:nvSpPr>
        <p:spPr>
          <a:xfrm>
            <a:off x="564350" y="783575"/>
            <a:ext cx="7623300" cy="3460800"/>
          </a:xfrm>
          <a:prstGeom prst="rect">
            <a:avLst/>
          </a:prstGeom>
          <a:noFill/>
          <a:ln>
            <a:noFill/>
          </a:ln>
        </p:spPr>
        <p:txBody>
          <a:bodyPr anchorCtr="0" anchor="t" bIns="0" lIns="0" spcFirstLastPara="1" rIns="0" wrap="square" tIns="154925">
            <a:spAutoFit/>
          </a:bodyPr>
          <a:lstStyle/>
          <a:p>
            <a:pPr indent="0" lvl="0" marL="0" rtl="0" algn="just">
              <a:lnSpc>
                <a:spcPct val="90000"/>
              </a:lnSpc>
              <a:spcBef>
                <a:spcPts val="1000"/>
              </a:spcBef>
              <a:spcAft>
                <a:spcPts val="0"/>
              </a:spcAft>
              <a:buClr>
                <a:schemeClr val="dk1"/>
              </a:buClr>
              <a:buSzPts val="1100"/>
              <a:buFont typeface="Arial"/>
              <a:buNone/>
            </a:pPr>
            <a:r>
              <a:rPr lang="en" sz="1800">
                <a:solidFill>
                  <a:schemeClr val="dk1"/>
                </a:solidFill>
              </a:rPr>
              <a:t>Freshers are coming out from their education level to job experience level</a:t>
            </a:r>
            <a:r>
              <a:rPr lang="en" sz="1800">
                <a:solidFill>
                  <a:schemeClr val="dk1"/>
                </a:solidFill>
              </a:rPr>
              <a:t>. In such process of finding </a:t>
            </a:r>
            <a:r>
              <a:rPr lang="en" sz="1800">
                <a:solidFill>
                  <a:schemeClr val="dk1"/>
                </a:solidFill>
              </a:rPr>
              <a:t>their suitable jobs they are ending up in some fake jobs recruitment processes. </a:t>
            </a:r>
            <a:endParaRPr sz="1800">
              <a:solidFill>
                <a:schemeClr val="dk1"/>
              </a:solidFill>
            </a:endParaRPr>
          </a:p>
          <a:p>
            <a:pPr indent="0" lvl="0" marL="0" rtl="0" algn="just">
              <a:lnSpc>
                <a:spcPct val="90000"/>
              </a:lnSpc>
              <a:spcBef>
                <a:spcPts val="1000"/>
              </a:spcBef>
              <a:spcAft>
                <a:spcPts val="0"/>
              </a:spcAft>
              <a:buClr>
                <a:schemeClr val="dk1"/>
              </a:buClr>
              <a:buSzPts val="1100"/>
              <a:buFont typeface="Arial"/>
              <a:buNone/>
            </a:pPr>
            <a:r>
              <a:rPr lang="en" sz="1800">
                <a:solidFill>
                  <a:schemeClr val="dk1"/>
                </a:solidFill>
              </a:rPr>
              <a:t>So, in order to find the fake recruitment, our project has come into existence. We are using machine learning approaches using classification techniques  which are able to detect such fake recruitments. </a:t>
            </a:r>
            <a:endParaRPr sz="1800">
              <a:solidFill>
                <a:schemeClr val="dk1"/>
              </a:solidFill>
            </a:endParaRPr>
          </a:p>
          <a:p>
            <a:pPr indent="0" lvl="0" marL="0" rtl="0" algn="just">
              <a:lnSpc>
                <a:spcPct val="90000"/>
              </a:lnSpc>
              <a:spcBef>
                <a:spcPts val="1000"/>
              </a:spcBef>
              <a:spcAft>
                <a:spcPts val="0"/>
              </a:spcAft>
              <a:buClr>
                <a:schemeClr val="dk1"/>
              </a:buClr>
              <a:buSzPts val="1100"/>
              <a:buFont typeface="Arial"/>
              <a:buNone/>
            </a:pPr>
            <a:r>
              <a:rPr lang="en" sz="1800">
                <a:solidFill>
                  <a:schemeClr val="dk1"/>
                </a:solidFill>
              </a:rPr>
              <a:t>Different classifiers are used for checking fraudulent posts in web and the results of those classifiers are compared for identifying the best employment scam detection model. It helps in finding the fake posts  from enormous number of  posts. We can use both the single  classifier and ensemble classifier. </a:t>
            </a:r>
            <a:endParaRPr sz="18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p:nvPr/>
        </p:nvSpPr>
        <p:spPr>
          <a:xfrm>
            <a:off x="6290112" y="3948067"/>
            <a:ext cx="0" cy="685800"/>
          </a:xfrm>
          <a:custGeom>
            <a:rect b="b" l="l" r="r" t="t"/>
            <a:pathLst>
              <a:path extrusionOk="0" h="914400" w="120000">
                <a:moveTo>
                  <a:pt x="0" y="914398"/>
                </a:moveTo>
                <a:lnTo>
                  <a:pt x="0" y="0"/>
                </a:lnTo>
              </a:path>
            </a:pathLst>
          </a:custGeom>
          <a:noFill/>
          <a:ln cap="flat" cmpd="sng" w="19025">
            <a:solidFill>
              <a:srgbClr val="1482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3" name="Google Shape;113;p21"/>
          <p:cNvSpPr/>
          <p:nvPr/>
        </p:nvSpPr>
        <p:spPr>
          <a:xfrm>
            <a:off x="8297558" y="607376"/>
            <a:ext cx="806573" cy="60493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4" name="Google Shape;114;p21"/>
          <p:cNvSpPr/>
          <p:nvPr/>
        </p:nvSpPr>
        <p:spPr>
          <a:xfrm>
            <a:off x="-6349" y="0"/>
            <a:ext cx="9156681" cy="514348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5" name="Google Shape;115;p21"/>
          <p:cNvSpPr txBox="1"/>
          <p:nvPr>
            <p:ph type="title"/>
          </p:nvPr>
        </p:nvSpPr>
        <p:spPr>
          <a:xfrm>
            <a:off x="3721635" y="88137"/>
            <a:ext cx="1700400" cy="4746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b="0" lang="en" sz="3000">
                <a:latin typeface="Times New Roman"/>
                <a:ea typeface="Times New Roman"/>
                <a:cs typeface="Times New Roman"/>
                <a:sym typeface="Times New Roman"/>
              </a:rPr>
              <a:t>Dataset</a:t>
            </a:r>
            <a:endParaRPr sz="3000">
              <a:latin typeface="Times New Roman"/>
              <a:ea typeface="Times New Roman"/>
              <a:cs typeface="Times New Roman"/>
              <a:sym typeface="Times New Roman"/>
            </a:endParaRPr>
          </a:p>
        </p:txBody>
      </p:sp>
      <p:sp>
        <p:nvSpPr>
          <p:cNvPr id="116" name="Google Shape;116;p21"/>
          <p:cNvSpPr txBox="1"/>
          <p:nvPr/>
        </p:nvSpPr>
        <p:spPr>
          <a:xfrm>
            <a:off x="-6350" y="5275450"/>
            <a:ext cx="8174400" cy="695100"/>
          </a:xfrm>
          <a:prstGeom prst="rect">
            <a:avLst/>
          </a:prstGeom>
          <a:noFill/>
          <a:ln>
            <a:noFill/>
          </a:ln>
        </p:spPr>
        <p:txBody>
          <a:bodyPr anchorCtr="0" anchor="t" bIns="0" lIns="0" spcFirstLastPara="1" rIns="0" wrap="square" tIns="154925">
            <a:spAutoFit/>
          </a:bodyPr>
          <a:lstStyle/>
          <a:p>
            <a:pPr indent="0" lvl="0" marL="0" rtl="0" algn="l">
              <a:lnSpc>
                <a:spcPct val="150000"/>
              </a:lnSpc>
              <a:spcBef>
                <a:spcPts val="0"/>
              </a:spcBef>
              <a:spcAft>
                <a:spcPts val="0"/>
              </a:spcAft>
              <a:buSzPts val="1100"/>
              <a:buNone/>
            </a:pPr>
            <a:r>
              <a:t/>
            </a:r>
            <a:endParaRPr>
              <a:solidFill>
                <a:srgbClr val="202124"/>
              </a:solidFill>
              <a:highlight>
                <a:srgbClr val="FFFFFF"/>
              </a:highlight>
            </a:endParaRPr>
          </a:p>
          <a:p>
            <a:pPr indent="0" lvl="0" marL="0" rtl="0" algn="l">
              <a:lnSpc>
                <a:spcPct val="150000"/>
              </a:lnSpc>
              <a:spcBef>
                <a:spcPts val="0"/>
              </a:spcBef>
              <a:spcAft>
                <a:spcPts val="0"/>
              </a:spcAft>
              <a:buSzPts val="1100"/>
              <a:buNone/>
            </a:pPr>
            <a:r>
              <a:rPr lang="en">
                <a:solidFill>
                  <a:srgbClr val="202124"/>
                </a:solidFill>
                <a:highlight>
                  <a:srgbClr val="FFFFFF"/>
                </a:highlight>
              </a:rPr>
              <a:t>	</a:t>
            </a:r>
            <a:r>
              <a:rPr lang="en" sz="1050">
                <a:solidFill>
                  <a:srgbClr val="202124"/>
                </a:solidFill>
                <a:highlight>
                  <a:srgbClr val="FFFFFF"/>
                </a:highlight>
              </a:rPr>
              <a:t>.</a:t>
            </a:r>
            <a:endParaRPr sz="1600">
              <a:latin typeface="Lato"/>
              <a:ea typeface="Lato"/>
              <a:cs typeface="Lato"/>
              <a:sym typeface="Lato"/>
            </a:endParaRPr>
          </a:p>
        </p:txBody>
      </p:sp>
      <p:graphicFrame>
        <p:nvGraphicFramePr>
          <p:cNvPr id="117" name="Google Shape;117;p21"/>
          <p:cNvGraphicFramePr/>
          <p:nvPr/>
        </p:nvGraphicFramePr>
        <p:xfrm>
          <a:off x="952500" y="885610"/>
          <a:ext cx="3000000" cy="3000000"/>
        </p:xfrm>
        <a:graphic>
          <a:graphicData uri="http://schemas.openxmlformats.org/drawingml/2006/table">
            <a:tbl>
              <a:tblPr>
                <a:noFill/>
                <a:tableStyleId>{F5D9863E-A8C1-4E51-8BFE-850F5C0C108F}</a:tableStyleId>
              </a:tblPr>
              <a:tblGrid>
                <a:gridCol w="3619500"/>
                <a:gridCol w="3619500"/>
              </a:tblGrid>
              <a:tr h="395625">
                <a:tc>
                  <a:txBody>
                    <a:bodyPr/>
                    <a:lstStyle/>
                    <a:p>
                      <a:pPr indent="0" lvl="0" marL="0" rtl="0" algn="l">
                        <a:spcBef>
                          <a:spcPts val="5"/>
                        </a:spcBef>
                        <a:spcAft>
                          <a:spcPts val="0"/>
                        </a:spcAft>
                        <a:buClr>
                          <a:schemeClr val="dk1"/>
                        </a:buClr>
                        <a:buFont typeface="Arial"/>
                        <a:buNone/>
                      </a:pPr>
                      <a:r>
                        <a:rPr b="1" lang="en">
                          <a:solidFill>
                            <a:schemeClr val="dk1"/>
                          </a:solidFill>
                          <a:latin typeface="Lato"/>
                          <a:ea typeface="Lato"/>
                          <a:cs typeface="Lato"/>
                          <a:sym typeface="Lato"/>
                        </a:rPr>
                        <a:t>Attribute		</a:t>
                      </a:r>
                      <a:endParaRPr/>
                    </a:p>
                  </a:txBody>
                  <a:tcPr marT="91425" marB="91425" marR="91425" marL="91425"/>
                </a:tc>
                <a:tc>
                  <a:txBody>
                    <a:bodyPr/>
                    <a:lstStyle/>
                    <a:p>
                      <a:pPr indent="0" lvl="0" marL="0" rtl="0" algn="l">
                        <a:spcBef>
                          <a:spcPts val="5"/>
                        </a:spcBef>
                        <a:spcAft>
                          <a:spcPts val="0"/>
                        </a:spcAft>
                        <a:buNone/>
                      </a:pPr>
                      <a:r>
                        <a:rPr b="1" lang="en">
                          <a:solidFill>
                            <a:schemeClr val="dk1"/>
                          </a:solidFill>
                          <a:latin typeface="Lato"/>
                          <a:ea typeface="Lato"/>
                          <a:cs typeface="Lato"/>
                          <a:sym typeface="Lato"/>
                        </a:rPr>
                        <a:t>Description</a:t>
                      </a:r>
                      <a:endParaRPr/>
                    </a:p>
                  </a:txBody>
                  <a:tcPr marT="91425" marB="91425" marR="91425" marL="91425"/>
                </a:tc>
              </a:tr>
              <a:tr h="380450">
                <a:tc>
                  <a:txBody>
                    <a:bodyPr/>
                    <a:lstStyle/>
                    <a:p>
                      <a:pPr indent="0" lvl="0" marL="0" rtl="0" algn="l">
                        <a:lnSpc>
                          <a:spcPct val="150000"/>
                        </a:lnSpc>
                        <a:spcBef>
                          <a:spcPts val="0"/>
                        </a:spcBef>
                        <a:spcAft>
                          <a:spcPts val="0"/>
                        </a:spcAft>
                        <a:buClr>
                          <a:schemeClr val="dk1"/>
                        </a:buClr>
                        <a:buSzPts val="1100"/>
                        <a:buFont typeface="Arial"/>
                        <a:buNone/>
                      </a:pPr>
                      <a:r>
                        <a:rPr lang="en" sz="1200">
                          <a:solidFill>
                            <a:srgbClr val="202124"/>
                          </a:solidFill>
                        </a:rPr>
                        <a:t>Job_id</a:t>
                      </a:r>
                      <a:endParaRPr sz="1200"/>
                    </a:p>
                  </a:txBody>
                  <a:tcPr marT="91425" marB="91425" marR="91425" marL="91425"/>
                </a:tc>
                <a:tc>
                  <a:txBody>
                    <a:bodyPr/>
                    <a:lstStyle/>
                    <a:p>
                      <a:pPr indent="0" lvl="0" marL="0" rtl="0" algn="l">
                        <a:lnSpc>
                          <a:spcPct val="150000"/>
                        </a:lnSpc>
                        <a:spcBef>
                          <a:spcPts val="0"/>
                        </a:spcBef>
                        <a:spcAft>
                          <a:spcPts val="0"/>
                        </a:spcAft>
                        <a:buNone/>
                      </a:pPr>
                      <a:r>
                        <a:rPr lang="en" sz="1200">
                          <a:solidFill>
                            <a:srgbClr val="202124"/>
                          </a:solidFill>
                        </a:rPr>
                        <a:t>Unique Job ID</a:t>
                      </a:r>
                      <a:endParaRPr sz="1200"/>
                    </a:p>
                  </a:txBody>
                  <a:tcPr marT="91425" marB="91425" marR="91425" marL="91425"/>
                </a:tc>
              </a:tr>
              <a:tr h="380450">
                <a:tc>
                  <a:txBody>
                    <a:bodyPr/>
                    <a:lstStyle/>
                    <a:p>
                      <a:pPr indent="0" lvl="0" marL="0" rtl="0" algn="l">
                        <a:lnSpc>
                          <a:spcPct val="150000"/>
                        </a:lnSpc>
                        <a:spcBef>
                          <a:spcPts val="0"/>
                        </a:spcBef>
                        <a:spcAft>
                          <a:spcPts val="0"/>
                        </a:spcAft>
                        <a:buClr>
                          <a:schemeClr val="dk1"/>
                        </a:buClr>
                        <a:buSzPts val="1100"/>
                        <a:buFont typeface="Arial"/>
                        <a:buNone/>
                      </a:pPr>
                      <a:r>
                        <a:rPr lang="en" sz="1200">
                          <a:solidFill>
                            <a:srgbClr val="202124"/>
                          </a:solidFill>
                        </a:rPr>
                        <a:t>Title	</a:t>
                      </a:r>
                      <a:endParaRPr sz="1200"/>
                    </a:p>
                  </a:txBody>
                  <a:tcPr marT="91425" marB="91425" marR="91425" marL="91425"/>
                </a:tc>
                <a:tc>
                  <a:txBody>
                    <a:bodyPr/>
                    <a:lstStyle/>
                    <a:p>
                      <a:pPr indent="0" lvl="0" marL="0" rtl="0" algn="l">
                        <a:lnSpc>
                          <a:spcPct val="150000"/>
                        </a:lnSpc>
                        <a:spcBef>
                          <a:spcPts val="0"/>
                        </a:spcBef>
                        <a:spcAft>
                          <a:spcPts val="0"/>
                        </a:spcAft>
                        <a:buClr>
                          <a:schemeClr val="dk1"/>
                        </a:buClr>
                        <a:buSzPts val="1100"/>
                        <a:buFont typeface="Arial"/>
                        <a:buNone/>
                      </a:pPr>
                      <a:r>
                        <a:rPr lang="en" sz="1200">
                          <a:solidFill>
                            <a:srgbClr val="202124"/>
                          </a:solidFill>
                        </a:rPr>
                        <a:t>The title of the job ad entry</a:t>
                      </a:r>
                      <a:endParaRPr sz="1200"/>
                    </a:p>
                  </a:txBody>
                  <a:tcPr marT="91425" marB="91425" marR="91425" marL="91425"/>
                </a:tc>
              </a:tr>
              <a:tr h="380450">
                <a:tc>
                  <a:txBody>
                    <a:bodyPr/>
                    <a:lstStyle/>
                    <a:p>
                      <a:pPr indent="0" lvl="0" marL="0" rtl="0" algn="l">
                        <a:lnSpc>
                          <a:spcPct val="150000"/>
                        </a:lnSpc>
                        <a:spcBef>
                          <a:spcPts val="0"/>
                        </a:spcBef>
                        <a:spcAft>
                          <a:spcPts val="0"/>
                        </a:spcAft>
                        <a:buClr>
                          <a:schemeClr val="dk1"/>
                        </a:buClr>
                        <a:buSzPts val="1100"/>
                        <a:buFont typeface="Arial"/>
                        <a:buNone/>
                      </a:pPr>
                      <a:r>
                        <a:rPr lang="en" sz="1200">
                          <a:solidFill>
                            <a:srgbClr val="202124"/>
                          </a:solidFill>
                        </a:rPr>
                        <a:t>Location</a:t>
                      </a:r>
                      <a:endParaRPr sz="1200"/>
                    </a:p>
                  </a:txBody>
                  <a:tcPr marT="91425" marB="91425" marR="91425" marL="91425"/>
                </a:tc>
                <a:tc>
                  <a:txBody>
                    <a:bodyPr/>
                    <a:lstStyle/>
                    <a:p>
                      <a:pPr indent="0" lvl="0" marL="0" rtl="0" algn="l">
                        <a:lnSpc>
                          <a:spcPct val="150000"/>
                        </a:lnSpc>
                        <a:spcBef>
                          <a:spcPts val="0"/>
                        </a:spcBef>
                        <a:spcAft>
                          <a:spcPts val="0"/>
                        </a:spcAft>
                        <a:buClr>
                          <a:schemeClr val="dk1"/>
                        </a:buClr>
                        <a:buSzPts val="1100"/>
                        <a:buFont typeface="Arial"/>
                        <a:buNone/>
                      </a:pPr>
                      <a:r>
                        <a:rPr lang="en" sz="1200">
                          <a:solidFill>
                            <a:srgbClr val="202124"/>
                          </a:solidFill>
                        </a:rPr>
                        <a:t>Geographical location of the job ad</a:t>
                      </a:r>
                      <a:endParaRPr sz="1200"/>
                    </a:p>
                  </a:txBody>
                  <a:tcPr marT="91425" marB="91425" marR="91425" marL="91425"/>
                </a:tc>
              </a:tr>
              <a:tr h="380450">
                <a:tc>
                  <a:txBody>
                    <a:bodyPr/>
                    <a:lstStyle/>
                    <a:p>
                      <a:pPr indent="0" lvl="0" marL="0" rtl="0" algn="l">
                        <a:lnSpc>
                          <a:spcPct val="150000"/>
                        </a:lnSpc>
                        <a:spcBef>
                          <a:spcPts val="0"/>
                        </a:spcBef>
                        <a:spcAft>
                          <a:spcPts val="0"/>
                        </a:spcAft>
                        <a:buClr>
                          <a:schemeClr val="dk1"/>
                        </a:buClr>
                        <a:buSzPts val="1100"/>
                        <a:buFont typeface="Arial"/>
                        <a:buNone/>
                      </a:pPr>
                      <a:r>
                        <a:rPr lang="en" sz="1200">
                          <a:solidFill>
                            <a:srgbClr val="202124"/>
                          </a:solidFill>
                        </a:rPr>
                        <a:t>Department</a:t>
                      </a:r>
                      <a:endParaRPr sz="1200"/>
                    </a:p>
                  </a:txBody>
                  <a:tcPr marT="91425" marB="91425" marR="91425" marL="91425"/>
                </a:tc>
                <a:tc>
                  <a:txBody>
                    <a:bodyPr/>
                    <a:lstStyle/>
                    <a:p>
                      <a:pPr indent="0" lvl="0" marL="0" rtl="0" algn="l">
                        <a:lnSpc>
                          <a:spcPct val="150000"/>
                        </a:lnSpc>
                        <a:spcBef>
                          <a:spcPts val="0"/>
                        </a:spcBef>
                        <a:spcAft>
                          <a:spcPts val="0"/>
                        </a:spcAft>
                        <a:buClr>
                          <a:schemeClr val="dk1"/>
                        </a:buClr>
                        <a:buSzPts val="1100"/>
                        <a:buFont typeface="Arial"/>
                        <a:buNone/>
                      </a:pPr>
                      <a:r>
                        <a:rPr lang="en" sz="1200">
                          <a:solidFill>
                            <a:srgbClr val="202124"/>
                          </a:solidFill>
                        </a:rPr>
                        <a:t>Corporate department</a:t>
                      </a:r>
                      <a:endParaRPr sz="1200"/>
                    </a:p>
                  </a:txBody>
                  <a:tcPr marT="91425" marB="91425" marR="91425" marL="91425"/>
                </a:tc>
              </a:tr>
              <a:tr h="380450">
                <a:tc>
                  <a:txBody>
                    <a:bodyPr/>
                    <a:lstStyle/>
                    <a:p>
                      <a:pPr indent="0" lvl="0" marL="0" rtl="0" algn="l">
                        <a:lnSpc>
                          <a:spcPct val="150000"/>
                        </a:lnSpc>
                        <a:spcBef>
                          <a:spcPts val="0"/>
                        </a:spcBef>
                        <a:spcAft>
                          <a:spcPts val="0"/>
                        </a:spcAft>
                        <a:buClr>
                          <a:schemeClr val="dk1"/>
                        </a:buClr>
                        <a:buSzPts val="1100"/>
                        <a:buFont typeface="Arial"/>
                        <a:buNone/>
                      </a:pPr>
                      <a:r>
                        <a:rPr lang="en" sz="1200">
                          <a:solidFill>
                            <a:srgbClr val="202124"/>
                          </a:solidFill>
                        </a:rPr>
                        <a:t>Salary_range</a:t>
                      </a:r>
                      <a:endParaRPr sz="1200"/>
                    </a:p>
                  </a:txBody>
                  <a:tcPr marT="91425" marB="91425" marR="91425" marL="91425"/>
                </a:tc>
                <a:tc>
                  <a:txBody>
                    <a:bodyPr/>
                    <a:lstStyle/>
                    <a:p>
                      <a:pPr indent="0" lvl="0" marL="0" rtl="0" algn="l">
                        <a:lnSpc>
                          <a:spcPct val="150000"/>
                        </a:lnSpc>
                        <a:spcBef>
                          <a:spcPts val="0"/>
                        </a:spcBef>
                        <a:spcAft>
                          <a:spcPts val="0"/>
                        </a:spcAft>
                        <a:buClr>
                          <a:schemeClr val="dk1"/>
                        </a:buClr>
                        <a:buSzPts val="1100"/>
                        <a:buFont typeface="Arial"/>
                        <a:buNone/>
                      </a:pPr>
                      <a:r>
                        <a:rPr lang="en" sz="1200">
                          <a:solidFill>
                            <a:srgbClr val="202124"/>
                          </a:solidFill>
                        </a:rPr>
                        <a:t>Indicative salary range </a:t>
                      </a:r>
                      <a:endParaRPr sz="1200"/>
                    </a:p>
                  </a:txBody>
                  <a:tcPr marT="91425" marB="91425" marR="91425" marL="91425"/>
                </a:tc>
              </a:tr>
              <a:tr h="380450">
                <a:tc>
                  <a:txBody>
                    <a:bodyPr/>
                    <a:lstStyle/>
                    <a:p>
                      <a:pPr indent="0" lvl="0" marL="0" rtl="0" algn="l">
                        <a:lnSpc>
                          <a:spcPct val="150000"/>
                        </a:lnSpc>
                        <a:spcBef>
                          <a:spcPts val="0"/>
                        </a:spcBef>
                        <a:spcAft>
                          <a:spcPts val="0"/>
                        </a:spcAft>
                        <a:buClr>
                          <a:schemeClr val="dk1"/>
                        </a:buClr>
                        <a:buSzPts val="1100"/>
                        <a:buFont typeface="Arial"/>
                        <a:buNone/>
                      </a:pPr>
                      <a:r>
                        <a:rPr lang="en" sz="1200">
                          <a:solidFill>
                            <a:srgbClr val="202124"/>
                          </a:solidFill>
                        </a:rPr>
                        <a:t>Company_profile	</a:t>
                      </a:r>
                      <a:endParaRPr sz="1200"/>
                    </a:p>
                  </a:txBody>
                  <a:tcPr marT="91425" marB="91425" marR="91425" marL="91425"/>
                </a:tc>
                <a:tc>
                  <a:txBody>
                    <a:bodyPr/>
                    <a:lstStyle/>
                    <a:p>
                      <a:pPr indent="0" lvl="0" marL="0" rtl="0" algn="l">
                        <a:lnSpc>
                          <a:spcPct val="150000"/>
                        </a:lnSpc>
                        <a:spcBef>
                          <a:spcPts val="0"/>
                        </a:spcBef>
                        <a:spcAft>
                          <a:spcPts val="0"/>
                        </a:spcAft>
                        <a:buClr>
                          <a:schemeClr val="dk1"/>
                        </a:buClr>
                        <a:buSzPts val="1100"/>
                        <a:buFont typeface="Arial"/>
                        <a:buNone/>
                      </a:pPr>
                      <a:r>
                        <a:rPr lang="en" sz="1200">
                          <a:solidFill>
                            <a:srgbClr val="202124"/>
                          </a:solidFill>
                        </a:rPr>
                        <a:t>A brief company description.</a:t>
                      </a:r>
                      <a:endParaRPr sz="1200"/>
                    </a:p>
                  </a:txBody>
                  <a:tcPr marT="91425" marB="91425" marR="91425" marL="91425"/>
                </a:tc>
              </a:tr>
              <a:tr h="380450">
                <a:tc>
                  <a:txBody>
                    <a:bodyPr/>
                    <a:lstStyle/>
                    <a:p>
                      <a:pPr indent="0" lvl="0" marL="0" rtl="0" algn="l">
                        <a:lnSpc>
                          <a:spcPct val="150000"/>
                        </a:lnSpc>
                        <a:spcBef>
                          <a:spcPts val="0"/>
                        </a:spcBef>
                        <a:spcAft>
                          <a:spcPts val="0"/>
                        </a:spcAft>
                        <a:buClr>
                          <a:schemeClr val="dk1"/>
                        </a:buClr>
                        <a:buSzPts val="1100"/>
                        <a:buFont typeface="Arial"/>
                        <a:buNone/>
                      </a:pPr>
                      <a:r>
                        <a:rPr lang="en" sz="1200">
                          <a:solidFill>
                            <a:srgbClr val="202124"/>
                          </a:solidFill>
                        </a:rPr>
                        <a:t>Description	</a:t>
                      </a:r>
                      <a:endParaRPr sz="1200"/>
                    </a:p>
                  </a:txBody>
                  <a:tcPr marT="91425" marB="91425" marR="91425" marL="91425"/>
                </a:tc>
                <a:tc>
                  <a:txBody>
                    <a:bodyPr/>
                    <a:lstStyle/>
                    <a:p>
                      <a:pPr indent="0" lvl="0" marL="0" rtl="0" algn="l">
                        <a:lnSpc>
                          <a:spcPct val="150000"/>
                        </a:lnSpc>
                        <a:spcBef>
                          <a:spcPts val="0"/>
                        </a:spcBef>
                        <a:spcAft>
                          <a:spcPts val="0"/>
                        </a:spcAft>
                        <a:buClr>
                          <a:schemeClr val="dk1"/>
                        </a:buClr>
                        <a:buSzPts val="1100"/>
                        <a:buFont typeface="Arial"/>
                        <a:buNone/>
                      </a:pPr>
                      <a:r>
                        <a:rPr lang="en" sz="1200">
                          <a:solidFill>
                            <a:srgbClr val="202124"/>
                          </a:solidFill>
                        </a:rPr>
                        <a:t>The details description of the job ad.</a:t>
                      </a:r>
                      <a:endParaRPr sz="1200"/>
                    </a:p>
                  </a:txBody>
                  <a:tcPr marT="91425" marB="91425" marR="91425" marL="91425"/>
                </a:tc>
              </a:tr>
              <a:tr h="380450">
                <a:tc>
                  <a:txBody>
                    <a:bodyPr/>
                    <a:lstStyle/>
                    <a:p>
                      <a:pPr indent="0" lvl="0" marL="0" rtl="0" algn="l">
                        <a:lnSpc>
                          <a:spcPct val="150000"/>
                        </a:lnSpc>
                        <a:spcBef>
                          <a:spcPts val="0"/>
                        </a:spcBef>
                        <a:spcAft>
                          <a:spcPts val="0"/>
                        </a:spcAft>
                        <a:buClr>
                          <a:schemeClr val="dk1"/>
                        </a:buClr>
                        <a:buSzPts val="1100"/>
                        <a:buFont typeface="Arial"/>
                        <a:buNone/>
                      </a:pPr>
                      <a:r>
                        <a:rPr lang="en" sz="1200">
                          <a:solidFill>
                            <a:srgbClr val="202124"/>
                          </a:solidFill>
                        </a:rPr>
                        <a:t>Requirements</a:t>
                      </a:r>
                      <a:endParaRPr sz="1200">
                        <a:solidFill>
                          <a:srgbClr val="202124"/>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lnSpc>
                          <a:spcPct val="150000"/>
                        </a:lnSpc>
                        <a:spcBef>
                          <a:spcPts val="0"/>
                        </a:spcBef>
                        <a:spcAft>
                          <a:spcPts val="0"/>
                        </a:spcAft>
                        <a:buClr>
                          <a:schemeClr val="dk1"/>
                        </a:buClr>
                        <a:buSzPts val="1100"/>
                        <a:buFont typeface="Arial"/>
                        <a:buNone/>
                      </a:pPr>
                      <a:r>
                        <a:rPr lang="en" sz="1200">
                          <a:solidFill>
                            <a:srgbClr val="202124"/>
                          </a:solidFill>
                        </a:rPr>
                        <a:t>Enlisted requirements for the job opening</a:t>
                      </a:r>
                      <a:endParaRPr sz="1200"/>
                    </a:p>
                  </a:txBody>
                  <a:tcPr marT="91425" marB="91425" marR="91425" marL="91425">
                    <a:lnB cap="flat" cmpd="sng" w="9525">
                      <a:solidFill>
                        <a:srgbClr val="9E9E9E"/>
                      </a:solidFill>
                      <a:prstDash val="solid"/>
                      <a:round/>
                      <a:headEnd len="sm" w="sm" type="none"/>
                      <a:tailEnd len="sm" w="sm" type="none"/>
                    </a:lnB>
                  </a:tcPr>
                </a:tc>
              </a:tr>
              <a:tr h="380450">
                <a:tc>
                  <a:txBody>
                    <a:bodyPr/>
                    <a:lstStyle/>
                    <a:p>
                      <a:pPr indent="0" lvl="0" marL="0" rtl="0" algn="l">
                        <a:lnSpc>
                          <a:spcPct val="150000"/>
                        </a:lnSpc>
                        <a:spcBef>
                          <a:spcPts val="0"/>
                        </a:spcBef>
                        <a:spcAft>
                          <a:spcPts val="0"/>
                        </a:spcAft>
                        <a:buNone/>
                      </a:pPr>
                      <a:r>
                        <a:rPr lang="en" sz="1200">
                          <a:solidFill>
                            <a:srgbClr val="202124"/>
                          </a:solidFill>
                        </a:rPr>
                        <a:t>benefits</a:t>
                      </a:r>
                      <a:endParaRPr sz="1200">
                        <a:solidFill>
                          <a:srgbClr val="202124"/>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42857"/>
                        </a:lnSpc>
                        <a:spcBef>
                          <a:spcPts val="600"/>
                        </a:spcBef>
                        <a:spcAft>
                          <a:spcPts val="0"/>
                        </a:spcAft>
                        <a:buNone/>
                      </a:pPr>
                      <a:r>
                        <a:rPr lang="en" sz="1050">
                          <a:solidFill>
                            <a:srgbClr val="202124"/>
                          </a:solidFill>
                        </a:rPr>
                        <a:t>Enlisted offered benefits by the employer.</a:t>
                      </a:r>
                      <a:endParaRPr sz="1200">
                        <a:solidFill>
                          <a:srgbClr val="202124"/>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p:nvPr/>
        </p:nvSpPr>
        <p:spPr>
          <a:xfrm>
            <a:off x="6290112" y="3948067"/>
            <a:ext cx="0" cy="685800"/>
          </a:xfrm>
          <a:custGeom>
            <a:rect b="b" l="l" r="r" t="t"/>
            <a:pathLst>
              <a:path extrusionOk="0" h="914400" w="120000">
                <a:moveTo>
                  <a:pt x="0" y="914398"/>
                </a:moveTo>
                <a:lnTo>
                  <a:pt x="0" y="0"/>
                </a:lnTo>
              </a:path>
            </a:pathLst>
          </a:custGeom>
          <a:noFill/>
          <a:ln cap="flat" cmpd="sng" w="19025">
            <a:solidFill>
              <a:srgbClr val="1482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3" name="Google Shape;123;p22"/>
          <p:cNvSpPr/>
          <p:nvPr/>
        </p:nvSpPr>
        <p:spPr>
          <a:xfrm>
            <a:off x="8297558" y="607376"/>
            <a:ext cx="806573" cy="60493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4" name="Google Shape;124;p22"/>
          <p:cNvSpPr txBox="1"/>
          <p:nvPr/>
        </p:nvSpPr>
        <p:spPr>
          <a:xfrm>
            <a:off x="49365" y="723899"/>
            <a:ext cx="6880225" cy="3781425"/>
          </a:xfrm>
          <a:prstGeom prst="rect">
            <a:avLst/>
          </a:prstGeom>
          <a:noFill/>
          <a:ln>
            <a:noFill/>
          </a:ln>
        </p:spPr>
        <p:txBody>
          <a:bodyPr anchorCtr="0" anchor="t" bIns="0" lIns="0" spcFirstLastPara="1" rIns="0" wrap="square" tIns="0">
            <a:spAutoFit/>
          </a:bodyPr>
          <a:lstStyle/>
          <a:p>
            <a:pPr indent="0" lvl="0" marL="0" marR="0" rtl="0" algn="l">
              <a:lnSpc>
                <a:spcPct val="109166"/>
              </a:lnSpc>
              <a:spcBef>
                <a:spcPts val="0"/>
              </a:spcBef>
              <a:spcAft>
                <a:spcPts val="0"/>
              </a:spcAft>
              <a:buNone/>
            </a:pPr>
            <a:r>
              <a:rPr b="1" lang="en" sz="3000">
                <a:solidFill>
                  <a:srgbClr val="BF0000"/>
                </a:solidFill>
                <a:latin typeface="Times New Roman"/>
                <a:ea typeface="Times New Roman"/>
                <a:cs typeface="Times New Roman"/>
                <a:sym typeface="Times New Roman"/>
              </a:rPr>
              <a:t>Why Should I Study this course?</a:t>
            </a:r>
            <a:endParaRPr sz="3000">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sz="3500">
              <a:latin typeface="Times New Roman"/>
              <a:ea typeface="Times New Roman"/>
              <a:cs typeface="Times New Roman"/>
              <a:sym typeface="Times New Roman"/>
            </a:endParaRPr>
          </a:p>
          <a:p>
            <a:pPr indent="0" lvl="0" marL="160020" marR="0" rtl="0" algn="l">
              <a:lnSpc>
                <a:spcPct val="100000"/>
              </a:lnSpc>
              <a:spcBef>
                <a:spcPts val="0"/>
              </a:spcBef>
              <a:spcAft>
                <a:spcPts val="0"/>
              </a:spcAft>
              <a:buNone/>
            </a:pPr>
            <a:r>
              <a:rPr b="1" lang="en" sz="1950">
                <a:latin typeface="Times New Roman"/>
                <a:ea typeface="Times New Roman"/>
                <a:cs typeface="Times New Roman"/>
                <a:sym typeface="Times New Roman"/>
              </a:rPr>
              <a:t>Examples</a:t>
            </a:r>
            <a:endParaRPr sz="195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2157095" marR="0" rtl="0" algn="l">
              <a:lnSpc>
                <a:spcPct val="100000"/>
              </a:lnSpc>
              <a:spcBef>
                <a:spcPts val="1660"/>
              </a:spcBef>
              <a:spcAft>
                <a:spcPts val="0"/>
              </a:spcAft>
              <a:buNone/>
            </a:pPr>
            <a:r>
              <a:rPr b="1" lang="en" sz="1500">
                <a:solidFill>
                  <a:srgbClr val="FFFFFF"/>
                </a:solidFill>
                <a:latin typeface="Times New Roman"/>
                <a:ea typeface="Times New Roman"/>
                <a:cs typeface="Times New Roman"/>
                <a:sym typeface="Times New Roman"/>
              </a:rPr>
              <a:t>BVRIT HYDERABAD College of Engineering for Women</a:t>
            </a:r>
            <a:endParaRPr sz="1500">
              <a:latin typeface="Times New Roman"/>
              <a:ea typeface="Times New Roman"/>
              <a:cs typeface="Times New Roman"/>
              <a:sym typeface="Times New Roman"/>
            </a:endParaRPr>
          </a:p>
        </p:txBody>
      </p:sp>
      <p:sp>
        <p:nvSpPr>
          <p:cNvPr id="125" name="Google Shape;125;p22"/>
          <p:cNvSpPr/>
          <p:nvPr/>
        </p:nvSpPr>
        <p:spPr>
          <a:xfrm>
            <a:off x="-6349" y="0"/>
            <a:ext cx="9156681" cy="514348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6" name="Google Shape;126;p22"/>
          <p:cNvSpPr txBox="1"/>
          <p:nvPr>
            <p:ph type="title"/>
          </p:nvPr>
        </p:nvSpPr>
        <p:spPr>
          <a:xfrm>
            <a:off x="3721635" y="88137"/>
            <a:ext cx="1700400" cy="4746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b="0" lang="en" sz="3000">
                <a:latin typeface="Times New Roman"/>
                <a:ea typeface="Times New Roman"/>
                <a:cs typeface="Times New Roman"/>
                <a:sym typeface="Times New Roman"/>
              </a:rPr>
              <a:t>Dataset</a:t>
            </a:r>
            <a:endParaRPr sz="3000">
              <a:latin typeface="Times New Roman"/>
              <a:ea typeface="Times New Roman"/>
              <a:cs typeface="Times New Roman"/>
              <a:sym typeface="Times New Roman"/>
            </a:endParaRPr>
          </a:p>
        </p:txBody>
      </p:sp>
      <p:graphicFrame>
        <p:nvGraphicFramePr>
          <p:cNvPr id="127" name="Google Shape;127;p22"/>
          <p:cNvGraphicFramePr/>
          <p:nvPr/>
        </p:nvGraphicFramePr>
        <p:xfrm>
          <a:off x="952500" y="857250"/>
          <a:ext cx="3000000" cy="3000000"/>
        </p:xfrm>
        <a:graphic>
          <a:graphicData uri="http://schemas.openxmlformats.org/drawingml/2006/table">
            <a:tbl>
              <a:tblPr>
                <a:noFill/>
                <a:tableStyleId>{F5D9863E-A8C1-4E51-8BFE-850F5C0C108F}</a:tableStyleId>
              </a:tblPr>
              <a:tblGrid>
                <a:gridCol w="3619500"/>
                <a:gridCol w="3619500"/>
              </a:tblGrid>
              <a:tr h="381000">
                <a:tc>
                  <a:txBody>
                    <a:bodyPr/>
                    <a:lstStyle/>
                    <a:p>
                      <a:pPr indent="0" lvl="0" marL="0" rtl="0" algn="l">
                        <a:spcBef>
                          <a:spcPts val="5"/>
                        </a:spcBef>
                        <a:spcAft>
                          <a:spcPts val="0"/>
                        </a:spcAft>
                        <a:buNone/>
                      </a:pPr>
                      <a:r>
                        <a:rPr b="1" lang="en">
                          <a:solidFill>
                            <a:schemeClr val="dk1"/>
                          </a:solidFill>
                          <a:latin typeface="Lato"/>
                          <a:ea typeface="Lato"/>
                          <a:cs typeface="Lato"/>
                          <a:sym typeface="Lato"/>
                        </a:rPr>
                        <a:t>Attribute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5"/>
                        </a:spcBef>
                        <a:spcAft>
                          <a:spcPts val="0"/>
                        </a:spcAft>
                        <a:buNone/>
                      </a:pPr>
                      <a:r>
                        <a:rPr b="1" lang="en">
                          <a:solidFill>
                            <a:schemeClr val="dk1"/>
                          </a:solidFill>
                          <a:latin typeface="Lato"/>
                          <a:ea typeface="Lato"/>
                          <a:cs typeface="Lato"/>
                          <a:sym typeface="Lato"/>
                        </a:rPr>
                        <a:t>Description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lnSpc>
                          <a:spcPct val="150000"/>
                        </a:lnSpc>
                        <a:spcBef>
                          <a:spcPts val="0"/>
                        </a:spcBef>
                        <a:spcAft>
                          <a:spcPts val="0"/>
                        </a:spcAft>
                        <a:buNone/>
                      </a:pPr>
                      <a:r>
                        <a:rPr lang="en" sz="1200">
                          <a:solidFill>
                            <a:srgbClr val="202124"/>
                          </a:solidFill>
                        </a:rPr>
                        <a:t>telecommuting</a:t>
                      </a:r>
                      <a:endParaRPr sz="12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lnSpc>
                          <a:spcPct val="142857"/>
                        </a:lnSpc>
                        <a:spcBef>
                          <a:spcPts val="600"/>
                        </a:spcBef>
                        <a:spcAft>
                          <a:spcPts val="0"/>
                        </a:spcAft>
                        <a:buClr>
                          <a:schemeClr val="dk1"/>
                        </a:buClr>
                        <a:buSzPts val="1100"/>
                        <a:buFont typeface="Arial"/>
                        <a:buNone/>
                      </a:pPr>
                      <a:r>
                        <a:rPr lang="en" sz="1200">
                          <a:solidFill>
                            <a:srgbClr val="202124"/>
                          </a:solidFill>
                        </a:rPr>
                        <a:t>True for telecommuting positions.</a:t>
                      </a:r>
                      <a:endParaRPr sz="1200"/>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lnSpc>
                          <a:spcPct val="150000"/>
                        </a:lnSpc>
                        <a:spcBef>
                          <a:spcPts val="0"/>
                        </a:spcBef>
                        <a:spcAft>
                          <a:spcPts val="0"/>
                        </a:spcAft>
                        <a:buNone/>
                      </a:pPr>
                      <a:r>
                        <a:rPr lang="en" sz="1200">
                          <a:solidFill>
                            <a:srgbClr val="202124"/>
                          </a:solidFill>
                        </a:rPr>
                        <a:t>has_company_logo</a:t>
                      </a:r>
                      <a:endParaRPr sz="1200"/>
                    </a:p>
                  </a:txBody>
                  <a:tcPr marT="91425" marB="91425" marR="91425" marL="91425"/>
                </a:tc>
                <a:tc>
                  <a:txBody>
                    <a:bodyPr/>
                    <a:lstStyle/>
                    <a:p>
                      <a:pPr indent="0" lvl="0" marL="0" rtl="0" algn="l">
                        <a:lnSpc>
                          <a:spcPct val="142857"/>
                        </a:lnSpc>
                        <a:spcBef>
                          <a:spcPts val="600"/>
                        </a:spcBef>
                        <a:spcAft>
                          <a:spcPts val="0"/>
                        </a:spcAft>
                        <a:buClr>
                          <a:schemeClr val="dk1"/>
                        </a:buClr>
                        <a:buSzPts val="1100"/>
                        <a:buFont typeface="Arial"/>
                        <a:buNone/>
                      </a:pPr>
                      <a:r>
                        <a:rPr lang="en" sz="1200">
                          <a:solidFill>
                            <a:srgbClr val="202124"/>
                          </a:solidFill>
                        </a:rPr>
                        <a:t>True if company logo is present.</a:t>
                      </a:r>
                      <a:endParaRPr sz="1200"/>
                    </a:p>
                  </a:txBody>
                  <a:tcPr marT="91425" marB="91425" marR="91425" marL="91425"/>
                </a:tc>
              </a:tr>
              <a:tr h="381000">
                <a:tc>
                  <a:txBody>
                    <a:bodyPr/>
                    <a:lstStyle/>
                    <a:p>
                      <a:pPr indent="0" lvl="0" marL="0" rtl="0" algn="l">
                        <a:lnSpc>
                          <a:spcPct val="150000"/>
                        </a:lnSpc>
                        <a:spcBef>
                          <a:spcPts val="0"/>
                        </a:spcBef>
                        <a:spcAft>
                          <a:spcPts val="0"/>
                        </a:spcAft>
                        <a:buNone/>
                      </a:pPr>
                      <a:r>
                        <a:rPr lang="en" sz="1200">
                          <a:solidFill>
                            <a:srgbClr val="202124"/>
                          </a:solidFill>
                        </a:rPr>
                        <a:t>has_questions</a:t>
                      </a:r>
                      <a:endParaRPr sz="1200"/>
                    </a:p>
                  </a:txBody>
                  <a:tcPr marT="91425" marB="91425" marR="91425" marL="91425"/>
                </a:tc>
                <a:tc>
                  <a:txBody>
                    <a:bodyPr/>
                    <a:lstStyle/>
                    <a:p>
                      <a:pPr indent="0" lvl="0" marL="0" rtl="0" algn="l">
                        <a:lnSpc>
                          <a:spcPct val="142857"/>
                        </a:lnSpc>
                        <a:spcBef>
                          <a:spcPts val="600"/>
                        </a:spcBef>
                        <a:spcAft>
                          <a:spcPts val="0"/>
                        </a:spcAft>
                        <a:buClr>
                          <a:schemeClr val="dk1"/>
                        </a:buClr>
                        <a:buSzPts val="1100"/>
                        <a:buFont typeface="Arial"/>
                        <a:buNone/>
                      </a:pPr>
                      <a:r>
                        <a:rPr lang="en" sz="1200">
                          <a:solidFill>
                            <a:srgbClr val="202124"/>
                          </a:solidFill>
                        </a:rPr>
                        <a:t>True if screening questions are present.</a:t>
                      </a:r>
                      <a:endParaRPr sz="1200"/>
                    </a:p>
                  </a:txBody>
                  <a:tcPr marT="91425" marB="91425" marR="91425" marL="91425"/>
                </a:tc>
              </a:tr>
              <a:tr h="381000">
                <a:tc>
                  <a:txBody>
                    <a:bodyPr/>
                    <a:lstStyle/>
                    <a:p>
                      <a:pPr indent="0" lvl="0" marL="0" rtl="0" algn="l">
                        <a:lnSpc>
                          <a:spcPct val="150000"/>
                        </a:lnSpc>
                        <a:spcBef>
                          <a:spcPts val="0"/>
                        </a:spcBef>
                        <a:spcAft>
                          <a:spcPts val="0"/>
                        </a:spcAft>
                        <a:buNone/>
                      </a:pPr>
                      <a:r>
                        <a:rPr lang="en" sz="1200">
                          <a:solidFill>
                            <a:srgbClr val="202124"/>
                          </a:solidFill>
                        </a:rPr>
                        <a:t>employment_type</a:t>
                      </a:r>
                      <a:endParaRPr sz="1200"/>
                    </a:p>
                  </a:txBody>
                  <a:tcPr marT="91425" marB="91425" marR="91425" marL="91425"/>
                </a:tc>
                <a:tc>
                  <a:txBody>
                    <a:bodyPr/>
                    <a:lstStyle/>
                    <a:p>
                      <a:pPr indent="0" lvl="0" marL="0" rtl="0" algn="l">
                        <a:lnSpc>
                          <a:spcPct val="142857"/>
                        </a:lnSpc>
                        <a:spcBef>
                          <a:spcPts val="600"/>
                        </a:spcBef>
                        <a:spcAft>
                          <a:spcPts val="0"/>
                        </a:spcAft>
                        <a:buClr>
                          <a:schemeClr val="dk1"/>
                        </a:buClr>
                        <a:buSzPts val="1100"/>
                        <a:buFont typeface="Arial"/>
                        <a:buNone/>
                      </a:pPr>
                      <a:r>
                        <a:rPr lang="en" sz="1200">
                          <a:solidFill>
                            <a:srgbClr val="202124"/>
                          </a:solidFill>
                        </a:rPr>
                        <a:t>Full-type, Part-time, Contract, etc.</a:t>
                      </a:r>
                      <a:endParaRPr sz="1200"/>
                    </a:p>
                  </a:txBody>
                  <a:tcPr marT="91425" marB="91425" marR="91425" marL="91425"/>
                </a:tc>
              </a:tr>
              <a:tr h="381000">
                <a:tc>
                  <a:txBody>
                    <a:bodyPr/>
                    <a:lstStyle/>
                    <a:p>
                      <a:pPr indent="0" lvl="0" marL="0" rtl="0" algn="l">
                        <a:lnSpc>
                          <a:spcPct val="150000"/>
                        </a:lnSpc>
                        <a:spcBef>
                          <a:spcPts val="0"/>
                        </a:spcBef>
                        <a:spcAft>
                          <a:spcPts val="0"/>
                        </a:spcAft>
                        <a:buClr>
                          <a:schemeClr val="dk1"/>
                        </a:buClr>
                        <a:buSzPts val="1100"/>
                        <a:buFont typeface="Arial"/>
                        <a:buNone/>
                      </a:pPr>
                      <a:r>
                        <a:rPr lang="en" sz="1200">
                          <a:solidFill>
                            <a:srgbClr val="202124"/>
                          </a:solidFill>
                        </a:rPr>
                        <a:t>required_experience</a:t>
                      </a:r>
                      <a:endParaRPr sz="1200">
                        <a:solidFill>
                          <a:srgbClr val="202124"/>
                        </a:solidFill>
                      </a:endParaRPr>
                    </a:p>
                  </a:txBody>
                  <a:tcPr marT="91425" marB="91425" marR="91425" marL="91425"/>
                </a:tc>
                <a:tc>
                  <a:txBody>
                    <a:bodyPr/>
                    <a:lstStyle/>
                    <a:p>
                      <a:pPr indent="0" lvl="0" marL="0" rtl="0" algn="l">
                        <a:lnSpc>
                          <a:spcPct val="142857"/>
                        </a:lnSpc>
                        <a:spcBef>
                          <a:spcPts val="600"/>
                        </a:spcBef>
                        <a:spcAft>
                          <a:spcPts val="0"/>
                        </a:spcAft>
                        <a:buClr>
                          <a:schemeClr val="dk1"/>
                        </a:buClr>
                        <a:buSzPts val="1100"/>
                        <a:buFont typeface="Arial"/>
                        <a:buNone/>
                      </a:pPr>
                      <a:r>
                        <a:rPr lang="en" sz="1200">
                          <a:solidFill>
                            <a:srgbClr val="202124"/>
                          </a:solidFill>
                        </a:rPr>
                        <a:t>Executive, Entry level, Intern, etc.</a:t>
                      </a:r>
                      <a:endParaRPr sz="1200"/>
                    </a:p>
                  </a:txBody>
                  <a:tcPr marT="91425" marB="91425" marR="91425" marL="91425"/>
                </a:tc>
              </a:tr>
              <a:tr h="381000">
                <a:tc>
                  <a:txBody>
                    <a:bodyPr/>
                    <a:lstStyle/>
                    <a:p>
                      <a:pPr indent="0" lvl="0" marL="0" rtl="0" algn="l">
                        <a:lnSpc>
                          <a:spcPct val="150000"/>
                        </a:lnSpc>
                        <a:spcBef>
                          <a:spcPts val="0"/>
                        </a:spcBef>
                        <a:spcAft>
                          <a:spcPts val="0"/>
                        </a:spcAft>
                        <a:buNone/>
                      </a:pPr>
                      <a:r>
                        <a:rPr lang="en" sz="1200">
                          <a:solidFill>
                            <a:srgbClr val="202124"/>
                          </a:solidFill>
                        </a:rPr>
                        <a:t>required_education</a:t>
                      </a:r>
                      <a:endParaRPr sz="1200"/>
                    </a:p>
                  </a:txBody>
                  <a:tcPr marT="91425" marB="91425" marR="91425" marL="91425"/>
                </a:tc>
                <a:tc>
                  <a:txBody>
                    <a:bodyPr/>
                    <a:lstStyle/>
                    <a:p>
                      <a:pPr indent="0" lvl="0" marL="0" rtl="0" algn="l">
                        <a:lnSpc>
                          <a:spcPct val="142857"/>
                        </a:lnSpc>
                        <a:spcBef>
                          <a:spcPts val="600"/>
                        </a:spcBef>
                        <a:spcAft>
                          <a:spcPts val="0"/>
                        </a:spcAft>
                        <a:buClr>
                          <a:schemeClr val="dk1"/>
                        </a:buClr>
                        <a:buSzPts val="1100"/>
                        <a:buFont typeface="Arial"/>
                        <a:buNone/>
                      </a:pPr>
                      <a:r>
                        <a:rPr lang="en" sz="1200">
                          <a:solidFill>
                            <a:srgbClr val="202124"/>
                          </a:solidFill>
                        </a:rPr>
                        <a:t>Doctorate, Master’s Degree, Bachelor, etc</a:t>
                      </a:r>
                      <a:endParaRPr sz="1200"/>
                    </a:p>
                  </a:txBody>
                  <a:tcPr marT="91425" marB="91425" marR="91425" marL="91425"/>
                </a:tc>
              </a:tr>
              <a:tr h="381000">
                <a:tc>
                  <a:txBody>
                    <a:bodyPr/>
                    <a:lstStyle/>
                    <a:p>
                      <a:pPr indent="0" lvl="0" marL="0" rtl="0" algn="l">
                        <a:lnSpc>
                          <a:spcPct val="150000"/>
                        </a:lnSpc>
                        <a:spcBef>
                          <a:spcPts val="0"/>
                        </a:spcBef>
                        <a:spcAft>
                          <a:spcPts val="0"/>
                        </a:spcAft>
                        <a:buNone/>
                      </a:pPr>
                      <a:r>
                        <a:rPr lang="en" sz="1200">
                          <a:solidFill>
                            <a:srgbClr val="202124"/>
                          </a:solidFill>
                        </a:rPr>
                        <a:t>industry</a:t>
                      </a:r>
                      <a:endParaRPr sz="1200"/>
                    </a:p>
                  </a:txBody>
                  <a:tcPr marT="91425" marB="91425" marR="91425" marL="91425"/>
                </a:tc>
                <a:tc>
                  <a:txBody>
                    <a:bodyPr/>
                    <a:lstStyle/>
                    <a:p>
                      <a:pPr indent="0" lvl="0" marL="0" rtl="0" algn="l">
                        <a:lnSpc>
                          <a:spcPct val="142857"/>
                        </a:lnSpc>
                        <a:spcBef>
                          <a:spcPts val="600"/>
                        </a:spcBef>
                        <a:spcAft>
                          <a:spcPts val="0"/>
                        </a:spcAft>
                        <a:buClr>
                          <a:schemeClr val="dk1"/>
                        </a:buClr>
                        <a:buSzPts val="1100"/>
                        <a:buFont typeface="Arial"/>
                        <a:buNone/>
                      </a:pPr>
                      <a:r>
                        <a:rPr lang="en" sz="1200">
                          <a:solidFill>
                            <a:srgbClr val="202124"/>
                          </a:solidFill>
                        </a:rPr>
                        <a:t>Automotive, IT, Health care, Real estate, etc.</a:t>
                      </a:r>
                      <a:endParaRPr sz="1200"/>
                    </a:p>
                  </a:txBody>
                  <a:tcPr marT="91425" marB="91425" marR="91425" marL="91425"/>
                </a:tc>
              </a:tr>
              <a:tr h="381000">
                <a:tc>
                  <a:txBody>
                    <a:bodyPr/>
                    <a:lstStyle/>
                    <a:p>
                      <a:pPr indent="0" lvl="0" marL="0" rtl="0" algn="l">
                        <a:lnSpc>
                          <a:spcPct val="150000"/>
                        </a:lnSpc>
                        <a:spcBef>
                          <a:spcPts val="0"/>
                        </a:spcBef>
                        <a:spcAft>
                          <a:spcPts val="0"/>
                        </a:spcAft>
                        <a:buNone/>
                      </a:pPr>
                      <a:r>
                        <a:rPr lang="en" sz="1200">
                          <a:solidFill>
                            <a:srgbClr val="202124"/>
                          </a:solidFill>
                        </a:rPr>
                        <a:t>function</a:t>
                      </a:r>
                      <a:endParaRPr sz="1200">
                        <a:solidFill>
                          <a:srgbClr val="202124"/>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lnSpc>
                          <a:spcPct val="142857"/>
                        </a:lnSpc>
                        <a:spcBef>
                          <a:spcPts val="600"/>
                        </a:spcBef>
                        <a:spcAft>
                          <a:spcPts val="0"/>
                        </a:spcAft>
                        <a:buClr>
                          <a:schemeClr val="dk1"/>
                        </a:buClr>
                        <a:buSzPts val="1100"/>
                        <a:buFont typeface="Arial"/>
                        <a:buNone/>
                      </a:pPr>
                      <a:r>
                        <a:rPr lang="en" sz="1200">
                          <a:solidFill>
                            <a:srgbClr val="202124"/>
                          </a:solidFill>
                        </a:rPr>
                        <a:t>Consulting, Engineering, Research, Sales etc.</a:t>
                      </a:r>
                      <a:endParaRPr sz="1200">
                        <a:solidFill>
                          <a:srgbClr val="202124"/>
                        </a:solidFill>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lnSpc>
                          <a:spcPct val="150000"/>
                        </a:lnSpc>
                        <a:spcBef>
                          <a:spcPts val="0"/>
                        </a:spcBef>
                        <a:spcAft>
                          <a:spcPts val="0"/>
                        </a:spcAft>
                        <a:buNone/>
                      </a:pPr>
                      <a:r>
                        <a:rPr lang="en" sz="1200">
                          <a:solidFill>
                            <a:srgbClr val="202124"/>
                          </a:solidFill>
                        </a:rPr>
                        <a:t>fraudulent</a:t>
                      </a:r>
                      <a:endParaRPr sz="1200">
                        <a:solidFill>
                          <a:srgbClr val="202124"/>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42857"/>
                        </a:lnSpc>
                        <a:spcBef>
                          <a:spcPts val="600"/>
                        </a:spcBef>
                        <a:spcAft>
                          <a:spcPts val="0"/>
                        </a:spcAft>
                        <a:buNone/>
                      </a:pPr>
                      <a:r>
                        <a:rPr lang="en" sz="1200">
                          <a:solidFill>
                            <a:srgbClr val="202124"/>
                          </a:solidFill>
                        </a:rPr>
                        <a:t>target - Classification attribute.</a:t>
                      </a:r>
                      <a:endParaRPr sz="1200">
                        <a:solidFill>
                          <a:srgbClr val="202124"/>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p:nvPr/>
        </p:nvSpPr>
        <p:spPr>
          <a:xfrm>
            <a:off x="6290112" y="3948067"/>
            <a:ext cx="0" cy="685800"/>
          </a:xfrm>
          <a:custGeom>
            <a:rect b="b" l="l" r="r" t="t"/>
            <a:pathLst>
              <a:path extrusionOk="0" h="914400" w="120000">
                <a:moveTo>
                  <a:pt x="0" y="914398"/>
                </a:moveTo>
                <a:lnTo>
                  <a:pt x="0" y="0"/>
                </a:lnTo>
              </a:path>
            </a:pathLst>
          </a:custGeom>
          <a:noFill/>
          <a:ln cap="flat" cmpd="sng" w="19025">
            <a:solidFill>
              <a:srgbClr val="1482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3" name="Google Shape;133;p23"/>
          <p:cNvSpPr/>
          <p:nvPr/>
        </p:nvSpPr>
        <p:spPr>
          <a:xfrm>
            <a:off x="8297558" y="607376"/>
            <a:ext cx="806573" cy="60493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4" name="Google Shape;134;p23"/>
          <p:cNvSpPr txBox="1"/>
          <p:nvPr/>
        </p:nvSpPr>
        <p:spPr>
          <a:xfrm>
            <a:off x="49365" y="723899"/>
            <a:ext cx="6880225" cy="3781425"/>
          </a:xfrm>
          <a:prstGeom prst="rect">
            <a:avLst/>
          </a:prstGeom>
          <a:noFill/>
          <a:ln>
            <a:noFill/>
          </a:ln>
        </p:spPr>
        <p:txBody>
          <a:bodyPr anchorCtr="0" anchor="t" bIns="0" lIns="0" spcFirstLastPara="1" rIns="0" wrap="square" tIns="0">
            <a:spAutoFit/>
          </a:bodyPr>
          <a:lstStyle/>
          <a:p>
            <a:pPr indent="0" lvl="0" marL="0" marR="0" rtl="0" algn="l">
              <a:lnSpc>
                <a:spcPct val="109166"/>
              </a:lnSpc>
              <a:spcBef>
                <a:spcPts val="0"/>
              </a:spcBef>
              <a:spcAft>
                <a:spcPts val="0"/>
              </a:spcAft>
              <a:buNone/>
            </a:pPr>
            <a:r>
              <a:rPr b="1" lang="en" sz="3000">
                <a:solidFill>
                  <a:srgbClr val="BF0000"/>
                </a:solidFill>
                <a:latin typeface="Times New Roman"/>
                <a:ea typeface="Times New Roman"/>
                <a:cs typeface="Times New Roman"/>
                <a:sym typeface="Times New Roman"/>
              </a:rPr>
              <a:t>Why Should I Study this course?</a:t>
            </a:r>
            <a:endParaRPr sz="3000">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sz="3500">
              <a:latin typeface="Times New Roman"/>
              <a:ea typeface="Times New Roman"/>
              <a:cs typeface="Times New Roman"/>
              <a:sym typeface="Times New Roman"/>
            </a:endParaRPr>
          </a:p>
          <a:p>
            <a:pPr indent="0" lvl="0" marL="160020" marR="0" rtl="0" algn="l">
              <a:lnSpc>
                <a:spcPct val="100000"/>
              </a:lnSpc>
              <a:spcBef>
                <a:spcPts val="0"/>
              </a:spcBef>
              <a:spcAft>
                <a:spcPts val="0"/>
              </a:spcAft>
              <a:buNone/>
            </a:pPr>
            <a:r>
              <a:rPr b="1" lang="en" sz="1950">
                <a:latin typeface="Times New Roman"/>
                <a:ea typeface="Times New Roman"/>
                <a:cs typeface="Times New Roman"/>
                <a:sym typeface="Times New Roman"/>
              </a:rPr>
              <a:t>Examples</a:t>
            </a:r>
            <a:endParaRPr sz="195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2157095" marR="0" rtl="0" algn="l">
              <a:lnSpc>
                <a:spcPct val="100000"/>
              </a:lnSpc>
              <a:spcBef>
                <a:spcPts val="1660"/>
              </a:spcBef>
              <a:spcAft>
                <a:spcPts val="0"/>
              </a:spcAft>
              <a:buNone/>
            </a:pPr>
            <a:r>
              <a:rPr b="1" lang="en" sz="1500">
                <a:solidFill>
                  <a:srgbClr val="FFFFFF"/>
                </a:solidFill>
                <a:latin typeface="Times New Roman"/>
                <a:ea typeface="Times New Roman"/>
                <a:cs typeface="Times New Roman"/>
                <a:sym typeface="Times New Roman"/>
              </a:rPr>
              <a:t>BVRIT HYDERABAD College of Engineering for Women</a:t>
            </a:r>
            <a:endParaRPr sz="1500">
              <a:latin typeface="Times New Roman"/>
              <a:ea typeface="Times New Roman"/>
              <a:cs typeface="Times New Roman"/>
              <a:sym typeface="Times New Roman"/>
            </a:endParaRPr>
          </a:p>
        </p:txBody>
      </p:sp>
      <p:sp>
        <p:nvSpPr>
          <p:cNvPr id="135" name="Google Shape;135;p23"/>
          <p:cNvSpPr/>
          <p:nvPr/>
        </p:nvSpPr>
        <p:spPr>
          <a:xfrm>
            <a:off x="-6349" y="0"/>
            <a:ext cx="9156600" cy="51435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6" name="Google Shape;136;p23"/>
          <p:cNvSpPr txBox="1"/>
          <p:nvPr>
            <p:ph type="title"/>
          </p:nvPr>
        </p:nvSpPr>
        <p:spPr>
          <a:xfrm>
            <a:off x="3034236" y="79087"/>
            <a:ext cx="2817000" cy="4746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b="0" lang="en" sz="3000">
                <a:latin typeface="Times New Roman"/>
                <a:ea typeface="Times New Roman"/>
                <a:cs typeface="Times New Roman"/>
                <a:sym typeface="Times New Roman"/>
              </a:rPr>
              <a:t>Architecture</a:t>
            </a:r>
            <a:endParaRPr sz="3000">
              <a:latin typeface="Times New Roman"/>
              <a:ea typeface="Times New Roman"/>
              <a:cs typeface="Times New Roman"/>
              <a:sym typeface="Times New Roman"/>
            </a:endParaRPr>
          </a:p>
        </p:txBody>
      </p:sp>
      <p:pic>
        <p:nvPicPr>
          <p:cNvPr id="137" name="Google Shape;137;p23"/>
          <p:cNvPicPr preferRelativeResize="0"/>
          <p:nvPr/>
        </p:nvPicPr>
        <p:blipFill>
          <a:blip r:embed="rId5">
            <a:alphaModFix/>
          </a:blip>
          <a:stretch>
            <a:fillRect/>
          </a:stretch>
        </p:blipFill>
        <p:spPr>
          <a:xfrm>
            <a:off x="395300" y="881076"/>
            <a:ext cx="8353425" cy="3781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p:nvPr/>
        </p:nvSpPr>
        <p:spPr>
          <a:xfrm>
            <a:off x="6290112" y="3948067"/>
            <a:ext cx="0" cy="685800"/>
          </a:xfrm>
          <a:custGeom>
            <a:rect b="b" l="l" r="r" t="t"/>
            <a:pathLst>
              <a:path extrusionOk="0" h="914400" w="120000">
                <a:moveTo>
                  <a:pt x="0" y="914398"/>
                </a:moveTo>
                <a:lnTo>
                  <a:pt x="0" y="0"/>
                </a:lnTo>
              </a:path>
            </a:pathLst>
          </a:custGeom>
          <a:noFill/>
          <a:ln cap="flat" cmpd="sng" w="19025">
            <a:solidFill>
              <a:srgbClr val="1482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3" name="Google Shape;143;p24"/>
          <p:cNvSpPr/>
          <p:nvPr/>
        </p:nvSpPr>
        <p:spPr>
          <a:xfrm>
            <a:off x="8297558" y="607376"/>
            <a:ext cx="806573" cy="60493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4" name="Google Shape;144;p24"/>
          <p:cNvSpPr txBox="1"/>
          <p:nvPr/>
        </p:nvSpPr>
        <p:spPr>
          <a:xfrm>
            <a:off x="49365" y="723899"/>
            <a:ext cx="6880225" cy="3781425"/>
          </a:xfrm>
          <a:prstGeom prst="rect">
            <a:avLst/>
          </a:prstGeom>
          <a:noFill/>
          <a:ln>
            <a:noFill/>
          </a:ln>
        </p:spPr>
        <p:txBody>
          <a:bodyPr anchorCtr="0" anchor="t" bIns="0" lIns="0" spcFirstLastPara="1" rIns="0" wrap="square" tIns="0">
            <a:spAutoFit/>
          </a:bodyPr>
          <a:lstStyle/>
          <a:p>
            <a:pPr indent="0" lvl="0" marL="0" marR="0" rtl="0" algn="l">
              <a:lnSpc>
                <a:spcPct val="109166"/>
              </a:lnSpc>
              <a:spcBef>
                <a:spcPts val="0"/>
              </a:spcBef>
              <a:spcAft>
                <a:spcPts val="0"/>
              </a:spcAft>
              <a:buNone/>
            </a:pPr>
            <a:r>
              <a:rPr b="1" lang="en" sz="3000">
                <a:solidFill>
                  <a:srgbClr val="BF0000"/>
                </a:solidFill>
                <a:latin typeface="Times New Roman"/>
                <a:ea typeface="Times New Roman"/>
                <a:cs typeface="Times New Roman"/>
                <a:sym typeface="Times New Roman"/>
              </a:rPr>
              <a:t>Why Should I Study this course?</a:t>
            </a:r>
            <a:endParaRPr sz="3000">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sz="3500">
              <a:latin typeface="Times New Roman"/>
              <a:ea typeface="Times New Roman"/>
              <a:cs typeface="Times New Roman"/>
              <a:sym typeface="Times New Roman"/>
            </a:endParaRPr>
          </a:p>
          <a:p>
            <a:pPr indent="0" lvl="0" marL="160020" marR="0" rtl="0" algn="l">
              <a:lnSpc>
                <a:spcPct val="100000"/>
              </a:lnSpc>
              <a:spcBef>
                <a:spcPts val="0"/>
              </a:spcBef>
              <a:spcAft>
                <a:spcPts val="0"/>
              </a:spcAft>
              <a:buNone/>
            </a:pPr>
            <a:r>
              <a:rPr b="1" lang="en" sz="1950">
                <a:latin typeface="Times New Roman"/>
                <a:ea typeface="Times New Roman"/>
                <a:cs typeface="Times New Roman"/>
                <a:sym typeface="Times New Roman"/>
              </a:rPr>
              <a:t>Examples</a:t>
            </a:r>
            <a:endParaRPr sz="195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2157095" marR="0" rtl="0" algn="l">
              <a:lnSpc>
                <a:spcPct val="100000"/>
              </a:lnSpc>
              <a:spcBef>
                <a:spcPts val="1660"/>
              </a:spcBef>
              <a:spcAft>
                <a:spcPts val="0"/>
              </a:spcAft>
              <a:buNone/>
            </a:pPr>
            <a:r>
              <a:rPr b="1" lang="en" sz="1500">
                <a:solidFill>
                  <a:srgbClr val="FFFFFF"/>
                </a:solidFill>
                <a:latin typeface="Times New Roman"/>
                <a:ea typeface="Times New Roman"/>
                <a:cs typeface="Times New Roman"/>
                <a:sym typeface="Times New Roman"/>
              </a:rPr>
              <a:t>BVRIT HYDERABAD College of Engineering for Women</a:t>
            </a:r>
            <a:endParaRPr sz="1500">
              <a:latin typeface="Times New Roman"/>
              <a:ea typeface="Times New Roman"/>
              <a:cs typeface="Times New Roman"/>
              <a:sym typeface="Times New Roman"/>
            </a:endParaRPr>
          </a:p>
        </p:txBody>
      </p:sp>
      <p:sp>
        <p:nvSpPr>
          <p:cNvPr id="145" name="Google Shape;145;p24"/>
          <p:cNvSpPr/>
          <p:nvPr/>
        </p:nvSpPr>
        <p:spPr>
          <a:xfrm>
            <a:off x="-6349" y="0"/>
            <a:ext cx="9156681" cy="514348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6" name="Google Shape;146;p24"/>
          <p:cNvSpPr txBox="1"/>
          <p:nvPr>
            <p:ph type="title"/>
          </p:nvPr>
        </p:nvSpPr>
        <p:spPr>
          <a:xfrm>
            <a:off x="2474053" y="71557"/>
            <a:ext cx="4027800" cy="4746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b="0" lang="en" sz="3000">
                <a:latin typeface="Times New Roman"/>
                <a:ea typeface="Times New Roman"/>
                <a:cs typeface="Times New Roman"/>
                <a:sym typeface="Times New Roman"/>
              </a:rPr>
              <a:t>Technology Stack</a:t>
            </a:r>
            <a:endParaRPr sz="3000">
              <a:latin typeface="Times New Roman"/>
              <a:ea typeface="Times New Roman"/>
              <a:cs typeface="Times New Roman"/>
              <a:sym typeface="Times New Roman"/>
            </a:endParaRPr>
          </a:p>
        </p:txBody>
      </p:sp>
      <p:sp>
        <p:nvSpPr>
          <p:cNvPr id="147" name="Google Shape;147;p24"/>
          <p:cNvSpPr txBox="1"/>
          <p:nvPr/>
        </p:nvSpPr>
        <p:spPr>
          <a:xfrm>
            <a:off x="271300" y="964650"/>
            <a:ext cx="8541000" cy="8772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SzPts val="1800"/>
              <a:buFont typeface="Calibri"/>
              <a:buChar char="●"/>
            </a:pPr>
            <a:r>
              <a:rPr lang="en" sz="1800">
                <a:latin typeface="Calibri"/>
                <a:ea typeface="Calibri"/>
                <a:cs typeface="Calibri"/>
                <a:sym typeface="Calibri"/>
              </a:rPr>
              <a:t>Machine learning </a:t>
            </a:r>
            <a:endParaRPr sz="1800">
              <a:latin typeface="Calibri"/>
              <a:ea typeface="Calibri"/>
              <a:cs typeface="Calibri"/>
              <a:sym typeface="Calibri"/>
            </a:endParaRPr>
          </a:p>
          <a:p>
            <a:pPr indent="-342900" lvl="0" marL="457200" rtl="0" algn="l">
              <a:lnSpc>
                <a:spcPct val="150000"/>
              </a:lnSpc>
              <a:spcBef>
                <a:spcPts val="0"/>
              </a:spcBef>
              <a:spcAft>
                <a:spcPts val="0"/>
              </a:spcAft>
              <a:buSzPts val="1800"/>
              <a:buFont typeface="Calibri"/>
              <a:buChar char="●"/>
            </a:pPr>
            <a:r>
              <a:rPr lang="en" sz="1800">
                <a:latin typeface="Calibri"/>
                <a:ea typeface="Calibri"/>
                <a:cs typeface="Calibri"/>
                <a:sym typeface="Calibri"/>
              </a:rPr>
              <a:t>Python</a:t>
            </a: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p:nvPr/>
        </p:nvSpPr>
        <p:spPr>
          <a:xfrm>
            <a:off x="8297558" y="607376"/>
            <a:ext cx="806573" cy="60493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3" name="Google Shape;153;p25"/>
          <p:cNvSpPr txBox="1"/>
          <p:nvPr/>
        </p:nvSpPr>
        <p:spPr>
          <a:xfrm>
            <a:off x="49365" y="723899"/>
            <a:ext cx="6880225" cy="3781425"/>
          </a:xfrm>
          <a:prstGeom prst="rect">
            <a:avLst/>
          </a:prstGeom>
          <a:noFill/>
          <a:ln>
            <a:noFill/>
          </a:ln>
        </p:spPr>
        <p:txBody>
          <a:bodyPr anchorCtr="0" anchor="t" bIns="0" lIns="0" spcFirstLastPara="1" rIns="0" wrap="square" tIns="0">
            <a:spAutoFit/>
          </a:bodyPr>
          <a:lstStyle/>
          <a:p>
            <a:pPr indent="0" lvl="0" marL="0" marR="0" rtl="0" algn="l">
              <a:lnSpc>
                <a:spcPct val="109166"/>
              </a:lnSpc>
              <a:spcBef>
                <a:spcPts val="0"/>
              </a:spcBef>
              <a:spcAft>
                <a:spcPts val="0"/>
              </a:spcAft>
              <a:buNone/>
            </a:pPr>
            <a:r>
              <a:rPr b="1" lang="en" sz="3000">
                <a:solidFill>
                  <a:srgbClr val="BF0000"/>
                </a:solidFill>
                <a:latin typeface="Times New Roman"/>
                <a:ea typeface="Times New Roman"/>
                <a:cs typeface="Times New Roman"/>
                <a:sym typeface="Times New Roman"/>
              </a:rPr>
              <a:t>Why Should I Study this course?</a:t>
            </a:r>
            <a:endParaRPr sz="3000">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sz="3500">
              <a:latin typeface="Times New Roman"/>
              <a:ea typeface="Times New Roman"/>
              <a:cs typeface="Times New Roman"/>
              <a:sym typeface="Times New Roman"/>
            </a:endParaRPr>
          </a:p>
          <a:p>
            <a:pPr indent="0" lvl="0" marL="160020" marR="0" rtl="0" algn="l">
              <a:lnSpc>
                <a:spcPct val="100000"/>
              </a:lnSpc>
              <a:spcBef>
                <a:spcPts val="0"/>
              </a:spcBef>
              <a:spcAft>
                <a:spcPts val="0"/>
              </a:spcAft>
              <a:buNone/>
            </a:pPr>
            <a:r>
              <a:rPr b="1" lang="en" sz="1950">
                <a:latin typeface="Times New Roman"/>
                <a:ea typeface="Times New Roman"/>
                <a:cs typeface="Times New Roman"/>
                <a:sym typeface="Times New Roman"/>
              </a:rPr>
              <a:t>Examples</a:t>
            </a:r>
            <a:endParaRPr sz="195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2157095" marR="0" rtl="0" algn="l">
              <a:lnSpc>
                <a:spcPct val="100000"/>
              </a:lnSpc>
              <a:spcBef>
                <a:spcPts val="1660"/>
              </a:spcBef>
              <a:spcAft>
                <a:spcPts val="0"/>
              </a:spcAft>
              <a:buNone/>
            </a:pPr>
            <a:r>
              <a:rPr b="1" lang="en" sz="1500">
                <a:solidFill>
                  <a:srgbClr val="FFFFFF"/>
                </a:solidFill>
                <a:latin typeface="Times New Roman"/>
                <a:ea typeface="Times New Roman"/>
                <a:cs typeface="Times New Roman"/>
                <a:sym typeface="Times New Roman"/>
              </a:rPr>
              <a:t>BVRIT HYDERABAD College of Engineering for Women</a:t>
            </a:r>
            <a:endParaRPr sz="1500">
              <a:latin typeface="Times New Roman"/>
              <a:ea typeface="Times New Roman"/>
              <a:cs typeface="Times New Roman"/>
              <a:sym typeface="Times New Roman"/>
            </a:endParaRPr>
          </a:p>
        </p:txBody>
      </p:sp>
      <p:sp>
        <p:nvSpPr>
          <p:cNvPr id="154" name="Google Shape;154;p25"/>
          <p:cNvSpPr/>
          <p:nvPr/>
        </p:nvSpPr>
        <p:spPr>
          <a:xfrm>
            <a:off x="-6349" y="0"/>
            <a:ext cx="9156681" cy="514348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5" name="Google Shape;155;p25"/>
          <p:cNvSpPr txBox="1"/>
          <p:nvPr>
            <p:ph type="title"/>
          </p:nvPr>
        </p:nvSpPr>
        <p:spPr>
          <a:xfrm>
            <a:off x="2010541" y="80948"/>
            <a:ext cx="4907400" cy="4746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b="0" lang="en" sz="3000">
                <a:latin typeface="Times New Roman"/>
                <a:ea typeface="Times New Roman"/>
                <a:cs typeface="Times New Roman"/>
                <a:sym typeface="Times New Roman"/>
              </a:rPr>
              <a:t>System Requirements</a:t>
            </a:r>
            <a:endParaRPr sz="3000">
              <a:latin typeface="Times New Roman"/>
              <a:ea typeface="Times New Roman"/>
              <a:cs typeface="Times New Roman"/>
              <a:sym typeface="Times New Roman"/>
            </a:endParaRPr>
          </a:p>
        </p:txBody>
      </p:sp>
      <p:graphicFrame>
        <p:nvGraphicFramePr>
          <p:cNvPr id="156" name="Google Shape;156;p25"/>
          <p:cNvGraphicFramePr/>
          <p:nvPr/>
        </p:nvGraphicFramePr>
        <p:xfrm>
          <a:off x="845628" y="1565069"/>
          <a:ext cx="3000000" cy="3000000"/>
        </p:xfrm>
        <a:graphic>
          <a:graphicData uri="http://schemas.openxmlformats.org/drawingml/2006/table">
            <a:tbl>
              <a:tblPr bandRow="1" firstRow="1">
                <a:noFill/>
                <a:tableStyleId>{48B75537-F629-4B07-B2BB-E815E61F81C6}</a:tableStyleId>
              </a:tblPr>
              <a:tblGrid>
                <a:gridCol w="2837175"/>
                <a:gridCol w="2602225"/>
                <a:gridCol w="1893575"/>
              </a:tblGrid>
              <a:tr h="708625">
                <a:tc>
                  <a:txBody>
                    <a:bodyPr/>
                    <a:lstStyle/>
                    <a:p>
                      <a:pPr indent="0" lvl="0" marL="0" marR="0" rtl="0" algn="ctr">
                        <a:lnSpc>
                          <a:spcPct val="100000"/>
                        </a:lnSpc>
                        <a:spcBef>
                          <a:spcPts val="0"/>
                        </a:spcBef>
                        <a:spcAft>
                          <a:spcPts val="0"/>
                        </a:spcAft>
                        <a:buNone/>
                      </a:pPr>
                      <a:r>
                        <a:rPr b="1" lang="en" sz="2400" u="none" cap="none" strike="noStrike">
                          <a:solidFill>
                            <a:srgbClr val="FFFFFF"/>
                          </a:solidFill>
                          <a:latin typeface="Lato"/>
                          <a:ea typeface="Lato"/>
                          <a:cs typeface="Lato"/>
                          <a:sym typeface="Lato"/>
                        </a:rPr>
                        <a:t>Environment</a:t>
                      </a:r>
                      <a:endParaRPr sz="2400" u="none" cap="none" strike="noStrike">
                        <a:latin typeface="Lato"/>
                        <a:ea typeface="Lato"/>
                        <a:cs typeface="Lato"/>
                        <a:sym typeface="Lato"/>
                      </a:endParaRPr>
                    </a:p>
                  </a:txBody>
                  <a:tcPr marT="1233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gridSpan="2">
                  <a:txBody>
                    <a:bodyPr/>
                    <a:lstStyle/>
                    <a:p>
                      <a:pPr indent="0" lvl="0" marL="736600" marR="0" rtl="0" algn="l">
                        <a:lnSpc>
                          <a:spcPct val="100000"/>
                        </a:lnSpc>
                        <a:spcBef>
                          <a:spcPts val="0"/>
                        </a:spcBef>
                        <a:spcAft>
                          <a:spcPts val="0"/>
                        </a:spcAft>
                        <a:buNone/>
                      </a:pPr>
                      <a:r>
                        <a:rPr b="1" lang="en" sz="2400" u="none" cap="none" strike="noStrike">
                          <a:solidFill>
                            <a:srgbClr val="FFFFFF"/>
                          </a:solidFill>
                          <a:latin typeface="Lato"/>
                          <a:ea typeface="Lato"/>
                          <a:cs typeface="Lato"/>
                          <a:sym typeface="Lato"/>
                        </a:rPr>
                        <a:t>Speciﬁcations</a:t>
                      </a:r>
                      <a:endParaRPr sz="2400" u="none" cap="none" strike="noStrike">
                        <a:latin typeface="Lato"/>
                        <a:ea typeface="Lato"/>
                        <a:cs typeface="Lato"/>
                        <a:sym typeface="Lato"/>
                      </a:endParaRPr>
                    </a:p>
                  </a:txBody>
                  <a:tcPr marT="1233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hMerge="1"/>
              </a:tr>
              <a:tr h="1028675">
                <a:tc>
                  <a:txBody>
                    <a:bodyPr/>
                    <a:lstStyle/>
                    <a:p>
                      <a:pPr indent="0" lvl="0" marL="0" marR="0" rtl="0" algn="ctr">
                        <a:lnSpc>
                          <a:spcPct val="100000"/>
                        </a:lnSpc>
                        <a:spcBef>
                          <a:spcPts val="0"/>
                        </a:spcBef>
                        <a:spcAft>
                          <a:spcPts val="0"/>
                        </a:spcAft>
                        <a:buNone/>
                      </a:pPr>
                      <a:r>
                        <a:rPr lang="en" sz="2300" u="none" cap="none" strike="noStrike">
                          <a:latin typeface="Lato"/>
                          <a:ea typeface="Lato"/>
                          <a:cs typeface="Lato"/>
                          <a:sym typeface="Lato"/>
                        </a:rPr>
                        <a:t>Hardware</a:t>
                      </a:r>
                      <a:endParaRPr sz="2300" u="none" cap="none" strike="noStrike">
                        <a:latin typeface="Lato"/>
                        <a:ea typeface="Lato"/>
                        <a:cs typeface="Lato"/>
                        <a:sym typeface="Lato"/>
                      </a:endParaRPr>
                    </a:p>
                  </a:txBody>
                  <a:tcPr marT="1238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FFFFFF"/>
                      </a:solidFill>
                      <a:prstDash val="solid"/>
                      <a:round/>
                      <a:headEnd len="sm" w="sm" type="none"/>
                      <a:tailEnd len="sm" w="sm" type="none"/>
                    </a:lnT>
                    <a:solidFill>
                      <a:srgbClr val="B6B6B6"/>
                    </a:solidFill>
                  </a:tcPr>
                </a:tc>
                <a:tc gridSpan="2">
                  <a:txBody>
                    <a:bodyPr/>
                    <a:lstStyle/>
                    <a:p>
                      <a:pPr indent="0" lvl="0" marL="63500" marR="0" rtl="0" algn="l">
                        <a:lnSpc>
                          <a:spcPct val="100000"/>
                        </a:lnSpc>
                        <a:spcBef>
                          <a:spcPts val="0"/>
                        </a:spcBef>
                        <a:spcAft>
                          <a:spcPts val="0"/>
                        </a:spcAft>
                        <a:buNone/>
                      </a:pPr>
                      <a:r>
                        <a:rPr lang="en" sz="1500" u="none" cap="none" strike="noStrike">
                          <a:latin typeface="Arial"/>
                          <a:ea typeface="Arial"/>
                          <a:cs typeface="Arial"/>
                          <a:sym typeface="Arial"/>
                        </a:rPr>
                        <a:t>1GB </a:t>
                      </a:r>
                      <a:r>
                        <a:rPr lang="en" sz="1500">
                          <a:latin typeface="Arial"/>
                          <a:ea typeface="Arial"/>
                          <a:cs typeface="Arial"/>
                          <a:sym typeface="Arial"/>
                        </a:rPr>
                        <a:t>RAM</a:t>
                      </a:r>
                      <a:endParaRPr sz="1500" u="none" cap="none" strike="noStrike">
                        <a:latin typeface="Arial"/>
                        <a:ea typeface="Arial"/>
                        <a:cs typeface="Arial"/>
                        <a:sym typeface="Arial"/>
                      </a:endParaRPr>
                    </a:p>
                    <a:p>
                      <a:pPr indent="0" lvl="0" marL="63500" marR="0" rtl="0" algn="l">
                        <a:lnSpc>
                          <a:spcPct val="100000"/>
                        </a:lnSpc>
                        <a:spcBef>
                          <a:spcPts val="0"/>
                        </a:spcBef>
                        <a:spcAft>
                          <a:spcPts val="0"/>
                        </a:spcAft>
                        <a:buNone/>
                      </a:pPr>
                      <a:r>
                        <a:rPr lang="en" sz="1500" u="none" cap="none" strike="noStrike">
                          <a:latin typeface="Arial"/>
                          <a:ea typeface="Arial"/>
                          <a:cs typeface="Arial"/>
                          <a:sym typeface="Arial"/>
                        </a:rPr>
                        <a:t>80GB </a:t>
                      </a:r>
                      <a:r>
                        <a:rPr lang="en" sz="1500">
                          <a:latin typeface="Arial"/>
                          <a:ea typeface="Arial"/>
                          <a:cs typeface="Arial"/>
                          <a:sym typeface="Arial"/>
                        </a:rPr>
                        <a:t>Hard Disk</a:t>
                      </a:r>
                      <a:endParaRPr sz="1500" u="none" cap="none" strike="noStrike">
                        <a:latin typeface="Arial"/>
                        <a:ea typeface="Arial"/>
                        <a:cs typeface="Arial"/>
                        <a:sym typeface="Arial"/>
                      </a:endParaRPr>
                    </a:p>
                    <a:p>
                      <a:pPr indent="0" lvl="0" marL="63500" marR="0" rtl="0" algn="l">
                        <a:lnSpc>
                          <a:spcPct val="100000"/>
                        </a:lnSpc>
                        <a:spcBef>
                          <a:spcPts val="0"/>
                        </a:spcBef>
                        <a:spcAft>
                          <a:spcPts val="0"/>
                        </a:spcAft>
                        <a:buNone/>
                      </a:pPr>
                      <a:r>
                        <a:rPr lang="en" sz="1500" u="none" cap="none" strike="noStrike">
                          <a:latin typeface="Arial"/>
                          <a:ea typeface="Arial"/>
                          <a:cs typeface="Arial"/>
                          <a:sym typeface="Arial"/>
                        </a:rPr>
                        <a:t>Intel  Processor</a:t>
                      </a:r>
                      <a:endParaRPr sz="1500" u="none" cap="none" strike="noStrike">
                        <a:latin typeface="Arial"/>
                        <a:ea typeface="Arial"/>
                        <a:cs typeface="Arial"/>
                        <a:sym typeface="Arial"/>
                      </a:endParaRPr>
                    </a:p>
                  </a:txBody>
                  <a:tcPr marT="1281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FFFFFF"/>
                      </a:solidFill>
                      <a:prstDash val="solid"/>
                      <a:round/>
                      <a:headEnd len="sm" w="sm" type="none"/>
                      <a:tailEnd len="sm" w="sm" type="none"/>
                    </a:lnT>
                    <a:solidFill>
                      <a:srgbClr val="B6B6B6"/>
                    </a:solidFill>
                  </a:tcPr>
                </a:tc>
                <a:tc hMerge="1"/>
              </a:tr>
              <a:tr h="1032225">
                <a:tc>
                  <a:txBody>
                    <a:bodyPr/>
                    <a:lstStyle/>
                    <a:p>
                      <a:pPr indent="0" lvl="0" marL="0" marR="0" rtl="0" algn="ctr">
                        <a:lnSpc>
                          <a:spcPct val="100000"/>
                        </a:lnSpc>
                        <a:spcBef>
                          <a:spcPts val="0"/>
                        </a:spcBef>
                        <a:spcAft>
                          <a:spcPts val="0"/>
                        </a:spcAft>
                        <a:buNone/>
                      </a:pPr>
                      <a:r>
                        <a:rPr lang="en" sz="2300" u="none" cap="none" strike="noStrike">
                          <a:latin typeface="Lato"/>
                          <a:ea typeface="Lato"/>
                          <a:cs typeface="Lato"/>
                          <a:sym typeface="Lato"/>
                        </a:rPr>
                        <a:t>Software</a:t>
                      </a:r>
                      <a:endParaRPr sz="2300" u="none" cap="none" strike="noStrike">
                        <a:latin typeface="Lato"/>
                        <a:ea typeface="Lato"/>
                        <a:cs typeface="Lato"/>
                        <a:sym typeface="Lato"/>
                      </a:endParaRPr>
                    </a:p>
                  </a:txBody>
                  <a:tcPr marT="123825" marB="0" marR="0" marL="0">
                    <a:solidFill>
                      <a:srgbClr val="CCCCCC"/>
                    </a:solidFill>
                  </a:tcPr>
                </a:tc>
                <a:tc>
                  <a:txBody>
                    <a:bodyPr/>
                    <a:lstStyle/>
                    <a:p>
                      <a:pPr indent="0" lvl="0" marL="63500" marR="469900" rtl="0" algn="l">
                        <a:lnSpc>
                          <a:spcPct val="100000"/>
                        </a:lnSpc>
                        <a:spcBef>
                          <a:spcPts val="0"/>
                        </a:spcBef>
                        <a:spcAft>
                          <a:spcPts val="0"/>
                        </a:spcAft>
                        <a:buNone/>
                      </a:pPr>
                      <a:r>
                        <a:rPr lang="en" sz="1500">
                          <a:latin typeface="Arial"/>
                          <a:ea typeface="Arial"/>
                          <a:cs typeface="Arial"/>
                          <a:sym typeface="Arial"/>
                        </a:rPr>
                        <a:t>Windows OS</a:t>
                      </a:r>
                      <a:endParaRPr sz="1500">
                        <a:latin typeface="Arial"/>
                        <a:ea typeface="Arial"/>
                        <a:cs typeface="Arial"/>
                        <a:sym typeface="Arial"/>
                      </a:endParaRPr>
                    </a:p>
                    <a:p>
                      <a:pPr indent="0" lvl="0" marL="63500" marR="469900" rtl="0" algn="l">
                        <a:lnSpc>
                          <a:spcPct val="100000"/>
                        </a:lnSpc>
                        <a:spcBef>
                          <a:spcPts val="0"/>
                        </a:spcBef>
                        <a:spcAft>
                          <a:spcPts val="0"/>
                        </a:spcAft>
                        <a:buNone/>
                      </a:pPr>
                      <a:r>
                        <a:rPr lang="en" sz="1500">
                          <a:latin typeface="Arial"/>
                          <a:ea typeface="Arial"/>
                          <a:cs typeface="Arial"/>
                          <a:sym typeface="Arial"/>
                        </a:rPr>
                        <a:t>Python GUI or Anaconda Navigators</a:t>
                      </a:r>
                      <a:endParaRPr sz="1500" u="none" cap="none" strike="noStrike">
                        <a:latin typeface="Arial"/>
                        <a:ea typeface="Arial"/>
                        <a:cs typeface="Arial"/>
                        <a:sym typeface="Arial"/>
                      </a:endParaRPr>
                    </a:p>
                    <a:p>
                      <a:pPr indent="0" lvl="0" marL="63500" marR="0" rtl="0" algn="l">
                        <a:lnSpc>
                          <a:spcPct val="100000"/>
                        </a:lnSpc>
                        <a:spcBef>
                          <a:spcPts val="0"/>
                        </a:spcBef>
                        <a:spcAft>
                          <a:spcPts val="0"/>
                        </a:spcAft>
                        <a:buNone/>
                      </a:pPr>
                      <a:r>
                        <a:rPr lang="en" sz="1500" u="none" cap="none" strike="noStrike">
                          <a:latin typeface="Arial"/>
                          <a:ea typeface="Arial"/>
                          <a:cs typeface="Arial"/>
                          <a:sym typeface="Arial"/>
                        </a:rPr>
                        <a:t>OS: </a:t>
                      </a:r>
                      <a:r>
                        <a:rPr lang="en" sz="1500">
                          <a:latin typeface="Arial"/>
                          <a:ea typeface="Arial"/>
                          <a:cs typeface="Arial"/>
                          <a:sym typeface="Arial"/>
                        </a:rPr>
                        <a:t>Windows 10</a:t>
                      </a:r>
                      <a:endParaRPr sz="1500" u="none" cap="none" strike="noStrike">
                        <a:latin typeface="Arial"/>
                        <a:ea typeface="Arial"/>
                        <a:cs typeface="Arial"/>
                        <a:sym typeface="Arial"/>
                      </a:endParaRPr>
                    </a:p>
                  </a:txBody>
                  <a:tcPr marT="128125" marB="0" marR="0" marL="0">
                    <a:solidFill>
                      <a:srgbClr val="CCCCCC"/>
                    </a:solidFill>
                  </a:tcPr>
                </a:tc>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solidFill>
                      <a:srgbClr val="CCCCCC"/>
                    </a:solidFill>
                  </a:tcPr>
                </a:tc>
              </a:tr>
              <a:tr h="295650">
                <a:tc gridSpan="2">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lnR cap="flat" cmpd="sng" w="19050">
                      <a:solidFill>
                        <a:srgbClr val="1482AA"/>
                      </a:solidFill>
                      <a:prstDash val="solid"/>
                      <a:round/>
                      <a:headEnd len="sm" w="sm" type="none"/>
                      <a:tailEnd len="sm" w="sm" type="none"/>
                    </a:lnR>
                  </a:tcPr>
                </a:tc>
                <a:tc hMerge="1"/>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lnL cap="flat" cmpd="sng" w="19050">
                      <a:solidFill>
                        <a:srgbClr val="1482AA"/>
                      </a:solidFill>
                      <a:prstDash val="solid"/>
                      <a:round/>
                      <a:headEnd len="sm" w="sm" type="none"/>
                      <a:tailEnd len="sm" w="sm" type="none"/>
                    </a:ln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p:nvPr/>
        </p:nvSpPr>
        <p:spPr>
          <a:xfrm>
            <a:off x="8297558" y="607376"/>
            <a:ext cx="806573" cy="60493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2" name="Google Shape;162;p26"/>
          <p:cNvSpPr txBox="1"/>
          <p:nvPr/>
        </p:nvSpPr>
        <p:spPr>
          <a:xfrm>
            <a:off x="49365" y="723899"/>
            <a:ext cx="6880225" cy="3781425"/>
          </a:xfrm>
          <a:prstGeom prst="rect">
            <a:avLst/>
          </a:prstGeom>
          <a:noFill/>
          <a:ln>
            <a:noFill/>
          </a:ln>
        </p:spPr>
        <p:txBody>
          <a:bodyPr anchorCtr="0" anchor="t" bIns="0" lIns="0" spcFirstLastPara="1" rIns="0" wrap="square" tIns="0">
            <a:spAutoFit/>
          </a:bodyPr>
          <a:lstStyle/>
          <a:p>
            <a:pPr indent="0" lvl="0" marL="0" marR="0" rtl="0" algn="l">
              <a:lnSpc>
                <a:spcPct val="109166"/>
              </a:lnSpc>
              <a:spcBef>
                <a:spcPts val="0"/>
              </a:spcBef>
              <a:spcAft>
                <a:spcPts val="0"/>
              </a:spcAft>
              <a:buNone/>
            </a:pPr>
            <a:r>
              <a:rPr b="1" lang="en" sz="3000">
                <a:solidFill>
                  <a:srgbClr val="BF0000"/>
                </a:solidFill>
                <a:latin typeface="Times New Roman"/>
                <a:ea typeface="Times New Roman"/>
                <a:cs typeface="Times New Roman"/>
                <a:sym typeface="Times New Roman"/>
              </a:rPr>
              <a:t>Why Should I Study this course?</a:t>
            </a:r>
            <a:endParaRPr sz="3000">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sz="3500">
              <a:latin typeface="Times New Roman"/>
              <a:ea typeface="Times New Roman"/>
              <a:cs typeface="Times New Roman"/>
              <a:sym typeface="Times New Roman"/>
            </a:endParaRPr>
          </a:p>
          <a:p>
            <a:pPr indent="0" lvl="0" marL="160020" marR="0" rtl="0" algn="l">
              <a:lnSpc>
                <a:spcPct val="100000"/>
              </a:lnSpc>
              <a:spcBef>
                <a:spcPts val="0"/>
              </a:spcBef>
              <a:spcAft>
                <a:spcPts val="0"/>
              </a:spcAft>
              <a:buNone/>
            </a:pPr>
            <a:r>
              <a:rPr b="1" lang="en" sz="1950">
                <a:latin typeface="Times New Roman"/>
                <a:ea typeface="Times New Roman"/>
                <a:cs typeface="Times New Roman"/>
                <a:sym typeface="Times New Roman"/>
              </a:rPr>
              <a:t>Examples</a:t>
            </a:r>
            <a:endParaRPr sz="195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2157095" marR="0" rtl="0" algn="l">
              <a:lnSpc>
                <a:spcPct val="100000"/>
              </a:lnSpc>
              <a:spcBef>
                <a:spcPts val="1660"/>
              </a:spcBef>
              <a:spcAft>
                <a:spcPts val="0"/>
              </a:spcAft>
              <a:buNone/>
            </a:pPr>
            <a:r>
              <a:rPr b="1" lang="en" sz="1500">
                <a:solidFill>
                  <a:srgbClr val="FFFFFF"/>
                </a:solidFill>
                <a:latin typeface="Times New Roman"/>
                <a:ea typeface="Times New Roman"/>
                <a:cs typeface="Times New Roman"/>
                <a:sym typeface="Times New Roman"/>
              </a:rPr>
              <a:t>BVRIT HYDERABAD College of Engineering for Women</a:t>
            </a:r>
            <a:endParaRPr sz="1500">
              <a:latin typeface="Times New Roman"/>
              <a:ea typeface="Times New Roman"/>
              <a:cs typeface="Times New Roman"/>
              <a:sym typeface="Times New Roman"/>
            </a:endParaRPr>
          </a:p>
        </p:txBody>
      </p:sp>
      <p:sp>
        <p:nvSpPr>
          <p:cNvPr id="163" name="Google Shape;163;p26"/>
          <p:cNvSpPr/>
          <p:nvPr/>
        </p:nvSpPr>
        <p:spPr>
          <a:xfrm>
            <a:off x="-6349" y="0"/>
            <a:ext cx="9156681" cy="514348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4" name="Google Shape;164;p26"/>
          <p:cNvSpPr txBox="1"/>
          <p:nvPr>
            <p:ph type="title"/>
          </p:nvPr>
        </p:nvSpPr>
        <p:spPr>
          <a:xfrm>
            <a:off x="3455983" y="80948"/>
            <a:ext cx="2019900" cy="4746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b="0" lang="en" sz="3000">
                <a:latin typeface="Times New Roman"/>
                <a:ea typeface="Times New Roman"/>
                <a:cs typeface="Times New Roman"/>
                <a:sym typeface="Times New Roman"/>
              </a:rPr>
              <a:t>Timeline</a:t>
            </a:r>
            <a:endParaRPr sz="3000">
              <a:latin typeface="Times New Roman"/>
              <a:ea typeface="Times New Roman"/>
              <a:cs typeface="Times New Roman"/>
              <a:sym typeface="Times New Roman"/>
            </a:endParaRPr>
          </a:p>
        </p:txBody>
      </p:sp>
      <p:graphicFrame>
        <p:nvGraphicFramePr>
          <p:cNvPr id="165" name="Google Shape;165;p26"/>
          <p:cNvGraphicFramePr/>
          <p:nvPr/>
        </p:nvGraphicFramePr>
        <p:xfrm>
          <a:off x="513973" y="973975"/>
          <a:ext cx="3000000" cy="3000000"/>
        </p:xfrm>
        <a:graphic>
          <a:graphicData uri="http://schemas.openxmlformats.org/drawingml/2006/table">
            <a:tbl>
              <a:tblPr bandRow="1" firstRow="1">
                <a:noFill/>
                <a:tableStyleId>{48B75537-F629-4B07-B2BB-E815E61F81C6}</a:tableStyleId>
              </a:tblPr>
              <a:tblGrid>
                <a:gridCol w="2333625"/>
                <a:gridCol w="3438525"/>
                <a:gridCol w="2320300"/>
              </a:tblGrid>
              <a:tr h="803900">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lang="en" sz="1500" u="none" cap="none" strike="noStrike">
                          <a:latin typeface="Lato"/>
                          <a:ea typeface="Lato"/>
                          <a:cs typeface="Lato"/>
                          <a:sym typeface="Lato"/>
                        </a:rPr>
                        <a:t>Review 0</a:t>
                      </a:r>
                      <a:endParaRPr sz="1500" u="none" cap="none" strike="noStrike">
                        <a:latin typeface="Lato"/>
                        <a:ea typeface="Lato"/>
                        <a:cs typeface="Lato"/>
                        <a:sym typeface="Lato"/>
                      </a:endParaRPr>
                    </a:p>
                  </a:txBody>
                  <a:tcPr marT="4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gridSpan="2">
                  <a:txBody>
                    <a:bodyPr/>
                    <a:lstStyle/>
                    <a:p>
                      <a:pPr indent="0" lvl="0" marL="457200" marR="0" rtl="0" algn="l">
                        <a:lnSpc>
                          <a:spcPct val="100000"/>
                        </a:lnSpc>
                        <a:spcBef>
                          <a:spcPts val="0"/>
                        </a:spcBef>
                        <a:spcAft>
                          <a:spcPts val="0"/>
                        </a:spcAft>
                        <a:buNone/>
                      </a:pPr>
                      <a:r>
                        <a:t/>
                      </a:r>
                      <a:endParaRPr sz="1500" u="none" cap="none" strike="noStrike">
                        <a:latin typeface="Lato"/>
                        <a:ea typeface="Lato"/>
                        <a:cs typeface="Lato"/>
                        <a:sym typeface="Lato"/>
                      </a:endParaRPr>
                    </a:p>
                    <a:p>
                      <a:pPr indent="-285750" lvl="0" marL="406400" marR="0" rtl="0" algn="l">
                        <a:lnSpc>
                          <a:spcPct val="100000"/>
                        </a:lnSpc>
                        <a:spcBef>
                          <a:spcPts val="0"/>
                        </a:spcBef>
                        <a:spcAft>
                          <a:spcPts val="0"/>
                        </a:spcAft>
                        <a:buSzPts val="1500"/>
                        <a:buFont typeface="Arial"/>
                        <a:buChar char="●"/>
                      </a:pPr>
                      <a:r>
                        <a:rPr lang="en" sz="1500" u="none" cap="none" strike="noStrike">
                          <a:latin typeface="Lato"/>
                          <a:ea typeface="Lato"/>
                          <a:cs typeface="Lato"/>
                          <a:sym typeface="Lato"/>
                        </a:rPr>
                        <a:t>Requirements &amp; Speciﬁcations</a:t>
                      </a:r>
                      <a:endParaRPr sz="1500" u="none" cap="none" strike="noStrike">
                        <a:latin typeface="Lato"/>
                        <a:ea typeface="Lato"/>
                        <a:cs typeface="Lato"/>
                        <a:sym typeface="Lato"/>
                      </a:endParaRPr>
                    </a:p>
                  </a:txBody>
                  <a:tcPr marT="566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682875">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lang="en" sz="1500" u="none" cap="none" strike="noStrike">
                          <a:latin typeface="Lato"/>
                          <a:ea typeface="Lato"/>
                          <a:cs typeface="Lato"/>
                          <a:sym typeface="Lato"/>
                        </a:rPr>
                        <a:t>Review 1</a:t>
                      </a:r>
                      <a:endParaRPr sz="1500" u="none" cap="none" strike="noStrike">
                        <a:latin typeface="Lato"/>
                        <a:ea typeface="Lato"/>
                        <a:cs typeface="Lato"/>
                        <a:sym typeface="Lato"/>
                      </a:endParaRPr>
                    </a:p>
                  </a:txBody>
                  <a:tcPr marT="4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gridSpan="2">
                  <a:txBody>
                    <a:bodyPr/>
                    <a:lstStyle/>
                    <a:p>
                      <a:pPr indent="0" lvl="0" marL="457200" marR="0" rtl="0" algn="l">
                        <a:lnSpc>
                          <a:spcPct val="100000"/>
                        </a:lnSpc>
                        <a:spcBef>
                          <a:spcPts val="0"/>
                        </a:spcBef>
                        <a:spcAft>
                          <a:spcPts val="0"/>
                        </a:spcAft>
                        <a:buNone/>
                      </a:pPr>
                      <a:r>
                        <a:t/>
                      </a:r>
                      <a:endParaRPr sz="1500">
                        <a:latin typeface="Lato"/>
                        <a:ea typeface="Lato"/>
                        <a:cs typeface="Lato"/>
                        <a:sym typeface="Lato"/>
                      </a:endParaRPr>
                    </a:p>
                    <a:p>
                      <a:pPr indent="-285750" lvl="0" marL="406400" marR="0" rtl="0" algn="l">
                        <a:lnSpc>
                          <a:spcPct val="100000"/>
                        </a:lnSpc>
                        <a:spcBef>
                          <a:spcPts val="0"/>
                        </a:spcBef>
                        <a:spcAft>
                          <a:spcPts val="0"/>
                        </a:spcAft>
                        <a:buSzPts val="1500"/>
                        <a:buFont typeface="Arial"/>
                        <a:buChar char="●"/>
                      </a:pPr>
                      <a:r>
                        <a:rPr lang="en" sz="1500" u="none" cap="none" strike="noStrike">
                          <a:latin typeface="Lato"/>
                          <a:ea typeface="Lato"/>
                          <a:cs typeface="Lato"/>
                          <a:sym typeface="Lato"/>
                        </a:rPr>
                        <a:t>Data C</a:t>
                      </a:r>
                      <a:r>
                        <a:rPr lang="en" sz="1500">
                          <a:latin typeface="Lato"/>
                          <a:ea typeface="Lato"/>
                          <a:cs typeface="Lato"/>
                          <a:sym typeface="Lato"/>
                        </a:rPr>
                        <a:t>ollection</a:t>
                      </a:r>
                      <a:endParaRPr sz="1500" u="none" cap="none" strike="noStrike">
                        <a:latin typeface="Lato"/>
                        <a:ea typeface="Lato"/>
                        <a:cs typeface="Lato"/>
                        <a:sym typeface="Lato"/>
                      </a:endParaRPr>
                    </a:p>
                  </a:txBody>
                  <a:tcPr marT="566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682875">
                <a:tc>
                  <a:txBody>
                    <a:bodyPr/>
                    <a:lstStyle/>
                    <a:p>
                      <a:pPr indent="0" lvl="0" marL="0" rtl="0" algn="ctr">
                        <a:spcBef>
                          <a:spcPts val="0"/>
                        </a:spcBef>
                        <a:spcAft>
                          <a:spcPts val="0"/>
                        </a:spcAft>
                        <a:buNone/>
                      </a:pPr>
                      <a:r>
                        <a:t/>
                      </a:r>
                      <a:endParaRPr b="1" sz="1500">
                        <a:latin typeface="Lato"/>
                        <a:ea typeface="Lato"/>
                        <a:cs typeface="Lato"/>
                        <a:sym typeface="Lato"/>
                      </a:endParaRPr>
                    </a:p>
                    <a:p>
                      <a:pPr indent="0" lvl="0" marL="0" rtl="0" algn="ctr">
                        <a:spcBef>
                          <a:spcPts val="0"/>
                        </a:spcBef>
                        <a:spcAft>
                          <a:spcPts val="0"/>
                        </a:spcAft>
                        <a:buClr>
                          <a:schemeClr val="dk1"/>
                        </a:buClr>
                        <a:buFont typeface="Arial"/>
                        <a:buNone/>
                      </a:pPr>
                      <a:r>
                        <a:rPr b="1" lang="en" sz="1500">
                          <a:latin typeface="Lato"/>
                          <a:ea typeface="Lato"/>
                          <a:cs typeface="Lato"/>
                          <a:sym typeface="Lato"/>
                        </a:rPr>
                        <a:t>Review 2</a:t>
                      </a:r>
                      <a:endParaRPr sz="2000" u="none" cap="none" strike="noStrike">
                        <a:latin typeface="Times New Roman"/>
                        <a:ea typeface="Times New Roman"/>
                        <a:cs typeface="Times New Roman"/>
                        <a:sym typeface="Times New Roman"/>
                      </a:endParaRPr>
                    </a:p>
                  </a:txBody>
                  <a:tcPr marT="4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gridSpan="2">
                  <a:txBody>
                    <a:bodyPr/>
                    <a:lstStyle/>
                    <a:p>
                      <a:pPr indent="-323850" lvl="0" marL="457200" marR="0" rtl="0" algn="l">
                        <a:lnSpc>
                          <a:spcPct val="100000"/>
                        </a:lnSpc>
                        <a:spcBef>
                          <a:spcPts val="0"/>
                        </a:spcBef>
                        <a:spcAft>
                          <a:spcPts val="0"/>
                        </a:spcAft>
                        <a:buSzPts val="1500"/>
                        <a:buFont typeface="Lato"/>
                        <a:buChar char="●"/>
                      </a:pPr>
                      <a:r>
                        <a:rPr lang="en" sz="1500">
                          <a:latin typeface="Lato"/>
                          <a:ea typeface="Lato"/>
                          <a:cs typeface="Lato"/>
                          <a:sym typeface="Lato"/>
                        </a:rPr>
                        <a:t>Data Pre-Processing</a:t>
                      </a:r>
                      <a:endParaRPr sz="1500">
                        <a:latin typeface="Lato"/>
                        <a:ea typeface="Lato"/>
                        <a:cs typeface="Lato"/>
                        <a:sym typeface="Lato"/>
                      </a:endParaRPr>
                    </a:p>
                    <a:p>
                      <a:pPr indent="-323850" lvl="0" marL="457200" marR="0" rtl="0" algn="l">
                        <a:lnSpc>
                          <a:spcPct val="100000"/>
                        </a:lnSpc>
                        <a:spcBef>
                          <a:spcPts val="0"/>
                        </a:spcBef>
                        <a:spcAft>
                          <a:spcPts val="0"/>
                        </a:spcAft>
                        <a:buSzPts val="1500"/>
                        <a:buFont typeface="Lato"/>
                        <a:buChar char="●"/>
                      </a:pPr>
                      <a:r>
                        <a:rPr lang="en" sz="1500">
                          <a:latin typeface="Lato"/>
                          <a:ea typeface="Lato"/>
                          <a:cs typeface="Lato"/>
                          <a:sym typeface="Lato"/>
                        </a:rPr>
                        <a:t>Apply Algorithm</a:t>
                      </a:r>
                      <a:endParaRPr sz="1500">
                        <a:latin typeface="Lato"/>
                        <a:ea typeface="Lato"/>
                        <a:cs typeface="Lato"/>
                        <a:sym typeface="Lato"/>
                      </a:endParaRPr>
                    </a:p>
                    <a:p>
                      <a:pPr indent="0" lvl="0" marL="0" rtl="0" algn="l">
                        <a:spcBef>
                          <a:spcPts val="0"/>
                        </a:spcBef>
                        <a:spcAft>
                          <a:spcPts val="0"/>
                        </a:spcAft>
                        <a:buNone/>
                      </a:pPr>
                      <a:r>
                        <a:t/>
                      </a:r>
                      <a:endParaRPr sz="1500">
                        <a:latin typeface="Lato"/>
                        <a:ea typeface="Lato"/>
                        <a:cs typeface="Lato"/>
                        <a:sym typeface="Lato"/>
                      </a:endParaRPr>
                    </a:p>
                  </a:txBody>
                  <a:tcPr marT="566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682875">
                <a:tc>
                  <a:txBody>
                    <a:bodyPr/>
                    <a:lstStyle/>
                    <a:p>
                      <a:pPr indent="0" lvl="0" marL="0" rtl="0" algn="ctr">
                        <a:spcBef>
                          <a:spcPts val="0"/>
                        </a:spcBef>
                        <a:spcAft>
                          <a:spcPts val="0"/>
                        </a:spcAft>
                        <a:buNone/>
                      </a:pPr>
                      <a:r>
                        <a:t/>
                      </a:r>
                      <a:endParaRPr b="1" sz="1500">
                        <a:latin typeface="Lato"/>
                        <a:ea typeface="Lato"/>
                        <a:cs typeface="Lato"/>
                        <a:sym typeface="Lato"/>
                      </a:endParaRPr>
                    </a:p>
                    <a:p>
                      <a:pPr indent="0" lvl="0" marL="0" rtl="0" algn="ctr">
                        <a:spcBef>
                          <a:spcPts val="0"/>
                        </a:spcBef>
                        <a:spcAft>
                          <a:spcPts val="0"/>
                        </a:spcAft>
                        <a:buClr>
                          <a:schemeClr val="dk1"/>
                        </a:buClr>
                        <a:buSzPts val="1100"/>
                        <a:buFont typeface="Arial"/>
                        <a:buNone/>
                      </a:pPr>
                      <a:r>
                        <a:rPr b="1" lang="en" sz="1500">
                          <a:latin typeface="Lato"/>
                          <a:ea typeface="Lato"/>
                          <a:cs typeface="Lato"/>
                          <a:sym typeface="Lato"/>
                        </a:rPr>
                        <a:t>Review 3</a:t>
                      </a:r>
                      <a:endParaRPr b="1" sz="1500">
                        <a:latin typeface="Lato"/>
                        <a:ea typeface="Lato"/>
                        <a:cs typeface="Lato"/>
                        <a:sym typeface="Lato"/>
                      </a:endParaRPr>
                    </a:p>
                  </a:txBody>
                  <a:tcPr marT="4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gridSpan="2">
                  <a:txBody>
                    <a:bodyPr/>
                    <a:lstStyle/>
                    <a:p>
                      <a:pPr indent="-190500" lvl="0" marL="406400" marR="0" rtl="0" algn="l">
                        <a:lnSpc>
                          <a:spcPct val="100000"/>
                        </a:lnSpc>
                        <a:spcBef>
                          <a:spcPts val="0"/>
                        </a:spcBef>
                        <a:spcAft>
                          <a:spcPts val="0"/>
                        </a:spcAft>
                        <a:buNone/>
                      </a:pPr>
                      <a:r>
                        <a:t/>
                      </a:r>
                      <a:endParaRPr sz="1500">
                        <a:latin typeface="Lato"/>
                        <a:ea typeface="Lato"/>
                        <a:cs typeface="Lato"/>
                        <a:sym typeface="Lato"/>
                      </a:endParaRPr>
                    </a:p>
                    <a:p>
                      <a:pPr indent="-323850" lvl="0" marL="457200" marR="0" rtl="0" algn="l">
                        <a:lnSpc>
                          <a:spcPct val="100000"/>
                        </a:lnSpc>
                        <a:spcBef>
                          <a:spcPts val="0"/>
                        </a:spcBef>
                        <a:spcAft>
                          <a:spcPts val="0"/>
                        </a:spcAft>
                        <a:buSzPts val="1500"/>
                        <a:buFont typeface="Lato"/>
                        <a:buChar char="●"/>
                      </a:pPr>
                      <a:r>
                        <a:rPr lang="en" sz="1500">
                          <a:latin typeface="Lato"/>
                          <a:ea typeface="Lato"/>
                          <a:cs typeface="Lato"/>
                          <a:sym typeface="Lato"/>
                        </a:rPr>
                        <a:t>Evaluation</a:t>
                      </a:r>
                      <a:endParaRPr sz="1500">
                        <a:latin typeface="Lato"/>
                        <a:ea typeface="Lato"/>
                        <a:cs typeface="Lato"/>
                        <a:sym typeface="Lato"/>
                      </a:endParaRPr>
                    </a:p>
                  </a:txBody>
                  <a:tcPr marT="566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p:nvPr/>
        </p:nvSpPr>
        <p:spPr>
          <a:xfrm>
            <a:off x="6290112" y="3948067"/>
            <a:ext cx="0" cy="685800"/>
          </a:xfrm>
          <a:custGeom>
            <a:rect b="b" l="l" r="r" t="t"/>
            <a:pathLst>
              <a:path extrusionOk="0" h="914400" w="120000">
                <a:moveTo>
                  <a:pt x="0" y="914398"/>
                </a:moveTo>
                <a:lnTo>
                  <a:pt x="0" y="0"/>
                </a:lnTo>
              </a:path>
            </a:pathLst>
          </a:custGeom>
          <a:noFill/>
          <a:ln cap="flat" cmpd="sng" w="19025">
            <a:solidFill>
              <a:srgbClr val="1482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1" name="Google Shape;171;p27"/>
          <p:cNvSpPr/>
          <p:nvPr/>
        </p:nvSpPr>
        <p:spPr>
          <a:xfrm>
            <a:off x="8297558" y="607376"/>
            <a:ext cx="806573" cy="60493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2" name="Google Shape;172;p27"/>
          <p:cNvSpPr txBox="1"/>
          <p:nvPr/>
        </p:nvSpPr>
        <p:spPr>
          <a:xfrm>
            <a:off x="49365" y="723899"/>
            <a:ext cx="6880225" cy="3781425"/>
          </a:xfrm>
          <a:prstGeom prst="rect">
            <a:avLst/>
          </a:prstGeom>
          <a:noFill/>
          <a:ln>
            <a:noFill/>
          </a:ln>
        </p:spPr>
        <p:txBody>
          <a:bodyPr anchorCtr="0" anchor="t" bIns="0" lIns="0" spcFirstLastPara="1" rIns="0" wrap="square" tIns="0">
            <a:spAutoFit/>
          </a:bodyPr>
          <a:lstStyle/>
          <a:p>
            <a:pPr indent="0" lvl="0" marL="0" marR="0" rtl="0" algn="l">
              <a:lnSpc>
                <a:spcPct val="109166"/>
              </a:lnSpc>
              <a:spcBef>
                <a:spcPts val="0"/>
              </a:spcBef>
              <a:spcAft>
                <a:spcPts val="0"/>
              </a:spcAft>
              <a:buNone/>
            </a:pPr>
            <a:r>
              <a:rPr b="1" lang="en" sz="3000">
                <a:solidFill>
                  <a:srgbClr val="BF0000"/>
                </a:solidFill>
                <a:latin typeface="Times New Roman"/>
                <a:ea typeface="Times New Roman"/>
                <a:cs typeface="Times New Roman"/>
                <a:sym typeface="Times New Roman"/>
              </a:rPr>
              <a:t>Why Should I Study this course?</a:t>
            </a:r>
            <a:endParaRPr sz="3000">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sz="3500">
              <a:latin typeface="Times New Roman"/>
              <a:ea typeface="Times New Roman"/>
              <a:cs typeface="Times New Roman"/>
              <a:sym typeface="Times New Roman"/>
            </a:endParaRPr>
          </a:p>
          <a:p>
            <a:pPr indent="0" lvl="0" marL="160020" marR="0" rtl="0" algn="l">
              <a:lnSpc>
                <a:spcPct val="100000"/>
              </a:lnSpc>
              <a:spcBef>
                <a:spcPts val="0"/>
              </a:spcBef>
              <a:spcAft>
                <a:spcPts val="0"/>
              </a:spcAft>
              <a:buNone/>
            </a:pPr>
            <a:r>
              <a:rPr b="1" lang="en" sz="1950">
                <a:latin typeface="Times New Roman"/>
                <a:ea typeface="Times New Roman"/>
                <a:cs typeface="Times New Roman"/>
                <a:sym typeface="Times New Roman"/>
              </a:rPr>
              <a:t>Examples</a:t>
            </a:r>
            <a:endParaRPr sz="195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2157095" marR="0" rtl="0" algn="l">
              <a:lnSpc>
                <a:spcPct val="100000"/>
              </a:lnSpc>
              <a:spcBef>
                <a:spcPts val="1660"/>
              </a:spcBef>
              <a:spcAft>
                <a:spcPts val="0"/>
              </a:spcAft>
              <a:buNone/>
            </a:pPr>
            <a:r>
              <a:rPr b="1" lang="en" sz="1500">
                <a:solidFill>
                  <a:srgbClr val="FFFFFF"/>
                </a:solidFill>
                <a:latin typeface="Times New Roman"/>
                <a:ea typeface="Times New Roman"/>
                <a:cs typeface="Times New Roman"/>
                <a:sym typeface="Times New Roman"/>
              </a:rPr>
              <a:t>BVRIT HYDERABAD College of Engineering for Women</a:t>
            </a:r>
            <a:endParaRPr sz="1500">
              <a:latin typeface="Times New Roman"/>
              <a:ea typeface="Times New Roman"/>
              <a:cs typeface="Times New Roman"/>
              <a:sym typeface="Times New Roman"/>
            </a:endParaRPr>
          </a:p>
        </p:txBody>
      </p:sp>
      <p:sp>
        <p:nvSpPr>
          <p:cNvPr id="173" name="Google Shape;173;p27"/>
          <p:cNvSpPr/>
          <p:nvPr/>
        </p:nvSpPr>
        <p:spPr>
          <a:xfrm>
            <a:off x="-6349" y="0"/>
            <a:ext cx="9156681" cy="514348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4" name="Google Shape;174;p27"/>
          <p:cNvSpPr txBox="1"/>
          <p:nvPr>
            <p:ph type="title"/>
          </p:nvPr>
        </p:nvSpPr>
        <p:spPr>
          <a:xfrm>
            <a:off x="3213868" y="80948"/>
            <a:ext cx="2502000" cy="4746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b="0" lang="en" sz="3000">
                <a:latin typeface="Times New Roman"/>
                <a:ea typeface="Times New Roman"/>
                <a:cs typeface="Times New Roman"/>
                <a:sym typeface="Times New Roman"/>
              </a:rPr>
              <a:t>References</a:t>
            </a:r>
            <a:endParaRPr sz="3000">
              <a:latin typeface="Times New Roman"/>
              <a:ea typeface="Times New Roman"/>
              <a:cs typeface="Times New Roman"/>
              <a:sym typeface="Times New Roman"/>
            </a:endParaRPr>
          </a:p>
        </p:txBody>
      </p:sp>
      <p:sp>
        <p:nvSpPr>
          <p:cNvPr id="175" name="Google Shape;175;p27"/>
          <p:cNvSpPr txBox="1"/>
          <p:nvPr/>
        </p:nvSpPr>
        <p:spPr>
          <a:xfrm>
            <a:off x="234800" y="961600"/>
            <a:ext cx="8565000" cy="2986200"/>
          </a:xfrm>
          <a:prstGeom prst="rect">
            <a:avLst/>
          </a:prstGeom>
          <a:noFill/>
          <a:ln>
            <a:noFill/>
          </a:ln>
        </p:spPr>
        <p:txBody>
          <a:bodyPr anchorCtr="0" anchor="t" bIns="91425" lIns="91425" spcFirstLastPara="1" rIns="91425" wrap="square" tIns="91425">
            <a:spAutoFit/>
          </a:bodyPr>
          <a:lstStyle/>
          <a:p>
            <a:pPr indent="-317500" lvl="0" marL="457200" rtl="0" algn="just">
              <a:lnSpc>
                <a:spcPct val="150000"/>
              </a:lnSpc>
              <a:spcBef>
                <a:spcPts val="600"/>
              </a:spcBef>
              <a:spcAft>
                <a:spcPts val="0"/>
              </a:spcAft>
              <a:buSzPts val="1400"/>
              <a:buChar char="❏"/>
            </a:pPr>
            <a:r>
              <a:rPr lang="en">
                <a:uFill>
                  <a:noFill/>
                </a:uFill>
                <a:hlinkClick r:id="rId5"/>
              </a:rPr>
              <a:t>https://www.researchgate.net/publication/341325717_Fake_Job_Recruitment_Detection_Using_Machine_Learning_Approach</a:t>
            </a:r>
            <a:endParaRPr/>
          </a:p>
          <a:p>
            <a:pPr indent="-317500" lvl="0" marL="457200" rtl="0" algn="l">
              <a:lnSpc>
                <a:spcPct val="150000"/>
              </a:lnSpc>
              <a:spcBef>
                <a:spcPts val="0"/>
              </a:spcBef>
              <a:spcAft>
                <a:spcPts val="0"/>
              </a:spcAft>
              <a:buSzPts val="1400"/>
              <a:buFont typeface="Calibri"/>
              <a:buChar char="❏"/>
            </a:pPr>
            <a:r>
              <a:rPr lang="en">
                <a:uFill>
                  <a:noFill/>
                </a:uFill>
                <a:latin typeface="Calibri"/>
                <a:ea typeface="Calibri"/>
                <a:cs typeface="Calibri"/>
                <a:sym typeface="Calibri"/>
                <a:hlinkClick r:id="rId6"/>
              </a:rPr>
              <a:t>https://www.kaggle.com/shivamb/real-or-fake-fake-jobposting-prediction</a:t>
            </a:r>
            <a:endParaRPr>
              <a:latin typeface="Calibri"/>
              <a:ea typeface="Calibri"/>
              <a:cs typeface="Calibri"/>
              <a:sym typeface="Calibri"/>
            </a:endParaRPr>
          </a:p>
          <a:p>
            <a:pPr indent="-317500" lvl="0" marL="457200" rtl="0" algn="l">
              <a:lnSpc>
                <a:spcPct val="150000"/>
              </a:lnSpc>
              <a:spcBef>
                <a:spcPts val="0"/>
              </a:spcBef>
              <a:spcAft>
                <a:spcPts val="0"/>
              </a:spcAft>
              <a:buSzPts val="1400"/>
              <a:buFont typeface="Calibri"/>
              <a:buChar char="❏"/>
            </a:pPr>
            <a:r>
              <a:rPr lang="en"/>
              <a:t>H. M and S. M.N, ―A Review on Evaluation Metrics for Data Classification Evaluations,‖ Int. J. Data Min. Knowl. Manag</a:t>
            </a:r>
            <a:endParaRPr/>
          </a:p>
          <a:p>
            <a:pPr indent="-317500" lvl="0" marL="457200" rtl="0" algn="l">
              <a:lnSpc>
                <a:spcPct val="150000"/>
              </a:lnSpc>
              <a:spcBef>
                <a:spcPts val="0"/>
              </a:spcBef>
              <a:spcAft>
                <a:spcPts val="0"/>
              </a:spcAft>
              <a:buSzPts val="1400"/>
              <a:buChar char="❏"/>
            </a:pPr>
            <a:r>
              <a:rPr lang="en"/>
              <a:t>B. Alghamdi and F. Alharby, ―An Intelligent Model for Online Recruitment Fraud Detection,” J. Inf. Secur., vol. 10</a:t>
            </a:r>
            <a:endParaRPr/>
          </a:p>
          <a:p>
            <a:pPr indent="-317500" lvl="0" marL="457200" rtl="0" algn="just">
              <a:lnSpc>
                <a:spcPct val="150000"/>
              </a:lnSpc>
              <a:spcBef>
                <a:spcPts val="0"/>
              </a:spcBef>
              <a:spcAft>
                <a:spcPts val="0"/>
              </a:spcAft>
              <a:buSzPts val="1400"/>
              <a:buChar char="❏"/>
            </a:pPr>
            <a:r>
              <a:rPr lang="en"/>
              <a:t>H. Sharma and S. Kumar, ―A Survey on Decision Tree Algorithms of Classification in Data Mining,‖ Int. J. Sci. Res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