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80" r:id="rId4"/>
    <p:sldId id="277" r:id="rId5"/>
    <p:sldId id="278" r:id="rId6"/>
    <p:sldId id="276" r:id="rId7"/>
    <p:sldId id="283" r:id="rId8"/>
    <p:sldId id="279" r:id="rId9"/>
    <p:sldId id="284" r:id="rId10"/>
    <p:sldId id="288" r:id="rId11"/>
    <p:sldId id="285" r:id="rId12"/>
    <p:sldId id="286" r:id="rId13"/>
    <p:sldId id="293" r:id="rId14"/>
    <p:sldId id="275"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3D3"/>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6D2894D1-0AA7-4C13-9EE2-0FA846961742}" type="datetime1">
              <a:rPr lang="en-US" smtClean="0"/>
              <a:t>5/29/2021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FD5AD931-0899-4208-A59A-852E5F114D81}" type="datetime1">
              <a:rPr lang="en-US" smtClean="0"/>
              <a:t>5/29/2021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73579255-D8E6-4A3D-A2B2-F6888EFE68EB}" type="datetime1">
              <a:rPr lang="en-US" smtClean="0"/>
              <a:t>5/29/2021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FC0FDE31-ED34-47C1-A391-625609B5A87D}" type="datetime1">
              <a:rPr lang="en-US" smtClean="0"/>
              <a:t>5/29/2021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F01791AC-3D5E-4F6A-872C-E4ABD9F315BE}" type="datetime1">
              <a:rPr lang="en-US" smtClean="0"/>
              <a:t>5/29/2021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C6554CC4-98E9-45ED-B05F-2DB4E80BED47}" type="datetime1">
              <a:rPr lang="en-US" smtClean="0"/>
              <a:t>5/29/2021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BA92357C-3B78-4E5D-BCA2-BFFA8FC9DBCA}" type="datetime1">
              <a:rPr lang="en-US" smtClean="0"/>
              <a:t>5/29/2021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EB155BD2-92E6-4B31-AE60-80A5417704B2}" type="datetime1">
              <a:rPr lang="en-US" smtClean="0"/>
              <a:t>5/29/2021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B98AFD11-E843-4D9B-95B9-A7B48FF820F1}" type="datetime1">
              <a:rPr lang="en-US" smtClean="0"/>
              <a:t>5/29/2021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A4F570EE-3A5A-4B9E-AE1C-CF84E7379144}" type="datetime1">
              <a:rPr lang="en-US" smtClean="0"/>
              <a:t>5/29/2021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8FAD9515-D2E4-493A-A901-A2A8CF83E4C0}" type="datetime1">
              <a:rPr lang="en-US" smtClean="0"/>
              <a:t>5/29/2021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1E896-A724-4627-A3BF-BB605C67F14A}" type="datetime1">
              <a:rPr lang="en-US" smtClean="0"/>
              <a:t>5/29/2021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irjet.net/archives/V4/i12/IRJET-V4I12213.pdf" TargetMode="External"/><Relationship Id="rId2" Type="http://schemas.openxmlformats.org/officeDocument/2006/relationships/hyperlink" Target="https://ieeexplore.ieee.org/document/9104139" TargetMode="Externa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data.mendeley.com/datasets/3f83gxmv57/2" TargetMode="External"/><Relationship Id="rId4" Type="http://schemas.openxmlformats.org/officeDocument/2006/relationships/hyperlink" Target="https://www.kaggle.com/mcbean/fruit-classification-w-nn"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263236" y="1567586"/>
            <a:ext cx="11831786" cy="3367589"/>
          </a:xfrm>
          <a:prstGeom prst="rect">
            <a:avLst/>
          </a:prstGeom>
          <a:noFill/>
        </p:spPr>
        <p:txBody>
          <a:bodyPr wrap="square" rtlCol="0">
            <a:spAutoFit/>
          </a:bodyPr>
          <a:lstStyle/>
          <a:p>
            <a:pPr algn="ctr">
              <a:spcBef>
                <a:spcPct val="0"/>
              </a:spcBef>
              <a:defRPr/>
            </a:pPr>
            <a:r>
              <a:rPr lang="en" sz="4400" b="1" i="0" u="none" strike="noStrike" cap="none" dirty="0">
                <a:solidFill>
                  <a:srgbClr val="0000FF"/>
                </a:solidFill>
                <a:latin typeface="Times New Roman"/>
                <a:ea typeface="Times New Roman"/>
                <a:cs typeface="Times New Roman"/>
                <a:sym typeface="Times New Roman"/>
              </a:rPr>
              <a:t>Detection and Classification of Fruit Diseases</a:t>
            </a:r>
            <a:endParaRPr lang="en-US" sz="44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a:t>
            </a:r>
            <a:r>
              <a:rPr lang="en-US" sz="2400" b="1">
                <a:latin typeface="Times New Roman" pitchFamily="18" charset="0"/>
                <a:cs typeface="Times New Roman" pitchFamily="18" charset="0"/>
              </a:rPr>
              <a:t>: 29 </a:t>
            </a:r>
            <a:r>
              <a:rPr lang="en-US" sz="2400" b="1" dirty="0">
                <a:latin typeface="Times New Roman" pitchFamily="18" charset="0"/>
                <a:cs typeface="Times New Roman" pitchFamily="18" charset="0"/>
              </a:rPr>
              <a:t>May 2021</a:t>
            </a:r>
          </a:p>
          <a:p>
            <a:pPr algn="ctr">
              <a:spcBef>
                <a:spcPct val="0"/>
              </a:spcBef>
              <a:defRPr/>
            </a:pPr>
            <a:endParaRPr lang="en-US" sz="2400" b="1" dirty="0">
              <a:latin typeface="Times New Roman" pitchFamily="18" charset="0"/>
              <a:cs typeface="Times New Roman" pitchFamily="18" charset="0"/>
            </a:endParaRPr>
          </a:p>
          <a:p>
            <a:pPr marL="12700" marR="3012440" lvl="0" indent="0" algn="l" rtl="0">
              <a:lnSpc>
                <a:spcPct val="100000"/>
              </a:lnSpc>
              <a:spcBef>
                <a:spcPts val="0"/>
              </a:spcBef>
              <a:spcAft>
                <a:spcPts val="0"/>
              </a:spcAft>
              <a:buClr>
                <a:srgbClr val="000000"/>
              </a:buClr>
              <a:buSzPts val="1800"/>
              <a:buFont typeface="Arial"/>
              <a:buNone/>
            </a:pPr>
            <a:r>
              <a:rPr lang="en-IN" sz="2400" b="1" i="0" u="none" strike="noStrike" cap="none" dirty="0" err="1">
                <a:solidFill>
                  <a:schemeClr val="dk1"/>
                </a:solidFill>
                <a:latin typeface="Times New Roman"/>
                <a:ea typeface="Times New Roman"/>
                <a:cs typeface="Times New Roman"/>
                <a:sym typeface="Times New Roman"/>
              </a:rPr>
              <a:t>Medaramatla</a:t>
            </a:r>
            <a:r>
              <a:rPr lang="en-IN" sz="2400" b="1" i="0" u="none" strike="noStrike" cap="none" dirty="0">
                <a:solidFill>
                  <a:schemeClr val="dk1"/>
                </a:solidFill>
                <a:latin typeface="Times New Roman"/>
                <a:ea typeface="Times New Roman"/>
                <a:cs typeface="Times New Roman"/>
                <a:sym typeface="Times New Roman"/>
              </a:rPr>
              <a:t> Gayatri -  17WH1A0540</a:t>
            </a:r>
            <a:endParaRPr lang="en-IN" sz="1800" b="0" i="0" u="none" strike="noStrike" cap="none" dirty="0">
              <a:solidFill>
                <a:srgbClr val="000000"/>
              </a:solidFill>
              <a:latin typeface="Arial"/>
              <a:ea typeface="Arial"/>
              <a:cs typeface="Arial"/>
              <a:sym typeface="Arial"/>
            </a:endParaRPr>
          </a:p>
          <a:p>
            <a:pPr marL="12700" marR="3012440" lvl="0" indent="0" algn="l" rtl="0">
              <a:lnSpc>
                <a:spcPct val="100000"/>
              </a:lnSpc>
              <a:spcBef>
                <a:spcPts val="100"/>
              </a:spcBef>
              <a:spcAft>
                <a:spcPts val="0"/>
              </a:spcAft>
              <a:buClr>
                <a:srgbClr val="000000"/>
              </a:buClr>
              <a:buSzPts val="1800"/>
              <a:buFont typeface="Arial"/>
              <a:buNone/>
            </a:pPr>
            <a:r>
              <a:rPr lang="en-IN" sz="2400" b="1" i="0" u="none" strike="noStrike" cap="none" dirty="0" err="1">
                <a:solidFill>
                  <a:schemeClr val="dk1"/>
                </a:solidFill>
                <a:latin typeface="Times New Roman"/>
                <a:ea typeface="Times New Roman"/>
                <a:cs typeface="Times New Roman"/>
                <a:sym typeface="Times New Roman"/>
              </a:rPr>
              <a:t>Usakoila</a:t>
            </a:r>
            <a:r>
              <a:rPr lang="en-IN" sz="2400" b="1" i="0" u="none" strike="noStrike" cap="none" dirty="0">
                <a:solidFill>
                  <a:schemeClr val="dk1"/>
                </a:solidFill>
                <a:latin typeface="Times New Roman"/>
                <a:ea typeface="Times New Roman"/>
                <a:cs typeface="Times New Roman"/>
                <a:sym typeface="Times New Roman"/>
              </a:rPr>
              <a:t> Mounika       -  17WH1A0550</a:t>
            </a:r>
            <a:endParaRPr lang="en-IN"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IN" sz="2400" b="1" i="0" u="none" strike="noStrike" cap="none" dirty="0">
                <a:solidFill>
                  <a:schemeClr val="dk1"/>
                </a:solidFill>
                <a:latin typeface="Times New Roman"/>
                <a:ea typeface="Times New Roman"/>
                <a:cs typeface="Times New Roman"/>
                <a:sym typeface="Times New Roman"/>
              </a:rPr>
              <a:t>Sama </a:t>
            </a:r>
            <a:r>
              <a:rPr lang="en-IN" sz="2400" b="1" i="0" u="none" strike="noStrike" cap="none" dirty="0" err="1">
                <a:solidFill>
                  <a:schemeClr val="dk1"/>
                </a:solidFill>
                <a:latin typeface="Times New Roman"/>
                <a:ea typeface="Times New Roman"/>
                <a:cs typeface="Times New Roman"/>
                <a:sym typeface="Times New Roman"/>
              </a:rPr>
              <a:t>Nischala</a:t>
            </a:r>
            <a:r>
              <a:rPr lang="en-IN" sz="2400" b="1" i="0" u="none" strike="noStrike" cap="none" dirty="0">
                <a:solidFill>
                  <a:schemeClr val="dk1"/>
                </a:solidFill>
                <a:latin typeface="Times New Roman"/>
                <a:ea typeface="Times New Roman"/>
                <a:cs typeface="Times New Roman"/>
                <a:sym typeface="Times New Roman"/>
              </a:rPr>
              <a:t>             -  18WH5A0506</a:t>
            </a:r>
            <a:endParaRPr lang="en-IN" sz="2400"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IN" sz="2400" dirty="0">
                <a:solidFill>
                  <a:schemeClr val="dk1"/>
                </a:solidFill>
                <a:latin typeface="Times New Roman"/>
                <a:ea typeface="Times New Roman"/>
                <a:cs typeface="Times New Roman"/>
                <a:sym typeface="Times New Roman"/>
              </a:rPr>
              <a:t>                                                                                 </a:t>
            </a:r>
            <a:r>
              <a:rPr lang="en-IN" sz="2400" b="1" i="0" u="none" strike="noStrike" cap="none" dirty="0">
                <a:solidFill>
                  <a:schemeClr val="dk1"/>
                </a:solidFill>
                <a:latin typeface="Times New Roman"/>
                <a:ea typeface="Times New Roman"/>
                <a:cs typeface="Times New Roman"/>
                <a:sym typeface="Times New Roman"/>
              </a:rPr>
              <a:t>Internal Guide : Ms. A </a:t>
            </a:r>
            <a:r>
              <a:rPr lang="en-IN" sz="2400" b="1" i="0" u="none" strike="noStrike" cap="none" dirty="0" err="1">
                <a:solidFill>
                  <a:schemeClr val="dk1"/>
                </a:solidFill>
                <a:latin typeface="Times New Roman"/>
                <a:ea typeface="Times New Roman"/>
                <a:cs typeface="Times New Roman"/>
                <a:sym typeface="Times New Roman"/>
              </a:rPr>
              <a:t>Kranthi</a:t>
            </a:r>
            <a:endParaRPr lang="en-IN" sz="2400" b="1"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IN" sz="2400" b="1" dirty="0">
                <a:solidFill>
                  <a:schemeClr val="dk1"/>
                </a:solidFill>
                <a:latin typeface="Times New Roman"/>
                <a:ea typeface="Times New Roman"/>
                <a:cs typeface="Times New Roman"/>
                <a:sym typeface="Times New Roman"/>
              </a:rPr>
              <a:t>                                                                                 Designation      :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
        <p:nvSpPr>
          <p:cNvPr id="3" name="Date Placeholder 2">
            <a:extLst>
              <a:ext uri="{FF2B5EF4-FFF2-40B4-BE49-F238E27FC236}">
                <a16:creationId xmlns:a16="http://schemas.microsoft.com/office/drawing/2014/main" id="{603CA63B-61F6-4E0A-822A-7A344434D54C}"/>
              </a:ext>
            </a:extLst>
          </p:cNvPr>
          <p:cNvSpPr>
            <a:spLocks noGrp="1"/>
          </p:cNvSpPr>
          <p:nvPr>
            <p:ph type="dt" sz="half" idx="10"/>
          </p:nvPr>
        </p:nvSpPr>
        <p:spPr/>
        <p:txBody>
          <a:bodyPr/>
          <a:lstStyle/>
          <a:p>
            <a:r>
              <a:rPr lang="en-US" dirty="0"/>
              <a:t>29/5/2021</a:t>
            </a:r>
          </a:p>
        </p:txBody>
      </p:sp>
      <p:sp>
        <p:nvSpPr>
          <p:cNvPr id="5" name="Slide Number Placeholder 4">
            <a:extLst>
              <a:ext uri="{FF2B5EF4-FFF2-40B4-BE49-F238E27FC236}">
                <a16:creationId xmlns:a16="http://schemas.microsoft.com/office/drawing/2014/main" id="{F52E6CB6-01D3-404F-A287-4E40F563BDE8}"/>
              </a:ext>
            </a:extLst>
          </p:cNvPr>
          <p:cNvSpPr>
            <a:spLocks noGrp="1"/>
          </p:cNvSpPr>
          <p:nvPr>
            <p:ph type="sldNum" sz="quarter" idx="12"/>
          </p:nvPr>
        </p:nvSpPr>
        <p:spPr/>
        <p:txBody>
          <a:bodyPr/>
          <a:lstStyle/>
          <a:p>
            <a:fld id="{28963275-8587-4EEF-A5E5-8D742DA55544}" type="slidenum">
              <a:rPr lang="en-US" smtClean="0"/>
              <a:pPr/>
              <a:t>1</a:t>
            </a:fld>
            <a:endParaRPr lang="en-US"/>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65461-CD7B-443F-86BD-F6252736652F}"/>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1F90BA66-C184-433B-ACA3-2FF8086CCF3C}"/>
              </a:ext>
            </a:extLst>
          </p:cNvPr>
          <p:cNvSpPr>
            <a:spLocks noGrp="1"/>
          </p:cNvSpPr>
          <p:nvPr>
            <p:ph type="sldNum" sz="quarter" idx="12"/>
          </p:nvPr>
        </p:nvSpPr>
        <p:spPr/>
        <p:txBody>
          <a:bodyPr/>
          <a:lstStyle/>
          <a:p>
            <a:fld id="{28963275-8587-4EEF-A5E5-8D742DA55544}" type="slidenum">
              <a:rPr lang="en-US" smtClean="0"/>
              <a:pPr/>
              <a:t>10</a:t>
            </a:fld>
            <a:endParaRPr lang="en-US"/>
          </a:p>
        </p:txBody>
      </p:sp>
      <p:sp>
        <p:nvSpPr>
          <p:cNvPr id="4" name="Rectangle 3">
            <a:extLst>
              <a:ext uri="{FF2B5EF4-FFF2-40B4-BE49-F238E27FC236}">
                <a16:creationId xmlns:a16="http://schemas.microsoft.com/office/drawing/2014/main" id="{51442DA7-7F5B-41E4-8349-FE7C0EE3FC09}"/>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BD8128F-B79F-4980-9E62-8B94693EA1B3}"/>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7A935E85-A940-4CB5-A011-DC4530E4E7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67F220E0-205F-42E8-A3EC-AEA7D73534C4}"/>
              </a:ext>
            </a:extLst>
          </p:cNvPr>
          <p:cNvSpPr txBox="1"/>
          <p:nvPr/>
        </p:nvSpPr>
        <p:spPr>
          <a:xfrm>
            <a:off x="1434957" y="136525"/>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SVM CLASSIFIER</a:t>
            </a:r>
            <a:endParaRPr sz="3200" b="1" dirty="0">
              <a:solidFill>
                <a:srgbClr val="FF0000"/>
              </a:solidFill>
              <a:latin typeface="Times New Roman"/>
              <a:ea typeface="Times New Roman"/>
              <a:cs typeface="Times New Roman"/>
              <a:sym typeface="Times New Roman"/>
            </a:endParaRPr>
          </a:p>
        </p:txBody>
      </p:sp>
      <p:pic>
        <p:nvPicPr>
          <p:cNvPr id="15" name="Picture 14">
            <a:extLst>
              <a:ext uri="{FF2B5EF4-FFF2-40B4-BE49-F238E27FC236}">
                <a16:creationId xmlns:a16="http://schemas.microsoft.com/office/drawing/2014/main" id="{8DF08BB9-09F4-4B32-AFB8-BFAB9D8A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667" y="1444978"/>
            <a:ext cx="8760177" cy="4251784"/>
          </a:xfrm>
          <a:prstGeom prst="rect">
            <a:avLst/>
          </a:prstGeom>
        </p:spPr>
      </p:pic>
    </p:spTree>
    <p:extLst>
      <p:ext uri="{BB962C8B-B14F-4D97-AF65-F5344CB8AC3E}">
        <p14:creationId xmlns:p14="http://schemas.microsoft.com/office/powerpoint/2010/main" val="207769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5A979-A588-4E14-ADFD-0A8A77C44F98}"/>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AC9DDABA-E10F-4E5F-98E2-E56D6A91B1BC}"/>
              </a:ext>
            </a:extLst>
          </p:cNvPr>
          <p:cNvSpPr>
            <a:spLocks noGrp="1"/>
          </p:cNvSpPr>
          <p:nvPr>
            <p:ph type="sldNum" sz="quarter" idx="12"/>
          </p:nvPr>
        </p:nvSpPr>
        <p:spPr/>
        <p:txBody>
          <a:bodyPr/>
          <a:lstStyle/>
          <a:p>
            <a:fld id="{28963275-8587-4EEF-A5E5-8D742DA55544}" type="slidenum">
              <a:rPr lang="en-US" smtClean="0"/>
              <a:pPr/>
              <a:t>11</a:t>
            </a:fld>
            <a:endParaRPr lang="en-US"/>
          </a:p>
        </p:txBody>
      </p:sp>
      <p:sp>
        <p:nvSpPr>
          <p:cNvPr id="4" name="Rectangle 3">
            <a:extLst>
              <a:ext uri="{FF2B5EF4-FFF2-40B4-BE49-F238E27FC236}">
                <a16:creationId xmlns:a16="http://schemas.microsoft.com/office/drawing/2014/main" id="{CF8E227C-770C-4C5C-B421-422092F4B71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24B0AC-590B-498B-B596-B114CE4A4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9D3DE89-CB5E-48DC-9161-EB262BFE1D52}"/>
              </a:ext>
            </a:extLst>
          </p:cNvPr>
          <p:cNvSpPr txBox="1"/>
          <p:nvPr/>
        </p:nvSpPr>
        <p:spPr>
          <a:xfrm>
            <a:off x="1745675" y="255968"/>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CLASSIFICATION</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D9730E47-E8A6-4803-8973-2A3DE8C99F9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9" name="Picture 8">
            <a:extLst>
              <a:ext uri="{FF2B5EF4-FFF2-40B4-BE49-F238E27FC236}">
                <a16:creationId xmlns:a16="http://schemas.microsoft.com/office/drawing/2014/main" id="{D0438646-AD80-4501-A411-56EA70652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230" y="1466576"/>
            <a:ext cx="9421540" cy="3924848"/>
          </a:xfrm>
          <a:prstGeom prst="rect">
            <a:avLst/>
          </a:prstGeom>
        </p:spPr>
      </p:pic>
    </p:spTree>
    <p:extLst>
      <p:ext uri="{BB962C8B-B14F-4D97-AF65-F5344CB8AC3E}">
        <p14:creationId xmlns:p14="http://schemas.microsoft.com/office/powerpoint/2010/main" val="4060621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3453A-F07F-47E0-92D6-70FF64129436}"/>
              </a:ext>
            </a:extLst>
          </p:cNvPr>
          <p:cNvSpPr>
            <a:spLocks noGrp="1"/>
          </p:cNvSpPr>
          <p:nvPr>
            <p:ph type="dt" sz="half" idx="10"/>
          </p:nvPr>
        </p:nvSpPr>
        <p:spPr/>
        <p:txBody>
          <a:bodyPr/>
          <a:lstStyle/>
          <a:p>
            <a:r>
              <a:rPr lang="en-US" dirty="0"/>
              <a:t>29/5/2021</a:t>
            </a:r>
          </a:p>
          <a:p>
            <a:endParaRPr lang="en-US" dirty="0"/>
          </a:p>
        </p:txBody>
      </p:sp>
      <p:sp>
        <p:nvSpPr>
          <p:cNvPr id="3" name="Slide Number Placeholder 2">
            <a:extLst>
              <a:ext uri="{FF2B5EF4-FFF2-40B4-BE49-F238E27FC236}">
                <a16:creationId xmlns:a16="http://schemas.microsoft.com/office/drawing/2014/main" id="{19F62BF6-8425-4CE9-93DB-039EBE21E44C}"/>
              </a:ext>
            </a:extLst>
          </p:cNvPr>
          <p:cNvSpPr>
            <a:spLocks noGrp="1"/>
          </p:cNvSpPr>
          <p:nvPr>
            <p:ph type="sldNum" sz="quarter" idx="12"/>
          </p:nvPr>
        </p:nvSpPr>
        <p:spPr/>
        <p:txBody>
          <a:bodyPr/>
          <a:lstStyle/>
          <a:p>
            <a:fld id="{28963275-8587-4EEF-A5E5-8D742DA55544}" type="slidenum">
              <a:rPr lang="en-US" smtClean="0"/>
              <a:pPr/>
              <a:t>12</a:t>
            </a:fld>
            <a:endParaRPr lang="en-US"/>
          </a:p>
        </p:txBody>
      </p:sp>
      <p:sp>
        <p:nvSpPr>
          <p:cNvPr id="4" name="Rectangle 3">
            <a:extLst>
              <a:ext uri="{FF2B5EF4-FFF2-40B4-BE49-F238E27FC236}">
                <a16:creationId xmlns:a16="http://schemas.microsoft.com/office/drawing/2014/main" id="{325F02DD-035B-4E9F-AD17-45FC3F246313}"/>
              </a:ext>
            </a:extLst>
          </p:cNvPr>
          <p:cNvSpPr/>
          <p:nvPr/>
        </p:nvSpPr>
        <p:spPr>
          <a:xfrm>
            <a:off x="0" y="8063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814441-F68F-477F-BEB9-2D161D7B01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DBE5F1F-185C-4A46-8220-C23EE0CD27B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ED0600F5-61F3-4065-BC31-B5FB733C9893}"/>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IMAGES</a:t>
            </a:r>
            <a:endParaRPr sz="3200" b="1" dirty="0">
              <a:solidFill>
                <a:srgbClr val="FF0000"/>
              </a:solidFill>
              <a:latin typeface="Times New Roman"/>
              <a:ea typeface="Times New Roman"/>
              <a:cs typeface="Times New Roman"/>
              <a:sym typeface="Times New Roman"/>
            </a:endParaRPr>
          </a:p>
        </p:txBody>
      </p:sp>
      <p:pic>
        <p:nvPicPr>
          <p:cNvPr id="10" name="Picture 9">
            <a:extLst>
              <a:ext uri="{FF2B5EF4-FFF2-40B4-BE49-F238E27FC236}">
                <a16:creationId xmlns:a16="http://schemas.microsoft.com/office/drawing/2014/main" id="{41DCA813-E052-49FD-8580-48B1C658D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043" y="1373856"/>
            <a:ext cx="9335913" cy="4760927"/>
          </a:xfrm>
          <a:prstGeom prst="rect">
            <a:avLst/>
          </a:prstGeom>
        </p:spPr>
      </p:pic>
    </p:spTree>
    <p:extLst>
      <p:ext uri="{BB962C8B-B14F-4D97-AF65-F5344CB8AC3E}">
        <p14:creationId xmlns:p14="http://schemas.microsoft.com/office/powerpoint/2010/main" val="381587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3453A-F07F-47E0-92D6-70FF64129436}"/>
              </a:ext>
            </a:extLst>
          </p:cNvPr>
          <p:cNvSpPr>
            <a:spLocks noGrp="1"/>
          </p:cNvSpPr>
          <p:nvPr>
            <p:ph type="dt" sz="half" idx="10"/>
          </p:nvPr>
        </p:nvSpPr>
        <p:spPr/>
        <p:txBody>
          <a:bodyPr/>
          <a:lstStyle/>
          <a:p>
            <a:r>
              <a:rPr lang="en-US" dirty="0"/>
              <a:t>29/5/2021</a:t>
            </a:r>
          </a:p>
          <a:p>
            <a:endParaRPr lang="en-US" dirty="0"/>
          </a:p>
        </p:txBody>
      </p:sp>
      <p:sp>
        <p:nvSpPr>
          <p:cNvPr id="3" name="Slide Number Placeholder 2">
            <a:extLst>
              <a:ext uri="{FF2B5EF4-FFF2-40B4-BE49-F238E27FC236}">
                <a16:creationId xmlns:a16="http://schemas.microsoft.com/office/drawing/2014/main" id="{19F62BF6-8425-4CE9-93DB-039EBE21E44C}"/>
              </a:ext>
            </a:extLst>
          </p:cNvPr>
          <p:cNvSpPr>
            <a:spLocks noGrp="1"/>
          </p:cNvSpPr>
          <p:nvPr>
            <p:ph type="sldNum" sz="quarter" idx="12"/>
          </p:nvPr>
        </p:nvSpPr>
        <p:spPr/>
        <p:txBody>
          <a:bodyPr/>
          <a:lstStyle/>
          <a:p>
            <a:fld id="{28963275-8587-4EEF-A5E5-8D742DA55544}" type="slidenum">
              <a:rPr lang="en-US" smtClean="0"/>
              <a:pPr/>
              <a:t>13</a:t>
            </a:fld>
            <a:endParaRPr lang="en-US"/>
          </a:p>
        </p:txBody>
      </p:sp>
      <p:sp>
        <p:nvSpPr>
          <p:cNvPr id="4" name="Rectangle 3">
            <a:extLst>
              <a:ext uri="{FF2B5EF4-FFF2-40B4-BE49-F238E27FC236}">
                <a16:creationId xmlns:a16="http://schemas.microsoft.com/office/drawing/2014/main" id="{325F02DD-035B-4E9F-AD17-45FC3F246313}"/>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814441-F68F-477F-BEB9-2D161D7B01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DBE5F1F-185C-4A46-8220-C23EE0CD27B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ED0600F5-61F3-4065-BC31-B5FB733C9893}"/>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FINAL OUTPUT</a:t>
            </a:r>
          </a:p>
        </p:txBody>
      </p:sp>
      <p:pic>
        <p:nvPicPr>
          <p:cNvPr id="14" name="Picture 13">
            <a:extLst>
              <a:ext uri="{FF2B5EF4-FFF2-40B4-BE49-F238E27FC236}">
                <a16:creationId xmlns:a16="http://schemas.microsoft.com/office/drawing/2014/main" id="{2E8BF53A-8E9D-4595-95C5-B81B6908A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9422" y="1232074"/>
            <a:ext cx="8150578" cy="5001217"/>
          </a:xfrm>
          <a:prstGeom prst="rect">
            <a:avLst/>
          </a:prstGeom>
        </p:spPr>
      </p:pic>
    </p:spTree>
    <p:extLst>
      <p:ext uri="{BB962C8B-B14F-4D97-AF65-F5344CB8AC3E}">
        <p14:creationId xmlns:p14="http://schemas.microsoft.com/office/powerpoint/2010/main" val="387135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F2EEF-D886-4C24-AF2F-F2FE3BAC08AB}"/>
              </a:ext>
            </a:extLst>
          </p:cNvPr>
          <p:cNvSpPr txBox="1"/>
          <p:nvPr/>
        </p:nvSpPr>
        <p:spPr>
          <a:xfrm>
            <a:off x="1083259" y="107605"/>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7" name="TextBox 6">
            <a:extLst>
              <a:ext uri="{FF2B5EF4-FFF2-40B4-BE49-F238E27FC236}">
                <a16:creationId xmlns:a16="http://schemas.microsoft.com/office/drawing/2014/main" id="{B3D8FDD8-645C-4225-BC66-7F6EA87D47D0}"/>
              </a:ext>
            </a:extLst>
          </p:cNvPr>
          <p:cNvSpPr txBox="1"/>
          <p:nvPr/>
        </p:nvSpPr>
        <p:spPr>
          <a:xfrm>
            <a:off x="937707" y="1359524"/>
            <a:ext cx="8950036" cy="4893647"/>
          </a:xfrm>
          <a:prstGeom prst="rect">
            <a:avLst/>
          </a:prstGeom>
          <a:noFill/>
        </p:spPr>
        <p:txBody>
          <a:bodyPr wrap="square" rtlCol="0">
            <a:spAutoFit/>
          </a:bodyPr>
          <a:lstStyle/>
          <a:p>
            <a:pPr marL="0" marR="0" lvl="0" indent="0" algn="l" rtl="0">
              <a:lnSpc>
                <a:spcPct val="100000"/>
              </a:lnSpc>
              <a:spcBef>
                <a:spcPts val="0"/>
              </a:spcBef>
              <a:spcAft>
                <a:spcPts val="0"/>
              </a:spcAft>
              <a:buClr>
                <a:srgbClr val="000000"/>
              </a:buClr>
              <a:buSzPts val="2000"/>
              <a:buFont typeface="Arial"/>
              <a:buNone/>
            </a:pPr>
            <a:r>
              <a:rPr lang="en-US" sz="3200" b="1" dirty="0">
                <a:solidFill>
                  <a:srgbClr val="FF0000"/>
                </a:solidFill>
                <a:latin typeface="Times New Roman" pitchFamily="18" charset="0"/>
                <a:cs typeface="Times New Roman" pitchFamily="18" charset="0"/>
              </a:rPr>
              <a:t>  </a:t>
            </a:r>
            <a:r>
              <a:rPr lang="it-IT" sz="28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Base paper: </a:t>
            </a:r>
          </a:p>
          <a:p>
            <a:pPr marL="0" marR="0" lvl="0" indent="0" algn="l" rtl="0">
              <a:lnSpc>
                <a:spcPct val="100000"/>
              </a:lnSpc>
              <a:spcBef>
                <a:spcPts val="0"/>
              </a:spcBef>
              <a:spcAft>
                <a:spcPts val="0"/>
              </a:spcAft>
              <a:buClr>
                <a:srgbClr val="000000"/>
              </a:buClr>
              <a:buSzPts val="2000"/>
              <a:buFont typeface="Arial"/>
              <a:buNone/>
            </a:pPr>
            <a:endParaRPr lang="it-IT" sz="28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endParaRPr>
          </a:p>
          <a:p>
            <a:pPr marL="342900" marR="0" lvl="0" indent="-342900" algn="l" rtl="0">
              <a:lnSpc>
                <a:spcPct val="100000"/>
              </a:lnSpc>
              <a:spcBef>
                <a:spcPts val="0"/>
              </a:spcBef>
              <a:spcAft>
                <a:spcPts val="0"/>
              </a:spcAft>
              <a:buClr>
                <a:srgbClr val="000000"/>
              </a:buClr>
              <a:buSzPts val="2400"/>
              <a:buFont typeface="Arial"/>
              <a:buChar char="•"/>
            </a:pPr>
            <a:r>
              <a:rPr lang="it-IT" sz="2400" b="0" i="0" u="sng"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2">
                  <a:extLst>
                    <a:ext uri="{A12FA001-AC4F-418D-AE19-62706E023703}">
                      <ahyp:hlinkClr xmlns:ahyp="http://schemas.microsoft.com/office/drawing/2018/hyperlinkcolor" val="tx"/>
                    </a:ext>
                  </a:extLst>
                </a:hlinkClick>
              </a:rPr>
              <a:t>https://ieeexplore.ieee.org/document/9104139</a:t>
            </a:r>
            <a:endParaRPr lang="it-IT"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2000"/>
              <a:buFont typeface="Arial"/>
              <a:buNone/>
            </a:pPr>
            <a:endParaRPr lang="it-IT"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2000"/>
              <a:buFont typeface="Arial"/>
              <a:buNone/>
            </a:pPr>
            <a:r>
              <a:rPr lang="it-IT"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it-IT" sz="28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References:</a:t>
            </a:r>
            <a:endParaRPr lang="it-IT" sz="2800" b="0" i="0" u="none" strike="noStrike" cap="none" dirty="0">
              <a:solidFill>
                <a:srgbClr val="FF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rgbClr val="000000"/>
              </a:buClr>
              <a:buSzPts val="2000"/>
              <a:buFont typeface="Arial"/>
              <a:buNone/>
            </a:pPr>
            <a:endParaRPr lang="it-IT" sz="2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3">
                  <a:extLst>
                    <a:ext uri="{A12FA001-AC4F-418D-AE19-62706E023703}">
                      <ahyp:hlinkClr xmlns:ahyp="http://schemas.microsoft.com/office/drawing/2018/hyperlinkcolor" val="tx"/>
                    </a:ext>
                  </a:extLst>
                </a:hlinkClick>
              </a:rPr>
              <a:t>https://www.irjet.net/archives/V4/i12/IRJET-V4I12213.pdf</a:t>
            </a:r>
            <a:endPar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4">
                  <a:extLst>
                    <a:ext uri="{A12FA001-AC4F-418D-AE19-62706E023703}">
                      <ahyp:hlinkClr xmlns:ahyp="http://schemas.microsoft.com/office/drawing/2018/hyperlinkcolor" val="tx"/>
                    </a:ext>
                  </a:extLst>
                </a:hlinkClick>
              </a:rPr>
              <a:t>https://www.kaggle.com/mcbean/fruit-classification-w-nn</a:t>
            </a:r>
            <a:endPar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190500" algn="l" rtl="0">
              <a:lnSpc>
                <a:spcPct val="100000"/>
              </a:lnSpc>
              <a:spcBef>
                <a:spcPts val="0"/>
              </a:spcBef>
              <a:spcAft>
                <a:spcPts val="0"/>
              </a:spcAft>
              <a:buClr>
                <a:srgbClr val="000000"/>
              </a:buClr>
              <a:buSzPts val="2400"/>
              <a:buFont typeface="Arial"/>
              <a:buNone/>
            </a:pPr>
            <a:endPar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342900" marR="0" lvl="0" indent="-342900" algn="l" rtl="0">
              <a:lnSpc>
                <a:spcPct val="100000"/>
              </a:lnSpc>
              <a:spcBef>
                <a:spcPts val="0"/>
              </a:spcBef>
              <a:spcAft>
                <a:spcPts val="0"/>
              </a:spcAft>
              <a:buClr>
                <a:srgbClr val="000000"/>
              </a:buClr>
              <a:buSzPts val="2400"/>
              <a:buFont typeface="Arial"/>
              <a:buChar char="•"/>
            </a:pPr>
            <a:r>
              <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hlinkClick r:id="rId5">
                  <a:extLst>
                    <a:ext uri="{A12FA001-AC4F-418D-AE19-62706E023703}">
                      <ahyp:hlinkClr xmlns:ahyp="http://schemas.microsoft.com/office/drawing/2018/hyperlinkcolor" val="tx"/>
                    </a:ext>
                  </a:extLst>
                </a:hlinkClick>
              </a:rPr>
              <a:t>https://data.mendeley.com/datasets/3f83gxmv57/2</a:t>
            </a:r>
            <a:endParaRPr lang="it-IT" sz="2400" b="0" i="0" u="sng"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endParaRPr lang="en-US" sz="3200" dirty="0">
              <a:solidFill>
                <a:srgbClr val="FF0000"/>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098C208D-ECCB-4421-8254-91BAC57C7611}"/>
              </a:ext>
            </a:extLst>
          </p:cNvPr>
          <p:cNvSpPr>
            <a:spLocks noGrp="1"/>
          </p:cNvSpPr>
          <p:nvPr>
            <p:ph type="dt" sz="half" idx="10"/>
          </p:nvPr>
        </p:nvSpPr>
        <p:spPr/>
        <p:txBody>
          <a:bodyPr/>
          <a:lstStyle/>
          <a:p>
            <a:r>
              <a:rPr lang="en-US" dirty="0"/>
              <a:t>29/5/2021</a:t>
            </a:r>
          </a:p>
        </p:txBody>
      </p:sp>
      <p:sp>
        <p:nvSpPr>
          <p:cNvPr id="4" name="Slide Number Placeholder 3">
            <a:extLst>
              <a:ext uri="{FF2B5EF4-FFF2-40B4-BE49-F238E27FC236}">
                <a16:creationId xmlns:a16="http://schemas.microsoft.com/office/drawing/2014/main" id="{D5ADC086-8C5C-4A77-BD02-1C39AF81F523}"/>
              </a:ext>
            </a:extLst>
          </p:cNvPr>
          <p:cNvSpPr>
            <a:spLocks noGrp="1"/>
          </p:cNvSpPr>
          <p:nvPr>
            <p:ph type="sldNum" sz="quarter" idx="12"/>
          </p:nvPr>
        </p:nvSpPr>
        <p:spPr/>
        <p:txBody>
          <a:bodyPr/>
          <a:lstStyle/>
          <a:p>
            <a:fld id="{28963275-8587-4EEF-A5E5-8D742DA55544}" type="slidenum">
              <a:rPr lang="en-US" smtClean="0"/>
              <a:pPr/>
              <a:t>14</a:t>
            </a:fld>
            <a:endParaRPr lang="en-US"/>
          </a:p>
        </p:txBody>
      </p:sp>
      <p:sp>
        <p:nvSpPr>
          <p:cNvPr id="10" name="Rectangle 9">
            <a:extLst>
              <a:ext uri="{FF2B5EF4-FFF2-40B4-BE49-F238E27FC236}">
                <a16:creationId xmlns:a16="http://schemas.microsoft.com/office/drawing/2014/main" id="{8C4D7EC8-0B67-49EE-9C73-6AB749CAE3AF}"/>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85D9814D-55DD-4DE2-9186-B362CBCBCF0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8C5126-9E9C-431B-910D-51DFD6F4D6F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3143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5641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595627" y="2817202"/>
            <a:ext cx="10712567" cy="1323439"/>
          </a:xfrm>
          <a:prstGeom prst="rect">
            <a:avLst/>
          </a:prstGeom>
          <a:noFill/>
        </p:spPr>
        <p:txBody>
          <a:bodyPr wrap="square" rtlCol="0">
            <a:spAutoFit/>
          </a:bodyPr>
          <a:lstStyle/>
          <a:p>
            <a:pPr lvl="0" algn="ctr"/>
            <a:r>
              <a:rPr lang="en-US" sz="8000" dirty="0">
                <a:latin typeface="Times New Roman" panose="02020603050405020304" pitchFamily="18" charset="0"/>
                <a:cs typeface="Times New Roman" panose="02020603050405020304" pitchFamily="18" charset="0"/>
              </a:rPr>
              <a:t>Thankyou</a:t>
            </a:r>
          </a:p>
        </p:txBody>
      </p:sp>
      <p:sp>
        <p:nvSpPr>
          <p:cNvPr id="2" name="Date Placeholder 1">
            <a:extLst>
              <a:ext uri="{FF2B5EF4-FFF2-40B4-BE49-F238E27FC236}">
                <a16:creationId xmlns:a16="http://schemas.microsoft.com/office/drawing/2014/main" id="{B4B2F251-0E40-433B-8CF5-AE1CFCA339E8}"/>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C385CD36-4D7E-4473-A477-A3D759D53F3C}"/>
              </a:ext>
            </a:extLst>
          </p:cNvPr>
          <p:cNvSpPr>
            <a:spLocks noGrp="1"/>
          </p:cNvSpPr>
          <p:nvPr>
            <p:ph type="sldNum" sz="quarter" idx="12"/>
          </p:nvPr>
        </p:nvSpPr>
        <p:spPr/>
        <p:txBody>
          <a:bodyPr/>
          <a:lstStyle/>
          <a:p>
            <a:fld id="{28963275-8587-4EEF-A5E5-8D742DA55544}" type="slidenum">
              <a:rPr lang="en-US" smtClean="0"/>
              <a:pPr/>
              <a:t>15</a:t>
            </a:fld>
            <a:endParaRPr lang="en-US" dirty="0"/>
          </a:p>
        </p:txBody>
      </p:sp>
      <p:sp>
        <p:nvSpPr>
          <p:cNvPr id="10" name="Rectangle 9">
            <a:extLst>
              <a:ext uri="{FF2B5EF4-FFF2-40B4-BE49-F238E27FC236}">
                <a16:creationId xmlns:a16="http://schemas.microsoft.com/office/drawing/2014/main" id="{45467BE6-8002-4D23-AAC2-C54C772E30A5}"/>
              </a:ext>
            </a:extLst>
          </p:cNvPr>
          <p:cNvSpPr/>
          <p:nvPr/>
        </p:nvSpPr>
        <p:spPr>
          <a:xfrm>
            <a:off x="0" y="6677970"/>
            <a:ext cx="12192000" cy="3010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A33-6FEC-4957-8A28-9F6E9CE053E0}"/>
              </a:ext>
            </a:extLst>
          </p:cNvPr>
          <p:cNvSpPr>
            <a:spLocks noGrp="1"/>
          </p:cNvSpPr>
          <p:nvPr>
            <p:ph type="title"/>
          </p:nvPr>
        </p:nvSpPr>
        <p:spPr>
          <a:xfrm>
            <a:off x="838200" y="11795"/>
            <a:ext cx="10515600" cy="874861"/>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70EC12EF-BC32-4252-8A1B-A0100EAB5324}"/>
              </a:ext>
            </a:extLst>
          </p:cNvPr>
          <p:cNvSpPr>
            <a:spLocks noGrp="1"/>
          </p:cNvSpPr>
          <p:nvPr>
            <p:ph idx="1"/>
          </p:nvPr>
        </p:nvSpPr>
        <p:spPr>
          <a:xfrm>
            <a:off x="838200" y="1381971"/>
            <a:ext cx="10515600" cy="4794992"/>
          </a:xfrm>
        </p:spPr>
        <p:txBody>
          <a:bodyPr>
            <a:normAutofit fontScale="92500" lnSpcReduction="10000"/>
          </a:bodyPr>
          <a:lstStyle/>
          <a:p>
            <a:pPr marL="12700" marR="0" lvl="0" indent="0" algn="l" rtl="0">
              <a:lnSpc>
                <a:spcPct val="100000"/>
              </a:lnSpc>
              <a:spcBef>
                <a:spcPts val="0"/>
              </a:spcBef>
              <a:spcAft>
                <a:spcPts val="0"/>
              </a:spcAft>
              <a:buClr>
                <a:srgbClr val="000000"/>
              </a:buClr>
              <a:buSzPts val="2000"/>
              <a:buFont typeface="Arial"/>
              <a:buNone/>
            </a:pPr>
            <a:r>
              <a:rPr lang="en-US" sz="2800" b="1" i="0" u="none" strike="noStrike" cap="none" dirty="0">
                <a:solidFill>
                  <a:srgbClr val="0D03D3"/>
                </a:solidFill>
                <a:latin typeface="Times New Roman"/>
                <a:ea typeface="Times New Roman"/>
                <a:cs typeface="Times New Roman"/>
                <a:sym typeface="Times New Roman"/>
              </a:rPr>
              <a:t>Problem Statement:</a:t>
            </a:r>
          </a:p>
          <a:p>
            <a:pPr marL="0" marR="0" lvl="0" indent="0" algn="l" rtl="0">
              <a:lnSpc>
                <a:spcPct val="100000"/>
              </a:lnSpc>
              <a:spcBef>
                <a:spcPts val="0"/>
              </a:spcBef>
              <a:spcAft>
                <a:spcPts val="0"/>
              </a:spcAft>
              <a:buClr>
                <a:srgbClr val="000000"/>
              </a:buClr>
              <a:buSzPts val="1800"/>
              <a:buFont typeface="Arial"/>
              <a:buNone/>
            </a:pPr>
            <a:endParaRPr lang="en-US"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800" b="0" i="0" u="none" strike="noStrike" cap="none" dirty="0">
                <a:solidFill>
                  <a:schemeClr val="dk1"/>
                </a:solidFill>
                <a:latin typeface="Times New Roman"/>
                <a:ea typeface="Times New Roman"/>
                <a:cs typeface="Times New Roman"/>
                <a:sym typeface="Times New Roman"/>
              </a:rPr>
              <a:t>This project aims at detection of fruit diseases at early stage since it will affect the agriculture field. The Disease is a major problem arising in an agriculture field. In plants most of the leaves and fruits are affected by diseases due to bacteria and virus.</a:t>
            </a:r>
          </a:p>
          <a:p>
            <a:pPr marL="0" marR="0" lvl="0" indent="0" algn="l" rtl="0">
              <a:lnSpc>
                <a:spcPct val="100000"/>
              </a:lnSpc>
              <a:spcBef>
                <a:spcPts val="0"/>
              </a:spcBef>
              <a:spcAft>
                <a:spcPts val="0"/>
              </a:spcAft>
              <a:buClr>
                <a:srgbClr val="000000"/>
              </a:buClr>
              <a:buSzPts val="2000"/>
              <a:buFont typeface="Arial"/>
              <a:buNone/>
            </a:pPr>
            <a:endParaRPr lang="en-US" sz="2800"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800" dirty="0">
                <a:solidFill>
                  <a:schemeClr val="dk1"/>
                </a:solidFill>
                <a:latin typeface="Times New Roman"/>
                <a:ea typeface="Times New Roman"/>
                <a:cs typeface="Times New Roman"/>
                <a:sym typeface="Times New Roman"/>
              </a:rPr>
              <a:t> The fruit details and the identification of diseases from the feature extraction are stored in the database. The classification and segmentation of fruit images were performed using K-Means Algorithm and SVM technique. The various features of few fruits were initially extracted and segment the respective images. After comparison the various diseases are analyzed  and the optimal disease for the image is identified and the disease name is displayed.</a:t>
            </a:r>
          </a:p>
        </p:txBody>
      </p:sp>
      <p:sp>
        <p:nvSpPr>
          <p:cNvPr id="4" name="Date Placeholder 3">
            <a:extLst>
              <a:ext uri="{FF2B5EF4-FFF2-40B4-BE49-F238E27FC236}">
                <a16:creationId xmlns:a16="http://schemas.microsoft.com/office/drawing/2014/main" id="{749AD619-145E-4D16-8657-0A3750710F8A}"/>
              </a:ext>
            </a:extLst>
          </p:cNvPr>
          <p:cNvSpPr>
            <a:spLocks noGrp="1"/>
          </p:cNvSpPr>
          <p:nvPr>
            <p:ph type="dt" sz="half" idx="10"/>
          </p:nvPr>
        </p:nvSpPr>
        <p:spPr/>
        <p:txBody>
          <a:bodyPr/>
          <a:lstStyle/>
          <a:p>
            <a:r>
              <a:rPr lang="en-US" dirty="0"/>
              <a:t>29/05/2021</a:t>
            </a:r>
          </a:p>
        </p:txBody>
      </p:sp>
      <p:sp>
        <p:nvSpPr>
          <p:cNvPr id="5" name="Slide Number Placeholder 4">
            <a:extLst>
              <a:ext uri="{FF2B5EF4-FFF2-40B4-BE49-F238E27FC236}">
                <a16:creationId xmlns:a16="http://schemas.microsoft.com/office/drawing/2014/main" id="{EC751B4C-9641-4288-9F04-D81B9C50CDDB}"/>
              </a:ext>
            </a:extLst>
          </p:cNvPr>
          <p:cNvSpPr>
            <a:spLocks noGrp="1"/>
          </p:cNvSpPr>
          <p:nvPr>
            <p:ph type="sldNum" sz="quarter" idx="12"/>
          </p:nvPr>
        </p:nvSpPr>
        <p:spPr/>
        <p:txBody>
          <a:bodyPr/>
          <a:lstStyle/>
          <a:p>
            <a:fld id="{28963275-8587-4EEF-A5E5-8D742DA55544}" type="slidenum">
              <a:rPr lang="en-US" smtClean="0"/>
              <a:pPr/>
              <a:t>2</a:t>
            </a:fld>
            <a:endParaRPr lang="en-US"/>
          </a:p>
        </p:txBody>
      </p:sp>
      <p:sp>
        <p:nvSpPr>
          <p:cNvPr id="7" name="Rectangle 6">
            <a:extLst>
              <a:ext uri="{FF2B5EF4-FFF2-40B4-BE49-F238E27FC236}">
                <a16:creationId xmlns:a16="http://schemas.microsoft.com/office/drawing/2014/main" id="{BDB85F5A-B344-4A78-B6FE-CE4E246553CA}"/>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4E2A7C-6EF0-46C8-B9AD-3B5C84F66605}"/>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Picture 4">
            <a:extLst>
              <a:ext uri="{FF2B5EF4-FFF2-40B4-BE49-F238E27FC236}">
                <a16:creationId xmlns:a16="http://schemas.microsoft.com/office/drawing/2014/main" id="{B62ABEB8-EBFC-4D95-A0CB-77760C55D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ADC-F120-4035-97B8-F33A25F1F9E6}"/>
              </a:ext>
            </a:extLst>
          </p:cNvPr>
          <p:cNvSpPr>
            <a:spLocks noGrp="1"/>
          </p:cNvSpPr>
          <p:nvPr>
            <p:ph type="title"/>
          </p:nvPr>
        </p:nvSpPr>
        <p:spPr>
          <a:xfrm>
            <a:off x="838200" y="136526"/>
            <a:ext cx="10515600" cy="74236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DATASET</a:t>
            </a:r>
            <a:r>
              <a:rPr lang="en-IN" sz="32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DB6849B-825B-4118-9B6B-8303B568676D}"/>
              </a:ext>
            </a:extLst>
          </p:cNvPr>
          <p:cNvSpPr>
            <a:spLocks noGrp="1"/>
          </p:cNvSpPr>
          <p:nvPr>
            <p:ph idx="1"/>
          </p:nvPr>
        </p:nvSpPr>
        <p:spPr>
          <a:xfrm>
            <a:off x="499533" y="1309769"/>
            <a:ext cx="10515600" cy="4934871"/>
          </a:xfrm>
        </p:spPr>
        <p:txBody>
          <a:bodyPr>
            <a:normAutofit/>
          </a:bodyPr>
          <a:lstStyle/>
          <a:p>
            <a:pPr marL="12700" marR="0" lvl="0" indent="0" algn="l" rtl="0">
              <a:lnSpc>
                <a:spcPct val="100000"/>
              </a:lnSpc>
              <a:spcBef>
                <a:spcPts val="0"/>
              </a:spcBef>
              <a:spcAft>
                <a:spcPts val="0"/>
              </a:spcAft>
              <a:buClr>
                <a:srgbClr val="000000"/>
              </a:buClr>
              <a:buSzPts val="1800"/>
              <a:buFont typeface="Arial"/>
              <a:buNone/>
            </a:pPr>
            <a:r>
              <a:rPr lang="en-US" sz="3200" b="1" i="0" u="none" strike="noStrike" cap="none" dirty="0">
                <a:solidFill>
                  <a:schemeClr val="dk1"/>
                </a:solidFill>
                <a:latin typeface="Lato"/>
                <a:ea typeface="Lato"/>
                <a:cs typeface="Lato"/>
                <a:sym typeface="Lato"/>
              </a:rPr>
              <a:t>Dataset Description:</a:t>
            </a:r>
          </a:p>
          <a:p>
            <a:pPr marL="298450" marR="0" lvl="0" indent="-266700" algn="l" rtl="0">
              <a:lnSpc>
                <a:spcPct val="100000"/>
              </a:lnSpc>
              <a:spcBef>
                <a:spcPts val="1220"/>
              </a:spcBef>
              <a:spcAft>
                <a:spcPts val="0"/>
              </a:spcAft>
              <a:buClr>
                <a:schemeClr val="dk1"/>
              </a:buClr>
              <a:buSzPts val="1700"/>
              <a:buFont typeface="Arial"/>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 public dataset from Kaggle and Mendeley on the Fruit Disease Detection Challenge is taken. The total size of the dataset is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5G</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b.</a:t>
            </a:r>
          </a:p>
          <a:p>
            <a:pPr marL="298450" marR="0" lvl="0" indent="-266700" algn="l" rtl="0">
              <a:lnSpc>
                <a:spcPct val="100000"/>
              </a:lnSpc>
              <a:spcBef>
                <a:spcPts val="1220"/>
              </a:spcBef>
              <a:spcAft>
                <a:spcPts val="0"/>
              </a:spcAft>
              <a:buClr>
                <a:schemeClr val="dk1"/>
              </a:buClr>
              <a:buSzPts val="1700"/>
              <a:buFont typeface="Arial"/>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dataset has the images of fruits with the features of </a:t>
            </a:r>
          </a:p>
          <a:p>
            <a:pPr marL="457200" marR="0" lvl="0" indent="-336550" algn="l" rtl="0">
              <a:lnSpc>
                <a:spcPct val="100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blackspot. </a:t>
            </a:r>
          </a:p>
          <a:p>
            <a:pPr marL="457200" marR="0" lvl="0" indent="-336550" algn="l" rtl="0">
              <a:lnSpc>
                <a:spcPct val="100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Canker</a:t>
            </a:r>
          </a:p>
          <a:p>
            <a:pPr marL="457200" marR="0" lvl="0" indent="-336550" algn="l" rtl="0">
              <a:lnSpc>
                <a:spcPct val="100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Greening</a:t>
            </a:r>
          </a:p>
          <a:p>
            <a:pPr marL="457200" marR="0" lvl="0" indent="-336550" algn="l" rtl="0">
              <a:lnSpc>
                <a:spcPct val="100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Healthy</a:t>
            </a:r>
          </a:p>
          <a:p>
            <a:pPr marL="457200" marR="0" lvl="0" indent="-336550" algn="l" rtl="0">
              <a:lnSpc>
                <a:spcPct val="100000"/>
              </a:lnSpc>
              <a:spcBef>
                <a:spcPts val="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Scab</a:t>
            </a:r>
          </a:p>
          <a:p>
            <a:pPr marL="298450" marR="0" lvl="0" indent="-266700" algn="l" rtl="0">
              <a:lnSpc>
                <a:spcPct val="100000"/>
              </a:lnSpc>
              <a:spcBef>
                <a:spcPts val="1220"/>
              </a:spcBef>
              <a:spcAft>
                <a:spcPts val="0"/>
              </a:spcAft>
              <a:buClr>
                <a:schemeClr val="dk1"/>
              </a:buClr>
              <a:buSzPts val="1700"/>
              <a:buFont typeface="Arial"/>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The dataset contains</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approximately 2000</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images</a:t>
            </a:r>
            <a:endParaRPr lang="en-US" sz="2000" dirty="0">
              <a:latin typeface="Times New Roman" panose="02020603050405020304" pitchFamily="18" charset="0"/>
              <a:cs typeface="Times New Roman" panose="02020603050405020304" pitchFamily="18" charset="0"/>
            </a:endParaRPr>
          </a:p>
          <a:p>
            <a:pPr marL="298450" marR="0" lvl="0" indent="-266700" algn="l" rtl="0">
              <a:lnSpc>
                <a:spcPct val="100000"/>
              </a:lnSpc>
              <a:spcBef>
                <a:spcPts val="1220"/>
              </a:spcBef>
              <a:spcAft>
                <a:spcPts val="0"/>
              </a:spcAft>
              <a:buClr>
                <a:schemeClr val="dk1"/>
              </a:buClr>
              <a:buSzPts val="1700"/>
              <a:buFont typeface="Times New Roman"/>
              <a:buChar char="•"/>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For prediction apply the K-Means Algorithm and SVM models on the dataset by splitting the datasets in to 70 to 80% of training with these models and 30 to 20% of testing for predicting</a:t>
            </a:r>
          </a:p>
          <a:p>
            <a:pPr marL="0" indent="0">
              <a:buNone/>
            </a:pPr>
            <a:endParaRPr lang="en-IN"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6DFF11-B3C8-45B4-AFB9-C4608AD20074}"/>
              </a:ext>
            </a:extLst>
          </p:cNvPr>
          <p:cNvSpPr>
            <a:spLocks noGrp="1"/>
          </p:cNvSpPr>
          <p:nvPr>
            <p:ph type="dt" sz="half" idx="10"/>
          </p:nvPr>
        </p:nvSpPr>
        <p:spPr/>
        <p:txBody>
          <a:bodyPr/>
          <a:lstStyle/>
          <a:p>
            <a:r>
              <a:rPr lang="en-US" dirty="0"/>
              <a:t>29/5/2021</a:t>
            </a:r>
          </a:p>
        </p:txBody>
      </p:sp>
      <p:sp>
        <p:nvSpPr>
          <p:cNvPr id="5" name="Slide Number Placeholder 4">
            <a:extLst>
              <a:ext uri="{FF2B5EF4-FFF2-40B4-BE49-F238E27FC236}">
                <a16:creationId xmlns:a16="http://schemas.microsoft.com/office/drawing/2014/main" id="{266523DF-D229-402D-8B5F-E484755B76A8}"/>
              </a:ext>
            </a:extLst>
          </p:cNvPr>
          <p:cNvSpPr>
            <a:spLocks noGrp="1"/>
          </p:cNvSpPr>
          <p:nvPr>
            <p:ph type="sldNum" sz="quarter" idx="12"/>
          </p:nvPr>
        </p:nvSpPr>
        <p:spPr/>
        <p:txBody>
          <a:bodyPr/>
          <a:lstStyle/>
          <a:p>
            <a:fld id="{28963275-8587-4EEF-A5E5-8D742DA55544}" type="slidenum">
              <a:rPr lang="en-US" smtClean="0"/>
              <a:pPr/>
              <a:t>3</a:t>
            </a:fld>
            <a:endParaRPr lang="en-US"/>
          </a:p>
        </p:txBody>
      </p:sp>
      <p:pic>
        <p:nvPicPr>
          <p:cNvPr id="7" name="Picture 4">
            <a:extLst>
              <a:ext uri="{FF2B5EF4-FFF2-40B4-BE49-F238E27FC236}">
                <a16:creationId xmlns:a16="http://schemas.microsoft.com/office/drawing/2014/main" id="{0F9CC05B-6D23-4B05-BBF4-75879623FA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F9C2D1-A741-4783-95CA-89F784A2B12C}"/>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8AD863-8E7F-4454-8EDD-2A0EF9D18E1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22032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14;p3">
            <a:extLst>
              <a:ext uri="{FF2B5EF4-FFF2-40B4-BE49-F238E27FC236}">
                <a16:creationId xmlns:a16="http://schemas.microsoft.com/office/drawing/2014/main" id="{AF36BFC4-0400-456C-ACA0-83591C2F912C}"/>
              </a:ext>
            </a:extLst>
          </p:cNvPr>
          <p:cNvSpPr txBox="1"/>
          <p:nvPr/>
        </p:nvSpPr>
        <p:spPr>
          <a:xfrm>
            <a:off x="1760750" y="238154"/>
            <a:ext cx="8949900" cy="646290"/>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 sz="3600" b="1" dirty="0">
                <a:solidFill>
                  <a:srgbClr val="FF0000"/>
                </a:solidFill>
                <a:latin typeface="Times New Roman"/>
                <a:ea typeface="Times New Roman"/>
                <a:cs typeface="Times New Roman"/>
                <a:sym typeface="Times New Roman"/>
              </a:rPr>
              <a:t>ARCHITECTURE</a:t>
            </a:r>
            <a:endParaRPr sz="3600" b="1" dirty="0">
              <a:solidFill>
                <a:srgbClr val="FF000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29695A34-D124-44BA-837A-7E54A4E90238}"/>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EF8127AE-168B-48C7-B8FE-D88F3BC299BF}"/>
              </a:ext>
            </a:extLst>
          </p:cNvPr>
          <p:cNvSpPr>
            <a:spLocks noGrp="1"/>
          </p:cNvSpPr>
          <p:nvPr>
            <p:ph type="sldNum" sz="quarter" idx="12"/>
          </p:nvPr>
        </p:nvSpPr>
        <p:spPr/>
        <p:txBody>
          <a:bodyPr/>
          <a:lstStyle/>
          <a:p>
            <a:fld id="{28963275-8587-4EEF-A5E5-8D742DA55544}" type="slidenum">
              <a:rPr lang="en-US" smtClean="0"/>
              <a:pPr/>
              <a:t>4</a:t>
            </a:fld>
            <a:endParaRPr lang="en-US"/>
          </a:p>
        </p:txBody>
      </p:sp>
      <p:sp>
        <p:nvSpPr>
          <p:cNvPr id="11" name="Rectangle 10">
            <a:extLst>
              <a:ext uri="{FF2B5EF4-FFF2-40B4-BE49-F238E27FC236}">
                <a16:creationId xmlns:a16="http://schemas.microsoft.com/office/drawing/2014/main" id="{DA502A4F-D2B3-4509-84F5-C95C9D8610A9}"/>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BDC7A697-E422-46FE-9E1B-948863FE45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E54D553-625C-41DA-A4EC-8FBE1AC1C4D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4" name="Google Shape;104;p18">
            <a:extLst>
              <a:ext uri="{FF2B5EF4-FFF2-40B4-BE49-F238E27FC236}">
                <a16:creationId xmlns:a16="http://schemas.microsoft.com/office/drawing/2014/main" id="{0C03F987-5078-4E63-AAB2-C3B15BD2CA44}"/>
              </a:ext>
            </a:extLst>
          </p:cNvPr>
          <p:cNvPicPr preferRelativeResize="0"/>
          <p:nvPr/>
        </p:nvPicPr>
        <p:blipFill rotWithShape="1">
          <a:blip r:embed="rId3">
            <a:alphaModFix/>
          </a:blip>
          <a:srcRect/>
          <a:stretch/>
        </p:blipFill>
        <p:spPr>
          <a:xfrm>
            <a:off x="1117600" y="1160199"/>
            <a:ext cx="10236200" cy="4811144"/>
          </a:xfrm>
          <a:prstGeom prst="rect">
            <a:avLst/>
          </a:prstGeom>
          <a:noFill/>
          <a:ln>
            <a:noFill/>
          </a:ln>
        </p:spPr>
      </p:pic>
    </p:spTree>
    <p:extLst>
      <p:ext uri="{BB962C8B-B14F-4D97-AF65-F5344CB8AC3E}">
        <p14:creationId xmlns:p14="http://schemas.microsoft.com/office/powerpoint/2010/main" val="33050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93EE9690-F534-4465-9FF5-0DB75E5C7128}"/>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TECHNOLOGY STACK</a:t>
            </a:r>
            <a:endParaRPr sz="3200" b="1" dirty="0">
              <a:solidFill>
                <a:srgbClr val="FF0000"/>
              </a:solidFill>
              <a:latin typeface="Times New Roman"/>
              <a:ea typeface="Times New Roman"/>
              <a:cs typeface="Times New Roman"/>
              <a:sym typeface="Times New Roman"/>
            </a:endParaRPr>
          </a:p>
        </p:txBody>
      </p:sp>
      <p:sp>
        <p:nvSpPr>
          <p:cNvPr id="4" name="object 7">
            <a:extLst>
              <a:ext uri="{FF2B5EF4-FFF2-40B4-BE49-F238E27FC236}">
                <a16:creationId xmlns:a16="http://schemas.microsoft.com/office/drawing/2014/main" id="{29B406F7-7A16-4DA1-A399-06E9D0B7495A}"/>
              </a:ext>
            </a:extLst>
          </p:cNvPr>
          <p:cNvSpPr txBox="1"/>
          <p:nvPr/>
        </p:nvSpPr>
        <p:spPr>
          <a:xfrm>
            <a:off x="943884" y="1317741"/>
            <a:ext cx="7623175" cy="2141612"/>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Machine Learning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Tkinter </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Python Programming Language</a:t>
            </a:r>
          </a:p>
          <a:p>
            <a:pPr marL="457200" indent="-457200">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sz="2100" dirty="0">
              <a:latin typeface="Lato"/>
              <a:cs typeface="Lato"/>
            </a:endParaRPr>
          </a:p>
        </p:txBody>
      </p:sp>
      <p:sp>
        <p:nvSpPr>
          <p:cNvPr id="5" name="Title 7">
            <a:extLst>
              <a:ext uri="{FF2B5EF4-FFF2-40B4-BE49-F238E27FC236}">
                <a16:creationId xmlns:a16="http://schemas.microsoft.com/office/drawing/2014/main" id="{009678C7-C047-47D1-A437-C151DEE8696B}"/>
              </a:ext>
            </a:extLst>
          </p:cNvPr>
          <p:cNvSpPr txBox="1">
            <a:spLocks/>
          </p:cNvSpPr>
          <p:nvPr/>
        </p:nvSpPr>
        <p:spPr>
          <a:xfrm>
            <a:off x="943884" y="2962013"/>
            <a:ext cx="4800600" cy="43088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kern="0" dirty="0">
                <a:latin typeface="Times New Roman" panose="02020603050405020304" pitchFamily="18" charset="0"/>
                <a:cs typeface="Times New Roman" panose="02020603050405020304" pitchFamily="18" charset="0"/>
              </a:rPr>
              <a:t>Required Python Packages:</a:t>
            </a:r>
            <a:endParaRPr lang="en-IN" sz="2800" b="1" kern="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22DA25EF-5BE7-4A55-B0DA-3662A9827976}"/>
              </a:ext>
            </a:extLst>
          </p:cNvPr>
          <p:cNvSpPr txBox="1"/>
          <p:nvPr/>
        </p:nvSpPr>
        <p:spPr>
          <a:xfrm>
            <a:off x="943883" y="3080306"/>
            <a:ext cx="5840739" cy="2326278"/>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2100" dirty="0">
                <a:latin typeface="Lato"/>
                <a:cs typeface="Lato"/>
              </a:rPr>
              <a:t>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NumPy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keras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sklearn </a:t>
            </a:r>
          </a:p>
          <a:p>
            <a:pPr marL="457200" indent="-457200">
              <a:buFont typeface="+mj-lt"/>
              <a:buAutoNum type="arabicPeriod"/>
            </a:pPr>
            <a:r>
              <a:rPr lang="en-IN" sz="2000" dirty="0" err="1">
                <a:latin typeface="Times New Roman" panose="02020603050405020304" pitchFamily="18" charset="0"/>
                <a:cs typeface="Times New Roman" panose="02020603050405020304" pitchFamily="18" charset="0"/>
              </a:rPr>
              <a:t>tkinter</a:t>
            </a:r>
            <a:r>
              <a:rPr lang="en-IN"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matplotlib </a:t>
            </a:r>
          </a:p>
        </p:txBody>
      </p:sp>
      <p:sp>
        <p:nvSpPr>
          <p:cNvPr id="7" name="Date Placeholder 6">
            <a:extLst>
              <a:ext uri="{FF2B5EF4-FFF2-40B4-BE49-F238E27FC236}">
                <a16:creationId xmlns:a16="http://schemas.microsoft.com/office/drawing/2014/main" id="{EA31EA90-F892-4A72-859C-9B375271C748}"/>
              </a:ext>
            </a:extLst>
          </p:cNvPr>
          <p:cNvSpPr>
            <a:spLocks noGrp="1"/>
          </p:cNvSpPr>
          <p:nvPr>
            <p:ph type="dt" sz="half" idx="10"/>
          </p:nvPr>
        </p:nvSpPr>
        <p:spPr/>
        <p:txBody>
          <a:bodyPr/>
          <a:lstStyle/>
          <a:p>
            <a:r>
              <a:rPr lang="en-US" dirty="0"/>
              <a:t>29/5/2021</a:t>
            </a:r>
          </a:p>
        </p:txBody>
      </p:sp>
      <p:sp>
        <p:nvSpPr>
          <p:cNvPr id="8" name="Slide Number Placeholder 7">
            <a:extLst>
              <a:ext uri="{FF2B5EF4-FFF2-40B4-BE49-F238E27FC236}">
                <a16:creationId xmlns:a16="http://schemas.microsoft.com/office/drawing/2014/main" id="{97CCCDED-20FF-4C1B-86B2-CD6A7B44A611}"/>
              </a:ext>
            </a:extLst>
          </p:cNvPr>
          <p:cNvSpPr>
            <a:spLocks noGrp="1"/>
          </p:cNvSpPr>
          <p:nvPr>
            <p:ph type="sldNum" sz="quarter" idx="12"/>
          </p:nvPr>
        </p:nvSpPr>
        <p:spPr/>
        <p:txBody>
          <a:bodyPr/>
          <a:lstStyle/>
          <a:p>
            <a:fld id="{28963275-8587-4EEF-A5E5-8D742DA55544}" type="slidenum">
              <a:rPr lang="en-US" smtClean="0"/>
              <a:pPr/>
              <a:t>5</a:t>
            </a:fld>
            <a:endParaRPr lang="en-US"/>
          </a:p>
        </p:txBody>
      </p:sp>
      <p:sp>
        <p:nvSpPr>
          <p:cNvPr id="10" name="Rectangle 9">
            <a:extLst>
              <a:ext uri="{FF2B5EF4-FFF2-40B4-BE49-F238E27FC236}">
                <a16:creationId xmlns:a16="http://schemas.microsoft.com/office/drawing/2014/main" id="{AC92C225-E892-4662-8269-97436CA697C0}"/>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AD42A4-E15F-4B7F-B02D-7CD5D579B10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5" name="Picture 4">
            <a:extLst>
              <a:ext uri="{FF2B5EF4-FFF2-40B4-BE49-F238E27FC236}">
                <a16:creationId xmlns:a16="http://schemas.microsoft.com/office/drawing/2014/main" id="{C16478DA-5EEB-4C87-A266-EBCD7D8425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3EC65C8-4D96-497E-B9EB-8701E6472635}"/>
              </a:ext>
            </a:extLst>
          </p:cNvPr>
          <p:cNvSpPr txBox="1"/>
          <p:nvPr/>
        </p:nvSpPr>
        <p:spPr>
          <a:xfrm>
            <a:off x="6302022" y="3577646"/>
            <a:ext cx="4580467" cy="1323439"/>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7.    TensorFlow</a:t>
            </a:r>
          </a:p>
          <a:p>
            <a:pPr marL="457200" indent="-457200">
              <a:buFont typeface="+mj-lt"/>
              <a:buAutoNum type="arabicPeriod" startAt="8"/>
            </a:pPr>
            <a:r>
              <a:rPr lang="en-IN" sz="2000" dirty="0">
                <a:latin typeface="Times New Roman" panose="02020603050405020304" pitchFamily="18" charset="0"/>
                <a:cs typeface="Times New Roman" panose="02020603050405020304" pitchFamily="18" charset="0"/>
              </a:rPr>
              <a:t>OpenCV-python</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6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p3">
            <a:extLst>
              <a:ext uri="{FF2B5EF4-FFF2-40B4-BE49-F238E27FC236}">
                <a16:creationId xmlns:a16="http://schemas.microsoft.com/office/drawing/2014/main" id="{019B0BA9-659A-4608-8BA5-9F035F32B8F9}"/>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SYSTEM SPECIFICATIONS</a:t>
            </a:r>
            <a:endParaRPr sz="3200" b="1" dirty="0">
              <a:solidFill>
                <a:srgbClr val="FF0000"/>
              </a:solidFill>
              <a:latin typeface="Times New Roman"/>
              <a:ea typeface="Times New Roman"/>
              <a:cs typeface="Times New Roman"/>
              <a:sym typeface="Times New Roman"/>
            </a:endParaRPr>
          </a:p>
        </p:txBody>
      </p:sp>
      <p:graphicFrame>
        <p:nvGraphicFramePr>
          <p:cNvPr id="6" name="Google Shape;116;p3">
            <a:extLst>
              <a:ext uri="{FF2B5EF4-FFF2-40B4-BE49-F238E27FC236}">
                <a16:creationId xmlns:a16="http://schemas.microsoft.com/office/drawing/2014/main" id="{64D8F4E3-5991-4FE2-88C8-CC381D5E2727}"/>
              </a:ext>
            </a:extLst>
          </p:cNvPr>
          <p:cNvGraphicFramePr/>
          <p:nvPr>
            <p:extLst>
              <p:ext uri="{D42A27DB-BD31-4B8C-83A1-F6EECF244321}">
                <p14:modId xmlns:p14="http://schemas.microsoft.com/office/powerpoint/2010/main" val="1517420399"/>
              </p:ext>
            </p:extLst>
          </p:nvPr>
        </p:nvGraphicFramePr>
        <p:xfrm>
          <a:off x="2874900" y="1424941"/>
          <a:ext cx="6887400" cy="4008125"/>
        </p:xfrm>
        <a:graphic>
          <a:graphicData uri="http://schemas.openxmlformats.org/drawingml/2006/table">
            <a:tbl>
              <a:tblPr firstRow="1" bandRow="1">
                <a:noFill/>
              </a:tblPr>
              <a:tblGrid>
                <a:gridCol w="3443700">
                  <a:extLst>
                    <a:ext uri="{9D8B030D-6E8A-4147-A177-3AD203B41FA5}">
                      <a16:colId xmlns:a16="http://schemas.microsoft.com/office/drawing/2014/main" val="20000"/>
                    </a:ext>
                  </a:extLst>
                </a:gridCol>
                <a:gridCol w="3443700">
                  <a:extLst>
                    <a:ext uri="{9D8B030D-6E8A-4147-A177-3AD203B41FA5}">
                      <a16:colId xmlns:a16="http://schemas.microsoft.com/office/drawing/2014/main" val="20001"/>
                    </a:ext>
                  </a:extLst>
                </a:gridCol>
              </a:tblGrid>
              <a:tr h="996675">
                <a:tc>
                  <a:txBody>
                    <a:bodyPr/>
                    <a:lstStyle/>
                    <a:p>
                      <a:pPr marL="0" marR="0" lvl="0" indent="0" algn="ctr" rtl="0">
                        <a:spcBef>
                          <a:spcPts val="0"/>
                        </a:spcBef>
                        <a:spcAft>
                          <a:spcPts val="0"/>
                        </a:spcAft>
                        <a:buNone/>
                      </a:pPr>
                      <a:endParaRPr sz="1800" b="0" u="none" strike="noStrike" cap="none" dirty="0">
                        <a:solidFill>
                          <a:srgbClr val="C00000"/>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b="0" u="none" strike="noStrike" cap="none" dirty="0">
                          <a:solidFill>
                            <a:srgbClr val="C00000"/>
                          </a:solidFill>
                          <a:latin typeface="Times New Roman" panose="02020603050405020304" pitchFamily="18" charset="0"/>
                          <a:cs typeface="Times New Roman" panose="02020603050405020304" pitchFamily="18" charset="0"/>
                        </a:rPr>
                        <a:t>ENVIRONMENT</a:t>
                      </a:r>
                      <a:endParaRPr sz="1800" b="0" u="none" strike="noStrike" cap="none" dirty="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latin typeface="Times New Roman" panose="02020603050405020304" pitchFamily="18" charset="0"/>
                          <a:cs typeface="Times New Roman" panose="02020603050405020304" pitchFamily="18" charset="0"/>
                        </a:rPr>
                        <a:t>SPECIFICATIONS</a:t>
                      </a: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0"/>
                  </a:ext>
                </a:extLst>
              </a:tr>
              <a:tr h="1799675">
                <a:tc>
                  <a:txBody>
                    <a:bodyPr/>
                    <a:lstStyle/>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HARDWARE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Processor – i5</a:t>
                      </a:r>
                      <a:r>
                        <a:rPr lang="en-US" sz="1800" dirty="0">
                          <a:latin typeface="Times New Roman" panose="02020603050405020304" pitchFamily="18" charset="0"/>
                          <a:cs typeface="Times New Roman" panose="02020603050405020304" pitchFamily="18" charset="0"/>
                        </a:rPr>
                        <a:t> Processor</a:t>
                      </a:r>
                      <a:endParaRPr sz="1800" b="0" dirty="0">
                        <a:latin typeface="Times New Roman" panose="02020603050405020304" pitchFamily="18" charset="0"/>
                        <a:cs typeface="Times New Roman" panose="02020603050405020304" pitchFamily="18" charset="0"/>
                      </a:endParaRPr>
                    </a:p>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Memory(RAM) - </a:t>
                      </a: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 GB </a:t>
                      </a:r>
                      <a:r>
                        <a:rPr lang="en-US" sz="1800" b="0">
                          <a:latin typeface="Times New Roman" panose="02020603050405020304" pitchFamily="18" charset="0"/>
                          <a:cs typeface="Times New Roman" panose="02020603050405020304" pitchFamily="18" charset="0"/>
                        </a:rPr>
                        <a:t>and more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1"/>
                  </a:ext>
                </a:extLst>
              </a:tr>
              <a:tr h="1211775">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SOFTWARE </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OS - Windows 10</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err="1">
                          <a:latin typeface="Times New Roman" panose="02020603050405020304" pitchFamily="18" charset="0"/>
                          <a:cs typeface="Times New Roman" panose="02020603050405020304" pitchFamily="18" charset="0"/>
                        </a:rPr>
                        <a:t>Pycharm</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A2FED3BF-9C13-4CA1-AFE2-0834CC504CEC}"/>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8665ACC8-5882-4599-ACD2-605E7B5D4C01}"/>
              </a:ext>
            </a:extLst>
          </p:cNvPr>
          <p:cNvSpPr>
            <a:spLocks noGrp="1"/>
          </p:cNvSpPr>
          <p:nvPr>
            <p:ph type="sldNum" sz="quarter" idx="12"/>
          </p:nvPr>
        </p:nvSpPr>
        <p:spPr/>
        <p:txBody>
          <a:bodyPr/>
          <a:lstStyle/>
          <a:p>
            <a:fld id="{28963275-8587-4EEF-A5E5-8D742DA55544}" type="slidenum">
              <a:rPr lang="en-US" smtClean="0"/>
              <a:pPr/>
              <a:t>6</a:t>
            </a:fld>
            <a:endParaRPr lang="en-US"/>
          </a:p>
        </p:txBody>
      </p:sp>
      <p:sp>
        <p:nvSpPr>
          <p:cNvPr id="9" name="Rectangle 8">
            <a:extLst>
              <a:ext uri="{FF2B5EF4-FFF2-40B4-BE49-F238E27FC236}">
                <a16:creationId xmlns:a16="http://schemas.microsoft.com/office/drawing/2014/main" id="{3790B2CD-4711-4795-9FD5-4697D3211DB2}"/>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id="{D1354914-9B47-45F3-9C38-7AFE51C13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CEF2E49-F472-45DF-98CD-2F8B932FAA5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11259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E71DC-8AB9-433D-BCF8-E254ADC4E44D}"/>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56345607-3B64-4F96-8233-84644A279E49}"/>
              </a:ext>
            </a:extLst>
          </p:cNvPr>
          <p:cNvSpPr>
            <a:spLocks noGrp="1"/>
          </p:cNvSpPr>
          <p:nvPr>
            <p:ph type="sldNum" sz="quarter" idx="12"/>
          </p:nvPr>
        </p:nvSpPr>
        <p:spPr/>
        <p:txBody>
          <a:bodyPr/>
          <a:lstStyle/>
          <a:p>
            <a:fld id="{28963275-8587-4EEF-A5E5-8D742DA55544}" type="slidenum">
              <a:rPr lang="en-US" smtClean="0"/>
              <a:pPr/>
              <a:t>7</a:t>
            </a:fld>
            <a:endParaRPr lang="en-US"/>
          </a:p>
        </p:txBody>
      </p:sp>
      <p:sp>
        <p:nvSpPr>
          <p:cNvPr id="4" name="Rectangle 3">
            <a:extLst>
              <a:ext uri="{FF2B5EF4-FFF2-40B4-BE49-F238E27FC236}">
                <a16:creationId xmlns:a16="http://schemas.microsoft.com/office/drawing/2014/main" id="{09E059BC-78DF-48C7-BAAF-511C0F4C9FE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206697-4B80-4D70-BA05-254AA285F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A00026-019A-4D1B-8BC9-AED1A0D895B1}"/>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A6E5B658-8405-404B-8AED-9E52185279CB}"/>
              </a:ext>
            </a:extLst>
          </p:cNvPr>
          <p:cNvSpPr txBox="1"/>
          <p:nvPr/>
        </p:nvSpPr>
        <p:spPr>
          <a:xfrm>
            <a:off x="1621050" y="174385"/>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FEATURES EXTRACTION</a:t>
            </a:r>
            <a:endParaRPr sz="3200" b="1" dirty="0">
              <a:solidFill>
                <a:srgbClr val="FF0000"/>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F59B58CF-8600-4C98-81C4-C79F3BA119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0758" y="1966708"/>
            <a:ext cx="7230484" cy="2924583"/>
          </a:xfrm>
          <a:prstGeom prst="rect">
            <a:avLst/>
          </a:prstGeom>
        </p:spPr>
      </p:pic>
    </p:spTree>
    <p:extLst>
      <p:ext uri="{BB962C8B-B14F-4D97-AF65-F5344CB8AC3E}">
        <p14:creationId xmlns:p14="http://schemas.microsoft.com/office/powerpoint/2010/main" val="77645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CA48D9C2-BD78-4A9B-ACEB-66662B726906}"/>
              </a:ext>
            </a:extLst>
          </p:cNvPr>
          <p:cNvSpPr txBox="1"/>
          <p:nvPr/>
        </p:nvSpPr>
        <p:spPr>
          <a:xfrm>
            <a:off x="1745675" y="22481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FEATURE EXTRACTION</a:t>
            </a:r>
            <a:endParaRPr sz="3200" b="1" dirty="0">
              <a:solidFill>
                <a:srgbClr val="FF0000"/>
              </a:solidFill>
              <a:latin typeface="Times New Roman"/>
              <a:ea typeface="Times New Roman"/>
              <a:cs typeface="Times New Roman"/>
              <a:sym typeface="Times New Roman"/>
            </a:endParaRPr>
          </a:p>
        </p:txBody>
      </p:sp>
      <p:sp>
        <p:nvSpPr>
          <p:cNvPr id="6" name="Date Placeholder 5">
            <a:extLst>
              <a:ext uri="{FF2B5EF4-FFF2-40B4-BE49-F238E27FC236}">
                <a16:creationId xmlns:a16="http://schemas.microsoft.com/office/drawing/2014/main" id="{5BFB3148-4E1A-4FF8-B6BC-07DF09949E93}"/>
              </a:ext>
            </a:extLst>
          </p:cNvPr>
          <p:cNvSpPr>
            <a:spLocks noGrp="1"/>
          </p:cNvSpPr>
          <p:nvPr>
            <p:ph type="dt" sz="half" idx="10"/>
          </p:nvPr>
        </p:nvSpPr>
        <p:spPr/>
        <p:txBody>
          <a:bodyPr/>
          <a:lstStyle/>
          <a:p>
            <a:r>
              <a:rPr lang="en-US" dirty="0"/>
              <a:t>29/5/2021</a:t>
            </a:r>
          </a:p>
        </p:txBody>
      </p:sp>
      <p:sp>
        <p:nvSpPr>
          <p:cNvPr id="7" name="Slide Number Placeholder 6">
            <a:extLst>
              <a:ext uri="{FF2B5EF4-FFF2-40B4-BE49-F238E27FC236}">
                <a16:creationId xmlns:a16="http://schemas.microsoft.com/office/drawing/2014/main" id="{A100FA90-2BF5-49D1-A771-29E20BE8FF55}"/>
              </a:ext>
            </a:extLst>
          </p:cNvPr>
          <p:cNvSpPr>
            <a:spLocks noGrp="1"/>
          </p:cNvSpPr>
          <p:nvPr>
            <p:ph type="sldNum" sz="quarter" idx="12"/>
          </p:nvPr>
        </p:nvSpPr>
        <p:spPr/>
        <p:txBody>
          <a:bodyPr/>
          <a:lstStyle/>
          <a:p>
            <a:fld id="{28963275-8587-4EEF-A5E5-8D742DA55544}" type="slidenum">
              <a:rPr lang="en-US" smtClean="0"/>
              <a:pPr/>
              <a:t>8</a:t>
            </a:fld>
            <a:endParaRPr lang="en-US"/>
          </a:p>
        </p:txBody>
      </p:sp>
      <p:pic>
        <p:nvPicPr>
          <p:cNvPr id="8" name="Picture 4">
            <a:extLst>
              <a:ext uri="{FF2B5EF4-FFF2-40B4-BE49-F238E27FC236}">
                <a16:creationId xmlns:a16="http://schemas.microsoft.com/office/drawing/2014/main" id="{54135E9B-6B85-4708-96FB-944DC7892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8A59DF4-5389-466F-8F5D-8FA5890586DE}"/>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737B90A-9D72-4CEC-8CEE-F1631677DE5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Google Shape;111;p19">
            <a:extLst>
              <a:ext uri="{FF2B5EF4-FFF2-40B4-BE49-F238E27FC236}">
                <a16:creationId xmlns:a16="http://schemas.microsoft.com/office/drawing/2014/main" id="{AAB13E9F-86F1-429A-A78B-0532A37AE135}"/>
              </a:ext>
            </a:extLst>
          </p:cNvPr>
          <p:cNvPicPr preferRelativeResize="0"/>
          <p:nvPr/>
        </p:nvPicPr>
        <p:blipFill>
          <a:blip r:embed="rId3">
            <a:alphaModFix/>
          </a:blip>
          <a:stretch>
            <a:fillRect/>
          </a:stretch>
        </p:blipFill>
        <p:spPr>
          <a:xfrm>
            <a:off x="1813550" y="1439987"/>
            <a:ext cx="8814150" cy="4771901"/>
          </a:xfrm>
          <a:prstGeom prst="rect">
            <a:avLst/>
          </a:prstGeom>
          <a:noFill/>
          <a:ln>
            <a:noFill/>
          </a:ln>
        </p:spPr>
      </p:pic>
    </p:spTree>
    <p:extLst>
      <p:ext uri="{BB962C8B-B14F-4D97-AF65-F5344CB8AC3E}">
        <p14:creationId xmlns:p14="http://schemas.microsoft.com/office/powerpoint/2010/main" val="157247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8437-0F50-4466-97E9-AA33FCCE0E62}"/>
              </a:ext>
            </a:extLst>
          </p:cNvPr>
          <p:cNvSpPr>
            <a:spLocks noGrp="1"/>
          </p:cNvSpPr>
          <p:nvPr>
            <p:ph type="dt" sz="half" idx="10"/>
          </p:nvPr>
        </p:nvSpPr>
        <p:spPr/>
        <p:txBody>
          <a:bodyPr/>
          <a:lstStyle/>
          <a:p>
            <a:r>
              <a:rPr lang="en-US" dirty="0"/>
              <a:t>29/5/2021</a:t>
            </a:r>
          </a:p>
        </p:txBody>
      </p:sp>
      <p:sp>
        <p:nvSpPr>
          <p:cNvPr id="3" name="Slide Number Placeholder 2">
            <a:extLst>
              <a:ext uri="{FF2B5EF4-FFF2-40B4-BE49-F238E27FC236}">
                <a16:creationId xmlns:a16="http://schemas.microsoft.com/office/drawing/2014/main" id="{51AEE5C4-2B5F-432D-BD56-D96BDC92DAAA}"/>
              </a:ext>
            </a:extLst>
          </p:cNvPr>
          <p:cNvSpPr>
            <a:spLocks noGrp="1"/>
          </p:cNvSpPr>
          <p:nvPr>
            <p:ph type="sldNum" sz="quarter" idx="12"/>
          </p:nvPr>
        </p:nvSpPr>
        <p:spPr/>
        <p:txBody>
          <a:bodyPr/>
          <a:lstStyle/>
          <a:p>
            <a:fld id="{28963275-8587-4EEF-A5E5-8D742DA55544}" type="slidenum">
              <a:rPr lang="en-US" smtClean="0"/>
              <a:pPr/>
              <a:t>9</a:t>
            </a:fld>
            <a:endParaRPr lang="en-US"/>
          </a:p>
        </p:txBody>
      </p:sp>
      <p:sp>
        <p:nvSpPr>
          <p:cNvPr id="4" name="Rectangle 3">
            <a:extLst>
              <a:ext uri="{FF2B5EF4-FFF2-40B4-BE49-F238E27FC236}">
                <a16:creationId xmlns:a16="http://schemas.microsoft.com/office/drawing/2014/main" id="{0BCE094A-8923-434C-9BA5-9E4FAF72BB6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5765ED-4B3F-440E-A90A-A89C81C2EF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8DFEB82-D0FA-489B-B756-79ED3373D3E5}"/>
              </a:ext>
            </a:extLst>
          </p:cNvPr>
          <p:cNvSpPr txBox="1"/>
          <p:nvPr/>
        </p:nvSpPr>
        <p:spPr>
          <a:xfrm>
            <a:off x="1452164" y="288021"/>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SVM CLASSIFIER</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B97BE817-4F28-40E7-A617-25836FF2DC6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4" name="Picture 13">
            <a:extLst>
              <a:ext uri="{FF2B5EF4-FFF2-40B4-BE49-F238E27FC236}">
                <a16:creationId xmlns:a16="http://schemas.microsoft.com/office/drawing/2014/main" id="{ACE8242E-87D7-4082-B6D2-28B7E8655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4756568"/>
            <a:ext cx="2142066" cy="1256541"/>
          </a:xfrm>
          <a:prstGeom prst="rect">
            <a:avLst/>
          </a:prstGeom>
        </p:spPr>
      </p:pic>
      <p:sp>
        <p:nvSpPr>
          <p:cNvPr id="16" name="TextBox 15">
            <a:extLst>
              <a:ext uri="{FF2B5EF4-FFF2-40B4-BE49-F238E27FC236}">
                <a16:creationId xmlns:a16="http://schemas.microsoft.com/office/drawing/2014/main" id="{E0552F69-5A80-4480-9B28-2DBB3AF713E4}"/>
              </a:ext>
            </a:extLst>
          </p:cNvPr>
          <p:cNvSpPr txBox="1"/>
          <p:nvPr/>
        </p:nvSpPr>
        <p:spPr>
          <a:xfrm>
            <a:off x="2684381" y="4289311"/>
            <a:ext cx="2142066" cy="369332"/>
          </a:xfrm>
          <a:prstGeom prst="rect">
            <a:avLst/>
          </a:prstGeom>
          <a:noFill/>
        </p:spPr>
        <p:txBody>
          <a:bodyPr wrap="square">
            <a:spAutoFit/>
          </a:bodyPr>
          <a:lstStyle/>
          <a:p>
            <a:r>
              <a:rPr lang="en-US" sz="1800" b="1" i="0" u="none" strike="noStrike" cap="none" dirty="0">
                <a:solidFill>
                  <a:srgbClr val="0D03D3"/>
                </a:solidFill>
                <a:latin typeface="Times New Roman"/>
                <a:ea typeface="Times New Roman"/>
                <a:cs typeface="Times New Roman"/>
                <a:sym typeface="Times New Roman"/>
              </a:rPr>
              <a:t>Confusion Matrix:</a:t>
            </a:r>
            <a:endParaRPr lang="en-IN" dirty="0"/>
          </a:p>
        </p:txBody>
      </p:sp>
      <p:pic>
        <p:nvPicPr>
          <p:cNvPr id="18" name="Picture 17">
            <a:extLst>
              <a:ext uri="{FF2B5EF4-FFF2-40B4-BE49-F238E27FC236}">
                <a16:creationId xmlns:a16="http://schemas.microsoft.com/office/drawing/2014/main" id="{8BF5FA12-294E-48A2-BECF-C3DC7AC64C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844" y="1407557"/>
            <a:ext cx="6016978" cy="2314898"/>
          </a:xfrm>
          <a:prstGeom prst="rect">
            <a:avLst/>
          </a:prstGeom>
        </p:spPr>
      </p:pic>
    </p:spTree>
    <p:extLst>
      <p:ext uri="{BB962C8B-B14F-4D97-AF65-F5344CB8AC3E}">
        <p14:creationId xmlns:p14="http://schemas.microsoft.com/office/powerpoint/2010/main" val="30489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2472</TotalTime>
  <Words>523</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Times New Roman</vt:lpstr>
      <vt:lpstr>Wingdings</vt:lpstr>
      <vt:lpstr>Office Theme</vt:lpstr>
      <vt:lpstr>PowerPoint Presentation</vt:lpstr>
      <vt:lpstr>                       PROJECT INTRODUCTION</vt:lpstr>
      <vt:lpstr>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usakoilamounika111@gmail.com</cp:lastModifiedBy>
  <cp:revision>225</cp:revision>
  <dcterms:created xsi:type="dcterms:W3CDTF">2020-08-08T03:55:20Z</dcterms:created>
  <dcterms:modified xsi:type="dcterms:W3CDTF">2021-05-29T03:56:53Z</dcterms:modified>
</cp:coreProperties>
</file>