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15"/>
  </p:notesMasterIdLst>
  <p:sldIdLst>
    <p:sldId id="256" r:id="rId4"/>
    <p:sldId id="283" r:id="rId5"/>
    <p:sldId id="272" r:id="rId6"/>
    <p:sldId id="263" r:id="rId7"/>
    <p:sldId id="268" r:id="rId8"/>
    <p:sldId id="274" r:id="rId9"/>
    <p:sldId id="303" r:id="rId10"/>
    <p:sldId id="280" r:id="rId11"/>
    <p:sldId id="270" r:id="rId12"/>
    <p:sldId id="264" r:id="rId13"/>
    <p:sldId id="261" r:id="rId14"/>
  </p:sldIdLst>
  <p:sldSz cx="22860000" cy="128016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clrMru>
    <a:srgbClr val="323B43"/>
    <a:srgbClr val="0F85F1"/>
    <a:srgbClr val="32589A"/>
    <a:srgbClr val="86BACC"/>
    <a:srgbClr val="64ADD3"/>
    <a:srgbClr val="3D9DE0"/>
    <a:srgbClr val="667F99"/>
    <a:srgbClr val="287ED7"/>
    <a:srgbClr val="1B7EE4"/>
    <a:srgbClr val="347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 snapToGrid="0" showGuides="1">
      <p:cViewPr varScale="1">
        <p:scale>
          <a:sx n="31" d="100"/>
          <a:sy n="31" d="100"/>
        </p:scale>
        <p:origin x="-72" y="-1176"/>
      </p:cViewPr>
      <p:guideLst>
        <p:guide orient="horz" pos="4032"/>
        <p:guide orient="horz" pos="1174"/>
        <p:guide orient="horz" pos="4599"/>
        <p:guide pos="7200"/>
        <p:guide pos="8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AFE2-3667-4B54-B87B-39862DF1A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74688" y="1143000"/>
            <a:ext cx="5508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2C665-9F71-4DC9-9A20-342EB435BBD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9606508" y="593691"/>
            <a:ext cx="2596639" cy="102741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12658"/>
            <a:ext cx="20574000" cy="2133600"/>
          </a:xfrm>
          <a:prstGeom prst="rect">
            <a:avLst/>
          </a:prstGeom>
        </p:spPr>
        <p:txBody>
          <a:bodyPr lIns="203774" tIns="101887" rIns="203774" bIns="10188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987041"/>
            <a:ext cx="20574000" cy="8448464"/>
          </a:xfrm>
          <a:prstGeom prst="rect">
            <a:avLst/>
          </a:prstGeom>
        </p:spPr>
        <p:txBody>
          <a:bodyPr vert="eaVert" lIns="203774" tIns="101887" rIns="203774" bIns="101887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43000" y="11865187"/>
            <a:ext cx="5334000" cy="681567"/>
          </a:xfrm>
          <a:prstGeom prst="rect">
            <a:avLst/>
          </a:prstGeom>
        </p:spPr>
        <p:txBody>
          <a:bodyPr lIns="203774" tIns="101887" rIns="203774" bIns="101887"/>
          <a:lstStyle/>
          <a:p>
            <a:pPr defTabSz="2037715"/>
            <a:fld id="{2E3AAC11-D570-4EA9-AFC0-30FB72BA45EB}" type="datetimeFigureOut">
              <a:rPr lang="zh-CN" altLang="en-US" sz="4000" smtClean="0">
                <a:solidFill>
                  <a:prstClr val="black"/>
                </a:solidFill>
              </a:rPr>
            </a:fld>
            <a:endParaRPr lang="zh-CN" altLang="en-US" sz="40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810500" y="11865187"/>
            <a:ext cx="7239000" cy="681567"/>
          </a:xfrm>
          <a:prstGeom prst="rect">
            <a:avLst/>
          </a:prstGeom>
        </p:spPr>
        <p:txBody>
          <a:bodyPr lIns="203774" tIns="101887" rIns="203774" bIns="101887"/>
          <a:lstStyle/>
          <a:p>
            <a:pPr defTabSz="2037715"/>
            <a:endParaRPr lang="zh-CN" altLang="en-US" sz="40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383000" y="11865187"/>
            <a:ext cx="5334000" cy="681567"/>
          </a:xfrm>
          <a:prstGeom prst="rect">
            <a:avLst/>
          </a:prstGeom>
        </p:spPr>
        <p:txBody>
          <a:bodyPr lIns="203774" tIns="101887" rIns="203774" bIns="101887"/>
          <a:lstStyle/>
          <a:p>
            <a:pPr defTabSz="2037715"/>
            <a:fld id="{55ECCFAA-F4FB-487C-9F1E-C8836D0C3DC9}" type="slidenum">
              <a:rPr lang="zh-CN" altLang="en-US" sz="4000" smtClean="0">
                <a:solidFill>
                  <a:prstClr val="black"/>
                </a:solidFill>
              </a:rPr>
            </a:fld>
            <a:endParaRPr lang="zh-CN" altLang="en-US" sz="40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6573500" y="512658"/>
            <a:ext cx="5143500" cy="10922847"/>
          </a:xfrm>
          <a:prstGeom prst="rect">
            <a:avLst/>
          </a:prstGeom>
        </p:spPr>
        <p:txBody>
          <a:bodyPr vert="eaVert" lIns="203774" tIns="101887" rIns="203774" bIns="101887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512658"/>
            <a:ext cx="15049500" cy="10922847"/>
          </a:xfrm>
          <a:prstGeom prst="rect">
            <a:avLst/>
          </a:prstGeom>
        </p:spPr>
        <p:txBody>
          <a:bodyPr vert="eaVert" lIns="203774" tIns="101887" rIns="203774" bIns="101887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43000" y="11865187"/>
            <a:ext cx="5334000" cy="681567"/>
          </a:xfrm>
          <a:prstGeom prst="rect">
            <a:avLst/>
          </a:prstGeom>
        </p:spPr>
        <p:txBody>
          <a:bodyPr lIns="203774" tIns="101887" rIns="203774" bIns="101887"/>
          <a:lstStyle/>
          <a:p>
            <a:pPr defTabSz="2037715"/>
            <a:fld id="{2E3AAC11-D570-4EA9-AFC0-30FB72BA45EB}" type="datetimeFigureOut">
              <a:rPr lang="zh-CN" altLang="en-US" sz="4000" smtClean="0">
                <a:solidFill>
                  <a:prstClr val="black"/>
                </a:solidFill>
              </a:rPr>
            </a:fld>
            <a:endParaRPr lang="zh-CN" altLang="en-US" sz="40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810500" y="11865187"/>
            <a:ext cx="7239000" cy="681567"/>
          </a:xfrm>
          <a:prstGeom prst="rect">
            <a:avLst/>
          </a:prstGeom>
        </p:spPr>
        <p:txBody>
          <a:bodyPr lIns="203774" tIns="101887" rIns="203774" bIns="101887"/>
          <a:lstStyle/>
          <a:p>
            <a:pPr defTabSz="2037715"/>
            <a:endParaRPr lang="zh-CN" altLang="en-US" sz="40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6383000" y="11865187"/>
            <a:ext cx="5334000" cy="681567"/>
          </a:xfrm>
          <a:prstGeom prst="rect">
            <a:avLst/>
          </a:prstGeom>
        </p:spPr>
        <p:txBody>
          <a:bodyPr lIns="203774" tIns="101887" rIns="203774" bIns="101887"/>
          <a:lstStyle/>
          <a:p>
            <a:pPr defTabSz="2037715"/>
            <a:fld id="{55ECCFAA-F4FB-487C-9F1E-C8836D0C3DC9}" type="slidenum">
              <a:rPr lang="zh-CN" altLang="en-US" sz="4000" smtClean="0">
                <a:solidFill>
                  <a:prstClr val="black"/>
                </a:solidFill>
              </a:rPr>
            </a:fld>
            <a:endParaRPr lang="zh-CN" altLang="en-US" sz="400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22860000" cy="127992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12763"/>
            <a:ext cx="20574000" cy="2133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12763"/>
            <a:ext cx="20574000" cy="2133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12763"/>
            <a:ext cx="20574000" cy="2133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12763"/>
            <a:ext cx="20574000" cy="2133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12763"/>
            <a:ext cx="20574000" cy="2133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1907705" y="506869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512763"/>
            <a:ext cx="20574000" cy="2133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1706880" rtl="0" eaLnBrk="1" latinLnBrk="0" hangingPunct="1">
        <a:lnSpc>
          <a:spcPct val="90000"/>
        </a:lnSpc>
        <a:spcBef>
          <a:spcPct val="0"/>
        </a:spcBef>
        <a:buNone/>
        <a:defRPr sz="82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0" indent="-426720" algn="l" defTabSz="1706880" rtl="0" eaLnBrk="1" latinLnBrk="0" hangingPunct="1">
        <a:lnSpc>
          <a:spcPct val="90000"/>
        </a:lnSpc>
        <a:spcBef>
          <a:spcPts val="1865"/>
        </a:spcBef>
        <a:buFont typeface="Arial" panose="020B0604020202020204" pitchFamily="34" charset="0"/>
        <a:buChar char="•"/>
        <a:defRPr sz="5225" kern="1200">
          <a:solidFill>
            <a:schemeClr val="tx1"/>
          </a:solidFill>
          <a:latin typeface="+mn-lt"/>
          <a:ea typeface="+mn-ea"/>
          <a:cs typeface="+mn-cs"/>
        </a:defRPr>
      </a:lvl1pPr>
      <a:lvl2pPr marL="128016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0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735" kern="1200">
          <a:solidFill>
            <a:schemeClr val="tx1"/>
          </a:solidFill>
          <a:latin typeface="+mn-lt"/>
          <a:ea typeface="+mn-ea"/>
          <a:cs typeface="+mn-cs"/>
        </a:defRPr>
      </a:lvl3pPr>
      <a:lvl4pPr marL="298704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392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36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240" indent="-426720" algn="l" defTabSz="1706880" rtl="0" eaLnBrk="1" latinLnBrk="0" hangingPunct="1">
        <a:lnSpc>
          <a:spcPct val="90000"/>
        </a:lnSpc>
        <a:spcBef>
          <a:spcPts val="935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4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88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76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0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64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08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520" algn="l" defTabSz="170688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ctr" defTabSz="2037715" rtl="0" eaLnBrk="1" latinLnBrk="0" hangingPunct="1">
        <a:spcBef>
          <a:spcPct val="0"/>
        </a:spcBef>
        <a:buNone/>
        <a:defRPr sz="9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3905" indent="-763905" algn="l" defTabSz="2037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7100" kern="1200">
          <a:solidFill>
            <a:schemeClr val="tx1"/>
          </a:solidFill>
          <a:latin typeface="+mn-lt"/>
          <a:ea typeface="+mn-ea"/>
          <a:cs typeface="+mn-cs"/>
        </a:defRPr>
      </a:lvl1pPr>
      <a:lvl2pPr marL="1655445" indent="-636905" algn="l" defTabSz="2037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2546985" indent="-509270" algn="l" defTabSz="2037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0" kern="1200">
          <a:solidFill>
            <a:schemeClr val="tx1"/>
          </a:solidFill>
          <a:latin typeface="+mn-lt"/>
          <a:ea typeface="+mn-ea"/>
          <a:cs typeface="+mn-cs"/>
        </a:defRPr>
      </a:lvl3pPr>
      <a:lvl4pPr marL="3566160" indent="-509270" algn="l" defTabSz="2037715" rtl="0" eaLnBrk="1" latinLnBrk="0" hangingPunct="1">
        <a:spcBef>
          <a:spcPct val="20000"/>
        </a:spcBef>
        <a:buFont typeface="Arial" panose="020B0604020202020204" pitchFamily="34" charset="0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84700" indent="-509270" algn="l" defTabSz="2037715" rtl="0" eaLnBrk="1" latinLnBrk="0" hangingPunct="1">
        <a:spcBef>
          <a:spcPct val="20000"/>
        </a:spcBef>
        <a:buFont typeface="Arial" panose="020B0604020202020204" pitchFamily="34" charset="0"/>
        <a:buChar char="»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603875" indent="-509270" algn="l" defTabSz="2037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622415" indent="-509270" algn="l" defTabSz="2037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7641590" indent="-509270" algn="l" defTabSz="2037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8660130" indent="-509270" algn="l" defTabSz="2037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037715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19175" algn="l" defTabSz="2037715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037715" algn="l" defTabSz="2037715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056890" algn="l" defTabSz="2037715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075430" algn="l" defTabSz="2037715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94605" algn="l" defTabSz="2037715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113145" algn="l" defTabSz="2037715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132320" algn="l" defTabSz="2037715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150860" algn="l" defTabSz="2037715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2299722">
            <a:off x="13601519" y="7659640"/>
            <a:ext cx="2277726" cy="22777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9" name="矩形 8"/>
          <p:cNvSpPr/>
          <p:nvPr/>
        </p:nvSpPr>
        <p:spPr>
          <a:xfrm rot="2299722">
            <a:off x="-4366770" y="1645042"/>
            <a:ext cx="18130457" cy="133848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2" name="矩形 1"/>
          <p:cNvSpPr/>
          <p:nvPr/>
        </p:nvSpPr>
        <p:spPr>
          <a:xfrm>
            <a:off x="1097282" y="6767398"/>
            <a:ext cx="12984480" cy="474408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8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驾驶行为预测驾驶风险</a:t>
            </a:r>
            <a:endParaRPr lang="en-US" altLang="zh-CN" sz="1008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1008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1271695" y="8986828"/>
            <a:ext cx="12635653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271698" y="9133664"/>
            <a:ext cx="12630324" cy="8248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17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  <a:sym typeface="+mn-ea"/>
              </a:rPr>
              <a:t>中国平安财产保险股份有限公司</a:t>
            </a:r>
            <a:endParaRPr lang="zh-CN" altLang="en-US" sz="3175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 advTm="1000">
        <p15:prstTrans prst="drape"/>
      </p:transition>
    </mc:Choice>
    <mc:Fallback>
      <p:transition spd="slow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3"/>
          <p:cNvSpPr txBox="1"/>
          <p:nvPr/>
        </p:nvSpPr>
        <p:spPr>
          <a:xfrm>
            <a:off x="2778527" y="789301"/>
            <a:ext cx="866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1765935"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结果展示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2835" y="2150745"/>
            <a:ext cx="7665720" cy="10358755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225" y="2646045"/>
            <a:ext cx="12593955" cy="9368155"/>
          </a:xfrm>
          <a:prstGeom prst="rect">
            <a:avLst/>
          </a:prstGeom>
        </p:spPr>
      </p:pic>
      <p:sp>
        <p:nvSpPr>
          <p:cNvPr id="46" name="TextBox 13"/>
          <p:cNvSpPr txBox="1"/>
          <p:nvPr/>
        </p:nvSpPr>
        <p:spPr>
          <a:xfrm>
            <a:off x="12967737" y="789301"/>
            <a:ext cx="866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1765935"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前一百个点坐标显示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</p:spTree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 rot="3054131">
            <a:off x="6157040" y="6795894"/>
            <a:ext cx="4381869" cy="43818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9" name="矩形 8"/>
          <p:cNvSpPr/>
          <p:nvPr/>
        </p:nvSpPr>
        <p:spPr>
          <a:xfrm rot="19300278" flipH="1">
            <a:off x="9054261" y="1645043"/>
            <a:ext cx="18130457" cy="13384849"/>
          </a:xfrm>
          <a:prstGeom prst="rect">
            <a:avLst/>
          </a:prstGeom>
          <a:gradFill>
            <a:gsLst>
              <a:gs pos="0">
                <a:schemeClr val="tx1">
                  <a:alpha val="50000"/>
                </a:schemeClr>
              </a:gs>
              <a:gs pos="100000">
                <a:schemeClr val="tx1">
                  <a:alpha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20"/>
          </a:p>
        </p:txBody>
      </p:sp>
      <p:sp>
        <p:nvSpPr>
          <p:cNvPr id="2" name="矩形 1"/>
          <p:cNvSpPr/>
          <p:nvPr/>
        </p:nvSpPr>
        <p:spPr>
          <a:xfrm>
            <a:off x="9567491" y="7122985"/>
            <a:ext cx="12635656" cy="1717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THANKS FOR </a:t>
            </a:r>
            <a:r>
              <a:rPr lang="en-US" altLang="zh-CN" sz="80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panose="020B0604020202030204" pitchFamily="34" charset="0"/>
                <a:ea typeface="微软雅黑" panose="020B0503020204020204" pitchFamily="34" charset="-122"/>
              </a:rPr>
              <a:t>WATCHING</a:t>
            </a:r>
            <a:endParaRPr lang="en-US" altLang="zh-CN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panose="020B060402020203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9567494" y="8986828"/>
            <a:ext cx="12635653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1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529931" y="2201956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48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试题描述</a:t>
            </a:r>
            <a:endParaRPr lang="zh-CN" altLang="en-US" sz="48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1736941" y="3698501"/>
            <a:ext cx="9572761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赛题提供部分客户1分钟级驾驶行为数据及对应客户的赔付率作为训练集，包括经纬度定位及驾驶状态等（已脱敏），参赛队伍需要对其进行数据挖掘和必要的机器学习训练。另外，我们会提供同期其他部分客户的驾驶行为数据来做评测，检测您的算法是否能准确的识别出当时客户的驾驶风险。</a:t>
            </a:r>
            <a:endParaRPr lang="en-US" altLang="zh-CN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3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01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</p:transition>
    </mc:Choice>
    <mc:Fallback>
      <p:transition spd="slow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  <p:bldP spid="8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13"/>
          <p:cNvSpPr txBox="1"/>
          <p:nvPr/>
        </p:nvSpPr>
        <p:spPr>
          <a:xfrm>
            <a:off x="1118637" y="499106"/>
            <a:ext cx="86677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1765935">
              <a:lnSpc>
                <a:spcPct val="150000"/>
              </a:lnSpc>
            </a:pPr>
            <a:r>
              <a:rPr lang="zh-CN" altLang="en-US" sz="4400" b="1" dirty="0">
                <a:solidFill>
                  <a:srgbClr val="00A8A7"/>
                </a:solidFill>
                <a:latin typeface="+mj-ea"/>
                <a:ea typeface="+mj-ea"/>
              </a:rPr>
              <a:t>训练集字段含义</a:t>
            </a:r>
            <a:r>
              <a:rPr lang="zh-CN" altLang="en-US" sz="4400" b="1" dirty="0">
                <a:solidFill>
                  <a:srgbClr val="00A8A7"/>
                </a:solidFill>
                <a:latin typeface="+mj-ea"/>
                <a:ea typeface="+mj-ea"/>
              </a:rPr>
              <a:t>（测试集不含</a:t>
            </a:r>
            <a:r>
              <a:rPr lang="en-US" altLang="zh-CN" sz="4400" b="1" dirty="0">
                <a:solidFill>
                  <a:srgbClr val="00A8A7"/>
                </a:solidFill>
                <a:latin typeface="+mj-ea"/>
                <a:ea typeface="+mj-ea"/>
              </a:rPr>
              <a:t>Y</a:t>
            </a:r>
            <a:r>
              <a:rPr lang="zh-CN" altLang="en-US" sz="4400" b="1" dirty="0">
                <a:solidFill>
                  <a:srgbClr val="00A8A7"/>
                </a:solidFill>
                <a:latin typeface="+mj-ea"/>
                <a:ea typeface="+mj-ea"/>
              </a:rPr>
              <a:t>值</a:t>
            </a:r>
            <a:r>
              <a:rPr lang="zh-CN" altLang="en-US" sz="4400" b="1" dirty="0">
                <a:solidFill>
                  <a:srgbClr val="00A8A7"/>
                </a:solidFill>
                <a:latin typeface="+mj-ea"/>
                <a:ea typeface="+mj-ea"/>
              </a:rPr>
              <a:t>）</a:t>
            </a:r>
            <a:endParaRPr lang="zh-CN" altLang="en-US" sz="4400" b="1" dirty="0">
              <a:solidFill>
                <a:srgbClr val="00A8A7"/>
              </a:solidFill>
              <a:latin typeface="+mj-ea"/>
              <a:ea typeface="+mj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1525" y="1790065"/>
            <a:ext cx="18342610" cy="107200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3000">
        <p:blinds dir="vert"/>
      </p:transition>
    </mc:Choice>
    <mc:Fallback>
      <p:transition spd="slow" advClick="0" advTm="3000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13"/>
          <p:cNvSpPr txBox="1"/>
          <p:nvPr/>
        </p:nvSpPr>
        <p:spPr>
          <a:xfrm>
            <a:off x="1276752" y="525776"/>
            <a:ext cx="866779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35">
              <a:lnSpc>
                <a:spcPct val="150000"/>
              </a:lnSpc>
            </a:pPr>
            <a:r>
              <a:rPr lang="zh-CN" altLang="en-US" sz="4400" b="1" dirty="0">
                <a:solidFill>
                  <a:srgbClr val="00A8A7"/>
                </a:solidFill>
                <a:latin typeface="+mj-ea"/>
                <a:ea typeface="+mj-ea"/>
              </a:rPr>
              <a:t>训练集数据（测试集不含</a:t>
            </a:r>
            <a:r>
              <a:rPr lang="en-US" altLang="zh-CN" sz="4400" b="1" dirty="0">
                <a:solidFill>
                  <a:srgbClr val="00A8A7"/>
                </a:solidFill>
                <a:latin typeface="+mj-ea"/>
                <a:ea typeface="+mj-ea"/>
              </a:rPr>
              <a:t>Y</a:t>
            </a:r>
            <a:r>
              <a:rPr lang="zh-CN" altLang="en-US" sz="4400" b="1" dirty="0">
                <a:solidFill>
                  <a:srgbClr val="00A8A7"/>
                </a:solidFill>
                <a:latin typeface="+mj-ea"/>
                <a:ea typeface="+mj-ea"/>
              </a:rPr>
              <a:t>值</a:t>
            </a:r>
            <a:r>
              <a:rPr lang="zh-CN" altLang="en-US" sz="4400" b="1" dirty="0">
                <a:solidFill>
                  <a:srgbClr val="00A8A7"/>
                </a:solidFill>
                <a:latin typeface="+mj-ea"/>
                <a:ea typeface="+mj-ea"/>
              </a:rPr>
              <a:t>）</a:t>
            </a:r>
            <a:endParaRPr lang="zh-CN" altLang="en-US" sz="4400" b="1" dirty="0">
              <a:solidFill>
                <a:srgbClr val="00A8A7"/>
              </a:solidFill>
              <a:latin typeface="+mj-ea"/>
              <a:ea typeface="+mj-ea"/>
            </a:endParaRPr>
          </a:p>
        </p:txBody>
      </p:sp>
      <p:sp>
        <p:nvSpPr>
          <p:cNvPr id="197" name="Rectangle 14"/>
          <p:cNvSpPr/>
          <p:nvPr/>
        </p:nvSpPr>
        <p:spPr>
          <a:xfrm>
            <a:off x="1276753" y="1480087"/>
            <a:ext cx="9878927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35"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 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6985" y="2123440"/>
            <a:ext cx="20100290" cy="926592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3"/>
          <p:cNvSpPr txBox="1"/>
          <p:nvPr/>
        </p:nvSpPr>
        <p:spPr>
          <a:xfrm>
            <a:off x="1276752" y="525776"/>
            <a:ext cx="866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65935">
              <a:lnSpc>
                <a:spcPct val="150000"/>
              </a:lnSpc>
            </a:pPr>
            <a:r>
              <a:rPr lang="zh-CN" altLang="en-US" sz="48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数据存在的一些问题</a:t>
            </a:r>
            <a:endParaRPr lang="zh-CN" altLang="en-US" sz="48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1" name="Rectangle 14"/>
          <p:cNvSpPr/>
          <p:nvPr/>
        </p:nvSpPr>
        <p:spPr>
          <a:xfrm>
            <a:off x="1276753" y="1480087"/>
            <a:ext cx="9878927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765935">
              <a:lnSpc>
                <a:spcPct val="150000"/>
              </a:lnSpc>
            </a:pPr>
            <a:r>
              <a:rPr lang="en-US" altLang="zh-CN" dirty="0">
                <a:solidFill>
                  <a:prstClr val="black">
                    <a:lumMod val="65000"/>
                    <a:lumOff val="35000"/>
                  </a:prstClr>
                </a:solidFill>
                <a:latin typeface="+mj-ea"/>
                <a:ea typeface="+mj-ea"/>
                <a:cs typeface="Open Sans Light" panose="020B0306030504020204" pitchFamily="34" charset="0"/>
              </a:rPr>
              <a:t> 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+mj-ea"/>
              <a:ea typeface="+mj-ea"/>
              <a:cs typeface="Open Sans Light" panose="020B0306030504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76985" y="1986915"/>
            <a:ext cx="1491996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➢ TRIP_ID 和时间不匹配，需要按照时间重新分配 TRIP_ID</a:t>
            </a:r>
            <a:endParaRPr lang="zh-CN" altLang="en-US" sz="4000"/>
          </a:p>
          <a:p>
            <a:r>
              <a:rPr lang="zh-CN" altLang="en-US" sz="4000"/>
              <a:t>➢ 经纬度可能大小超出中国的范围，需要处理异常值</a:t>
            </a:r>
            <a:endParaRPr lang="zh-CN" altLang="en-US" sz="4000"/>
          </a:p>
          <a:p>
            <a:r>
              <a:rPr lang="zh-CN" altLang="en-US" sz="4000"/>
              <a:t>➢ 速度存在-1 的缺失值</a:t>
            </a:r>
            <a:endParaRPr lang="zh-CN" altLang="en-US" sz="4000"/>
          </a:p>
          <a:p>
            <a:r>
              <a:rPr lang="zh-CN" altLang="en-US" sz="4000"/>
              <a:t>➢ 高度存在超过中国最高城市高度</a:t>
            </a:r>
            <a:endParaRPr lang="zh-CN" altLang="en-US" sz="4000"/>
          </a:p>
          <a:p>
            <a:r>
              <a:rPr lang="zh-CN" altLang="en-US" sz="4000"/>
              <a:t>➢ 对于 Y 值：由于存在极少的 Y 值过大，对模型训练有碍</a:t>
            </a:r>
            <a:endParaRPr lang="zh-CN" altLang="en-US" sz="4000"/>
          </a:p>
        </p:txBody>
      </p:sp>
      <p:sp>
        <p:nvSpPr>
          <p:cNvPr id="3" name="TextBox 13"/>
          <p:cNvSpPr txBox="1"/>
          <p:nvPr/>
        </p:nvSpPr>
        <p:spPr>
          <a:xfrm>
            <a:off x="1276752" y="5552436"/>
            <a:ext cx="866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1765935"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数据预处理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76985" y="6931025"/>
            <a:ext cx="16288385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/>
              <a:t>➢ 使用速度均值填充速度缺失值</a:t>
            </a:r>
            <a:endParaRPr lang="zh-CN" altLang="en-US" sz="4000"/>
          </a:p>
          <a:p>
            <a:r>
              <a:rPr lang="zh-CN" altLang="en-US" sz="4000"/>
              <a:t>➢ 修改电话状态为打电话和没打电话两种状态</a:t>
            </a:r>
            <a:endParaRPr lang="zh-CN" altLang="en-US" sz="4000"/>
          </a:p>
          <a:p>
            <a:r>
              <a:rPr lang="zh-CN" altLang="en-US" sz="4000"/>
              <a:t>➢ 选择在经度 73-135 和纬度 20-53 之间的数据</a:t>
            </a:r>
            <a:endParaRPr lang="zh-CN" altLang="en-US" sz="4000"/>
          </a:p>
          <a:p>
            <a:r>
              <a:rPr lang="zh-CN" altLang="en-US" sz="4000"/>
              <a:t>➢ 选择在 6700 海拔以下的数据</a:t>
            </a:r>
            <a:endParaRPr lang="zh-CN" altLang="en-US" sz="4000"/>
          </a:p>
          <a:p>
            <a:r>
              <a:rPr lang="zh-CN" altLang="en-US" sz="4000"/>
              <a:t>➢ 高度归一化</a:t>
            </a:r>
            <a:endParaRPr lang="zh-CN" altLang="en-US" sz="4000"/>
          </a:p>
          <a:p>
            <a:r>
              <a:rPr lang="zh-CN" altLang="en-US" sz="4000"/>
              <a:t>➢ 速度归一化</a:t>
            </a:r>
            <a:endParaRPr lang="zh-CN" altLang="en-US" sz="4000"/>
          </a:p>
          <a:p>
            <a:r>
              <a:rPr lang="zh-CN" altLang="en-US" sz="4000"/>
              <a:t>➢ 按照用户 ID 和 TRIP_ID 排序</a:t>
            </a:r>
            <a:endParaRPr lang="zh-CN" altLang="en-US" sz="4000"/>
          </a:p>
          <a:p>
            <a:r>
              <a:rPr lang="zh-CN" altLang="en-US" sz="4000"/>
              <a:t>➢ 最大的 Y 值改成比第二大的 Y 值大 10 的数值</a:t>
            </a:r>
            <a:endParaRPr lang="zh-CN" altLang="en-US" sz="400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 advClick="0" advTm="1000">
        <p15:prstTrans prst="pageCurlDouble"/>
      </p:transition>
    </mc:Choice>
    <mc:Fallback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5474315" y="3523615"/>
            <a:ext cx="132334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3"/>
          <p:cNvSpPr txBox="1"/>
          <p:nvPr/>
        </p:nvSpPr>
        <p:spPr>
          <a:xfrm>
            <a:off x="1276752" y="525776"/>
            <a:ext cx="866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1765935"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特征提取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735" y="1724660"/>
            <a:ext cx="16572230" cy="1087247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/>
        </p:nvCxnSpPr>
        <p:spPr>
          <a:xfrm>
            <a:off x="15474315" y="3523615"/>
            <a:ext cx="1323340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TextBox 13"/>
          <p:cNvSpPr txBox="1"/>
          <p:nvPr/>
        </p:nvSpPr>
        <p:spPr>
          <a:xfrm>
            <a:off x="1276752" y="525776"/>
            <a:ext cx="866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1765935"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特征提取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045" y="3751580"/>
            <a:ext cx="18324830" cy="3837305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H_Entry_1">
            <a:hlinkClick r:id="rId1" action="ppaction://hlinksldjump"/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68386" y="3334161"/>
            <a:ext cx="9572761" cy="114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7200" tIns="0" rIns="0" bIns="0" anchor="ctr" anchorCtr="0">
            <a:no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6000" dirty="0">
                <a:solidFill>
                  <a:srgbClr val="0F85F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模型的选择</a:t>
            </a:r>
            <a:endParaRPr lang="zh-CN" altLang="en-US" sz="6000" dirty="0">
              <a:solidFill>
                <a:srgbClr val="0F85F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17908779" y="9961641"/>
            <a:ext cx="3800847" cy="0"/>
          </a:xfrm>
          <a:prstGeom prst="line">
            <a:avLst/>
          </a:prstGeom>
          <a:noFill/>
          <a:ln>
            <a:solidFill>
              <a:srgbClr val="0F85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组合 1"/>
          <p:cNvGrpSpPr/>
          <p:nvPr/>
        </p:nvGrpSpPr>
        <p:grpSpPr>
          <a:xfrm>
            <a:off x="-2534987" y="-1"/>
            <a:ext cx="12869842" cy="12801601"/>
            <a:chOff x="-2534987" y="-1"/>
            <a:chExt cx="12869842" cy="12801601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3" cstate="email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-2534987" y="-1"/>
              <a:ext cx="12869842" cy="12801601"/>
            </a:xfrm>
            <a:custGeom>
              <a:avLst/>
              <a:gdLst>
                <a:gd name="connsiteX0" fmla="*/ 4831323 w 10942542"/>
                <a:gd name="connsiteY0" fmla="*/ 0 h 10884521"/>
                <a:gd name="connsiteX1" fmla="*/ 10942542 w 10942542"/>
                <a:gd name="connsiteY1" fmla="*/ 4831323 h 10884521"/>
                <a:gd name="connsiteX2" fmla="*/ 6157090 w 10942542"/>
                <a:gd name="connsiteY2" fmla="*/ 10884521 h 10884521"/>
                <a:gd name="connsiteX3" fmla="*/ 6037828 w 10942542"/>
                <a:gd name="connsiteY3" fmla="*/ 10884521 h 10884521"/>
                <a:gd name="connsiteX4" fmla="*/ 0 w 10942542"/>
                <a:gd name="connsiteY4" fmla="*/ 6111220 h 1088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2542" h="10884521">
                  <a:moveTo>
                    <a:pt x="4831323" y="0"/>
                  </a:moveTo>
                  <a:lnTo>
                    <a:pt x="10942542" y="4831323"/>
                  </a:lnTo>
                  <a:lnTo>
                    <a:pt x="6157090" y="10884521"/>
                  </a:lnTo>
                  <a:lnTo>
                    <a:pt x="6037828" y="10884521"/>
                  </a:lnTo>
                  <a:lnTo>
                    <a:pt x="0" y="6111220"/>
                  </a:lnTo>
                  <a:close/>
                </a:path>
              </a:pathLst>
            </a:custGeom>
          </p:spPr>
        </p:pic>
        <p:sp>
          <p:nvSpPr>
            <p:cNvPr id="28" name="矩形 27"/>
            <p:cNvSpPr/>
            <p:nvPr/>
          </p:nvSpPr>
          <p:spPr>
            <a:xfrm rot="2299722">
              <a:off x="2398017" y="2249463"/>
              <a:ext cx="7594747" cy="7594746"/>
            </a:xfrm>
            <a:prstGeom prst="rect">
              <a:avLst/>
            </a:prstGeom>
            <a:noFill/>
            <a:ln>
              <a:solidFill>
                <a:srgbClr val="0F85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52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276600" y="3904633"/>
              <a:ext cx="4724400" cy="4508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7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02</a:t>
              </a:r>
              <a:endParaRPr lang="zh-CN" altLang="en-US" sz="287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3000">
        <p14:flip dir="r"/>
      </p:transition>
    </mc:Choice>
    <mc:Fallback>
      <p:transition spd="slow" advClick="0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2" presetClass="entr" presetSubtype="2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5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/>
        </p:bld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4576547" y="7518599"/>
            <a:ext cx="8283453" cy="36933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r"/>
            <a:r>
              <a:rPr lang="en-US" altLang="zh-CN" spc="600" dirty="0">
                <a:solidFill>
                  <a:schemeClr val="bg1"/>
                </a:solidFill>
              </a:rPr>
              <a:t>PHOTO FROM PIXABAY</a:t>
            </a:r>
            <a:endParaRPr lang="zh-CN" altLang="en-US" spc="600" dirty="0">
              <a:solidFill>
                <a:schemeClr val="bg1"/>
              </a:solidFill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1276752" y="525776"/>
            <a:ext cx="866779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defTabSz="1765935">
              <a:lnSpc>
                <a:spcPct val="150000"/>
              </a:lnSpc>
            </a:pP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ea"/>
                <a:ea typeface="+mj-ea"/>
              </a:rPr>
              <a:t>lightGBM模型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ea"/>
              <a:ea typeface="+mj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2040" y="4191635"/>
            <a:ext cx="20380960" cy="663067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1082040" y="2392045"/>
            <a:ext cx="1415605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400"/>
              <a:t>采用lgb回归预测模型，具体参数设置如下</a:t>
            </a:r>
            <a:endParaRPr lang="zh-CN" altLang="en-US" sz="4400"/>
          </a:p>
        </p:txBody>
      </p:sp>
    </p:spTree>
  </p:cSld>
  <p:clrMapOvr>
    <a:masterClrMapping/>
  </p:clrMapOvr>
  <p:transition spd="slow" advClick="0" advTm="1000">
    <p:push dir="u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2.xml><?xml version="1.0" encoding="utf-8"?>
<p:tagLst xmlns:p="http://schemas.openxmlformats.org/presentationml/2006/main">
  <p:tag name="KSO_WM_UNIT_PLACING_PICTURE_USER_VIEWPORT" val="{&quot;height&quot;:5055,&quot;width&quot;:12960}"/>
</p:tagLst>
</file>

<file path=ppt/tags/tag3.xml><?xml version="1.0" encoding="utf-8"?>
<p:tagLst xmlns:p="http://schemas.openxmlformats.org/presentationml/2006/main">
  <p:tag name="MH" val="20160403161633"/>
  <p:tag name="MH_LIBRARY" val="CONTENTS"/>
  <p:tag name="MH_TYPE" val="ENTRY"/>
  <p:tag name="ID" val="547141"/>
  <p:tag name="MH_ORDER" val="1"/>
</p:tagLst>
</file>

<file path=ppt/tags/tag4.xml><?xml version="1.0" encoding="utf-8"?>
<p:tagLst xmlns:p="http://schemas.openxmlformats.org/presentationml/2006/main">
  <p:tag name="MH_CONTENTSID" val="259"/>
  <p:tag name="MH_SECTIONID" val="260,261,262,263,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F85F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568</Words>
  <Application>WPS 演示</Application>
  <PresentationFormat>自定义</PresentationFormat>
  <Paragraphs>58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Helvetica</vt:lpstr>
      <vt:lpstr>微软雅黑</vt:lpstr>
      <vt:lpstr>微软雅黑 Light</vt:lpstr>
      <vt:lpstr>Calibri</vt:lpstr>
      <vt:lpstr>Impact</vt:lpstr>
      <vt:lpstr>Gill Sans</vt:lpstr>
      <vt:lpstr>Arial</vt:lpstr>
      <vt:lpstr>Calibri</vt:lpstr>
      <vt:lpstr>Open Sans Light</vt:lpstr>
      <vt:lpstr>Open Sans</vt:lpstr>
      <vt:lpstr>Arial Unicode MS</vt:lpstr>
      <vt:lpstr>Gill Sans MT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欧美街道</dc:title>
  <dc:creator>第一PPT</dc:creator>
  <cp:keywords>www.1ppt.com</cp:keywords>
  <dc:description>www.1ppt.com</dc:description>
  <cp:lastModifiedBy>Administrator</cp:lastModifiedBy>
  <cp:revision>93</cp:revision>
  <dcterms:created xsi:type="dcterms:W3CDTF">2016-04-01T16:17:00Z</dcterms:created>
  <dcterms:modified xsi:type="dcterms:W3CDTF">2020-12-24T07:37:38Z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