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B5D23FD-C68C-4638-9D98-F84A33770278}">
  <a:tblStyle styleId="{BB5D23FD-C68C-4638-9D98-F84A33770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77f444013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77f444013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77f444013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77f444013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77f444013_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77f444013_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77f444013_7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77f444013_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77f444013_9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77f444013_9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7f444013_9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7f444013_9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77725"/>
            <a:ext cx="8520600" cy="19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Sports betting trainer</a:t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148100"/>
            <a:ext cx="85206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>
                <a:solidFill>
                  <a:srgbClr val="FFFFFF"/>
                </a:solidFill>
              </a:rPr>
              <a:t>Project: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4482325"/>
            <a:ext cx="8832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400">
                <a:solidFill>
                  <a:srgbClr val="E69138"/>
                </a:solidFill>
              </a:rPr>
              <a:t>by</a:t>
            </a:r>
            <a:r>
              <a:rPr lang="uk" sz="2400">
                <a:solidFill>
                  <a:srgbClr val="FFF2CC"/>
                </a:solidFill>
              </a:rPr>
              <a:t> Team from AMI-32 (ПМІ-32)</a:t>
            </a:r>
            <a:endParaRPr sz="2400">
              <a:solidFill>
                <a:srgbClr val="FFF2C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109" y="-46000"/>
            <a:ext cx="3275092" cy="245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2839" l="7819" r="-7819" t="-2840"/>
          <a:stretch/>
        </p:blipFill>
        <p:spPr>
          <a:xfrm>
            <a:off x="4671850" y="2457827"/>
            <a:ext cx="3867050" cy="25793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102050"/>
            <a:ext cx="42021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uk" sz="2200"/>
              <a:t>Nadiia Hurska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uk" sz="2200"/>
              <a:t>Volodymyr Milchanovskyi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uk" sz="2200"/>
              <a:t>Oksana Pylypovych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uk" sz="2200"/>
              <a:t>Vitalii Pystun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uk" sz="2200"/>
              <a:t>Marta Shuiak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85175" y="280125"/>
            <a:ext cx="85206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>
                <a:latin typeface="Impact"/>
                <a:ea typeface="Impact"/>
                <a:cs typeface="Impact"/>
                <a:sym typeface="Impact"/>
              </a:rPr>
              <a:t>Our team: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75" y="136950"/>
            <a:ext cx="2879924" cy="21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5575" y="3080000"/>
            <a:ext cx="2698425" cy="20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3356575" y="205650"/>
            <a:ext cx="45885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3600">
                <a:latin typeface="Impact"/>
                <a:ea typeface="Impact"/>
                <a:cs typeface="Impact"/>
                <a:sym typeface="Impact"/>
              </a:rPr>
              <a:t>Goal ?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810000" y="994150"/>
            <a:ext cx="4941000" cy="11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uk" sz="2200">
                <a:solidFill>
                  <a:srgbClr val="000000"/>
                </a:solidFill>
              </a:rPr>
              <a:t>To c</a:t>
            </a:r>
            <a:r>
              <a:rPr lang="uk" sz="2200">
                <a:solidFill>
                  <a:srgbClr val="000000"/>
                </a:solidFill>
              </a:rPr>
              <a:t>reate a sports betting trainer and analyser</a:t>
            </a:r>
            <a:br>
              <a:rPr lang="uk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64200" y="2453700"/>
            <a:ext cx="45885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3600">
                <a:latin typeface="Impact"/>
                <a:ea typeface="Impact"/>
                <a:cs typeface="Impact"/>
                <a:sym typeface="Impact"/>
              </a:rPr>
              <a:t>For whom ?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40075" y="3222075"/>
            <a:ext cx="5561100" cy="19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uk" sz="2200"/>
              <a:t>For e</a:t>
            </a:r>
            <a:r>
              <a:rPr lang="uk" sz="2200"/>
              <a:t>veryone who would like to try himself in sports betting without losing a lot of money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3400" t="6076"/>
          <a:stretch/>
        </p:blipFill>
        <p:spPr>
          <a:xfrm>
            <a:off x="3578000" y="1065425"/>
            <a:ext cx="5566001" cy="29816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61125"/>
            <a:ext cx="85206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36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Technologies planned to be used:</a:t>
            </a:r>
            <a:endParaRPr sz="360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4956300" cy="41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uk" sz="2200">
                <a:solidFill>
                  <a:schemeClr val="dk1"/>
                </a:solidFill>
              </a:rPr>
              <a:t>WPF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uk" sz="2200">
                <a:solidFill>
                  <a:schemeClr val="dk1"/>
                </a:solidFill>
                <a:highlight>
                  <a:schemeClr val="lt1"/>
                </a:highlight>
              </a:rPr>
              <a:t>.Net (</a:t>
            </a:r>
            <a:r>
              <a:rPr lang="uk" sz="2200">
                <a:solidFill>
                  <a:schemeClr val="dk1"/>
                </a:solidFill>
              </a:rPr>
              <a:t>C#)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uk" sz="2200">
                <a:solidFill>
                  <a:srgbClr val="000000"/>
                </a:solidFill>
              </a:rPr>
              <a:t>REST API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4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200"/>
              <a:buChar char="●"/>
            </a:pPr>
            <a:r>
              <a:rPr lang="uk" sz="2200">
                <a:solidFill>
                  <a:srgbClr val="000000"/>
                </a:solidFill>
              </a:rPr>
              <a:t>PostgreSQL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57625" y="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3600">
                <a:latin typeface="Impact"/>
                <a:ea typeface="Impact"/>
                <a:cs typeface="Impact"/>
                <a:sym typeface="Impact"/>
              </a:rPr>
              <a:t>Similar tools analysis: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439075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{BB5D23FD-C68C-4638-9D98-F84A33770278}</a:tableStyleId>
              </a:tblPr>
              <a:tblGrid>
                <a:gridCol w="2383200"/>
                <a:gridCol w="1365500"/>
                <a:gridCol w="1411375"/>
                <a:gridCol w="1154650"/>
                <a:gridCol w="980450"/>
                <a:gridCol w="916250"/>
              </a:tblGrid>
              <a:tr h="34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F</a:t>
                      </a:r>
                      <a:r>
                        <a:rPr b="1" lang="uk"/>
                        <a:t>unctionality</a:t>
                      </a:r>
                      <a:endParaRPr b="1">
                        <a:highlight>
                          <a:srgbClr val="00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1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Authorization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</a:tr>
              <a:tr h="41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Searching tool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0000">
                        <a:alpha val="514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</a:tr>
              <a:tr h="41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Saving favourites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0000">
                        <a:alpha val="514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0000">
                        <a:alpha val="514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0000">
                        <a:alpha val="514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</a:tr>
              <a:tr h="41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Ability to bet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</a:tr>
              <a:tr h="41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Betting statistics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</a:tr>
              <a:tr h="41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Results analysis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</a:tr>
              <a:tr h="41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Balance replenishment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</a:tr>
              <a:tr h="41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Blog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0000">
                        <a:alpha val="514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86FC76">
                        <a:alpha val="658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0000">
                        <a:alpha val="514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0000">
                        <a:alpha val="514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825" y="925638"/>
            <a:ext cx="1071400" cy="2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100" y="931750"/>
            <a:ext cx="1105872" cy="2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2650" y="931763"/>
            <a:ext cx="820413" cy="2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8750" y="931763"/>
            <a:ext cx="649169" cy="2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32475" y="931763"/>
            <a:ext cx="563533" cy="2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3600">
                <a:latin typeface="Impact"/>
                <a:ea typeface="Impact"/>
                <a:cs typeface="Impact"/>
                <a:sym typeface="Impact"/>
              </a:rPr>
              <a:t>Functionality of our application: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uk" sz="2200">
                <a:solidFill>
                  <a:srgbClr val="000000"/>
                </a:solidFill>
              </a:rPr>
              <a:t>Searching tool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uk" sz="2200">
                <a:solidFill>
                  <a:srgbClr val="000000"/>
                </a:solidFill>
              </a:rPr>
              <a:t>Ability to bet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uk" sz="2200">
                <a:solidFill>
                  <a:srgbClr val="000000"/>
                </a:solidFill>
              </a:rPr>
              <a:t>Your betting statistics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uk" sz="2200">
                <a:solidFill>
                  <a:srgbClr val="000000"/>
                </a:solidFill>
              </a:rPr>
              <a:t>Results statistics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uk" sz="2200">
                <a:solidFill>
                  <a:srgbClr val="000000"/>
                </a:solidFill>
              </a:rPr>
              <a:t>Virtual balance replenishment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525" y="1226050"/>
            <a:ext cx="3017775" cy="32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37175" y="1684775"/>
            <a:ext cx="8823000" cy="17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4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Thanks for your attention !!!</a:t>
            </a:r>
            <a:endParaRPr sz="48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800">
                <a:solidFill>
                  <a:srgbClr val="FFFFFF"/>
                </a:solidFill>
              </a:rPr>
              <a:t>; )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0" y="4486625"/>
            <a:ext cx="9144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E69138"/>
                </a:solidFill>
              </a:rPr>
              <a:t>by</a:t>
            </a:r>
            <a:r>
              <a:rPr lang="uk" sz="2400">
                <a:solidFill>
                  <a:srgbClr val="FFF2CC"/>
                </a:solidFill>
              </a:rPr>
              <a:t> T</a:t>
            </a:r>
            <a:r>
              <a:rPr lang="uk" sz="2400">
                <a:solidFill>
                  <a:srgbClr val="FFF2CC"/>
                </a:solidFill>
              </a:rPr>
              <a:t>eam from AMI-32 (ПМІ-32)</a:t>
            </a:r>
            <a:endParaRPr sz="24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