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rawings/vmlDrawing1.vml" ContentType="application/vnd.openxmlformats-officedocument.vmlDrawi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1332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2E3BACE-9753-4288-81BF-CA0AA97B45C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>
              <a:spcBef>
                <a:spcPct val="0"/>
              </a:spcBef>
              <a:buFont typeface="Wingdings" pitchFamily="2" charset="2"/>
              <a:buChar char="v"/>
            </a:pPr>
            <a:r>
              <a:rPr dirty="0" lang="en-US"/>
              <a:t>The important aspects of human intelligence seem to following the use of intuition, common sense, judgment, creativity, goal directedness, plausible reasoning, knowledge and beliefs.</a:t>
            </a:r>
          </a:p>
          <a:p>
            <a:pPr>
              <a:spcBef>
                <a:spcPct val="0"/>
              </a:spcBef>
              <a:buFont typeface="Wingdings" pitchFamily="2" charset="2"/>
              <a:buChar char="v"/>
            </a:pPr>
            <a:endParaRPr dirty="0" lang="en-US"/>
          </a:p>
          <a:p>
            <a:pPr>
              <a:spcBef>
                <a:spcPct val="0"/>
              </a:spcBef>
              <a:buFont typeface="Wingdings" pitchFamily="2" charset="2"/>
              <a:buChar char="v"/>
            </a:pPr>
            <a:r>
              <a:rPr dirty="0" lang="en-US"/>
              <a:t>Meaning of intelligence is not human brain’s information processing ability but the ability of humans to demonstrate their intelligence by communicating effectively.</a:t>
            </a:r>
          </a:p>
          <a:p>
            <a:pPr>
              <a:spcBef>
                <a:spcPct val="0"/>
              </a:spcBef>
            </a:pPr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compatLnSpc="1" numCol="1" wrap="square">
            <a:prstTxWarp prst="textNoShape"/>
          </a:bodyPr>
          <a:p>
            <a:fld id="{2F4C7964-D5F9-4CA1-927B-3B904742D2C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compatLnSpc="1" numCol="1" wrap="square">
            <a:prstTxWarp prst="textNoShape"/>
          </a:bodyPr>
          <a:p>
            <a:fld id="{9CF1387F-8DBF-47DA-B547-188C50F9992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anchor="b" bIns="0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bIns="91440" tIns="91440">
            <a:normAutofit/>
          </a:bodyPr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algn="ct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9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0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2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0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algn="l" indent="0" marL="0">
              <a:buNone/>
              <a:defRPr sz="16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048677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/>
            <a:blipFill rotWithShape="1" dpi="0">
              <a:blip xmlns:r="http://schemas.openxmlformats.org/officeDocument/2006/relationships" r:embed="rId1">
                <a:alphaModFix amt="30000"/>
              </a:blip>
              <a:srcRect/>
              <a:tile algn="ctr" flip="none" sx="100000" sy="100000" tx="0" ty="0"/>
            </a:blip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anchor="t" bIns="45720" lIns="91440" rIns="91440" rtlCol="0" tIns="45720" vert="horz">
            <a:normAutofit/>
          </a:bodyPr>
          <a:lstStyle>
            <a:lvl1pPr>
              <a:defRPr dirty="0" sz="3200" lang="en-US"/>
            </a:lvl1pPr>
          </a:lstStyle>
          <a:p>
            <a:pPr algn="ctr" defTabSz="914400" lvl="0">
              <a:spcBef>
                <a:spcPts val="1800"/>
              </a:spcBef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/>
          </a:lstStyle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p>
            <a:endParaRPr dirty="0"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9"/>
          <p:cNvSpPr/>
          <p:nvPr/>
        </p:nvSpPr>
        <p:spPr>
          <a:xfrm>
            <a:off x="0" y="3622291"/>
            <a:ext cx="9144000" cy="251227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2769" b="-2769"/>
          <a:stretch>
            <a:fillRect/>
          </a:stretch>
        </p:blipFill>
        <p:spPr>
          <a:xfrm>
            <a:off x="0" y="6135624"/>
            <a:ext cx="9144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0" y="6144768"/>
            <a:ext cx="9144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algn="l" defTabSz="6858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6858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6858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6858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6858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png"/><Relationship Id="rId3" Type="http://schemas.openxmlformats.org/officeDocument/2006/relationships/hyperlink" Target="http://plato.stanford.edu/archives/fall2004/entries/chinese-room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.xml"/><Relationship Id="rId6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143000" y="2039383"/>
            <a:ext cx="4963538" cy="1355750"/>
          </a:xfrm>
        </p:spPr>
        <p:txBody>
          <a:bodyPr>
            <a:normAutofit/>
          </a:bodyPr>
          <a:p>
            <a:pPr algn="l"/>
            <a:r>
              <a:rPr dirty="0" sz="4300" lang="en-US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1048588" name="Subtitle 3"/>
          <p:cNvSpPr>
            <a:spLocks noGrp="1"/>
          </p:cNvSpPr>
          <p:nvPr>
            <p:ph type="subTitle" idx="1"/>
          </p:nvPr>
        </p:nvSpPr>
        <p:spPr>
          <a:xfrm>
            <a:off x="1143000" y="3462868"/>
            <a:ext cx="4963538" cy="911117"/>
          </a:xfrm>
        </p:spPr>
        <p:txBody>
          <a:bodyPr>
            <a:normAutofit/>
          </a:bodyPr>
          <a:p>
            <a:pPr algn="l"/>
            <a:r>
              <a:rPr b="1" dirty="0" sz="1700" lang="en-US"/>
              <a:t>CS-632</a:t>
            </a:r>
          </a:p>
          <a:p>
            <a:pPr algn="l"/>
            <a:r>
              <a:rPr b="1" dirty="0" sz="1700" lang="en-US"/>
              <a:t>Dr. Muhammad Aqib</a:t>
            </a:r>
          </a:p>
        </p:txBody>
      </p:sp>
      <p:pic>
        <p:nvPicPr>
          <p:cNvPr id="2097153" name="Graphic 7" descr="Head with Gear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54593" y="1569639"/>
            <a:ext cx="2309347" cy="2309347"/>
          </a:xfrm>
          <a:prstGeom prst="rect"/>
        </p:spPr>
      </p:pic>
      <p:sp>
        <p:nvSpPr>
          <p:cNvPr id="1048589" name="Subtitle 3"/>
          <p:cNvSpPr txBox="1"/>
          <p:nvPr/>
        </p:nvSpPr>
        <p:spPr>
          <a:xfrm>
            <a:off x="1143000" y="4832802"/>
            <a:ext cx="6366266" cy="91111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700" lang="en-US"/>
              <a:t>University Institute of Information Technology</a:t>
            </a:r>
          </a:p>
          <a:p>
            <a:r>
              <a:rPr b="1" dirty="0" sz="1700" lang="en-US"/>
              <a:t>PMAS-Arid Agriculture University Rawalpindi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TW" b="1" dirty="0" sz="3200" lang="en-US"/>
              <a:t>Chinese Room Argument</a:t>
            </a:r>
            <a:endParaRPr dirty="0" lang="en-PK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b="0" dirty="0" i="0" lang="en-US">
                <a:solidFill>
                  <a:srgbClr val="1A1A1A"/>
                </a:solidFill>
                <a:effectLst/>
                <a:latin typeface="+mj-lt"/>
              </a:rPr>
              <a:t>Theory that human minds are computer-like computational, or information processing systems is refuted. </a:t>
            </a:r>
          </a:p>
          <a:p>
            <a:pPr algn="just"/>
            <a:r>
              <a:rPr b="0" dirty="0" i="0" lang="en-US">
                <a:solidFill>
                  <a:srgbClr val="1A1A1A"/>
                </a:solidFill>
                <a:effectLst/>
                <a:latin typeface="+mj-lt"/>
              </a:rPr>
              <a:t>Instead, minds must result from biological processes.</a:t>
            </a:r>
          </a:p>
          <a:p>
            <a:pPr algn="just"/>
            <a:r>
              <a:rPr b="0" dirty="0" i="0" lang="en-US">
                <a:solidFill>
                  <a:srgbClr val="1A1A1A"/>
                </a:solidFill>
                <a:effectLst/>
                <a:latin typeface="+mj-lt"/>
              </a:rPr>
              <a:t>Computers can at best simulate these biological processes.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p>
            <a:r>
              <a:rPr dirty="0" lang="en-US"/>
              <a:t>AI Project (http://aitopics.org/)</a:t>
            </a:r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962400" cy="5562600"/>
          </a:xfrm>
        </p:spPr>
        <p:txBody>
          <a:bodyPr>
            <a:normAutofit/>
          </a:bodyPr>
          <a:p>
            <a:pPr indent="-514350" marL="514350">
              <a:buFont typeface="+mj-lt"/>
              <a:buAutoNum type="arabicPeriod"/>
            </a:pPr>
            <a:r>
              <a:rPr dirty="0" lang="en-US"/>
              <a:t>Face Recognition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Object Recognition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Voice Recognition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Virtual Reality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Game Theory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Text Interpretation</a:t>
            </a:r>
          </a:p>
          <a:p>
            <a:pPr lvl="1"/>
            <a:r>
              <a:rPr dirty="0" lang="en-US"/>
              <a:t>NLP</a:t>
            </a:r>
          </a:p>
          <a:p>
            <a:pPr lvl="1"/>
            <a:r>
              <a:rPr dirty="0" lang="en-US"/>
              <a:t>FAQs 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Classification Problems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Expert Systems</a:t>
            </a:r>
          </a:p>
          <a:p>
            <a:pPr indent="-514350" lvl="1" marL="914400">
              <a:buFont typeface="Arial" panose="020B0604020202020204" pitchFamily="34" charset="0"/>
              <a:buChar char="•"/>
            </a:pPr>
            <a:r>
              <a:rPr dirty="0" lang="en-US"/>
              <a:t>ITS (Algebra Word Problem)</a:t>
            </a:r>
          </a:p>
        </p:txBody>
      </p:sp>
      <p:sp>
        <p:nvSpPr>
          <p:cNvPr id="1048659" name="Content Placeholder 2"/>
          <p:cNvSpPr txBox="1"/>
          <p:nvPr/>
        </p:nvSpPr>
        <p:spPr>
          <a:xfrm>
            <a:off x="4267200" y="914400"/>
            <a:ext cx="3962400" cy="52117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+mj-lt"/>
              <a:buAutoNum type="arabicPeriod" startAt="9"/>
            </a:pPr>
            <a:r>
              <a:rPr dirty="0" sz="2000" lang="en-US"/>
              <a:t>Decision Support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/>
              <a:t>Time Table (Resource </a:t>
            </a:r>
            <a:r>
              <a:rPr dirty="0" sz="2000" lang="en-US" err="1"/>
              <a:t>Mang</a:t>
            </a:r>
            <a:r>
              <a:rPr dirty="0" sz="2000" lang="en-US"/>
              <a:t>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/>
              <a:t>Promotion Builder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/>
              <a:t>Planner</a:t>
            </a:r>
          </a:p>
          <a:p>
            <a:pPr indent="-514350" marL="514350">
              <a:buFont typeface="+mj-lt"/>
              <a:buAutoNum type="arabicPeriod" startAt="9"/>
            </a:pPr>
            <a:r>
              <a:rPr dirty="0" sz="2000" lang="en-US"/>
              <a:t>Logic Implementation</a:t>
            </a:r>
          </a:p>
          <a:p>
            <a:pPr indent="-514350" marL="514350">
              <a:buFont typeface="+mj-lt"/>
              <a:buAutoNum type="arabicPeriod" startAt="9"/>
            </a:pPr>
            <a:r>
              <a:rPr dirty="0" sz="2000" lang="en-US"/>
              <a:t>Machine Learning</a:t>
            </a:r>
          </a:p>
          <a:p>
            <a:pPr indent="-514350" marL="514350">
              <a:buFont typeface="+mj-lt"/>
              <a:buAutoNum type="arabicPeriod" startAt="9"/>
            </a:pPr>
            <a:r>
              <a:rPr dirty="0" sz="2000" lang="en-US"/>
              <a:t>Recommender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/>
              <a:t>Medicine Prescription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PK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PK"/>
          </a:p>
        </p:txBody>
      </p:sp>
      <p:sp>
        <p:nvSpPr>
          <p:cNvPr id="1048662" name="Rectangle 3"/>
          <p:cNvSpPr/>
          <p:nvPr/>
        </p:nvSpPr>
        <p:spPr>
          <a:xfrm>
            <a:off x="2549909" y="2967335"/>
            <a:ext cx="4044184" cy="1015663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6000" lang="en-US" spc="0">
                <a:ln w="0"/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976922"/>
            <a:ext cx="7940040" cy="867930"/>
          </a:xfrm>
          <a:noFill/>
        </p:spPr>
        <p:txBody>
          <a:bodyPr wrap="square">
            <a:spAutoFit/>
          </a:bodyPr>
          <a:p>
            <a:r>
              <a:rPr b="1" dirty="0" sz="2800" lang="en-US"/>
              <a:t>Human Intelligence vs Artificial Intelligence</a:t>
            </a:r>
            <a:endParaRPr dirty="0" sz="2800" lang="en-US"/>
          </a:p>
        </p:txBody>
      </p:sp>
      <p:pic>
        <p:nvPicPr>
          <p:cNvPr id="2097154" name="Picture 2" descr="Z:\images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524000" y="1752600"/>
            <a:ext cx="6019800" cy="5040313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>
            <a:spLocks noGrp="1" noChangeArrowheads="1"/>
          </p:cNvSpPr>
          <p:nvPr>
            <p:ph type="title"/>
          </p:nvPr>
        </p:nvSpPr>
        <p:spPr>
          <a:xfrm>
            <a:off x="614470" y="391053"/>
            <a:ext cx="8229600" cy="853440"/>
          </a:xfrm>
          <a:noFill/>
        </p:spPr>
        <p:txBody>
          <a:bodyPr>
            <a:spAutoFit/>
          </a:bodyPr>
          <a:p>
            <a:r>
              <a:rPr b="1" dirty="0" sz="2800" lang="en-US"/>
              <a:t>Human Intelligence VS Artificial Intelligence</a:t>
            </a:r>
            <a:endParaRPr dirty="0" sz="2800"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Human Intelligence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p>
            <a:r>
              <a:rPr dirty="0" lang="en-US"/>
              <a:t>Intuition, Common sense, Judgement, Creativity, Beliefs etc</a:t>
            </a:r>
          </a:p>
          <a:p>
            <a:r>
              <a:rPr dirty="0" lang="en-US"/>
              <a:t>The ability to demonstrate their intelligence by communicating effectively</a:t>
            </a:r>
          </a:p>
          <a:p>
            <a:r>
              <a:rPr dirty="0" lang="en-US"/>
              <a:t>Reasoning and Critical thinking </a:t>
            </a:r>
          </a:p>
          <a:p>
            <a:endParaRPr dirty="0" lang="en-US"/>
          </a:p>
        </p:txBody>
      </p:sp>
      <p:sp>
        <p:nvSpPr>
          <p:cNvPr id="1048609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Artificial Intelligence</a:t>
            </a:r>
          </a:p>
        </p:txBody>
      </p:sp>
      <p:sp>
        <p:nvSpPr>
          <p:cNvPr id="1048610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p>
            <a:r>
              <a:rPr dirty="0" lang="en-US"/>
              <a:t>Ability to simulate human behavior and cognitive processes</a:t>
            </a:r>
          </a:p>
          <a:p>
            <a:r>
              <a:rPr dirty="0" lang="en-US"/>
              <a:t>Capture and preserve human expertise</a:t>
            </a:r>
          </a:p>
          <a:p>
            <a:pPr eaLnBrk="1" hangingPunct="1">
              <a:lnSpc>
                <a:spcPct val="90000"/>
              </a:lnSpc>
            </a:pPr>
            <a:r>
              <a:rPr dirty="0" lang="en-US"/>
              <a:t>Fast Response. The ability to comprehend large amounts of data quickly.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Human Intelligence</a:t>
            </a:r>
          </a:p>
        </p:txBody>
      </p:sp>
      <p:sp>
        <p:nvSpPr>
          <p:cNvPr id="1048615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p>
            <a:pPr indent="-342900" lvl="1" marL="342900"/>
            <a:r>
              <a:rPr dirty="0" sz="2400" lang="en-US"/>
              <a:t>Humans are fallible</a:t>
            </a:r>
          </a:p>
          <a:p>
            <a:pPr indent="-342900" lvl="1" marL="342900"/>
            <a:r>
              <a:rPr dirty="0" sz="2400" lang="en-US"/>
              <a:t>They have limited knowledge bases</a:t>
            </a:r>
          </a:p>
          <a:p>
            <a:pPr indent="-342900" lvl="1" marL="342900"/>
            <a:r>
              <a:rPr dirty="0" sz="2400" lang="en-US"/>
              <a:t>Information processing of serial nature proceed very slowly in the brain as compared to computers</a:t>
            </a:r>
          </a:p>
          <a:p>
            <a:r>
              <a:rPr dirty="0" lang="en-US"/>
              <a:t>Humans are unable to retain large amounts of data in memory.</a:t>
            </a:r>
          </a:p>
          <a:p>
            <a:endParaRPr dirty="0" lang="en-US"/>
          </a:p>
        </p:txBody>
      </p:sp>
      <p:sp>
        <p:nvSpPr>
          <p:cNvPr id="1048616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Artificial Intelligence</a:t>
            </a:r>
          </a:p>
        </p:txBody>
      </p:sp>
      <p:sp>
        <p:nvSpPr>
          <p:cNvPr id="1048617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5000" lnSpcReduction="20000"/>
          </a:bodyPr>
          <a:p>
            <a:pPr eaLnBrk="1" hangingPunct="1"/>
            <a:r>
              <a:rPr dirty="0" lang="en-GB"/>
              <a:t>No “common sense”</a:t>
            </a:r>
          </a:p>
          <a:p>
            <a:r>
              <a:rPr dirty="0" lang="en-US"/>
              <a:t>Cannot deal with “mixed” knowledge</a:t>
            </a:r>
          </a:p>
          <a:p>
            <a:r>
              <a:rPr dirty="0" lang="en-US"/>
              <a:t>May have high development costs</a:t>
            </a:r>
          </a:p>
          <a:p>
            <a:r>
              <a:rPr dirty="0" lang="en-US"/>
              <a:t>Raise legal and ethical concerns</a:t>
            </a:r>
          </a:p>
          <a:p>
            <a:endParaRPr dirty="0" lang="en-US"/>
          </a:p>
        </p:txBody>
      </p:sp>
      <p:sp>
        <p:nvSpPr>
          <p:cNvPr id="1048618" name="Rectangle 1"/>
          <p:cNvSpPr txBox="1">
            <a:spLocks noChangeArrowheads="1"/>
          </p:cNvSpPr>
          <p:nvPr/>
        </p:nvSpPr>
        <p:spPr>
          <a:xfrm>
            <a:off x="614470" y="391053"/>
            <a:ext cx="8229600" cy="853440"/>
          </a:xfrm>
          <a:prstGeom prst="rect"/>
          <a:noFill/>
        </p:spPr>
        <p:txBody>
          <a:bodyPr anchor="ctr" bIns="45720" lIns="91440" rIns="91440" rtlCol="0" tIns="45720" vert="horz">
            <a:sp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sz="2800" lang="en-US"/>
              <a:t>Human Intelligence VS Artificial Intelligence</a:t>
            </a:r>
            <a:endParaRPr dirty="0"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>
                <a:cs typeface="Times New Roman" pitchFamily="18" charset="0"/>
              </a:rPr>
              <a:t>Artificial Intelligence</a:t>
            </a:r>
            <a:endParaRPr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5000" lnSpcReduction="20000"/>
          </a:bodyPr>
          <a:p>
            <a:r>
              <a:rPr dirty="0" lang="en-US"/>
              <a:t>AI software uses the techniques of search and pattern matching</a:t>
            </a:r>
          </a:p>
          <a:p>
            <a:r>
              <a:rPr dirty="0" lang="en-US"/>
              <a:t>Programmers design AI software to give the computer only the problem, not the steps necessary to solve it</a:t>
            </a:r>
          </a:p>
        </p:txBody>
      </p:sp>
      <p:sp>
        <p:nvSpPr>
          <p:cNvPr id="1048621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p>
            <a:r>
              <a:rPr lang="en-US">
                <a:cs typeface="Times New Roman" pitchFamily="18" charset="0"/>
              </a:rPr>
              <a:t>Conventional Computing</a:t>
            </a:r>
            <a:endParaRPr lang="en-US"/>
          </a:p>
        </p:txBody>
      </p:sp>
      <p:sp>
        <p:nvSpPr>
          <p:cNvPr id="1048622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0000" lnSpcReduction="20000"/>
          </a:bodyPr>
          <a:p>
            <a:r>
              <a:rPr dirty="0" lang="en-US"/>
              <a:t>Conventional computer software follow a logical series of steps to reach a conclusion</a:t>
            </a:r>
          </a:p>
          <a:p>
            <a:r>
              <a:rPr dirty="0" lang="en-US"/>
              <a:t>Computer programmers originally designed software that accomplished tasks by completing algorithms </a:t>
            </a:r>
            <a:br>
              <a:rPr dirty="0" lang="en-US"/>
            </a:br>
            <a:endParaRPr dirty="0" lang="en-US"/>
          </a:p>
          <a:p>
            <a:endParaRPr dirty="0" lang="en-US"/>
          </a:p>
        </p:txBody>
      </p:sp>
      <p:sp>
        <p:nvSpPr>
          <p:cNvPr id="1048623" name="Rectangle 1"/>
          <p:cNvSpPr txBox="1">
            <a:spLocks noChangeArrowheads="1"/>
          </p:cNvSpPr>
          <p:nvPr/>
        </p:nvSpPr>
        <p:spPr>
          <a:xfrm>
            <a:off x="614470" y="383808"/>
            <a:ext cx="8229600" cy="867930"/>
          </a:xfrm>
          <a:prstGeom prst="rect"/>
          <a:noFill/>
        </p:spPr>
        <p:txBody>
          <a:bodyPr anchor="ctr" bIns="45720" lIns="91440" rIns="91440" rtlCol="0" tIns="45720" vert="horz">
            <a:sp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Human Intelligence VS Conventional Computing</a:t>
            </a:r>
            <a:endParaRPr dirty="0" sz="28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8" descr="http://androidisms.com/wp-content/uploads/2010/12/marvin_standing_and_pointing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629401" y="1318251"/>
            <a:ext cx="2514600" cy="35147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32" name="Content Placeholder 5"/>
          <p:cNvSpPr>
            <a:spLocks noGrp="1"/>
          </p:cNvSpPr>
          <p:nvPr>
            <p:ph idx="1"/>
          </p:nvPr>
        </p:nvSpPr>
        <p:spPr>
          <a:xfrm>
            <a:off x="685800" y="1057838"/>
            <a:ext cx="5943601" cy="4035552"/>
          </a:xfrm>
        </p:spPr>
        <p:txBody>
          <a:bodyPr>
            <a:normAutofit/>
          </a:bodyPr>
          <a:p>
            <a:pPr algn="ctr">
              <a:spcBef>
                <a:spcPct val="50000"/>
              </a:spcBef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dirty="0" sz="2400" lang="en-US">
                <a:latin typeface="Arial" pitchFamily="34" charset="0"/>
                <a:cs typeface="Arial" pitchFamily="34" charset="0"/>
              </a:rPr>
              <a:t>For Humans Intelligence is no more than TAKING a right decision at right time.</a:t>
            </a:r>
          </a:p>
          <a:p>
            <a:pPr algn="just">
              <a:spcBef>
                <a:spcPct val="50000"/>
              </a:spcBef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dirty="0" sz="2400" lang="en-US">
                <a:latin typeface="Arial" pitchFamily="34" charset="0"/>
                <a:cs typeface="Arial" pitchFamily="34" charset="0"/>
              </a:rPr>
              <a:t>For Machines Artificial Intelligence is no more than CHOOSING a right decision at right time</a:t>
            </a:r>
          </a:p>
          <a:p>
            <a:pPr algn="ctr">
              <a:spcBef>
                <a:spcPct val="50000"/>
              </a:spcBef>
              <a:buNone/>
            </a:pPr>
            <a:endParaRPr dirty="0" sz="2400"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33" name="Rectangle 1"/>
          <p:cNvSpPr>
            <a:spLocks noGrp="1" noChangeArrowheads="1"/>
          </p:cNvSpPr>
          <p:nvPr>
            <p:ph type="title"/>
          </p:nvPr>
        </p:nvSpPr>
        <p:spPr>
          <a:xfrm>
            <a:off x="614470" y="577707"/>
            <a:ext cx="8229600" cy="480131"/>
          </a:xfrm>
          <a:noFill/>
        </p:spPr>
        <p:txBody>
          <a:bodyPr>
            <a:spAutoFit/>
          </a:bodyPr>
          <a:p>
            <a:r>
              <a:rPr b="1" dirty="0" sz="2800" lang="en-US"/>
              <a:t>A Perspective</a:t>
            </a:r>
            <a:endParaRPr dirty="0" sz="28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3"/>
          <p:cNvSpPr>
            <a:spLocks noChangeArrowheads="1"/>
          </p:cNvSpPr>
          <p:nvPr/>
        </p:nvSpPr>
        <p:spPr bwMode="auto">
          <a:xfrm>
            <a:off x="4795838" y="4111625"/>
            <a:ext cx="719137" cy="1800225"/>
          </a:xfrm>
          <a:prstGeom prst="rect"/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35" name="AutoShape 10"/>
          <p:cNvSpPr>
            <a:spLocks noGrp="1" noChangeArrowheads="1"/>
          </p:cNvSpPr>
          <p:nvPr>
            <p:ph type="title"/>
          </p:nvPr>
        </p:nvSpPr>
        <p:spPr>
          <a:xfrm>
            <a:off x="1446348" y="228600"/>
            <a:ext cx="6251303" cy="1049235"/>
          </a:xfrm>
        </p:spPr>
        <p:txBody>
          <a:bodyPr>
            <a:normAutofit/>
          </a:bodyPr>
          <a:p>
            <a:r>
              <a:rPr altLang="zh-TW" b="1" dirty="0" sz="2800" lang="en-US"/>
              <a:t>Turing Test</a:t>
            </a:r>
          </a:p>
        </p:txBody>
      </p:sp>
      <p:pic>
        <p:nvPicPr>
          <p:cNvPr id="2097156" name="Picture 12" descr="manCompute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553200" y="3463925"/>
            <a:ext cx="1439863" cy="1463675"/>
          </a:xfrm>
          <a:prstGeom prst="rect"/>
          <a:noFill/>
        </p:spPr>
      </p:pic>
      <p:pic>
        <p:nvPicPr>
          <p:cNvPr id="2097157" name="Picture 13" descr="interogato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2490788" y="4256088"/>
            <a:ext cx="1463675" cy="1463675"/>
          </a:xfrm>
          <a:prstGeom prst="rect"/>
          <a:noFill/>
        </p:spPr>
      </p:pic>
      <p:pic>
        <p:nvPicPr>
          <p:cNvPr id="2097158" name="Picture 14" descr="compute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553200" y="5003800"/>
            <a:ext cx="1625600" cy="1168400"/>
          </a:xfrm>
          <a:prstGeom prst="rect"/>
          <a:noFill/>
        </p:spPr>
      </p:pic>
      <p:grpSp>
        <p:nvGrpSpPr>
          <p:cNvPr id="43" name="Group 22"/>
          <p:cNvGrpSpPr/>
          <p:nvPr/>
        </p:nvGrpSpPr>
        <p:grpSpPr bwMode="auto">
          <a:xfrm>
            <a:off x="3930650" y="4195763"/>
            <a:ext cx="2622550" cy="1392237"/>
            <a:chOff x="2608" y="3029"/>
            <a:chExt cx="1652" cy="877"/>
          </a:xfrm>
        </p:grpSpPr>
        <p:sp>
          <p:nvSpPr>
            <p:cNvPr id="1048636" name="Rectangle 4"/>
            <p:cNvSpPr>
              <a:spLocks noChangeArrowheads="1"/>
            </p:cNvSpPr>
            <p:nvPr/>
          </p:nvSpPr>
          <p:spPr bwMode="auto">
            <a:xfrm>
              <a:off x="3153" y="3385"/>
              <a:ext cx="453" cy="317"/>
            </a:xfrm>
            <a:prstGeom prst="rect"/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37" name="Oval 5"/>
            <p:cNvSpPr>
              <a:spLocks noChangeArrowheads="1"/>
            </p:cNvSpPr>
            <p:nvPr/>
          </p:nvSpPr>
          <p:spPr bwMode="auto">
            <a:xfrm>
              <a:off x="3244" y="3520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38" name="Oval 6"/>
            <p:cNvSpPr>
              <a:spLocks noChangeArrowheads="1"/>
            </p:cNvSpPr>
            <p:nvPr/>
          </p:nvSpPr>
          <p:spPr bwMode="auto">
            <a:xfrm>
              <a:off x="3471" y="3611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39" name="Oval 7"/>
            <p:cNvSpPr>
              <a:spLocks noChangeArrowheads="1"/>
            </p:cNvSpPr>
            <p:nvPr/>
          </p:nvSpPr>
          <p:spPr bwMode="auto">
            <a:xfrm>
              <a:off x="3470" y="3430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cxnSp>
          <p:nvCxnSpPr>
            <p:cNvPr id="3145729" name="AutoShape 8"/>
            <p:cNvCxnSpPr>
              <a:cxnSpLocks noChangeShapeType="1"/>
              <a:stCxn id="1048637" idx="6"/>
              <a:endCxn id="1048638" idx="2"/>
            </p:cNvCxnSpPr>
            <p:nvPr/>
          </p:nvCxnSpPr>
          <p:spPr bwMode="auto">
            <a:xfrm>
              <a:off x="3289" y="3543"/>
              <a:ext cx="182" cy="91"/>
            </a:xfrm>
            <a:prstGeom prst="straightConnector1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48640" name="Arc 9"/>
            <p:cNvSpPr/>
            <p:nvPr/>
          </p:nvSpPr>
          <p:spPr bwMode="auto">
            <a:xfrm>
              <a:off x="3198" y="3430"/>
              <a:ext cx="181" cy="237"/>
            </a:xfrm>
            <a:custGeom>
              <a:avLst/>
              <a:gdLst>
                <a:gd name="G0" fmla="+- 0 0 0"/>
                <a:gd name="G1" fmla="+- 14829 0 0"/>
                <a:gd name="G2" fmla="+- 21600 0 0"/>
                <a:gd name="T0" fmla="*/ 15705 w 21600"/>
                <a:gd name="T1" fmla="*/ 0 h 28362"/>
                <a:gd name="T2" fmla="*/ 16835 w 21600"/>
                <a:gd name="T3" fmla="*/ 28362 h 28362"/>
                <a:gd name="T4" fmla="*/ 0 w 21600"/>
                <a:gd name="T5" fmla="*/ 14829 h 28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362" fill="none" extrusionOk="0">
                  <a:moveTo>
                    <a:pt x="15705" y="-1"/>
                  </a:moveTo>
                  <a:cubicBezTo>
                    <a:pt x="19491" y="4009"/>
                    <a:pt x="21600" y="9314"/>
                    <a:pt x="21600" y="14829"/>
                  </a:cubicBezTo>
                  <a:cubicBezTo>
                    <a:pt x="21600" y="19751"/>
                    <a:pt x="19918" y="24525"/>
                    <a:pt x="16835" y="28362"/>
                  </a:cubicBezTo>
                </a:path>
                <a:path w="21600" h="28362" stroke="0" extrusionOk="0">
                  <a:moveTo>
                    <a:pt x="15705" y="-1"/>
                  </a:moveTo>
                  <a:cubicBezTo>
                    <a:pt x="19491" y="4009"/>
                    <a:pt x="21600" y="9314"/>
                    <a:pt x="21600" y="14829"/>
                  </a:cubicBezTo>
                  <a:cubicBezTo>
                    <a:pt x="21600" y="19751"/>
                    <a:pt x="19918" y="24525"/>
                    <a:pt x="16835" y="28362"/>
                  </a:cubicBezTo>
                  <a:lnTo>
                    <a:pt x="0" y="1482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lang="en-US"/>
            </a:p>
          </p:txBody>
        </p:sp>
        <p:grpSp>
          <p:nvGrpSpPr>
            <p:cNvPr id="44" name="Group 20"/>
            <p:cNvGrpSpPr/>
            <p:nvPr/>
          </p:nvGrpSpPr>
          <p:grpSpPr bwMode="auto">
            <a:xfrm>
              <a:off x="2608" y="3029"/>
              <a:ext cx="1652" cy="877"/>
              <a:chOff x="2608" y="3029"/>
              <a:chExt cx="1652" cy="877"/>
            </a:xfrm>
          </p:grpSpPr>
          <p:cxnSp>
            <p:nvCxnSpPr>
              <p:cNvPr id="3145730" name="AutoShape 15"/>
              <p:cNvCxnSpPr>
                <a:cxnSpLocks noChangeShapeType="1"/>
                <a:stCxn id="1048637" idx="2"/>
                <a:endCxn id="1048641" idx="6"/>
              </p:cNvCxnSpPr>
              <p:nvPr/>
            </p:nvCxnSpPr>
            <p:spPr bwMode="auto">
              <a:xfrm flipH="1">
                <a:off x="2653" y="3543"/>
                <a:ext cx="591" cy="1"/>
              </a:xfrm>
              <a:prstGeom prst="straightConnector1"/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048641" name="Oval 16"/>
              <p:cNvSpPr>
                <a:spLocks noChangeArrowheads="1"/>
              </p:cNvSpPr>
              <p:nvPr/>
            </p:nvSpPr>
            <p:spPr bwMode="auto">
              <a:xfrm>
                <a:off x="2608" y="3521"/>
                <a:ext cx="45" cy="46"/>
              </a:xfrm>
              <a:prstGeom prst="ellipse"/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cxnSp>
            <p:nvCxnSpPr>
              <p:cNvPr id="3145731" name="AutoShape 17"/>
              <p:cNvCxnSpPr>
                <a:cxnSpLocks noChangeShapeType="1"/>
                <a:stCxn id="1048639" idx="6"/>
                <a:endCxn id="0" idx="1"/>
              </p:cNvCxnSpPr>
              <p:nvPr/>
            </p:nvCxnSpPr>
            <p:spPr bwMode="auto">
              <a:xfrm flipV="1">
                <a:off x="3515" y="3029"/>
                <a:ext cx="745" cy="424"/>
              </a:xfrm>
              <a:prstGeom prst="curvedConnector3">
                <a:avLst>
                  <a:gd name="adj1" fmla="val 49935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145732" name="AutoShape 18"/>
              <p:cNvCxnSpPr>
                <a:cxnSpLocks noChangeShapeType="1"/>
                <a:stCxn id="1048638" idx="6"/>
                <a:endCxn id="0" idx="1"/>
              </p:cNvCxnSpPr>
              <p:nvPr/>
            </p:nvCxnSpPr>
            <p:spPr bwMode="auto">
              <a:xfrm>
                <a:off x="3516" y="3634"/>
                <a:ext cx="744" cy="272"/>
              </a:xfrm>
              <a:prstGeom prst="curvedConnector3">
                <a:avLst>
                  <a:gd name="adj1" fmla="val 49866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</p:grpSp>
      </p:grpSp>
      <p:sp>
        <p:nvSpPr>
          <p:cNvPr id="1048642" name="Rectangle 19"/>
          <p:cNvSpPr>
            <a:spLocks noChangeArrowheads="1"/>
          </p:cNvSpPr>
          <p:nvPr/>
        </p:nvSpPr>
        <p:spPr bwMode="auto">
          <a:xfrm>
            <a:off x="839788" y="4616450"/>
            <a:ext cx="1577975" cy="3667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TW" kumimoji="0" lang="en-US">
                <a:latin typeface="Comic Sans MS" pitchFamily="66" charset="0"/>
              </a:rPr>
              <a:t>Interrogator</a:t>
            </a:r>
          </a:p>
        </p:txBody>
      </p:sp>
      <p:sp>
        <p:nvSpPr>
          <p:cNvPr id="1048643" name="TextBox 3"/>
          <p:cNvSpPr txBox="1"/>
          <p:nvPr/>
        </p:nvSpPr>
        <p:spPr>
          <a:xfrm>
            <a:off x="839788" y="1752600"/>
            <a:ext cx="7267574" cy="120032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A method of inquiry in AI (1950).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Determines whether a computer is thinking like a human or not.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Named after Alan Turing, a computer scientist.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Text only  channel</a:t>
            </a:r>
            <a:endParaRPr dirty="0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2000"/>
                            </p:stCondLst>
                            <p:childTnLst>
                              <p:par>
                                <p:cTn fill="hold" id="9" nodeType="afterEffect" presetClass="entr" presetID="1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1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1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4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7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1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3500"/>
                            </p:stCondLst>
                            <p:childTnLst>
                              <p:par>
                                <p:cTn fill="hold" id="22" nodeType="afterEffect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4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 animBg="1"/>
      <p:bldP spid="10486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1"/>
          <p:cNvGrpSpPr/>
          <p:nvPr/>
        </p:nvGrpSpPr>
        <p:grpSpPr bwMode="auto">
          <a:xfrm>
            <a:off x="4795838" y="2613025"/>
            <a:ext cx="719137" cy="1800225"/>
            <a:chOff x="2608" y="2976"/>
            <a:chExt cx="453" cy="1134"/>
          </a:xfrm>
        </p:grpSpPr>
        <p:sp>
          <p:nvSpPr>
            <p:cNvPr id="1048644" name="Rectangle 19"/>
            <p:cNvSpPr>
              <a:spLocks noChangeArrowheads="1"/>
            </p:cNvSpPr>
            <p:nvPr/>
          </p:nvSpPr>
          <p:spPr bwMode="auto">
            <a:xfrm>
              <a:off x="2608" y="2976"/>
              <a:ext cx="453" cy="1134"/>
            </a:xfrm>
            <a:prstGeom prst="rect"/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45" name="Rectangle 9"/>
            <p:cNvSpPr>
              <a:spLocks noChangeArrowheads="1"/>
            </p:cNvSpPr>
            <p:nvPr/>
          </p:nvSpPr>
          <p:spPr bwMode="auto">
            <a:xfrm>
              <a:off x="2608" y="3385"/>
              <a:ext cx="453" cy="317"/>
            </a:xfrm>
            <a:prstGeom prst="rect"/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46" name="Oval 10"/>
            <p:cNvSpPr>
              <a:spLocks noChangeArrowheads="1"/>
            </p:cNvSpPr>
            <p:nvPr/>
          </p:nvSpPr>
          <p:spPr bwMode="auto">
            <a:xfrm>
              <a:off x="2699" y="3520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47" name="Oval 11"/>
            <p:cNvSpPr>
              <a:spLocks noChangeArrowheads="1"/>
            </p:cNvSpPr>
            <p:nvPr/>
          </p:nvSpPr>
          <p:spPr bwMode="auto">
            <a:xfrm>
              <a:off x="2926" y="3611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48" name="Oval 12"/>
            <p:cNvSpPr>
              <a:spLocks noChangeArrowheads="1"/>
            </p:cNvSpPr>
            <p:nvPr/>
          </p:nvSpPr>
          <p:spPr bwMode="auto">
            <a:xfrm>
              <a:off x="2925" y="3430"/>
              <a:ext cx="45" cy="46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cxnSp>
          <p:nvCxnSpPr>
            <p:cNvPr id="3145733" name="AutoShape 17"/>
            <p:cNvCxnSpPr>
              <a:cxnSpLocks noChangeShapeType="1"/>
              <a:stCxn id="1048646" idx="6"/>
            </p:cNvCxnSpPr>
            <p:nvPr/>
          </p:nvCxnSpPr>
          <p:spPr bwMode="auto">
            <a:xfrm flipV="1">
              <a:off x="2744" y="3456"/>
              <a:ext cx="215" cy="87"/>
            </a:xfrm>
            <a:prstGeom prst="straightConnector1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48649" name="Arc 20"/>
            <p:cNvSpPr/>
            <p:nvPr/>
          </p:nvSpPr>
          <p:spPr bwMode="auto">
            <a:xfrm>
              <a:off x="2653" y="3430"/>
              <a:ext cx="181" cy="237"/>
            </a:xfrm>
            <a:custGeom>
              <a:avLst/>
              <a:gdLst>
                <a:gd name="G0" fmla="+- 0 0 0"/>
                <a:gd name="G1" fmla="+- 14829 0 0"/>
                <a:gd name="G2" fmla="+- 21600 0 0"/>
                <a:gd name="T0" fmla="*/ 15705 w 21600"/>
                <a:gd name="T1" fmla="*/ 0 h 28362"/>
                <a:gd name="T2" fmla="*/ 16835 w 21600"/>
                <a:gd name="T3" fmla="*/ 28362 h 28362"/>
                <a:gd name="T4" fmla="*/ 0 w 21600"/>
                <a:gd name="T5" fmla="*/ 14829 h 28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362" fill="none" extrusionOk="0">
                  <a:moveTo>
                    <a:pt x="15705" y="-1"/>
                  </a:moveTo>
                  <a:cubicBezTo>
                    <a:pt x="19491" y="4009"/>
                    <a:pt x="21600" y="9314"/>
                    <a:pt x="21600" y="14829"/>
                  </a:cubicBezTo>
                  <a:cubicBezTo>
                    <a:pt x="21600" y="19751"/>
                    <a:pt x="19918" y="24525"/>
                    <a:pt x="16835" y="28362"/>
                  </a:cubicBezTo>
                </a:path>
                <a:path w="21600" h="28362" stroke="0" extrusionOk="0">
                  <a:moveTo>
                    <a:pt x="15705" y="-1"/>
                  </a:moveTo>
                  <a:cubicBezTo>
                    <a:pt x="19491" y="4009"/>
                    <a:pt x="21600" y="9314"/>
                    <a:pt x="21600" y="14829"/>
                  </a:cubicBezTo>
                  <a:cubicBezTo>
                    <a:pt x="21600" y="19751"/>
                    <a:pt x="19918" y="24525"/>
                    <a:pt x="16835" y="28362"/>
                  </a:cubicBezTo>
                  <a:lnTo>
                    <a:pt x="0" y="1482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pic>
        <p:nvPicPr>
          <p:cNvPr id="2097159" name="Picture 4" descr="manCompute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553200" y="1965325"/>
            <a:ext cx="1439863" cy="1463675"/>
          </a:xfrm>
          <a:prstGeom prst="rect"/>
          <a:noFill/>
        </p:spPr>
      </p:pic>
      <p:pic>
        <p:nvPicPr>
          <p:cNvPr id="2097160" name="Picture 5" descr="interogato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2490788" y="2757488"/>
            <a:ext cx="1463675" cy="1463675"/>
          </a:xfrm>
          <a:prstGeom prst="rect"/>
          <a:noFill/>
        </p:spPr>
      </p:pic>
      <p:pic>
        <p:nvPicPr>
          <p:cNvPr id="2097161" name="Picture 6" descr="compute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553200" y="3505200"/>
            <a:ext cx="1625600" cy="1168400"/>
          </a:xfrm>
          <a:prstGeom prst="rect"/>
          <a:noFill/>
        </p:spPr>
      </p:pic>
      <p:cxnSp>
        <p:nvCxnSpPr>
          <p:cNvPr id="3145734" name="AutoShape 15"/>
          <p:cNvCxnSpPr>
            <a:cxnSpLocks noChangeShapeType="1"/>
            <a:stCxn id="1048646" idx="2"/>
            <a:endCxn id="1048650" idx="6"/>
          </p:cNvCxnSpPr>
          <p:nvPr/>
        </p:nvCxnSpPr>
        <p:spPr bwMode="auto">
          <a:xfrm flipH="1">
            <a:off x="4002088" y="3513138"/>
            <a:ext cx="938212" cy="1587"/>
          </a:xfrm>
          <a:prstGeom prst="straightConnector1"/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48650" name="Oval 16"/>
          <p:cNvSpPr>
            <a:spLocks noChangeArrowheads="1"/>
          </p:cNvSpPr>
          <p:nvPr/>
        </p:nvSpPr>
        <p:spPr bwMode="auto">
          <a:xfrm>
            <a:off x="3930650" y="3478213"/>
            <a:ext cx="71438" cy="73025"/>
          </a:xfrm>
          <a:prstGeom prst="ellipse"/>
          <a:noFill/>
          <a:ln w="9525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cxnSp>
        <p:nvCxnSpPr>
          <p:cNvPr id="3145735" name="AutoShape 7"/>
          <p:cNvCxnSpPr>
            <a:cxnSpLocks noChangeShapeType="1"/>
            <a:stCxn id="1048648" idx="6"/>
          </p:cNvCxnSpPr>
          <p:nvPr/>
        </p:nvCxnSpPr>
        <p:spPr bwMode="auto">
          <a:xfrm flipV="1">
            <a:off x="5370513" y="2697163"/>
            <a:ext cx="1182687" cy="673100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45736" name="AutoShape 8"/>
          <p:cNvCxnSpPr>
            <a:cxnSpLocks noChangeShapeType="1"/>
            <a:stCxn id="1048647" idx="6"/>
          </p:cNvCxnSpPr>
          <p:nvPr/>
        </p:nvCxnSpPr>
        <p:spPr bwMode="auto">
          <a:xfrm>
            <a:off x="5372100" y="3657600"/>
            <a:ext cx="1181100" cy="431800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48651" name="Rectangle 22"/>
          <p:cNvSpPr>
            <a:spLocks noChangeArrowheads="1"/>
          </p:cNvSpPr>
          <p:nvPr/>
        </p:nvSpPr>
        <p:spPr bwMode="auto">
          <a:xfrm>
            <a:off x="839788" y="3117850"/>
            <a:ext cx="1577975" cy="3667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TW" kumimoji="0" lang="en-US">
                <a:latin typeface="Comic Sans MS" pitchFamily="66" charset="0"/>
              </a:rPr>
              <a:t>Interrogator</a:t>
            </a:r>
          </a:p>
        </p:txBody>
      </p:sp>
      <p:sp>
        <p:nvSpPr>
          <p:cNvPr id="1048652" name="AutoShape 10"/>
          <p:cNvSpPr>
            <a:spLocks noGrp="1" noChangeArrowheads="1"/>
          </p:cNvSpPr>
          <p:nvPr>
            <p:ph type="title"/>
          </p:nvPr>
        </p:nvSpPr>
        <p:spPr>
          <a:xfrm>
            <a:off x="1446348" y="228600"/>
            <a:ext cx="6251303" cy="1049235"/>
          </a:xfrm>
        </p:spPr>
        <p:txBody>
          <a:bodyPr>
            <a:normAutofit/>
          </a:bodyPr>
          <a:p>
            <a:r>
              <a:rPr altLang="zh-TW" b="1" dirty="0" sz="2800" lang="en-US"/>
              <a:t>Turing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0" descr="j0324192[1]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 flipH="1">
            <a:off x="7451725" y="87313"/>
            <a:ext cx="1643063" cy="1828800"/>
          </a:xfrm>
          <a:prstGeom prst="rect"/>
          <a:noFill/>
        </p:spPr>
      </p:pic>
      <p:sp>
        <p:nvSpPr>
          <p:cNvPr id="1048653" name="AutoShape 2"/>
          <p:cNvSpPr>
            <a:spLocks noGrp="1" noChangeArrowheads="1"/>
          </p:cNvSpPr>
          <p:nvPr>
            <p:ph type="title"/>
          </p:nvPr>
        </p:nvSpPr>
        <p:spPr>
          <a:xfrm>
            <a:off x="1116284" y="703365"/>
            <a:ext cx="6251303" cy="1049235"/>
          </a:xfrm>
        </p:spPr>
        <p:txBody>
          <a:bodyPr>
            <a:noAutofit/>
          </a:bodyPr>
          <a:p>
            <a:r>
              <a:rPr altLang="zh-TW" b="1" dirty="0" lang="en-US"/>
              <a:t>Chinese Room Argument</a:t>
            </a:r>
          </a:p>
        </p:txBody>
      </p:sp>
      <p:pic>
        <p:nvPicPr>
          <p:cNvPr id="2097163" name="Object 7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638800" y="2286000"/>
            <a:ext cx="3457575" cy="3449638"/>
          </a:xfrm>
          <a:prstGeom prst="rect"/>
          <a:noFill/>
          <a:ln>
            <a:noFill/>
          </a:ln>
        </p:spPr>
      </p:pic>
      <p:sp>
        <p:nvSpPr>
          <p:cNvPr id="104865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639219"/>
            <a:ext cx="4459287" cy="2743200"/>
          </a:xfrm>
        </p:spPr>
        <p:txBody>
          <a:bodyPr>
            <a:normAutofit fontScale="95000" lnSpcReduction="20000"/>
          </a:bodyPr>
          <a:p>
            <a:pPr>
              <a:lnSpc>
                <a:spcPct val="130000"/>
              </a:lnSpc>
            </a:pPr>
            <a:r>
              <a:rPr altLang="zh-TW" dirty="0" lang="en-US">
                <a:latin typeface="+mj-lt"/>
              </a:rPr>
              <a:t>Devised by John Searle, 1932</a:t>
            </a:r>
          </a:p>
          <a:p>
            <a:pPr>
              <a:lnSpc>
                <a:spcPct val="130000"/>
              </a:lnSpc>
            </a:pPr>
            <a:r>
              <a:rPr altLang="zh-TW" dirty="0" lang="en-US">
                <a:latin typeface="+mj-lt"/>
              </a:rPr>
              <a:t>An argument against the possibility of </a:t>
            </a:r>
            <a:r>
              <a:rPr altLang="zh-TW" dirty="0" lang="en-US">
                <a:solidFill>
                  <a:srgbClr val="CC3300"/>
                </a:solidFill>
                <a:latin typeface="+mj-lt"/>
              </a:rPr>
              <a:t>true</a:t>
            </a:r>
            <a:r>
              <a:rPr altLang="zh-TW" dirty="0" lang="en-US">
                <a:latin typeface="+mj-lt"/>
              </a:rPr>
              <a:t> </a:t>
            </a:r>
            <a:r>
              <a:rPr altLang="zh-TW" dirty="0" lang="en-US">
                <a:solidFill>
                  <a:srgbClr val="0033CC"/>
                </a:solidFill>
                <a:latin typeface="+mj-lt"/>
              </a:rPr>
              <a:t>artificial intelligence</a:t>
            </a:r>
            <a:r>
              <a:rPr altLang="zh-TW" dirty="0" lang="en-US">
                <a:latin typeface="+mj-lt"/>
              </a:rPr>
              <a:t>.</a:t>
            </a:r>
          </a:p>
          <a:p>
            <a:pPr>
              <a:lnSpc>
                <a:spcPct val="130000"/>
              </a:lnSpc>
            </a:pPr>
            <a:r>
              <a:rPr dirty="0" lang="en-US"/>
              <a:t>Computers merely use syntactic rules to manipulate symbol strings, but have no understanding of meaning or semantics</a:t>
            </a:r>
            <a:r>
              <a:rPr altLang="zh-TW" dirty="0" lang="en-US">
                <a:latin typeface="+mj-lt"/>
              </a:rPr>
              <a:t> </a:t>
            </a:r>
          </a:p>
        </p:txBody>
      </p:sp>
      <p:pic>
        <p:nvPicPr>
          <p:cNvPr id="2097164" name="Picture 9" descr="j0110702[1]">
            <a:hlinkClick r:id="rId3"/>
          </p:cNvPr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/>
          <a:srcRect/>
          <a:stretch>
            <a:fillRect/>
          </a:stretch>
        </p:blipFill>
        <p:spPr bwMode="auto">
          <a:xfrm>
            <a:off x="5101431" y="2286000"/>
            <a:ext cx="1074737" cy="2286000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Artificial Intelligence</dc:title>
  <dc:creator>محمدعاقب ضيغم برويز</dc:creator>
  <cp:lastModifiedBy>محمدعاقب ضيغم برويز</cp:lastModifiedBy>
  <dcterms:created xsi:type="dcterms:W3CDTF">2021-03-02T20:02:33Z</dcterms:created>
  <dcterms:modified xsi:type="dcterms:W3CDTF">2022-03-02T14:26:58Z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6540ee377128481cb7bbc578fdc0c994</vt:lpwstr>
  </property>
</Properties>
</file>