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6985" autoAdjust="0"/>
    <p:restoredTop sz="89610" autoAdjust="0"/>
  </p:normalViewPr>
  <p:slideViewPr>
    <p:cSldViewPr>
      <p:cViewPr varScale="1">
        <p:scale>
          <a:sx n="77" d="100"/>
          <a:sy n="77" d="100"/>
        </p:scale>
        <p:origin x="100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tableStyles" Target="tableStyles.xml"/><Relationship Id="rId49" Type="http://schemas.openxmlformats.org/officeDocument/2006/relationships/presProps" Target="presProps.xml"/><Relationship Id="rId50" Type="http://schemas.openxmlformats.org/officeDocument/2006/relationships/viewProps" Target="viewProps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104879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509E866-6313-4624-BB5A-6C5B66F77A04}" type="datetimeFigureOut">
              <a:rPr lang="en-PK" smtClean="0"/>
              <a:t>27/02/2022</a:t>
            </a:fld>
            <a:endParaRPr lang="en-PK"/>
          </a:p>
        </p:txBody>
      </p:sp>
      <p:sp>
        <p:nvSpPr>
          <p:cNvPr id="104880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104880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EBAE754-D74A-4F05-AE82-9AFC9A41DC55}" type="slidenum">
              <a:rPr lang="en-PK" smtClean="0"/>
              <a:t>‹#›</a:t>
            </a:fld>
            <a:endParaRPr lang="en-PK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E1A4C36-0174-4F91-AD6C-BB28D87E0BA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10487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2E3BACE-9753-4288-81BF-CA0AA97B45CA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p>
            <a:fld id="{67D42308-19C4-4C61-9522-C284636F80F6}" type="slidenum">
              <a:rPr lang="en-US" smtClean="0"/>
              <a:t>4</a:t>
            </a:fld>
            <a:endParaRPr lang="en-US"/>
          </a:p>
        </p:txBody>
      </p:sp>
      <p:sp>
        <p:nvSpPr>
          <p:cNvPr id="104862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2"/>
          <p:cNvSpPr>
            <a:spLocks noChangeAspect="1" noRot="1" noGrp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10487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746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E3BACE-9753-4288-81BF-CA0AA97B45CA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anchor="b" bIns="0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bIns="91440" tIns="91440">
            <a:normAutofit/>
          </a:bodyPr>
          <a:lstStyle>
            <a:lvl1pPr algn="ctr" indent="0" marL="0">
              <a:buNone/>
              <a:defRPr b="0" sz="1600">
                <a:solidFill>
                  <a:schemeClr val="tx1"/>
                </a:solidFill>
              </a:defRPr>
            </a:lvl1pPr>
            <a:lvl2pPr algn="ctr" indent="0" marL="342900">
              <a:buNone/>
              <a:defRPr sz="1500"/>
            </a:lvl2pPr>
            <a:lvl3pPr algn="ctr" indent="0" marL="685800">
              <a:buNone/>
              <a:defRPr sz="1350"/>
            </a:lvl3pPr>
            <a:lvl4pPr algn="ctr" indent="0" marL="1028700">
              <a:buNone/>
              <a:defRPr sz="1200"/>
            </a:lvl4pPr>
            <a:lvl5pPr algn="ctr" indent="0" marL="1371600">
              <a:buNone/>
              <a:defRPr sz="1200"/>
            </a:lvl5pPr>
            <a:lvl6pPr algn="ctr" indent="0" marL="1714500">
              <a:buNone/>
              <a:defRPr sz="1200"/>
            </a:lvl6pPr>
            <a:lvl7pPr algn="ctr" indent="0" marL="2057400">
              <a:buNone/>
              <a:defRPr sz="1200"/>
            </a:lvl7pPr>
            <a:lvl8pPr algn="ctr" indent="0" marL="2400300">
              <a:buNone/>
              <a:defRPr sz="1200"/>
            </a:lvl8pPr>
            <a:lvl9pPr algn="ctr" indent="0" marL="2743200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BDA0B9-A8B1-4697-8DAD-459300A2783C}" type="datetime1">
              <a:rPr lang="en-US" smtClean="0"/>
              <a:t>2/27/2022</a:t>
            </a:fld>
            <a:endParaRPr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p>
            <a:endParaRPr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1995" y="5638800"/>
            <a:ext cx="802005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916B72-FA7B-4A58-8145-88859130A25A}" type="datetime1">
              <a:rPr lang="en-US" smtClean="0"/>
              <a:t>2/27/2022</a:t>
            </a:fld>
            <a:endParaRPr lang="en-US"/>
          </a:p>
        </p:txBody>
      </p:sp>
      <p:sp>
        <p:nvSpPr>
          <p:cNvPr id="10487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5638800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04C7AA8-22D4-4D16-A8B1-CC0220F99D91}" type="datetime1">
              <a:rPr lang="en-US" smtClean="0"/>
              <a:t>2/27/2022</a:t>
            </a:fld>
            <a:endParaRPr lang="en-US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5638800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569EAC-52DC-4B9D-9243-93CCB95C9CB3}" type="datetime1">
              <a:rPr lang="en-US" smtClean="0"/>
              <a:t>2/27/2022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5638800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7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algn="ct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34290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indent="0" marL="68580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indent="0" marL="10287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marL="13716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marL="17145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marL="20574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marL="24003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marL="274320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8510FB-5869-479A-9B16-5E2531CB9DB6}" type="datetime1">
              <a:rPr lang="en-US" smtClean="0"/>
              <a:t>2/27/2022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5638800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0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1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D76B509-F37F-4172-90D2-670A07CD89E1}" type="datetime1">
              <a:rPr lang="en-US" smtClean="0"/>
              <a:t>2/27/2022</a:t>
            </a:fld>
            <a:endParaRPr lang="en-US"/>
          </a:p>
        </p:txBody>
      </p:sp>
      <p:sp>
        <p:nvSpPr>
          <p:cNvPr id="10487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48254" y="5638800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6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7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2200">
                <a:solidFill>
                  <a:schemeClr val="accent1"/>
                </a:solidFill>
              </a:defRPr>
            </a:lvl1pPr>
            <a:lvl2pPr indent="0" marL="342900">
              <a:buNone/>
              <a:defRPr b="1" sz="1500"/>
            </a:lvl2pPr>
            <a:lvl3pPr indent="0" marL="685800">
              <a:buNone/>
              <a:defRPr b="1" sz="1350"/>
            </a:lvl3pPr>
            <a:lvl4pPr indent="0" marL="1028700">
              <a:buNone/>
              <a:defRPr b="1" sz="1200"/>
            </a:lvl4pPr>
            <a:lvl5pPr indent="0" marL="1371600">
              <a:buNone/>
              <a:defRPr b="1" sz="1200"/>
            </a:lvl5pPr>
            <a:lvl6pPr indent="0" marL="1714500">
              <a:buNone/>
              <a:defRPr b="1" sz="1200"/>
            </a:lvl6pPr>
            <a:lvl7pPr indent="0" marL="2057400">
              <a:buNone/>
              <a:defRPr b="1" sz="1200"/>
            </a:lvl7pPr>
            <a:lvl8pPr indent="0" marL="2400300">
              <a:buNone/>
              <a:defRPr b="1" sz="1200"/>
            </a:lvl8pPr>
            <a:lvl9pPr indent="0" marL="2743200">
              <a:buNone/>
              <a:defRPr b="1"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C1478A-E8ED-47FA-BF50-96DDD87793B8}" type="datetime1">
              <a:rPr lang="en-US" smtClean="0"/>
              <a:t>2/27/2022</a:t>
            </a:fld>
            <a:endParaRPr lang="en-US"/>
          </a:p>
        </p:txBody>
      </p:sp>
      <p:sp>
        <p:nvSpPr>
          <p:cNvPr id="10487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48254" y="5638800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764D033-4A4C-4573-B1DE-38C4970DB7B5}" type="datetime1">
              <a:rPr lang="en-US" smtClean="0"/>
              <a:t>2/27/2022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254" y="5638800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E66FAB8-E6C7-4C67-89C9-D56EBD3F898E}" type="datetime1">
              <a:rPr lang="en-US" smtClean="0"/>
              <a:t>2/27/2022</a:t>
            </a:fld>
            <a:endParaRPr lang="en-US"/>
          </a:p>
        </p:txBody>
      </p:sp>
      <p:sp>
        <p:nvSpPr>
          <p:cNvPr id="104860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5638800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7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algn="l" indent="0" marL="0">
              <a:buNone/>
              <a:defRPr sz="16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7B9BB21-0279-4FD0-BCBC-5BD4C4B67065}" type="datetime1">
              <a:rPr lang="en-US" smtClean="0"/>
              <a:t>2/27/2022</a:t>
            </a:fld>
            <a:endParaRPr lang="en-US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48254" y="5638800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048768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/>
            <a:blipFill rotWithShape="1" dpi="0">
              <a:blip xmlns:r="http://schemas.openxmlformats.org/officeDocument/2006/relationships" r:embed="rId1">
                <a:alphaModFix amt="30000"/>
              </a:blip>
              <a:srcRect/>
              <a:tile algn="ctr" flip="none" sx="100000" sy="100000" tx="0" ty="0"/>
            </a:blip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9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anchor="t" bIns="45720" lIns="91440" rIns="91440" rtlCol="0" tIns="45720" vert="horz">
            <a:normAutofit/>
          </a:bodyPr>
          <a:lstStyle>
            <a:lvl1pPr>
              <a:defRPr dirty="0" sz="3200" lang="en-US"/>
            </a:lvl1pPr>
          </a:lstStyle>
          <a:p>
            <a:pPr algn="ctr" defTabSz="914400" lvl="0">
              <a:spcBef>
                <a:spcPts val="1800"/>
              </a:spcBef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algn="l" indent="0" marL="0">
              <a:buNone/>
              <a:defRPr sz="1800"/>
            </a:lvl1pPr>
            <a:lvl2pPr indent="0" marL="342900">
              <a:buNone/>
              <a:defRPr sz="1050"/>
            </a:lvl2pPr>
            <a:lvl3pPr indent="0" marL="685800">
              <a:buNone/>
              <a:defRPr sz="900"/>
            </a:lvl3pPr>
            <a:lvl4pPr indent="0" marL="1028700">
              <a:buNone/>
              <a:defRPr sz="750"/>
            </a:lvl4pPr>
            <a:lvl5pPr indent="0" marL="1371600">
              <a:buNone/>
              <a:defRPr sz="750"/>
            </a:lvl5pPr>
            <a:lvl6pPr indent="0" marL="1714500">
              <a:buNone/>
              <a:defRPr sz="750"/>
            </a:lvl6pPr>
            <a:lvl7pPr indent="0" marL="2057400">
              <a:buNone/>
              <a:defRPr sz="750"/>
            </a:lvl7pPr>
            <a:lvl8pPr indent="0" marL="2400300">
              <a:buNone/>
              <a:defRPr sz="750"/>
            </a:lvl8pPr>
            <a:lvl9pPr indent="0" marL="274320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3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/>
          </a:lstStyle>
          <a:p>
            <a:fld id="{603FEC1F-29D5-4601-BCFC-A3FB8CF7A238}" type="datetime1">
              <a:rPr lang="en-US" smtClean="0"/>
              <a:t>2/27/2022</a:t>
            </a:fld>
            <a:endParaRPr lang="en-US"/>
          </a:p>
        </p:txBody>
      </p:sp>
      <p:sp>
        <p:nvSpPr>
          <p:cNvPr id="104877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p>
            <a:endParaRPr dirty="0" lang="en-US"/>
          </a:p>
        </p:txBody>
      </p:sp>
      <p:sp>
        <p:nvSpPr>
          <p:cNvPr id="104877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48254" y="5629918"/>
            <a:ext cx="795746" cy="503578"/>
          </a:xfrm>
        </p:spPr>
        <p:txBody>
          <a:bodyPr/>
          <a:lstStyle>
            <a:lvl1pPr>
              <a:defRPr sz="2000"/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9"/>
          <p:cNvSpPr/>
          <p:nvPr/>
        </p:nvSpPr>
        <p:spPr>
          <a:xfrm>
            <a:off x="0" y="3622291"/>
            <a:ext cx="9144000" cy="2512271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2"/>
          <a:srcRect t="2769" b="-2769"/>
          <a:stretch>
            <a:fillRect/>
          </a:stretch>
        </p:blipFill>
        <p:spPr>
          <a:xfrm>
            <a:off x="0" y="6135624"/>
            <a:ext cx="9144000" cy="742950"/>
          </a:xfrm>
          <a:prstGeom prst="rect"/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EC0C-6668-466D-8A11-54ACB4CDD68F}" type="datetime1">
              <a:rPr lang="en-US" smtClean="0"/>
              <a:t>2/27/2022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8254" y="5641190"/>
            <a:ext cx="795746" cy="503578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AD2A1D3-94CF-4BE8-B9A0-75EFE4C74F95}" type="slidenum">
              <a:rPr lang="en-US" smtClean="0"/>
              <a:t>‹#›</a:t>
            </a:fld>
            <a:endParaRPr dirty="0" lang="en-US"/>
          </a:p>
        </p:txBody>
      </p:sp>
      <p:cxnSp>
        <p:nvCxnSpPr>
          <p:cNvPr id="3145728" name="Straight Connector 11"/>
          <p:cNvCxnSpPr>
            <a:cxnSpLocks/>
          </p:cNvCxnSpPr>
          <p:nvPr/>
        </p:nvCxnSpPr>
        <p:spPr>
          <a:xfrm>
            <a:off x="0" y="6144768"/>
            <a:ext cx="9144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1"/>
  <p:txStyles>
    <p:titleStyle>
      <a:lvl1pPr algn="ctr" defTabSz="685800" eaLnBrk="1" hangingPunct="1" latinLnBrk="0" rtl="0">
        <a:lnSpc>
          <a:spcPct val="90000"/>
        </a:lnSpc>
        <a:spcBef>
          <a:spcPct val="0"/>
        </a:spcBef>
        <a:buNone/>
        <a:defRPr b="0" cap="all" sz="3200" i="0" kern="120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algn="l" defTabSz="6858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6858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6858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6858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6858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cap="none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685800" eaLnBrk="1" hangingPunct="1" latinLnBrk="0" marL="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http://images.amazon.com/images/P/0137903952.01.LZZZZZZZ.jpg" TargetMode="Externa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ctrTitle"/>
          </p:nvPr>
        </p:nvSpPr>
        <p:spPr>
          <a:xfrm>
            <a:off x="990600" y="891764"/>
            <a:ext cx="4963538" cy="1355750"/>
          </a:xfrm>
        </p:spPr>
        <p:txBody>
          <a:bodyPr>
            <a:normAutofit/>
          </a:bodyPr>
          <a:p>
            <a:pPr algn="l"/>
            <a:r>
              <a:rPr dirty="0" sz="4300" lang="en-US">
                <a:latin typeface="Arial" pitchFamily="34" charset="0"/>
                <a:cs typeface="Arial" pitchFamily="34" charset="0"/>
              </a:rPr>
              <a:t>Artificial Intelligence</a:t>
            </a:r>
          </a:p>
        </p:txBody>
      </p:sp>
      <p:sp>
        <p:nvSpPr>
          <p:cNvPr id="1048588" name="Subtitle 3"/>
          <p:cNvSpPr>
            <a:spLocks noGrp="1"/>
          </p:cNvSpPr>
          <p:nvPr>
            <p:ph type="subTitle" idx="1"/>
          </p:nvPr>
        </p:nvSpPr>
        <p:spPr>
          <a:xfrm>
            <a:off x="1143000" y="4154928"/>
            <a:ext cx="4963538" cy="911117"/>
          </a:xfrm>
        </p:spPr>
        <p:txBody>
          <a:bodyPr>
            <a:normAutofit/>
          </a:bodyPr>
          <a:p>
            <a:pPr algn="l"/>
            <a:r>
              <a:rPr b="1" dirty="0" sz="1700" lang="en-US"/>
              <a:t>CS-632</a:t>
            </a:r>
          </a:p>
          <a:p>
            <a:pPr algn="l"/>
            <a:r>
              <a:rPr b="1" dirty="0" sz="1700" lang="en-US"/>
              <a:t>Dr. Muhammad Aqib</a:t>
            </a:r>
          </a:p>
        </p:txBody>
      </p:sp>
      <p:pic>
        <p:nvPicPr>
          <p:cNvPr id="2097153" name="Graphic 7" descr="Head with Gears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354593" y="1569639"/>
            <a:ext cx="2309347" cy="2309347"/>
          </a:xfrm>
          <a:prstGeom prst="rect"/>
        </p:spPr>
      </p:pic>
      <p:sp>
        <p:nvSpPr>
          <p:cNvPr id="1048589" name="Subtitle 3"/>
          <p:cNvSpPr txBox="1"/>
          <p:nvPr/>
        </p:nvSpPr>
        <p:spPr>
          <a:xfrm>
            <a:off x="1143000" y="5510677"/>
            <a:ext cx="6366266" cy="911117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0" latinLnBrk="0" marL="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 defTabSz="914400" eaLnBrk="1" hangingPunct="1" indent="0" latinLnBrk="0" marL="457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ctr" defTabSz="914400" eaLnBrk="1" hangingPunct="1" indent="0" latinLnBrk="0" marL="914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ctr" defTabSz="914400" eaLnBrk="1" hangingPunct="1" indent="0" latinLnBrk="0" marL="1371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ctr" defTabSz="914400" eaLnBrk="1" hangingPunct="1" indent="0" latinLnBrk="0" marL="1828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ctr" defTabSz="914400" eaLnBrk="1" hangingPunct="1" indent="0" latinLnBrk="0" marL="2286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ctr" defTabSz="914400" eaLnBrk="1" hangingPunct="1" indent="0" latinLnBrk="0" marL="2743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ctr" defTabSz="914400" eaLnBrk="1" hangingPunct="1" indent="0" latinLnBrk="0" marL="3200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ctr" defTabSz="914400" eaLnBrk="1" hangingPunct="1" indent="0" latinLnBrk="0" marL="3657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1700" lang="en-US"/>
              <a:t>University Institute of Information Technology</a:t>
            </a:r>
          </a:p>
          <a:p>
            <a:r>
              <a:rPr b="1" dirty="0" sz="1700" lang="en-US"/>
              <a:t>PMAS-Arid Agriculture University Rawalpindi</a:t>
            </a:r>
          </a:p>
        </p:txBody>
      </p:sp>
      <p:sp>
        <p:nvSpPr>
          <p:cNvPr id="1048590" name="Title 1"/>
          <p:cNvSpPr txBox="1"/>
          <p:nvPr/>
        </p:nvSpPr>
        <p:spPr>
          <a:xfrm>
            <a:off x="990600" y="2692146"/>
            <a:ext cx="4963538" cy="911117"/>
          </a:xfrm>
          <a:prstGeom prst="rect"/>
        </p:spPr>
        <p:txBody>
          <a:bodyPr anchor="b" bIns="0" lIns="91440" rIns="91440" rtlCol="0" tIns="45720" vert="horz"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54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dirty="0" sz="24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Agents and Environments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3491" y="1315454"/>
            <a:ext cx="6251303" cy="4323346"/>
          </a:xfrm>
        </p:spPr>
        <p:txBody>
          <a:bodyPr>
            <a:normAutofit/>
          </a:bodyPr>
          <a:p>
            <a:r>
              <a:rPr dirty="0" sz="2400" lang="en-US"/>
              <a:t>Agent: Interactive English tutor</a:t>
            </a:r>
          </a:p>
          <a:p>
            <a:r>
              <a:rPr dirty="0" sz="2400" lang="en-US"/>
              <a:t>Performance measure: Maximize student's score on test</a:t>
            </a:r>
          </a:p>
          <a:p>
            <a:r>
              <a:rPr dirty="0" sz="2400" lang="en-US"/>
              <a:t>Environment: Set of students</a:t>
            </a:r>
          </a:p>
          <a:p>
            <a:r>
              <a:rPr dirty="0" sz="2400" lang="en-US"/>
              <a:t>Actuators: Screen display (exercises, suggestions, corrections)</a:t>
            </a:r>
          </a:p>
          <a:p>
            <a:r>
              <a:rPr dirty="0" sz="2400" lang="en-US"/>
              <a:t>Sensors: Keyboard</a:t>
            </a:r>
          </a:p>
        </p:txBody>
      </p:sp>
      <p:sp>
        <p:nvSpPr>
          <p:cNvPr id="1048639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PEAS</a:t>
            </a:r>
          </a:p>
        </p:txBody>
      </p:sp>
      <p:sp>
        <p:nvSpPr>
          <p:cNvPr id="104864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66788"/>
            <a:ext cx="7924799" cy="4499559"/>
          </a:xfrm>
        </p:spPr>
        <p:txBody>
          <a:bodyPr>
            <a:normAutofit/>
          </a:bodyPr>
          <a:p>
            <a:pPr eaLnBrk="1" hangingPunct="1"/>
            <a:r>
              <a:rPr dirty="0" sz="2400" lang="en-US"/>
              <a:t>Actions are done by the agent on the environment.</a:t>
            </a:r>
          </a:p>
          <a:p>
            <a:pPr eaLnBrk="1" hangingPunct="1"/>
            <a:r>
              <a:rPr dirty="0" sz="2400" lang="en-US"/>
              <a:t>Environment provides percepts to the agent.</a:t>
            </a:r>
          </a:p>
          <a:p>
            <a:r>
              <a:rPr dirty="0" sz="2400" lang="en-US"/>
              <a:t>Determine to a large degree the interaction between the “outside world” and the agent</a:t>
            </a:r>
          </a:p>
          <a:p>
            <a:pPr lvl="1" marL="723900"/>
            <a:r>
              <a:rPr dirty="0" sz="1800" lang="en-US"/>
              <a:t>the “outside world” is not necessarily the “real world” as we perceive it</a:t>
            </a:r>
          </a:p>
          <a:p>
            <a:pPr lvl="2" marL="1066800"/>
            <a:r>
              <a:rPr dirty="0" sz="1800" lang="en-US"/>
              <a:t>it may be a real or virtual environment the agent lives in </a:t>
            </a:r>
          </a:p>
          <a:p>
            <a:r>
              <a:rPr dirty="0" sz="2400" lang="en-US"/>
              <a:t>In  many  cases, environments are implemented within computers</a:t>
            </a:r>
          </a:p>
          <a:p>
            <a:pPr lvl="1" marL="723900"/>
            <a:r>
              <a:rPr dirty="0" sz="1800" lang="en-US"/>
              <a:t>They  may or may not have a close correspondence to the “real world”</a:t>
            </a:r>
          </a:p>
          <a:p>
            <a:pPr eaLnBrk="1" hangingPunct="1"/>
            <a:endParaRPr dirty="0" sz="2400" lang="en-US"/>
          </a:p>
        </p:txBody>
      </p:sp>
      <p:sp>
        <p:nvSpPr>
          <p:cNvPr id="1048642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Environments</a:t>
            </a:r>
          </a:p>
        </p:txBody>
      </p:sp>
      <p:sp>
        <p:nvSpPr>
          <p:cNvPr id="104864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199" cy="4628146"/>
          </a:xfrm>
        </p:spPr>
        <p:txBody>
          <a:bodyPr>
            <a:normAutofit fontScale="95833" lnSpcReduction="10000"/>
          </a:bodyPr>
          <a:p>
            <a:pPr algn="just" eaLnBrk="1" hangingPunct="1"/>
            <a:r>
              <a:rPr b="1" dirty="0" sz="2400" lang="en-US"/>
              <a:t>Fully observable </a:t>
            </a:r>
            <a:r>
              <a:rPr dirty="0" sz="2400" lang="en-US"/>
              <a:t>vs.</a:t>
            </a:r>
            <a:r>
              <a:rPr b="1" dirty="0" sz="2400" lang="en-US"/>
              <a:t> partially observable or Accessible vs. inaccessible </a:t>
            </a:r>
          </a:p>
          <a:p>
            <a:pPr algn="just" eaLnBrk="1" hangingPunct="1" lvl="1"/>
            <a:r>
              <a:rPr dirty="0" sz="2400" lang="en-US"/>
              <a:t>If an agent’s sensory equipment gives it access to the complete state of the environment, then we say that environment is fully observable to the agent.</a:t>
            </a:r>
          </a:p>
          <a:p>
            <a:pPr algn="just" eaLnBrk="1" hangingPunct="1" lvl="1"/>
            <a:r>
              <a:rPr dirty="0" sz="2400" lang="en-US"/>
              <a:t>An environment is effectively fully observable if the sensors detect all aspects that are relevant to the choice of action.</a:t>
            </a:r>
          </a:p>
          <a:p>
            <a:pPr algn="just" eaLnBrk="1" hangingPunct="1" lvl="1"/>
            <a:r>
              <a:rPr dirty="0" sz="2400" lang="en-US"/>
              <a:t>A fully observable environment is convenient because the agent need not maintain any internal state to keep track of the world.</a:t>
            </a:r>
          </a:p>
        </p:txBody>
      </p:sp>
      <p:sp>
        <p:nvSpPr>
          <p:cNvPr id="1048645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4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0999" cy="4724399"/>
          </a:xfrm>
        </p:spPr>
        <p:txBody>
          <a:bodyPr>
            <a:normAutofit/>
          </a:bodyPr>
          <a:p>
            <a:pPr algn="just"/>
            <a:r>
              <a:rPr b="1" dirty="0" sz="2200" lang="en-US"/>
              <a:t>Deterministic vs nondeterministic</a:t>
            </a:r>
          </a:p>
          <a:p>
            <a:pPr algn="just" lvl="1"/>
            <a:r>
              <a:rPr dirty="0" sz="2200" lang="en-US"/>
              <a:t>If the next state of the environment is completely determined by the current state and the actions selected by the agents, then we say the environment is deterministic. </a:t>
            </a:r>
          </a:p>
          <a:p>
            <a:pPr algn="just" lvl="1"/>
            <a:r>
              <a:rPr b="1" dirty="0" sz="2200" lang="en-US">
                <a:solidFill>
                  <a:srgbClr val="FF0000"/>
                </a:solidFill>
              </a:rPr>
              <a:t>Strategic:</a:t>
            </a:r>
            <a:r>
              <a:rPr dirty="0" sz="2200" lang="en-US">
                <a:solidFill>
                  <a:srgbClr val="FF0000"/>
                </a:solidFill>
              </a:rPr>
              <a:t> </a:t>
            </a:r>
            <a:r>
              <a:rPr dirty="0" sz="2200" lang="en-US"/>
              <a:t>the environment is deterministic except for the actions of other agents</a:t>
            </a:r>
          </a:p>
          <a:p>
            <a:pPr algn="just" lvl="1"/>
            <a:r>
              <a:rPr dirty="0" sz="2200" lang="en-US"/>
              <a:t>If the environment is inaccessible, then it may </a:t>
            </a:r>
            <a:r>
              <a:rPr dirty="0" sz="2200" i="1" lang="en-US"/>
              <a:t>appear</a:t>
            </a:r>
            <a:r>
              <a:rPr dirty="0" sz="2200" lang="en-US"/>
              <a:t> to be nondeterministic (bunch of uncertainties) Also know as </a:t>
            </a:r>
            <a:r>
              <a:rPr b="1" dirty="0" sz="2200" lang="en-US">
                <a:solidFill>
                  <a:srgbClr val="FF0000"/>
                </a:solidFill>
              </a:rPr>
              <a:t>stochastic</a:t>
            </a:r>
            <a:r>
              <a:rPr dirty="0" sz="2200" lang="en-US"/>
              <a:t>.</a:t>
            </a:r>
          </a:p>
        </p:txBody>
      </p:sp>
      <p:sp>
        <p:nvSpPr>
          <p:cNvPr id="1048648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4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143000"/>
            <a:ext cx="7848600" cy="4807479"/>
          </a:xfrm>
        </p:spPr>
        <p:txBody>
          <a:bodyPr>
            <a:normAutofit/>
          </a:bodyPr>
          <a:p>
            <a:pPr algn="just" eaLnBrk="1" hangingPunct="1"/>
            <a:r>
              <a:rPr b="1" dirty="0" sz="2200" lang="en-US"/>
              <a:t>Episodic </a:t>
            </a:r>
            <a:r>
              <a:rPr dirty="0" sz="2200" lang="en-US"/>
              <a:t>vs. </a:t>
            </a:r>
            <a:r>
              <a:rPr b="1" dirty="0" sz="2200" lang="en-US"/>
              <a:t>sequential.</a:t>
            </a:r>
            <a:endParaRPr dirty="0" sz="2200" lang="en-US"/>
          </a:p>
          <a:p>
            <a:pPr algn="just" eaLnBrk="1" hangingPunct="1" lvl="1"/>
            <a:r>
              <a:rPr dirty="0" sz="2200" lang="en-US"/>
              <a:t>Agent’s experience is divided into “episodes.”</a:t>
            </a:r>
          </a:p>
          <a:p>
            <a:pPr algn="just" lvl="1"/>
            <a:r>
              <a:rPr dirty="0" sz="2200" lang="en-US"/>
              <a:t>Each episode consists of the agent perceiving and acting.</a:t>
            </a:r>
          </a:p>
          <a:p>
            <a:pPr algn="just" lvl="1"/>
            <a:r>
              <a:rPr dirty="0" sz="2200" lang="en-US"/>
              <a:t>Subsequent episodes do not depend on the actions in the previous episodes. Episodic environments are much simpler because the agent does not need to think ahead</a:t>
            </a:r>
          </a:p>
          <a:p>
            <a:pPr algn="just" eaLnBrk="1" hangingPunct="1" lvl="1"/>
            <a:r>
              <a:rPr dirty="0" sz="2200" lang="en-US"/>
              <a:t>In sequential environments current actions affect all succeeding actions</a:t>
            </a:r>
          </a:p>
        </p:txBody>
      </p:sp>
      <p:sp>
        <p:nvSpPr>
          <p:cNvPr id="1048651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5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</p:spPr>
        <p:txBody>
          <a:bodyPr>
            <a:noAutofit/>
          </a:bodyPr>
          <a:p>
            <a:pPr algn="just" eaLnBrk="1" hangingPunct="1"/>
            <a:r>
              <a:rPr b="1" dirty="0" sz="2200" lang="en-US"/>
              <a:t>Static </a:t>
            </a:r>
            <a:r>
              <a:rPr dirty="0" sz="2200" lang="en-US"/>
              <a:t>vs. </a:t>
            </a:r>
            <a:r>
              <a:rPr b="1" dirty="0" sz="2200" lang="en-US"/>
              <a:t>Dynamic</a:t>
            </a:r>
          </a:p>
          <a:p>
            <a:pPr algn="just" eaLnBrk="1" hangingPunct="1" lvl="1"/>
            <a:r>
              <a:rPr dirty="0" sz="2200" lang="en-US"/>
              <a:t>If the environment can change while an agent is performing action, then we say the environment is dynamic otherwise, it is static.</a:t>
            </a:r>
          </a:p>
          <a:p>
            <a:pPr algn="just" eaLnBrk="1" hangingPunct="1" lvl="1"/>
            <a:r>
              <a:rPr dirty="0" sz="2200" lang="en-US"/>
              <a:t>Static environments are easy to deal with, because the agent does not keep on looking at the environment while it is deciding on an action.</a:t>
            </a:r>
          </a:p>
          <a:p>
            <a:pPr algn="just"/>
            <a:r>
              <a:rPr b="1" dirty="0" sz="2200" lang="en-US"/>
              <a:t>Semi dynamic: </a:t>
            </a:r>
            <a:r>
              <a:rPr dirty="0" sz="2200" lang="en-US"/>
              <a:t>If the environment does not change with the passage of time but the agent performance score does. </a:t>
            </a:r>
            <a:endParaRPr b="1" dirty="0" sz="2200" lang="en-US"/>
          </a:p>
        </p:txBody>
      </p:sp>
      <p:sp>
        <p:nvSpPr>
          <p:cNvPr id="1048654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5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301" y="1073004"/>
            <a:ext cx="7657397" cy="4711991"/>
          </a:xfrm>
        </p:spPr>
        <p:txBody>
          <a:bodyPr>
            <a:normAutofit/>
          </a:bodyPr>
          <a:p>
            <a:pPr algn="just" eaLnBrk="1" hangingPunct="1"/>
            <a:r>
              <a:rPr b="1" dirty="0" sz="2200" lang="en-US"/>
              <a:t>Discrete</a:t>
            </a:r>
            <a:r>
              <a:rPr dirty="0" sz="2200" lang="en-US"/>
              <a:t> vs. </a:t>
            </a:r>
            <a:r>
              <a:rPr b="1" dirty="0" sz="2200" lang="en-US"/>
              <a:t>continuous</a:t>
            </a:r>
          </a:p>
          <a:p>
            <a:pPr algn="just" eaLnBrk="1" hangingPunct="1" lvl="1"/>
            <a:r>
              <a:rPr dirty="0" sz="2200" lang="en-US"/>
              <a:t>If there are a limited number of distinct, clearly defined percepts and actions, we say that the environment is discrete.</a:t>
            </a:r>
          </a:p>
          <a:p>
            <a:pPr algn="just" lvl="1"/>
            <a:r>
              <a:rPr dirty="0" sz="2200" lang="en-US"/>
              <a:t>Chess, since there are a fixed number of possible moves on each turn.</a:t>
            </a:r>
          </a:p>
          <a:p>
            <a:pPr algn="just" lvl="1"/>
            <a:r>
              <a:rPr dirty="0" sz="2200" lang="en-US"/>
              <a:t>Taxi driving is continuous.</a:t>
            </a:r>
          </a:p>
        </p:txBody>
      </p:sp>
      <p:sp>
        <p:nvSpPr>
          <p:cNvPr id="1048657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5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800803" y="1179221"/>
            <a:ext cx="7542394" cy="4499558"/>
          </a:xfrm>
        </p:spPr>
        <p:txBody>
          <a:bodyPr>
            <a:normAutofit/>
          </a:bodyPr>
          <a:p>
            <a:pPr algn="just"/>
            <a:r>
              <a:rPr b="1" dirty="0" sz="2200" lang="en-US"/>
              <a:t>Single Agent vs. Multi-Agent</a:t>
            </a:r>
          </a:p>
          <a:p>
            <a:pPr algn="just" lvl="1"/>
            <a:r>
              <a:rPr dirty="0" sz="2200" lang="en-US"/>
              <a:t>In the single agent environment, there is only one agent.</a:t>
            </a:r>
          </a:p>
          <a:p>
            <a:pPr algn="just" lvl="1"/>
            <a:r>
              <a:rPr dirty="0" sz="2200" lang="en-US"/>
              <a:t>A computer software playing crossword puzzle.</a:t>
            </a:r>
          </a:p>
          <a:p>
            <a:pPr algn="just" lvl="1"/>
            <a:r>
              <a:rPr dirty="0" sz="2200" lang="en-US"/>
              <a:t>In multiagent systems, there are more than one active agents</a:t>
            </a:r>
          </a:p>
          <a:p>
            <a:pPr algn="just" lvl="1"/>
            <a:r>
              <a:rPr dirty="0" sz="2200" lang="en-US"/>
              <a:t>Video games</a:t>
            </a:r>
          </a:p>
        </p:txBody>
      </p:sp>
      <p:sp>
        <p:nvSpPr>
          <p:cNvPr id="1048660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6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04800" y="1524000"/>
            <a:ext cx="2133600" cy="16002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4304" name="Table 5"/>
          <p:cNvGraphicFramePr>
            <a:graphicFrameLocks noGrp="1"/>
          </p:cNvGraphicFramePr>
          <p:nvPr/>
        </p:nvGraphicFramePr>
        <p:xfrm>
          <a:off x="2667000" y="1524000"/>
          <a:ext cx="6477000" cy="1261110"/>
        </p:xfrm>
        <a:graphic>
          <a:graphicData uri="http://schemas.openxmlformats.org/drawingml/2006/table">
            <a:tbl>
              <a:tblPr/>
              <a:tblGrid>
                <a:gridCol w="1828800"/>
                <a:gridCol w="685800"/>
                <a:gridCol w="838200"/>
                <a:gridCol w="838200"/>
                <a:gridCol w="723900"/>
                <a:gridCol w="819150"/>
                <a:gridCol w="742950"/>
              </a:tblGrid>
              <a:tr h="371475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Observable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1475"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without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</a:tbl>
          </a:graphicData>
        </a:graphic>
      </p:graphicFrame>
      <p:sp>
        <p:nvSpPr>
          <p:cNvPr id="1048663" name="TextBox 4"/>
          <p:cNvSpPr txBox="1">
            <a:spLocks noChangeArrowheads="1"/>
          </p:cNvSpPr>
          <p:nvPr/>
        </p:nvSpPr>
        <p:spPr bwMode="auto">
          <a:xfrm>
            <a:off x="-5715" y="4401745"/>
            <a:ext cx="4572000" cy="175418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r>
              <a:rPr dirty="0" lang="en-US"/>
              <a:t>Fully observable vs. partially observable </a:t>
            </a:r>
          </a:p>
          <a:p>
            <a:r>
              <a:rPr dirty="0" lang="en-US"/>
              <a:t>Deterministic vs. stochastic / strategic </a:t>
            </a:r>
          </a:p>
          <a:p>
            <a:r>
              <a:rPr dirty="0" lang="en-US"/>
              <a:t>Episodic vs. sequential </a:t>
            </a:r>
          </a:p>
          <a:p>
            <a:r>
              <a:rPr dirty="0" lang="en-US"/>
              <a:t>Static vs. dynamic </a:t>
            </a:r>
          </a:p>
          <a:p>
            <a:r>
              <a:rPr dirty="0" lang="en-US"/>
              <a:t>Discrete vs. continuous </a:t>
            </a:r>
          </a:p>
          <a:p>
            <a:r>
              <a:rPr dirty="0" lang="en-US"/>
              <a:t>Single agent vs. multiagent</a:t>
            </a:r>
          </a:p>
        </p:txBody>
      </p:sp>
      <p:sp>
        <p:nvSpPr>
          <p:cNvPr id="1048664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Environment Examples</a:t>
            </a:r>
          </a:p>
        </p:txBody>
      </p:sp>
      <p:sp>
        <p:nvSpPr>
          <p:cNvPr id="104866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04800" y="1524000"/>
            <a:ext cx="2133600" cy="16002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4305" name="Table 13"/>
          <p:cNvGraphicFramePr>
            <a:graphicFrameLocks noGrp="1"/>
          </p:cNvGraphicFramePr>
          <p:nvPr/>
        </p:nvGraphicFramePr>
        <p:xfrm>
          <a:off x="2667000" y="1524000"/>
          <a:ext cx="6476999" cy="88900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685800"/>
                <a:gridCol w="838200"/>
                <a:gridCol w="967648"/>
                <a:gridCol w="594911"/>
                <a:gridCol w="818002"/>
                <a:gridCol w="743638"/>
              </a:tblGrid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Agents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48666" name="TextBox 4"/>
          <p:cNvSpPr txBox="1">
            <a:spLocks noChangeArrowheads="1"/>
          </p:cNvSpPr>
          <p:nvPr/>
        </p:nvSpPr>
        <p:spPr bwMode="auto">
          <a:xfrm>
            <a:off x="0" y="4419600"/>
            <a:ext cx="4343400" cy="1754188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Fully observable vs. partially observable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Deterministic vs. stochastic / strategic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Episodic vs. sequential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Static vs. dynamic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Discrete vs. continuous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Single agent vs. multiagent</a:t>
            </a:r>
          </a:p>
        </p:txBody>
      </p:sp>
      <p:sp>
        <p:nvSpPr>
          <p:cNvPr id="1048667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6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5791200" cy="3429000"/>
          </a:xfrm>
        </p:spPr>
        <p:txBody>
          <a:bodyPr>
            <a:normAutofit fontScale="95000" lnSpcReduction="20000"/>
          </a:bodyPr>
          <a:p>
            <a:pPr eaLnBrk="1" hangingPunct="1"/>
            <a:r>
              <a:rPr dirty="0" sz="3600" i="1" lang="en-US"/>
              <a:t>"An agent is anything that can be viewed as </a:t>
            </a:r>
            <a:r>
              <a:rPr b="1" dirty="0" sz="3600" i="1" lang="en-US">
                <a:solidFill>
                  <a:srgbClr val="808000"/>
                </a:solidFill>
              </a:rPr>
              <a:t>perceiving</a:t>
            </a:r>
            <a:r>
              <a:rPr dirty="0" sz="3600" i="1" lang="en-US"/>
              <a:t> its </a:t>
            </a:r>
            <a:r>
              <a:rPr b="1" dirty="0" sz="3600" i="1" lang="en-US">
                <a:solidFill>
                  <a:srgbClr val="808000"/>
                </a:solidFill>
              </a:rPr>
              <a:t>environment</a:t>
            </a:r>
            <a:r>
              <a:rPr dirty="0" sz="3600" i="1" lang="en-US"/>
              <a:t> through sensors and </a:t>
            </a:r>
            <a:r>
              <a:rPr b="1" dirty="0" sz="3600" i="1" lang="en-US">
                <a:solidFill>
                  <a:srgbClr val="808000"/>
                </a:solidFill>
              </a:rPr>
              <a:t>acting</a:t>
            </a:r>
            <a:r>
              <a:rPr dirty="0" sz="3600" i="1" lang="en-US"/>
              <a:t> upon that </a:t>
            </a:r>
            <a:r>
              <a:rPr b="1" dirty="0" sz="3600" i="1" lang="en-US">
                <a:solidFill>
                  <a:srgbClr val="808000"/>
                </a:solidFill>
              </a:rPr>
              <a:t>environment</a:t>
            </a:r>
            <a:r>
              <a:rPr dirty="0" sz="3600" i="1" lang="en-US"/>
              <a:t> through effectors." </a:t>
            </a:r>
            <a:br>
              <a:rPr dirty="0" sz="3600" lang="en-US"/>
            </a:br>
            <a:br>
              <a:rPr dirty="0" sz="2000" lang="en-US"/>
            </a:br>
            <a:endParaRPr dirty="0" sz="2000" lang="en-US"/>
          </a:p>
        </p:txBody>
      </p:sp>
      <p:pic>
        <p:nvPicPr>
          <p:cNvPr id="2097154" name="Picture 4" descr="0137903952">
            <a:hlinkClick r:id="rId1"/>
          </p:cNvPr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6453554" y="1717676"/>
            <a:ext cx="2233246" cy="331152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597" name="Text Box 5"/>
          <p:cNvSpPr txBox="1">
            <a:spLocks noChangeArrowheads="1"/>
          </p:cNvSpPr>
          <p:nvPr/>
        </p:nvSpPr>
        <p:spPr bwMode="auto">
          <a:xfrm>
            <a:off x="762000" y="4514448"/>
            <a:ext cx="2748280" cy="51054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l">
              <a:spcBef>
                <a:spcPct val="20000"/>
              </a:spcBef>
              <a:buSzPct val="80000"/>
            </a:pPr>
            <a:r>
              <a:rPr dirty="0" sz="2800" lang="it-IT">
                <a:latin typeface="Arial" charset="0"/>
              </a:rPr>
              <a:t>Russell &amp; Norvig</a:t>
            </a:r>
            <a:endParaRPr dirty="0" sz="2800" lang="en-US">
              <a:latin typeface="Arial" charset="0"/>
            </a:endParaRPr>
          </a:p>
        </p:txBody>
      </p:sp>
      <p:sp>
        <p:nvSpPr>
          <p:cNvPr id="1048598" name="Rectangle 7"/>
          <p:cNvSpPr>
            <a:spLocks noGrp="1" noChangeArrowheads="1"/>
          </p:cNvSpPr>
          <p:nvPr>
            <p:ph type="title"/>
          </p:nvPr>
        </p:nvSpPr>
        <p:spPr>
          <a:xfrm>
            <a:off x="1336431" y="204788"/>
            <a:ext cx="6052038" cy="762000"/>
          </a:xfrm>
          <a:noFill/>
        </p:spPr>
        <p:txBody>
          <a:bodyPr>
            <a:normAutofit/>
          </a:bodyPr>
          <a:p>
            <a:pPr eaLnBrk="1" hangingPunct="1"/>
            <a:r>
              <a:rPr b="1" dirty="0" sz="2800" lang="en-US"/>
              <a:t>Agent Definition</a:t>
            </a:r>
          </a:p>
        </p:txBody>
      </p:sp>
      <p:sp>
        <p:nvSpPr>
          <p:cNvPr id="104859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TextBox 4"/>
          <p:cNvSpPr txBox="1">
            <a:spLocks noChangeArrowheads="1"/>
          </p:cNvSpPr>
          <p:nvPr/>
        </p:nvSpPr>
        <p:spPr bwMode="auto">
          <a:xfrm>
            <a:off x="0" y="4437615"/>
            <a:ext cx="3963988" cy="17541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Fully observable vs. partially observable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Deterministic vs. stochastic / strategic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Episodic vs. sequential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Static vs. dynamic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Discrete vs. continuous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Single agent vs. multiagent</a:t>
            </a:r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457200" y="1523999"/>
            <a:ext cx="1485900" cy="2007973"/>
          </a:xfrm>
          <a:prstGeom prst="rect"/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4306" name="Table 10"/>
          <p:cNvGraphicFramePr>
            <a:graphicFrameLocks noGrp="1"/>
          </p:cNvGraphicFramePr>
          <p:nvPr/>
        </p:nvGraphicFramePr>
        <p:xfrm>
          <a:off x="2016406" y="1543291"/>
          <a:ext cx="6477000" cy="1261110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1295400"/>
                <a:gridCol w="968375"/>
                <a:gridCol w="593725"/>
                <a:gridCol w="819150"/>
                <a:gridCol w="742950"/>
              </a:tblGrid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Observable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Poker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4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4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4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4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4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14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</a:tbl>
          </a:graphicData>
        </a:graphic>
      </p:graphicFrame>
      <p:sp>
        <p:nvSpPr>
          <p:cNvPr id="1048671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7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TextBox 4"/>
          <p:cNvSpPr txBox="1">
            <a:spLocks noChangeArrowheads="1"/>
          </p:cNvSpPr>
          <p:nvPr/>
        </p:nvSpPr>
        <p:spPr bwMode="auto">
          <a:xfrm>
            <a:off x="0" y="4418013"/>
            <a:ext cx="3963988" cy="17541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Fully observable vs. partially observable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Deterministic vs. stochastic / strategic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Episodic vs. sequential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Static vs. dynamic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Discrete vs. continuous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Single agent vs. multiagent</a:t>
            </a:r>
          </a:p>
        </p:txBody>
      </p:sp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451485" y="1524000"/>
            <a:ext cx="1491615" cy="2015696"/>
          </a:xfrm>
          <a:prstGeom prst="rect"/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4307" name="Table 10"/>
          <p:cNvGraphicFramePr>
            <a:graphicFrameLocks noGrp="1"/>
          </p:cNvGraphicFramePr>
          <p:nvPr/>
        </p:nvGraphicFramePr>
        <p:xfrm>
          <a:off x="2019300" y="1524000"/>
          <a:ext cx="6476999" cy="125984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685800"/>
                <a:gridCol w="838200"/>
                <a:gridCol w="967648"/>
                <a:gridCol w="594911"/>
                <a:gridCol w="818002"/>
                <a:gridCol w="743638"/>
              </a:tblGrid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Agents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lastClr="FFFFFF" val="window"/>
                      </a:solidFill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  <a:headEnd type="none" w="med" len="med"/>
                      <a:tailEnd type="none" w="med" len="me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Poker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48675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7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TextBox 4"/>
          <p:cNvSpPr txBox="1">
            <a:spLocks noChangeArrowheads="1"/>
          </p:cNvSpPr>
          <p:nvPr/>
        </p:nvSpPr>
        <p:spPr bwMode="auto">
          <a:xfrm>
            <a:off x="0" y="4418013"/>
            <a:ext cx="3963988" cy="17541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Fully observable vs. partially observable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Deterministic vs. stochastic / strategic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Episodic vs. sequential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Static vs. dynamic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Discrete vs. continuous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Single agent vs. multiagent</a:t>
            </a:r>
          </a:p>
        </p:txBody>
      </p:sp>
      <p:graphicFrame>
        <p:nvGraphicFramePr>
          <p:cNvPr id="4194308" name="Table 9"/>
          <p:cNvGraphicFramePr>
            <a:graphicFrameLocks noGrp="1"/>
          </p:cNvGraphicFramePr>
          <p:nvPr/>
        </p:nvGraphicFramePr>
        <p:xfrm>
          <a:off x="533400" y="1143001"/>
          <a:ext cx="8039100" cy="2226065"/>
        </p:xfrm>
        <a:graphic>
          <a:graphicData uri="http://schemas.openxmlformats.org/drawingml/2006/table">
            <a:tbl>
              <a:tblPr firstRow="1" bandRow="1"/>
              <a:tblGrid>
                <a:gridCol w="2269864"/>
                <a:gridCol w="851199"/>
                <a:gridCol w="1040354"/>
                <a:gridCol w="1201022"/>
                <a:gridCol w="738390"/>
                <a:gridCol w="1015285"/>
                <a:gridCol w="922986"/>
              </a:tblGrid>
              <a:tr h="536782"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Agents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</a:tr>
              <a:tr h="38416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8416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without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38416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Poker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536782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Backgammon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116918" y="4191000"/>
            <a:ext cx="3717519" cy="26670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79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8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5973762" y="4297362"/>
            <a:ext cx="2738438" cy="17526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82" name="TextBox 4"/>
          <p:cNvSpPr txBox="1">
            <a:spLocks noChangeArrowheads="1"/>
          </p:cNvSpPr>
          <p:nvPr/>
        </p:nvSpPr>
        <p:spPr bwMode="auto">
          <a:xfrm>
            <a:off x="0" y="4419600"/>
            <a:ext cx="3963988" cy="17541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Fully observable vs. partially observable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Deterministic vs. stochastic / strategic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Episodic vs. sequential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Static vs. dynamic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Discrete vs. continuous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Single agent vs. multiagent</a:t>
            </a:r>
          </a:p>
        </p:txBody>
      </p:sp>
      <p:graphicFrame>
        <p:nvGraphicFramePr>
          <p:cNvPr id="4194309" name="Table 10"/>
          <p:cNvGraphicFramePr>
            <a:graphicFrameLocks noGrp="1"/>
          </p:cNvGraphicFramePr>
          <p:nvPr/>
        </p:nvGraphicFramePr>
        <p:xfrm>
          <a:off x="609600" y="1070240"/>
          <a:ext cx="8000999" cy="2765744"/>
        </p:xfrm>
        <a:graphic>
          <a:graphicData uri="http://schemas.openxmlformats.org/drawingml/2006/table">
            <a:tbl>
              <a:tblPr firstRow="1" bandRow="1"/>
              <a:tblGrid>
                <a:gridCol w="2259106"/>
                <a:gridCol w="847165"/>
                <a:gridCol w="1035424"/>
                <a:gridCol w="1195330"/>
                <a:gridCol w="734889"/>
                <a:gridCol w="1010473"/>
                <a:gridCol w="918612"/>
              </a:tblGrid>
              <a:tr h="568762"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Agents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</a:tr>
              <a:tr h="40705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40705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without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40705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Poker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40705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Backgammon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568762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Taxi driving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Dynamic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48683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8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94567"/>
          </a:xfrm>
        </p:spPr>
        <p:txBody>
          <a:bodyPr/>
          <a:p>
            <a:endParaRPr dirty="0" lang="en-US"/>
          </a:p>
        </p:txBody>
      </p:sp>
      <p:sp>
        <p:nvSpPr>
          <p:cNvPr id="1048686" name="TextBox 4"/>
          <p:cNvSpPr txBox="1">
            <a:spLocks noChangeArrowheads="1"/>
          </p:cNvSpPr>
          <p:nvPr/>
        </p:nvSpPr>
        <p:spPr bwMode="auto">
          <a:xfrm>
            <a:off x="0" y="4380637"/>
            <a:ext cx="4339650" cy="1754326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Fully observable vs. partially observable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Deterministic vs. stochastic / strategic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Episodic vs. sequential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Static vs. dynamic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Discrete vs. continuous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Single agent vs. multiagent</a:t>
            </a:r>
          </a:p>
        </p:txBody>
      </p:sp>
      <p:graphicFrame>
        <p:nvGraphicFramePr>
          <p:cNvPr id="4194310" name="Table 9"/>
          <p:cNvGraphicFramePr>
            <a:graphicFrameLocks noGrp="1"/>
          </p:cNvGraphicFramePr>
          <p:nvPr/>
        </p:nvGraphicFramePr>
        <p:xfrm>
          <a:off x="609599" y="1113473"/>
          <a:ext cx="8001001" cy="2864992"/>
        </p:xfrm>
        <a:graphic>
          <a:graphicData uri="http://schemas.openxmlformats.org/drawingml/2006/table">
            <a:tbl>
              <a:tblPr/>
              <a:tblGrid>
                <a:gridCol w="2259106"/>
                <a:gridCol w="847165"/>
                <a:gridCol w="1035424"/>
                <a:gridCol w="1196228"/>
                <a:gridCol w="733425"/>
                <a:gridCol w="1011891"/>
                <a:gridCol w="917762"/>
              </a:tblGrid>
              <a:tr h="510143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Observable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</a:tr>
              <a:tr h="365728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65728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without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65728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Poker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65728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Backgammon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510143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Taxi driving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Continuous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65728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Medical diagnosis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</a:tbl>
          </a:graphicData>
        </a:graphic>
      </p:graphicFrame>
      <p:sp>
        <p:nvSpPr>
          <p:cNvPr id="1048687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324600" y="4124910"/>
            <a:ext cx="1958090" cy="197109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8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0" name="TextBox 4"/>
          <p:cNvSpPr txBox="1">
            <a:spLocks noChangeArrowheads="1"/>
          </p:cNvSpPr>
          <p:nvPr/>
        </p:nvSpPr>
        <p:spPr bwMode="auto">
          <a:xfrm>
            <a:off x="0" y="4419600"/>
            <a:ext cx="3963988" cy="1754187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Fully observable vs. partially observable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Deterministic vs. stochastic / strategic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Episodic vs. sequential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Static vs. dynamic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Discrete vs. continuous </a:t>
            </a:r>
          </a:p>
          <a:p>
            <a:pPr defTabSz="914400" eaLnBrk="1" fontAlgn="auto" hangingPunct="1" indent="0" latinLnBrk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b="0" cap="none" dirty="0" sz="1800" i="0" kern="0" kumimoji="0" lang="en-US" noProof="0" normalizeH="0" spc="0" strike="noStrike" u="none">
                <a:ln>
                  <a:noFill/>
                </a:ln>
                <a:solidFill>
                  <a:sysClr lastClr="000000" val="windowText"/>
                </a:solidFill>
                <a:effectLst/>
                <a:uLnTx/>
                <a:uFillTx/>
              </a:rPr>
              <a:t>Single agent vs. multiagent</a:t>
            </a:r>
          </a:p>
        </p:txBody>
      </p:sp>
      <p:graphicFrame>
        <p:nvGraphicFramePr>
          <p:cNvPr id="4194311" name="Table 9"/>
          <p:cNvGraphicFramePr>
            <a:graphicFrameLocks noGrp="1"/>
          </p:cNvGraphicFramePr>
          <p:nvPr/>
        </p:nvGraphicFramePr>
        <p:xfrm>
          <a:off x="685799" y="1143000"/>
          <a:ext cx="7893368" cy="3037840"/>
        </p:xfrm>
        <a:graphic>
          <a:graphicData uri="http://schemas.openxmlformats.org/drawingml/2006/table">
            <a:tbl>
              <a:tblPr firstRow="1" bandRow="1"/>
              <a:tblGrid>
                <a:gridCol w="2228716"/>
                <a:gridCol w="835769"/>
                <a:gridCol w="1021495"/>
                <a:gridCol w="1179250"/>
                <a:gridCol w="725004"/>
                <a:gridCol w="996880"/>
                <a:gridCol w="906254"/>
              </a:tblGrid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Agents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without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Poker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Backgammon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Taxi driving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Dynamic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Medical diagnosis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Single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324600" y="4124910"/>
            <a:ext cx="1958090" cy="197109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91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9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175103" y="5029200"/>
            <a:ext cx="2743200" cy="18288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94312" name="Table 10"/>
          <p:cNvGraphicFramePr>
            <a:graphicFrameLocks noGrp="1"/>
          </p:cNvGraphicFramePr>
          <p:nvPr/>
        </p:nvGraphicFramePr>
        <p:xfrm>
          <a:off x="685800" y="1143000"/>
          <a:ext cx="7921941" cy="3411855"/>
        </p:xfrm>
        <a:graphic>
          <a:graphicData uri="http://schemas.openxmlformats.org/drawingml/2006/table">
            <a:tbl>
              <a:tblPr/>
              <a:tblGrid>
                <a:gridCol w="2236783"/>
                <a:gridCol w="838794"/>
                <a:gridCol w="1025193"/>
                <a:gridCol w="1184408"/>
                <a:gridCol w="726178"/>
                <a:gridCol w="1001892"/>
                <a:gridCol w="908693"/>
              </a:tblGrid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Observable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without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Poker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Backgammon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Taxi driving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Continuous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Medical diagnosis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Continuous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Image 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</a:tbl>
          </a:graphicData>
        </a:graphic>
      </p:graphicFrame>
      <p:sp>
        <p:nvSpPr>
          <p:cNvPr id="1048694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69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13" name="Table 9"/>
          <p:cNvGraphicFramePr>
            <a:graphicFrameLocks noGrp="1"/>
          </p:cNvGraphicFramePr>
          <p:nvPr/>
        </p:nvGraphicFramePr>
        <p:xfrm>
          <a:off x="685800" y="1163320"/>
          <a:ext cx="7919796" cy="3512040"/>
        </p:xfrm>
        <a:graphic>
          <a:graphicData uri="http://schemas.openxmlformats.org/drawingml/2006/table">
            <a:tbl>
              <a:tblPr firstRow="1" bandRow="1"/>
              <a:tblGrid>
                <a:gridCol w="2236179"/>
                <a:gridCol w="838566"/>
                <a:gridCol w="1024915"/>
                <a:gridCol w="1183199"/>
                <a:gridCol w="727432"/>
                <a:gridCol w="1000217"/>
                <a:gridCol w="909288"/>
              </a:tblGrid>
              <a:tr h="502804"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Agents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</a:tr>
              <a:tr h="35985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5985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without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35985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Poker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5985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Backgammon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502804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Taxi driving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Dynamic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502804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Medical diagnosis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Single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502804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Image analysis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Single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48697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175103" y="5029200"/>
            <a:ext cx="2743200" cy="18288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9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14" name="Table 9"/>
          <p:cNvGraphicFramePr>
            <a:graphicFrameLocks noGrp="1"/>
          </p:cNvGraphicFramePr>
          <p:nvPr/>
        </p:nvGraphicFramePr>
        <p:xfrm>
          <a:off x="578166" y="1066800"/>
          <a:ext cx="7981951" cy="4114803"/>
        </p:xfrm>
        <a:graphic>
          <a:graphicData uri="http://schemas.openxmlformats.org/drawingml/2006/table">
            <a:tbl>
              <a:tblPr/>
              <a:tblGrid>
                <a:gridCol w="1784034"/>
                <a:gridCol w="1066800"/>
                <a:gridCol w="1219200"/>
                <a:gridCol w="1066800"/>
                <a:gridCol w="762000"/>
                <a:gridCol w="1167540"/>
                <a:gridCol w="915577"/>
              </a:tblGrid>
              <a:tr h="523003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Observable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</a:tr>
              <a:tr h="37494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494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without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7494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Poker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523003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Backgammon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523003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Taxi driving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Continuous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523003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Medical diagnosis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Continuous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523003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Image 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494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Robot part picking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</a:tbl>
          </a:graphicData>
        </a:graphic>
      </p:graphicFrame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553200" y="5466347"/>
            <a:ext cx="1752600" cy="1391654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700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70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15" name="Table 9"/>
          <p:cNvGraphicFramePr>
            <a:graphicFrameLocks noGrp="1"/>
          </p:cNvGraphicFramePr>
          <p:nvPr/>
        </p:nvGraphicFramePr>
        <p:xfrm>
          <a:off x="609601" y="1066800"/>
          <a:ext cx="7924799" cy="4074160"/>
        </p:xfrm>
        <a:graphic>
          <a:graphicData uri="http://schemas.openxmlformats.org/drawingml/2006/table">
            <a:tbl>
              <a:tblPr firstRow="1" bandRow="1"/>
              <a:tblGrid>
                <a:gridCol w="2237591"/>
                <a:gridCol w="839097"/>
                <a:gridCol w="1025562"/>
                <a:gridCol w="1183945"/>
                <a:gridCol w="727891"/>
                <a:gridCol w="1000849"/>
                <a:gridCol w="909864"/>
              </a:tblGrid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Agents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without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Poker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Backgammon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Taxi driving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Dynamic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Medical diagnosis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Single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Image analysis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Single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Robot part picking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Single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48703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553200" y="5466347"/>
            <a:ext cx="1752600" cy="1391654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70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"/>
          <p:cNvGrpSpPr/>
          <p:nvPr/>
        </p:nvGrpSpPr>
        <p:grpSpPr bwMode="auto">
          <a:xfrm>
            <a:off x="1676400" y="2667000"/>
            <a:ext cx="6781800" cy="3368545"/>
            <a:chOff x="912" y="2064"/>
            <a:chExt cx="3729" cy="1622"/>
          </a:xfrm>
        </p:grpSpPr>
        <p:sp>
          <p:nvSpPr>
            <p:cNvPr id="1048603" name="AutoShape 7"/>
            <p:cNvSpPr>
              <a:spLocks noChangeArrowheads="1"/>
            </p:cNvSpPr>
            <p:nvPr/>
          </p:nvSpPr>
          <p:spPr bwMode="auto">
            <a:xfrm>
              <a:off x="2496" y="2064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anchor="ctr">
              <a:spAutoFit/>
            </a:bodyPr>
            <a:p>
              <a:endParaRPr lang="en-US"/>
            </a:p>
          </p:txBody>
        </p:sp>
        <p:sp>
          <p:nvSpPr>
            <p:cNvPr id="1048604" name="AutoShape 8"/>
            <p:cNvSpPr>
              <a:spLocks noChangeArrowheads="1"/>
            </p:cNvSpPr>
            <p:nvPr/>
          </p:nvSpPr>
          <p:spPr bwMode="auto">
            <a:xfrm>
              <a:off x="2167" y="3291"/>
              <a:ext cx="1332" cy="39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p>
              <a:pPr>
                <a:spcBef>
                  <a:spcPct val="20000"/>
                </a:spcBef>
                <a:buSzPct val="80000"/>
              </a:pPr>
              <a:endParaRPr sz="800" lang="en-US">
                <a:latin typeface="Arial" charset="0"/>
              </a:endParaRPr>
            </a:p>
            <a:p>
              <a:pPr>
                <a:spcBef>
                  <a:spcPct val="20000"/>
                </a:spcBef>
                <a:buSzPct val="80000"/>
              </a:pPr>
              <a:r>
                <a:rPr sz="2000" lang="en-US">
                  <a:latin typeface="Arial" charset="0"/>
                </a:rPr>
                <a:t>Environment</a:t>
              </a:r>
            </a:p>
            <a:p>
              <a:pPr>
                <a:spcBef>
                  <a:spcPct val="20000"/>
                </a:spcBef>
                <a:buSzPct val="80000"/>
              </a:pPr>
              <a:endParaRPr sz="1000" lang="en-US">
                <a:latin typeface="Arial" charset="0"/>
              </a:endParaRPr>
            </a:p>
          </p:txBody>
        </p:sp>
        <p:sp>
          <p:nvSpPr>
            <p:cNvPr id="1048605" name="Freeform 9"/>
            <p:cNvSpPr/>
            <p:nvPr/>
          </p:nvSpPr>
          <p:spPr bwMode="auto">
            <a:xfrm>
              <a:off x="3072" y="2400"/>
              <a:ext cx="1000" cy="1152"/>
            </a:xfrm>
            <a:custGeom>
              <a:avLst/>
              <a:gdLst>
                <a:gd name="T0" fmla="*/ 0 w 1000"/>
                <a:gd name="T1" fmla="*/ 0 h 1008"/>
                <a:gd name="T2" fmla="*/ 912 w 1000"/>
                <a:gd name="T3" fmla="*/ 1119 h 1008"/>
                <a:gd name="T4" fmla="*/ 528 w 1000"/>
                <a:gd name="T5" fmla="*/ 2653 h 1008"/>
                <a:gd name="T6" fmla="*/ 432 w 1000"/>
                <a:gd name="T7" fmla="*/ 2794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"/>
                <a:gd name="T13" fmla="*/ 0 h 1008"/>
                <a:gd name="T14" fmla="*/ 1000 w 100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" h="1008">
                  <a:moveTo>
                    <a:pt x="0" y="0"/>
                  </a:moveTo>
                  <a:cubicBezTo>
                    <a:pt x="412" y="116"/>
                    <a:pt x="824" y="232"/>
                    <a:pt x="912" y="384"/>
                  </a:cubicBezTo>
                  <a:cubicBezTo>
                    <a:pt x="1000" y="536"/>
                    <a:pt x="608" y="816"/>
                    <a:pt x="528" y="912"/>
                  </a:cubicBezTo>
                  <a:cubicBezTo>
                    <a:pt x="448" y="1008"/>
                    <a:pt x="400" y="928"/>
                    <a:pt x="432" y="96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spAutoFit/>
            </a:bodyPr>
            <a:p>
              <a:endParaRPr lang="en-US"/>
            </a:p>
          </p:txBody>
        </p:sp>
        <p:sp>
          <p:nvSpPr>
            <p:cNvPr id="1048606" name="Freeform 10"/>
            <p:cNvSpPr/>
            <p:nvPr/>
          </p:nvSpPr>
          <p:spPr bwMode="auto">
            <a:xfrm>
              <a:off x="1584" y="2400"/>
              <a:ext cx="864" cy="1104"/>
            </a:xfrm>
            <a:custGeom>
              <a:avLst/>
              <a:gdLst>
                <a:gd name="T0" fmla="*/ 576 w 864"/>
                <a:gd name="T1" fmla="*/ 4203 h 912"/>
                <a:gd name="T2" fmla="*/ 48 w 864"/>
                <a:gd name="T3" fmla="*/ 1775 h 912"/>
                <a:gd name="T4" fmla="*/ 864 w 864"/>
                <a:gd name="T5" fmla="*/ 0 h 912"/>
                <a:gd name="T6" fmla="*/ 0 60000 65536"/>
                <a:gd name="T7" fmla="*/ 0 60000 65536"/>
                <a:gd name="T8" fmla="*/ 0 60000 65536"/>
                <a:gd name="T9" fmla="*/ 0 w 864"/>
                <a:gd name="T10" fmla="*/ 0 h 912"/>
                <a:gd name="T11" fmla="*/ 864 w 864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912">
                  <a:moveTo>
                    <a:pt x="576" y="912"/>
                  </a:moveTo>
                  <a:cubicBezTo>
                    <a:pt x="288" y="724"/>
                    <a:pt x="0" y="536"/>
                    <a:pt x="48" y="384"/>
                  </a:cubicBezTo>
                  <a:cubicBezTo>
                    <a:pt x="96" y="232"/>
                    <a:pt x="480" y="116"/>
                    <a:pt x="86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>
              <a:spAutoFit/>
            </a:bodyPr>
            <a:p>
              <a:endParaRPr lang="en-US"/>
            </a:p>
          </p:txBody>
        </p:sp>
        <p:sp>
          <p:nvSpPr>
            <p:cNvPr id="1048607" name="Text Box 11"/>
            <p:cNvSpPr txBox="1">
              <a:spLocks noChangeArrowheads="1"/>
            </p:cNvSpPr>
            <p:nvPr/>
          </p:nvSpPr>
          <p:spPr bwMode="auto">
            <a:xfrm>
              <a:off x="912" y="2496"/>
              <a:ext cx="520" cy="367"/>
            </a:xfrm>
            <a:prstGeom prst="rect"/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algn="l">
                <a:spcBef>
                  <a:spcPct val="20000"/>
                </a:spcBef>
                <a:buSzPct val="80000"/>
              </a:pPr>
              <a:r>
                <a:rPr sz="2000" lang="en-US">
                  <a:latin typeface="Arial" charset="0"/>
                </a:rPr>
                <a:t>sensor </a:t>
              </a:r>
            </a:p>
            <a:p>
              <a:pPr algn="l">
                <a:spcBef>
                  <a:spcPct val="20000"/>
                </a:spcBef>
                <a:buSzPct val="80000"/>
              </a:pPr>
              <a:r>
                <a:rPr sz="2000" lang="en-US">
                  <a:latin typeface="Arial" charset="0"/>
                </a:rPr>
                <a:t>input</a:t>
              </a:r>
            </a:p>
          </p:txBody>
        </p:sp>
        <p:sp>
          <p:nvSpPr>
            <p:cNvPr id="1048608" name="Text Box 12"/>
            <p:cNvSpPr txBox="1">
              <a:spLocks noChangeArrowheads="1"/>
            </p:cNvSpPr>
            <p:nvPr/>
          </p:nvSpPr>
          <p:spPr bwMode="auto">
            <a:xfrm>
              <a:off x="4128" y="2544"/>
              <a:ext cx="513" cy="367"/>
            </a:xfrm>
            <a:prstGeom prst="rect"/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algn="l">
                <a:spcBef>
                  <a:spcPct val="20000"/>
                </a:spcBef>
                <a:buSzPct val="80000"/>
              </a:pPr>
              <a:r>
                <a:rPr sz="2000" lang="en-US">
                  <a:latin typeface="Arial" charset="0"/>
                </a:rPr>
                <a:t>action </a:t>
              </a:r>
            </a:p>
            <a:p>
              <a:pPr algn="l">
                <a:spcBef>
                  <a:spcPct val="20000"/>
                </a:spcBef>
                <a:buSzPct val="80000"/>
              </a:pPr>
              <a:r>
                <a:rPr sz="2000" lang="en-US">
                  <a:latin typeface="Arial" charset="0"/>
                </a:rPr>
                <a:t>output</a:t>
              </a:r>
            </a:p>
          </p:txBody>
        </p:sp>
        <p:sp>
          <p:nvSpPr>
            <p:cNvPr id="1048609" name="Text Box 13"/>
            <p:cNvSpPr txBox="1">
              <a:spLocks noChangeArrowheads="1"/>
            </p:cNvSpPr>
            <p:nvPr/>
          </p:nvSpPr>
          <p:spPr bwMode="auto">
            <a:xfrm>
              <a:off x="2544" y="2688"/>
              <a:ext cx="466" cy="191"/>
            </a:xfrm>
            <a:prstGeom prst="rect"/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algn="l">
                <a:spcBef>
                  <a:spcPct val="20000"/>
                </a:spcBef>
                <a:buSzPct val="80000"/>
              </a:pPr>
              <a:r>
                <a:rPr sz="2000" lang="en-US">
                  <a:latin typeface="Arial" charset="0"/>
                </a:rPr>
                <a:t>Agent</a:t>
              </a:r>
            </a:p>
          </p:txBody>
        </p:sp>
      </p:grpSp>
      <p:sp>
        <p:nvSpPr>
          <p:cNvPr id="1048610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Agents &amp; Environments</a:t>
            </a:r>
          </a:p>
        </p:txBody>
      </p:sp>
      <p:sp>
        <p:nvSpPr>
          <p:cNvPr id="1048611" name="Rectangle 3"/>
          <p:cNvSpPr txBox="1">
            <a:spLocks noChangeArrowheads="1"/>
          </p:cNvSpPr>
          <p:nvPr/>
        </p:nvSpPr>
        <p:spPr>
          <a:xfrm>
            <a:off x="457200" y="1600201"/>
            <a:ext cx="5791200" cy="1623032"/>
          </a:xfrm>
          <a:prstGeom prst="rect"/>
        </p:spPr>
        <p:txBody>
          <a:bodyPr>
            <a:normAutofit/>
          </a:bodyPr>
          <a:lstStyle>
            <a:lvl1pPr algn="l" defTabSz="685800" eaLnBrk="1" hangingPunct="1" indent="-228600" latinLnBrk="0" marL="228600" rtl="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algn="l" defTabSz="685800" eaLnBrk="1" hangingPunct="1" indent="-228600" latinLnBrk="0" marL="685800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baseline="0" cap="none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algn="l" defTabSz="685800" eaLnBrk="1" hangingPunct="1" indent="-228600" latinLnBrk="0" marL="1143000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algn="l" defTabSz="685800" eaLnBrk="1" hangingPunct="1" indent="-228600" latinLnBrk="0" marL="1600200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baseline="0" cap="none"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algn="l" defTabSz="685800" eaLnBrk="1" hangingPunct="1" indent="-228600" latinLnBrk="0" marL="2057400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cap="none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baseline="0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baseline="0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0" marL="0">
              <a:spcBef>
                <a:spcPct val="20000"/>
              </a:spcBef>
              <a:buNone/>
            </a:pPr>
            <a:r>
              <a:rPr dirty="0" sz="2400" lang="en-US"/>
              <a:t>The agent takes sensory input from its environment and produces as output actions that affect it.</a:t>
            </a:r>
          </a:p>
        </p:txBody>
      </p:sp>
      <p:sp>
        <p:nvSpPr>
          <p:cNvPr id="104861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16" name="Table 9"/>
          <p:cNvGraphicFramePr>
            <a:graphicFrameLocks noGrp="1"/>
          </p:cNvGraphicFramePr>
          <p:nvPr/>
        </p:nvGraphicFramePr>
        <p:xfrm>
          <a:off x="549591" y="878522"/>
          <a:ext cx="8039101" cy="4301490"/>
        </p:xfrm>
        <a:graphic>
          <a:graphicData uri="http://schemas.openxmlformats.org/drawingml/2006/table">
            <a:tbl>
              <a:tblPr/>
              <a:tblGrid>
                <a:gridCol w="2269864"/>
                <a:gridCol w="851199"/>
                <a:gridCol w="1040354"/>
                <a:gridCol w="1201924"/>
                <a:gridCol w="736918"/>
                <a:gridCol w="1016710"/>
                <a:gridCol w="922132"/>
              </a:tblGrid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dirty="0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Observable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1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5BD3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 without a clock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Poker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Strategic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Backgammon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Taxi driving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Sequential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Continuous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Medical diagnosis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Stochastic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Continuous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Image analysis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Robot part picking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Fully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Single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E7EAF7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400" i="0" kumimoji="0" lang="en-US" normalizeH="0" strike="noStrike" u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Interactive English tutor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baseline="0" b="0" cap="none" dirty="0" sz="1800" i="0" kumimoji="0" lang="en-US" normalizeH="0" strike="noStrike" u="non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lastClr="FFFFFF" val="window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CBD2EF"/>
                    </a:solidFill>
                  </a:tcPr>
                </a:tc>
              </a:tr>
            </a:tbl>
          </a:graphicData>
        </a:graphic>
      </p:graphicFrame>
      <p:pic>
        <p:nvPicPr>
          <p:cNvPr id="209716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248400" y="5180012"/>
            <a:ext cx="1789294" cy="166947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706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sp>
        <p:nvSpPr>
          <p:cNvPr id="104870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194317" name="Table 9"/>
          <p:cNvGraphicFramePr>
            <a:graphicFrameLocks noGrp="1"/>
          </p:cNvGraphicFramePr>
          <p:nvPr/>
        </p:nvGraphicFramePr>
        <p:xfrm>
          <a:off x="626495" y="874026"/>
          <a:ext cx="7885294" cy="4456428"/>
        </p:xfrm>
        <a:graphic>
          <a:graphicData uri="http://schemas.openxmlformats.org/drawingml/2006/table">
            <a:tbl>
              <a:tblPr firstRow="1" bandRow="1"/>
              <a:tblGrid>
                <a:gridCol w="2226436"/>
                <a:gridCol w="834914"/>
                <a:gridCol w="1020450"/>
                <a:gridCol w="1178044"/>
                <a:gridCol w="724263"/>
                <a:gridCol w="995860"/>
                <a:gridCol w="905327"/>
              </a:tblGrid>
              <a:tr h="498342"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b="1" kern="1200" kumimoji="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Agents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381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</a:tr>
              <a:tr h="33686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381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3686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Chess without a clock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33686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Poker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336867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Backgammon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498342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Taxi driving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Dynamic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498342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Medical diagnosis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Static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Single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498342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Image analysis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Single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  <a:tr h="498342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Robot part picking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Fully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Semi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Single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</a:tr>
              <a:tr h="498342"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Interactive English tutor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Partial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Dynamic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 eaLnBrk="1" hangingPunct="1" latinLnBrk="0" marL="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algn="l" eaLnBrk="1" hangingPunct="1" latinLnBrk="0" marL="457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algn="l" eaLnBrk="1" hangingPunct="1" latinLnBrk="0" marL="914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algn="l" eaLnBrk="1" hangingPunct="1" latinLnBrk="0" marL="1371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algn="l" eaLnBrk="1" hangingPunct="1" latinLnBrk="0" marL="18288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algn="l" eaLnBrk="1" hangingPunct="1" latinLnBrk="0" marL="22860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algn="l" eaLnBrk="1" hangingPunct="1" latinLnBrk="0" marL="27432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algn="l" eaLnBrk="1" hangingPunct="1" latinLnBrk="0" marL="32004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algn="l" eaLnBrk="1" hangingPunct="1" latinLnBrk="0" marL="3657600" rtl="0">
                        <a:defRPr kern="1200" kumimoji="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dirty="0" sz="1400" lang="en-US"/>
                        <a:t>Multi</a:t>
                      </a:r>
                    </a:p>
                  </a:txBody>
                  <a:tcPr>
                    <a:lnL w="12700" cmpd="sng">
                      <a:solidFill>
                        <a:sysClr lastClr="FFFFFF" val="window"/>
                      </a:solidFill>
                    </a:lnL>
                    <a:lnR w="12700" cmpd="sng">
                      <a:solidFill>
                        <a:sysClr lastClr="FFFFFF" val="window"/>
                      </a:solidFill>
                    </a:lnR>
                    <a:lnT w="12700" cmpd="sng">
                      <a:solidFill>
                        <a:sysClr lastClr="FFFFFF" val="window"/>
                      </a:solidFill>
                    </a:lnT>
                    <a:lnB w="12700" cmpd="sng">
                      <a:solidFill>
                        <a:sysClr lastClr="FFFFFF" val="window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48709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Properties of environments</a:t>
            </a:r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313998" y="5188525"/>
            <a:ext cx="1789294" cy="166947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7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527175"/>
            <a:ext cx="7924801" cy="3654425"/>
          </a:xfrm>
        </p:spPr>
        <p:txBody>
          <a:bodyPr>
            <a:normAutofit/>
          </a:bodyPr>
          <a:p>
            <a:pPr eaLnBrk="1" hangingPunct="1"/>
            <a:r>
              <a:rPr dirty="0" sz="2200" lang="en-US">
                <a:ea typeface="ＭＳ Ｐゴシック" pitchFamily="34" charset="-128"/>
              </a:rPr>
              <a:t>Four basic types in order of increasing generalization:</a:t>
            </a:r>
          </a:p>
          <a:p>
            <a:pPr eaLnBrk="1" hangingPunct="1" lvl="1"/>
            <a:r>
              <a:rPr dirty="0" sz="2200" lang="en-US">
                <a:ea typeface="ＭＳ Ｐゴシック" pitchFamily="34" charset="-128"/>
              </a:rPr>
              <a:t>Simple reflex agents	</a:t>
            </a:r>
          </a:p>
          <a:p>
            <a:pPr eaLnBrk="1" hangingPunct="1" lvl="1"/>
            <a:r>
              <a:rPr dirty="0" sz="2200" lang="en-US">
                <a:ea typeface="ＭＳ Ｐゴシック" pitchFamily="34" charset="-128"/>
              </a:rPr>
              <a:t> Reflex agents with state/model</a:t>
            </a:r>
          </a:p>
          <a:p>
            <a:pPr eaLnBrk="1" hangingPunct="1" lvl="1"/>
            <a:r>
              <a:rPr dirty="0" sz="2200" lang="en-US">
                <a:ea typeface="ＭＳ Ｐゴシック" pitchFamily="34" charset="-128"/>
              </a:rPr>
              <a:t>Goal-based agents</a:t>
            </a:r>
          </a:p>
          <a:p>
            <a:pPr eaLnBrk="1" hangingPunct="1" lvl="1"/>
            <a:r>
              <a:rPr dirty="0" sz="2200" lang="en-US">
                <a:ea typeface="ＭＳ Ｐゴシック" pitchFamily="34" charset="-128"/>
              </a:rPr>
              <a:t>Utility-based agents</a:t>
            </a:r>
          </a:p>
        </p:txBody>
      </p:sp>
      <p:sp>
        <p:nvSpPr>
          <p:cNvPr id="1048712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Agent types</a:t>
            </a:r>
          </a:p>
        </p:txBody>
      </p:sp>
      <p:sp>
        <p:nvSpPr>
          <p:cNvPr id="10487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4"/>
          <p:cNvSpPr txBox="1">
            <a:spLocks noChangeArrowheads="1"/>
          </p:cNvSpPr>
          <p:nvPr/>
        </p:nvSpPr>
        <p:spPr>
          <a:xfrm>
            <a:off x="533400" y="1447800"/>
            <a:ext cx="8077200" cy="4419600"/>
          </a:xfrm>
          <a:prstGeom prst="rect"/>
        </p:spPr>
        <p:txBody>
          <a:bodyPr rIns="130174" vert="horz">
            <a:normAutofit/>
          </a:bodyPr>
          <a:p>
            <a:pPr algn="just" defTabSz="914400" indent="-274320" marL="2667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dirty="0" sz="2200" lang="en-US"/>
              <a:t>Instead of specifying individual mappings in an explicit table, common input-output associations are recorded</a:t>
            </a:r>
          </a:p>
          <a:p>
            <a:pPr algn="just" defTabSz="914400" indent="-274320" marL="2667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processing of percepts to achieve some abstraction</a:t>
            </a:r>
          </a:p>
          <a:p>
            <a:pPr algn="just" defTabSz="914400" indent="-274320" marL="2667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of specification is </a:t>
            </a:r>
            <a:r>
              <a:rPr baseline="0" b="1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condition-action rules</a:t>
            </a:r>
          </a:p>
          <a:p>
            <a:pPr algn="just" defTabSz="914400" eaLnBrk="1" fontAlgn="auto" hangingPunct="1" indent="-182880" latinLnBrk="0" lvl="2" marL="10668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charset="0"/>
                <a:ea typeface="+mn-ea"/>
                <a:cs typeface="Arial Bold" charset="0"/>
                <a:sym typeface="Arial Bold" charset="0"/>
              </a:rPr>
              <a:t>if</a:t>
            </a: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Italic" charset="0"/>
                <a:ea typeface="+mn-ea"/>
                <a:cs typeface="Arial Italic" charset="0"/>
                <a:sym typeface="Arial Italic" charset="0"/>
              </a:rPr>
              <a:t>percept</a:t>
            </a: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old" charset="0"/>
                <a:ea typeface="+mn-ea"/>
                <a:cs typeface="Arial Bold" charset="0"/>
                <a:sym typeface="Arial Bold" charset="0"/>
              </a:rPr>
              <a:t>then</a:t>
            </a: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Italic" charset="0"/>
                <a:ea typeface="+mn-ea"/>
                <a:cs typeface="Arial Italic" charset="0"/>
                <a:sym typeface="Arial Italic" charset="0"/>
              </a:rPr>
              <a:t>action</a:t>
            </a:r>
          </a:p>
          <a:p>
            <a:pPr algn="just" defTabSz="914400" eaLnBrk="1" fontAlgn="auto" hangingPunct="1" indent="-182880" latinLnBrk="0" lvl="2" marL="10668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</a:pPr>
            <a:r>
              <a:rPr b="1" dirty="0" sz="2200" lang="en-US">
                <a:latin typeface="Arial Italic" charset="0"/>
                <a:cs typeface="Arial Italic" charset="0"/>
                <a:sym typeface="Arial Italic" charset="0"/>
              </a:rPr>
              <a:t>If</a:t>
            </a:r>
            <a:r>
              <a:rPr dirty="0" sz="2200" lang="en-US">
                <a:latin typeface="Arial Italic" charset="0"/>
                <a:cs typeface="Arial Italic" charset="0"/>
                <a:sym typeface="Arial Italic" charset="0"/>
              </a:rPr>
              <a:t> car-in-front-is-braking </a:t>
            </a:r>
            <a:r>
              <a:rPr b="1" dirty="0" sz="2200" lang="en-US">
                <a:latin typeface="Arial Italic" charset="0"/>
                <a:cs typeface="Arial Italic" charset="0"/>
                <a:sym typeface="Arial Italic" charset="0"/>
              </a:rPr>
              <a:t>then</a:t>
            </a:r>
            <a:r>
              <a:rPr dirty="0" sz="2200" lang="en-US">
                <a:latin typeface="Arial Italic" charset="0"/>
                <a:cs typeface="Arial Italic" charset="0"/>
                <a:sym typeface="Arial Italic" charset="0"/>
              </a:rPr>
              <a:t> initiate-braking </a:t>
            </a: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Italic" charset="0"/>
                <a:ea typeface="+mn-ea"/>
                <a:cs typeface="Arial Italic" charset="0"/>
                <a:sym typeface="Arial Italic" charset="0"/>
              </a:rPr>
              <a:t>	</a:t>
            </a:r>
            <a:endParaRPr baseline="0" b="0" cap="none" dirty="0" sz="2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Italic" charset="0"/>
              <a:ea typeface="+mn-ea"/>
              <a:cs typeface="+mn-cs"/>
              <a:sym typeface="Arial Italic" charset="0"/>
            </a:endParaRPr>
          </a:p>
          <a:p>
            <a:pPr algn="just" defTabSz="914400" indent="-274320" marL="2667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 to innate reflexes or learned responses in humans</a:t>
            </a:r>
          </a:p>
          <a:p>
            <a:pPr algn="just" defTabSz="914400" indent="-274320" marL="2667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Efficient implementation, but limited power</a:t>
            </a:r>
          </a:p>
          <a:p>
            <a:pPr algn="just" defTabSz="914400" eaLnBrk="1" fontAlgn="auto" hangingPunct="1" indent="-182880" latinLnBrk="0" lvl="2" marL="10668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must be fully observable</a:t>
            </a:r>
          </a:p>
          <a:p>
            <a:pPr algn="just" defTabSz="914400" eaLnBrk="1" fontAlgn="auto" hangingPunct="1" indent="-182880" latinLnBrk="0" lvl="2" marL="10668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Easily  runs into infinite loops</a:t>
            </a:r>
          </a:p>
        </p:txBody>
      </p:sp>
      <p:sp>
        <p:nvSpPr>
          <p:cNvPr id="1048715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Simple reflex agent</a:t>
            </a:r>
          </a:p>
        </p:txBody>
      </p:sp>
      <p:sp>
        <p:nvSpPr>
          <p:cNvPr id="10487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3" descr="simple-reflex-agent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1143000" y="1245816"/>
            <a:ext cx="6858000" cy="4366367"/>
          </a:xfrm>
          <a:noFill/>
        </p:spPr>
      </p:pic>
      <p:sp>
        <p:nvSpPr>
          <p:cNvPr id="1048717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Simple reflex agent</a:t>
            </a:r>
          </a:p>
        </p:txBody>
      </p:sp>
      <p:sp>
        <p:nvSpPr>
          <p:cNvPr id="104871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295401"/>
            <a:ext cx="6630851" cy="3858906"/>
          </a:xfrm>
        </p:spPr>
        <p:txBody>
          <a:bodyPr>
            <a:normAutofit/>
          </a:bodyPr>
          <a:p>
            <a:pPr algn="just"/>
            <a:r>
              <a:rPr dirty="0" sz="2200" lang="en-US"/>
              <a:t>Works by finding a rule whose condition matches the current situation and then doing the action associated with that rule </a:t>
            </a:r>
          </a:p>
        </p:txBody>
      </p:sp>
      <p:sp>
        <p:nvSpPr>
          <p:cNvPr id="1048720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Simple reflex agent</a:t>
            </a:r>
          </a:p>
        </p:txBody>
      </p:sp>
      <p:sp>
        <p:nvSpPr>
          <p:cNvPr id="104872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Content Placeholder 2"/>
          <p:cNvSpPr>
            <a:spLocks noGrp="1"/>
          </p:cNvSpPr>
          <p:nvPr>
            <p:ph sz="quarter" idx="1"/>
          </p:nvPr>
        </p:nvSpPr>
        <p:spPr>
          <a:xfrm>
            <a:off x="911483" y="1371600"/>
            <a:ext cx="7321034" cy="4114800"/>
          </a:xfrm>
        </p:spPr>
        <p:txBody>
          <a:bodyPr>
            <a:normAutofit/>
          </a:bodyPr>
          <a:p>
            <a:pPr algn="just"/>
            <a:r>
              <a:rPr dirty="0" sz="2200" lang="en-US"/>
              <a:t>Evan a little bit of un-observability can cause serious trouble.</a:t>
            </a:r>
          </a:p>
          <a:p>
            <a:pPr algn="just" lvl="1"/>
            <a:r>
              <a:rPr dirty="0" sz="2200" lang="en-US"/>
              <a:t>The braking rule given earlier assumes that the condition </a:t>
            </a:r>
            <a:r>
              <a:rPr dirty="0" sz="2200" i="1" lang="en-US"/>
              <a:t>car-in-front-is-braking</a:t>
            </a:r>
            <a:r>
              <a:rPr dirty="0" sz="2200" lang="en-US"/>
              <a:t> can be determined from the current percept – the current video image.</a:t>
            </a:r>
          </a:p>
          <a:p>
            <a:pPr algn="just"/>
            <a:r>
              <a:rPr dirty="0" sz="2200" lang="en-US"/>
              <a:t>More advanced techniques would require the maintenance of some kind of </a:t>
            </a:r>
            <a:r>
              <a:rPr b="1" dirty="0" sz="2200" lang="en-US">
                <a:solidFill>
                  <a:srgbClr val="FF0000"/>
                </a:solidFill>
              </a:rPr>
              <a:t> internal state</a:t>
            </a:r>
            <a:r>
              <a:rPr dirty="0" sz="2200" lang="en-US"/>
              <a:t> to choose an action.</a:t>
            </a:r>
          </a:p>
        </p:txBody>
      </p:sp>
      <p:sp>
        <p:nvSpPr>
          <p:cNvPr id="1048723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 fontScale="96429" lnSpcReduction="10000"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reflex agent with state/model</a:t>
            </a:r>
          </a:p>
        </p:txBody>
      </p:sp>
      <p:sp>
        <p:nvSpPr>
          <p:cNvPr id="104872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Rectangle 4"/>
          <p:cNvSpPr txBox="1">
            <a:spLocks noChangeArrowheads="1"/>
          </p:cNvSpPr>
          <p:nvPr/>
        </p:nvSpPr>
        <p:spPr>
          <a:xfrm>
            <a:off x="723900" y="1333500"/>
            <a:ext cx="7696200" cy="4191000"/>
          </a:xfrm>
          <a:prstGeom prst="rect"/>
        </p:spPr>
        <p:txBody>
          <a:bodyPr rIns="130174" vert="horz">
            <a:normAutofit/>
          </a:bodyPr>
          <a:p>
            <a:pPr algn="just" defTabSz="914400" eaLnBrk="1" fontAlgn="auto" hangingPunct="1" indent="-274320" latinLnBrk="0" lvl="0" marL="27432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internal state maintains important information from previous percepts</a:t>
            </a:r>
          </a:p>
          <a:p>
            <a:pPr algn="just" defTabSz="914400" eaLnBrk="1" fontAlgn="auto" hangingPunct="1" indent="-274320" latinLnBrk="0" lvl="1" marL="723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Sensors only provide a partial picture of the environment</a:t>
            </a:r>
          </a:p>
          <a:p>
            <a:pPr algn="just" defTabSz="914400" eaLnBrk="1" fontAlgn="auto" hangingPunct="1" indent="-274320" latinLnBrk="0" lvl="1" marL="723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Helps with some partially observable environments</a:t>
            </a:r>
          </a:p>
          <a:p>
            <a:pPr algn="just" defTabSz="914400" eaLnBrk="1" fontAlgn="auto" hangingPunct="1" indent="-274320" latinLnBrk="0" lvl="0" marL="27432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internal states reflects the agent’s knowledge about the world</a:t>
            </a:r>
          </a:p>
          <a:p>
            <a:pPr algn="just" defTabSz="914400" eaLnBrk="1" fontAlgn="auto" hangingPunct="1" indent="-274320" latinLnBrk="0" lvl="1" marL="723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knowledge is called a </a:t>
            </a: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Italic" charset="0"/>
                <a:ea typeface="+mn-ea"/>
                <a:cs typeface="Arial Italic" charset="0"/>
                <a:sym typeface="Arial Italic" charset="0"/>
              </a:rPr>
              <a:t>model</a:t>
            </a:r>
            <a:endParaRPr baseline="0" b="0" cap="none" dirty="0" sz="2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Italic" charset="0"/>
              <a:ea typeface="+mn-ea"/>
              <a:cs typeface="+mn-cs"/>
              <a:sym typeface="Arial Italic" charset="0"/>
            </a:endParaRPr>
          </a:p>
          <a:p>
            <a:pPr algn="just" defTabSz="914400" eaLnBrk="1" fontAlgn="auto" hangingPunct="1" indent="-274320" latinLnBrk="0" lvl="1" marL="7239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baseline="0" b="0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contain information about changes in the world</a:t>
            </a:r>
          </a:p>
          <a:p>
            <a:pPr algn="just" defTabSz="914400" eaLnBrk="1" fontAlgn="auto" hangingPunct="1" indent="-182880" latinLnBrk="0" lvl="2" marL="1066800" marR="0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</a:pPr>
            <a:endParaRPr baseline="0" b="0" cap="none" dirty="0" sz="22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6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 fontScale="96429" lnSpcReduction="10000"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reflex agent with state/model</a:t>
            </a:r>
          </a:p>
        </p:txBody>
      </p:sp>
      <p:sp>
        <p:nvSpPr>
          <p:cNvPr id="104872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3" descr="reflex+state-agent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1276350" y="1331292"/>
            <a:ext cx="6591300" cy="4195415"/>
          </a:xfrm>
          <a:noFill/>
        </p:spPr>
      </p:pic>
      <p:sp>
        <p:nvSpPr>
          <p:cNvPr id="1048728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 fontScale="96429" lnSpcReduction="10000"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reflex agent with state/model</a:t>
            </a:r>
          </a:p>
        </p:txBody>
      </p:sp>
      <p:sp>
        <p:nvSpPr>
          <p:cNvPr id="104872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403" y="1179221"/>
            <a:ext cx="7085194" cy="4499558"/>
          </a:xfrm>
        </p:spPr>
        <p:txBody>
          <a:bodyPr>
            <a:normAutofit/>
          </a:bodyPr>
          <a:p>
            <a:pPr algn="just"/>
            <a:r>
              <a:rPr dirty="0" sz="2200" lang="en-US"/>
              <a:t>Goal-based agents are far more flexible.</a:t>
            </a:r>
          </a:p>
          <a:p>
            <a:pPr algn="just" lvl="1"/>
            <a:r>
              <a:rPr dirty="0" sz="2200" lang="en-US"/>
              <a:t>If it starts to rain, the agent adjusts itself to the changed circumstances, since it also looks at the way its actions would affect its goals (remember doing the right thing).</a:t>
            </a:r>
          </a:p>
          <a:p>
            <a:pPr algn="just" lvl="1"/>
            <a:r>
              <a:rPr dirty="0" sz="2200" lang="en-US"/>
              <a:t>For the reflex agent, we would have to rewrite a large number of condition-action rules.</a:t>
            </a:r>
          </a:p>
        </p:txBody>
      </p:sp>
      <p:sp>
        <p:nvSpPr>
          <p:cNvPr id="1048731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Goal based agent</a:t>
            </a:r>
          </a:p>
        </p:txBody>
      </p:sp>
      <p:sp>
        <p:nvSpPr>
          <p:cNvPr id="104873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 Box 3"/>
          <p:cNvSpPr txBox="1">
            <a:spLocks noChangeArrowheads="1"/>
          </p:cNvSpPr>
          <p:nvPr/>
        </p:nvSpPr>
        <p:spPr bwMode="auto">
          <a:xfrm>
            <a:off x="175846" y="1447800"/>
            <a:ext cx="8792308" cy="4104641"/>
          </a:xfrm>
          <a:prstGeom prst="rect"/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p>
            <a:pPr algn="l" indent="-457200" marL="457200">
              <a:spcBef>
                <a:spcPct val="50000"/>
              </a:spcBef>
              <a:buFontTx/>
              <a:buAutoNum type="arabicParenR"/>
            </a:pPr>
            <a:r>
              <a:rPr dirty="0" sz="2200" lang="en-US"/>
              <a:t>is </a:t>
            </a:r>
            <a:r>
              <a:rPr b="1" dirty="0" sz="2200" lang="en-US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goal-oriented</a:t>
            </a:r>
            <a:r>
              <a:rPr dirty="0" sz="2200" lang="en-US"/>
              <a:t>, because it should have at least one goal -           to </a:t>
            </a:r>
            <a:r>
              <a:rPr dirty="0" sz="2200" i="1" lang="en-US"/>
              <a:t>keep continuously balance between its internal and external environments</a:t>
            </a:r>
            <a:r>
              <a:rPr dirty="0" sz="2200" lang="en-US"/>
              <a:t> ;</a:t>
            </a:r>
          </a:p>
          <a:p>
            <a:pPr algn="l" indent="-457200" marL="457200">
              <a:spcBef>
                <a:spcPct val="50000"/>
              </a:spcBef>
              <a:buFontTx/>
              <a:buAutoNum type="arabicParenR"/>
            </a:pPr>
            <a:r>
              <a:rPr dirty="0" sz="2200" lang="en-US"/>
              <a:t>is </a:t>
            </a:r>
            <a:r>
              <a:rPr b="1" dirty="0" sz="2200" lang="en-US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creative</a:t>
            </a:r>
            <a:r>
              <a:rPr dirty="0" sz="2200" lang="en-US"/>
              <a:t> because of the ability to </a:t>
            </a:r>
            <a:r>
              <a:rPr dirty="0" sz="2200" i="1" lang="en-US">
                <a:solidFill>
                  <a:srgbClr val="FF0000"/>
                </a:solidFill>
              </a:rPr>
              <a:t>change external environment</a:t>
            </a:r>
            <a:r>
              <a:rPr dirty="0" sz="2200" lang="en-US"/>
              <a:t>;</a:t>
            </a:r>
          </a:p>
          <a:p>
            <a:pPr algn="l" indent="-457200" marL="457200">
              <a:spcBef>
                <a:spcPct val="50000"/>
              </a:spcBef>
              <a:buFontTx/>
              <a:buAutoNum type="arabicParenR"/>
            </a:pPr>
            <a:r>
              <a:rPr dirty="0" sz="2200" lang="en-US"/>
              <a:t>is </a:t>
            </a:r>
            <a:r>
              <a:rPr b="1" dirty="0" sz="2200" lang="en-US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adaptive</a:t>
            </a:r>
            <a:r>
              <a:rPr dirty="0" sz="2200" lang="en-US"/>
              <a:t> because of the ability to </a:t>
            </a:r>
            <a:r>
              <a:rPr dirty="0" sz="2200" i="1" lang="en-US">
                <a:solidFill>
                  <a:srgbClr val="FF0000"/>
                </a:solidFill>
              </a:rPr>
              <a:t>change internal environment</a:t>
            </a:r>
            <a:r>
              <a:rPr dirty="0" sz="2200" lang="en-US"/>
              <a:t>;</a:t>
            </a:r>
          </a:p>
          <a:p>
            <a:pPr algn="l" indent="-457200" marL="457200">
              <a:spcBef>
                <a:spcPct val="50000"/>
              </a:spcBef>
              <a:buFontTx/>
              <a:buAutoNum type="arabicParenR"/>
            </a:pPr>
            <a:r>
              <a:rPr dirty="0" sz="2200" lang="en-US"/>
              <a:t>is </a:t>
            </a:r>
            <a:r>
              <a:rPr b="1" dirty="0" sz="2200" lang="en-US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mobile</a:t>
            </a:r>
            <a:r>
              <a:rPr dirty="0" sz="2200" lang="en-US"/>
              <a:t> because of the ability to </a:t>
            </a:r>
            <a:r>
              <a:rPr dirty="0" sz="2200" i="1" lang="en-US">
                <a:solidFill>
                  <a:srgbClr val="FF0000"/>
                </a:solidFill>
              </a:rPr>
              <a:t>move to another place</a:t>
            </a:r>
            <a:r>
              <a:rPr dirty="0" sz="2200" lang="en-US"/>
              <a:t>;</a:t>
            </a:r>
          </a:p>
          <a:p>
            <a:pPr algn="l" indent="-457200" marL="457200">
              <a:spcBef>
                <a:spcPct val="50000"/>
              </a:spcBef>
              <a:buFontTx/>
              <a:buAutoNum type="arabicParenR"/>
            </a:pPr>
            <a:r>
              <a:rPr dirty="0" sz="2200" lang="en-US"/>
              <a:t>is </a:t>
            </a:r>
            <a:r>
              <a:rPr b="1" dirty="0" sz="2200" lang="en-US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social</a:t>
            </a:r>
            <a:r>
              <a:rPr dirty="0" sz="2200" lang="en-US"/>
              <a:t> because of the ability to </a:t>
            </a:r>
            <a:r>
              <a:rPr dirty="0" sz="2200" i="1" lang="en-US">
                <a:solidFill>
                  <a:srgbClr val="FF0000"/>
                </a:solidFill>
              </a:rPr>
              <a:t>communicate</a:t>
            </a:r>
            <a:r>
              <a:rPr dirty="0" sz="2200" lang="en-US"/>
              <a:t> </a:t>
            </a:r>
            <a:r>
              <a:rPr dirty="0" sz="2200" i="1" lang="en-US">
                <a:solidFill>
                  <a:srgbClr val="FF0000"/>
                </a:solidFill>
              </a:rPr>
              <a:t>to</a:t>
            </a:r>
            <a:r>
              <a:rPr dirty="0" sz="2200" lang="en-US">
                <a:solidFill>
                  <a:srgbClr val="FF0000"/>
                </a:solidFill>
              </a:rPr>
              <a:t> </a:t>
            </a:r>
            <a:r>
              <a:rPr dirty="0" sz="2200" i="1" lang="en-US">
                <a:solidFill>
                  <a:srgbClr val="FF0000"/>
                </a:solidFill>
              </a:rPr>
              <a:t>create a community</a:t>
            </a:r>
            <a:r>
              <a:rPr dirty="0" sz="2200" lang="en-US"/>
              <a:t>;</a:t>
            </a:r>
          </a:p>
          <a:p>
            <a:pPr algn="l" indent="-457200" marL="457200">
              <a:spcBef>
                <a:spcPct val="50000"/>
              </a:spcBef>
              <a:buFontTx/>
              <a:buAutoNum type="arabicParenR"/>
            </a:pPr>
            <a:r>
              <a:rPr dirty="0" sz="2200" lang="en-US"/>
              <a:t>is </a:t>
            </a:r>
            <a:r>
              <a:rPr b="1" dirty="0" sz="2200" lang="en-US">
                <a:solidFill>
                  <a:schemeClr val="accent2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self-configurable</a:t>
            </a:r>
            <a:r>
              <a:rPr dirty="0" sz="2200" lang="en-US"/>
              <a:t> because of the ability to </a:t>
            </a:r>
            <a:r>
              <a:rPr dirty="0" sz="2200" i="1" lang="en-US">
                <a:solidFill>
                  <a:srgbClr val="FF0000"/>
                </a:solidFill>
              </a:rPr>
              <a:t>protect “mental health”</a:t>
            </a:r>
            <a:r>
              <a:rPr dirty="0" sz="2200" lang="en-US"/>
              <a:t> by sensing only a “suitable” part of the environment. </a:t>
            </a:r>
          </a:p>
        </p:txBody>
      </p:sp>
      <p:sp>
        <p:nvSpPr>
          <p:cNvPr id="1048618" name="Rectangle 7"/>
          <p:cNvSpPr txBox="1">
            <a:spLocks noChangeArrowheads="1"/>
          </p:cNvSpPr>
          <p:nvPr/>
        </p:nvSpPr>
        <p:spPr>
          <a:xfrm>
            <a:off x="1336430" y="204788"/>
            <a:ext cx="6207369" cy="862012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Intelligent Agent  </a:t>
            </a:r>
            <a:br>
              <a:rPr b="1" dirty="0" sz="2800" lang="en-US"/>
            </a:br>
            <a:r>
              <a:rPr b="1" dirty="0" sz="2800" lang="en-US"/>
              <a:t>[</a:t>
            </a:r>
            <a:r>
              <a:rPr b="1" dirty="0" sz="2800" lang="en-US" err="1"/>
              <a:t>Terziyan</a:t>
            </a:r>
            <a:r>
              <a:rPr b="1" dirty="0" sz="2800" lang="en-US"/>
              <a:t>, 1993]</a:t>
            </a:r>
          </a:p>
        </p:txBody>
      </p:sp>
      <p:sp>
        <p:nvSpPr>
          <p:cNvPr id="104861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p>
            <a:pPr>
              <a:buFontTx/>
              <a:buNone/>
            </a:pPr>
            <a:r>
              <a:rPr lang="en-US"/>
              <a:t>
</a:t>
            </a:r>
          </a:p>
        </p:txBody>
      </p:sp>
      <p:pic>
        <p:nvPicPr>
          <p:cNvPr id="2097173" name="Picture 4" descr="goal-based-agent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1241597" y="1308952"/>
            <a:ext cx="6660805" cy="4240095"/>
          </a:xfrm>
          <a:noFill/>
        </p:spPr>
      </p:pic>
      <p:sp>
        <p:nvSpPr>
          <p:cNvPr id="1048734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Goal based agent</a:t>
            </a:r>
          </a:p>
        </p:txBody>
      </p:sp>
      <p:sp>
        <p:nvSpPr>
          <p:cNvPr id="104873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7003" y="1179221"/>
            <a:ext cx="7389994" cy="4499558"/>
          </a:xfrm>
        </p:spPr>
        <p:txBody>
          <a:bodyPr>
            <a:normAutofit/>
          </a:bodyPr>
          <a:p>
            <a:pPr algn="just" eaLnBrk="1" hangingPunct="1"/>
            <a:r>
              <a:rPr dirty="0" sz="2200" lang="en-US"/>
              <a:t>Goals are not really enough to generate </a:t>
            </a:r>
            <a:r>
              <a:rPr dirty="0" sz="2200" lang="en-US">
                <a:solidFill>
                  <a:srgbClr val="FF0000"/>
                </a:solidFill>
              </a:rPr>
              <a:t>high-quality</a:t>
            </a:r>
            <a:r>
              <a:rPr dirty="0" sz="2200" lang="en-US"/>
              <a:t> behavior.</a:t>
            </a:r>
          </a:p>
          <a:p>
            <a:pPr algn="just" eaLnBrk="1" hangingPunct="1"/>
            <a:r>
              <a:rPr dirty="0" sz="2200" lang="en-US"/>
              <a:t>There are many ways to reach the destination, but some are qualitatively better than others.</a:t>
            </a:r>
          </a:p>
          <a:p>
            <a:pPr algn="just" eaLnBrk="1" hangingPunct="1" lvl="1"/>
            <a:r>
              <a:rPr dirty="0" sz="2200" lang="en-US"/>
              <a:t>More safe</a:t>
            </a:r>
          </a:p>
          <a:p>
            <a:pPr algn="just" eaLnBrk="1" hangingPunct="1" lvl="1"/>
            <a:r>
              <a:rPr dirty="0" sz="2200" lang="en-US"/>
              <a:t>Shorter</a:t>
            </a:r>
          </a:p>
          <a:p>
            <a:pPr algn="just" eaLnBrk="1" hangingPunct="1" lvl="1"/>
            <a:r>
              <a:rPr dirty="0" sz="2200" lang="en-US"/>
              <a:t>Less expensive</a:t>
            </a:r>
          </a:p>
        </p:txBody>
      </p:sp>
      <p:sp>
        <p:nvSpPr>
          <p:cNvPr id="1048737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utility based agent</a:t>
            </a:r>
          </a:p>
        </p:txBody>
      </p:sp>
      <p:sp>
        <p:nvSpPr>
          <p:cNvPr id="104873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3" descr="utility-based-agent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>
          <a:xfrm>
            <a:off x="1143000" y="1246259"/>
            <a:ext cx="6858000" cy="4365481"/>
          </a:xfrm>
        </p:spPr>
      </p:pic>
      <p:sp>
        <p:nvSpPr>
          <p:cNvPr id="1048739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utility based agent</a:t>
            </a:r>
          </a:p>
        </p:txBody>
      </p:sp>
      <p:sp>
        <p:nvSpPr>
          <p:cNvPr id="104874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</p:spPr>
        <p:txBody>
          <a:bodyPr/>
          <a:p>
            <a:r>
              <a:rPr dirty="0" lang="en-US"/>
              <a:t>Summery of Today’s Lecture</a:t>
            </a:r>
          </a:p>
        </p:txBody>
      </p:sp>
      <p:sp>
        <p:nvSpPr>
          <p:cNvPr id="10487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315200" cy="4343400"/>
          </a:xfrm>
          <a:noFill/>
        </p:spPr>
        <p:txBody>
          <a:bodyPr>
            <a:noAutofit/>
          </a:bodyPr>
          <a:p>
            <a:r>
              <a:rPr dirty="0" sz="2200" lang="en-US"/>
              <a:t>Types of Environments</a:t>
            </a:r>
          </a:p>
          <a:p>
            <a:r>
              <a:rPr dirty="0" sz="2200" lang="en-US"/>
              <a:t>Agents Examples based on Environment</a:t>
            </a:r>
          </a:p>
          <a:p>
            <a:r>
              <a:rPr dirty="0" sz="2200" lang="en-US">
                <a:ea typeface="ＭＳ Ｐゴシック" pitchFamily="34" charset="-128"/>
              </a:rPr>
              <a:t>Agent types</a:t>
            </a:r>
            <a:r>
              <a:rPr dirty="0" sz="2200" lang="en-US"/>
              <a:t> </a:t>
            </a:r>
          </a:p>
          <a:p>
            <a:pPr lvl="1"/>
            <a:r>
              <a:rPr dirty="0" sz="2200" lang="en-US">
                <a:ea typeface="ＭＳ Ｐゴシック" pitchFamily="34" charset="-128"/>
              </a:rPr>
              <a:t>Simple reflex agents	</a:t>
            </a:r>
          </a:p>
          <a:p>
            <a:pPr lvl="1"/>
            <a:r>
              <a:rPr dirty="0" sz="2200" lang="en-US">
                <a:ea typeface="ＭＳ Ｐゴシック" pitchFamily="34" charset="-128"/>
              </a:rPr>
              <a:t> Reflex agents with state/model</a:t>
            </a:r>
          </a:p>
          <a:p>
            <a:pPr lvl="1"/>
            <a:r>
              <a:rPr dirty="0" sz="2200" lang="en-US">
                <a:ea typeface="ＭＳ Ｐゴシック" pitchFamily="34" charset="-128"/>
              </a:rPr>
              <a:t>Goal-based agents</a:t>
            </a:r>
          </a:p>
          <a:p>
            <a:pPr lvl="1"/>
            <a:r>
              <a:rPr dirty="0" sz="2200" lang="en-US">
                <a:ea typeface="ＭＳ Ｐゴシック" pitchFamily="34" charset="-128"/>
              </a:rPr>
              <a:t>Utility-based agents</a:t>
            </a:r>
            <a:endParaRPr dirty="0" sz="2200" lang="en-US"/>
          </a:p>
        </p:txBody>
      </p:sp>
      <p:sp>
        <p:nvSpPr>
          <p:cNvPr id="104874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Rectangle 3"/>
          <p:cNvSpPr/>
          <p:nvPr/>
        </p:nvSpPr>
        <p:spPr>
          <a:xfrm>
            <a:off x="2741917" y="2967335"/>
            <a:ext cx="3660169" cy="92333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dirty="0" sz="5400" lang="en-US">
                <a:ln w="13462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algn="bl" dir="2700000" dist="38100" rotWithShape="0">
                    <a:schemeClr val="accent5"/>
                  </a:outerShdw>
                </a:effectLst>
              </a:rPr>
              <a:t>Thank You</a:t>
            </a:r>
          </a:p>
        </p:txBody>
      </p:sp>
      <p:sp>
        <p:nvSpPr>
          <p:cNvPr id="104874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3733800"/>
            <a:ext cx="8428038" cy="2362200"/>
          </a:xfrm>
        </p:spPr>
        <p:txBody>
          <a:bodyPr/>
          <a:p>
            <a:pPr eaLnBrk="1" hangingPunct="1">
              <a:lnSpc>
                <a:spcPct val="90000"/>
              </a:lnSpc>
              <a:buFontTx/>
              <a:buNone/>
            </a:pPr>
            <a:endParaRPr dirty="0" sz="2600" 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dirty="0" sz="2600" 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dirty="0" sz="2600" lang="en-US"/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dirty="0" sz="2600" lang="en-US"/>
              <a:t>The </a:t>
            </a:r>
            <a:r>
              <a:rPr dirty="0" sz="2600" lang="en-US">
                <a:solidFill>
                  <a:srgbClr val="FF0000"/>
                </a:solidFill>
              </a:rPr>
              <a:t>agent</a:t>
            </a:r>
            <a:r>
              <a:rPr dirty="0" sz="2600" lang="en-US"/>
              <a:t> </a:t>
            </a:r>
            <a:r>
              <a:rPr dirty="0" sz="2600" lang="en-US">
                <a:solidFill>
                  <a:srgbClr val="FF0000"/>
                </a:solidFill>
              </a:rPr>
              <a:t>function</a:t>
            </a:r>
            <a:r>
              <a:rPr dirty="0" sz="2600" lang="en-US"/>
              <a:t> maps from percept histories to actions: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dirty="0" sz="2600" lang="en-US"/>
          </a:p>
        </p:txBody>
      </p:sp>
      <p:pic>
        <p:nvPicPr>
          <p:cNvPr id="2097155" name="Picture 4" descr="agent-environmen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943674" y="1485900"/>
            <a:ext cx="7256651" cy="3276600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24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Agents Function </a:t>
            </a:r>
            <a:r>
              <a:rPr b="1" dirty="0" sz="2800" lang="en-US" err="1"/>
              <a:t>MaP</a:t>
            </a:r>
            <a:endParaRPr b="1" dirty="0" sz="2800" lang="en-US"/>
          </a:p>
        </p:txBody>
      </p:sp>
      <p:sp>
        <p:nvSpPr>
          <p:cNvPr id="104862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86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>
          <a:xfrm>
            <a:off x="1443491" y="1219201"/>
            <a:ext cx="6251303" cy="4247146"/>
          </a:xfrm>
        </p:spPr>
        <p:txBody>
          <a:bodyPr>
            <a:normAutofit/>
          </a:bodyPr>
          <a:p>
            <a:pPr>
              <a:lnSpc>
                <a:spcPct val="80000"/>
              </a:lnSpc>
              <a:buFont typeface="Arial" charset="0"/>
              <a:buChar char="•"/>
            </a:pPr>
            <a:r>
              <a:rPr dirty="0" sz="2800" lang="en-US">
                <a:ea typeface="ＭＳ Ｐゴシック" charset="-128"/>
              </a:rPr>
              <a:t>Human agent: </a:t>
            </a:r>
          </a:p>
          <a:p>
            <a:pPr indent="0" marL="0">
              <a:lnSpc>
                <a:spcPct val="80000"/>
              </a:lnSpc>
              <a:buNone/>
            </a:pPr>
            <a:endParaRPr dirty="0" sz="400" lang="en-US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Arial" charset="0"/>
              <a:buChar char="–"/>
            </a:pPr>
            <a:r>
              <a:rPr dirty="0" sz="2400" lang="en-US"/>
              <a:t>eyes, ears, and other organs for sensors; 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</a:pPr>
            <a:r>
              <a:rPr dirty="0" sz="2400" lang="en-US"/>
              <a:t>hands, legs, mouth, and other body parts for actuators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</a:pPr>
            <a:endParaRPr dirty="0" sz="2400" lang="en-US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dirty="0" sz="2800" lang="en-US">
                <a:ea typeface="ＭＳ Ｐゴシック" charset="-128"/>
              </a:rPr>
              <a:t>Robotic agent: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dirty="0" sz="400" lang="en-US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Arial" charset="0"/>
              <a:buChar char="–"/>
            </a:pPr>
            <a:r>
              <a:rPr dirty="0" sz="2400" lang="en-US"/>
              <a:t>cameras and infrared range finders for sensors </a:t>
            </a:r>
          </a:p>
          <a:p>
            <a:pPr lvl="1">
              <a:lnSpc>
                <a:spcPct val="80000"/>
              </a:lnSpc>
              <a:buFont typeface="Arial" charset="0"/>
              <a:buChar char="–"/>
            </a:pPr>
            <a:r>
              <a:rPr dirty="0" sz="2400" lang="en-US"/>
              <a:t>various motors for actuators</a:t>
            </a:r>
          </a:p>
          <a:p>
            <a:endParaRPr dirty="0" lang="en-US"/>
          </a:p>
        </p:txBody>
      </p:sp>
      <p:sp>
        <p:nvSpPr>
          <p:cNvPr id="1048627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Agents Examples</a:t>
            </a:r>
          </a:p>
        </p:txBody>
      </p:sp>
      <p:sp>
        <p:nvSpPr>
          <p:cNvPr id="104862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p>
            <a:pPr>
              <a:lnSpc>
                <a:spcPct val="80000"/>
              </a:lnSpc>
              <a:spcAft>
                <a:spcPts val="600"/>
              </a:spcAft>
            </a:pPr>
            <a:r>
              <a:rPr dirty="0" sz="2400" lang="en-US"/>
              <a:t> Use PEAS to describe task environment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dirty="0" sz="2000" lang="en-US">
                <a:solidFill>
                  <a:srgbClr val="FF0000"/>
                </a:solidFill>
              </a:rPr>
              <a:t>P</a:t>
            </a:r>
            <a:r>
              <a:rPr dirty="0" sz="2000" lang="en-US"/>
              <a:t>erformance measure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dirty="0" sz="2000" lang="en-US">
                <a:solidFill>
                  <a:srgbClr val="FF0000"/>
                </a:solidFill>
              </a:rPr>
              <a:t>E</a:t>
            </a:r>
            <a:r>
              <a:rPr dirty="0" sz="2000" lang="en-US"/>
              <a:t>nvironment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dirty="0" sz="2000" lang="en-US">
                <a:solidFill>
                  <a:srgbClr val="FF0000"/>
                </a:solidFill>
              </a:rPr>
              <a:t>A</a:t>
            </a:r>
            <a:r>
              <a:rPr dirty="0" sz="2000" lang="en-US"/>
              <a:t>ctuators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dirty="0" sz="2000" lang="en-US">
                <a:solidFill>
                  <a:srgbClr val="FF0000"/>
                </a:solidFill>
              </a:rPr>
              <a:t>S</a:t>
            </a:r>
            <a:r>
              <a:rPr dirty="0" sz="2000" lang="en-US"/>
              <a:t>ensors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endParaRPr dirty="0" sz="2000" lang="en-US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dirty="0" sz="2400" lang="en-US"/>
              <a:t>Example: Taxi driver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dirty="0" sz="2000" lang="en-US"/>
              <a:t>Performance measure:  safe, fast, comfortable (maximize profits)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dirty="0" sz="2000" lang="en-US"/>
              <a:t>Environment:  roads, other traffic, pedestrians, customers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dirty="0" sz="2000" lang="en-US"/>
              <a:t>Actuators:  steering, accelerator, brake, signal, horn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dirty="0" sz="2000" lang="en-US"/>
              <a:t>Sensors: cameras, sonar, speedometer, GPS, odometer, accelerometer, engine sensors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endParaRPr dirty="0" sz="2400" lang="en-US"/>
          </a:p>
        </p:txBody>
      </p:sp>
      <p:sp>
        <p:nvSpPr>
          <p:cNvPr id="1048630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PEAS</a:t>
            </a:r>
          </a:p>
        </p:txBody>
      </p:sp>
      <p:sp>
        <p:nvSpPr>
          <p:cNvPr id="104863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>
          <a:xfrm>
            <a:off x="728133" y="1295400"/>
            <a:ext cx="6251303" cy="3450613"/>
          </a:xfrm>
        </p:spPr>
        <p:txBody>
          <a:bodyPr>
            <a:normAutofit fontScale="95833" lnSpcReduction="10000"/>
          </a:bodyPr>
          <a:p>
            <a:r>
              <a:rPr dirty="0" sz="2400" lang="en-US"/>
              <a:t>Agent: Part-picking robot</a:t>
            </a:r>
          </a:p>
          <a:p>
            <a:r>
              <a:rPr dirty="0" sz="2400" lang="en-US"/>
              <a:t>Performance measure: Percentage of parts in correct bins</a:t>
            </a:r>
          </a:p>
          <a:p>
            <a:r>
              <a:rPr dirty="0" sz="2400" lang="en-US"/>
              <a:t>Environment: Conveyor belt with parts, bins</a:t>
            </a:r>
          </a:p>
          <a:p>
            <a:r>
              <a:rPr dirty="0" sz="2400" lang="en-US"/>
              <a:t>Actuators: Jointed arm and hand</a:t>
            </a:r>
          </a:p>
          <a:p>
            <a:r>
              <a:rPr dirty="0" sz="2400" lang="en-US"/>
              <a:t>Sensors: Camera, joint angle sensors</a:t>
            </a:r>
          </a:p>
          <a:p>
            <a:endParaRPr dirty="0" sz="2400" lang="en-US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6705600" y="1663393"/>
            <a:ext cx="2249689" cy="2714625"/>
          </a:xfrm>
          <a:prstGeom prst="rect"/>
          <a:noFill/>
          <a:ln w="9525">
            <a:noFill/>
            <a:miter lim="800000"/>
            <a:headEnd/>
            <a:tailEnd/>
          </a:ln>
        </p:spPr>
      </p:pic>
      <p:sp>
        <p:nvSpPr>
          <p:cNvPr id="1048633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PEAS</a:t>
            </a:r>
          </a:p>
        </p:txBody>
      </p:sp>
      <p:sp>
        <p:nvSpPr>
          <p:cNvPr id="104863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898" y="1371600"/>
            <a:ext cx="6862309" cy="4419600"/>
          </a:xfrm>
        </p:spPr>
        <p:txBody>
          <a:bodyPr>
            <a:noAutofit/>
          </a:bodyPr>
          <a:p>
            <a:r>
              <a:rPr dirty="0" sz="2400" lang="en-US"/>
              <a:t>Agent: Medical diagnosis system</a:t>
            </a:r>
          </a:p>
          <a:p>
            <a:r>
              <a:rPr dirty="0" sz="2400" lang="en-US"/>
              <a:t>Performance measure: Healthy patient, minimize costs</a:t>
            </a:r>
          </a:p>
          <a:p>
            <a:r>
              <a:rPr dirty="0" sz="2400" lang="en-US"/>
              <a:t>Environment: Patient, hospital, staff</a:t>
            </a:r>
          </a:p>
          <a:p>
            <a:r>
              <a:rPr dirty="0" sz="2400" lang="en-US"/>
              <a:t>Actuators: Screen display (questions, tests, diagnoses, treatments, referrals)</a:t>
            </a:r>
          </a:p>
          <a:p>
            <a:r>
              <a:rPr dirty="0" sz="2400" lang="en-US"/>
              <a:t>Sensors: Keyboard (entry of symptoms, findings, patient's answers)</a:t>
            </a:r>
          </a:p>
        </p:txBody>
      </p:sp>
      <p:sp>
        <p:nvSpPr>
          <p:cNvPr id="1048636" name="Rectangle 7"/>
          <p:cNvSpPr txBox="1">
            <a:spLocks noChangeArrowheads="1"/>
          </p:cNvSpPr>
          <p:nvPr/>
        </p:nvSpPr>
        <p:spPr>
          <a:xfrm>
            <a:off x="1336431" y="204788"/>
            <a:ext cx="6052038" cy="762000"/>
          </a:xfrm>
          <a:prstGeom prst="rect"/>
          <a:noFill/>
        </p:spPr>
        <p:txBody>
          <a:bodyPr>
            <a:normAutofit/>
          </a:bodyPr>
          <a:lstStyle>
            <a:lvl1pPr algn="ctr" defTabSz="6858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0" cap="all" sz="3200" i="0" kern="120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2800" lang="en-US"/>
              <a:t>PEAS</a:t>
            </a:r>
          </a:p>
        </p:txBody>
      </p:sp>
      <p:sp>
        <p:nvSpPr>
          <p:cNvPr id="104863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D2A1D3-94CF-4BE8-B9A0-75EFE4C74F9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Artificial Intelligence</dc:title>
  <dc:creator>محمدعاقب ضيغم برويز</dc:creator>
  <cp:lastModifiedBy>محمدعاقب ضيغم برويز</cp:lastModifiedBy>
  <dcterms:created xsi:type="dcterms:W3CDTF">2021-03-02T20:02:33Z</dcterms:created>
  <dcterms:modified xsi:type="dcterms:W3CDTF">2022-03-02T14:28:19Z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409d973596e24068bd303e3e76e87639</vt:lpwstr>
  </property>
</Properties>
</file>