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64"/>
  </p:notesMasterIdLst>
  <p:handoutMasterIdLst>
    <p:handoutMasterId r:id="rId65"/>
  </p:handoutMasterIdLst>
  <p:sldIdLst>
    <p:sldId id="516" r:id="rId3"/>
    <p:sldId id="259" r:id="rId4"/>
    <p:sldId id="260" r:id="rId5"/>
    <p:sldId id="319" r:id="rId6"/>
    <p:sldId id="261" r:id="rId7"/>
    <p:sldId id="262" r:id="rId8"/>
    <p:sldId id="320" r:id="rId9"/>
    <p:sldId id="263" r:id="rId10"/>
    <p:sldId id="296" r:id="rId11"/>
    <p:sldId id="264" r:id="rId12"/>
    <p:sldId id="297"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98" r:id="rId34"/>
    <p:sldId id="285" r:id="rId35"/>
    <p:sldId id="286" r:id="rId36"/>
    <p:sldId id="287" r:id="rId37"/>
    <p:sldId id="288" r:id="rId38"/>
    <p:sldId id="289" r:id="rId39"/>
    <p:sldId id="290" r:id="rId40"/>
    <p:sldId id="299" r:id="rId41"/>
    <p:sldId id="291" r:id="rId42"/>
    <p:sldId id="292"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51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89320" autoAdjust="0"/>
  </p:normalViewPr>
  <p:slideViewPr>
    <p:cSldViewPr>
      <p:cViewPr varScale="1">
        <p:scale>
          <a:sx n="76" d="100"/>
          <a:sy n="76" d="100"/>
        </p:scale>
        <p:origin x="17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F3CFB-6522-46C8-8901-9ECC03D895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629069-ED85-4D8D-A3EE-00EDC8B7BF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6AF10C-93FC-4BF3-9C3A-6614C9D0BE68}" type="datetimeFigureOut">
              <a:rPr lang="en-US" smtClean="0"/>
              <a:t>4/26/2022</a:t>
            </a:fld>
            <a:endParaRPr lang="en-US"/>
          </a:p>
        </p:txBody>
      </p:sp>
      <p:sp>
        <p:nvSpPr>
          <p:cNvPr id="4" name="Footer Placeholder 3">
            <a:extLst>
              <a:ext uri="{FF2B5EF4-FFF2-40B4-BE49-F238E27FC236}">
                <a16:creationId xmlns:a16="http://schemas.microsoft.com/office/drawing/2014/main" id="{B1B078A8-9333-44C5-A611-63B5EA4F21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A0D84-3C16-4D49-A15C-E782651D60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CD3978-AF17-4C5B-8675-86F8288F9D4B}" type="slidenum">
              <a:rPr lang="en-US" smtClean="0"/>
              <a:t>‹#›</a:t>
            </a:fld>
            <a:endParaRPr lang="en-US"/>
          </a:p>
        </p:txBody>
      </p:sp>
    </p:spTree>
    <p:extLst>
      <p:ext uri="{BB962C8B-B14F-4D97-AF65-F5344CB8AC3E}">
        <p14:creationId xmlns:p14="http://schemas.microsoft.com/office/powerpoint/2010/main" val="3013518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A4C36-0174-4F91-AD6C-BB28D87E0BA3}" type="datetimeFigureOut">
              <a:rPr lang="en-US" smtClean="0"/>
              <a:pPr/>
              <a:t>4/26/2022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E3BACE-9753-4288-81BF-CA0AA97B45CA}" type="slidenum">
              <a:rPr lang="en-US" smtClean="0"/>
              <a:pPr/>
              <a:t>‹#›</a:t>
            </a:fld>
            <a:endParaRPr lang="en-US"/>
          </a:p>
        </p:txBody>
      </p:sp>
    </p:spTree>
    <p:extLst>
      <p:ext uri="{BB962C8B-B14F-4D97-AF65-F5344CB8AC3E}">
        <p14:creationId xmlns:p14="http://schemas.microsoft.com/office/powerpoint/2010/main" val="37660137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512AC-E16C-4718-9517-E1FB42AAC2B4}" type="datetime1">
              <a:rPr lang="en-US" smtClean="0"/>
              <a:t>4/26/2022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1066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531F6-0690-4740-8D9F-74791C43AE6F}"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5250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DFF30-41CB-4A1A-84E6-94D38BF905CA}"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03028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1629CF-25C5-4247-8821-709D1F503EC0}" type="datetime1">
              <a:rPr lang="en-US" smtClean="0"/>
              <a:t>4/26/2022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153002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FCE1D-63F3-4DDF-BE03-7A6E2BA45EB6}"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94597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24B8D-F804-42F1-9823-BCB29D68D9E5}"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499681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C1945-E291-4D67-84E5-66FEE47F1AFF}"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53266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EBA3C1-82E8-4323-A202-48E83D95CA0D}" type="datetime1">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31933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C7CD7F-2AB9-4E20-89F0-67B73153701F}" type="datetime1">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222559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9AE1E-076B-40FE-898B-AD1FA992C18C}" type="datetime1">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86096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14D56D2-D1A0-4B5F-B3CE-45F60FE012B3}"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6146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095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A7E5E273-43B0-4F2A-808C-F9EDFFF02926}" type="datetime1">
              <a:rPr lang="en-US" smtClean="0"/>
              <a:t>4/26/2022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dirty="0"/>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7583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4A649-B624-4200-8F30-67B0B3D4BEF1}"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76285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5B3D0-87E6-46A3-B60B-154DCE433148}"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270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A290E-D4D4-4261-81DC-1FB5761F1406}"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1786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7B86C-EABD-47D1-A8F0-01BFDD8F0911}"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2492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685BB-DF4C-44AB-A521-7803E9978407}" type="datetime1">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686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E9FBC-3CC4-46D3-A8A8-58DEE3729AC9}" type="datetime1">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86668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C1A88-D1C7-41C9-A909-39B1E4560543}" type="datetime1">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540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ED07A91-62DA-4359-BF4F-1D13DBBC851F}"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4438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8805A174-01C3-4478-B22F-0A3BD2B9CFA7}" type="datetime1">
              <a:rPr lang="en-US" smtClean="0"/>
              <a:t>4/26/2022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5341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77EB2D-826F-4203-8DD7-6B8C39A48C2C}" type="datetime1">
              <a:rPr lang="en-US" smtClean="0"/>
              <a:t>4/26/2022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1725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D72B57-5941-46A6-96DC-E287693D58AA}" type="datetime1">
              <a:rPr lang="en-US" smtClean="0"/>
              <a:t>4/26/2022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1496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891764"/>
            <a:ext cx="4963538" cy="1355750"/>
          </a:xfrm>
        </p:spPr>
        <p:txBody>
          <a:bodyPr>
            <a:normAutofit/>
          </a:bodyPr>
          <a:lstStyle/>
          <a:p>
            <a:pPr algn="l"/>
            <a:r>
              <a:rPr lang="en-US" sz="4300" dirty="0">
                <a:latin typeface="Arial" pitchFamily="34" charset="0"/>
                <a:cs typeface="Arial" pitchFamily="34" charset="0"/>
              </a:rPr>
              <a:t>Artificial Intelligence</a:t>
            </a:r>
          </a:p>
        </p:txBody>
      </p:sp>
      <p:sp>
        <p:nvSpPr>
          <p:cNvPr id="4" name="Subtitle 3"/>
          <p:cNvSpPr>
            <a:spLocks noGrp="1"/>
          </p:cNvSpPr>
          <p:nvPr>
            <p:ph type="subTitle" idx="1"/>
          </p:nvPr>
        </p:nvSpPr>
        <p:spPr>
          <a:xfrm>
            <a:off x="1143000" y="4154928"/>
            <a:ext cx="4963538" cy="911117"/>
          </a:xfrm>
        </p:spPr>
        <p:txBody>
          <a:bodyPr>
            <a:normAutofit lnSpcReduction="10000"/>
          </a:bodyPr>
          <a:lstStyle/>
          <a:p>
            <a:pPr algn="l"/>
            <a:r>
              <a:rPr lang="en-US" sz="1700" b="1" dirty="0"/>
              <a:t>CS-632</a:t>
            </a:r>
          </a:p>
          <a:p>
            <a:pPr algn="l"/>
            <a:r>
              <a:rPr lang="en-US" sz="1700" b="1" dirty="0"/>
              <a:t>Dr. Muhammad Aqib</a:t>
            </a:r>
          </a:p>
        </p:txBody>
      </p:sp>
      <p:pic>
        <p:nvPicPr>
          <p:cNvPr id="8" name="Graphic 7" descr="Head with Gears">
            <a:extLst>
              <a:ext uri="{FF2B5EF4-FFF2-40B4-BE49-F238E27FC236}">
                <a16:creationId xmlns:a16="http://schemas.microsoft.com/office/drawing/2014/main" id="{8FAB9BFF-42E5-4A69-AEE4-BFF612FDF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4593" y="1569639"/>
            <a:ext cx="2309347" cy="2309347"/>
          </a:xfrm>
          <a:prstGeom prst="rect">
            <a:avLst/>
          </a:prstGeom>
        </p:spPr>
      </p:pic>
      <p:sp>
        <p:nvSpPr>
          <p:cNvPr id="47" name="Subtitle 3">
            <a:extLst>
              <a:ext uri="{FF2B5EF4-FFF2-40B4-BE49-F238E27FC236}">
                <a16:creationId xmlns:a16="http://schemas.microsoft.com/office/drawing/2014/main" id="{E48426E1-0B35-456F-87D4-8ECD53A76315}"/>
              </a:ext>
            </a:extLst>
          </p:cNvPr>
          <p:cNvSpPr txBox="1">
            <a:spLocks/>
          </p:cNvSpPr>
          <p:nvPr/>
        </p:nvSpPr>
        <p:spPr>
          <a:xfrm>
            <a:off x="1143000" y="5510677"/>
            <a:ext cx="6366266" cy="9111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University Institute of Information Technology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PMAS-Arid Agriculture University Rawalpindi</a:t>
            </a:r>
          </a:p>
        </p:txBody>
      </p:sp>
      <p:sp>
        <p:nvSpPr>
          <p:cNvPr id="53" name="Title 1">
            <a:extLst>
              <a:ext uri="{FF2B5EF4-FFF2-40B4-BE49-F238E27FC236}">
                <a16:creationId xmlns:a16="http://schemas.microsoft.com/office/drawing/2014/main" id="{00130860-9A9C-41CE-80B2-D849D3CA4101}"/>
              </a:ext>
            </a:extLst>
          </p:cNvPr>
          <p:cNvSpPr txBox="1">
            <a:spLocks/>
          </p:cNvSpPr>
          <p:nvPr/>
        </p:nvSpPr>
        <p:spPr>
          <a:xfrm>
            <a:off x="990600" y="2692146"/>
            <a:ext cx="5486400" cy="911117"/>
          </a:xfrm>
          <a:prstGeom prst="rect">
            <a:avLst/>
          </a:prstGeom>
        </p:spPr>
        <p:txBody>
          <a:bodyPr vert="horz" lIns="91440" tIns="45720" rIns="91440" bIns="0" rtlCol="0" anchor="b">
            <a:normAutofit/>
          </a:bodyPr>
          <a:lstStyle>
            <a:lvl1pPr algn="ctr" defTabSz="685800" rtl="0" eaLnBrk="1" latinLnBrk="0" hangingPunct="1">
              <a:lnSpc>
                <a:spcPct val="90000"/>
              </a:lnSpc>
              <a:spcBef>
                <a:spcPct val="0"/>
              </a:spcBef>
              <a:buNone/>
              <a:defRPr sz="5400" b="0" i="0" kern="1200" cap="all">
                <a:solidFill>
                  <a:schemeClr val="accent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a:ln>
                  <a:noFill/>
                </a:ln>
                <a:solidFill>
                  <a:srgbClr val="FB8C29">
                    <a:lumMod val="75000"/>
                  </a:srgbClr>
                </a:solidFill>
                <a:effectLst/>
                <a:uLnTx/>
                <a:uFillTx/>
                <a:latin typeface="Arial" pitchFamily="34" charset="0"/>
                <a:ea typeface="+mj-ea"/>
                <a:cs typeface="Arial" pitchFamily="34" charset="0"/>
              </a:rPr>
              <a:t>Expert Systems</a:t>
            </a:r>
            <a:endParaRPr kumimoji="0" lang="en-US" sz="2400" b="0" i="0" u="none" strike="noStrike" kern="1200" cap="all" spc="0" normalizeH="0" baseline="0" noProof="0" dirty="0">
              <a:ln>
                <a:noFill/>
              </a:ln>
              <a:solidFill>
                <a:srgbClr val="FB8C29">
                  <a:lumMod val="75000"/>
                </a:srgbClr>
              </a:solidFill>
              <a:effectLst/>
              <a:uLnTx/>
              <a:uFillTx/>
              <a:latin typeface="Arial" pitchFamily="34" charset="0"/>
              <a:ea typeface="+mj-ea"/>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AB804DB3-E197-4626-A269-F6D9E0303BE6}"/>
              </a:ext>
            </a:extLst>
          </p:cNvPr>
          <p:cNvSpPr>
            <a:spLocks noGrp="1" noChangeArrowheads="1"/>
          </p:cNvSpPr>
          <p:nvPr>
            <p:ph type="title"/>
          </p:nvPr>
        </p:nvSpPr>
        <p:spPr>
          <a:xfrm>
            <a:off x="1443491" y="12492"/>
            <a:ext cx="6251303" cy="1049235"/>
          </a:xfrm>
        </p:spPr>
        <p:txBody>
          <a:bodyPr/>
          <a:lstStyle/>
          <a:p>
            <a:pPr eaLnBrk="1" hangingPunct="1"/>
            <a:r>
              <a:rPr lang="en-US" altLang="en-US" dirty="0"/>
              <a:t>MYCIN (mid 70s)</a:t>
            </a:r>
          </a:p>
        </p:txBody>
      </p:sp>
      <p:sp>
        <p:nvSpPr>
          <p:cNvPr id="11269" name="Rectangle 3">
            <a:extLst>
              <a:ext uri="{FF2B5EF4-FFF2-40B4-BE49-F238E27FC236}">
                <a16:creationId xmlns:a16="http://schemas.microsoft.com/office/drawing/2014/main" id="{DEA42ACF-1642-4E72-A5C2-7AEC90E79D51}"/>
              </a:ext>
            </a:extLst>
          </p:cNvPr>
          <p:cNvSpPr>
            <a:spLocks noGrp="1" noChangeArrowheads="1"/>
          </p:cNvSpPr>
          <p:nvPr>
            <p:ph type="body" idx="1"/>
          </p:nvPr>
        </p:nvSpPr>
        <p:spPr>
          <a:xfrm>
            <a:off x="990600" y="1371600"/>
            <a:ext cx="7696199" cy="4724399"/>
          </a:xfrm>
        </p:spPr>
        <p:txBody>
          <a:bodyPr>
            <a:normAutofit lnSpcReduction="10000"/>
          </a:bodyPr>
          <a:lstStyle/>
          <a:p>
            <a:pPr algn="just" eaLnBrk="1" hangingPunct="1">
              <a:lnSpc>
                <a:spcPct val="80000"/>
              </a:lnSpc>
            </a:pPr>
            <a:r>
              <a:rPr lang="en-US" altLang="en-US" sz="2400" dirty="0"/>
              <a:t>MYCIN was developed at Stanford to aid physicians in diagnosing and treating patients with a particular blood disease. </a:t>
            </a:r>
          </a:p>
          <a:p>
            <a:pPr algn="just" eaLnBrk="1" hangingPunct="1">
              <a:lnSpc>
                <a:spcPct val="80000"/>
              </a:lnSpc>
            </a:pPr>
            <a:endParaRPr lang="en-US" altLang="en-US" sz="2400" dirty="0"/>
          </a:p>
          <a:p>
            <a:pPr algn="just" eaLnBrk="1" hangingPunct="1">
              <a:lnSpc>
                <a:spcPct val="80000"/>
              </a:lnSpc>
            </a:pPr>
            <a:r>
              <a:rPr lang="en-US" altLang="en-US" sz="2400" dirty="0"/>
              <a:t>The motivation for building MYCIN was that there were few experts of that disease, they also had availability constraints.</a:t>
            </a:r>
          </a:p>
          <a:p>
            <a:pPr algn="just" eaLnBrk="1" hangingPunct="1">
              <a:lnSpc>
                <a:spcPct val="80000"/>
              </a:lnSpc>
            </a:pPr>
            <a:endParaRPr lang="en-US" altLang="en-US" sz="2400" dirty="0"/>
          </a:p>
          <a:p>
            <a:pPr algn="just" eaLnBrk="1" hangingPunct="1">
              <a:lnSpc>
                <a:spcPct val="80000"/>
              </a:lnSpc>
            </a:pPr>
            <a:r>
              <a:rPr lang="en-US" altLang="en-US" sz="2400" dirty="0"/>
              <a:t>Immediate expertise was often needed because they were dealing with a life-threatening condition. </a:t>
            </a:r>
          </a:p>
          <a:p>
            <a:pPr algn="just" eaLnBrk="1" hangingPunct="1">
              <a:lnSpc>
                <a:spcPct val="80000"/>
              </a:lnSpc>
            </a:pPr>
            <a:endParaRPr lang="en-US" altLang="en-US" sz="2400" dirty="0"/>
          </a:p>
          <a:p>
            <a:pPr algn="just" eaLnBrk="1" hangingPunct="1">
              <a:lnSpc>
                <a:spcPct val="80000"/>
              </a:lnSpc>
            </a:pPr>
            <a:r>
              <a:rPr lang="en-US" altLang="en-US" sz="2400" dirty="0"/>
              <a:t>MYCIN was tested in 1982. Its diagnosis on ten selected cases was obtained, along with the diagnosis of a panel of human experts.</a:t>
            </a:r>
          </a:p>
          <a:p>
            <a:pPr algn="just" eaLnBrk="1" hangingPunct="1">
              <a:lnSpc>
                <a:spcPct val="80000"/>
              </a:lnSpc>
            </a:pPr>
            <a:endParaRPr lang="en-US" altLang="en-US" sz="2400" dirty="0"/>
          </a:p>
          <a:p>
            <a:pPr eaLnBrk="1" hangingPunct="1">
              <a:lnSpc>
                <a:spcPct val="80000"/>
              </a:lnSpc>
            </a:pP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A41F7499-B055-40D5-A466-008E52AB5024}"/>
              </a:ext>
            </a:extLst>
          </p:cNvPr>
          <p:cNvSpPr>
            <a:spLocks noGrp="1" noChangeArrowheads="1"/>
          </p:cNvSpPr>
          <p:nvPr>
            <p:ph type="title"/>
          </p:nvPr>
        </p:nvSpPr>
        <p:spPr>
          <a:xfrm>
            <a:off x="1443491" y="12492"/>
            <a:ext cx="6251303" cy="1049235"/>
          </a:xfrm>
        </p:spPr>
        <p:txBody>
          <a:bodyPr/>
          <a:lstStyle/>
          <a:p>
            <a:pPr eaLnBrk="1" hangingPunct="1"/>
            <a:r>
              <a:rPr lang="en-US" altLang="en-US" dirty="0"/>
              <a:t>MYCIN (mid 70s)</a:t>
            </a:r>
          </a:p>
        </p:txBody>
      </p:sp>
      <p:sp>
        <p:nvSpPr>
          <p:cNvPr id="12293" name="Rectangle 3">
            <a:extLst>
              <a:ext uri="{FF2B5EF4-FFF2-40B4-BE49-F238E27FC236}">
                <a16:creationId xmlns:a16="http://schemas.microsoft.com/office/drawing/2014/main" id="{89EB90B6-3B4E-4172-85C1-18175999B68A}"/>
              </a:ext>
            </a:extLst>
          </p:cNvPr>
          <p:cNvSpPr>
            <a:spLocks noGrp="1" noChangeArrowheads="1"/>
          </p:cNvSpPr>
          <p:nvPr>
            <p:ph type="body" idx="1"/>
          </p:nvPr>
        </p:nvSpPr>
        <p:spPr>
          <a:xfrm>
            <a:off x="838200" y="1219200"/>
            <a:ext cx="7772399" cy="4876799"/>
          </a:xfrm>
        </p:spPr>
        <p:txBody>
          <a:bodyPr>
            <a:normAutofit fontScale="92500"/>
          </a:bodyPr>
          <a:lstStyle/>
          <a:p>
            <a:pPr algn="just" eaLnBrk="1" hangingPunct="1"/>
            <a:r>
              <a:rPr lang="en-US" altLang="en-US" sz="2400" dirty="0"/>
              <a:t>MYCIN compositely scored higher than human experts!</a:t>
            </a:r>
          </a:p>
          <a:p>
            <a:pPr algn="just" eaLnBrk="1" hangingPunct="1"/>
            <a:endParaRPr lang="en-US" altLang="en-US" sz="2400" dirty="0"/>
          </a:p>
          <a:p>
            <a:pPr algn="just" eaLnBrk="1" hangingPunct="1"/>
            <a:r>
              <a:rPr lang="en-US" altLang="en-US" sz="2400" dirty="0"/>
              <a:t>MYCIN was an important system in the history of AI because it demonstrated that expert systems could be used for solving practical problems. </a:t>
            </a:r>
          </a:p>
          <a:p>
            <a:pPr algn="just" eaLnBrk="1" hangingPunct="1"/>
            <a:endParaRPr lang="en-US" altLang="en-US" sz="2400" dirty="0"/>
          </a:p>
          <a:p>
            <a:pPr algn="just" eaLnBrk="1" hangingPunct="1"/>
            <a:r>
              <a:rPr lang="en-US" altLang="en-US" sz="2400" dirty="0"/>
              <a:t>It was pioneering work on the structure of ES (separate knowledge and control), as opposed to </a:t>
            </a:r>
            <a:r>
              <a:rPr lang="en-US" altLang="en-US" sz="2400" dirty="0" err="1"/>
              <a:t>Dendral</a:t>
            </a:r>
            <a:r>
              <a:rPr lang="en-US" altLang="en-US" sz="2400" dirty="0"/>
              <a:t>, MYCIN used the same structure that is now formalized for expert systems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B56B5654-4258-4C9D-8504-57A776465D55}"/>
              </a:ext>
            </a:extLst>
          </p:cNvPr>
          <p:cNvSpPr>
            <a:spLocks noGrp="1" noChangeArrowheads="1"/>
          </p:cNvSpPr>
          <p:nvPr>
            <p:ph type="title"/>
          </p:nvPr>
        </p:nvSpPr>
        <p:spPr>
          <a:xfrm>
            <a:off x="1443491" y="0"/>
            <a:ext cx="6251303" cy="1049235"/>
          </a:xfrm>
        </p:spPr>
        <p:txBody>
          <a:bodyPr/>
          <a:lstStyle/>
          <a:p>
            <a:pPr eaLnBrk="1" hangingPunct="1"/>
            <a:r>
              <a:rPr lang="en-US" altLang="en-US" dirty="0"/>
              <a:t>R1/XCON (late 70’s)</a:t>
            </a:r>
          </a:p>
        </p:txBody>
      </p:sp>
      <p:sp>
        <p:nvSpPr>
          <p:cNvPr id="13317" name="Rectangle 3">
            <a:extLst>
              <a:ext uri="{FF2B5EF4-FFF2-40B4-BE49-F238E27FC236}">
                <a16:creationId xmlns:a16="http://schemas.microsoft.com/office/drawing/2014/main" id="{BEB49096-364F-4376-858F-B1DFCBEBB502}"/>
              </a:ext>
            </a:extLst>
          </p:cNvPr>
          <p:cNvSpPr>
            <a:spLocks noGrp="1" noChangeArrowheads="1"/>
          </p:cNvSpPr>
          <p:nvPr>
            <p:ph type="body" idx="1"/>
          </p:nvPr>
        </p:nvSpPr>
        <p:spPr>
          <a:xfrm>
            <a:off x="990601" y="1447801"/>
            <a:ext cx="7543800" cy="4648200"/>
          </a:xfrm>
        </p:spPr>
        <p:txBody>
          <a:bodyPr>
            <a:normAutofit lnSpcReduction="10000"/>
          </a:bodyPr>
          <a:lstStyle/>
          <a:p>
            <a:pPr algn="just" eaLnBrk="1" hangingPunct="1">
              <a:lnSpc>
                <a:spcPct val="80000"/>
              </a:lnSpc>
            </a:pPr>
            <a:r>
              <a:rPr lang="en-US" altLang="en-US" sz="2400" dirty="0"/>
              <a:t>R1/XCON is also amongst the most cited expert systems. </a:t>
            </a:r>
          </a:p>
          <a:p>
            <a:pPr algn="just" eaLnBrk="1" hangingPunct="1">
              <a:lnSpc>
                <a:spcPct val="80000"/>
              </a:lnSpc>
            </a:pPr>
            <a:endParaRPr lang="en-US" altLang="en-US" sz="2400" dirty="0"/>
          </a:p>
          <a:p>
            <a:pPr algn="just" eaLnBrk="1" hangingPunct="1">
              <a:lnSpc>
                <a:spcPct val="80000"/>
              </a:lnSpc>
            </a:pPr>
            <a:r>
              <a:rPr lang="en-US" altLang="en-US" sz="2400" dirty="0"/>
              <a:t>It was developed by DEC (Digital Equipment Corporation), as a computer configuration assistant. </a:t>
            </a:r>
          </a:p>
          <a:p>
            <a:pPr algn="just" eaLnBrk="1" hangingPunct="1">
              <a:lnSpc>
                <a:spcPct val="80000"/>
              </a:lnSpc>
            </a:pPr>
            <a:endParaRPr lang="en-US" altLang="en-US" sz="2400" dirty="0"/>
          </a:p>
          <a:p>
            <a:pPr algn="just" eaLnBrk="1" hangingPunct="1">
              <a:lnSpc>
                <a:spcPct val="80000"/>
              </a:lnSpc>
            </a:pPr>
            <a:r>
              <a:rPr lang="en-US" altLang="en-US" sz="2400" dirty="0"/>
              <a:t>It was one of the most successful expert systems in routine use, bringing an estimated saving of $25million per year to DEC. </a:t>
            </a:r>
          </a:p>
          <a:p>
            <a:pPr algn="just" eaLnBrk="1" hangingPunct="1">
              <a:lnSpc>
                <a:spcPct val="80000"/>
              </a:lnSpc>
            </a:pPr>
            <a:endParaRPr lang="en-US" altLang="en-US" sz="2400" dirty="0"/>
          </a:p>
          <a:p>
            <a:pPr algn="just" eaLnBrk="1" hangingPunct="1">
              <a:lnSpc>
                <a:spcPct val="80000"/>
              </a:lnSpc>
            </a:pPr>
            <a:r>
              <a:rPr lang="en-US" altLang="en-US" sz="2400" dirty="0"/>
              <a:t>It is a classical example of how an ES can increase productivity of organization, by assisting existing experts.</a:t>
            </a:r>
          </a:p>
          <a:p>
            <a:pPr eaLnBrk="1" hangingPunct="1">
              <a:lnSpc>
                <a:spcPct val="80000"/>
              </a:lnSpc>
            </a:pP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5D830081-F160-4194-BFCC-0B95D33C475F}"/>
              </a:ext>
            </a:extLst>
          </p:cNvPr>
          <p:cNvSpPr>
            <a:spLocks noGrp="1" noChangeArrowheads="1"/>
          </p:cNvSpPr>
          <p:nvPr>
            <p:ph type="title"/>
          </p:nvPr>
        </p:nvSpPr>
        <p:spPr>
          <a:xfrm>
            <a:off x="685800" y="0"/>
            <a:ext cx="7772399" cy="1049235"/>
          </a:xfrm>
        </p:spPr>
        <p:txBody>
          <a:bodyPr>
            <a:normAutofit fontScale="90000"/>
          </a:bodyPr>
          <a:lstStyle/>
          <a:p>
            <a:pPr eaLnBrk="1" hangingPunct="1"/>
            <a:r>
              <a:rPr lang="en-US" altLang="en-US" sz="4000" dirty="0"/>
              <a:t>Comparison of a human expert and an expert system</a:t>
            </a:r>
          </a:p>
        </p:txBody>
      </p:sp>
      <p:sp>
        <p:nvSpPr>
          <p:cNvPr id="14341" name="Rectangle 3">
            <a:extLst>
              <a:ext uri="{FF2B5EF4-FFF2-40B4-BE49-F238E27FC236}">
                <a16:creationId xmlns:a16="http://schemas.microsoft.com/office/drawing/2014/main" id="{AF19FD60-47D6-4231-A0FE-E731377448A8}"/>
              </a:ext>
            </a:extLst>
          </p:cNvPr>
          <p:cNvSpPr>
            <a:spLocks noGrp="1" noChangeArrowheads="1"/>
          </p:cNvSpPr>
          <p:nvPr>
            <p:ph type="body" idx="1"/>
          </p:nvPr>
        </p:nvSpPr>
        <p:spPr>
          <a:xfrm>
            <a:off x="457200" y="1600200"/>
            <a:ext cx="8686800" cy="685800"/>
          </a:xfrm>
        </p:spPr>
        <p:txBody>
          <a:bodyPr>
            <a:normAutofit fontScale="92500" lnSpcReduction="20000"/>
          </a:bodyPr>
          <a:lstStyle/>
          <a:p>
            <a:pPr algn="just" eaLnBrk="1" hangingPunct="1"/>
            <a:r>
              <a:rPr lang="en-US" altLang="en-US" sz="2000"/>
              <a:t>The following table compares human experts to expert systems.e.g. doctor, weather expert.</a:t>
            </a:r>
          </a:p>
          <a:p>
            <a:pPr eaLnBrk="1" hangingPunct="1">
              <a:buFontTx/>
              <a:buNone/>
            </a:pPr>
            <a:endParaRPr lang="en-US" altLang="en-US" sz="2000"/>
          </a:p>
        </p:txBody>
      </p:sp>
      <p:pic>
        <p:nvPicPr>
          <p:cNvPr id="14342" name="Picture 4">
            <a:extLst>
              <a:ext uri="{FF2B5EF4-FFF2-40B4-BE49-F238E27FC236}">
                <a16:creationId xmlns:a16="http://schemas.microsoft.com/office/drawing/2014/main" id="{04921503-3673-4C0C-8EA4-30FEB0FB8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6553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77644135-F20E-4510-B000-C0924F16AAA8}"/>
              </a:ext>
            </a:extLst>
          </p:cNvPr>
          <p:cNvSpPr>
            <a:spLocks noGrp="1" noChangeArrowheads="1"/>
          </p:cNvSpPr>
          <p:nvPr>
            <p:ph type="title"/>
          </p:nvPr>
        </p:nvSpPr>
        <p:spPr>
          <a:xfrm>
            <a:off x="1443491" y="381000"/>
            <a:ext cx="6251303" cy="1049235"/>
          </a:xfrm>
        </p:spPr>
        <p:txBody>
          <a:bodyPr/>
          <a:lstStyle/>
          <a:p>
            <a:pPr eaLnBrk="1" hangingPunct="1"/>
            <a:r>
              <a:rPr lang="en-US" altLang="en-US" dirty="0"/>
              <a:t>Roles of an expert system</a:t>
            </a:r>
          </a:p>
        </p:txBody>
      </p:sp>
      <p:sp>
        <p:nvSpPr>
          <p:cNvPr id="15365" name="Rectangle 3">
            <a:extLst>
              <a:ext uri="{FF2B5EF4-FFF2-40B4-BE49-F238E27FC236}">
                <a16:creationId xmlns:a16="http://schemas.microsoft.com/office/drawing/2014/main" id="{03E0106C-2311-48AA-AC8D-704196D635EA}"/>
              </a:ext>
            </a:extLst>
          </p:cNvPr>
          <p:cNvSpPr>
            <a:spLocks noGrp="1" noChangeArrowheads="1"/>
          </p:cNvSpPr>
          <p:nvPr>
            <p:ph type="body" idx="1"/>
          </p:nvPr>
        </p:nvSpPr>
        <p:spPr>
          <a:xfrm>
            <a:off x="990601" y="1430235"/>
            <a:ext cx="7543800" cy="4741965"/>
          </a:xfrm>
        </p:spPr>
        <p:txBody>
          <a:bodyPr>
            <a:normAutofit/>
          </a:bodyPr>
          <a:lstStyle/>
          <a:p>
            <a:pPr eaLnBrk="1" hangingPunct="1">
              <a:lnSpc>
                <a:spcPct val="80000"/>
              </a:lnSpc>
            </a:pPr>
            <a:r>
              <a:rPr lang="en-US" altLang="en-US" sz="2000" dirty="0"/>
              <a:t>An expert system may take two main roles, relative to the human expert. It may replace the expert or assist the expert.</a:t>
            </a:r>
          </a:p>
          <a:p>
            <a:pPr eaLnBrk="1" hangingPunct="1">
              <a:lnSpc>
                <a:spcPct val="80000"/>
              </a:lnSpc>
            </a:pPr>
            <a:r>
              <a:rPr lang="en-US" altLang="en-US" sz="2000" b="1" dirty="0"/>
              <a:t>Replacement of expert</a:t>
            </a:r>
          </a:p>
          <a:p>
            <a:pPr lvl="1" algn="just" eaLnBrk="1" hangingPunct="1">
              <a:lnSpc>
                <a:spcPct val="80000"/>
              </a:lnSpc>
            </a:pPr>
            <a:r>
              <a:rPr lang="en-US" altLang="en-US" sz="1800" dirty="0"/>
              <a:t>Consider drastic situations where safety or location is an issue, e.g. a mission to Mars. </a:t>
            </a:r>
          </a:p>
          <a:p>
            <a:pPr lvl="1" algn="just" eaLnBrk="1" hangingPunct="1">
              <a:lnSpc>
                <a:spcPct val="80000"/>
              </a:lnSpc>
            </a:pPr>
            <a:r>
              <a:rPr lang="en-US" altLang="en-US" sz="1800" dirty="0"/>
              <a:t>In such cases replacement of an expert may be the only feasible option. Also, in cases where an expert cannot be available at a particular geographical location e.g. volcanic areas, it is expedient to use an expert system as a substitute.</a:t>
            </a:r>
          </a:p>
          <a:p>
            <a:pPr lvl="1" algn="just" eaLnBrk="1" hangingPunct="1">
              <a:lnSpc>
                <a:spcPct val="80000"/>
              </a:lnSpc>
            </a:pPr>
            <a:r>
              <a:rPr lang="en-US" altLang="en-US" sz="1800" dirty="0"/>
              <a:t>An example of this role is a France based oil exploration company that maintains a number of oil wells. They had a problem that the drills would occasionally become stuck. </a:t>
            </a:r>
          </a:p>
          <a:p>
            <a:pPr lvl="1" algn="just" eaLnBrk="1" hangingPunct="1">
              <a:lnSpc>
                <a:spcPct val="80000"/>
              </a:lnSpc>
            </a:pPr>
            <a:r>
              <a:rPr lang="en-US" altLang="en-US" sz="1800" dirty="0"/>
              <a:t>Often, delays due to this problem cause huge losses until an expert  can arrive at the scene to investigate. The company decided to deploy an expert system to solve the problem. A system called ‘Drilling Advisor’ (Elf-</a:t>
            </a:r>
            <a:r>
              <a:rPr lang="en-US" altLang="en-US" sz="1800" dirty="0" err="1"/>
              <a:t>Aquitane</a:t>
            </a:r>
            <a:r>
              <a:rPr lang="en-US" altLang="en-US" sz="1800" dirty="0"/>
              <a:t> 1983) was developed, which saved the company from huge losses that would be incurred otherwise.</a:t>
            </a:r>
          </a:p>
          <a:p>
            <a:pPr eaLnBrk="1" hangingPunct="1">
              <a:lnSpc>
                <a:spcPct val="80000"/>
              </a:lnSpc>
            </a:pPr>
            <a:endParaRPr lang="en-US"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9DDB561D-A364-441E-995C-D4BA12ECEF01}"/>
              </a:ext>
            </a:extLst>
          </p:cNvPr>
          <p:cNvSpPr>
            <a:spLocks noGrp="1" noChangeArrowheads="1"/>
          </p:cNvSpPr>
          <p:nvPr>
            <p:ph type="title"/>
          </p:nvPr>
        </p:nvSpPr>
        <p:spPr>
          <a:xfrm>
            <a:off x="1422557" y="340744"/>
            <a:ext cx="6251303" cy="1049235"/>
          </a:xfrm>
        </p:spPr>
        <p:txBody>
          <a:bodyPr/>
          <a:lstStyle/>
          <a:p>
            <a:pPr eaLnBrk="1" hangingPunct="1"/>
            <a:r>
              <a:rPr lang="en-US" altLang="en-US" dirty="0"/>
              <a:t>Roles of an expert system</a:t>
            </a:r>
          </a:p>
        </p:txBody>
      </p:sp>
      <p:sp>
        <p:nvSpPr>
          <p:cNvPr id="16389" name="Rectangle 3">
            <a:extLst>
              <a:ext uri="{FF2B5EF4-FFF2-40B4-BE49-F238E27FC236}">
                <a16:creationId xmlns:a16="http://schemas.microsoft.com/office/drawing/2014/main" id="{15A07975-036A-4537-AF8C-7403A196F1B1}"/>
              </a:ext>
            </a:extLst>
          </p:cNvPr>
          <p:cNvSpPr>
            <a:spLocks noGrp="1" noChangeArrowheads="1"/>
          </p:cNvSpPr>
          <p:nvPr>
            <p:ph type="body" idx="1"/>
          </p:nvPr>
        </p:nvSpPr>
        <p:spPr>
          <a:xfrm>
            <a:off x="1066800" y="1447800"/>
            <a:ext cx="7391399" cy="4648199"/>
          </a:xfrm>
        </p:spPr>
        <p:txBody>
          <a:bodyPr>
            <a:normAutofit fontScale="92500" lnSpcReduction="10000"/>
          </a:bodyPr>
          <a:lstStyle/>
          <a:p>
            <a:pPr algn="just" eaLnBrk="1" hangingPunct="1"/>
            <a:r>
              <a:rPr lang="en-US" altLang="en-US" sz="2800" b="1" dirty="0"/>
              <a:t>Assisting expert</a:t>
            </a:r>
          </a:p>
          <a:p>
            <a:pPr lvl="1" algn="just" eaLnBrk="1" hangingPunct="1"/>
            <a:r>
              <a:rPr lang="en-US" altLang="en-US" sz="2400" dirty="0"/>
              <a:t>Assisting an expert is the most commonly found role of an ES. The goal is to aid an expert in a routine tasks to increase productivity, or to aid in managing a complex situation by using an expert system that may itself draw on experience of other (possibly more than one) individuals. </a:t>
            </a:r>
          </a:p>
          <a:p>
            <a:pPr lvl="1" algn="just" eaLnBrk="1" hangingPunct="1"/>
            <a:r>
              <a:rPr lang="en-US" altLang="en-US" sz="2400" dirty="0"/>
              <a:t>Such an expert system helps an expert overcome shortcomings such as recalling relevant information. XCON is an example of how an ES can assist an expert.</a:t>
            </a:r>
          </a:p>
          <a:p>
            <a:pPr eaLnBrk="1" hangingPunct="1"/>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357F6BBB-7911-42B2-B051-1FD6EB148194}"/>
              </a:ext>
            </a:extLst>
          </p:cNvPr>
          <p:cNvSpPr>
            <a:spLocks noGrp="1" noChangeArrowheads="1"/>
          </p:cNvSpPr>
          <p:nvPr>
            <p:ph type="title"/>
          </p:nvPr>
        </p:nvSpPr>
        <p:spPr/>
        <p:txBody>
          <a:bodyPr/>
          <a:lstStyle/>
          <a:p>
            <a:pPr eaLnBrk="1" hangingPunct="1"/>
            <a:r>
              <a:rPr lang="en-US" altLang="en-US"/>
              <a:t>How are expert systems used?</a:t>
            </a:r>
          </a:p>
        </p:txBody>
      </p:sp>
      <p:sp>
        <p:nvSpPr>
          <p:cNvPr id="17413" name="Rectangle 3">
            <a:extLst>
              <a:ext uri="{FF2B5EF4-FFF2-40B4-BE49-F238E27FC236}">
                <a16:creationId xmlns:a16="http://schemas.microsoft.com/office/drawing/2014/main" id="{9AA594E6-AF47-4B32-BB5A-C279537AE3B8}"/>
              </a:ext>
            </a:extLst>
          </p:cNvPr>
          <p:cNvSpPr>
            <a:spLocks noGrp="1" noChangeArrowheads="1"/>
          </p:cNvSpPr>
          <p:nvPr>
            <p:ph type="body" idx="1"/>
          </p:nvPr>
        </p:nvSpPr>
        <p:spPr>
          <a:xfrm>
            <a:off x="1443491" y="2015733"/>
            <a:ext cx="7014709" cy="4037747"/>
          </a:xfrm>
        </p:spPr>
        <p:txBody>
          <a:bodyPr/>
          <a:lstStyle/>
          <a:p>
            <a:pPr eaLnBrk="1" hangingPunct="1"/>
            <a:r>
              <a:rPr lang="en-US" altLang="en-US" dirty="0"/>
              <a:t>Expert systems may be used in a host of application areas including </a:t>
            </a:r>
          </a:p>
          <a:p>
            <a:pPr lvl="1" eaLnBrk="1" hangingPunct="1"/>
            <a:r>
              <a:rPr lang="en-US" altLang="en-US" dirty="0"/>
              <a:t>diagnosis, interpretation, prescription, design, planning, control, instruction, prediction and simulation.</a:t>
            </a:r>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F892693-7544-4192-A4B0-9279AF87C809}"/>
              </a:ext>
            </a:extLst>
          </p:cNvPr>
          <p:cNvSpPr>
            <a:spLocks noGrp="1" noChangeArrowheads="1"/>
          </p:cNvSpPr>
          <p:nvPr>
            <p:ph type="title"/>
          </p:nvPr>
        </p:nvSpPr>
        <p:spPr/>
        <p:txBody>
          <a:bodyPr/>
          <a:lstStyle/>
          <a:p>
            <a:pPr eaLnBrk="1" hangingPunct="1"/>
            <a:r>
              <a:rPr lang="en-US" altLang="en-US"/>
              <a:t>Control applications</a:t>
            </a:r>
          </a:p>
        </p:txBody>
      </p:sp>
      <p:sp>
        <p:nvSpPr>
          <p:cNvPr id="18437" name="Rectangle 3">
            <a:extLst>
              <a:ext uri="{FF2B5EF4-FFF2-40B4-BE49-F238E27FC236}">
                <a16:creationId xmlns:a16="http://schemas.microsoft.com/office/drawing/2014/main" id="{B06946DE-BDF8-48E7-9493-9589B3581742}"/>
              </a:ext>
            </a:extLst>
          </p:cNvPr>
          <p:cNvSpPr>
            <a:spLocks noGrp="1" noChangeArrowheads="1"/>
          </p:cNvSpPr>
          <p:nvPr>
            <p:ph type="body" idx="1"/>
          </p:nvPr>
        </p:nvSpPr>
        <p:spPr>
          <a:xfrm>
            <a:off x="1443491" y="2015733"/>
            <a:ext cx="7090909" cy="4037747"/>
          </a:xfrm>
        </p:spPr>
        <p:txBody>
          <a:bodyPr>
            <a:normAutofit fontScale="92500" lnSpcReduction="10000"/>
          </a:bodyPr>
          <a:lstStyle/>
          <a:p>
            <a:pPr algn="just" eaLnBrk="1" hangingPunct="1">
              <a:lnSpc>
                <a:spcPct val="90000"/>
              </a:lnSpc>
            </a:pPr>
            <a:r>
              <a:rPr lang="en-US" altLang="en-US" sz="2400" dirty="0"/>
              <a:t>In control applications, ES are used to adaptively govern/regulate the behavior of a system, e.g. controlling a manufacturing process, or medical treatment. </a:t>
            </a:r>
          </a:p>
          <a:p>
            <a:pPr algn="just" eaLnBrk="1" hangingPunct="1">
              <a:lnSpc>
                <a:spcPct val="90000"/>
              </a:lnSpc>
            </a:pPr>
            <a:r>
              <a:rPr lang="en-US" altLang="en-US" sz="2400" dirty="0"/>
              <a:t>The ES obtains data about current system state, reasons, predicts future system states and recommends (or executes) adjustments accordingly. An example of such a system is VM (Fagan 1978). </a:t>
            </a:r>
          </a:p>
          <a:p>
            <a:pPr algn="just" eaLnBrk="1" hangingPunct="1">
              <a:lnSpc>
                <a:spcPct val="90000"/>
              </a:lnSpc>
            </a:pPr>
            <a:r>
              <a:rPr lang="en-US" altLang="en-US" sz="2400" dirty="0"/>
              <a:t>This ES is used to monitor patient status in the intensive care unit. </a:t>
            </a:r>
          </a:p>
          <a:p>
            <a:pPr algn="just" eaLnBrk="1" hangingPunct="1">
              <a:lnSpc>
                <a:spcPct val="90000"/>
              </a:lnSpc>
            </a:pPr>
            <a:r>
              <a:rPr lang="en-US" altLang="en-US" sz="2400" dirty="0"/>
              <a:t>It analyses heart rate, blood pressure and breathing measurements to adjust the ventilator being used by the patient.</a:t>
            </a:r>
          </a:p>
          <a:p>
            <a:pPr algn="just" eaLnBrk="1" hangingPunct="1">
              <a:lnSpc>
                <a:spcPct val="90000"/>
              </a:lnSpc>
            </a:pPr>
            <a:endParaRPr lang="en-US"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492172C2-EA70-4AF3-84A0-A39716FCAB94}"/>
              </a:ext>
            </a:extLst>
          </p:cNvPr>
          <p:cNvSpPr>
            <a:spLocks noGrp="1" noChangeArrowheads="1"/>
          </p:cNvSpPr>
          <p:nvPr>
            <p:ph type="title"/>
          </p:nvPr>
        </p:nvSpPr>
        <p:spPr/>
        <p:txBody>
          <a:bodyPr/>
          <a:lstStyle/>
          <a:p>
            <a:pPr eaLnBrk="1" hangingPunct="1"/>
            <a:r>
              <a:rPr lang="en-US" altLang="en-US"/>
              <a:t>Design</a:t>
            </a:r>
          </a:p>
        </p:txBody>
      </p:sp>
      <p:sp>
        <p:nvSpPr>
          <p:cNvPr id="19461" name="Rectangle 3">
            <a:extLst>
              <a:ext uri="{FF2B5EF4-FFF2-40B4-BE49-F238E27FC236}">
                <a16:creationId xmlns:a16="http://schemas.microsoft.com/office/drawing/2014/main" id="{9D073610-0641-4D8B-B99B-E77F492B34CE}"/>
              </a:ext>
            </a:extLst>
          </p:cNvPr>
          <p:cNvSpPr>
            <a:spLocks noGrp="1" noChangeArrowheads="1"/>
          </p:cNvSpPr>
          <p:nvPr>
            <p:ph type="body" idx="1"/>
          </p:nvPr>
        </p:nvSpPr>
        <p:spPr/>
        <p:txBody>
          <a:bodyPr>
            <a:normAutofit fontScale="85000" lnSpcReduction="20000"/>
          </a:bodyPr>
          <a:lstStyle/>
          <a:p>
            <a:pPr algn="just" eaLnBrk="1" hangingPunct="1"/>
            <a:r>
              <a:rPr lang="en-US" altLang="en-US" sz="2400"/>
              <a:t>ES are used for design applications to configure objects under given design constraints, e.g. XCON. </a:t>
            </a:r>
          </a:p>
          <a:p>
            <a:pPr algn="just" eaLnBrk="1" hangingPunct="1"/>
            <a:endParaRPr lang="en-US" altLang="en-US" sz="2400"/>
          </a:p>
          <a:p>
            <a:pPr algn="just" eaLnBrk="1" hangingPunct="1"/>
            <a:r>
              <a:rPr lang="en-US" altLang="en-US" sz="2400"/>
              <a:t>Such ES often use non-monotonic reasoning, because of implications of steps on previous steps. </a:t>
            </a:r>
          </a:p>
          <a:p>
            <a:pPr algn="just" eaLnBrk="1" hangingPunct="1"/>
            <a:endParaRPr lang="en-US" altLang="en-US" sz="2400"/>
          </a:p>
          <a:p>
            <a:pPr algn="just" eaLnBrk="1" hangingPunct="1"/>
            <a:r>
              <a:rPr lang="en-US" altLang="en-US" sz="2400"/>
              <a:t>Another example of a design ES is PEACE (Dincbas 1980), which is a CAD tool to assist in design of electronic structures.</a:t>
            </a:r>
          </a:p>
          <a:p>
            <a:pPr eaLnBrk="1" hangingPunct="1"/>
            <a:endParaRPr lang="en-US"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1AF08F3A-ACBF-4FE3-9C52-CF3BB39985D9}"/>
              </a:ext>
            </a:extLst>
          </p:cNvPr>
          <p:cNvSpPr>
            <a:spLocks noGrp="1" noChangeArrowheads="1"/>
          </p:cNvSpPr>
          <p:nvPr>
            <p:ph type="title"/>
          </p:nvPr>
        </p:nvSpPr>
        <p:spPr/>
        <p:txBody>
          <a:bodyPr/>
          <a:lstStyle/>
          <a:p>
            <a:pPr eaLnBrk="1" hangingPunct="1"/>
            <a:r>
              <a:rPr lang="en-US" altLang="en-US"/>
              <a:t>Diagnosis and Prescription</a:t>
            </a:r>
          </a:p>
        </p:txBody>
      </p:sp>
      <p:sp>
        <p:nvSpPr>
          <p:cNvPr id="20485" name="Rectangle 3">
            <a:extLst>
              <a:ext uri="{FF2B5EF4-FFF2-40B4-BE49-F238E27FC236}">
                <a16:creationId xmlns:a16="http://schemas.microsoft.com/office/drawing/2014/main" id="{863B9578-92F2-47A5-8716-C411057F59B9}"/>
              </a:ext>
            </a:extLst>
          </p:cNvPr>
          <p:cNvSpPr>
            <a:spLocks noGrp="1" noChangeArrowheads="1"/>
          </p:cNvSpPr>
          <p:nvPr>
            <p:ph type="body" idx="1"/>
          </p:nvPr>
        </p:nvSpPr>
        <p:spPr/>
        <p:txBody>
          <a:bodyPr>
            <a:normAutofit fontScale="85000" lnSpcReduction="20000"/>
          </a:bodyPr>
          <a:lstStyle/>
          <a:p>
            <a:pPr algn="just" eaLnBrk="1" hangingPunct="1">
              <a:lnSpc>
                <a:spcPct val="90000"/>
              </a:lnSpc>
            </a:pPr>
            <a:r>
              <a:rPr lang="en-US" altLang="en-US" sz="2400"/>
              <a:t>An ES can serve to identify system malfunction points. </a:t>
            </a:r>
          </a:p>
          <a:p>
            <a:pPr algn="just" eaLnBrk="1" hangingPunct="1">
              <a:lnSpc>
                <a:spcPct val="90000"/>
              </a:lnSpc>
            </a:pPr>
            <a:endParaRPr lang="en-US" altLang="en-US" sz="2400"/>
          </a:p>
          <a:p>
            <a:pPr algn="just" eaLnBrk="1" hangingPunct="1">
              <a:lnSpc>
                <a:spcPct val="90000"/>
              </a:lnSpc>
            </a:pPr>
            <a:r>
              <a:rPr lang="en-US" altLang="en-US" sz="2400"/>
              <a:t>To do this it must have knowledge of possible faults as well as diagnosis methodology extracted from technical experts, e.g. diagnosis based on patient’s symptoms, diagnosing malfunctioning electronic structures. </a:t>
            </a:r>
          </a:p>
          <a:p>
            <a:pPr algn="just" eaLnBrk="1" hangingPunct="1">
              <a:lnSpc>
                <a:spcPct val="90000"/>
              </a:lnSpc>
            </a:pPr>
            <a:endParaRPr lang="en-US" altLang="en-US" sz="2400"/>
          </a:p>
          <a:p>
            <a:pPr algn="just" eaLnBrk="1" hangingPunct="1">
              <a:lnSpc>
                <a:spcPct val="90000"/>
              </a:lnSpc>
            </a:pPr>
            <a:r>
              <a:rPr lang="en-US" altLang="en-US" sz="2400"/>
              <a:t>Most diagnosis ES have a prescription subsystem. Such systems are usually interactive, building on user information to narrow down diagnosis.</a:t>
            </a:r>
          </a:p>
          <a:p>
            <a:pPr eaLnBrk="1" hangingPunct="1">
              <a:lnSpc>
                <a:spcPct val="90000"/>
              </a:lnSpc>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53DCC3E9-9153-4727-A61E-9BC2B52D4F59}"/>
              </a:ext>
            </a:extLst>
          </p:cNvPr>
          <p:cNvSpPr>
            <a:spLocks noGrp="1" noChangeArrowheads="1"/>
          </p:cNvSpPr>
          <p:nvPr>
            <p:ph type="title"/>
          </p:nvPr>
        </p:nvSpPr>
        <p:spPr>
          <a:xfrm>
            <a:off x="1443490" y="0"/>
            <a:ext cx="6251303" cy="1049235"/>
          </a:xfrm>
        </p:spPr>
        <p:txBody>
          <a:bodyPr/>
          <a:lstStyle/>
          <a:p>
            <a:pPr eaLnBrk="1" hangingPunct="1"/>
            <a:r>
              <a:rPr lang="en-US" altLang="en-US" dirty="0"/>
              <a:t>Expert Systems</a:t>
            </a:r>
          </a:p>
        </p:txBody>
      </p:sp>
      <p:sp>
        <p:nvSpPr>
          <p:cNvPr id="3077" name="Rectangle 3">
            <a:extLst>
              <a:ext uri="{FF2B5EF4-FFF2-40B4-BE49-F238E27FC236}">
                <a16:creationId xmlns:a16="http://schemas.microsoft.com/office/drawing/2014/main" id="{F83C6B63-BA12-41EA-B716-3C14DEBAA2DD}"/>
              </a:ext>
            </a:extLst>
          </p:cNvPr>
          <p:cNvSpPr>
            <a:spLocks noGrp="1" noChangeArrowheads="1"/>
          </p:cNvSpPr>
          <p:nvPr>
            <p:ph type="body" idx="1"/>
          </p:nvPr>
        </p:nvSpPr>
        <p:spPr/>
        <p:txBody>
          <a:bodyPr/>
          <a:lstStyle/>
          <a:p>
            <a:pPr algn="just" eaLnBrk="1" hangingPunct="1"/>
            <a:r>
              <a:rPr lang="en-US" altLang="en-US" sz="2400"/>
              <a:t>Expert Systems (ES) are a popular and useful application area in AI. </a:t>
            </a:r>
          </a:p>
          <a:p>
            <a:pPr algn="just" eaLnBrk="1" hangingPunct="1"/>
            <a:endParaRPr lang="en-US" altLang="en-US" sz="2400"/>
          </a:p>
          <a:p>
            <a:pPr algn="just" eaLnBrk="1" hangingPunct="1"/>
            <a:r>
              <a:rPr lang="en-US" altLang="en-US" sz="2400"/>
              <a:t>Having studied KRR, it is instructive to study ES to see a practical manifestation of the principles learnt there.</a:t>
            </a:r>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0FDA1BA8-A02F-4E7B-9CB6-C36D0BEB65A6}"/>
              </a:ext>
            </a:extLst>
          </p:cNvPr>
          <p:cNvSpPr>
            <a:spLocks noGrp="1" noChangeArrowheads="1"/>
          </p:cNvSpPr>
          <p:nvPr>
            <p:ph type="title"/>
          </p:nvPr>
        </p:nvSpPr>
        <p:spPr/>
        <p:txBody>
          <a:bodyPr/>
          <a:lstStyle/>
          <a:p>
            <a:pPr eaLnBrk="1" hangingPunct="1"/>
            <a:r>
              <a:rPr lang="en-US" altLang="en-US"/>
              <a:t>Instruction and Simulation</a:t>
            </a:r>
          </a:p>
        </p:txBody>
      </p:sp>
      <p:sp>
        <p:nvSpPr>
          <p:cNvPr id="21509" name="Rectangle 3">
            <a:extLst>
              <a:ext uri="{FF2B5EF4-FFF2-40B4-BE49-F238E27FC236}">
                <a16:creationId xmlns:a16="http://schemas.microsoft.com/office/drawing/2014/main" id="{91BD996E-E770-4ED7-B85D-C1E5F9041E26}"/>
              </a:ext>
            </a:extLst>
          </p:cNvPr>
          <p:cNvSpPr>
            <a:spLocks noGrp="1" noChangeArrowheads="1"/>
          </p:cNvSpPr>
          <p:nvPr>
            <p:ph type="body" idx="1"/>
          </p:nvPr>
        </p:nvSpPr>
        <p:spPr/>
        <p:txBody>
          <a:bodyPr>
            <a:normAutofit fontScale="92500" lnSpcReduction="10000"/>
          </a:bodyPr>
          <a:lstStyle/>
          <a:p>
            <a:pPr algn="just" eaLnBrk="1" hangingPunct="1">
              <a:lnSpc>
                <a:spcPct val="90000"/>
              </a:lnSpc>
            </a:pPr>
            <a:r>
              <a:rPr lang="en-US" altLang="en-US" sz="2400"/>
              <a:t>ES may be used to guide the instruction of a student in some topic. </a:t>
            </a:r>
          </a:p>
          <a:p>
            <a:pPr algn="just" eaLnBrk="1" hangingPunct="1">
              <a:lnSpc>
                <a:spcPct val="90000"/>
              </a:lnSpc>
            </a:pPr>
            <a:r>
              <a:rPr lang="en-US" altLang="en-US" sz="2400"/>
              <a:t>Tutoring applications include GUIDON (Clancey 1979), which instructs students in diagnosis of bacterial infections. </a:t>
            </a:r>
          </a:p>
          <a:p>
            <a:pPr algn="just" eaLnBrk="1" hangingPunct="1">
              <a:lnSpc>
                <a:spcPct val="90000"/>
              </a:lnSpc>
            </a:pPr>
            <a:r>
              <a:rPr lang="en-US" altLang="en-US" sz="2400"/>
              <a:t>Its strategy is to present user with cases (of which it has solution). </a:t>
            </a:r>
          </a:p>
          <a:p>
            <a:pPr algn="just" eaLnBrk="1" hangingPunct="1">
              <a:lnSpc>
                <a:spcPct val="90000"/>
              </a:lnSpc>
            </a:pPr>
            <a:r>
              <a:rPr lang="en-US" altLang="en-US" sz="2400"/>
              <a:t>It then analyzes the student’s response. </a:t>
            </a:r>
          </a:p>
          <a:p>
            <a:pPr algn="just" eaLnBrk="1" hangingPunct="1">
              <a:lnSpc>
                <a:spcPct val="90000"/>
              </a:lnSpc>
            </a:pPr>
            <a:r>
              <a:rPr lang="en-US" altLang="en-US" sz="2400"/>
              <a:t>It compares the students approach to its own and directs student based on differences.</a:t>
            </a:r>
          </a:p>
          <a:p>
            <a:pPr eaLnBrk="1" hangingPunct="1">
              <a:lnSpc>
                <a:spcPct val="90000"/>
              </a:lnSpc>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B3F3E3F0-E887-40B1-8BDA-14E88C3017DF}"/>
              </a:ext>
            </a:extLst>
          </p:cNvPr>
          <p:cNvSpPr>
            <a:spLocks noGrp="1" noChangeArrowheads="1"/>
          </p:cNvSpPr>
          <p:nvPr>
            <p:ph type="title"/>
          </p:nvPr>
        </p:nvSpPr>
        <p:spPr/>
        <p:txBody>
          <a:bodyPr/>
          <a:lstStyle/>
          <a:p>
            <a:pPr eaLnBrk="1" hangingPunct="1"/>
            <a:r>
              <a:rPr lang="en-US" altLang="en-US"/>
              <a:t>Simulation</a:t>
            </a:r>
          </a:p>
        </p:txBody>
      </p:sp>
      <p:sp>
        <p:nvSpPr>
          <p:cNvPr id="22533" name="Rectangle 3">
            <a:extLst>
              <a:ext uri="{FF2B5EF4-FFF2-40B4-BE49-F238E27FC236}">
                <a16:creationId xmlns:a16="http://schemas.microsoft.com/office/drawing/2014/main" id="{037C2A23-5592-4835-BD56-1A898EFC5FF4}"/>
              </a:ext>
            </a:extLst>
          </p:cNvPr>
          <p:cNvSpPr>
            <a:spLocks noGrp="1" noChangeArrowheads="1"/>
          </p:cNvSpPr>
          <p:nvPr>
            <p:ph type="body" idx="1"/>
          </p:nvPr>
        </p:nvSpPr>
        <p:spPr/>
        <p:txBody>
          <a:bodyPr>
            <a:normAutofit fontScale="85000" lnSpcReduction="20000"/>
          </a:bodyPr>
          <a:lstStyle/>
          <a:p>
            <a:pPr algn="just" eaLnBrk="1" hangingPunct="1">
              <a:lnSpc>
                <a:spcPct val="90000"/>
              </a:lnSpc>
            </a:pPr>
            <a:r>
              <a:rPr lang="en-US" altLang="en-US" sz="2400"/>
              <a:t>ES can be used to model processes or systems for operational study, or for use along with tutoring applications</a:t>
            </a:r>
          </a:p>
          <a:p>
            <a:pPr algn="just" eaLnBrk="1" hangingPunct="1">
              <a:lnSpc>
                <a:spcPct val="90000"/>
              </a:lnSpc>
            </a:pPr>
            <a:r>
              <a:rPr lang="en-US" altLang="en-US" sz="2800" b="1"/>
              <a:t>Interpretation</a:t>
            </a:r>
          </a:p>
          <a:p>
            <a:pPr lvl="1" algn="just" eaLnBrk="1" hangingPunct="1">
              <a:lnSpc>
                <a:spcPct val="90000"/>
              </a:lnSpc>
            </a:pPr>
            <a:r>
              <a:rPr lang="en-US" altLang="en-US" sz="2400"/>
              <a:t>According to Durkin, interpretation is ‘Producing an understanding of situation from given information’. An example of a system that provides interpretation is FXAA (1988). </a:t>
            </a:r>
          </a:p>
          <a:p>
            <a:pPr lvl="1" algn="just" eaLnBrk="1" hangingPunct="1">
              <a:lnSpc>
                <a:spcPct val="90000"/>
              </a:lnSpc>
            </a:pPr>
            <a:r>
              <a:rPr lang="en-US" altLang="en-US" sz="2400"/>
              <a:t>This ES provides financial assistance for a commercial bank. It looks at a large number of transactions and identifies irregularities in transaction trends. It also enables automated audit.</a:t>
            </a:r>
          </a:p>
          <a:p>
            <a:pPr eaLnBrk="1" hangingPunct="1">
              <a:lnSpc>
                <a:spcPct val="90000"/>
              </a:lnSpc>
            </a:pPr>
            <a:endParaRPr lang="en-US"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25C3F32C-02C9-4E2F-9438-D15325A6F48F}"/>
              </a:ext>
            </a:extLst>
          </p:cNvPr>
          <p:cNvSpPr>
            <a:spLocks noGrp="1" noChangeArrowheads="1"/>
          </p:cNvSpPr>
          <p:nvPr>
            <p:ph type="title"/>
          </p:nvPr>
        </p:nvSpPr>
        <p:spPr/>
        <p:txBody>
          <a:bodyPr/>
          <a:lstStyle/>
          <a:p>
            <a:pPr eaLnBrk="1" hangingPunct="1"/>
            <a:r>
              <a:rPr lang="en-US" altLang="en-US"/>
              <a:t>Planning and prediction</a:t>
            </a:r>
          </a:p>
        </p:txBody>
      </p:sp>
      <p:sp>
        <p:nvSpPr>
          <p:cNvPr id="23557" name="Rectangle 3">
            <a:extLst>
              <a:ext uri="{FF2B5EF4-FFF2-40B4-BE49-F238E27FC236}">
                <a16:creationId xmlns:a16="http://schemas.microsoft.com/office/drawing/2014/main" id="{5B3BD53A-428F-4D68-AC58-030D26F5F33C}"/>
              </a:ext>
            </a:extLst>
          </p:cNvPr>
          <p:cNvSpPr>
            <a:spLocks noGrp="1" noChangeArrowheads="1"/>
          </p:cNvSpPr>
          <p:nvPr>
            <p:ph type="body" idx="1"/>
          </p:nvPr>
        </p:nvSpPr>
        <p:spPr/>
        <p:txBody>
          <a:bodyPr>
            <a:normAutofit fontScale="85000" lnSpcReduction="20000"/>
          </a:bodyPr>
          <a:lstStyle/>
          <a:p>
            <a:pPr algn="just" eaLnBrk="1" hangingPunct="1">
              <a:lnSpc>
                <a:spcPct val="90000"/>
              </a:lnSpc>
            </a:pPr>
            <a:r>
              <a:rPr lang="en-US" altLang="en-US" sz="2400"/>
              <a:t>ES may be used for planning applications, e.g. recommending steps for a robot to carry out certain steps, cash management planning. </a:t>
            </a:r>
          </a:p>
          <a:p>
            <a:pPr algn="just" eaLnBrk="1" hangingPunct="1">
              <a:lnSpc>
                <a:spcPct val="90000"/>
              </a:lnSpc>
            </a:pPr>
            <a:endParaRPr lang="en-US" altLang="en-US" sz="2400"/>
          </a:p>
          <a:p>
            <a:pPr algn="just" eaLnBrk="1" hangingPunct="1">
              <a:lnSpc>
                <a:spcPct val="90000"/>
              </a:lnSpc>
            </a:pPr>
            <a:r>
              <a:rPr lang="en-US" altLang="en-US" sz="2400"/>
              <a:t>SMARTPlan is such a system, a strategic market planning expert (Beeral, 1993). </a:t>
            </a:r>
          </a:p>
          <a:p>
            <a:pPr algn="just" eaLnBrk="1" hangingPunct="1">
              <a:lnSpc>
                <a:spcPct val="90000"/>
              </a:lnSpc>
            </a:pPr>
            <a:endParaRPr lang="en-US" altLang="en-US" sz="2400"/>
          </a:p>
          <a:p>
            <a:pPr algn="just" eaLnBrk="1" hangingPunct="1">
              <a:lnSpc>
                <a:spcPct val="90000"/>
              </a:lnSpc>
            </a:pPr>
            <a:r>
              <a:rPr lang="en-US" altLang="en-US" sz="2400"/>
              <a:t>It suggests appropriate marketing strategy required to achieve economic success. </a:t>
            </a:r>
          </a:p>
          <a:p>
            <a:pPr algn="just" eaLnBrk="1" hangingPunct="1">
              <a:lnSpc>
                <a:spcPct val="90000"/>
              </a:lnSpc>
            </a:pPr>
            <a:endParaRPr lang="en-US" altLang="en-US" sz="2400"/>
          </a:p>
          <a:p>
            <a:pPr algn="just" eaLnBrk="1" hangingPunct="1">
              <a:lnSpc>
                <a:spcPct val="90000"/>
              </a:lnSpc>
            </a:pPr>
            <a:r>
              <a:rPr lang="en-US" altLang="en-US" sz="2400"/>
              <a:t>Similarly, prediction systems infer likely consequences from a given situation.</a:t>
            </a:r>
          </a:p>
          <a:p>
            <a:pPr eaLnBrk="1" hangingPunct="1">
              <a:lnSpc>
                <a:spcPct val="90000"/>
              </a:lnSpc>
            </a:pPr>
            <a:endParaRPr lang="en-US"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6335AB56-D8EC-4C5A-9FBA-7E26F29DD91B}"/>
              </a:ext>
            </a:extLst>
          </p:cNvPr>
          <p:cNvSpPr>
            <a:spLocks noGrp="1" noChangeArrowheads="1"/>
          </p:cNvSpPr>
          <p:nvPr>
            <p:ph type="title"/>
          </p:nvPr>
        </p:nvSpPr>
        <p:spPr/>
        <p:txBody>
          <a:bodyPr>
            <a:normAutofit fontScale="90000"/>
          </a:bodyPr>
          <a:lstStyle/>
          <a:p>
            <a:pPr algn="l" eaLnBrk="1" hangingPunct="1"/>
            <a:r>
              <a:rPr lang="en-US" altLang="en-US" sz="4000" dirty="0"/>
              <a:t>Appropriate domains for expert systems</a:t>
            </a:r>
          </a:p>
        </p:txBody>
      </p:sp>
      <p:sp>
        <p:nvSpPr>
          <p:cNvPr id="24581" name="Rectangle 3">
            <a:extLst>
              <a:ext uri="{FF2B5EF4-FFF2-40B4-BE49-F238E27FC236}">
                <a16:creationId xmlns:a16="http://schemas.microsoft.com/office/drawing/2014/main" id="{AA99AC38-9DC9-4D94-9CA6-54EDB4B0E6E3}"/>
              </a:ext>
            </a:extLst>
          </p:cNvPr>
          <p:cNvSpPr>
            <a:spLocks noGrp="1" noChangeArrowheads="1"/>
          </p:cNvSpPr>
          <p:nvPr>
            <p:ph type="body" idx="1"/>
          </p:nvPr>
        </p:nvSpPr>
        <p:spPr>
          <a:xfrm>
            <a:off x="1443491" y="2015733"/>
            <a:ext cx="6862309" cy="3775467"/>
          </a:xfrm>
        </p:spPr>
        <p:txBody>
          <a:bodyPr>
            <a:normAutofit fontScale="85000" lnSpcReduction="20000"/>
          </a:bodyPr>
          <a:lstStyle/>
          <a:p>
            <a:pPr algn="just" eaLnBrk="1" hangingPunct="1">
              <a:lnSpc>
                <a:spcPct val="90000"/>
              </a:lnSpc>
            </a:pPr>
            <a:r>
              <a:rPr lang="en-US" altLang="en-US" sz="2400" dirty="0"/>
              <a:t>When analyzing a particular domain to see if an expert system may be useful, the system analyst should ask the following questions:</a:t>
            </a:r>
          </a:p>
          <a:p>
            <a:pPr lvl="1" algn="just" eaLnBrk="1" hangingPunct="1">
              <a:lnSpc>
                <a:spcPct val="90000"/>
              </a:lnSpc>
            </a:pPr>
            <a:r>
              <a:rPr lang="en-US" altLang="en-US" sz="2000" dirty="0"/>
              <a:t>Can the problem be effectively solved by conventional programming? If not, an ES may be the choice, because ES are especially suited to ill-structured problems.</a:t>
            </a:r>
          </a:p>
          <a:p>
            <a:pPr lvl="1" algn="just" eaLnBrk="1" hangingPunct="1">
              <a:lnSpc>
                <a:spcPct val="90000"/>
              </a:lnSpc>
            </a:pPr>
            <a:endParaRPr lang="en-US" altLang="en-US" sz="2000" dirty="0"/>
          </a:p>
          <a:p>
            <a:pPr lvl="1" algn="just" eaLnBrk="1" hangingPunct="1">
              <a:lnSpc>
                <a:spcPct val="90000"/>
              </a:lnSpc>
            </a:pPr>
            <a:r>
              <a:rPr lang="en-US" altLang="en-US" sz="2000" dirty="0"/>
              <a:t>Is the domain well-bounded? e.g. a headache diagnosis system may eventually have to contain domain knowledge of many areas of medicine because it is not easy to limit diagnosis to one area. In such cases where the domain is too wide, building an ES may be not be a feasible proposition.</a:t>
            </a:r>
          </a:p>
          <a:p>
            <a:pPr lvl="1" algn="just" eaLnBrk="1" hangingPunct="1">
              <a:lnSpc>
                <a:spcPct val="90000"/>
              </a:lnSpc>
            </a:pPr>
            <a:endParaRPr lang="en-US" altLang="en-US" sz="2000" dirty="0"/>
          </a:p>
          <a:p>
            <a:pPr lvl="1" algn="just" eaLnBrk="1" hangingPunct="1">
              <a:lnSpc>
                <a:spcPct val="90000"/>
              </a:lnSpc>
            </a:pPr>
            <a:r>
              <a:rPr lang="en-US" altLang="en-US" sz="2000" dirty="0"/>
              <a:t>What are the practical issues involved? Is some human expert willing to cooperate? Is the expert’s knowledge especially uncertain and heuristic? If so, ES may be useful.</a:t>
            </a:r>
          </a:p>
          <a:p>
            <a:pPr algn="just" eaLnBrk="1" hangingPunct="1">
              <a:lnSpc>
                <a:spcPct val="90000"/>
              </a:lnSpc>
            </a:pPr>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460E1A3E-3715-4152-9D2A-6D6C399E0FBF}"/>
              </a:ext>
            </a:extLst>
          </p:cNvPr>
          <p:cNvSpPr>
            <a:spLocks noGrp="1" noChangeArrowheads="1"/>
          </p:cNvSpPr>
          <p:nvPr>
            <p:ph type="title"/>
          </p:nvPr>
        </p:nvSpPr>
        <p:spPr/>
        <p:txBody>
          <a:bodyPr/>
          <a:lstStyle/>
          <a:p>
            <a:pPr eaLnBrk="1" hangingPunct="1"/>
            <a:r>
              <a:rPr lang="en-US" altLang="en-US"/>
              <a:t>Expert system structure</a:t>
            </a:r>
          </a:p>
        </p:txBody>
      </p:sp>
      <p:sp>
        <p:nvSpPr>
          <p:cNvPr id="25605" name="Rectangle 3">
            <a:extLst>
              <a:ext uri="{FF2B5EF4-FFF2-40B4-BE49-F238E27FC236}">
                <a16:creationId xmlns:a16="http://schemas.microsoft.com/office/drawing/2014/main" id="{5AAA0FA8-D72C-4DE1-A2A9-E15CE26070BE}"/>
              </a:ext>
            </a:extLst>
          </p:cNvPr>
          <p:cNvSpPr>
            <a:spLocks noGrp="1" noChangeArrowheads="1"/>
          </p:cNvSpPr>
          <p:nvPr>
            <p:ph type="body" idx="1"/>
          </p:nvPr>
        </p:nvSpPr>
        <p:spPr/>
        <p:txBody>
          <a:bodyPr>
            <a:normAutofit fontScale="70000" lnSpcReduction="20000"/>
          </a:bodyPr>
          <a:lstStyle/>
          <a:p>
            <a:pPr algn="just" eaLnBrk="1" hangingPunct="1"/>
            <a:r>
              <a:rPr lang="en-US" altLang="en-US" sz="2400"/>
              <a:t>Having discussed the scenarios and applications in which expert systems may be useful, let us delve into the structure of expert systems. </a:t>
            </a:r>
          </a:p>
          <a:p>
            <a:pPr algn="just" eaLnBrk="1" hangingPunct="1"/>
            <a:r>
              <a:rPr lang="en-US" altLang="en-US" sz="2400"/>
              <a:t>To facilitate this, we use the analogy of an expert (say a doctor) solving a problem. The expert has the following:</a:t>
            </a:r>
          </a:p>
          <a:p>
            <a:pPr lvl="1" algn="just" eaLnBrk="1" hangingPunct="1"/>
            <a:r>
              <a:rPr lang="en-US" altLang="en-US" sz="2400"/>
              <a:t> </a:t>
            </a:r>
            <a:r>
              <a:rPr lang="en-US" altLang="en-US" sz="2200"/>
              <a:t>Focused area of expertise</a:t>
            </a:r>
          </a:p>
          <a:p>
            <a:pPr lvl="1" algn="just" eaLnBrk="1" hangingPunct="1"/>
            <a:r>
              <a:rPr lang="en-US" altLang="en-US" sz="2200"/>
              <a:t>Specialized Knowledge (Long-term Memory, LTM)</a:t>
            </a:r>
          </a:p>
          <a:p>
            <a:pPr lvl="1" algn="just" eaLnBrk="1" hangingPunct="1"/>
            <a:r>
              <a:rPr lang="en-US" altLang="en-US" sz="2200"/>
              <a:t>Case facts (Short-term Memory, STM)</a:t>
            </a:r>
          </a:p>
          <a:p>
            <a:pPr lvl="1" algn="just" eaLnBrk="1" hangingPunct="1"/>
            <a:r>
              <a:rPr lang="en-US" altLang="en-US" sz="2200"/>
              <a:t>Reasons with these to form new knowledge</a:t>
            </a:r>
          </a:p>
          <a:p>
            <a:pPr lvl="1" algn="just" eaLnBrk="1" hangingPunct="1"/>
            <a:r>
              <a:rPr lang="en-US" altLang="en-US" sz="2200"/>
              <a:t>Solves the given problem</a:t>
            </a:r>
          </a:p>
          <a:p>
            <a:pPr eaLnBrk="1" hangingPunct="1"/>
            <a:endParaRPr lang="en-US" altLang="en-US" sz="2200"/>
          </a:p>
          <a:p>
            <a:pPr eaLnBrk="1" hangingPunct="1"/>
            <a:endParaRPr lang="en-US"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F73C7F26-79F4-44BF-B4E9-0ACFB965FE00}"/>
              </a:ext>
            </a:extLst>
          </p:cNvPr>
          <p:cNvSpPr>
            <a:spLocks noGrp="1" noChangeArrowheads="1"/>
          </p:cNvSpPr>
          <p:nvPr>
            <p:ph type="title"/>
          </p:nvPr>
        </p:nvSpPr>
        <p:spPr/>
        <p:txBody>
          <a:bodyPr/>
          <a:lstStyle/>
          <a:p>
            <a:pPr eaLnBrk="1" hangingPunct="1"/>
            <a:r>
              <a:rPr lang="en-US" altLang="en-US"/>
              <a:t>Expert system structure</a:t>
            </a:r>
          </a:p>
        </p:txBody>
      </p:sp>
      <p:pic>
        <p:nvPicPr>
          <p:cNvPr id="26629" name="Picture 5">
            <a:extLst>
              <a:ext uri="{FF2B5EF4-FFF2-40B4-BE49-F238E27FC236}">
                <a16:creationId xmlns:a16="http://schemas.microsoft.com/office/drawing/2014/main" id="{8BF9F102-DDBC-429B-B5E7-445429DF3EC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66800" y="2024062"/>
            <a:ext cx="7696200" cy="3919538"/>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C79E6A88-4D2C-4C67-BE12-779200F6C094}"/>
              </a:ext>
            </a:extLst>
          </p:cNvPr>
          <p:cNvSpPr>
            <a:spLocks noGrp="1" noChangeArrowheads="1"/>
          </p:cNvSpPr>
          <p:nvPr>
            <p:ph type="title"/>
          </p:nvPr>
        </p:nvSpPr>
        <p:spPr/>
        <p:txBody>
          <a:bodyPr/>
          <a:lstStyle/>
          <a:p>
            <a:pPr eaLnBrk="1" hangingPunct="1"/>
            <a:r>
              <a:rPr lang="en-US" altLang="en-US"/>
              <a:t>Expert system structure</a:t>
            </a:r>
          </a:p>
        </p:txBody>
      </p:sp>
      <p:pic>
        <p:nvPicPr>
          <p:cNvPr id="27653" name="Picture 5">
            <a:extLst>
              <a:ext uri="{FF2B5EF4-FFF2-40B4-BE49-F238E27FC236}">
                <a16:creationId xmlns:a16="http://schemas.microsoft.com/office/drawing/2014/main" id="{0D431EF3-41DA-40AA-B362-746FE1D7897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43088" y="1928813"/>
            <a:ext cx="5457825" cy="3867150"/>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6B5589D1-7FEF-4718-AF16-43FBDF28BD13}"/>
              </a:ext>
            </a:extLst>
          </p:cNvPr>
          <p:cNvSpPr>
            <a:spLocks noGrp="1" noChangeArrowheads="1"/>
          </p:cNvSpPr>
          <p:nvPr>
            <p:ph type="title"/>
          </p:nvPr>
        </p:nvSpPr>
        <p:spPr/>
        <p:txBody>
          <a:bodyPr/>
          <a:lstStyle/>
          <a:p>
            <a:pPr eaLnBrk="1" hangingPunct="1"/>
            <a:r>
              <a:rPr lang="en-US" altLang="en-US"/>
              <a:t>Knowledge Base</a:t>
            </a:r>
          </a:p>
        </p:txBody>
      </p:sp>
      <p:sp>
        <p:nvSpPr>
          <p:cNvPr id="28677" name="Rectangle 3">
            <a:extLst>
              <a:ext uri="{FF2B5EF4-FFF2-40B4-BE49-F238E27FC236}">
                <a16:creationId xmlns:a16="http://schemas.microsoft.com/office/drawing/2014/main" id="{D236145E-AE06-4686-9A04-4DF6A7957643}"/>
              </a:ext>
            </a:extLst>
          </p:cNvPr>
          <p:cNvSpPr>
            <a:spLocks noGrp="1" noChangeArrowheads="1"/>
          </p:cNvSpPr>
          <p:nvPr>
            <p:ph type="body" idx="1"/>
          </p:nvPr>
        </p:nvSpPr>
        <p:spPr/>
        <p:txBody>
          <a:bodyPr>
            <a:normAutofit fontScale="77500" lnSpcReduction="20000"/>
          </a:bodyPr>
          <a:lstStyle/>
          <a:p>
            <a:pPr algn="just" eaLnBrk="1" hangingPunct="1">
              <a:lnSpc>
                <a:spcPct val="80000"/>
              </a:lnSpc>
            </a:pPr>
            <a:r>
              <a:rPr lang="en-US" altLang="en-US" sz="2000"/>
              <a:t>The knowledge base is the part of an expert system that contains the domain knowledge, i.e.</a:t>
            </a:r>
          </a:p>
          <a:p>
            <a:pPr lvl="1" algn="just" eaLnBrk="1" hangingPunct="1">
              <a:lnSpc>
                <a:spcPct val="80000"/>
              </a:lnSpc>
            </a:pPr>
            <a:r>
              <a:rPr lang="en-US" altLang="en-US" sz="1800"/>
              <a:t>Problem facts, rules</a:t>
            </a:r>
          </a:p>
          <a:p>
            <a:pPr lvl="1" algn="just" eaLnBrk="1" hangingPunct="1">
              <a:lnSpc>
                <a:spcPct val="80000"/>
              </a:lnSpc>
            </a:pPr>
            <a:r>
              <a:rPr lang="en-US" altLang="en-US" sz="1800"/>
              <a:t>Concepts</a:t>
            </a:r>
          </a:p>
          <a:p>
            <a:pPr lvl="1" algn="just" eaLnBrk="1" hangingPunct="1">
              <a:lnSpc>
                <a:spcPct val="80000"/>
              </a:lnSpc>
            </a:pPr>
            <a:r>
              <a:rPr lang="en-US" altLang="en-US" sz="1800"/>
              <a:t>Relationships</a:t>
            </a:r>
          </a:p>
          <a:p>
            <a:pPr algn="just" eaLnBrk="1" hangingPunct="1">
              <a:lnSpc>
                <a:spcPct val="80000"/>
              </a:lnSpc>
            </a:pPr>
            <a:r>
              <a:rPr lang="en-US" altLang="en-US" sz="2000"/>
              <a:t>The power of an ES lies to a large extent in its richness of knowledge. Therefore, one of the prime roles of the expert system designer is to act as a knowledge engineer. </a:t>
            </a:r>
          </a:p>
          <a:p>
            <a:pPr algn="just" eaLnBrk="1" hangingPunct="1">
              <a:lnSpc>
                <a:spcPct val="80000"/>
              </a:lnSpc>
            </a:pPr>
            <a:endParaRPr lang="en-US" altLang="en-US" sz="2000"/>
          </a:p>
          <a:p>
            <a:pPr algn="just" eaLnBrk="1" hangingPunct="1">
              <a:lnSpc>
                <a:spcPct val="80000"/>
              </a:lnSpc>
            </a:pPr>
            <a:r>
              <a:rPr lang="en-US" altLang="en-US" sz="2000"/>
              <a:t>As a knowledge engineer, the designer must overcome the knowledge acquisition bottleneck and find an effective way to get information from the expert and encode it in the knowledge base, using one of the knowledge representation techniques </a:t>
            </a:r>
          </a:p>
          <a:p>
            <a:pPr algn="just" eaLnBrk="1" hangingPunct="1">
              <a:lnSpc>
                <a:spcPct val="80000"/>
              </a:lnSpc>
            </a:pPr>
            <a:endParaRPr lang="en-US" altLang="en-US" sz="2000"/>
          </a:p>
          <a:p>
            <a:pPr algn="just" eaLnBrk="1" hangingPunct="1">
              <a:lnSpc>
                <a:spcPct val="80000"/>
              </a:lnSpc>
            </a:pPr>
            <a:r>
              <a:rPr lang="en-US" altLang="en-US" sz="2000"/>
              <a:t>One way of encoding that knowledge is in the form of IF-THEN rules.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B8A37A90-9397-4B5E-B979-16106D5336D5}"/>
              </a:ext>
            </a:extLst>
          </p:cNvPr>
          <p:cNvSpPr>
            <a:spLocks noGrp="1" noChangeArrowheads="1"/>
          </p:cNvSpPr>
          <p:nvPr>
            <p:ph type="title"/>
          </p:nvPr>
        </p:nvSpPr>
        <p:spPr/>
        <p:txBody>
          <a:bodyPr/>
          <a:lstStyle/>
          <a:p>
            <a:pPr eaLnBrk="1" hangingPunct="1"/>
            <a:r>
              <a:rPr lang="en-US" altLang="en-US"/>
              <a:t>Working memory</a:t>
            </a:r>
          </a:p>
        </p:txBody>
      </p:sp>
      <p:sp>
        <p:nvSpPr>
          <p:cNvPr id="29701" name="Rectangle 3">
            <a:extLst>
              <a:ext uri="{FF2B5EF4-FFF2-40B4-BE49-F238E27FC236}">
                <a16:creationId xmlns:a16="http://schemas.microsoft.com/office/drawing/2014/main" id="{58A30F3F-9CE8-490A-8539-2F30D3A931A0}"/>
              </a:ext>
            </a:extLst>
          </p:cNvPr>
          <p:cNvSpPr>
            <a:spLocks noGrp="1" noChangeArrowheads="1"/>
          </p:cNvSpPr>
          <p:nvPr>
            <p:ph type="body" idx="1"/>
          </p:nvPr>
        </p:nvSpPr>
        <p:spPr/>
        <p:txBody>
          <a:bodyPr>
            <a:normAutofit fontScale="85000" lnSpcReduction="20000"/>
          </a:bodyPr>
          <a:lstStyle/>
          <a:p>
            <a:pPr algn="just" eaLnBrk="1" hangingPunct="1"/>
            <a:r>
              <a:rPr lang="en-US" altLang="en-US" sz="2400"/>
              <a:t>The working memory is the ‘part of the expert system that contains the problem facts that are discovered during the session’ according to Durkin. </a:t>
            </a:r>
          </a:p>
          <a:p>
            <a:pPr algn="just" eaLnBrk="1" hangingPunct="1"/>
            <a:r>
              <a:rPr lang="en-US" altLang="en-US" sz="2400"/>
              <a:t>One session in the working memory corresponds to one consultation. During a consultation:</a:t>
            </a:r>
          </a:p>
          <a:p>
            <a:pPr lvl="1" algn="just" eaLnBrk="1" hangingPunct="1"/>
            <a:r>
              <a:rPr lang="en-US" altLang="en-US" sz="2000"/>
              <a:t>User presents some facts about the situation.</a:t>
            </a:r>
          </a:p>
          <a:p>
            <a:pPr lvl="1" algn="just" eaLnBrk="1" hangingPunct="1"/>
            <a:r>
              <a:rPr lang="en-US" altLang="en-US" sz="2000"/>
              <a:t>These are stored in the working memory.</a:t>
            </a:r>
          </a:p>
          <a:p>
            <a:pPr lvl="1" algn="just" eaLnBrk="1" hangingPunct="1"/>
            <a:r>
              <a:rPr lang="en-US" altLang="en-US" sz="2000"/>
              <a:t>Using these and the knowledge stored in the knowledge base, new information is inferred and also added to the working memory.</a:t>
            </a:r>
          </a:p>
          <a:p>
            <a:pPr eaLnBrk="1" hangingPunct="1"/>
            <a:endParaRPr lang="en-U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2EB1A4E7-25A0-4328-BB8F-D8FEBE3E71F8}"/>
              </a:ext>
            </a:extLst>
          </p:cNvPr>
          <p:cNvSpPr>
            <a:spLocks noGrp="1" noChangeArrowheads="1"/>
          </p:cNvSpPr>
          <p:nvPr>
            <p:ph type="title"/>
          </p:nvPr>
        </p:nvSpPr>
        <p:spPr/>
        <p:txBody>
          <a:bodyPr/>
          <a:lstStyle/>
          <a:p>
            <a:pPr eaLnBrk="1" hangingPunct="1"/>
            <a:r>
              <a:rPr lang="en-US" altLang="en-US"/>
              <a:t>Inference Engine</a:t>
            </a:r>
          </a:p>
        </p:txBody>
      </p:sp>
      <p:sp>
        <p:nvSpPr>
          <p:cNvPr id="30725" name="Rectangle 3">
            <a:extLst>
              <a:ext uri="{FF2B5EF4-FFF2-40B4-BE49-F238E27FC236}">
                <a16:creationId xmlns:a16="http://schemas.microsoft.com/office/drawing/2014/main" id="{502F1C98-3F24-466B-ACE7-FBD34E329F20}"/>
              </a:ext>
            </a:extLst>
          </p:cNvPr>
          <p:cNvSpPr>
            <a:spLocks noGrp="1" noChangeArrowheads="1"/>
          </p:cNvSpPr>
          <p:nvPr>
            <p:ph type="body" idx="1"/>
          </p:nvPr>
        </p:nvSpPr>
        <p:spPr/>
        <p:txBody>
          <a:bodyPr>
            <a:normAutofit fontScale="77500" lnSpcReduction="20000"/>
          </a:bodyPr>
          <a:lstStyle/>
          <a:p>
            <a:pPr algn="just" eaLnBrk="1" hangingPunct="1">
              <a:lnSpc>
                <a:spcPct val="80000"/>
              </a:lnSpc>
            </a:pPr>
            <a:r>
              <a:rPr lang="en-US" altLang="en-US" sz="2000"/>
              <a:t>The inference engine can be viewed as the processor in an expert system that matches the facts contained in the working memory with the domain knowledge contained in the knowledge base, to draw conclusions about the problem. </a:t>
            </a:r>
          </a:p>
          <a:p>
            <a:pPr algn="just" eaLnBrk="1" hangingPunct="1">
              <a:lnSpc>
                <a:spcPct val="80000"/>
              </a:lnSpc>
            </a:pPr>
            <a:endParaRPr lang="en-US" altLang="en-US" sz="2000"/>
          </a:p>
          <a:p>
            <a:pPr algn="just" eaLnBrk="1" hangingPunct="1">
              <a:lnSpc>
                <a:spcPct val="80000"/>
              </a:lnSpc>
            </a:pPr>
            <a:r>
              <a:rPr lang="en-US" altLang="en-US" sz="2000"/>
              <a:t>It works with the knowledge base and the working memory, and draws on both to add new facts to the working memory.</a:t>
            </a:r>
          </a:p>
          <a:p>
            <a:pPr algn="just" eaLnBrk="1" hangingPunct="1">
              <a:lnSpc>
                <a:spcPct val="80000"/>
              </a:lnSpc>
            </a:pPr>
            <a:endParaRPr lang="en-US" altLang="en-US" sz="2000"/>
          </a:p>
          <a:p>
            <a:pPr algn="just" eaLnBrk="1" hangingPunct="1">
              <a:lnSpc>
                <a:spcPct val="80000"/>
              </a:lnSpc>
            </a:pPr>
            <a:r>
              <a:rPr lang="en-US" altLang="en-US" sz="2000"/>
              <a:t>If the knowledge of an ES is represented in the form of IF-THEN rules, the Inference Engine has the following strategy: Match given facts in working memory to the premises of the rules in the knowledge base, if match found, ‘fire’ the conclusion of the rule, i.e. add the conclusion to the working memory. </a:t>
            </a:r>
          </a:p>
          <a:p>
            <a:pPr algn="just" eaLnBrk="1" hangingPunct="1">
              <a:lnSpc>
                <a:spcPct val="80000"/>
              </a:lnSpc>
            </a:pPr>
            <a:endParaRPr lang="en-US" altLang="en-US" sz="2000"/>
          </a:p>
          <a:p>
            <a:pPr algn="just" eaLnBrk="1" hangingPunct="1">
              <a:lnSpc>
                <a:spcPct val="80000"/>
              </a:lnSpc>
            </a:pPr>
            <a:r>
              <a:rPr lang="en-US" altLang="en-US" sz="2000"/>
              <a:t>Do this repeatedly, while new facts can be added, until you come up with the desired conclusion.</a:t>
            </a:r>
          </a:p>
          <a:p>
            <a:pPr eaLnBrk="1" hangingPunct="1">
              <a:lnSpc>
                <a:spcPct val="80000"/>
              </a:lnSpc>
            </a:pP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2A9EC809-33D9-42F2-A397-363D1624D4BB}"/>
              </a:ext>
            </a:extLst>
          </p:cNvPr>
          <p:cNvSpPr>
            <a:spLocks noGrp="1" noChangeArrowheads="1"/>
          </p:cNvSpPr>
          <p:nvPr>
            <p:ph type="title"/>
          </p:nvPr>
        </p:nvSpPr>
        <p:spPr>
          <a:xfrm>
            <a:off x="1443491" y="28731"/>
            <a:ext cx="6251303" cy="1049235"/>
          </a:xfrm>
        </p:spPr>
        <p:txBody>
          <a:bodyPr/>
          <a:lstStyle/>
          <a:p>
            <a:pPr eaLnBrk="1" hangingPunct="1"/>
            <a:r>
              <a:rPr lang="en-US" altLang="en-US" dirty="0"/>
              <a:t>What is an Expert?</a:t>
            </a:r>
          </a:p>
        </p:txBody>
      </p:sp>
      <p:sp>
        <p:nvSpPr>
          <p:cNvPr id="4101" name="Rectangle 3">
            <a:extLst>
              <a:ext uri="{FF2B5EF4-FFF2-40B4-BE49-F238E27FC236}">
                <a16:creationId xmlns:a16="http://schemas.microsoft.com/office/drawing/2014/main" id="{EA1278A3-81FF-480C-8F3A-371D2117AA4D}"/>
              </a:ext>
            </a:extLst>
          </p:cNvPr>
          <p:cNvSpPr>
            <a:spLocks noGrp="1" noChangeArrowheads="1"/>
          </p:cNvSpPr>
          <p:nvPr>
            <p:ph type="body" idx="1"/>
          </p:nvPr>
        </p:nvSpPr>
        <p:spPr>
          <a:xfrm>
            <a:off x="914400" y="1219200"/>
            <a:ext cx="7543799" cy="4800599"/>
          </a:xfrm>
        </p:spPr>
        <p:txBody>
          <a:bodyPr>
            <a:normAutofit/>
          </a:bodyPr>
          <a:lstStyle/>
          <a:p>
            <a:pPr algn="just" eaLnBrk="1" hangingPunct="1">
              <a:lnSpc>
                <a:spcPct val="80000"/>
              </a:lnSpc>
            </a:pPr>
            <a:r>
              <a:rPr lang="en-US" altLang="en-US" sz="2400" dirty="0"/>
              <a:t>Before we attempt to define an expert system, we have to look at what we mean by the term ‘expert’ when we refer to human experts. Some traits that characterize experts are:</a:t>
            </a:r>
          </a:p>
          <a:p>
            <a:pPr lvl="1" algn="just" eaLnBrk="1" hangingPunct="1">
              <a:lnSpc>
                <a:spcPct val="80000"/>
              </a:lnSpc>
            </a:pPr>
            <a:endParaRPr lang="en-US" altLang="en-US" sz="2000" dirty="0"/>
          </a:p>
          <a:p>
            <a:pPr lvl="1" algn="just" eaLnBrk="1" hangingPunct="1">
              <a:lnSpc>
                <a:spcPct val="80000"/>
              </a:lnSpc>
            </a:pPr>
            <a:r>
              <a:rPr lang="en-US" altLang="en-US" sz="2000" dirty="0"/>
              <a:t>They possess specialized knowledge in a certain area</a:t>
            </a:r>
          </a:p>
          <a:p>
            <a:pPr lvl="1" algn="just" eaLnBrk="1" hangingPunct="1">
              <a:lnSpc>
                <a:spcPct val="80000"/>
              </a:lnSpc>
            </a:pPr>
            <a:endParaRPr lang="en-US" altLang="en-US" sz="2000" dirty="0"/>
          </a:p>
          <a:p>
            <a:pPr lvl="1" algn="just" eaLnBrk="1" hangingPunct="1">
              <a:lnSpc>
                <a:spcPct val="80000"/>
              </a:lnSpc>
            </a:pPr>
            <a:r>
              <a:rPr lang="en-US" altLang="en-US" sz="2000" dirty="0"/>
              <a:t>They possess experience in the given area</a:t>
            </a:r>
          </a:p>
          <a:p>
            <a:pPr lvl="1" algn="just" eaLnBrk="1" hangingPunct="1">
              <a:lnSpc>
                <a:spcPct val="80000"/>
              </a:lnSpc>
            </a:pPr>
            <a:endParaRPr lang="en-US" altLang="en-US" sz="2000" dirty="0"/>
          </a:p>
          <a:p>
            <a:pPr lvl="1" algn="just" eaLnBrk="1" hangingPunct="1">
              <a:lnSpc>
                <a:spcPct val="80000"/>
              </a:lnSpc>
            </a:pPr>
            <a:r>
              <a:rPr lang="en-US" altLang="en-US" sz="2000" dirty="0"/>
              <a:t>They can provide, upon elicitation, an explanation of their decisions</a:t>
            </a:r>
          </a:p>
          <a:p>
            <a:pPr lvl="1" algn="just" eaLnBrk="1" hangingPunct="1">
              <a:lnSpc>
                <a:spcPct val="80000"/>
              </a:lnSpc>
            </a:pPr>
            <a:endParaRPr lang="en-US" altLang="en-US" sz="2000" dirty="0"/>
          </a:p>
          <a:p>
            <a:pPr lvl="1" algn="just" eaLnBrk="1" hangingPunct="1">
              <a:lnSpc>
                <a:spcPct val="80000"/>
              </a:lnSpc>
            </a:pPr>
            <a:r>
              <a:rPr lang="en-US" altLang="en-US" sz="2000" dirty="0"/>
              <a:t>They have a skill set that enables them to translate the specialized knowledge gained through experience into solutions.</a:t>
            </a:r>
          </a:p>
          <a:p>
            <a:pPr eaLnBrk="1" hangingPunct="1">
              <a:lnSpc>
                <a:spcPct val="80000"/>
              </a:lnSpc>
            </a:pP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0F3220D9-92E9-4808-84B9-95B5EE7C4B92}"/>
              </a:ext>
            </a:extLst>
          </p:cNvPr>
          <p:cNvSpPr>
            <a:spLocks noGrp="1" noChangeArrowheads="1"/>
          </p:cNvSpPr>
          <p:nvPr>
            <p:ph type="title"/>
          </p:nvPr>
        </p:nvSpPr>
        <p:spPr/>
        <p:txBody>
          <a:bodyPr/>
          <a:lstStyle/>
          <a:p>
            <a:pPr eaLnBrk="1" hangingPunct="1"/>
            <a:r>
              <a:rPr lang="en-US" altLang="en-US"/>
              <a:t>Expert System Example: Family</a:t>
            </a:r>
          </a:p>
        </p:txBody>
      </p:sp>
      <p:pic>
        <p:nvPicPr>
          <p:cNvPr id="31749" name="Picture 3">
            <a:extLst>
              <a:ext uri="{FF2B5EF4-FFF2-40B4-BE49-F238E27FC236}">
                <a16:creationId xmlns:a16="http://schemas.microsoft.com/office/drawing/2014/main" id="{1C2D564D-971A-48AA-B760-DB2FA24BA89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A39BDB31-4CEB-4031-A2B2-42B039602470}"/>
              </a:ext>
            </a:extLst>
          </p:cNvPr>
          <p:cNvSpPr>
            <a:spLocks noGrp="1" noChangeArrowheads="1"/>
          </p:cNvSpPr>
          <p:nvPr>
            <p:ph type="title"/>
          </p:nvPr>
        </p:nvSpPr>
        <p:spPr/>
        <p:txBody>
          <a:bodyPr/>
          <a:lstStyle/>
          <a:p>
            <a:pPr eaLnBrk="1" hangingPunct="1"/>
            <a:r>
              <a:rPr lang="en-US" altLang="en-US"/>
              <a:t>How it Works?</a:t>
            </a:r>
          </a:p>
        </p:txBody>
      </p:sp>
      <p:sp>
        <p:nvSpPr>
          <p:cNvPr id="32773" name="Rectangle 3">
            <a:extLst>
              <a:ext uri="{FF2B5EF4-FFF2-40B4-BE49-F238E27FC236}">
                <a16:creationId xmlns:a16="http://schemas.microsoft.com/office/drawing/2014/main" id="{5F9F56DC-96D1-411F-B8E4-E4DF860E008B}"/>
              </a:ext>
            </a:extLst>
          </p:cNvPr>
          <p:cNvSpPr>
            <a:spLocks noGrp="1" noChangeArrowheads="1"/>
          </p:cNvSpPr>
          <p:nvPr>
            <p:ph type="body" idx="1"/>
          </p:nvPr>
        </p:nvSpPr>
        <p:spPr/>
        <p:txBody>
          <a:bodyPr>
            <a:normAutofit fontScale="85000" lnSpcReduction="20000"/>
          </a:bodyPr>
          <a:lstStyle/>
          <a:p>
            <a:pPr algn="just" eaLnBrk="1" hangingPunct="1">
              <a:lnSpc>
                <a:spcPct val="90000"/>
              </a:lnSpc>
            </a:pPr>
            <a:r>
              <a:rPr lang="en-US" altLang="en-US" sz="2400"/>
              <a:t>Let’s look at the example above to see how the knowledge base and working memory are used by the inference engine to add new facts to the working memory. </a:t>
            </a:r>
          </a:p>
          <a:p>
            <a:pPr algn="just" eaLnBrk="1" hangingPunct="1">
              <a:lnSpc>
                <a:spcPct val="90000"/>
              </a:lnSpc>
            </a:pPr>
            <a:r>
              <a:rPr lang="en-US" altLang="en-US" sz="2400"/>
              <a:t>The knowledge base column on the left contains the three rules of the system. </a:t>
            </a:r>
          </a:p>
          <a:p>
            <a:pPr algn="just" eaLnBrk="1" hangingPunct="1">
              <a:lnSpc>
                <a:spcPct val="90000"/>
              </a:lnSpc>
            </a:pPr>
            <a:r>
              <a:rPr lang="en-US" altLang="en-US" sz="2400"/>
              <a:t>The working memory starts out with two initial case facts:</a:t>
            </a:r>
          </a:p>
          <a:p>
            <a:pPr lvl="1" algn="just" eaLnBrk="1" hangingPunct="1">
              <a:lnSpc>
                <a:spcPct val="90000"/>
              </a:lnSpc>
            </a:pPr>
            <a:r>
              <a:rPr lang="en-US" altLang="en-US" sz="2000"/>
              <a:t>father (M.Tariq, Ali)</a:t>
            </a:r>
          </a:p>
          <a:p>
            <a:pPr lvl="1" algn="just" eaLnBrk="1" hangingPunct="1">
              <a:lnSpc>
                <a:spcPct val="90000"/>
              </a:lnSpc>
            </a:pPr>
            <a:r>
              <a:rPr lang="en-US" altLang="en-US" sz="2000"/>
              <a:t>father (M.Tariq, Ahmed)</a:t>
            </a:r>
          </a:p>
          <a:p>
            <a:pPr algn="just" eaLnBrk="1" hangingPunct="1">
              <a:lnSpc>
                <a:spcPct val="90000"/>
              </a:lnSpc>
            </a:pPr>
            <a:r>
              <a:rPr lang="en-US" altLang="en-US" sz="2400"/>
              <a:t>The inference engine matches each rule in turn with the rules in the working memory to see if the premises are all matched.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6DF51187-2D35-4BB8-8DB1-46FDA2C95EEF}"/>
              </a:ext>
            </a:extLst>
          </p:cNvPr>
          <p:cNvSpPr>
            <a:spLocks noGrp="1" noChangeArrowheads="1"/>
          </p:cNvSpPr>
          <p:nvPr>
            <p:ph type="title"/>
          </p:nvPr>
        </p:nvSpPr>
        <p:spPr/>
        <p:txBody>
          <a:bodyPr/>
          <a:lstStyle/>
          <a:p>
            <a:pPr eaLnBrk="1" hangingPunct="1"/>
            <a:r>
              <a:rPr lang="en-US" altLang="en-US"/>
              <a:t>How it Works?</a:t>
            </a:r>
          </a:p>
        </p:txBody>
      </p:sp>
      <p:sp>
        <p:nvSpPr>
          <p:cNvPr id="33797" name="Rectangle 3">
            <a:extLst>
              <a:ext uri="{FF2B5EF4-FFF2-40B4-BE49-F238E27FC236}">
                <a16:creationId xmlns:a16="http://schemas.microsoft.com/office/drawing/2014/main" id="{F0E38996-3D35-41D5-B23C-C54EBE388F48}"/>
              </a:ext>
            </a:extLst>
          </p:cNvPr>
          <p:cNvSpPr>
            <a:spLocks noGrp="1" noChangeArrowheads="1"/>
          </p:cNvSpPr>
          <p:nvPr>
            <p:ph type="body" idx="1"/>
          </p:nvPr>
        </p:nvSpPr>
        <p:spPr/>
        <p:txBody>
          <a:bodyPr>
            <a:normAutofit fontScale="92500" lnSpcReduction="20000"/>
          </a:bodyPr>
          <a:lstStyle/>
          <a:p>
            <a:pPr algn="just" eaLnBrk="1" hangingPunct="1">
              <a:lnSpc>
                <a:spcPct val="90000"/>
              </a:lnSpc>
            </a:pPr>
            <a:r>
              <a:rPr lang="en-US" altLang="en-US" sz="2400" dirty="0"/>
              <a:t>Once all premises are matched, the rule is fired and the conclusion is added to the working memory, e.g. the premises of rule 1 match the initial facts, therefore it fires and the fact brother(Ali, Ahmed) is fired. </a:t>
            </a:r>
          </a:p>
          <a:p>
            <a:pPr algn="just" eaLnBrk="1" hangingPunct="1">
              <a:lnSpc>
                <a:spcPct val="90000"/>
              </a:lnSpc>
            </a:pPr>
            <a:endParaRPr lang="en-US" altLang="en-US" sz="2400" dirty="0"/>
          </a:p>
          <a:p>
            <a:pPr algn="just" eaLnBrk="1" hangingPunct="1">
              <a:lnSpc>
                <a:spcPct val="90000"/>
              </a:lnSpc>
            </a:pPr>
            <a:r>
              <a:rPr lang="en-US" altLang="en-US" sz="2400" dirty="0"/>
              <a:t>This matching of rule premises and facts continues until no new facts can be added to the system.  </a:t>
            </a:r>
          </a:p>
          <a:p>
            <a:pPr algn="just" eaLnBrk="1" hangingPunct="1">
              <a:lnSpc>
                <a:spcPct val="90000"/>
              </a:lnSpc>
            </a:pPr>
            <a:endParaRPr lang="en-US" altLang="en-US" sz="2400" dirty="0"/>
          </a:p>
          <a:p>
            <a:pPr algn="just" eaLnBrk="1" hangingPunct="1">
              <a:lnSpc>
                <a:spcPct val="90000"/>
              </a:lnSpc>
            </a:pPr>
            <a:r>
              <a:rPr lang="en-US" altLang="en-US" sz="2400" dirty="0"/>
              <a:t>The matching and firing is indicated by arrows in the above table.</a:t>
            </a:r>
          </a:p>
          <a:p>
            <a:pPr eaLnBrk="1" hangingPunct="1">
              <a:lnSpc>
                <a:spcPct val="90000"/>
              </a:lnSpc>
            </a:pP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BE8E0FF6-6D2E-43F4-9399-A94603EF5B67}"/>
              </a:ext>
            </a:extLst>
          </p:cNvPr>
          <p:cNvSpPr>
            <a:spLocks noGrp="1" noChangeArrowheads="1"/>
          </p:cNvSpPr>
          <p:nvPr>
            <p:ph type="title"/>
          </p:nvPr>
        </p:nvSpPr>
        <p:spPr/>
        <p:txBody>
          <a:bodyPr/>
          <a:lstStyle/>
          <a:p>
            <a:pPr eaLnBrk="1" hangingPunct="1"/>
            <a:r>
              <a:rPr lang="en-US" altLang="en-US"/>
              <a:t>Expert system example: raining</a:t>
            </a:r>
          </a:p>
        </p:txBody>
      </p:sp>
      <p:pic>
        <p:nvPicPr>
          <p:cNvPr id="34821" name="Picture 3">
            <a:extLst>
              <a:ext uri="{FF2B5EF4-FFF2-40B4-BE49-F238E27FC236}">
                <a16:creationId xmlns:a16="http://schemas.microsoft.com/office/drawing/2014/main" id="{162FA313-7C44-445E-BB77-73C519187E7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04759182-8705-4AD7-B038-72C9546667F3}"/>
              </a:ext>
            </a:extLst>
          </p:cNvPr>
          <p:cNvSpPr>
            <a:spLocks noGrp="1" noChangeArrowheads="1"/>
          </p:cNvSpPr>
          <p:nvPr>
            <p:ph type="title"/>
          </p:nvPr>
        </p:nvSpPr>
        <p:spPr/>
        <p:txBody>
          <a:bodyPr/>
          <a:lstStyle/>
          <a:p>
            <a:pPr eaLnBrk="1" hangingPunct="1"/>
            <a:r>
              <a:rPr lang="en-US" altLang="en-US"/>
              <a:t>Explanation facility</a:t>
            </a:r>
          </a:p>
        </p:txBody>
      </p:sp>
      <p:sp>
        <p:nvSpPr>
          <p:cNvPr id="35845" name="Rectangle 3">
            <a:extLst>
              <a:ext uri="{FF2B5EF4-FFF2-40B4-BE49-F238E27FC236}">
                <a16:creationId xmlns:a16="http://schemas.microsoft.com/office/drawing/2014/main" id="{762AACB1-9DB2-42AE-B53C-F790E625400E}"/>
              </a:ext>
            </a:extLst>
          </p:cNvPr>
          <p:cNvSpPr>
            <a:spLocks noGrp="1" noChangeArrowheads="1"/>
          </p:cNvSpPr>
          <p:nvPr>
            <p:ph type="body" idx="1"/>
          </p:nvPr>
        </p:nvSpPr>
        <p:spPr/>
        <p:txBody>
          <a:bodyPr>
            <a:normAutofit fontScale="92500" lnSpcReduction="20000"/>
          </a:bodyPr>
          <a:lstStyle/>
          <a:p>
            <a:pPr algn="just" eaLnBrk="1" hangingPunct="1">
              <a:lnSpc>
                <a:spcPct val="90000"/>
              </a:lnSpc>
            </a:pPr>
            <a:r>
              <a:rPr lang="en-US" altLang="en-US" sz="2400"/>
              <a:t>The explanation facility is a module of an expert system that allows transparency of operation, by providing an explanation of how it reached the conclusion. </a:t>
            </a:r>
          </a:p>
          <a:p>
            <a:pPr algn="just" eaLnBrk="1" hangingPunct="1">
              <a:lnSpc>
                <a:spcPct val="90000"/>
              </a:lnSpc>
            </a:pPr>
            <a:endParaRPr lang="en-US" altLang="en-US" sz="2400"/>
          </a:p>
          <a:p>
            <a:pPr algn="just" eaLnBrk="1" hangingPunct="1">
              <a:lnSpc>
                <a:spcPct val="90000"/>
              </a:lnSpc>
            </a:pPr>
            <a:r>
              <a:rPr lang="en-US" altLang="en-US" sz="2400"/>
              <a:t>In the family example above, how does the expert system draw the conclusion that Ali likes Ahmed?</a:t>
            </a:r>
          </a:p>
          <a:p>
            <a:pPr algn="just" eaLnBrk="1" hangingPunct="1">
              <a:lnSpc>
                <a:spcPct val="90000"/>
              </a:lnSpc>
            </a:pPr>
            <a:endParaRPr lang="en-US" altLang="en-US" sz="2400"/>
          </a:p>
          <a:p>
            <a:pPr algn="just" eaLnBrk="1" hangingPunct="1">
              <a:lnSpc>
                <a:spcPct val="90000"/>
              </a:lnSpc>
            </a:pPr>
            <a:r>
              <a:rPr lang="en-US" altLang="en-US" sz="2400"/>
              <a:t>The answer to this is the sequence of reasoning steps as shown with the arrows in the table below.</a:t>
            </a:r>
          </a:p>
          <a:p>
            <a:pPr eaLnBrk="1" hangingPunct="1">
              <a:lnSpc>
                <a:spcPct val="90000"/>
              </a:lnSpc>
            </a:pP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3A5E2FE7-07B8-4DF7-8A36-5B417A31E9EA}"/>
              </a:ext>
            </a:extLst>
          </p:cNvPr>
          <p:cNvSpPr>
            <a:spLocks noGrp="1" noChangeArrowheads="1"/>
          </p:cNvSpPr>
          <p:nvPr>
            <p:ph type="title"/>
          </p:nvPr>
        </p:nvSpPr>
        <p:spPr/>
        <p:txBody>
          <a:bodyPr/>
          <a:lstStyle/>
          <a:p>
            <a:pPr eaLnBrk="1" hangingPunct="1"/>
            <a:r>
              <a:rPr lang="en-US" altLang="en-US"/>
              <a:t>Explanation facility</a:t>
            </a:r>
          </a:p>
        </p:txBody>
      </p:sp>
      <p:pic>
        <p:nvPicPr>
          <p:cNvPr id="36869" name="Picture 3">
            <a:extLst>
              <a:ext uri="{FF2B5EF4-FFF2-40B4-BE49-F238E27FC236}">
                <a16:creationId xmlns:a16="http://schemas.microsoft.com/office/drawing/2014/main" id="{C69ADB75-594F-4603-94AE-80106ED7E2C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C99F81CC-B654-4F52-952C-FD2D31656F74}"/>
              </a:ext>
            </a:extLst>
          </p:cNvPr>
          <p:cNvSpPr>
            <a:spLocks noGrp="1" noChangeArrowheads="1"/>
          </p:cNvSpPr>
          <p:nvPr>
            <p:ph type="title"/>
          </p:nvPr>
        </p:nvSpPr>
        <p:spPr/>
        <p:txBody>
          <a:bodyPr>
            <a:normAutofit fontScale="90000"/>
          </a:bodyPr>
          <a:lstStyle/>
          <a:p>
            <a:pPr eaLnBrk="1" hangingPunct="1"/>
            <a:r>
              <a:rPr lang="en-US" altLang="en-US" sz="4000"/>
              <a:t>Characteristics of expert systems</a:t>
            </a:r>
          </a:p>
        </p:txBody>
      </p:sp>
      <p:sp>
        <p:nvSpPr>
          <p:cNvPr id="37893" name="Rectangle 3">
            <a:extLst>
              <a:ext uri="{FF2B5EF4-FFF2-40B4-BE49-F238E27FC236}">
                <a16:creationId xmlns:a16="http://schemas.microsoft.com/office/drawing/2014/main" id="{8998CC37-DEB5-4A9D-97F0-D992E67B9C43}"/>
              </a:ext>
            </a:extLst>
          </p:cNvPr>
          <p:cNvSpPr>
            <a:spLocks noGrp="1" noChangeArrowheads="1"/>
          </p:cNvSpPr>
          <p:nvPr>
            <p:ph type="body" idx="1"/>
          </p:nvPr>
        </p:nvSpPr>
        <p:spPr/>
        <p:txBody>
          <a:bodyPr>
            <a:normAutofit fontScale="92500" lnSpcReduction="10000"/>
          </a:bodyPr>
          <a:lstStyle/>
          <a:p>
            <a:pPr algn="just" eaLnBrk="1" hangingPunct="1">
              <a:lnSpc>
                <a:spcPct val="80000"/>
              </a:lnSpc>
            </a:pPr>
            <a:r>
              <a:rPr lang="en-US" altLang="en-US" sz="2000"/>
              <a:t>ES have an explanation facility. This is the module of an expert system that allows transparency of operation, by providing an explanation of how the inference engine reached the conclusion. We want ES to have this facility so that users can have knowledge of how it reaches its conclusion.</a:t>
            </a:r>
          </a:p>
          <a:p>
            <a:pPr algn="just" eaLnBrk="1" hangingPunct="1">
              <a:lnSpc>
                <a:spcPct val="80000"/>
              </a:lnSpc>
            </a:pPr>
            <a:endParaRPr lang="en-US" altLang="en-US" sz="2000"/>
          </a:p>
          <a:p>
            <a:pPr algn="just" eaLnBrk="1" hangingPunct="1">
              <a:lnSpc>
                <a:spcPct val="80000"/>
              </a:lnSpc>
            </a:pPr>
            <a:r>
              <a:rPr lang="en-US" altLang="en-US" sz="2000"/>
              <a:t>An expert system is different from conventional programs in the sense that program control and knowledge are separate. We can change one while affecting the other minimally. This separation is manifest in ES structure; knowledge base, working memory and inference engine. Separation of these components allows  changes to the knowledge to be independent of changes in control and vice versa.</a:t>
            </a:r>
          </a:p>
          <a:p>
            <a:pPr eaLnBrk="1" hangingPunct="1">
              <a:lnSpc>
                <a:spcPct val="80000"/>
              </a:lnSpc>
            </a:pP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66EF9AC5-D7D3-4804-A881-9AAA549774AD}"/>
              </a:ext>
            </a:extLst>
          </p:cNvPr>
          <p:cNvSpPr>
            <a:spLocks noGrp="1" noChangeArrowheads="1"/>
          </p:cNvSpPr>
          <p:nvPr>
            <p:ph type="title"/>
          </p:nvPr>
        </p:nvSpPr>
        <p:spPr/>
        <p:txBody>
          <a:bodyPr>
            <a:normAutofit fontScale="90000"/>
          </a:bodyPr>
          <a:lstStyle/>
          <a:p>
            <a:pPr eaLnBrk="1" hangingPunct="1"/>
            <a:r>
              <a:rPr lang="en-US" altLang="en-US" sz="4000"/>
              <a:t>Characteristics of expert systems</a:t>
            </a:r>
          </a:p>
        </p:txBody>
      </p:sp>
      <p:sp>
        <p:nvSpPr>
          <p:cNvPr id="38917" name="Rectangle 3">
            <a:extLst>
              <a:ext uri="{FF2B5EF4-FFF2-40B4-BE49-F238E27FC236}">
                <a16:creationId xmlns:a16="http://schemas.microsoft.com/office/drawing/2014/main" id="{6F71CBD7-FDE3-4F70-8D57-0F244D6E00B8}"/>
              </a:ext>
            </a:extLst>
          </p:cNvPr>
          <p:cNvSpPr>
            <a:spLocks noGrp="1" noChangeArrowheads="1"/>
          </p:cNvSpPr>
          <p:nvPr>
            <p:ph type="body" idx="1"/>
          </p:nvPr>
        </p:nvSpPr>
        <p:spPr>
          <a:xfrm>
            <a:off x="1443491" y="2015733"/>
            <a:ext cx="6709909" cy="4232667"/>
          </a:xfrm>
        </p:spPr>
        <p:txBody>
          <a:bodyPr>
            <a:normAutofit lnSpcReduction="10000"/>
          </a:bodyPr>
          <a:lstStyle/>
          <a:p>
            <a:pPr algn="just" eaLnBrk="1" hangingPunct="1">
              <a:lnSpc>
                <a:spcPct val="80000"/>
              </a:lnSpc>
            </a:pPr>
            <a:r>
              <a:rPr lang="en-US" altLang="en-US" sz="2000" dirty="0"/>
              <a:t>”There is a clear separation of general knowledge about the problem (the rules forming the knowledge base) from information about the current problem (the input data) and methods for applying the general knowledge to a problem (the rule interpreter). The program itself is only an interpreter (or general reasoning mechanism) and ideally the system can be changed simply by adding or subtracting rules in the knowledge base” (</a:t>
            </a:r>
            <a:r>
              <a:rPr lang="en-US" altLang="en-US" sz="2000" dirty="0" err="1"/>
              <a:t>Duda</a:t>
            </a:r>
            <a:r>
              <a:rPr lang="en-US" altLang="en-US" sz="2000" dirty="0"/>
              <a:t>)</a:t>
            </a:r>
          </a:p>
          <a:p>
            <a:pPr algn="just" eaLnBrk="1" hangingPunct="1">
              <a:lnSpc>
                <a:spcPct val="80000"/>
              </a:lnSpc>
            </a:pPr>
            <a:endParaRPr lang="en-US" altLang="en-US" sz="500" dirty="0"/>
          </a:p>
          <a:p>
            <a:pPr algn="just" eaLnBrk="1" hangingPunct="1">
              <a:lnSpc>
                <a:spcPct val="80000"/>
              </a:lnSpc>
            </a:pPr>
            <a:r>
              <a:rPr lang="en-US" altLang="en-US" sz="2000" dirty="0"/>
              <a:t>Besides these properties, an expert system also possesses expert knowledge in that it embodies expertise of human expert. </a:t>
            </a:r>
          </a:p>
          <a:p>
            <a:pPr algn="just" eaLnBrk="1" hangingPunct="1">
              <a:lnSpc>
                <a:spcPct val="80000"/>
              </a:lnSpc>
            </a:pPr>
            <a:endParaRPr lang="en-US" altLang="en-US" sz="500" dirty="0"/>
          </a:p>
          <a:p>
            <a:pPr algn="just" eaLnBrk="1" hangingPunct="1">
              <a:lnSpc>
                <a:spcPct val="80000"/>
              </a:lnSpc>
            </a:pPr>
            <a:r>
              <a:rPr lang="en-US" altLang="en-US" sz="2000" dirty="0"/>
              <a:t>An expert system, like a human expert makes mistakes, but that is tolerable if we can get the expert system to perform at least as well as the human expert it is trying to emulate.</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6A2FCCF2-AFDF-4A6F-929F-FB926C38E330}"/>
              </a:ext>
            </a:extLst>
          </p:cNvPr>
          <p:cNvSpPr>
            <a:spLocks noGrp="1" noChangeArrowheads="1"/>
          </p:cNvSpPr>
          <p:nvPr>
            <p:ph type="title"/>
          </p:nvPr>
        </p:nvSpPr>
        <p:spPr>
          <a:xfrm>
            <a:off x="1443491" y="804520"/>
            <a:ext cx="6557509" cy="1049235"/>
          </a:xfrm>
        </p:spPr>
        <p:txBody>
          <a:bodyPr>
            <a:normAutofit fontScale="90000"/>
          </a:bodyPr>
          <a:lstStyle/>
          <a:p>
            <a:pPr eaLnBrk="1" hangingPunct="1"/>
            <a:r>
              <a:rPr lang="en-US" altLang="en-US" sz="4000" dirty="0"/>
              <a:t>Programming vs. knowledge engineering</a:t>
            </a:r>
          </a:p>
        </p:txBody>
      </p:sp>
      <p:sp>
        <p:nvSpPr>
          <p:cNvPr id="39941" name="Rectangle 3">
            <a:extLst>
              <a:ext uri="{FF2B5EF4-FFF2-40B4-BE49-F238E27FC236}">
                <a16:creationId xmlns:a16="http://schemas.microsoft.com/office/drawing/2014/main" id="{4B4D0328-F4D2-4FF4-93DB-CCB6D8471ACE}"/>
              </a:ext>
            </a:extLst>
          </p:cNvPr>
          <p:cNvSpPr>
            <a:spLocks noGrp="1" noChangeArrowheads="1"/>
          </p:cNvSpPr>
          <p:nvPr>
            <p:ph type="body" idx="1"/>
          </p:nvPr>
        </p:nvSpPr>
        <p:spPr/>
        <p:txBody>
          <a:bodyPr>
            <a:normAutofit fontScale="77500" lnSpcReduction="20000"/>
          </a:bodyPr>
          <a:lstStyle/>
          <a:p>
            <a:pPr algn="just" eaLnBrk="1" hangingPunct="1"/>
            <a:r>
              <a:rPr lang="en-US" altLang="en-US" sz="2400" dirty="0"/>
              <a:t>Conventional programming is a sequential, three step process: Design, Code, Debug. </a:t>
            </a:r>
          </a:p>
          <a:p>
            <a:pPr algn="just" eaLnBrk="1" hangingPunct="1"/>
            <a:r>
              <a:rPr lang="en-US" altLang="en-US" sz="2400" dirty="0"/>
              <a:t>Knowledge engineering, which is the process of building an expert system, also involves assessment, knowledge acquisition, design, testing, documentation and maintenance. </a:t>
            </a:r>
          </a:p>
          <a:p>
            <a:pPr algn="just" eaLnBrk="1" hangingPunct="1"/>
            <a:r>
              <a:rPr lang="en-US" altLang="en-US" sz="2400" dirty="0"/>
              <a:t>However, there are some key differences between the two programming paradigms.</a:t>
            </a:r>
          </a:p>
          <a:p>
            <a:pPr algn="just" eaLnBrk="1" hangingPunct="1"/>
            <a:r>
              <a:rPr lang="en-US" altLang="en-US" sz="2400" dirty="0"/>
              <a:t>Conventional programming focuses on solution, while ES programming focuses on problem.</a:t>
            </a:r>
            <a:r>
              <a:rPr lang="en-US" altLang="en-US" dirty="0"/>
              <a:t> </a:t>
            </a:r>
          </a:p>
          <a:p>
            <a:pPr eaLnBrk="1" hangingPunct="1"/>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EF7EEA54-11D7-4D89-B509-C78944107381}"/>
              </a:ext>
            </a:extLst>
          </p:cNvPr>
          <p:cNvSpPr>
            <a:spLocks noGrp="1" noChangeArrowheads="1"/>
          </p:cNvSpPr>
          <p:nvPr>
            <p:ph type="title"/>
          </p:nvPr>
        </p:nvSpPr>
        <p:spPr>
          <a:xfrm>
            <a:off x="1443491" y="804520"/>
            <a:ext cx="6709909" cy="1049235"/>
          </a:xfrm>
        </p:spPr>
        <p:txBody>
          <a:bodyPr>
            <a:normAutofit fontScale="90000"/>
          </a:bodyPr>
          <a:lstStyle/>
          <a:p>
            <a:pPr eaLnBrk="1" hangingPunct="1"/>
            <a:r>
              <a:rPr lang="en-US" altLang="en-US" sz="4000" dirty="0"/>
              <a:t>Programming vs. knowledge engineering</a:t>
            </a:r>
          </a:p>
        </p:txBody>
      </p:sp>
      <p:sp>
        <p:nvSpPr>
          <p:cNvPr id="40965" name="Rectangle 3">
            <a:extLst>
              <a:ext uri="{FF2B5EF4-FFF2-40B4-BE49-F238E27FC236}">
                <a16:creationId xmlns:a16="http://schemas.microsoft.com/office/drawing/2014/main" id="{7F30E212-10CF-4709-92E0-64E793A68153}"/>
              </a:ext>
            </a:extLst>
          </p:cNvPr>
          <p:cNvSpPr>
            <a:spLocks noGrp="1" noChangeArrowheads="1"/>
          </p:cNvSpPr>
          <p:nvPr>
            <p:ph type="body" idx="1"/>
          </p:nvPr>
        </p:nvSpPr>
        <p:spPr/>
        <p:txBody>
          <a:bodyPr>
            <a:normAutofit fontScale="85000" lnSpcReduction="20000"/>
          </a:bodyPr>
          <a:lstStyle/>
          <a:p>
            <a:pPr algn="just" eaLnBrk="1" hangingPunct="1">
              <a:lnSpc>
                <a:spcPct val="90000"/>
              </a:lnSpc>
            </a:pPr>
            <a:r>
              <a:rPr lang="en-US" altLang="en-US" sz="2400"/>
              <a:t>An ES is designed on the philosophy that if we have the right knowledge base, the solution will be derived from that data using a generic reasoning mechanism.</a:t>
            </a:r>
          </a:p>
          <a:p>
            <a:pPr algn="just" eaLnBrk="1" hangingPunct="1">
              <a:lnSpc>
                <a:spcPct val="90000"/>
              </a:lnSpc>
            </a:pPr>
            <a:endParaRPr lang="en-US" altLang="en-US" sz="2400"/>
          </a:p>
          <a:p>
            <a:pPr algn="just" eaLnBrk="1" hangingPunct="1">
              <a:lnSpc>
                <a:spcPct val="90000"/>
              </a:lnSpc>
            </a:pPr>
            <a:r>
              <a:rPr lang="en-US" altLang="en-US" sz="2400"/>
              <a:t>Unlike traditional programs, you don’t just program an ES and consider it ‘built’. </a:t>
            </a:r>
          </a:p>
          <a:p>
            <a:pPr algn="just" eaLnBrk="1" hangingPunct="1">
              <a:lnSpc>
                <a:spcPct val="90000"/>
              </a:lnSpc>
            </a:pPr>
            <a:endParaRPr lang="en-US" altLang="en-US" sz="2400"/>
          </a:p>
          <a:p>
            <a:pPr algn="just" eaLnBrk="1" hangingPunct="1">
              <a:lnSpc>
                <a:spcPct val="90000"/>
              </a:lnSpc>
            </a:pPr>
            <a:r>
              <a:rPr lang="en-US" altLang="en-US" sz="2400"/>
              <a:t>It grows as you add new knowledge. </a:t>
            </a:r>
          </a:p>
          <a:p>
            <a:pPr algn="just" eaLnBrk="1" hangingPunct="1">
              <a:lnSpc>
                <a:spcPct val="90000"/>
              </a:lnSpc>
            </a:pPr>
            <a:endParaRPr lang="en-US" altLang="en-US" sz="2400"/>
          </a:p>
          <a:p>
            <a:pPr algn="just" eaLnBrk="1" hangingPunct="1">
              <a:lnSpc>
                <a:spcPct val="90000"/>
              </a:lnSpc>
            </a:pPr>
            <a:r>
              <a:rPr lang="en-US" altLang="en-US" sz="2400"/>
              <a:t>Once framework is made, addition of knowledge dictates growth of ES.</a:t>
            </a:r>
          </a:p>
          <a:p>
            <a:pPr eaLnBrk="1" hangingPunct="1">
              <a:lnSpc>
                <a:spcPct val="90000"/>
              </a:lnSpc>
            </a:pP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FBE6E29-88D6-476B-85FE-3F6E8F57183A}"/>
              </a:ext>
            </a:extLst>
          </p:cNvPr>
          <p:cNvSpPr>
            <a:spLocks noGrp="1"/>
          </p:cNvSpPr>
          <p:nvPr>
            <p:ph type="title"/>
          </p:nvPr>
        </p:nvSpPr>
        <p:spPr>
          <a:xfrm>
            <a:off x="1443491" y="0"/>
            <a:ext cx="6251303" cy="1049235"/>
          </a:xfrm>
        </p:spPr>
        <p:txBody>
          <a:bodyPr/>
          <a:lstStyle/>
          <a:p>
            <a:pPr eaLnBrk="1" hangingPunct="1"/>
            <a:r>
              <a:rPr lang="en-US" altLang="en-US" dirty="0"/>
              <a:t>What is an Expert?</a:t>
            </a:r>
          </a:p>
        </p:txBody>
      </p:sp>
      <p:sp>
        <p:nvSpPr>
          <p:cNvPr id="5123" name="Content Placeholder 2">
            <a:extLst>
              <a:ext uri="{FF2B5EF4-FFF2-40B4-BE49-F238E27FC236}">
                <a16:creationId xmlns:a16="http://schemas.microsoft.com/office/drawing/2014/main" id="{A40EB44D-34C8-4486-8AC2-E0469E1C182D}"/>
              </a:ext>
            </a:extLst>
          </p:cNvPr>
          <p:cNvSpPr>
            <a:spLocks noGrp="1"/>
          </p:cNvSpPr>
          <p:nvPr>
            <p:ph idx="1"/>
          </p:nvPr>
        </p:nvSpPr>
        <p:spPr/>
        <p:txBody>
          <a:bodyPr/>
          <a:lstStyle/>
          <a:p>
            <a:pPr algn="just" eaLnBrk="1" hangingPunct="1">
              <a:lnSpc>
                <a:spcPct val="80000"/>
              </a:lnSpc>
            </a:pPr>
            <a:r>
              <a:rPr lang="en-US" altLang="en-US" sz="2400"/>
              <a:t>Try to think of the various traits you associate with experts you might know, e.g. skin specialist, heart specialist, car mechanic, architect, software designer. </a:t>
            </a:r>
          </a:p>
          <a:p>
            <a:pPr algn="just" eaLnBrk="1" hangingPunct="1">
              <a:lnSpc>
                <a:spcPct val="80000"/>
              </a:lnSpc>
            </a:pPr>
            <a:endParaRPr lang="en-US" altLang="en-US" sz="2400"/>
          </a:p>
          <a:p>
            <a:pPr algn="just" eaLnBrk="1" hangingPunct="1">
              <a:lnSpc>
                <a:spcPct val="80000"/>
              </a:lnSpc>
            </a:pPr>
            <a:r>
              <a:rPr lang="en-US" altLang="en-US" sz="2400"/>
              <a:t>You will see that the underlying common factors are similar to those outlined above.</a:t>
            </a:r>
          </a:p>
          <a:p>
            <a:pPr eaLnBrk="1" hangingPunct="1"/>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33B9C5BA-93F3-4DBE-A29E-AB0A93CEC330}"/>
              </a:ext>
            </a:extLst>
          </p:cNvPr>
          <p:cNvSpPr>
            <a:spLocks noGrp="1" noChangeArrowheads="1"/>
          </p:cNvSpPr>
          <p:nvPr>
            <p:ph type="title"/>
          </p:nvPr>
        </p:nvSpPr>
        <p:spPr>
          <a:xfrm>
            <a:off x="1443491" y="804520"/>
            <a:ext cx="6633709" cy="1049235"/>
          </a:xfrm>
        </p:spPr>
        <p:txBody>
          <a:bodyPr>
            <a:normAutofit fontScale="90000"/>
          </a:bodyPr>
          <a:lstStyle/>
          <a:p>
            <a:pPr eaLnBrk="1" hangingPunct="1"/>
            <a:r>
              <a:rPr lang="en-US" altLang="en-US" sz="4000" dirty="0"/>
              <a:t>People involved in an expert system project</a:t>
            </a:r>
          </a:p>
        </p:txBody>
      </p:sp>
      <p:sp>
        <p:nvSpPr>
          <p:cNvPr id="41989" name="Rectangle 3">
            <a:extLst>
              <a:ext uri="{FF2B5EF4-FFF2-40B4-BE49-F238E27FC236}">
                <a16:creationId xmlns:a16="http://schemas.microsoft.com/office/drawing/2014/main" id="{1181DC77-AF25-42A0-8BBA-749C6D7B55BD}"/>
              </a:ext>
            </a:extLst>
          </p:cNvPr>
          <p:cNvSpPr>
            <a:spLocks noGrp="1" noChangeArrowheads="1"/>
          </p:cNvSpPr>
          <p:nvPr>
            <p:ph type="body" idx="1"/>
          </p:nvPr>
        </p:nvSpPr>
        <p:spPr/>
        <p:txBody>
          <a:bodyPr/>
          <a:lstStyle/>
          <a:p>
            <a:pPr eaLnBrk="1" hangingPunct="1"/>
            <a:r>
              <a:rPr lang="en-US" altLang="en-US" sz="2400" dirty="0"/>
              <a:t>The main people involved in an ES development project are </a:t>
            </a:r>
          </a:p>
          <a:p>
            <a:pPr lvl="1" eaLnBrk="1" hangingPunct="1"/>
            <a:r>
              <a:rPr lang="en-US" altLang="en-US" sz="2000" dirty="0"/>
              <a:t>the domain expert </a:t>
            </a:r>
          </a:p>
          <a:p>
            <a:pPr lvl="1" eaLnBrk="1" hangingPunct="1"/>
            <a:r>
              <a:rPr lang="en-US" altLang="en-US" sz="2000" dirty="0"/>
              <a:t>knowledge engineer </a:t>
            </a:r>
          </a:p>
          <a:p>
            <a:pPr lvl="1" eaLnBrk="1" hangingPunct="1"/>
            <a:r>
              <a:rPr lang="en-US" altLang="en-US" sz="2000" dirty="0"/>
              <a:t>end user.</a:t>
            </a:r>
          </a:p>
          <a:p>
            <a:pPr eaLnBrk="1" hangingPunct="1"/>
            <a:endParaRPr lang="en-US" altLang="en-US" sz="2000" dirty="0"/>
          </a:p>
          <a:p>
            <a:pPr eaLnBrk="1" hangingPunct="1"/>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CB8EC961-F423-4513-BFDC-15B6284447A2}"/>
              </a:ext>
            </a:extLst>
          </p:cNvPr>
          <p:cNvSpPr>
            <a:spLocks noGrp="1" noChangeArrowheads="1"/>
          </p:cNvSpPr>
          <p:nvPr>
            <p:ph type="title"/>
          </p:nvPr>
        </p:nvSpPr>
        <p:spPr>
          <a:xfrm>
            <a:off x="1443491" y="804520"/>
            <a:ext cx="6633709" cy="1049235"/>
          </a:xfrm>
        </p:spPr>
        <p:txBody>
          <a:bodyPr>
            <a:normAutofit fontScale="90000"/>
          </a:bodyPr>
          <a:lstStyle/>
          <a:p>
            <a:pPr eaLnBrk="1" hangingPunct="1"/>
            <a:r>
              <a:rPr lang="en-US" altLang="en-US" sz="4000" dirty="0"/>
              <a:t>People involved in an expert system project</a:t>
            </a:r>
          </a:p>
        </p:txBody>
      </p:sp>
      <p:sp>
        <p:nvSpPr>
          <p:cNvPr id="43013" name="Rectangle 3">
            <a:extLst>
              <a:ext uri="{FF2B5EF4-FFF2-40B4-BE49-F238E27FC236}">
                <a16:creationId xmlns:a16="http://schemas.microsoft.com/office/drawing/2014/main" id="{9BFC29FA-7927-4037-ACF1-A5292E061A97}"/>
              </a:ext>
            </a:extLst>
          </p:cNvPr>
          <p:cNvSpPr>
            <a:spLocks noGrp="1" noChangeArrowheads="1"/>
          </p:cNvSpPr>
          <p:nvPr>
            <p:ph type="body" idx="1"/>
          </p:nvPr>
        </p:nvSpPr>
        <p:spPr>
          <a:xfrm>
            <a:off x="1443491" y="2015733"/>
            <a:ext cx="6633709" cy="4385067"/>
          </a:xfrm>
        </p:spPr>
        <p:txBody>
          <a:bodyPr>
            <a:normAutofit lnSpcReduction="10000"/>
          </a:bodyPr>
          <a:lstStyle/>
          <a:p>
            <a:pPr algn="just" eaLnBrk="1" hangingPunct="1">
              <a:lnSpc>
                <a:spcPct val="80000"/>
              </a:lnSpc>
            </a:pPr>
            <a:r>
              <a:rPr lang="en-US" altLang="en-US" sz="2400" dirty="0"/>
              <a:t>Domain Expert </a:t>
            </a:r>
          </a:p>
          <a:p>
            <a:pPr lvl="1" algn="just" eaLnBrk="1" hangingPunct="1">
              <a:lnSpc>
                <a:spcPct val="80000"/>
              </a:lnSpc>
            </a:pPr>
            <a:r>
              <a:rPr lang="en-US" altLang="en-US" sz="2000" dirty="0"/>
              <a:t>A domain expert is ‘A person who posses the skill and knowledge to solve a specific problem in a manner superior to others’ (Durkin). For our purposes, an expert should have expert knowledge in the given domain, good communication skills, availability and readiness to co-operate.</a:t>
            </a:r>
          </a:p>
          <a:p>
            <a:pPr algn="just" eaLnBrk="1" hangingPunct="1">
              <a:lnSpc>
                <a:spcPct val="80000"/>
              </a:lnSpc>
            </a:pPr>
            <a:r>
              <a:rPr lang="en-US" altLang="en-US" sz="2400" dirty="0"/>
              <a:t>Knowledge Engineer</a:t>
            </a:r>
          </a:p>
          <a:p>
            <a:pPr lvl="1" algn="just" eaLnBrk="1" hangingPunct="1">
              <a:lnSpc>
                <a:spcPct val="80000"/>
              </a:lnSpc>
            </a:pPr>
            <a:r>
              <a:rPr lang="en-US" altLang="en-US" sz="2000" dirty="0"/>
              <a:t>A knowledge engineer is ‘a person who designs, builds and tests an Expert System’ (Durkin). A knowledge engineer plays a key role in identifying, acquiring and encoding knowledge.</a:t>
            </a:r>
            <a:endParaRPr lang="en-US" altLang="en-US" sz="2400" dirty="0"/>
          </a:p>
          <a:p>
            <a:pPr algn="just" eaLnBrk="1" hangingPunct="1">
              <a:lnSpc>
                <a:spcPct val="80000"/>
              </a:lnSpc>
            </a:pPr>
            <a:r>
              <a:rPr lang="en-US" altLang="en-US" sz="2400" dirty="0"/>
              <a:t>End-user</a:t>
            </a:r>
          </a:p>
          <a:p>
            <a:pPr lvl="1" algn="just" eaLnBrk="1" hangingPunct="1">
              <a:lnSpc>
                <a:spcPct val="80000"/>
              </a:lnSpc>
            </a:pPr>
            <a:r>
              <a:rPr lang="en-US" altLang="en-US" sz="2000" dirty="0"/>
              <a:t>The end users are the people who will use the expert system. Correctness, usability and clarity are important ES features for an end user.</a:t>
            </a:r>
          </a:p>
          <a:p>
            <a:pPr lvl="1" eaLnBrk="1" hangingPunct="1">
              <a:lnSpc>
                <a:spcPct val="80000"/>
              </a:lnSpc>
            </a:pPr>
            <a:endParaRPr lang="en-US" altLang="en-US" sz="2000" dirty="0"/>
          </a:p>
          <a:p>
            <a:pPr eaLnBrk="1" hangingPunct="1">
              <a:lnSpc>
                <a:spcPct val="80000"/>
              </a:lnSpc>
            </a:pPr>
            <a:endParaRPr lang="en-US"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7BA9BF73-3AB1-4E3C-8AA1-232CCFCD693C}"/>
              </a:ext>
            </a:extLst>
          </p:cNvPr>
          <p:cNvSpPr>
            <a:spLocks noGrp="1" noChangeArrowheads="1"/>
          </p:cNvSpPr>
          <p:nvPr>
            <p:ph type="title"/>
          </p:nvPr>
        </p:nvSpPr>
        <p:spPr/>
        <p:txBody>
          <a:bodyPr/>
          <a:lstStyle/>
          <a:p>
            <a:pPr eaLnBrk="1" hangingPunct="1"/>
            <a:r>
              <a:rPr lang="en-US" altLang="en-US"/>
              <a:t>Inference mechanisms</a:t>
            </a:r>
          </a:p>
        </p:txBody>
      </p:sp>
      <p:sp>
        <p:nvSpPr>
          <p:cNvPr id="44037" name="Rectangle 3">
            <a:extLst>
              <a:ext uri="{FF2B5EF4-FFF2-40B4-BE49-F238E27FC236}">
                <a16:creationId xmlns:a16="http://schemas.microsoft.com/office/drawing/2014/main" id="{94E0A622-B5B5-4218-AEAB-DC0D0B6E3E10}"/>
              </a:ext>
            </a:extLst>
          </p:cNvPr>
          <p:cNvSpPr>
            <a:spLocks noGrp="1" noChangeArrowheads="1"/>
          </p:cNvSpPr>
          <p:nvPr>
            <p:ph type="body" idx="1"/>
          </p:nvPr>
        </p:nvSpPr>
        <p:spPr/>
        <p:txBody>
          <a:bodyPr/>
          <a:lstStyle/>
          <a:p>
            <a:pPr eaLnBrk="1" hangingPunct="1"/>
            <a:endParaRPr lang="en-US" altLang="en-US" sz="2400" dirty="0"/>
          </a:p>
          <a:p>
            <a:pPr eaLnBrk="1" hangingPunct="1"/>
            <a:r>
              <a:rPr lang="en-US" altLang="en-US" sz="2400" dirty="0"/>
              <a:t>We have two formal inference mechanisms</a:t>
            </a:r>
          </a:p>
          <a:p>
            <a:pPr lvl="1" eaLnBrk="1" hangingPunct="1"/>
            <a:endParaRPr lang="en-US" altLang="en-US" sz="2400" dirty="0"/>
          </a:p>
          <a:p>
            <a:pPr lvl="1" eaLnBrk="1" hangingPunct="1"/>
            <a:r>
              <a:rPr lang="en-US" altLang="en-US" sz="2400" dirty="0"/>
              <a:t>Forward chaining</a:t>
            </a:r>
          </a:p>
          <a:p>
            <a:pPr lvl="1" eaLnBrk="1" hangingPunct="1"/>
            <a:r>
              <a:rPr lang="en-US" altLang="en-US" sz="2400" dirty="0"/>
              <a:t>Backward chaining.</a:t>
            </a:r>
          </a:p>
          <a:p>
            <a:pPr eaLnBrk="1" hangingPunct="1"/>
            <a:endParaRPr lang="en-US"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E429FAA8-4979-4B89-B372-A4C1F7BC2B7B}"/>
              </a:ext>
            </a:extLst>
          </p:cNvPr>
          <p:cNvSpPr>
            <a:spLocks noGrp="1" noChangeArrowheads="1"/>
          </p:cNvSpPr>
          <p:nvPr>
            <p:ph type="title"/>
          </p:nvPr>
        </p:nvSpPr>
        <p:spPr/>
        <p:txBody>
          <a:bodyPr/>
          <a:lstStyle/>
          <a:p>
            <a:pPr eaLnBrk="1" hangingPunct="1"/>
            <a:r>
              <a:rPr lang="en-US" altLang="en-US"/>
              <a:t>Forward Chaining</a:t>
            </a:r>
          </a:p>
        </p:txBody>
      </p:sp>
      <p:sp>
        <p:nvSpPr>
          <p:cNvPr id="45061" name="Rectangle 3">
            <a:extLst>
              <a:ext uri="{FF2B5EF4-FFF2-40B4-BE49-F238E27FC236}">
                <a16:creationId xmlns:a16="http://schemas.microsoft.com/office/drawing/2014/main" id="{DA803871-B990-4AD2-824D-65EDC7EEDF87}"/>
              </a:ext>
            </a:extLst>
          </p:cNvPr>
          <p:cNvSpPr>
            <a:spLocks noGrp="1" noChangeArrowheads="1"/>
          </p:cNvSpPr>
          <p:nvPr>
            <p:ph type="body" idx="1"/>
          </p:nvPr>
        </p:nvSpPr>
        <p:spPr/>
        <p:txBody>
          <a:bodyPr>
            <a:normAutofit fontScale="92500" lnSpcReduction="20000"/>
          </a:bodyPr>
          <a:lstStyle/>
          <a:p>
            <a:pPr algn="just" eaLnBrk="1" hangingPunct="1"/>
            <a:r>
              <a:rPr lang="en-US" altLang="en-US" sz="2400"/>
              <a:t>It is an “inference strategy that begins with a set of known facts, derives new facts using rules whose premises match the known facts, and continues this process until a goal sate is reached or until no further rules have premises that match the known or derived facts” (Durkin). </a:t>
            </a:r>
          </a:p>
          <a:p>
            <a:pPr algn="just" eaLnBrk="1" hangingPunct="1"/>
            <a:endParaRPr lang="en-US" altLang="en-US" sz="2400"/>
          </a:p>
          <a:p>
            <a:pPr algn="just" eaLnBrk="1" hangingPunct="1"/>
            <a:r>
              <a:rPr lang="en-US" altLang="en-US" sz="2400"/>
              <a:t>It is a data-driven approach.</a:t>
            </a:r>
          </a:p>
          <a:p>
            <a:pPr eaLnBrk="1" hangingPunct="1"/>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88161903-FEC2-4BA0-9BEF-908EF9DC55D2}"/>
              </a:ext>
            </a:extLst>
          </p:cNvPr>
          <p:cNvSpPr>
            <a:spLocks noGrp="1" noChangeArrowheads="1"/>
          </p:cNvSpPr>
          <p:nvPr>
            <p:ph type="title"/>
          </p:nvPr>
        </p:nvSpPr>
        <p:spPr/>
        <p:txBody>
          <a:bodyPr/>
          <a:lstStyle/>
          <a:p>
            <a:pPr eaLnBrk="1" hangingPunct="1"/>
            <a:r>
              <a:rPr lang="en-US" altLang="en-US"/>
              <a:t>Forward Chaining</a:t>
            </a:r>
          </a:p>
        </p:txBody>
      </p:sp>
      <p:sp>
        <p:nvSpPr>
          <p:cNvPr id="46085" name="Rectangle 3">
            <a:extLst>
              <a:ext uri="{FF2B5EF4-FFF2-40B4-BE49-F238E27FC236}">
                <a16:creationId xmlns:a16="http://schemas.microsoft.com/office/drawing/2014/main" id="{B8C2D3DD-2C15-4229-9777-9FB94A4B3FDF}"/>
              </a:ext>
            </a:extLst>
          </p:cNvPr>
          <p:cNvSpPr>
            <a:spLocks noGrp="1" noChangeArrowheads="1"/>
          </p:cNvSpPr>
          <p:nvPr>
            <p:ph type="body" idx="1"/>
          </p:nvPr>
        </p:nvSpPr>
        <p:spPr/>
        <p:txBody>
          <a:bodyPr>
            <a:normAutofit fontScale="77500" lnSpcReduction="20000"/>
          </a:bodyPr>
          <a:lstStyle/>
          <a:p>
            <a:pPr eaLnBrk="1" hangingPunct="1"/>
            <a:r>
              <a:rPr lang="en-US" altLang="en-US" sz="2800"/>
              <a:t>Add facts to working memory (WM)</a:t>
            </a:r>
          </a:p>
          <a:p>
            <a:pPr eaLnBrk="1" hangingPunct="1"/>
            <a:r>
              <a:rPr lang="en-US" altLang="en-US" sz="2800"/>
              <a:t>Take each rule in turn and check to see if any of its premises match the facts in the WM</a:t>
            </a:r>
          </a:p>
          <a:p>
            <a:pPr eaLnBrk="1" hangingPunct="1"/>
            <a:r>
              <a:rPr lang="en-US" altLang="en-US" sz="2800"/>
              <a:t>When matches found for all premises of a rule, place the conclusion of the rule in WM.</a:t>
            </a:r>
          </a:p>
          <a:p>
            <a:pPr eaLnBrk="1" hangingPunct="1"/>
            <a:r>
              <a:rPr lang="en-US" altLang="en-US" sz="2800"/>
              <a:t>Repeat this process until no more facts can be added. Each repetition of the process is called a pass.</a:t>
            </a:r>
          </a:p>
          <a:p>
            <a:pPr eaLnBrk="1" hangingPunct="1"/>
            <a:endParaRPr lang="en-US" alt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60A70F41-EC6F-4BA7-9EF1-69724A50FC64}"/>
              </a:ext>
            </a:extLst>
          </p:cNvPr>
          <p:cNvSpPr>
            <a:spLocks noGrp="1" noChangeArrowheads="1"/>
          </p:cNvSpPr>
          <p:nvPr>
            <p:ph type="title"/>
          </p:nvPr>
        </p:nvSpPr>
        <p:spPr/>
        <p:txBody>
          <a:bodyPr>
            <a:normAutofit fontScale="90000"/>
          </a:bodyPr>
          <a:lstStyle/>
          <a:p>
            <a:pPr eaLnBrk="1" hangingPunct="1"/>
            <a:r>
              <a:rPr lang="en-US" altLang="en-US" sz="4000"/>
              <a:t>Doctor example (forward chaining)</a:t>
            </a:r>
          </a:p>
        </p:txBody>
      </p:sp>
      <p:sp>
        <p:nvSpPr>
          <p:cNvPr id="47109" name="Rectangle 3">
            <a:extLst>
              <a:ext uri="{FF2B5EF4-FFF2-40B4-BE49-F238E27FC236}">
                <a16:creationId xmlns:a16="http://schemas.microsoft.com/office/drawing/2014/main" id="{80F0B231-9A97-4249-BE9A-ABC3D446B443}"/>
              </a:ext>
            </a:extLst>
          </p:cNvPr>
          <p:cNvSpPr>
            <a:spLocks noGrp="1" noChangeArrowheads="1"/>
          </p:cNvSpPr>
          <p:nvPr>
            <p:ph type="body" idx="1"/>
          </p:nvPr>
        </p:nvSpPr>
        <p:spPr/>
        <p:txBody>
          <a:bodyPr>
            <a:normAutofit fontScale="77500" lnSpcReduction="20000"/>
          </a:bodyPr>
          <a:lstStyle/>
          <a:p>
            <a:pPr eaLnBrk="1" hangingPunct="1">
              <a:lnSpc>
                <a:spcPct val="90000"/>
              </a:lnSpc>
            </a:pPr>
            <a:r>
              <a:rPr lang="en-US" altLang="en-US" sz="2800"/>
              <a:t>Rules</a:t>
            </a:r>
          </a:p>
          <a:p>
            <a:pPr lvl="1" eaLnBrk="1" hangingPunct="1">
              <a:lnSpc>
                <a:spcPct val="90000"/>
              </a:lnSpc>
            </a:pPr>
            <a:r>
              <a:rPr lang="en-US" altLang="en-US" sz="2400"/>
              <a:t>Rule 1</a:t>
            </a:r>
          </a:p>
          <a:p>
            <a:pPr lvl="2" eaLnBrk="1" hangingPunct="1">
              <a:lnSpc>
                <a:spcPct val="90000"/>
              </a:lnSpc>
            </a:pPr>
            <a:r>
              <a:rPr lang="en-US" altLang="en-US" sz="2000"/>
              <a:t>IF 		The patient has deep cough</a:t>
            </a:r>
          </a:p>
          <a:p>
            <a:pPr lvl="2" eaLnBrk="1" hangingPunct="1">
              <a:lnSpc>
                <a:spcPct val="90000"/>
              </a:lnSpc>
            </a:pPr>
            <a:r>
              <a:rPr lang="en-US" altLang="en-US" sz="2000"/>
              <a:t>AND 		We suspect an infection</a:t>
            </a:r>
          </a:p>
          <a:p>
            <a:pPr lvl="2" eaLnBrk="1" hangingPunct="1">
              <a:lnSpc>
                <a:spcPct val="90000"/>
              </a:lnSpc>
            </a:pPr>
            <a:r>
              <a:rPr lang="en-US" altLang="en-US" sz="2000"/>
              <a:t>THEN 	The patient has Pneumonia</a:t>
            </a:r>
          </a:p>
          <a:p>
            <a:pPr lvl="1" eaLnBrk="1" hangingPunct="1">
              <a:lnSpc>
                <a:spcPct val="90000"/>
              </a:lnSpc>
            </a:pPr>
            <a:r>
              <a:rPr lang="en-US" altLang="en-US" sz="2400"/>
              <a:t>Rule 2</a:t>
            </a:r>
          </a:p>
          <a:p>
            <a:pPr lvl="2" eaLnBrk="1" hangingPunct="1">
              <a:lnSpc>
                <a:spcPct val="90000"/>
              </a:lnSpc>
            </a:pPr>
            <a:r>
              <a:rPr lang="en-US" altLang="en-US" sz="2000"/>
              <a:t>IF 		The patient’s temperature is above 100</a:t>
            </a:r>
          </a:p>
          <a:p>
            <a:pPr lvl="2" eaLnBrk="1" hangingPunct="1">
              <a:lnSpc>
                <a:spcPct val="90000"/>
              </a:lnSpc>
            </a:pPr>
            <a:r>
              <a:rPr lang="en-US" altLang="en-US" sz="2000"/>
              <a:t>THEN 	Patient has fever</a:t>
            </a:r>
          </a:p>
          <a:p>
            <a:pPr lvl="1" eaLnBrk="1" hangingPunct="1">
              <a:lnSpc>
                <a:spcPct val="90000"/>
              </a:lnSpc>
            </a:pPr>
            <a:r>
              <a:rPr lang="en-US" altLang="en-US" sz="2400"/>
              <a:t>Rule 3</a:t>
            </a:r>
          </a:p>
          <a:p>
            <a:pPr lvl="2" eaLnBrk="1" hangingPunct="1">
              <a:lnSpc>
                <a:spcPct val="90000"/>
              </a:lnSpc>
            </a:pPr>
            <a:r>
              <a:rPr lang="en-US" altLang="en-US" sz="2000"/>
              <a:t>IF 		The patient has been sick for over a fortnight</a:t>
            </a:r>
          </a:p>
          <a:p>
            <a:pPr lvl="2" eaLnBrk="1" hangingPunct="1">
              <a:lnSpc>
                <a:spcPct val="90000"/>
              </a:lnSpc>
            </a:pPr>
            <a:r>
              <a:rPr lang="en-US" altLang="en-US" sz="2000"/>
              <a:t>AND 		The patient has a fever</a:t>
            </a:r>
          </a:p>
          <a:p>
            <a:pPr lvl="2" eaLnBrk="1" hangingPunct="1">
              <a:lnSpc>
                <a:spcPct val="90000"/>
              </a:lnSpc>
            </a:pPr>
            <a:r>
              <a:rPr lang="en-US" altLang="en-US" sz="2000"/>
              <a:t>THEN 	We suspect an infection</a:t>
            </a:r>
          </a:p>
          <a:p>
            <a:pPr eaLnBrk="1" hangingPunct="1">
              <a:lnSpc>
                <a:spcPct val="90000"/>
              </a:lnSpc>
            </a:pPr>
            <a:endParaRPr lang="en-US"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172EF7BE-BAC4-4631-B0E6-88781A04CDCC}"/>
              </a:ext>
            </a:extLst>
          </p:cNvPr>
          <p:cNvSpPr>
            <a:spLocks noGrp="1" noChangeArrowheads="1"/>
          </p:cNvSpPr>
          <p:nvPr>
            <p:ph type="title"/>
          </p:nvPr>
        </p:nvSpPr>
        <p:spPr/>
        <p:txBody>
          <a:bodyPr/>
          <a:lstStyle/>
          <a:p>
            <a:pPr eaLnBrk="1" hangingPunct="1"/>
            <a:r>
              <a:rPr lang="en-US" altLang="en-US"/>
              <a:t>Case facts</a:t>
            </a:r>
          </a:p>
        </p:txBody>
      </p:sp>
      <p:sp>
        <p:nvSpPr>
          <p:cNvPr id="48133" name="Rectangle 3">
            <a:extLst>
              <a:ext uri="{FF2B5EF4-FFF2-40B4-BE49-F238E27FC236}">
                <a16:creationId xmlns:a16="http://schemas.microsoft.com/office/drawing/2014/main" id="{1EAB1E8F-6EFD-4C57-9A9D-C6A0AF5534F9}"/>
              </a:ext>
            </a:extLst>
          </p:cNvPr>
          <p:cNvSpPr>
            <a:spLocks noGrp="1" noChangeArrowheads="1"/>
          </p:cNvSpPr>
          <p:nvPr>
            <p:ph type="body" idx="1"/>
          </p:nvPr>
        </p:nvSpPr>
        <p:spPr/>
        <p:txBody>
          <a:bodyPr/>
          <a:lstStyle/>
          <a:p>
            <a:pPr eaLnBrk="1" hangingPunct="1"/>
            <a:r>
              <a:rPr lang="en-US" altLang="en-US" sz="2000"/>
              <a:t>Patients temperature= 103</a:t>
            </a:r>
          </a:p>
          <a:p>
            <a:pPr eaLnBrk="1" hangingPunct="1"/>
            <a:r>
              <a:rPr lang="en-US" altLang="en-US" sz="2000"/>
              <a:t>Patient has been sick for over a month</a:t>
            </a:r>
          </a:p>
          <a:p>
            <a:pPr eaLnBrk="1" hangingPunct="1"/>
            <a:r>
              <a:rPr lang="en-US" altLang="en-US" sz="2000"/>
              <a:t>Patient has violent coughing fits</a:t>
            </a:r>
          </a:p>
          <a:p>
            <a:pPr eaLnBrk="1" hangingPunct="1"/>
            <a:endParaRPr lang="en-US" altLang="en-US" sz="2000" b="1"/>
          </a:p>
          <a:p>
            <a:pPr eaLnBrk="1" hangingPunct="1"/>
            <a:r>
              <a:rPr lang="en-US" altLang="en-US" sz="2000" b="1"/>
              <a:t>Pass 1</a:t>
            </a:r>
          </a:p>
        </p:txBody>
      </p:sp>
      <p:pic>
        <p:nvPicPr>
          <p:cNvPr id="48134" name="Picture 4">
            <a:extLst>
              <a:ext uri="{FF2B5EF4-FFF2-40B4-BE49-F238E27FC236}">
                <a16:creationId xmlns:a16="http://schemas.microsoft.com/office/drawing/2014/main" id="{ABE3A9EE-91F1-4884-9939-6B04BAFE0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63925"/>
            <a:ext cx="60960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68ED5511-6D59-4B6A-9378-004494644540}"/>
              </a:ext>
            </a:extLst>
          </p:cNvPr>
          <p:cNvSpPr>
            <a:spLocks noGrp="1" noChangeArrowheads="1"/>
          </p:cNvSpPr>
          <p:nvPr>
            <p:ph type="title"/>
          </p:nvPr>
        </p:nvSpPr>
        <p:spPr/>
        <p:txBody>
          <a:bodyPr/>
          <a:lstStyle/>
          <a:p>
            <a:pPr eaLnBrk="1" hangingPunct="1"/>
            <a:r>
              <a:rPr lang="en-US" altLang="en-US"/>
              <a:t>Second Pass</a:t>
            </a:r>
          </a:p>
        </p:txBody>
      </p:sp>
      <p:pic>
        <p:nvPicPr>
          <p:cNvPr id="49157" name="Picture 3">
            <a:extLst>
              <a:ext uri="{FF2B5EF4-FFF2-40B4-BE49-F238E27FC236}">
                <a16:creationId xmlns:a16="http://schemas.microsoft.com/office/drawing/2014/main" id="{63CB3F89-93FC-4623-AEB4-704C6443898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7EF0C698-CB93-4AB1-92F0-4FBB24459415}"/>
              </a:ext>
            </a:extLst>
          </p:cNvPr>
          <p:cNvSpPr>
            <a:spLocks noGrp="1" noChangeArrowheads="1"/>
          </p:cNvSpPr>
          <p:nvPr>
            <p:ph type="title"/>
          </p:nvPr>
        </p:nvSpPr>
        <p:spPr/>
        <p:txBody>
          <a:bodyPr/>
          <a:lstStyle/>
          <a:p>
            <a:pPr eaLnBrk="1" hangingPunct="1"/>
            <a:r>
              <a:rPr lang="en-US" altLang="en-US"/>
              <a:t>Third Pass</a:t>
            </a:r>
          </a:p>
        </p:txBody>
      </p:sp>
      <p:pic>
        <p:nvPicPr>
          <p:cNvPr id="50181" name="Picture 3">
            <a:extLst>
              <a:ext uri="{FF2B5EF4-FFF2-40B4-BE49-F238E27FC236}">
                <a16:creationId xmlns:a16="http://schemas.microsoft.com/office/drawing/2014/main" id="{57524A0F-6D33-4794-B82C-F15C01EEF75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2D3456DE-325F-4B03-A895-4D291E6CBCE3}"/>
              </a:ext>
            </a:extLst>
          </p:cNvPr>
          <p:cNvSpPr>
            <a:spLocks noGrp="1" noChangeArrowheads="1"/>
          </p:cNvSpPr>
          <p:nvPr>
            <p:ph type="title"/>
          </p:nvPr>
        </p:nvSpPr>
        <p:spPr/>
        <p:txBody>
          <a:bodyPr/>
          <a:lstStyle/>
          <a:p>
            <a:pPr eaLnBrk="1" hangingPunct="1"/>
            <a:r>
              <a:rPr lang="en-US" altLang="en-US"/>
              <a:t>Issues in forward chaining</a:t>
            </a:r>
          </a:p>
        </p:txBody>
      </p:sp>
      <p:sp>
        <p:nvSpPr>
          <p:cNvPr id="51205" name="Rectangle 3">
            <a:extLst>
              <a:ext uri="{FF2B5EF4-FFF2-40B4-BE49-F238E27FC236}">
                <a16:creationId xmlns:a16="http://schemas.microsoft.com/office/drawing/2014/main" id="{02FDDC42-CFCF-4F95-AB36-53027A8D4A9A}"/>
              </a:ext>
            </a:extLst>
          </p:cNvPr>
          <p:cNvSpPr>
            <a:spLocks noGrp="1" noChangeArrowheads="1"/>
          </p:cNvSpPr>
          <p:nvPr>
            <p:ph type="body" idx="1"/>
          </p:nvPr>
        </p:nvSpPr>
        <p:spPr>
          <a:xfrm>
            <a:off x="1443491" y="2015733"/>
            <a:ext cx="6709909" cy="4080267"/>
          </a:xfrm>
        </p:spPr>
        <p:txBody>
          <a:bodyPr>
            <a:normAutofit fontScale="85000" lnSpcReduction="20000"/>
          </a:bodyPr>
          <a:lstStyle/>
          <a:p>
            <a:pPr algn="just" eaLnBrk="1" hangingPunct="1"/>
            <a:r>
              <a:rPr lang="en-US" altLang="en-US" sz="2400" dirty="0"/>
              <a:t>Undirected search</a:t>
            </a:r>
          </a:p>
          <a:p>
            <a:pPr algn="just" eaLnBrk="1" hangingPunct="1">
              <a:buFontTx/>
              <a:buNone/>
            </a:pPr>
            <a:endParaRPr lang="en-US" altLang="en-US" sz="2400" dirty="0"/>
          </a:p>
          <a:p>
            <a:pPr lvl="1" algn="just" eaLnBrk="1" hangingPunct="1"/>
            <a:r>
              <a:rPr lang="en-US" altLang="en-US" sz="2000" dirty="0"/>
              <a:t>The forward chaining inference engine infers all possible facts from the given facts. </a:t>
            </a:r>
          </a:p>
          <a:p>
            <a:pPr lvl="1" algn="just" eaLnBrk="1" hangingPunct="1"/>
            <a:endParaRPr lang="en-US" altLang="en-US" sz="2000" dirty="0"/>
          </a:p>
          <a:p>
            <a:pPr lvl="1" algn="just" eaLnBrk="1" hangingPunct="1"/>
            <a:r>
              <a:rPr lang="en-US" altLang="en-US" sz="2000" dirty="0"/>
              <a:t>It has no way of distinguishing between important and unimportant facts. </a:t>
            </a:r>
          </a:p>
          <a:p>
            <a:pPr lvl="1" algn="just" eaLnBrk="1" hangingPunct="1"/>
            <a:endParaRPr lang="en-US" altLang="en-US" sz="2000" dirty="0"/>
          </a:p>
          <a:p>
            <a:pPr lvl="1" algn="just" eaLnBrk="1" hangingPunct="1"/>
            <a:r>
              <a:rPr lang="en-US" altLang="en-US" sz="2000" dirty="0"/>
              <a:t>Therefore, equal time spent on trivial evidence as well as crucial facts. </a:t>
            </a:r>
          </a:p>
          <a:p>
            <a:pPr lvl="1" algn="just" eaLnBrk="1" hangingPunct="1"/>
            <a:endParaRPr lang="en-US" altLang="en-US" sz="2000" dirty="0"/>
          </a:p>
          <a:p>
            <a:pPr lvl="1" algn="just" eaLnBrk="1" hangingPunct="1"/>
            <a:r>
              <a:rPr lang="en-US" altLang="en-US" sz="2000" dirty="0"/>
              <a:t>This is draw back of this approach</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9B20EC6D-24D5-43EC-BBBA-F328C5569C91}"/>
              </a:ext>
            </a:extLst>
          </p:cNvPr>
          <p:cNvSpPr>
            <a:spLocks noGrp="1" noChangeArrowheads="1"/>
          </p:cNvSpPr>
          <p:nvPr>
            <p:ph type="title"/>
          </p:nvPr>
        </p:nvSpPr>
        <p:spPr/>
        <p:txBody>
          <a:bodyPr/>
          <a:lstStyle/>
          <a:p>
            <a:pPr eaLnBrk="1" hangingPunct="1"/>
            <a:r>
              <a:rPr lang="en-US" altLang="en-US"/>
              <a:t>What is an expert system?</a:t>
            </a:r>
          </a:p>
        </p:txBody>
      </p:sp>
      <p:sp>
        <p:nvSpPr>
          <p:cNvPr id="6149" name="Rectangle 3">
            <a:extLst>
              <a:ext uri="{FF2B5EF4-FFF2-40B4-BE49-F238E27FC236}">
                <a16:creationId xmlns:a16="http://schemas.microsoft.com/office/drawing/2014/main" id="{5908FB42-ABE2-4C2D-9669-9C504E8B227B}"/>
              </a:ext>
            </a:extLst>
          </p:cNvPr>
          <p:cNvSpPr>
            <a:spLocks noGrp="1" noChangeArrowheads="1"/>
          </p:cNvSpPr>
          <p:nvPr>
            <p:ph type="body" idx="1"/>
          </p:nvPr>
        </p:nvSpPr>
        <p:spPr/>
        <p:txBody>
          <a:bodyPr>
            <a:normAutofit lnSpcReduction="10000"/>
          </a:bodyPr>
          <a:lstStyle/>
          <a:p>
            <a:pPr algn="just" eaLnBrk="1" hangingPunct="1">
              <a:lnSpc>
                <a:spcPct val="90000"/>
              </a:lnSpc>
            </a:pPr>
            <a:r>
              <a:rPr lang="en-US" altLang="en-US" sz="2400" dirty="0"/>
              <a:t>According to Durkin, an expert system is “A computer program designed to model the problem solving ability of a human expert”. </a:t>
            </a:r>
          </a:p>
          <a:p>
            <a:pPr algn="just" eaLnBrk="1" hangingPunct="1">
              <a:lnSpc>
                <a:spcPct val="90000"/>
              </a:lnSpc>
            </a:pPr>
            <a:endParaRPr lang="en-US" altLang="en-US" sz="2400" dirty="0"/>
          </a:p>
          <a:p>
            <a:pPr algn="just" eaLnBrk="1" hangingPunct="1">
              <a:lnSpc>
                <a:spcPct val="90000"/>
              </a:lnSpc>
            </a:pPr>
            <a:r>
              <a:rPr lang="en-US" altLang="en-US" sz="2400" dirty="0"/>
              <a:t>With the above discussion of experts in mind, the aspects of human experts that expert systems model are:</a:t>
            </a:r>
          </a:p>
          <a:p>
            <a:pPr lvl="1" algn="just" eaLnBrk="1" hangingPunct="1">
              <a:lnSpc>
                <a:spcPct val="90000"/>
              </a:lnSpc>
            </a:pPr>
            <a:endParaRPr lang="en-US" altLang="en-US" sz="2000" dirty="0"/>
          </a:p>
          <a:p>
            <a:pPr lvl="1" algn="just" eaLnBrk="1" hangingPunct="1">
              <a:lnSpc>
                <a:spcPct val="90000"/>
              </a:lnSpc>
            </a:pPr>
            <a:r>
              <a:rPr lang="en-US" altLang="en-US" sz="2000" dirty="0"/>
              <a:t>Knowledge</a:t>
            </a:r>
          </a:p>
          <a:p>
            <a:pPr lvl="1" algn="just" eaLnBrk="1" hangingPunct="1">
              <a:lnSpc>
                <a:spcPct val="90000"/>
              </a:lnSpc>
            </a:pPr>
            <a:r>
              <a:rPr lang="en-US" altLang="en-US" sz="2000" dirty="0"/>
              <a:t>Reasoning</a:t>
            </a:r>
          </a:p>
          <a:p>
            <a:pPr eaLnBrk="1" hangingPunct="1">
              <a:lnSpc>
                <a:spcPct val="90000"/>
              </a:lnSpc>
            </a:pP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ACC287BA-B503-4151-A677-253B9585D36E}"/>
              </a:ext>
            </a:extLst>
          </p:cNvPr>
          <p:cNvSpPr>
            <a:spLocks noGrp="1" noChangeArrowheads="1"/>
          </p:cNvSpPr>
          <p:nvPr>
            <p:ph type="title"/>
          </p:nvPr>
        </p:nvSpPr>
        <p:spPr/>
        <p:txBody>
          <a:bodyPr/>
          <a:lstStyle/>
          <a:p>
            <a:pPr eaLnBrk="1" hangingPunct="1"/>
            <a:r>
              <a:rPr lang="en-US" altLang="en-US"/>
              <a:t>Issues in forward chaining</a:t>
            </a:r>
          </a:p>
        </p:txBody>
      </p:sp>
      <p:sp>
        <p:nvSpPr>
          <p:cNvPr id="52229" name="Rectangle 3">
            <a:extLst>
              <a:ext uri="{FF2B5EF4-FFF2-40B4-BE49-F238E27FC236}">
                <a16:creationId xmlns:a16="http://schemas.microsoft.com/office/drawing/2014/main" id="{28694600-AFF3-4A0A-BF19-28DF1BD1E99F}"/>
              </a:ext>
            </a:extLst>
          </p:cNvPr>
          <p:cNvSpPr>
            <a:spLocks noGrp="1" noChangeArrowheads="1"/>
          </p:cNvSpPr>
          <p:nvPr>
            <p:ph type="body" idx="1"/>
          </p:nvPr>
        </p:nvSpPr>
        <p:spPr>
          <a:xfrm>
            <a:off x="1443491" y="2015733"/>
            <a:ext cx="6862309" cy="4385067"/>
          </a:xfrm>
        </p:spPr>
        <p:txBody>
          <a:bodyPr>
            <a:normAutofit fontScale="92500" lnSpcReduction="10000"/>
          </a:bodyPr>
          <a:lstStyle/>
          <a:p>
            <a:pPr algn="just" eaLnBrk="1" hangingPunct="1">
              <a:lnSpc>
                <a:spcPct val="90000"/>
              </a:lnSpc>
            </a:pPr>
            <a:r>
              <a:rPr lang="en-US" altLang="en-US" sz="2400" dirty="0"/>
              <a:t>Conflict resolution</a:t>
            </a:r>
          </a:p>
          <a:p>
            <a:pPr lvl="1" algn="just" eaLnBrk="1" hangingPunct="1">
              <a:lnSpc>
                <a:spcPct val="90000"/>
              </a:lnSpc>
            </a:pPr>
            <a:r>
              <a:rPr lang="en-US" altLang="en-US" sz="2000" dirty="0"/>
              <a:t>This is the question of what to do when the premises of two rules match the given facts. Which should be fired first? If we fire both, they may add conflicting facts, e.g.</a:t>
            </a:r>
          </a:p>
          <a:p>
            <a:pPr lvl="1" algn="just" eaLnBrk="1" hangingPunct="1">
              <a:lnSpc>
                <a:spcPct val="90000"/>
              </a:lnSpc>
              <a:buFontTx/>
              <a:buNone/>
            </a:pPr>
            <a:endParaRPr lang="en-US" altLang="en-US" sz="2000" dirty="0"/>
          </a:p>
          <a:p>
            <a:pPr lvl="2" algn="just" eaLnBrk="1" hangingPunct="1">
              <a:lnSpc>
                <a:spcPct val="90000"/>
              </a:lnSpc>
            </a:pPr>
            <a:r>
              <a:rPr lang="en-US" altLang="en-US" sz="1800" dirty="0"/>
              <a:t>IF you are bored</a:t>
            </a:r>
          </a:p>
          <a:p>
            <a:pPr lvl="2" algn="just" eaLnBrk="1" hangingPunct="1">
              <a:lnSpc>
                <a:spcPct val="90000"/>
              </a:lnSpc>
            </a:pPr>
            <a:r>
              <a:rPr lang="en-US" altLang="en-US" sz="1800" dirty="0"/>
              <a:t>AND you have no cash</a:t>
            </a:r>
          </a:p>
          <a:p>
            <a:pPr lvl="2" algn="just" eaLnBrk="1" hangingPunct="1">
              <a:lnSpc>
                <a:spcPct val="90000"/>
              </a:lnSpc>
            </a:pPr>
            <a:r>
              <a:rPr lang="en-US" altLang="en-US" sz="1800" dirty="0"/>
              <a:t>THEN go to a friend’s place</a:t>
            </a:r>
          </a:p>
          <a:p>
            <a:pPr lvl="1" algn="just" eaLnBrk="1" hangingPunct="1">
              <a:lnSpc>
                <a:spcPct val="90000"/>
              </a:lnSpc>
            </a:pPr>
            <a:endParaRPr lang="en-US" altLang="en-US" sz="2000" dirty="0"/>
          </a:p>
          <a:p>
            <a:pPr lvl="2" algn="just" eaLnBrk="1" hangingPunct="1">
              <a:lnSpc>
                <a:spcPct val="90000"/>
              </a:lnSpc>
            </a:pPr>
            <a:r>
              <a:rPr lang="en-US" altLang="en-US" sz="1800" dirty="0"/>
              <a:t>IF you are bored</a:t>
            </a:r>
          </a:p>
          <a:p>
            <a:pPr lvl="2" algn="just" eaLnBrk="1" hangingPunct="1">
              <a:lnSpc>
                <a:spcPct val="90000"/>
              </a:lnSpc>
            </a:pPr>
            <a:r>
              <a:rPr lang="en-US" altLang="en-US" sz="1800" dirty="0"/>
              <a:t>AND you have a credit card</a:t>
            </a:r>
          </a:p>
          <a:p>
            <a:pPr lvl="2" algn="just" eaLnBrk="1" hangingPunct="1">
              <a:lnSpc>
                <a:spcPct val="90000"/>
              </a:lnSpc>
            </a:pPr>
            <a:r>
              <a:rPr lang="en-US" altLang="en-US" sz="1800" dirty="0"/>
              <a:t>THEN go watch a movie</a:t>
            </a:r>
          </a:p>
          <a:p>
            <a:pPr lvl="2" algn="just" eaLnBrk="1" hangingPunct="1">
              <a:lnSpc>
                <a:spcPct val="90000"/>
              </a:lnSpc>
            </a:pPr>
            <a:endParaRPr lang="en-US" altLang="en-US" sz="1800" dirty="0"/>
          </a:p>
          <a:p>
            <a:pPr lvl="1" algn="just" eaLnBrk="1" hangingPunct="1">
              <a:lnSpc>
                <a:spcPct val="90000"/>
              </a:lnSpc>
            </a:pPr>
            <a:r>
              <a:rPr lang="en-US" altLang="en-US" sz="2000" dirty="0"/>
              <a:t>If both rules are fired, you will add conflicting recommendations to the working memory.</a:t>
            </a:r>
          </a:p>
          <a:p>
            <a:pPr eaLnBrk="1" hangingPunct="1">
              <a:lnSpc>
                <a:spcPct val="90000"/>
              </a:lnSpc>
            </a:pPr>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17BE9461-EFD4-4F91-912A-1D058F209642}"/>
              </a:ext>
            </a:extLst>
          </p:cNvPr>
          <p:cNvSpPr>
            <a:spLocks noGrp="1" noChangeArrowheads="1"/>
          </p:cNvSpPr>
          <p:nvPr>
            <p:ph type="title"/>
          </p:nvPr>
        </p:nvSpPr>
        <p:spPr/>
        <p:txBody>
          <a:bodyPr/>
          <a:lstStyle/>
          <a:p>
            <a:pPr eaLnBrk="1" hangingPunct="1"/>
            <a:r>
              <a:rPr lang="en-US" altLang="en-US"/>
              <a:t>Conflict resolution strategies</a:t>
            </a:r>
          </a:p>
        </p:txBody>
      </p:sp>
      <p:sp>
        <p:nvSpPr>
          <p:cNvPr id="53253" name="Rectangle 3">
            <a:extLst>
              <a:ext uri="{FF2B5EF4-FFF2-40B4-BE49-F238E27FC236}">
                <a16:creationId xmlns:a16="http://schemas.microsoft.com/office/drawing/2014/main" id="{86033035-A4CC-40D7-B248-1195BF41776F}"/>
              </a:ext>
            </a:extLst>
          </p:cNvPr>
          <p:cNvSpPr>
            <a:spLocks noGrp="1" noChangeArrowheads="1"/>
          </p:cNvSpPr>
          <p:nvPr>
            <p:ph type="body" idx="1"/>
          </p:nvPr>
        </p:nvSpPr>
        <p:spPr>
          <a:xfrm>
            <a:off x="1443491" y="2015733"/>
            <a:ext cx="6709909" cy="4385067"/>
          </a:xfrm>
        </p:spPr>
        <p:txBody>
          <a:bodyPr>
            <a:normAutofit lnSpcReduction="10000"/>
          </a:bodyPr>
          <a:lstStyle/>
          <a:p>
            <a:pPr algn="just" eaLnBrk="1" hangingPunct="1"/>
            <a:r>
              <a:rPr lang="en-US" altLang="en-US" sz="2400" dirty="0"/>
              <a:t>To overcome the conflict problem stated above, we may choose to use one of the following conflict resolution strategies:</a:t>
            </a:r>
          </a:p>
          <a:p>
            <a:pPr lvl="1" algn="just" eaLnBrk="1" hangingPunct="1"/>
            <a:r>
              <a:rPr lang="en-US" altLang="en-US" sz="2000" dirty="0"/>
              <a:t>Fire first rule in sequence (rule ordering in list). Using this strategy all the rules in the list are ordered (the ordering imposes prioritization). When more than one rule matches, we simply fire the first in the sequence</a:t>
            </a:r>
          </a:p>
          <a:p>
            <a:pPr lvl="1" algn="just" eaLnBrk="1" hangingPunct="1"/>
            <a:r>
              <a:rPr lang="en-US" altLang="en-US" sz="2000" dirty="0"/>
              <a:t>Assign rule priorities (rule ordering by importance). Using this approach we assign explicit priorities to rules to allow conflict resolution</a:t>
            </a:r>
            <a:endParaRPr lang="en-US" altLang="en-US" dirty="0"/>
          </a:p>
          <a:p>
            <a:pPr eaLnBrk="1" hangingPunct="1"/>
            <a:endParaRPr lang="en-US" altLang="en-US" dirty="0"/>
          </a:p>
          <a:p>
            <a:pPr eaLnBrk="1" hangingPunct="1"/>
            <a:endParaRPr lang="en-US"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66C150E2-E8C8-4689-9CCD-93BCD62F80B1}"/>
              </a:ext>
            </a:extLst>
          </p:cNvPr>
          <p:cNvSpPr>
            <a:spLocks noGrp="1" noChangeArrowheads="1"/>
          </p:cNvSpPr>
          <p:nvPr>
            <p:ph type="title"/>
          </p:nvPr>
        </p:nvSpPr>
        <p:spPr/>
        <p:txBody>
          <a:bodyPr/>
          <a:lstStyle/>
          <a:p>
            <a:pPr eaLnBrk="1" hangingPunct="1"/>
            <a:r>
              <a:rPr lang="en-US" altLang="en-US"/>
              <a:t>Conflict resolution strategies</a:t>
            </a:r>
          </a:p>
        </p:txBody>
      </p:sp>
      <p:sp>
        <p:nvSpPr>
          <p:cNvPr id="54277" name="Rectangle 3">
            <a:extLst>
              <a:ext uri="{FF2B5EF4-FFF2-40B4-BE49-F238E27FC236}">
                <a16:creationId xmlns:a16="http://schemas.microsoft.com/office/drawing/2014/main" id="{88DB1258-AD10-4EAE-AFAF-6F4797AF6971}"/>
              </a:ext>
            </a:extLst>
          </p:cNvPr>
          <p:cNvSpPr>
            <a:spLocks noGrp="1" noChangeArrowheads="1"/>
          </p:cNvSpPr>
          <p:nvPr>
            <p:ph type="body" idx="1"/>
          </p:nvPr>
        </p:nvSpPr>
        <p:spPr>
          <a:xfrm>
            <a:off x="1443491" y="2015733"/>
            <a:ext cx="6938509" cy="4537467"/>
          </a:xfrm>
        </p:spPr>
        <p:txBody>
          <a:bodyPr>
            <a:normAutofit fontScale="92500" lnSpcReduction="20000"/>
          </a:bodyPr>
          <a:lstStyle/>
          <a:p>
            <a:pPr algn="just">
              <a:lnSpc>
                <a:spcPct val="90000"/>
              </a:lnSpc>
            </a:pPr>
            <a:r>
              <a:rPr lang="en-US" altLang="en-US" sz="2400" dirty="0"/>
              <a:t>More specific rules (more premises) are preferred over general rules. This strategy is based on the observation that a rule with more premises, in a sense, more evidence or votes from its premises, therefore it should be fired in preference to a rule that has less premises.</a:t>
            </a:r>
          </a:p>
          <a:p>
            <a:pPr algn="just">
              <a:lnSpc>
                <a:spcPct val="90000"/>
              </a:lnSpc>
            </a:pPr>
            <a:r>
              <a:rPr lang="en-US" altLang="en-US" sz="2400" dirty="0"/>
              <a:t>Prefer rules whose premises were added more recently to WM (time stamping). This allows prioritizing recently added facts over older facts.</a:t>
            </a:r>
          </a:p>
          <a:p>
            <a:pPr algn="just">
              <a:lnSpc>
                <a:spcPct val="90000"/>
              </a:lnSpc>
            </a:pPr>
            <a:r>
              <a:rPr lang="en-US" altLang="en-US" sz="2400" dirty="0"/>
              <a:t>Parallel Strategy (view-points). Using this strategy, we do not actually resolve the conflict by selecting one rule to fire. Instead, we branch out our execution into a tree, with each branch operation in parallel on multiple threads of reasoning. This allows us to maintain multiple view-points on the argument concurrently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794AAA81-2050-4F69-88EF-69D23AFA5EB9}"/>
              </a:ext>
            </a:extLst>
          </p:cNvPr>
          <p:cNvSpPr>
            <a:spLocks noGrp="1" noChangeArrowheads="1"/>
          </p:cNvSpPr>
          <p:nvPr>
            <p:ph type="title"/>
          </p:nvPr>
        </p:nvSpPr>
        <p:spPr/>
        <p:txBody>
          <a:bodyPr/>
          <a:lstStyle/>
          <a:p>
            <a:pPr eaLnBrk="1" hangingPunct="1"/>
            <a:r>
              <a:rPr lang="en-US" altLang="en-US"/>
              <a:t>Backward chaining</a:t>
            </a:r>
          </a:p>
        </p:txBody>
      </p:sp>
      <p:sp>
        <p:nvSpPr>
          <p:cNvPr id="55301" name="Rectangle 3">
            <a:extLst>
              <a:ext uri="{FF2B5EF4-FFF2-40B4-BE49-F238E27FC236}">
                <a16:creationId xmlns:a16="http://schemas.microsoft.com/office/drawing/2014/main" id="{32D9EEDD-D78F-4E82-BD19-FCF466392AD0}"/>
              </a:ext>
            </a:extLst>
          </p:cNvPr>
          <p:cNvSpPr>
            <a:spLocks noGrp="1" noChangeArrowheads="1"/>
          </p:cNvSpPr>
          <p:nvPr>
            <p:ph type="body" idx="1"/>
          </p:nvPr>
        </p:nvSpPr>
        <p:spPr>
          <a:xfrm>
            <a:off x="1443491" y="2015733"/>
            <a:ext cx="6709909" cy="4004067"/>
          </a:xfrm>
        </p:spPr>
        <p:txBody>
          <a:bodyPr>
            <a:normAutofit fontScale="92500"/>
          </a:bodyPr>
          <a:lstStyle/>
          <a:p>
            <a:pPr algn="just" eaLnBrk="1" hangingPunct="1"/>
            <a:r>
              <a:rPr lang="en-US" altLang="en-US" sz="2400" dirty="0"/>
              <a:t>Backward chaining is an inference strategy that works backward from a hypothesis to a proof. </a:t>
            </a:r>
          </a:p>
          <a:p>
            <a:pPr algn="just" eaLnBrk="1" hangingPunct="1"/>
            <a:r>
              <a:rPr lang="en-US" altLang="en-US" sz="2400" dirty="0"/>
              <a:t>You begin with a hypothesis about what the situation might be. Then you prove it using given facts, e.g. a doctor may suspect some disease and proceed by inspection of symptoms. </a:t>
            </a:r>
          </a:p>
          <a:p>
            <a:pPr algn="just" eaLnBrk="1" hangingPunct="1"/>
            <a:r>
              <a:rPr lang="en-US" altLang="en-US" sz="2400" dirty="0"/>
              <a:t>In backward chaining terminology, the hypothesis to prove is called the goal.</a:t>
            </a:r>
          </a:p>
          <a:p>
            <a:pPr eaLnBrk="1" hangingPunct="1"/>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5EF9454F-A16D-4509-A0D9-91E8E6F46FD2}"/>
              </a:ext>
            </a:extLst>
          </p:cNvPr>
          <p:cNvSpPr>
            <a:spLocks noGrp="1" noChangeArrowheads="1"/>
          </p:cNvSpPr>
          <p:nvPr>
            <p:ph type="title"/>
          </p:nvPr>
        </p:nvSpPr>
        <p:spPr/>
        <p:txBody>
          <a:bodyPr/>
          <a:lstStyle/>
          <a:p>
            <a:pPr eaLnBrk="1" hangingPunct="1"/>
            <a:r>
              <a:rPr lang="en-US" altLang="en-US"/>
              <a:t>Backward chaining</a:t>
            </a:r>
          </a:p>
        </p:txBody>
      </p:sp>
      <p:sp>
        <p:nvSpPr>
          <p:cNvPr id="56325" name="Rectangle 3">
            <a:extLst>
              <a:ext uri="{FF2B5EF4-FFF2-40B4-BE49-F238E27FC236}">
                <a16:creationId xmlns:a16="http://schemas.microsoft.com/office/drawing/2014/main" id="{42AA29FA-B48A-4F8D-B665-E8E1A06F38EE}"/>
              </a:ext>
            </a:extLst>
          </p:cNvPr>
          <p:cNvSpPr>
            <a:spLocks noGrp="1" noChangeArrowheads="1"/>
          </p:cNvSpPr>
          <p:nvPr>
            <p:ph type="body" idx="1"/>
          </p:nvPr>
        </p:nvSpPr>
        <p:spPr>
          <a:xfrm>
            <a:off x="1443491" y="2015733"/>
            <a:ext cx="6633709" cy="4308867"/>
          </a:xfrm>
        </p:spPr>
        <p:txBody>
          <a:bodyPr>
            <a:normAutofit/>
          </a:bodyPr>
          <a:lstStyle/>
          <a:p>
            <a:pPr algn="just" eaLnBrk="1" hangingPunct="1">
              <a:lnSpc>
                <a:spcPct val="80000"/>
              </a:lnSpc>
            </a:pPr>
            <a:r>
              <a:rPr lang="en-US" altLang="en-US" sz="1800" dirty="0"/>
              <a:t>Start with the goal.</a:t>
            </a:r>
          </a:p>
          <a:p>
            <a:pPr algn="just" eaLnBrk="1" hangingPunct="1">
              <a:lnSpc>
                <a:spcPct val="80000"/>
              </a:lnSpc>
            </a:pPr>
            <a:r>
              <a:rPr lang="en-US" altLang="en-US" sz="1800" dirty="0"/>
              <a:t>Goal may be in WM initially, so check and you are done if found!</a:t>
            </a:r>
          </a:p>
          <a:p>
            <a:pPr algn="just" eaLnBrk="1" hangingPunct="1">
              <a:lnSpc>
                <a:spcPct val="80000"/>
              </a:lnSpc>
            </a:pPr>
            <a:r>
              <a:rPr lang="en-US" altLang="en-US" sz="1800" dirty="0"/>
              <a:t>If not, then search for goal in the THEN part of the rules (match conclusions, rather than premises). This type of rule is called goal rule.</a:t>
            </a:r>
          </a:p>
          <a:p>
            <a:pPr algn="just" eaLnBrk="1" hangingPunct="1">
              <a:lnSpc>
                <a:spcPct val="80000"/>
              </a:lnSpc>
            </a:pPr>
            <a:r>
              <a:rPr lang="en-US" altLang="en-US" sz="1800" dirty="0"/>
              <a:t>Check to see if the goal rule’s premises are listed in the working memory.</a:t>
            </a:r>
          </a:p>
          <a:p>
            <a:pPr algn="just" eaLnBrk="1" hangingPunct="1">
              <a:lnSpc>
                <a:spcPct val="80000"/>
              </a:lnSpc>
            </a:pPr>
            <a:r>
              <a:rPr lang="en-US" altLang="en-US" sz="1800" dirty="0"/>
              <a:t>Premises not listed become sub-goals to prove.</a:t>
            </a:r>
          </a:p>
          <a:p>
            <a:pPr algn="just" eaLnBrk="1" hangingPunct="1">
              <a:lnSpc>
                <a:spcPct val="80000"/>
              </a:lnSpc>
            </a:pPr>
            <a:r>
              <a:rPr lang="en-US" altLang="en-US" sz="1800" dirty="0"/>
              <a:t>Process continues in a recursive fashion until a premise is found that is not supported by a rule, i.e. a premise is called a primitive, if it cannot be concluded by any rule</a:t>
            </a:r>
          </a:p>
          <a:p>
            <a:pPr algn="just" eaLnBrk="1" hangingPunct="1">
              <a:lnSpc>
                <a:spcPct val="80000"/>
              </a:lnSpc>
            </a:pPr>
            <a:r>
              <a:rPr lang="en-US" altLang="en-US" sz="1800" dirty="0"/>
              <a:t>When a primitive is found, ask user for information about it. Back track and use this information to prove sub-goals and subsequently the goal.</a:t>
            </a:r>
          </a:p>
          <a:p>
            <a:pPr eaLnBrk="1" hangingPunct="1">
              <a:lnSpc>
                <a:spcPct val="80000"/>
              </a:lnSpc>
            </a:pPr>
            <a:endParaRPr lang="en-US" alt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6277604D-3003-4CF7-ACD1-B57EFE061353}"/>
              </a:ext>
            </a:extLst>
          </p:cNvPr>
          <p:cNvSpPr>
            <a:spLocks noGrp="1" noChangeArrowheads="1"/>
          </p:cNvSpPr>
          <p:nvPr>
            <p:ph type="title"/>
          </p:nvPr>
        </p:nvSpPr>
        <p:spPr/>
        <p:txBody>
          <a:bodyPr/>
          <a:lstStyle/>
          <a:p>
            <a:pPr eaLnBrk="1" hangingPunct="1"/>
            <a:r>
              <a:rPr lang="en-US" altLang="en-US"/>
              <a:t>Backward chaining Example</a:t>
            </a:r>
          </a:p>
        </p:txBody>
      </p:sp>
      <p:pic>
        <p:nvPicPr>
          <p:cNvPr id="57349" name="Picture 3">
            <a:extLst>
              <a:ext uri="{FF2B5EF4-FFF2-40B4-BE49-F238E27FC236}">
                <a16:creationId xmlns:a16="http://schemas.microsoft.com/office/drawing/2014/main" id="{FA9816A3-752F-41D1-BEDC-4370A73D71A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a:extLst>
              <a:ext uri="{FF2B5EF4-FFF2-40B4-BE49-F238E27FC236}">
                <a16:creationId xmlns:a16="http://schemas.microsoft.com/office/drawing/2014/main" id="{E79E3212-C5C7-4E51-B439-2144D6D8A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304800"/>
            <a:ext cx="53816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3F83D884-19FB-414E-9359-889559856154}"/>
              </a:ext>
            </a:extLst>
          </p:cNvPr>
          <p:cNvSpPr>
            <a:spLocks noGrp="1" noChangeArrowheads="1"/>
          </p:cNvSpPr>
          <p:nvPr>
            <p:ph type="title"/>
          </p:nvPr>
        </p:nvSpPr>
        <p:spPr/>
        <p:txBody>
          <a:bodyPr/>
          <a:lstStyle/>
          <a:p>
            <a:pPr eaLnBrk="1" hangingPunct="1"/>
            <a:endParaRPr lang="en-US" altLang="en-US"/>
          </a:p>
        </p:txBody>
      </p:sp>
      <p:sp>
        <p:nvSpPr>
          <p:cNvPr id="59397" name="Rectangle 3">
            <a:extLst>
              <a:ext uri="{FF2B5EF4-FFF2-40B4-BE49-F238E27FC236}">
                <a16:creationId xmlns:a16="http://schemas.microsoft.com/office/drawing/2014/main" id="{53B628B3-37C9-4802-AF8C-37833D90D6F9}"/>
              </a:ext>
            </a:extLst>
          </p:cNvPr>
          <p:cNvSpPr>
            <a:spLocks noGrp="1" noChangeArrowheads="1"/>
          </p:cNvSpPr>
          <p:nvPr>
            <p:ph type="body" idx="1"/>
          </p:nvPr>
        </p:nvSpPr>
        <p:spPr/>
        <p:txBody>
          <a:bodyPr/>
          <a:lstStyle/>
          <a:p>
            <a:pPr eaLnBrk="1" hangingPunct="1"/>
            <a:endParaRPr lang="en-US" altLang="en-US"/>
          </a:p>
        </p:txBody>
      </p:sp>
      <p:pic>
        <p:nvPicPr>
          <p:cNvPr id="59398" name="Picture 4">
            <a:extLst>
              <a:ext uri="{FF2B5EF4-FFF2-40B4-BE49-F238E27FC236}">
                <a16:creationId xmlns:a16="http://schemas.microsoft.com/office/drawing/2014/main" id="{D0D71237-C2EE-494B-89B5-5A1E34C28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2128838"/>
            <a:ext cx="5400675"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DF688990-4857-40B5-A22A-63D980F48733}"/>
              </a:ext>
            </a:extLst>
          </p:cNvPr>
          <p:cNvSpPr>
            <a:spLocks noGrp="1" noChangeArrowheads="1"/>
          </p:cNvSpPr>
          <p:nvPr>
            <p:ph type="title"/>
          </p:nvPr>
        </p:nvSpPr>
        <p:spPr/>
        <p:txBody>
          <a:bodyPr/>
          <a:lstStyle/>
          <a:p>
            <a:pPr eaLnBrk="1" hangingPunct="1"/>
            <a:r>
              <a:rPr lang="en-US" altLang="en-US"/>
              <a:t>Design of expert systems</a:t>
            </a:r>
          </a:p>
        </p:txBody>
      </p:sp>
      <p:sp>
        <p:nvSpPr>
          <p:cNvPr id="60421" name="Rectangle 3">
            <a:extLst>
              <a:ext uri="{FF2B5EF4-FFF2-40B4-BE49-F238E27FC236}">
                <a16:creationId xmlns:a16="http://schemas.microsoft.com/office/drawing/2014/main" id="{90546472-B58C-4E2A-A814-C2AB6F16E845}"/>
              </a:ext>
            </a:extLst>
          </p:cNvPr>
          <p:cNvSpPr>
            <a:spLocks noGrp="1" noChangeArrowheads="1"/>
          </p:cNvSpPr>
          <p:nvPr>
            <p:ph type="body" idx="1"/>
          </p:nvPr>
        </p:nvSpPr>
        <p:spPr/>
        <p:txBody>
          <a:bodyPr>
            <a:normAutofit lnSpcReduction="10000"/>
          </a:bodyPr>
          <a:lstStyle/>
          <a:p>
            <a:pPr eaLnBrk="1" hangingPunct="1"/>
            <a:r>
              <a:rPr lang="en-US" altLang="en-US" sz="2400"/>
              <a:t>The general stages of the expert system development lifecycle or ESDLC are</a:t>
            </a:r>
          </a:p>
          <a:p>
            <a:pPr eaLnBrk="1" hangingPunct="1">
              <a:buFontTx/>
              <a:buNone/>
            </a:pPr>
            <a:endParaRPr lang="en-US" altLang="en-US" sz="2400"/>
          </a:p>
          <a:p>
            <a:pPr lvl="1" eaLnBrk="1" hangingPunct="1"/>
            <a:r>
              <a:rPr lang="en-US" altLang="en-US" sz="2000"/>
              <a:t>Feasibility study</a:t>
            </a:r>
          </a:p>
          <a:p>
            <a:pPr lvl="1" eaLnBrk="1" hangingPunct="1"/>
            <a:r>
              <a:rPr lang="en-US" altLang="en-US" sz="2000"/>
              <a:t>Rapid prototyping</a:t>
            </a:r>
          </a:p>
          <a:p>
            <a:pPr lvl="1" eaLnBrk="1" hangingPunct="1"/>
            <a:r>
              <a:rPr lang="en-US" altLang="en-US" sz="2000"/>
              <a:t>Alpha system (in-house verification)</a:t>
            </a:r>
          </a:p>
          <a:p>
            <a:pPr lvl="1" eaLnBrk="1" hangingPunct="1"/>
            <a:r>
              <a:rPr lang="en-US" altLang="en-US" sz="2000"/>
              <a:t>Beta system (tested by users)</a:t>
            </a:r>
          </a:p>
          <a:p>
            <a:pPr lvl="1" eaLnBrk="1" hangingPunct="1"/>
            <a:r>
              <a:rPr lang="en-US" altLang="en-US" sz="2000"/>
              <a:t>Maintenance and evolution</a:t>
            </a:r>
          </a:p>
          <a:p>
            <a:pPr eaLnBrk="1" hangingPunct="1"/>
            <a:endParaRPr lang="en-US"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C59E957F-C15C-4876-93F7-CD86E432C349}"/>
              </a:ext>
            </a:extLst>
          </p:cNvPr>
          <p:cNvSpPr>
            <a:spLocks noGrp="1" noChangeArrowheads="1"/>
          </p:cNvSpPr>
          <p:nvPr>
            <p:ph type="title"/>
          </p:nvPr>
        </p:nvSpPr>
        <p:spPr/>
        <p:txBody>
          <a:bodyPr/>
          <a:lstStyle/>
          <a:p>
            <a:pPr eaLnBrk="1" hangingPunct="1"/>
            <a:r>
              <a:rPr lang="en-US" altLang="en-US"/>
              <a:t>Linear model</a:t>
            </a:r>
          </a:p>
        </p:txBody>
      </p:sp>
      <p:sp>
        <p:nvSpPr>
          <p:cNvPr id="61445" name="Rectangle 3">
            <a:extLst>
              <a:ext uri="{FF2B5EF4-FFF2-40B4-BE49-F238E27FC236}">
                <a16:creationId xmlns:a16="http://schemas.microsoft.com/office/drawing/2014/main" id="{FD11AB1F-0AC5-4B2C-96C4-C1D1FC8464A9}"/>
              </a:ext>
            </a:extLst>
          </p:cNvPr>
          <p:cNvSpPr>
            <a:spLocks noGrp="1" noChangeArrowheads="1"/>
          </p:cNvSpPr>
          <p:nvPr>
            <p:ph type="body" idx="1"/>
          </p:nvPr>
        </p:nvSpPr>
        <p:spPr/>
        <p:txBody>
          <a:bodyPr>
            <a:normAutofit lnSpcReduction="10000"/>
          </a:bodyPr>
          <a:lstStyle/>
          <a:p>
            <a:pPr eaLnBrk="1" hangingPunct="1"/>
            <a:r>
              <a:rPr lang="en-US" altLang="en-US" sz="2400"/>
              <a:t>The main phases of the linear sequence are</a:t>
            </a:r>
          </a:p>
          <a:p>
            <a:pPr eaLnBrk="1" hangingPunct="1">
              <a:buFontTx/>
              <a:buNone/>
            </a:pPr>
            <a:endParaRPr lang="en-US" altLang="en-US" sz="2400"/>
          </a:p>
          <a:p>
            <a:pPr lvl="1" eaLnBrk="1" hangingPunct="1"/>
            <a:r>
              <a:rPr lang="en-US" altLang="en-US" sz="2000"/>
              <a:t>Planning</a:t>
            </a:r>
          </a:p>
          <a:p>
            <a:pPr lvl="1" eaLnBrk="1" hangingPunct="1"/>
            <a:r>
              <a:rPr lang="en-US" altLang="en-US" sz="2000"/>
              <a:t>Knowledge acquisition and analysis</a:t>
            </a:r>
          </a:p>
          <a:p>
            <a:pPr lvl="1" eaLnBrk="1" hangingPunct="1"/>
            <a:r>
              <a:rPr lang="en-US" altLang="en-US" sz="2000"/>
              <a:t>Knowledge design Code</a:t>
            </a:r>
          </a:p>
          <a:p>
            <a:pPr lvl="1" eaLnBrk="1" hangingPunct="1"/>
            <a:r>
              <a:rPr lang="en-US" altLang="en-US" sz="2000"/>
              <a:t>Knowledge verification</a:t>
            </a:r>
          </a:p>
          <a:p>
            <a:pPr lvl="1" eaLnBrk="1" hangingPunct="1"/>
            <a:r>
              <a:rPr lang="en-US" altLang="en-US" sz="2000"/>
              <a:t>System evaluation</a:t>
            </a:r>
          </a:p>
          <a:p>
            <a:pPr eaLnBrk="1" hangingPunct="1"/>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3A92D8AC-7AB3-485B-B4D9-1EE8E37BF696}"/>
              </a:ext>
            </a:extLst>
          </p:cNvPr>
          <p:cNvSpPr>
            <a:spLocks noGrp="1" noChangeArrowheads="1"/>
          </p:cNvSpPr>
          <p:nvPr>
            <p:ph type="title"/>
          </p:nvPr>
        </p:nvSpPr>
        <p:spPr/>
        <p:txBody>
          <a:bodyPr/>
          <a:lstStyle/>
          <a:p>
            <a:pPr eaLnBrk="1" hangingPunct="1"/>
            <a:r>
              <a:rPr lang="en-US" altLang="en-US"/>
              <a:t>History and Evolution</a:t>
            </a:r>
          </a:p>
        </p:txBody>
      </p:sp>
      <p:sp>
        <p:nvSpPr>
          <p:cNvPr id="7173" name="Rectangle 3">
            <a:extLst>
              <a:ext uri="{FF2B5EF4-FFF2-40B4-BE49-F238E27FC236}">
                <a16:creationId xmlns:a16="http://schemas.microsoft.com/office/drawing/2014/main" id="{0EED316B-3503-4A09-80AB-60D5AC2594D8}"/>
              </a:ext>
            </a:extLst>
          </p:cNvPr>
          <p:cNvSpPr>
            <a:spLocks noGrp="1" noChangeArrowheads="1"/>
          </p:cNvSpPr>
          <p:nvPr>
            <p:ph type="body" idx="1"/>
          </p:nvPr>
        </p:nvSpPr>
        <p:spPr/>
        <p:txBody>
          <a:bodyPr>
            <a:normAutofit fontScale="92500"/>
          </a:bodyPr>
          <a:lstStyle/>
          <a:p>
            <a:pPr algn="just" eaLnBrk="1" hangingPunct="1">
              <a:lnSpc>
                <a:spcPct val="90000"/>
              </a:lnSpc>
            </a:pPr>
            <a:r>
              <a:rPr lang="en-US" altLang="en-US" sz="2400"/>
              <a:t>After the so-called dark ages in AI, expert systems were at the forefront of rebirth of AI. </a:t>
            </a:r>
          </a:p>
          <a:p>
            <a:pPr algn="just" eaLnBrk="1" hangingPunct="1">
              <a:lnSpc>
                <a:spcPct val="90000"/>
              </a:lnSpc>
            </a:pPr>
            <a:endParaRPr lang="en-US" altLang="en-US" sz="2400"/>
          </a:p>
          <a:p>
            <a:pPr algn="just" eaLnBrk="1" hangingPunct="1">
              <a:lnSpc>
                <a:spcPct val="90000"/>
              </a:lnSpc>
            </a:pPr>
            <a:r>
              <a:rPr lang="en-US" altLang="en-US" sz="2400"/>
              <a:t>There was a realization in the late 60’s that the general framework of problem solving was not enough to solve all kinds of problem. </a:t>
            </a:r>
          </a:p>
          <a:p>
            <a:pPr algn="just" eaLnBrk="1" hangingPunct="1">
              <a:lnSpc>
                <a:spcPct val="90000"/>
              </a:lnSpc>
            </a:pPr>
            <a:endParaRPr lang="en-US" altLang="en-US" sz="2400"/>
          </a:p>
          <a:p>
            <a:pPr algn="just" eaLnBrk="1" hangingPunct="1">
              <a:lnSpc>
                <a:spcPct val="90000"/>
              </a:lnSpc>
            </a:pPr>
            <a:r>
              <a:rPr lang="en-US" altLang="en-US" sz="2400"/>
              <a:t>Specialized knowledge is a very important component of practical systems.</a:t>
            </a:r>
          </a:p>
          <a:p>
            <a:pPr eaLnBrk="1" hangingPunct="1">
              <a:lnSpc>
                <a:spcPct val="90000"/>
              </a:lnSpc>
            </a:pPr>
            <a:endParaRPr lang="en-US"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682EFE0C-FE13-45EF-BC41-40A034AAB403}"/>
              </a:ext>
            </a:extLst>
          </p:cNvPr>
          <p:cNvSpPr>
            <a:spLocks noGrp="1" noChangeArrowheads="1"/>
          </p:cNvSpPr>
          <p:nvPr>
            <p:ph type="title"/>
          </p:nvPr>
        </p:nvSpPr>
        <p:spPr/>
        <p:txBody>
          <a:bodyPr/>
          <a:lstStyle/>
          <a:p>
            <a:pPr eaLnBrk="1" hangingPunct="1"/>
            <a:r>
              <a:rPr lang="en-US" altLang="en-US"/>
              <a:t>Linear model</a:t>
            </a:r>
          </a:p>
        </p:txBody>
      </p:sp>
      <p:sp>
        <p:nvSpPr>
          <p:cNvPr id="62469" name="Rectangle 3">
            <a:extLst>
              <a:ext uri="{FF2B5EF4-FFF2-40B4-BE49-F238E27FC236}">
                <a16:creationId xmlns:a16="http://schemas.microsoft.com/office/drawing/2014/main" id="{B9DACFDB-856F-434E-B41C-3E710C59AA6A}"/>
              </a:ext>
            </a:extLst>
          </p:cNvPr>
          <p:cNvSpPr>
            <a:spLocks noGrp="1" noChangeArrowheads="1"/>
          </p:cNvSpPr>
          <p:nvPr>
            <p:ph type="body" idx="1"/>
          </p:nvPr>
        </p:nvSpPr>
        <p:spPr/>
        <p:txBody>
          <a:bodyPr/>
          <a:lstStyle/>
          <a:p>
            <a:pPr eaLnBrk="1" hangingPunct="1"/>
            <a:endParaRPr lang="en-US" altLang="en-US"/>
          </a:p>
        </p:txBody>
      </p:sp>
      <p:pic>
        <p:nvPicPr>
          <p:cNvPr id="62470" name="Picture 4">
            <a:extLst>
              <a:ext uri="{FF2B5EF4-FFF2-40B4-BE49-F238E27FC236}">
                <a16:creationId xmlns:a16="http://schemas.microsoft.com/office/drawing/2014/main" id="{879F4B04-FAA4-4BBA-8245-A08879A48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14613"/>
            <a:ext cx="80010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FBF086-A1A7-4B18-85BF-3397BD31D998}"/>
              </a:ext>
            </a:extLst>
          </p:cNvPr>
          <p:cNvSpPr/>
          <p:nvPr/>
        </p:nvSpPr>
        <p:spPr>
          <a:xfrm>
            <a:off x="2741917" y="2967335"/>
            <a:ext cx="3660169" cy="923330"/>
          </a:xfrm>
          <a:prstGeom prst="rect">
            <a:avLst/>
          </a:prstGeom>
          <a:noFill/>
        </p:spPr>
        <p:txBody>
          <a:bodyPr wrap="none" lIns="91440" tIns="45720" rIns="91440" bIns="45720">
            <a:spAutoFit/>
          </a:bodyPr>
          <a:lstStyle/>
          <a:p>
            <a:pPr algn="ctr"/>
            <a:r>
              <a:rPr lang="en-US" sz="5400" b="1" dirty="0">
                <a:ln w="13462">
                  <a:solidFill>
                    <a:schemeClr val="accent2">
                      <a:lumMod val="50000"/>
                    </a:schemeClr>
                  </a:solidFill>
                  <a:prstDash val="solid"/>
                </a:ln>
                <a:solidFill>
                  <a:schemeClr val="accent1">
                    <a:lumMod val="7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15531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A16A58A-DD9A-416B-80D3-4508B6BA8577}"/>
              </a:ext>
            </a:extLst>
          </p:cNvPr>
          <p:cNvSpPr>
            <a:spLocks noGrp="1"/>
          </p:cNvSpPr>
          <p:nvPr>
            <p:ph type="title"/>
          </p:nvPr>
        </p:nvSpPr>
        <p:spPr>
          <a:xfrm>
            <a:off x="1443491" y="0"/>
            <a:ext cx="6251303" cy="1049235"/>
          </a:xfrm>
        </p:spPr>
        <p:txBody>
          <a:bodyPr/>
          <a:lstStyle/>
          <a:p>
            <a:pPr eaLnBrk="1" hangingPunct="1"/>
            <a:r>
              <a:rPr lang="en-US" altLang="en-US" dirty="0"/>
              <a:t>History and Evolution</a:t>
            </a:r>
          </a:p>
        </p:txBody>
      </p:sp>
      <p:sp>
        <p:nvSpPr>
          <p:cNvPr id="8195" name="Content Placeholder 2">
            <a:extLst>
              <a:ext uri="{FF2B5EF4-FFF2-40B4-BE49-F238E27FC236}">
                <a16:creationId xmlns:a16="http://schemas.microsoft.com/office/drawing/2014/main" id="{4BC41E6F-A74A-44A1-8CBB-636FA7F6029A}"/>
              </a:ext>
            </a:extLst>
          </p:cNvPr>
          <p:cNvSpPr>
            <a:spLocks noGrp="1"/>
          </p:cNvSpPr>
          <p:nvPr>
            <p:ph idx="1"/>
          </p:nvPr>
        </p:nvSpPr>
        <p:spPr/>
        <p:txBody>
          <a:bodyPr/>
          <a:lstStyle/>
          <a:p>
            <a:pPr algn="just" eaLnBrk="1" hangingPunct="1">
              <a:lnSpc>
                <a:spcPct val="90000"/>
              </a:lnSpc>
            </a:pPr>
            <a:r>
              <a:rPr lang="en-US" altLang="en-US" sz="2400"/>
              <a:t>People observed that systems that were designed for well-focused problems and domains out-performed more ‘general’ systems. </a:t>
            </a:r>
          </a:p>
          <a:p>
            <a:pPr algn="just" eaLnBrk="1" hangingPunct="1">
              <a:lnSpc>
                <a:spcPct val="90000"/>
              </a:lnSpc>
            </a:pPr>
            <a:endParaRPr lang="en-US" altLang="en-US" sz="2400" dirty="0"/>
          </a:p>
          <a:p>
            <a:pPr algn="just" eaLnBrk="1" hangingPunct="1">
              <a:lnSpc>
                <a:spcPct val="90000"/>
              </a:lnSpc>
            </a:pPr>
            <a:r>
              <a:rPr lang="en-US" altLang="en-US" sz="2400" dirty="0"/>
              <a:t>These observations provided the motivation for expert systems.</a:t>
            </a:r>
          </a:p>
          <a:p>
            <a:pPr eaLnBrk="1" hangingPunct="1"/>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39ADB8BF-46F0-4294-93A0-34D92A44B0F7}"/>
              </a:ext>
            </a:extLst>
          </p:cNvPr>
          <p:cNvSpPr>
            <a:spLocks noGrp="1" noChangeArrowheads="1"/>
          </p:cNvSpPr>
          <p:nvPr>
            <p:ph type="title"/>
          </p:nvPr>
        </p:nvSpPr>
        <p:spPr>
          <a:xfrm>
            <a:off x="1443491" y="0"/>
            <a:ext cx="6251303" cy="1049235"/>
          </a:xfrm>
        </p:spPr>
        <p:txBody>
          <a:bodyPr/>
          <a:lstStyle/>
          <a:p>
            <a:pPr eaLnBrk="1" hangingPunct="1"/>
            <a:r>
              <a:rPr lang="en-US" altLang="en-US" dirty="0" err="1"/>
              <a:t>Dendral</a:t>
            </a:r>
            <a:r>
              <a:rPr lang="en-US" altLang="en-US" dirty="0"/>
              <a:t> (1960’s)</a:t>
            </a:r>
          </a:p>
        </p:txBody>
      </p:sp>
      <p:sp>
        <p:nvSpPr>
          <p:cNvPr id="9221" name="Rectangle 3">
            <a:extLst>
              <a:ext uri="{FF2B5EF4-FFF2-40B4-BE49-F238E27FC236}">
                <a16:creationId xmlns:a16="http://schemas.microsoft.com/office/drawing/2014/main" id="{6CD59236-A197-4646-B43F-16CD3E196546}"/>
              </a:ext>
            </a:extLst>
          </p:cNvPr>
          <p:cNvSpPr>
            <a:spLocks noGrp="1" noChangeArrowheads="1"/>
          </p:cNvSpPr>
          <p:nvPr>
            <p:ph type="body" idx="1"/>
          </p:nvPr>
        </p:nvSpPr>
        <p:spPr/>
        <p:txBody>
          <a:bodyPr>
            <a:normAutofit fontScale="85000" lnSpcReduction="20000"/>
          </a:bodyPr>
          <a:lstStyle/>
          <a:p>
            <a:pPr algn="just" eaLnBrk="1" hangingPunct="1">
              <a:lnSpc>
                <a:spcPct val="80000"/>
              </a:lnSpc>
            </a:pPr>
            <a:r>
              <a:rPr lang="en-US" altLang="en-US" sz="2400" dirty="0" err="1"/>
              <a:t>Dendral</a:t>
            </a:r>
            <a:r>
              <a:rPr lang="en-US" altLang="en-US" sz="2400" dirty="0"/>
              <a:t> was one of the pioneering expert systems. </a:t>
            </a:r>
          </a:p>
          <a:p>
            <a:pPr algn="just" eaLnBrk="1" hangingPunct="1">
              <a:lnSpc>
                <a:spcPct val="80000"/>
              </a:lnSpc>
            </a:pPr>
            <a:endParaRPr lang="en-US" altLang="en-US" sz="2400" dirty="0"/>
          </a:p>
          <a:p>
            <a:pPr algn="just" eaLnBrk="1" hangingPunct="1">
              <a:lnSpc>
                <a:spcPct val="80000"/>
              </a:lnSpc>
            </a:pPr>
            <a:r>
              <a:rPr lang="en-US" altLang="en-US" sz="2400" dirty="0"/>
              <a:t>It was developed at Stanford for NASA to perform chemical analysis of Martian soil for space missions. </a:t>
            </a:r>
          </a:p>
          <a:p>
            <a:pPr algn="just" eaLnBrk="1" hangingPunct="1">
              <a:lnSpc>
                <a:spcPct val="80000"/>
              </a:lnSpc>
            </a:pPr>
            <a:endParaRPr lang="en-US" altLang="en-US" sz="2400" dirty="0"/>
          </a:p>
          <a:p>
            <a:pPr algn="just" eaLnBrk="1" hangingPunct="1">
              <a:lnSpc>
                <a:spcPct val="80000"/>
              </a:lnSpc>
            </a:pPr>
            <a:r>
              <a:rPr lang="en-US" altLang="en-US" sz="2400" dirty="0"/>
              <a:t>Given mass spectral data, the problem was to determine molecular structure. </a:t>
            </a:r>
          </a:p>
          <a:p>
            <a:pPr algn="just" eaLnBrk="1" hangingPunct="1">
              <a:lnSpc>
                <a:spcPct val="80000"/>
              </a:lnSpc>
            </a:pPr>
            <a:endParaRPr lang="en-US" altLang="en-US" sz="2400" dirty="0"/>
          </a:p>
          <a:p>
            <a:pPr algn="just" eaLnBrk="1" hangingPunct="1">
              <a:lnSpc>
                <a:spcPct val="80000"/>
              </a:lnSpc>
            </a:pPr>
            <a:r>
              <a:rPr lang="en-US" altLang="en-US" sz="2400" dirty="0"/>
              <a:t>In the laboratory, the ‘generate and test’ method was used; possible hypothesis about molecular structures were generated and tested by matching to actual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9A8DCD97-51B6-424F-B7E4-46B9B53E37D4}"/>
              </a:ext>
            </a:extLst>
          </p:cNvPr>
          <p:cNvSpPr>
            <a:spLocks noGrp="1" noChangeArrowheads="1"/>
          </p:cNvSpPr>
          <p:nvPr>
            <p:ph type="title"/>
          </p:nvPr>
        </p:nvSpPr>
        <p:spPr>
          <a:xfrm>
            <a:off x="1443491" y="0"/>
            <a:ext cx="6251303" cy="1049235"/>
          </a:xfrm>
        </p:spPr>
        <p:txBody>
          <a:bodyPr/>
          <a:lstStyle/>
          <a:p>
            <a:pPr eaLnBrk="1" hangingPunct="1"/>
            <a:r>
              <a:rPr lang="en-US" altLang="en-US" dirty="0" err="1"/>
              <a:t>Dendral</a:t>
            </a:r>
            <a:r>
              <a:rPr lang="en-US" altLang="en-US" dirty="0"/>
              <a:t> (1960’s)</a:t>
            </a:r>
          </a:p>
        </p:txBody>
      </p:sp>
      <p:sp>
        <p:nvSpPr>
          <p:cNvPr id="10245" name="Rectangle 3">
            <a:extLst>
              <a:ext uri="{FF2B5EF4-FFF2-40B4-BE49-F238E27FC236}">
                <a16:creationId xmlns:a16="http://schemas.microsoft.com/office/drawing/2014/main" id="{AF5484C6-26CD-4658-A613-5A9428A76E96}"/>
              </a:ext>
            </a:extLst>
          </p:cNvPr>
          <p:cNvSpPr>
            <a:spLocks noGrp="1" noChangeArrowheads="1"/>
          </p:cNvSpPr>
          <p:nvPr>
            <p:ph type="body" idx="1"/>
          </p:nvPr>
        </p:nvSpPr>
        <p:spPr>
          <a:xfrm>
            <a:off x="838200" y="1295400"/>
            <a:ext cx="7772400" cy="4724399"/>
          </a:xfrm>
        </p:spPr>
        <p:txBody>
          <a:bodyPr>
            <a:normAutofit/>
          </a:bodyPr>
          <a:lstStyle/>
          <a:p>
            <a:pPr algn="just" eaLnBrk="1" hangingPunct="1">
              <a:lnSpc>
                <a:spcPct val="90000"/>
              </a:lnSpc>
            </a:pPr>
            <a:r>
              <a:rPr lang="en-US" altLang="en-US" sz="2400" dirty="0"/>
              <a:t>As human Experts use certain heuristics to rule out certain options when looking at possible structures. </a:t>
            </a:r>
          </a:p>
          <a:p>
            <a:pPr algn="just" eaLnBrk="1" hangingPunct="1">
              <a:lnSpc>
                <a:spcPct val="90000"/>
              </a:lnSpc>
            </a:pPr>
            <a:endParaRPr lang="en-US" altLang="en-US" sz="2400" dirty="0"/>
          </a:p>
          <a:p>
            <a:pPr algn="just" eaLnBrk="1" hangingPunct="1">
              <a:lnSpc>
                <a:spcPct val="90000"/>
              </a:lnSpc>
            </a:pPr>
            <a:r>
              <a:rPr lang="en-US" altLang="en-US" sz="2400" dirty="0"/>
              <a:t>It seemed like a good idea to encode that knowledge in a software system. </a:t>
            </a:r>
          </a:p>
          <a:p>
            <a:pPr algn="just" eaLnBrk="1" hangingPunct="1">
              <a:lnSpc>
                <a:spcPct val="90000"/>
              </a:lnSpc>
            </a:pPr>
            <a:endParaRPr lang="en-US" altLang="en-US" sz="2400" dirty="0"/>
          </a:p>
          <a:p>
            <a:pPr algn="just" eaLnBrk="1" hangingPunct="1">
              <a:lnSpc>
                <a:spcPct val="90000"/>
              </a:lnSpc>
            </a:pPr>
            <a:r>
              <a:rPr lang="en-US" altLang="en-US" sz="2400" dirty="0"/>
              <a:t>The result was the program </a:t>
            </a:r>
            <a:r>
              <a:rPr lang="en-US" altLang="en-US" sz="2400" dirty="0" err="1"/>
              <a:t>Dendral</a:t>
            </a:r>
            <a:r>
              <a:rPr lang="en-US" altLang="en-US" sz="2400" dirty="0"/>
              <a:t>, which gained a lot of acclaim and most importantly provided the important distinction that Durkin describes as: ‘Intelligent behavior is dependent, not so much on the methods of reasoning, but on the knowledge, one has to reason with’.</a:t>
            </a:r>
          </a:p>
          <a:p>
            <a:pPr algn="just" eaLnBrk="1" hangingPunct="1">
              <a:lnSpc>
                <a:spcPct val="90000"/>
              </a:lnSpc>
            </a:pPr>
            <a:endParaRPr lang="en-US" altLang="en-US" sz="28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4785</TotalTime>
  <Words>3852</Words>
  <Application>Microsoft Office PowerPoint</Application>
  <PresentationFormat>On-screen Show (4:3)</PresentationFormat>
  <Paragraphs>326</Paragraphs>
  <Slides>61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61</vt:i4>
      </vt:variant>
    </vt:vector>
  </HeadingPairs>
  <TitlesOfParts>
    <vt:vector size="65" baseType="lpstr">
      <vt:lpstr>Arial</vt:lpstr>
      <vt:lpstr>Calibri</vt:lpstr>
      <vt:lpstr>Gallery</vt:lpstr>
      <vt:lpstr>1_Gallery</vt:lpstr>
      <vt:lpstr>Artificial Intelligence</vt:lpstr>
      <vt:lpstr>Expert Systems</vt:lpstr>
      <vt:lpstr>What is an Expert?</vt:lpstr>
      <vt:lpstr>What is an Expert?</vt:lpstr>
      <vt:lpstr>What is an expert system?</vt:lpstr>
      <vt:lpstr>History and Evolution</vt:lpstr>
      <vt:lpstr>History and Evolution</vt:lpstr>
      <vt:lpstr>Dendral (1960’s)</vt:lpstr>
      <vt:lpstr>Dendral (1960’s)</vt:lpstr>
      <vt:lpstr>MYCIN (mid 70s)</vt:lpstr>
      <vt:lpstr>MYCIN (mid 70s)</vt:lpstr>
      <vt:lpstr>R1/XCON (late 70’s)</vt:lpstr>
      <vt:lpstr>Comparison of a human expert and an expert system</vt:lpstr>
      <vt:lpstr>Roles of an expert system</vt:lpstr>
      <vt:lpstr>Roles of an expert system</vt:lpstr>
      <vt:lpstr>How are expert systems used?</vt:lpstr>
      <vt:lpstr>Control applications</vt:lpstr>
      <vt:lpstr>Design</vt:lpstr>
      <vt:lpstr>Diagnosis and Prescription</vt:lpstr>
      <vt:lpstr>Instruction and Simulation</vt:lpstr>
      <vt:lpstr>Simulation</vt:lpstr>
      <vt:lpstr>Planning and prediction</vt:lpstr>
      <vt:lpstr>Appropriate domains for expert systems</vt:lpstr>
      <vt:lpstr>Expert system structure</vt:lpstr>
      <vt:lpstr>Expert system structure</vt:lpstr>
      <vt:lpstr>Expert system structure</vt:lpstr>
      <vt:lpstr>Knowledge Base</vt:lpstr>
      <vt:lpstr>Working memory</vt:lpstr>
      <vt:lpstr>Inference Engine</vt:lpstr>
      <vt:lpstr>Expert System Example: Family</vt:lpstr>
      <vt:lpstr>How it Works?</vt:lpstr>
      <vt:lpstr>How it Works?</vt:lpstr>
      <vt:lpstr>Expert system example: raining</vt:lpstr>
      <vt:lpstr>Explanation facility</vt:lpstr>
      <vt:lpstr>Explanation facility</vt:lpstr>
      <vt:lpstr>Characteristics of expert systems</vt:lpstr>
      <vt:lpstr>Characteristics of expert systems</vt:lpstr>
      <vt:lpstr>Programming vs. knowledge engineering</vt:lpstr>
      <vt:lpstr>Programming vs. knowledge engineering</vt:lpstr>
      <vt:lpstr>People involved in an expert system project</vt:lpstr>
      <vt:lpstr>People involved in an expert system project</vt:lpstr>
      <vt:lpstr>Inference mechanisms</vt:lpstr>
      <vt:lpstr>Forward Chaining</vt:lpstr>
      <vt:lpstr>Forward Chaining</vt:lpstr>
      <vt:lpstr>Doctor example (forward chaining)</vt:lpstr>
      <vt:lpstr>Case facts</vt:lpstr>
      <vt:lpstr>Second Pass</vt:lpstr>
      <vt:lpstr>Third Pass</vt:lpstr>
      <vt:lpstr>Issues in forward chaining</vt:lpstr>
      <vt:lpstr>Issues in forward chaining</vt:lpstr>
      <vt:lpstr>Conflict resolution strategies</vt:lpstr>
      <vt:lpstr>Conflict resolution strategies</vt:lpstr>
      <vt:lpstr>Backward chaining</vt:lpstr>
      <vt:lpstr>Backward chaining</vt:lpstr>
      <vt:lpstr>Backward chaining Example</vt:lpstr>
      <vt:lpstr>PowerPoint Presentation</vt:lpstr>
      <vt:lpstr>PowerPoint Presentation</vt:lpstr>
      <vt:lpstr>Design of expert systems</vt:lpstr>
      <vt:lpstr>Linear model</vt:lpstr>
      <vt:lpstr>Linear model</vt:lpstr>
      <vt:lpstr>PowerPoint Presentation</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محمدعاقب ضيغم برويز</cp:lastModifiedBy>
  <cp:revision>263</cp:revision>
  <dcterms:created xsi:type="dcterms:W3CDTF">2012-02-27T05:45:45Z</dcterms:created>
  <dcterms:modified xsi:type="dcterms:W3CDTF">2022-04-26T03:35:04Z</dcterms:modified>
</cp:coreProperties>
</file>