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7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76528DD-5426-42FC-96D9-A5D1BE8172F5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04877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8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8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D35C5288-0638-4842-B64E-F11B1752531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35C5288-0638-4842-B64E-F11B175253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35C5288-0638-4842-B64E-F11B1752531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B5AE12-0F71-4135-A33C-AA2FE329CEA9}" type="datetime1">
              <a:rPr lang="en-US" smtClean="0"/>
              <a:t>3/3/2022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5F4218-5617-40E0-B8CB-A46D8EF2D830}" type="datetime1">
              <a:rPr lang="en-US" smtClean="0"/>
              <a:t>3/3/2022</a:t>
            </a:fld>
            <a:endParaRPr lang="en-US"/>
          </a:p>
        </p:txBody>
      </p:sp>
      <p:sp>
        <p:nvSpPr>
          <p:cNvPr id="10487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7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A84B52-170F-447C-B234-89C44B24CA84}" type="datetime1">
              <a:rPr lang="en-US" smtClean="0"/>
              <a:t>3/3/2022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1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18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96EA30-140F-4FE1-82FE-31E0800888BF}" type="datetime1">
              <a:rPr lang="en-US" smtClean="0"/>
              <a:t>3/3/2022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0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ADC521-6322-43C8-84FF-90BE44E1653B}" type="datetime1">
              <a:rPr lang="en-US" smtClean="0"/>
              <a:t>3/3/2022</a:t>
            </a:fld>
            <a:endParaRPr lang="en-US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2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  <p:sp>
        <p:nvSpPr>
          <p:cNvPr id="1048730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31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678F2-7C72-4955-8189-381C8B8CC667}" type="datetime1">
              <a:rPr lang="en-US" smtClean="0"/>
              <a:t>3/3/2022</a:t>
            </a:fld>
            <a:endParaRPr lang="en-US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6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7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DD98B6D-5D48-4C46-B05D-C7F74A44DC7F}" type="datetime1">
              <a:rPr lang="en-US" smtClean="0"/>
              <a:t>3/3/2022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68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5B24AB-5411-4930-B719-A3458097F059}" type="datetime1">
              <a:rPr lang="en-US" smtClean="0"/>
              <a:t>3/3/2022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0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B6CE3-576B-4878-B19A-B7A605B864C8}" type="datetime1">
              <a:rPr lang="en-US" smtClean="0"/>
              <a:t>3/3/2022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62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BC3F145-0314-4A85-8ECE-A6CCF8F34D67}" type="datetime1">
              <a:rPr lang="en-US" smtClean="0"/>
              <a:t>3/3/2022</a:t>
            </a:fld>
            <a:endParaRPr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3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6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7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8DB557-D1DC-42E3-B1C3-9D763F85ECCA}" type="datetime1">
              <a:rPr lang="en-US" smtClean="0"/>
              <a:t>3/3/2022</a:t>
            </a:fld>
            <a:endParaRPr lang="en-US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5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DB30EA-A288-49D3-AD7E-BA190F632B60}" type="datetime1">
              <a:rPr lang="en-US" smtClean="0"/>
              <a:t>3/3/2022</a:t>
            </a:fld>
            <a:endParaRPr lang="en-US"/>
          </a:p>
        </p:txBody>
      </p:sp>
      <p:sp>
        <p:nvSpPr>
          <p:cNvPr id="104869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69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E7AE6B-61AE-4E05-811E-81D0689414FE}" type="datetime1">
              <a:rPr lang="en-US" smtClean="0"/>
              <a:t>3/3/2022</a:t>
            </a:fld>
            <a:endParaRPr lang="en-US"/>
          </a:p>
        </p:txBody>
      </p:sp>
      <p:sp>
        <p:nvSpPr>
          <p:cNvPr id="10487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5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C5A975D-1DF2-4D6B-BC20-2A31746FD6FA}" type="datetime1">
              <a:rPr lang="en-US" smtClean="0"/>
              <a:t>3/3/2022</a:t>
            </a:fld>
            <a:endParaRPr lang="en-US"/>
          </a:p>
        </p:txBody>
      </p:sp>
      <p:sp>
        <p:nvSpPr>
          <p:cNvPr id="10487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2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9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0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30D8E1-1D5F-4089-B4E0-73774EB0D31D}" type="datetime1">
              <a:rPr lang="en-US" smtClean="0"/>
              <a:t>3/3/2022</a:t>
            </a:fld>
            <a:endParaRPr lang="en-US"/>
          </a:p>
        </p:txBody>
      </p:sp>
      <p:sp>
        <p:nvSpPr>
          <p:cNvPr id="10487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4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E92098-C624-4AD7-B463-17C0C7701B20}" type="datetime1">
              <a:rPr lang="en-US" smtClean="0"/>
              <a:t>3/3/2022</a:t>
            </a:fld>
            <a:endParaRPr lang="en-US"/>
          </a:p>
        </p:txBody>
      </p:sp>
      <p:sp>
        <p:nvSpPr>
          <p:cNvPr id="10487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762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008CA-7768-4ECD-84E8-2D6C9302C32F}" type="datetime1">
              <a:rPr lang="en-US" smtClean="0"/>
              <a:t>3/3/2022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Muhammad Aqib, University Institute of Information Technology, PMAS-AAUR</a:t>
            </a:r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7D6F36-7A24-41BD-AAF6-D39DB1627C2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1" hdr="0" sldNum="1"/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863126" y="1079937"/>
            <a:ext cx="10895888" cy="1646302"/>
          </a:xfrm>
        </p:spPr>
        <p:txBody>
          <a:bodyPr>
            <a:normAutofit fontScale="90000"/>
          </a:bodyPr>
          <a:p>
            <a:pPr algn="ctr"/>
            <a:br>
              <a:rPr b="1" dirty="0" sz="3600" lang="en-US"/>
            </a:br>
            <a:r>
              <a:rPr b="1" dirty="0" sz="5300" lang="en-US"/>
              <a:t>Python</a:t>
            </a:r>
            <a:br>
              <a:rPr b="1" dirty="0" sz="3600" lang="en-US"/>
            </a:br>
            <a:endParaRPr b="1" dirty="0" sz="3600" lang="en-US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2589213" y="4375447"/>
            <a:ext cx="8915399" cy="1528215"/>
          </a:xfrm>
        </p:spPr>
        <p:txBody>
          <a:bodyPr>
            <a:normAutofit lnSpcReduction="10000"/>
          </a:bodyPr>
          <a:p>
            <a:r>
              <a:rPr dirty="0" lang="en-US"/>
              <a:t>by:</a:t>
            </a:r>
          </a:p>
          <a:p>
            <a:r>
              <a:rPr b="1" dirty="0" lang="en-US"/>
              <a:t>Dr. Muhammad Aqib</a:t>
            </a:r>
          </a:p>
          <a:p>
            <a:r>
              <a:rPr b="1" dirty="0" lang="en-US"/>
              <a:t>University Institute of Information Technology</a:t>
            </a:r>
          </a:p>
          <a:p>
            <a:r>
              <a:rPr b="1" dirty="0" lang="en-US"/>
              <a:t>PMAS-Arid Agriculture University Rawalpindi</a:t>
            </a:r>
          </a:p>
        </p:txBody>
      </p:sp>
      <p:pic>
        <p:nvPicPr>
          <p:cNvPr id="2097152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95074" y="1390115"/>
            <a:ext cx="938887" cy="754879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Concatenation of Text Strings</a:t>
            </a: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name =  “Muhammad” + “ “ + “Aqib”</a:t>
            </a:r>
          </a:p>
          <a:p>
            <a:pPr>
              <a:lnSpc>
                <a:spcPct val="150000"/>
              </a:lnSpc>
            </a:pPr>
            <a:r>
              <a:rPr dirty="0" lang="en-US" err="1">
                <a:cs typeface="Times New Roman" panose="02020603050405020304" pitchFamily="18" charset="0"/>
              </a:rPr>
              <a:t>first_name</a:t>
            </a:r>
            <a:r>
              <a:rPr dirty="0" lang="en-US">
                <a:cs typeface="Times New Roman" panose="02020603050405020304" pitchFamily="18" charset="0"/>
              </a:rPr>
              <a:t> = “Muhammad”</a:t>
            </a:r>
          </a:p>
          <a:p>
            <a:pPr>
              <a:lnSpc>
                <a:spcPct val="150000"/>
              </a:lnSpc>
            </a:pPr>
            <a:r>
              <a:rPr dirty="0" lang="en-US" err="1">
                <a:cs typeface="Times New Roman" panose="02020603050405020304" pitchFamily="18" charset="0"/>
              </a:rPr>
              <a:t>l</a:t>
            </a:r>
            <a:r>
              <a:rPr lang="en-US">
                <a:cs typeface="Times New Roman" panose="02020603050405020304" pitchFamily="18" charset="0"/>
              </a:rPr>
              <a:t>ast_name</a:t>
            </a:r>
            <a:r>
              <a:rPr dirty="0" lang="en-US">
                <a:cs typeface="Times New Roman" panose="02020603050405020304" pitchFamily="18" charset="0"/>
              </a:rPr>
              <a:t> = “Aqib”</a:t>
            </a: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name =  </a:t>
            </a:r>
            <a:r>
              <a:rPr dirty="0" lang="en-US" err="1">
                <a:cs typeface="Times New Roman" panose="02020603050405020304" pitchFamily="18" charset="0"/>
              </a:rPr>
              <a:t>first_name</a:t>
            </a:r>
            <a:r>
              <a:rPr dirty="0" lang="en-US">
                <a:cs typeface="Times New Roman" panose="02020603050405020304" pitchFamily="18" charset="0"/>
              </a:rPr>
              <a:t> + “ “ + </a:t>
            </a:r>
            <a:r>
              <a:rPr dirty="0" lang="en-US" err="1">
                <a:cs typeface="Times New Roman" panose="02020603050405020304" pitchFamily="18" charset="0"/>
              </a:rPr>
              <a:t>last_name</a:t>
            </a: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space = “ “</a:t>
            </a: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name =  </a:t>
            </a:r>
            <a:r>
              <a:rPr dirty="0" lang="en-US" err="1">
                <a:cs typeface="Times New Roman" panose="02020603050405020304" pitchFamily="18" charset="0"/>
              </a:rPr>
              <a:t>first_name</a:t>
            </a:r>
            <a:r>
              <a:rPr dirty="0" lang="en-US">
                <a:cs typeface="Times New Roman" panose="02020603050405020304" pitchFamily="18" charset="0"/>
              </a:rPr>
              <a:t> + space + </a:t>
            </a:r>
            <a:r>
              <a:rPr dirty="0" lang="en-US" err="1">
                <a:cs typeface="Times New Roman" panose="02020603050405020304" pitchFamily="18" charset="0"/>
              </a:rPr>
              <a:t>last_name</a:t>
            </a: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name =  </a:t>
            </a:r>
            <a:r>
              <a:rPr dirty="0" lang="en-US" err="1">
                <a:cs typeface="Times New Roman" panose="02020603050405020304" pitchFamily="18" charset="0"/>
              </a:rPr>
              <a:t>first_name</a:t>
            </a:r>
            <a:r>
              <a:rPr dirty="0" lang="en-US">
                <a:cs typeface="Times New Roman" panose="02020603050405020304" pitchFamily="18" charset="0"/>
              </a:rPr>
              <a:t> + space + </a:t>
            </a:r>
            <a:r>
              <a:rPr dirty="0" lang="en-US" err="1">
                <a:cs typeface="Times New Roman" panose="02020603050405020304" pitchFamily="18" charset="0"/>
              </a:rPr>
              <a:t>last_name</a:t>
            </a:r>
            <a:r>
              <a:rPr dirty="0" lang="en-US">
                <a:cs typeface="Times New Roman" panose="02020603050405020304" pitchFamily="18" charset="0"/>
              </a:rPr>
              <a:t> + “\n”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10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Concatenation of Text Strings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age = 20</a:t>
            </a: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print(“His  age is: “ + age)</a:t>
            </a:r>
          </a:p>
          <a:p>
            <a:pPr indent="0" marL="0">
              <a:lnSpc>
                <a:spcPct val="150000"/>
              </a:lnSpc>
              <a:buNone/>
            </a:pPr>
            <a:endParaRPr dirty="0" lang="en-US">
              <a:cs typeface="Times New Roman" panose="02020603050405020304" pitchFamily="18" charset="0"/>
            </a:endParaRPr>
          </a:p>
          <a:p>
            <a:pPr indent="0" marL="0">
              <a:lnSpc>
                <a:spcPct val="150000"/>
              </a:lnSpc>
              <a:buNone/>
            </a:pPr>
            <a:r>
              <a:rPr dirty="0" lang="en-US">
                <a:cs typeface="Times New Roman" panose="02020603050405020304" pitchFamily="18" charset="0"/>
              </a:rPr>
              <a:t>Went wrong??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lang="en-US">
                <a:cs typeface="Times New Roman" panose="02020603050405020304" pitchFamily="18" charset="0"/>
              </a:rPr>
              <a:t>Check this out!!</a:t>
            </a: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Print(“His age is:”, age)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11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Conditional Statements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10000"/>
          </a:bodyPr>
          <a:p>
            <a:pPr>
              <a:lnSpc>
                <a:spcPct val="150000"/>
              </a:lnSpc>
            </a:pPr>
            <a:r>
              <a:rPr dirty="0" lang="en-US"/>
              <a:t>How to write an “if” statement</a:t>
            </a:r>
          </a:p>
          <a:p>
            <a:pPr lvl="1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  <a:cs typeface="Times New Roman" panose="02020603050405020304" pitchFamily="18" charset="0"/>
              </a:rPr>
              <a:t>if age == 20:</a:t>
            </a:r>
          </a:p>
          <a:p>
            <a:pPr lvl="2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  <a:cs typeface="Times New Roman" panose="02020603050405020304" pitchFamily="18" charset="0"/>
              </a:rPr>
              <a:t>print(“He is a teenager”)</a:t>
            </a:r>
          </a:p>
          <a:p>
            <a:pPr>
              <a:lnSpc>
                <a:spcPct val="150000"/>
              </a:lnSpc>
            </a:pPr>
            <a:r>
              <a:rPr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if is a keyword where both “</a:t>
            </a:r>
            <a:r>
              <a:rPr dirty="0" lang="en-US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” and “f” are in lowercase. </a:t>
            </a:r>
          </a:p>
          <a:p>
            <a:pPr>
              <a:lnSpc>
                <a:spcPct val="150000"/>
              </a:lnSpc>
            </a:pPr>
            <a:r>
              <a:rPr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“==“ is a comparison operator. </a:t>
            </a:r>
          </a:p>
          <a:p>
            <a:pPr>
              <a:lnSpc>
                <a:spcPct val="150000"/>
              </a:lnSpc>
            </a:pPr>
            <a:r>
              <a:rPr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“==“ is not equivalent to “=“</a:t>
            </a:r>
          </a:p>
          <a:p>
            <a:pPr>
              <a:lnSpc>
                <a:spcPct val="150000"/>
              </a:lnSpc>
            </a:pPr>
            <a:r>
              <a:rPr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After “if” statement, you tell what to do if the statement is true. </a:t>
            </a:r>
          </a:p>
          <a:p>
            <a:pPr>
              <a:lnSpc>
                <a:spcPct val="150000"/>
              </a:lnSpc>
            </a:pPr>
            <a:r>
              <a:rPr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Block of code after “if” statement should be indented by one tab.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12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Conditional Statements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lang="en-US"/>
              <a:t>Comparison Operators</a:t>
            </a:r>
          </a:p>
          <a:p>
            <a:pPr lvl="1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</a:rPr>
              <a:t>== represents “is equal to”</a:t>
            </a:r>
          </a:p>
          <a:p>
            <a:pPr lvl="1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</a:rPr>
              <a:t>!= represents “is not equal to”</a:t>
            </a:r>
          </a:p>
          <a:p>
            <a:pPr lvl="1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</a:rPr>
              <a:t>&gt; represents “is greater  than”</a:t>
            </a:r>
          </a:p>
          <a:p>
            <a:pPr lvl="1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</a:rPr>
              <a:t>&gt;= represents “is greater than or equal to”</a:t>
            </a:r>
          </a:p>
          <a:p>
            <a:pPr lvl="1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</a:rPr>
              <a:t>&lt; represents “is less than”</a:t>
            </a:r>
          </a:p>
          <a:p>
            <a:pPr lvl="1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</a:rPr>
              <a:t>&lt;= represents “is less than or equal to”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13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Conditional Statements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lang="en-US"/>
              <a:t>How to use “else” and “</a:t>
            </a:r>
            <a:r>
              <a:rPr dirty="0" lang="en-US" err="1"/>
              <a:t>elif</a:t>
            </a:r>
            <a:r>
              <a:rPr dirty="0" lang="en-US"/>
              <a:t>” statements</a:t>
            </a:r>
          </a:p>
          <a:p>
            <a:pPr lvl="1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</a:rPr>
              <a:t>if marks == 40:</a:t>
            </a:r>
          </a:p>
          <a:p>
            <a:pPr lvl="2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</a:rPr>
              <a:t>print(“You are marginally pass”)</a:t>
            </a:r>
          </a:p>
          <a:p>
            <a:pPr lvl="1">
              <a:lnSpc>
                <a:spcPct val="150000"/>
              </a:lnSpc>
            </a:pPr>
            <a:r>
              <a:rPr dirty="0" lang="en-US" err="1">
                <a:solidFill>
                  <a:srgbClr val="00B0F0"/>
                </a:solidFill>
                <a:cs typeface="Times New Roman" panose="02020603050405020304" pitchFamily="18" charset="0"/>
              </a:rPr>
              <a:t>elif</a:t>
            </a:r>
            <a:r>
              <a:rPr dirty="0" lang="en-US">
                <a:solidFill>
                  <a:srgbClr val="00B0F0"/>
                </a:solidFill>
                <a:cs typeface="Times New Roman" panose="02020603050405020304" pitchFamily="18" charset="0"/>
              </a:rPr>
              <a:t> marks &lt; 40:</a:t>
            </a:r>
          </a:p>
          <a:p>
            <a:pPr lvl="2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  <a:cs typeface="Times New Roman" panose="02020603050405020304" pitchFamily="18" charset="0"/>
              </a:rPr>
              <a:t>print(“Fail”)</a:t>
            </a:r>
          </a:p>
          <a:p>
            <a:pPr lvl="1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  <a:cs typeface="Times New Roman" panose="02020603050405020304" pitchFamily="18" charset="0"/>
              </a:rPr>
              <a:t>else:</a:t>
            </a:r>
          </a:p>
          <a:p>
            <a:pPr lvl="2">
              <a:lnSpc>
                <a:spcPct val="150000"/>
              </a:lnSpc>
            </a:pPr>
            <a:r>
              <a:rPr dirty="0" lang="en-US">
                <a:solidFill>
                  <a:srgbClr val="00B0F0"/>
                </a:solidFill>
                <a:cs typeface="Times New Roman" panose="02020603050405020304" pitchFamily="18" charset="0"/>
              </a:rPr>
              <a:t>Print(“Pass”)</a:t>
            </a:r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7" name="Rectangle 3"/>
          <p:cNvSpPr/>
          <p:nvPr/>
        </p:nvSpPr>
        <p:spPr>
          <a:xfrm>
            <a:off x="3366572" y="2984425"/>
            <a:ext cx="5615058" cy="1323439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none" dirty="0" sz="8000" lang="en-US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  <p:sp>
        <p:nvSpPr>
          <p:cNvPr id="10486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15</a:t>
            </a:fld>
            <a:endParaRPr lang="en-US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Contents	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Variables in Python</a:t>
            </a:r>
          </a:p>
          <a:p>
            <a:r>
              <a:rPr dirty="0" lang="en-US"/>
              <a:t>Working with Operators</a:t>
            </a:r>
          </a:p>
          <a:p>
            <a:r>
              <a:rPr dirty="0" lang="en-US"/>
              <a:t>Math Expressions in Python</a:t>
            </a:r>
          </a:p>
          <a:p>
            <a:r>
              <a:rPr dirty="0" lang="en-US"/>
              <a:t>Concatenation of Text Strings</a:t>
            </a:r>
          </a:p>
          <a:p>
            <a:r>
              <a:rPr dirty="0" lang="en-US"/>
              <a:t>Conditional Statements</a:t>
            </a:r>
          </a:p>
          <a:p>
            <a:r>
              <a:rPr dirty="0" lang="en-US"/>
              <a:t>How to Reach Me?</a:t>
            </a:r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2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Variables in Python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Variables are containers for storing data values.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/>
              <a:t>Python has no command for declaring a variable.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/>
              <a:t>A variable is created the moment you first assign a value to it.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Variables in Python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lang="en-US"/>
              <a:t>Variables do not need to be declared with any particular </a:t>
            </a:r>
            <a:r>
              <a:rPr dirty="0" i="1" lang="en-US"/>
              <a:t>type</a:t>
            </a:r>
            <a:r>
              <a:rPr dirty="0" lang="en-US"/>
              <a:t>, and can even change type after they have been set.</a:t>
            </a:r>
          </a:p>
          <a:p>
            <a:pPr>
              <a:lnSpc>
                <a:spcPct val="150000"/>
              </a:lnSpc>
            </a:pPr>
            <a:endParaRPr dirty="0" lang="en-US"/>
          </a:p>
          <a:p>
            <a:pPr>
              <a:lnSpc>
                <a:spcPct val="150000"/>
              </a:lnSpc>
            </a:pPr>
            <a:endParaRPr dirty="0" lang="en-US"/>
          </a:p>
          <a:p>
            <a:pPr indent="0" lvl="1" marL="400050">
              <a:lnSpc>
                <a:spcPct val="150000"/>
              </a:lnSpc>
              <a:buNone/>
            </a:pPr>
            <a:r>
              <a:rPr dirty="0" lang="en-US">
                <a:solidFill>
                  <a:srgbClr val="00B0F0"/>
                </a:solidFill>
              </a:rPr>
              <a:t>x = 4       		# x is of type </a:t>
            </a:r>
            <a:r>
              <a:rPr dirty="0" lang="en-US" err="1">
                <a:solidFill>
                  <a:srgbClr val="00B0F0"/>
                </a:solidFill>
              </a:rPr>
              <a:t>int</a:t>
            </a:r>
            <a:br>
              <a:rPr dirty="0" lang="en-US">
                <a:solidFill>
                  <a:srgbClr val="00B0F0"/>
                </a:solidFill>
              </a:rPr>
            </a:br>
            <a:r>
              <a:rPr dirty="0" lang="en-US">
                <a:solidFill>
                  <a:srgbClr val="00B0F0"/>
                </a:solidFill>
              </a:rPr>
              <a:t>x = “Allah" 	# x is now of type </a:t>
            </a:r>
            <a:r>
              <a:rPr dirty="0" lang="en-US" err="1">
                <a:solidFill>
                  <a:srgbClr val="00B0F0"/>
                </a:solidFill>
              </a:rPr>
              <a:t>str</a:t>
            </a:r>
            <a:br>
              <a:rPr dirty="0" lang="en-US">
                <a:solidFill>
                  <a:srgbClr val="00B0F0"/>
                </a:solidFill>
              </a:rPr>
            </a:br>
            <a:r>
              <a:rPr dirty="0" lang="en-US">
                <a:solidFill>
                  <a:srgbClr val="00B0F0"/>
                </a:solidFill>
              </a:rPr>
              <a:t>print(x)</a:t>
            </a:r>
            <a:endParaRPr dirty="0" lang="en-US">
              <a:solidFill>
                <a:srgbClr val="00B0F0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4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Variables in Python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lang="en-US"/>
              <a:t>Things to remember while naming a Python variable</a:t>
            </a:r>
          </a:p>
          <a:p>
            <a:pPr fontAlgn="base" lvl="0"/>
            <a:r>
              <a:rPr dirty="0" lang="en-US"/>
              <a:t>A variable cannot be enclosed in quotation marks.</a:t>
            </a:r>
          </a:p>
          <a:p>
            <a:pPr fontAlgn="base" lvl="0"/>
            <a:endParaRPr dirty="0" lang="en-US"/>
          </a:p>
          <a:p>
            <a:pPr fontAlgn="base" lvl="0"/>
            <a:r>
              <a:rPr dirty="0" lang="en-US"/>
              <a:t>There should not be any space(s) in it.</a:t>
            </a:r>
          </a:p>
          <a:p>
            <a:pPr fontAlgn="base" lvl="0"/>
            <a:endParaRPr dirty="0" lang="en-US"/>
          </a:p>
          <a:p>
            <a:pPr fontAlgn="base" lvl="0"/>
            <a:r>
              <a:rPr dirty="0" lang="en-US"/>
              <a:t>It can't be a number or begin with a number.</a:t>
            </a:r>
          </a:p>
          <a:p>
            <a:pPr fontAlgn="base" lvl="0"/>
            <a:endParaRPr dirty="0" lang="en-US"/>
          </a:p>
          <a:p>
            <a:r>
              <a:rPr dirty="0" lang="en-US"/>
              <a:t>In addition, a variable can't be any of Python's </a:t>
            </a:r>
            <a:r>
              <a:rPr dirty="0" i="1" lang="en-US"/>
              <a:t>reserved</a:t>
            </a:r>
            <a:r>
              <a:rPr dirty="0" lang="en-US"/>
              <a:t> words, also known as keywords—the special words that act as programming instructions, like </a:t>
            </a:r>
            <a:r>
              <a:rPr dirty="0" i="1" lang="en-US"/>
              <a:t>print.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5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Variables in Python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20000"/>
          </a:bodyPr>
          <a:p>
            <a:pPr>
              <a:lnSpc>
                <a:spcPct val="150000"/>
              </a:lnSpc>
            </a:pPr>
            <a:r>
              <a:rPr dirty="0" sz="2700" lang="en-US"/>
              <a:t>List of python reserved words.</a:t>
            </a:r>
          </a:p>
          <a:p>
            <a:pPr>
              <a:lnSpc>
                <a:spcPct val="150000"/>
              </a:lnSpc>
            </a:pPr>
            <a:endParaRPr dirty="0" lang="en-US"/>
          </a:p>
          <a:p>
            <a:pPr algn="r" indent="0" marL="0">
              <a:lnSpc>
                <a:spcPct val="150000"/>
              </a:lnSpc>
              <a:buNone/>
            </a:pPr>
            <a:endParaRPr dirty="0" lang="en-US"/>
          </a:p>
          <a:p>
            <a:pPr algn="r" indent="0" marL="0">
              <a:lnSpc>
                <a:spcPct val="150000"/>
              </a:lnSpc>
              <a:buNone/>
            </a:pPr>
            <a:endParaRPr dirty="0" lang="en-US"/>
          </a:p>
          <a:p>
            <a:pPr algn="r" indent="0" marL="0">
              <a:lnSpc>
                <a:spcPct val="150000"/>
              </a:lnSpc>
              <a:buNone/>
            </a:pPr>
            <a:endParaRPr dirty="0" lang="en-US"/>
          </a:p>
          <a:p>
            <a:pPr algn="r" indent="0" marL="0">
              <a:lnSpc>
                <a:spcPct val="150000"/>
              </a:lnSpc>
              <a:buNone/>
            </a:pPr>
            <a:endParaRPr dirty="0" lang="en-US"/>
          </a:p>
          <a:p>
            <a:pPr algn="r" indent="0" marL="0">
              <a:lnSpc>
                <a:spcPct val="150000"/>
              </a:lnSpc>
              <a:buNone/>
            </a:pPr>
            <a:endParaRPr dirty="0" lang="en-US"/>
          </a:p>
          <a:p>
            <a:pPr algn="r" indent="0" marL="0">
              <a:lnSpc>
                <a:spcPct val="150000"/>
              </a:lnSpc>
              <a:buNone/>
            </a:pPr>
            <a:endParaRPr dirty="0" lang="en-US"/>
          </a:p>
          <a:p>
            <a:pPr algn="r" indent="0" marL="0">
              <a:lnSpc>
                <a:spcPct val="150000"/>
              </a:lnSpc>
              <a:buNone/>
            </a:pPr>
            <a:endParaRPr dirty="0" lang="en-US"/>
          </a:p>
          <a:p>
            <a:pPr algn="r" indent="0" marL="0">
              <a:lnSpc>
                <a:spcPct val="150000"/>
              </a:lnSpc>
              <a:buNone/>
            </a:pPr>
            <a:r>
              <a:rPr dirty="0" sz="1400" lang="en-US"/>
              <a:t>Tutorialspoint.com</a:t>
            </a:r>
            <a:endParaRPr dirty="0" sz="1000" lang="en-US"/>
          </a:p>
          <a:p>
            <a:pPr algn="r" indent="0" marL="0">
              <a:lnSpc>
                <a:spcPct val="150000"/>
              </a:lnSpc>
              <a:buNone/>
            </a:pPr>
            <a:endParaRPr dirty="0" sz="1000" lang="en-US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6</a:t>
            </a:fld>
            <a:endParaRPr lang="en-US"/>
          </a:p>
        </p:txBody>
      </p:sp>
      <p:pic>
        <p:nvPicPr>
          <p:cNvPr id="209715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06347" y="2568778"/>
            <a:ext cx="5689683" cy="2374385"/>
          </a:xfrm>
          <a:prstGeom prst="rect"/>
        </p:spPr>
      </p:pic>
      <p:pic>
        <p:nvPicPr>
          <p:cNvPr id="209715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06347" y="5083284"/>
            <a:ext cx="3818154" cy="940231"/>
          </a:xfrm>
          <a:prstGeom prst="rect"/>
        </p:spPr>
      </p:pic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Variables in Python </a:t>
            </a:r>
            <a:r>
              <a:rPr dirty="0" sz="1600" lang="en-US"/>
              <a:t>(cont.)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96284"/>
          </a:xfrm>
        </p:spPr>
        <p:txBody>
          <a:bodyPr>
            <a:normAutofit fontScale="94444" lnSpcReduction="20000"/>
          </a:bodyPr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In case of using a reserved word as a variable name, Python will generate a syntax error but will not specify that it's a variable-naming error.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A variable name can contain only lowercase letters, uppercase letters, numbers, and underscores.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Variable names are case-sensitive. 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US">
                <a:cs typeface="Times New Roman" panose="02020603050405020304" pitchFamily="18" charset="0"/>
              </a:rPr>
              <a:t>Better to break-up multi-word variables with underscores. </a:t>
            </a:r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7</a:t>
            </a:fld>
            <a:endParaRPr lang="en-US"/>
          </a:p>
        </p:txBody>
      </p:sp>
      <p:sp>
        <p:nvSpPr>
          <p:cNvPr id="104864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Working with Operators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 lnSpcReduction="20000"/>
          </a:bodyPr>
          <a:p>
            <a:pPr>
              <a:lnSpc>
                <a:spcPct val="150000"/>
              </a:lnSpc>
            </a:pPr>
            <a:r>
              <a:rPr dirty="0" lang="en-US"/>
              <a:t>remainder =10 % 3</a:t>
            </a:r>
          </a:p>
          <a:p>
            <a:pPr>
              <a:lnSpc>
                <a:spcPct val="150000"/>
              </a:lnSpc>
            </a:pPr>
            <a:r>
              <a:rPr dirty="0" lang="en-US"/>
              <a:t>count = count + 1</a:t>
            </a:r>
          </a:p>
          <a:p>
            <a:pPr>
              <a:lnSpc>
                <a:spcPct val="150000"/>
              </a:lnSpc>
            </a:pPr>
            <a:r>
              <a:rPr dirty="0" lang="en-US"/>
              <a:t>count += 1</a:t>
            </a:r>
          </a:p>
          <a:p>
            <a:pPr>
              <a:lnSpc>
                <a:spcPct val="150000"/>
              </a:lnSpc>
            </a:pPr>
            <a:r>
              <a:rPr dirty="0" lang="en-US"/>
              <a:t>count = count – 1</a:t>
            </a:r>
          </a:p>
          <a:p>
            <a:pPr>
              <a:lnSpc>
                <a:spcPct val="150000"/>
              </a:lnSpc>
            </a:pPr>
            <a:r>
              <a:rPr dirty="0" lang="en-US"/>
              <a:t>count -= 1</a:t>
            </a:r>
          </a:p>
          <a:p>
            <a:pPr>
              <a:lnSpc>
                <a:spcPct val="150000"/>
              </a:lnSpc>
            </a:pPr>
            <a:r>
              <a:rPr dirty="0" lang="en-US"/>
              <a:t>count = 10</a:t>
            </a:r>
          </a:p>
          <a:p>
            <a:pPr>
              <a:lnSpc>
                <a:spcPct val="150000"/>
              </a:lnSpc>
            </a:pPr>
            <a:r>
              <a:rPr dirty="0" lang="en-US"/>
              <a:t>Increment = 5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lang="en-US"/>
              <a:t>      count += increment</a:t>
            </a:r>
          </a:p>
          <a:p>
            <a:pPr>
              <a:lnSpc>
                <a:spcPct val="150000"/>
              </a:lnSpc>
            </a:pPr>
            <a:endParaRPr dirty="0" lang="en-US">
              <a:cs typeface="Times New Roman" panose="02020603050405020304" pitchFamily="18" charset="0"/>
            </a:endParaRPr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8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Math Expressions in Python</a:t>
            </a:r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Python uses by precedence rules in mathematical expressions. As we have read about “BODMAS”.</a:t>
            </a:r>
          </a:p>
          <a:p>
            <a:endParaRPr dirty="0" lang="en-US"/>
          </a:p>
          <a:p>
            <a:r>
              <a:rPr dirty="0" lang="en-US"/>
              <a:t>Don’t get confused by complex precedence rules. Use parentheses to eliminate ambiguity. </a:t>
            </a:r>
          </a:p>
          <a:p>
            <a:endParaRPr dirty="0" lang="en-US"/>
          </a:p>
          <a:p>
            <a:r>
              <a:rPr dirty="0" lang="en-US"/>
              <a:t>Parentheses override all the other precedence rules. They force Python to complete operations enclosed by parentheses before completing any other operations.</a:t>
            </a:r>
          </a:p>
          <a:p>
            <a:endParaRPr dirty="0" lang="en-US"/>
          </a:p>
          <a:p>
            <a:r>
              <a:rPr dirty="0" lang="en-US"/>
              <a:t>2 * 4 + 6 / 3 – 1 * 5</a:t>
            </a:r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37D6F36-7A24-41BD-AAF6-D39DB1627C27}" type="slidenum">
              <a:rPr lang="en-US" smtClean="0"/>
              <a:t>9</a:t>
            </a:fld>
            <a:endParaRPr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Dr. Muhammad Aqib, University Institute of Information Technology, PMAS-AAUR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lastClr="000000" val="windowText"/>
      </a:dk1>
      <a:lt1>
        <a:sysClr lastClr="FFFFFF" val="window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Development of Artificial Intelligence based Intelligent Variable Rate Sprayer for Weeds Control in Crops</dc:title>
  <dc:creator>LEGION</dc:creator>
  <cp:lastModifiedBy>محمدعاقب ضيغم برويز</cp:lastModifiedBy>
  <dcterms:created xsi:type="dcterms:W3CDTF">2021-08-10T03:46:10Z</dcterms:created>
  <dcterms:modified xsi:type="dcterms:W3CDTF">2022-03-05T07:01:54Z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f541b272883f41c3a932076db405bfc9</vt:lpwstr>
  </property>
</Properties>
</file>