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Lst>
  <p:sldSz cx="9144000" cy="5143500" type="screen16x9"/>
  <p:notesSz cx="6858000" cy="9144000"/>
  <p:embeddedFontLst>
    <p:embeddedFont>
      <p:font typeface="Maven Pro" panose="020B0604020202020204" charset="0"/>
      <p:regular r:id="rId30"/>
      <p:bold r:id="rId31"/>
    </p:embeddedFont>
    <p:embeddedFont>
      <p:font typeface="Nunito" pitchFamily="2" charset="0"/>
      <p:regular r:id="rId32"/>
      <p:bold r:id="rId33"/>
      <p:italic r:id="rId34"/>
      <p:boldItalic r:id="rId35"/>
    </p:embeddedFont>
    <p:embeddedFont>
      <p:font typeface="Roboto" panose="02000000000000000000" pitchFamily="2" charset="0"/>
      <p:regular r:id="rId36"/>
      <p:bold r:id="rId37"/>
      <p:italic r:id="rId38"/>
      <p:boldItalic r:id="rId3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23" d="100"/>
          <a:sy n="123" d="100"/>
        </p:scale>
        <p:origin x="298" y="9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0.fntdata"/><Relationship Id="rId21" Type="http://schemas.openxmlformats.org/officeDocument/2006/relationships/slide" Target="slides/slide20.xml"/><Relationship Id="rId34" Type="http://schemas.openxmlformats.org/officeDocument/2006/relationships/font" Target="fonts/font5.fntdata"/><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3.fntdata"/><Relationship Id="rId37" Type="http://schemas.openxmlformats.org/officeDocument/2006/relationships/font" Target="fonts/font8.fntdata"/><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1.fntdata"/><Relationship Id="rId35" Type="http://schemas.openxmlformats.org/officeDocument/2006/relationships/font" Target="fonts/font6.fntdata"/><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4.fntdata"/><Relationship Id="rId38" Type="http://schemas.openxmlformats.org/officeDocument/2006/relationships/font" Target="fonts/font9.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Google Shape;328;g10cfce745a5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9" name="Google Shape;329;g10cfce745a5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g10cfce745a5_1_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5" name="Google Shape;335;g10cfce745a5_1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10cfce745a5_1_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 name="Google Shape;340;g10cfce745a5_1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g10cfce745a5_1_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6" name="Google Shape;346;g10cfce745a5_1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g10cfce745a5_1_5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1" name="Google Shape;351;g10cfce745a5_1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g10cfce745a5_1_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7" name="Google Shape;357;g10cfce745a5_1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Google Shape;362;g10cfce745a5_1_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3" name="Google Shape;363;g10cfce745a5_1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Google Shape;368;g10cfce745a5_1_4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9" name="Google Shape;369;g10cfce745a5_1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g10cfce745a5_1_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5" name="Google Shape;375;g10cfce745a5_1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g10cfce745a5_1_6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1" name="Google Shape;381;g10cfce745a5_1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108e28627f7_0_26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108e28627f7_0_2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g10cfce745a5_1_6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7" name="Google Shape;387;g10cfce745a5_1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1"/>
        <p:cNvGrpSpPr/>
        <p:nvPr/>
      </p:nvGrpSpPr>
      <p:grpSpPr>
        <a:xfrm>
          <a:off x="0" y="0"/>
          <a:ext cx="0" cy="0"/>
          <a:chOff x="0" y="0"/>
          <a:chExt cx="0" cy="0"/>
        </a:xfrm>
      </p:grpSpPr>
      <p:sp>
        <p:nvSpPr>
          <p:cNvPr id="392" name="Google Shape;392;g10cfce745a5_1_9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3" name="Google Shape;393;g10cfce745a5_1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7"/>
        <p:cNvGrpSpPr/>
        <p:nvPr/>
      </p:nvGrpSpPr>
      <p:grpSpPr>
        <a:xfrm>
          <a:off x="0" y="0"/>
          <a:ext cx="0" cy="0"/>
          <a:chOff x="0" y="0"/>
          <a:chExt cx="0" cy="0"/>
        </a:xfrm>
      </p:grpSpPr>
      <p:sp>
        <p:nvSpPr>
          <p:cNvPr id="398" name="Google Shape;398;g10cfce745a5_1_10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9" name="Google Shape;399;g10cfce745a5_1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3"/>
        <p:cNvGrpSpPr/>
        <p:nvPr/>
      </p:nvGrpSpPr>
      <p:grpSpPr>
        <a:xfrm>
          <a:off x="0" y="0"/>
          <a:ext cx="0" cy="0"/>
          <a:chOff x="0" y="0"/>
          <a:chExt cx="0" cy="0"/>
        </a:xfrm>
      </p:grpSpPr>
      <p:sp>
        <p:nvSpPr>
          <p:cNvPr id="404" name="Google Shape;404;g10cfce745a5_1_10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5" name="Google Shape;405;g10cfce745a5_1_1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8"/>
        <p:cNvGrpSpPr/>
        <p:nvPr/>
      </p:nvGrpSpPr>
      <p:grpSpPr>
        <a:xfrm>
          <a:off x="0" y="0"/>
          <a:ext cx="0" cy="0"/>
          <a:chOff x="0" y="0"/>
          <a:chExt cx="0" cy="0"/>
        </a:xfrm>
      </p:grpSpPr>
      <p:sp>
        <p:nvSpPr>
          <p:cNvPr id="409" name="Google Shape;409;g10cfce745a5_1_1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0" name="Google Shape;410;g10cfce745a5_1_1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4"/>
        <p:cNvGrpSpPr/>
        <p:nvPr/>
      </p:nvGrpSpPr>
      <p:grpSpPr>
        <a:xfrm>
          <a:off x="0" y="0"/>
          <a:ext cx="0" cy="0"/>
          <a:chOff x="0" y="0"/>
          <a:chExt cx="0" cy="0"/>
        </a:xfrm>
      </p:grpSpPr>
      <p:sp>
        <p:nvSpPr>
          <p:cNvPr id="415" name="Google Shape;415;g10cfce745a5_1_1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6" name="Google Shape;416;g10cfce745a5_1_1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0"/>
        <p:cNvGrpSpPr/>
        <p:nvPr/>
      </p:nvGrpSpPr>
      <p:grpSpPr>
        <a:xfrm>
          <a:off x="0" y="0"/>
          <a:ext cx="0" cy="0"/>
          <a:chOff x="0" y="0"/>
          <a:chExt cx="0" cy="0"/>
        </a:xfrm>
      </p:grpSpPr>
      <p:sp>
        <p:nvSpPr>
          <p:cNvPr id="421" name="Google Shape;421;g10cfce745a5_1_1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2" name="Google Shape;422;g10cfce745a5_1_1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6"/>
        <p:cNvGrpSpPr/>
        <p:nvPr/>
      </p:nvGrpSpPr>
      <p:grpSpPr>
        <a:xfrm>
          <a:off x="0" y="0"/>
          <a:ext cx="0" cy="0"/>
          <a:chOff x="0" y="0"/>
          <a:chExt cx="0" cy="0"/>
        </a:xfrm>
      </p:grpSpPr>
      <p:sp>
        <p:nvSpPr>
          <p:cNvPr id="427" name="Google Shape;427;g10cfce745a5_1_1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8" name="Google Shape;428;g10cfce745a5_1_1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108e28627f7_0_27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g108e28627f7_0_2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108e28627f7_0_28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108e28627f7_0_2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g108e28627f7_0_29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9" name="Google Shape;299;g108e28627f7_0_2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g108e28627f7_0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5" name="Google Shape;305;g108e28627f7_0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g108e28627f7_0_3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1" name="Google Shape;311;g108e28627f7_0_3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g108e28627f7_0_3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7" name="Google Shape;317;g108e28627f7_0_3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108e28627f7_0_3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3" name="Google Shape;323;g108e28627f7_0_3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3"/>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7343003"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7801210"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7801210"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259418"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8259418"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259418"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717625"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717625"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717625" y="3409675"/>
                <a:ext cx="316800" cy="1732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8717625"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rot="5400000">
                <a:off x="6725724" y="2701260"/>
                <a:ext cx="1208100" cy="1208100"/>
              </a:xfrm>
              <a:prstGeom prst="pie">
                <a:avLst>
                  <a:gd name="adj1" fmla="val 8244818"/>
                  <a:gd name="adj2" fmla="val 16246175"/>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2"/>
            <p:cNvSpPr/>
            <p:nvPr/>
          </p:nvSpPr>
          <p:spPr>
            <a:xfrm>
              <a:off x="8460975" y="1817775"/>
              <a:ext cx="396600" cy="396600"/>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rot="-8647347">
                <a:off x="7831319" y="285616"/>
                <a:ext cx="388018" cy="388018"/>
              </a:xfrm>
              <a:prstGeom prst="pie">
                <a:avLst>
                  <a:gd name="adj1" fmla="val 19376841"/>
                  <a:gd name="adj2" fmla="val 12313574"/>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399795" y="360281"/>
              <a:ext cx="2577000" cy="2577000"/>
            </a:xfrm>
            <a:prstGeom prst="pie">
              <a:avLst>
                <a:gd name="adj1" fmla="val 8801158"/>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5399795" y="356358"/>
              <a:ext cx="2577000" cy="2577000"/>
            </a:xfrm>
            <a:prstGeom prst="pie">
              <a:avLst>
                <a:gd name="adj1" fmla="val 1255410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rot="-9830444">
              <a:off x="6469759" y="3480727"/>
              <a:ext cx="320148" cy="320148"/>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 name="Google Shape;46;p2"/>
          <p:cNvSpPr txBox="1">
            <a:spLocks noGrp="1"/>
          </p:cNvSpPr>
          <p:nvPr>
            <p:ph type="ctrTitle"/>
          </p:nvPr>
        </p:nvSpPr>
        <p:spPr>
          <a:xfrm>
            <a:off x="824000" y="1613813"/>
            <a:ext cx="4255500" cy="18729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47" name="Google Shape;47;p2"/>
          <p:cNvSpPr txBox="1">
            <a:spLocks noGrp="1"/>
          </p:cNvSpPr>
          <p:nvPr>
            <p:ph type="subTitle" idx="1"/>
          </p:nvPr>
        </p:nvSpPr>
        <p:spPr>
          <a:xfrm>
            <a:off x="824000" y="3596300"/>
            <a:ext cx="4255500" cy="6954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48" name="Google Shape;48;p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1"/>
              <p:cNvSpPr/>
              <p:nvPr/>
            </p:nvSpPr>
            <p:spPr>
              <a:xfrm flipH="1">
                <a:off x="2688737" y="4091380"/>
                <a:ext cx="2319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1"/>
              <p:cNvSpPr/>
              <p:nvPr/>
            </p:nvSpPr>
            <p:spPr>
              <a:xfrm flipH="1">
                <a:off x="185675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1"/>
              <p:cNvSpPr/>
              <p:nvPr/>
            </p:nvSpPr>
            <p:spPr>
              <a:xfrm flipH="1">
                <a:off x="185675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1"/>
              <p:cNvSpPr/>
              <p:nvPr/>
            </p:nvSpPr>
            <p:spPr>
              <a:xfrm flipH="1">
                <a:off x="1856753"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1"/>
              <p:cNvSpPr/>
              <p:nvPr/>
            </p:nvSpPr>
            <p:spPr>
              <a:xfrm flipH="1">
                <a:off x="185675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1"/>
              <p:cNvSpPr/>
              <p:nvPr/>
            </p:nvSpPr>
            <p:spPr>
              <a:xfrm flipH="1">
                <a:off x="2228107"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1"/>
              <p:cNvSpPr/>
              <p:nvPr/>
            </p:nvSpPr>
            <p:spPr>
              <a:xfrm flipH="1">
                <a:off x="222810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1"/>
              <p:cNvSpPr/>
              <p:nvPr/>
            </p:nvSpPr>
            <p:spPr>
              <a:xfrm flipH="1">
                <a:off x="222810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1"/>
              <p:cNvSpPr/>
              <p:nvPr/>
            </p:nvSpPr>
            <p:spPr>
              <a:xfrm flipH="1">
                <a:off x="259946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1"/>
              <p:cNvSpPr/>
              <p:nvPr/>
            </p:nvSpPr>
            <p:spPr>
              <a:xfrm flipH="1">
                <a:off x="259946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1"/>
              <p:cNvSpPr/>
              <p:nvPr/>
            </p:nvSpPr>
            <p:spPr>
              <a:xfrm flipH="1">
                <a:off x="334217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1"/>
              <p:cNvSpPr/>
              <p:nvPr/>
            </p:nvSpPr>
            <p:spPr>
              <a:xfrm flipH="1">
                <a:off x="334217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1"/>
              <p:cNvSpPr/>
              <p:nvPr/>
            </p:nvSpPr>
            <p:spPr>
              <a:xfrm flipH="1">
                <a:off x="3342171"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1"/>
              <p:cNvSpPr/>
              <p:nvPr/>
            </p:nvSpPr>
            <p:spPr>
              <a:xfrm flipH="1">
                <a:off x="334217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1"/>
              <p:cNvSpPr/>
              <p:nvPr/>
            </p:nvSpPr>
            <p:spPr>
              <a:xfrm flipH="1">
                <a:off x="3713525"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1"/>
              <p:cNvSpPr/>
              <p:nvPr/>
            </p:nvSpPr>
            <p:spPr>
              <a:xfrm flipH="1">
                <a:off x="371352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1"/>
              <p:cNvSpPr/>
              <p:nvPr/>
            </p:nvSpPr>
            <p:spPr>
              <a:xfrm flipH="1">
                <a:off x="371352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1"/>
              <p:cNvSpPr/>
              <p:nvPr/>
            </p:nvSpPr>
            <p:spPr>
              <a:xfrm flipH="1">
                <a:off x="148539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1"/>
              <p:cNvSpPr/>
              <p:nvPr/>
            </p:nvSpPr>
            <p:spPr>
              <a:xfrm flipH="1">
                <a:off x="148539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1"/>
              <p:cNvSpPr/>
              <p:nvPr/>
            </p:nvSpPr>
            <p:spPr>
              <a:xfrm flipH="1">
                <a:off x="148539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1"/>
              <p:cNvSpPr/>
              <p:nvPr/>
            </p:nvSpPr>
            <p:spPr>
              <a:xfrm flipH="1">
                <a:off x="40848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1"/>
              <p:cNvSpPr/>
              <p:nvPr/>
            </p:nvSpPr>
            <p:spPr>
              <a:xfrm flipH="1">
                <a:off x="40848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1"/>
              <p:cNvSpPr/>
              <p:nvPr/>
            </p:nvSpPr>
            <p:spPr>
              <a:xfrm flipH="1">
                <a:off x="297081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1"/>
              <p:cNvSpPr/>
              <p:nvPr/>
            </p:nvSpPr>
            <p:spPr>
              <a:xfrm flipH="1">
                <a:off x="297081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1"/>
              <p:cNvSpPr/>
              <p:nvPr/>
            </p:nvSpPr>
            <p:spPr>
              <a:xfrm flipH="1">
                <a:off x="297081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1"/>
              <p:cNvSpPr/>
              <p:nvPr/>
            </p:nvSpPr>
            <p:spPr>
              <a:xfrm flipH="1">
                <a:off x="445623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1"/>
              <p:cNvSpPr/>
              <p:nvPr/>
            </p:nvSpPr>
            <p:spPr>
              <a:xfrm flipH="1">
                <a:off x="445623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1"/>
              <p:cNvSpPr/>
              <p:nvPr/>
            </p:nvSpPr>
            <p:spPr>
              <a:xfrm flipH="1">
                <a:off x="445623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1"/>
              <p:cNvSpPr/>
              <p:nvPr/>
            </p:nvSpPr>
            <p:spPr>
              <a:xfrm flipH="1">
                <a:off x="48275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1"/>
              <p:cNvSpPr/>
              <p:nvPr/>
            </p:nvSpPr>
            <p:spPr>
              <a:xfrm flipH="1">
                <a:off x="48275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1"/>
              <p:cNvSpPr/>
              <p:nvPr/>
            </p:nvSpPr>
            <p:spPr>
              <a:xfrm flipH="1">
                <a:off x="4827588"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1"/>
              <p:cNvSpPr/>
              <p:nvPr/>
            </p:nvSpPr>
            <p:spPr>
              <a:xfrm flipH="1">
                <a:off x="48275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1"/>
              <p:cNvSpPr/>
              <p:nvPr/>
            </p:nvSpPr>
            <p:spPr>
              <a:xfrm flipH="1">
                <a:off x="519894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1"/>
              <p:cNvSpPr/>
              <p:nvPr/>
            </p:nvSpPr>
            <p:spPr>
              <a:xfrm flipH="1">
                <a:off x="519894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1"/>
              <p:cNvSpPr/>
              <p:nvPr/>
            </p:nvSpPr>
            <p:spPr>
              <a:xfrm flipH="1">
                <a:off x="519894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1"/>
              <p:cNvSpPr/>
              <p:nvPr/>
            </p:nvSpPr>
            <p:spPr>
              <a:xfrm flipH="1">
                <a:off x="557029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1"/>
              <p:cNvSpPr/>
              <p:nvPr/>
            </p:nvSpPr>
            <p:spPr>
              <a:xfrm flipH="1">
                <a:off x="557029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1"/>
              <p:cNvSpPr/>
              <p:nvPr/>
            </p:nvSpPr>
            <p:spPr>
              <a:xfrm flipH="1">
                <a:off x="5941652"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1"/>
              <p:cNvSpPr/>
              <p:nvPr/>
            </p:nvSpPr>
            <p:spPr>
              <a:xfrm flipH="1">
                <a:off x="594165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1"/>
              <p:cNvSpPr/>
              <p:nvPr/>
            </p:nvSpPr>
            <p:spPr>
              <a:xfrm flipH="1">
                <a:off x="594165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1"/>
              <p:cNvSpPr/>
              <p:nvPr/>
            </p:nvSpPr>
            <p:spPr>
              <a:xfrm flipH="1">
                <a:off x="631300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1"/>
              <p:cNvSpPr/>
              <p:nvPr/>
            </p:nvSpPr>
            <p:spPr>
              <a:xfrm flipH="1">
                <a:off x="631300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1"/>
              <p:cNvSpPr/>
              <p:nvPr/>
            </p:nvSpPr>
            <p:spPr>
              <a:xfrm flipH="1">
                <a:off x="6313006"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1"/>
              <p:cNvSpPr/>
              <p:nvPr/>
            </p:nvSpPr>
            <p:spPr>
              <a:xfrm flipH="1">
                <a:off x="631300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1"/>
              <p:cNvSpPr/>
              <p:nvPr/>
            </p:nvSpPr>
            <p:spPr>
              <a:xfrm flipH="1">
                <a:off x="668436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1"/>
              <p:cNvSpPr/>
              <p:nvPr/>
            </p:nvSpPr>
            <p:spPr>
              <a:xfrm flipH="1">
                <a:off x="668436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1"/>
              <p:cNvSpPr/>
              <p:nvPr/>
            </p:nvSpPr>
            <p:spPr>
              <a:xfrm flipH="1">
                <a:off x="668436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1"/>
              <p:cNvSpPr/>
              <p:nvPr/>
            </p:nvSpPr>
            <p:spPr>
              <a:xfrm flipH="1">
                <a:off x="705571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1"/>
              <p:cNvSpPr/>
              <p:nvPr/>
            </p:nvSpPr>
            <p:spPr>
              <a:xfrm flipH="1">
                <a:off x="705571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1"/>
              <p:cNvSpPr/>
              <p:nvPr/>
            </p:nvSpPr>
            <p:spPr>
              <a:xfrm flipH="1">
                <a:off x="779842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1"/>
              <p:cNvSpPr/>
              <p:nvPr/>
            </p:nvSpPr>
            <p:spPr>
              <a:xfrm flipH="1">
                <a:off x="779842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1"/>
              <p:cNvSpPr/>
              <p:nvPr/>
            </p:nvSpPr>
            <p:spPr>
              <a:xfrm flipH="1">
                <a:off x="7798424"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1"/>
              <p:cNvSpPr/>
              <p:nvPr/>
            </p:nvSpPr>
            <p:spPr>
              <a:xfrm flipH="1">
                <a:off x="779842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1"/>
              <p:cNvSpPr/>
              <p:nvPr/>
            </p:nvSpPr>
            <p:spPr>
              <a:xfrm flipH="1">
                <a:off x="8169779"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1"/>
              <p:cNvSpPr/>
              <p:nvPr/>
            </p:nvSpPr>
            <p:spPr>
              <a:xfrm flipH="1">
                <a:off x="81697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1"/>
              <p:cNvSpPr/>
              <p:nvPr/>
            </p:nvSpPr>
            <p:spPr>
              <a:xfrm flipH="1">
                <a:off x="81697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1"/>
              <p:cNvSpPr/>
              <p:nvPr/>
            </p:nvSpPr>
            <p:spPr>
              <a:xfrm flipH="1">
                <a:off x="7427070"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1"/>
              <p:cNvSpPr/>
              <p:nvPr/>
            </p:nvSpPr>
            <p:spPr>
              <a:xfrm flipH="1">
                <a:off x="7427070"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1"/>
              <p:cNvSpPr/>
              <p:nvPr/>
            </p:nvSpPr>
            <p:spPr>
              <a:xfrm flipH="1">
                <a:off x="7427070"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1"/>
              <p:cNvSpPr/>
              <p:nvPr/>
            </p:nvSpPr>
            <p:spPr>
              <a:xfrm flipH="1">
                <a:off x="854113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1"/>
              <p:cNvSpPr/>
              <p:nvPr/>
            </p:nvSpPr>
            <p:spPr>
              <a:xfrm flipH="1">
                <a:off x="854113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1"/>
              <p:cNvSpPr/>
              <p:nvPr/>
            </p:nvSpPr>
            <p:spPr>
              <a:xfrm flipH="1">
                <a:off x="89124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1"/>
              <p:cNvSpPr/>
              <p:nvPr/>
            </p:nvSpPr>
            <p:spPr>
              <a:xfrm flipH="1">
                <a:off x="89124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1"/>
              <p:cNvSpPr/>
              <p:nvPr/>
            </p:nvSpPr>
            <p:spPr>
              <a:xfrm flipH="1">
                <a:off x="89124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68" name="Google Shape;268;p11"/>
          <p:cNvSpPr txBox="1">
            <a:spLocks noGrp="1"/>
          </p:cNvSpPr>
          <p:nvPr>
            <p:ph type="title" hasCustomPrompt="1"/>
          </p:nvPr>
        </p:nvSpPr>
        <p:spPr>
          <a:xfrm>
            <a:off x="1388625" y="772725"/>
            <a:ext cx="6366900" cy="18633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a:spLocks noGrp="1"/>
          </p:cNvSpPr>
          <p:nvPr>
            <p:ph type="body" idx="1"/>
          </p:nvPr>
        </p:nvSpPr>
        <p:spPr>
          <a:xfrm>
            <a:off x="1388625" y="2712300"/>
            <a:ext cx="6366900" cy="1111200"/>
          </a:xfrm>
          <a:prstGeom prst="rect">
            <a:avLst/>
          </a:prstGeom>
        </p:spPr>
        <p:txBody>
          <a:bodyPr spcFirstLastPara="1" wrap="square" lIns="91425" tIns="91425" rIns="91425" bIns="91425" anchor="t" anchorCtr="0">
            <a:normAutofit/>
          </a:bodyPr>
          <a:lstStyle>
            <a:lvl1pPr marL="457200" lvl="0" indent="-311150" algn="ctr">
              <a:spcBef>
                <a:spcPts val="0"/>
              </a:spcBef>
              <a:spcAft>
                <a:spcPts val="0"/>
              </a:spcAft>
              <a:buClr>
                <a:schemeClr val="lt1"/>
              </a:buClr>
              <a:buSzPts val="1300"/>
              <a:buChar char="●"/>
              <a:defRPr>
                <a:solidFill>
                  <a:schemeClr val="lt1"/>
                </a:solidFill>
              </a:defRPr>
            </a:lvl1pPr>
            <a:lvl2pPr marL="914400" lvl="1" indent="-298450" algn="ctr">
              <a:spcBef>
                <a:spcPts val="0"/>
              </a:spcBef>
              <a:spcAft>
                <a:spcPts val="0"/>
              </a:spcAft>
              <a:buClr>
                <a:schemeClr val="lt1"/>
              </a:buClr>
              <a:buSzPts val="1100"/>
              <a:buChar char="○"/>
              <a:defRPr>
                <a:solidFill>
                  <a:schemeClr val="lt1"/>
                </a:solidFill>
              </a:defRPr>
            </a:lvl2pPr>
            <a:lvl3pPr marL="1371600" lvl="2" indent="-298450" algn="ctr">
              <a:spcBef>
                <a:spcPts val="0"/>
              </a:spcBef>
              <a:spcAft>
                <a:spcPts val="0"/>
              </a:spcAft>
              <a:buClr>
                <a:schemeClr val="lt1"/>
              </a:buClr>
              <a:buSzPts val="1100"/>
              <a:buChar char="■"/>
              <a:defRPr>
                <a:solidFill>
                  <a:schemeClr val="lt1"/>
                </a:solidFill>
              </a:defRPr>
            </a:lvl3pPr>
            <a:lvl4pPr marL="1828800" lvl="3" indent="-298450" algn="ctr">
              <a:spcBef>
                <a:spcPts val="0"/>
              </a:spcBef>
              <a:spcAft>
                <a:spcPts val="0"/>
              </a:spcAft>
              <a:buClr>
                <a:schemeClr val="lt1"/>
              </a:buClr>
              <a:buSzPts val="1100"/>
              <a:buChar char="●"/>
              <a:defRPr>
                <a:solidFill>
                  <a:schemeClr val="lt1"/>
                </a:solidFill>
              </a:defRPr>
            </a:lvl4pPr>
            <a:lvl5pPr marL="2286000" lvl="4" indent="-298450" algn="ctr">
              <a:spcBef>
                <a:spcPts val="0"/>
              </a:spcBef>
              <a:spcAft>
                <a:spcPts val="0"/>
              </a:spcAft>
              <a:buClr>
                <a:schemeClr val="lt1"/>
              </a:buClr>
              <a:buSzPts val="1100"/>
              <a:buChar char="○"/>
              <a:defRPr>
                <a:solidFill>
                  <a:schemeClr val="lt1"/>
                </a:solidFill>
              </a:defRPr>
            </a:lvl5pPr>
            <a:lvl6pPr marL="2743200" lvl="5" indent="-298450" algn="ctr">
              <a:spcBef>
                <a:spcPts val="0"/>
              </a:spcBef>
              <a:spcAft>
                <a:spcPts val="0"/>
              </a:spcAft>
              <a:buClr>
                <a:schemeClr val="lt1"/>
              </a:buClr>
              <a:buSzPts val="1100"/>
              <a:buChar char="■"/>
              <a:defRPr>
                <a:solidFill>
                  <a:schemeClr val="lt1"/>
                </a:solidFill>
              </a:defRPr>
            </a:lvl6pPr>
            <a:lvl7pPr marL="3200400" lvl="6" indent="-298450" algn="ctr">
              <a:spcBef>
                <a:spcPts val="0"/>
              </a:spcBef>
              <a:spcAft>
                <a:spcPts val="0"/>
              </a:spcAft>
              <a:buClr>
                <a:schemeClr val="lt1"/>
              </a:buClr>
              <a:buSzPts val="1100"/>
              <a:buChar char="●"/>
              <a:defRPr>
                <a:solidFill>
                  <a:schemeClr val="lt1"/>
                </a:solidFill>
              </a:defRPr>
            </a:lvl7pPr>
            <a:lvl8pPr marL="3657600" lvl="7" indent="-298450" algn="ctr">
              <a:spcBef>
                <a:spcPts val="0"/>
              </a:spcBef>
              <a:spcAft>
                <a:spcPts val="0"/>
              </a:spcAft>
              <a:buClr>
                <a:schemeClr val="lt1"/>
              </a:buClr>
              <a:buSzPts val="1100"/>
              <a:buChar char="○"/>
              <a:defRPr>
                <a:solidFill>
                  <a:schemeClr val="lt1"/>
                </a:solidFill>
              </a:defRPr>
            </a:lvl8pPr>
            <a:lvl9pPr marL="4114800" lvl="8" indent="-298450" algn="ctr">
              <a:spcBef>
                <a:spcPts val="0"/>
              </a:spcBef>
              <a:spcAft>
                <a:spcPts val="0"/>
              </a:spcAft>
              <a:buClr>
                <a:schemeClr val="lt1"/>
              </a:buClr>
              <a:buSzPts val="1100"/>
              <a:buChar char="■"/>
              <a:defRPr>
                <a:solidFill>
                  <a:schemeClr val="lt1"/>
                </a:solidFill>
              </a:defRPr>
            </a:lvl9pPr>
          </a:lstStyle>
          <a:p>
            <a:endParaRPr/>
          </a:p>
        </p:txBody>
      </p:sp>
      <p:sp>
        <p:nvSpPr>
          <p:cNvPr id="270" name="Google Shape;270;p11"/>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71"/>
        <p:cNvGrpSpPr/>
        <p:nvPr/>
      </p:nvGrpSpPr>
      <p:grpSpPr>
        <a:xfrm>
          <a:off x="0" y="0"/>
          <a:ext cx="0" cy="0"/>
          <a:chOff x="0" y="0"/>
          <a:chExt cx="0" cy="0"/>
        </a:xfrm>
      </p:grpSpPr>
      <p:sp>
        <p:nvSpPr>
          <p:cNvPr id="272" name="Google Shape;272;p1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rot="10800000">
                <a:off x="1063183"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rot="10800000">
                <a:off x="604976"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rot="10800000">
                <a:off x="604976"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rot="10800000">
                <a:off x="146769" y="3441"/>
                <a:ext cx="316800" cy="1384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rot="10800000">
                <a:off x="146769"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rot="10800000">
                <a:off x="146769"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6775084"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7367299"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a:off x="7367299"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7959516"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7959516"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7959516"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a:off x="8551731"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8551731"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8551731" y="2904008"/>
                <a:ext cx="409500" cy="22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a:off x="8551731"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2" name="Google Shape;82;p3"/>
          <p:cNvSpPr txBox="1">
            <a:spLocks noGrp="1"/>
          </p:cNvSpPr>
          <p:nvPr>
            <p:ph type="title"/>
          </p:nvPr>
        </p:nvSpPr>
        <p:spPr>
          <a:xfrm>
            <a:off x="824000" y="1613825"/>
            <a:ext cx="5857800" cy="18729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83" name="Google Shape;83;p3"/>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4"/>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 name="Google Shape;88;p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89" name="Google Shape;89;p4"/>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0" name="Google Shape;90;p4"/>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5"/>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6" name="Google Shape;96;p5"/>
          <p:cNvSpPr txBox="1">
            <a:spLocks noGrp="1"/>
          </p:cNvSpPr>
          <p:nvPr>
            <p:ph type="body" idx="1"/>
          </p:nvPr>
        </p:nvSpPr>
        <p:spPr>
          <a:xfrm>
            <a:off x="1303800" y="1990050"/>
            <a:ext cx="34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7" name="Google Shape;97;p5"/>
          <p:cNvSpPr txBox="1">
            <a:spLocks noGrp="1"/>
          </p:cNvSpPr>
          <p:nvPr>
            <p:ph type="body" idx="2"/>
          </p:nvPr>
        </p:nvSpPr>
        <p:spPr>
          <a:xfrm>
            <a:off x="4903650" y="1990050"/>
            <a:ext cx="34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8" name="Google Shape;98;p5"/>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6"/>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04" name="Google Shape;104;p6"/>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7"/>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 name="Google Shape;109;p7"/>
          <p:cNvSpPr txBox="1">
            <a:spLocks noGrp="1"/>
          </p:cNvSpPr>
          <p:nvPr>
            <p:ph type="title"/>
          </p:nvPr>
        </p:nvSpPr>
        <p:spPr>
          <a:xfrm>
            <a:off x="1303800" y="598575"/>
            <a:ext cx="3312000" cy="15900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10" name="Google Shape;110;p7"/>
          <p:cNvSpPr txBox="1">
            <a:spLocks noGrp="1"/>
          </p:cNvSpPr>
          <p:nvPr>
            <p:ph type="body" idx="1"/>
          </p:nvPr>
        </p:nvSpPr>
        <p:spPr>
          <a:xfrm>
            <a:off x="1303800" y="2309675"/>
            <a:ext cx="3312000" cy="22218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11" name="Google Shape;111;p7"/>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1"/>
        </a:solidFill>
        <a:effectLst/>
      </p:bgPr>
    </p:bg>
    <p:spTree>
      <p:nvGrpSpPr>
        <p:cNvPr id="1"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8"/>
              <p:cNvSpPr/>
              <p:nvPr/>
            </p:nvSpPr>
            <p:spPr>
              <a:xfrm rot="-8648551">
                <a:off x="7594313" y="527721"/>
                <a:ext cx="937226" cy="937226"/>
              </a:xfrm>
              <a:prstGeom prst="pie">
                <a:avLst>
                  <a:gd name="adj1" fmla="val 19376841"/>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8"/>
              <p:cNvSpPr/>
              <p:nvPr/>
            </p:nvSpPr>
            <p:spPr>
              <a:xfrm rot="2150259">
                <a:off x="8408218" y="2008610"/>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8"/>
              <p:cNvSpPr/>
              <p:nvPr/>
            </p:nvSpPr>
            <p:spPr>
              <a:xfrm rot="2150259">
                <a:off x="6868362" y="196705"/>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5" name="Google Shape;125;p8"/>
          <p:cNvSpPr txBox="1">
            <a:spLocks noGrp="1"/>
          </p:cNvSpPr>
          <p:nvPr>
            <p:ph type="title"/>
          </p:nvPr>
        </p:nvSpPr>
        <p:spPr>
          <a:xfrm>
            <a:off x="824000" y="763600"/>
            <a:ext cx="5857800" cy="35733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126" name="Google Shape;126;p8"/>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9"/>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31;p9"/>
          <p:cNvSpPr txBox="1">
            <a:spLocks noGrp="1"/>
          </p:cNvSpPr>
          <p:nvPr>
            <p:ph type="title"/>
          </p:nvPr>
        </p:nvSpPr>
        <p:spPr>
          <a:xfrm>
            <a:off x="1303800" y="598575"/>
            <a:ext cx="3430500" cy="19902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32" name="Google Shape;132;p9"/>
          <p:cNvSpPr txBox="1">
            <a:spLocks noGrp="1"/>
          </p:cNvSpPr>
          <p:nvPr>
            <p:ph type="subTitle" idx="1"/>
          </p:nvPr>
        </p:nvSpPr>
        <p:spPr>
          <a:xfrm>
            <a:off x="1303800" y="2743203"/>
            <a:ext cx="3430500" cy="7260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33" name="Google Shape;133;p9"/>
          <p:cNvSpPr txBox="1">
            <a:spLocks noGrp="1"/>
          </p:cNvSpPr>
          <p:nvPr>
            <p:ph type="body" idx="2"/>
          </p:nvPr>
        </p:nvSpPr>
        <p:spPr>
          <a:xfrm>
            <a:off x="4903700" y="661000"/>
            <a:ext cx="3430500" cy="38706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34" name="Google Shape;134;p9"/>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0"/>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9" name="Google Shape;139;p10"/>
          <p:cNvSpPr txBox="1">
            <a:spLocks noGrp="1"/>
          </p:cNvSpPr>
          <p:nvPr>
            <p:ph type="body" idx="1"/>
          </p:nvPr>
        </p:nvSpPr>
        <p:spPr>
          <a:xfrm>
            <a:off x="1303800" y="4138975"/>
            <a:ext cx="5843100" cy="534900"/>
          </a:xfrm>
          <a:prstGeom prst="rect">
            <a:avLst/>
          </a:prstGeom>
        </p:spPr>
        <p:txBody>
          <a:bodyPr spcFirstLastPara="1" wrap="square" lIns="91425" tIns="91425" rIns="91425" bIns="91425" anchor="t" anchorCtr="0">
            <a:normAutofit/>
          </a:bodyPr>
          <a:lstStyle>
            <a:lvl1pPr marL="457200" lvl="0" indent="-228600">
              <a:lnSpc>
                <a:spcPct val="100000"/>
              </a:lnSpc>
              <a:spcBef>
                <a:spcPts val="0"/>
              </a:spcBef>
              <a:spcAft>
                <a:spcPts val="0"/>
              </a:spcAft>
              <a:buSzPts val="1300"/>
              <a:buNone/>
              <a:defRPr/>
            </a:lvl1pPr>
          </a:lstStyle>
          <a:p>
            <a:endParaRPr/>
          </a:p>
        </p:txBody>
      </p:sp>
      <p:sp>
        <p:nvSpPr>
          <p:cNvPr id="140" name="Google Shape;140;p10"/>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omentu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marL="914400" lvl="1"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marL="1371600" lvl="2"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marL="1828800" lvl="3"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marL="2286000" lvl="4"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marL="2743200" lvl="5"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marL="3200400" lvl="6"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marL="3657600" lvl="7"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marL="4114800" lvl="8"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a:endParaRPr/>
          </a:p>
        </p:txBody>
      </p:sp>
      <p:sp>
        <p:nvSpPr>
          <p:cNvPr id="8" name="Google Shape;8;p1"/>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hyperlink" Target="http://jdk.java.net/java-se-ri/16" TargetMode="External"/><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hyperlink" Target="https://www.eclipse.org/downloads/" TargetMode="External"/><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hyperlink" Target="https://maven.apache.org/download.cgi" TargetMode="External"/><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hyperlink" Target="https://www.wildfly.org/news/2021/04/29/WildFly2302-Released/" TargetMode="External"/><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13"/>
          <p:cNvSpPr txBox="1">
            <a:spLocks noGrp="1"/>
          </p:cNvSpPr>
          <p:nvPr>
            <p:ph type="ctrTitle"/>
          </p:nvPr>
        </p:nvSpPr>
        <p:spPr>
          <a:xfrm>
            <a:off x="824000" y="1613813"/>
            <a:ext cx="4255500" cy="18729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GB"/>
              <a:t>Java Server Faces (JSF)</a:t>
            </a:r>
            <a:endParaRPr/>
          </a:p>
        </p:txBody>
      </p:sp>
      <p:sp>
        <p:nvSpPr>
          <p:cNvPr id="278" name="Google Shape;278;p13"/>
          <p:cNvSpPr txBox="1">
            <a:spLocks noGrp="1"/>
          </p:cNvSpPr>
          <p:nvPr>
            <p:ph type="subTitle" idx="1"/>
          </p:nvPr>
        </p:nvSpPr>
        <p:spPr>
          <a:xfrm>
            <a:off x="824000" y="3596300"/>
            <a:ext cx="4255500" cy="695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Suleman Khurram</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1" name="Google Shape;331;p22"/>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What is ANT?</a:t>
            </a:r>
            <a:endParaRPr/>
          </a:p>
        </p:txBody>
      </p:sp>
      <p:sp>
        <p:nvSpPr>
          <p:cNvPr id="332" name="Google Shape;332;p22"/>
          <p:cNvSpPr txBox="1">
            <a:spLocks noGrp="1"/>
          </p:cNvSpPr>
          <p:nvPr>
            <p:ph type="body" idx="1"/>
          </p:nvPr>
        </p:nvSpPr>
        <p:spPr>
          <a:xfrm>
            <a:off x="1303800" y="1496850"/>
            <a:ext cx="7030500" cy="3596400"/>
          </a:xfrm>
          <a:prstGeom prst="rect">
            <a:avLst/>
          </a:prstGeom>
        </p:spPr>
        <p:txBody>
          <a:bodyPr spcFirstLastPara="1" wrap="square" lIns="91425" tIns="91425" rIns="91425" bIns="91425" anchor="t" anchorCtr="0">
            <a:normAutofit lnSpcReduction="10000"/>
          </a:bodyPr>
          <a:lstStyle/>
          <a:p>
            <a:pPr marL="457200" lvl="0" indent="-317500" algn="l" rtl="0">
              <a:spcBef>
                <a:spcPts val="0"/>
              </a:spcBef>
              <a:spcAft>
                <a:spcPts val="0"/>
              </a:spcAft>
              <a:buSzPts val="1400"/>
              <a:buAutoNum type="arabicPeriod"/>
            </a:pPr>
            <a:r>
              <a:rPr lang="en-GB" sz="1400">
                <a:solidFill>
                  <a:srgbClr val="000000"/>
                </a:solidFill>
                <a:highlight>
                  <a:srgbClr val="FFFFFF"/>
                </a:highlight>
              </a:rPr>
              <a:t>ANT stands for Another Neat Tool</a:t>
            </a:r>
            <a:endParaRPr sz="1400">
              <a:solidFill>
                <a:srgbClr val="000000"/>
              </a:solidFill>
              <a:highlight>
                <a:srgbClr val="FFFFFF"/>
              </a:highlight>
            </a:endParaRPr>
          </a:p>
          <a:p>
            <a:pPr marL="457200" lvl="0" indent="-317500" algn="l" rtl="0">
              <a:spcBef>
                <a:spcPts val="0"/>
              </a:spcBef>
              <a:spcAft>
                <a:spcPts val="0"/>
              </a:spcAft>
              <a:buSzPts val="1400"/>
              <a:buAutoNum type="arabicPeriod"/>
            </a:pPr>
            <a:r>
              <a:rPr lang="en-GB" sz="1400">
                <a:solidFill>
                  <a:srgbClr val="000000"/>
                </a:solidFill>
                <a:highlight>
                  <a:srgbClr val="FFFFFF"/>
                </a:highlight>
              </a:rPr>
              <a:t>Apache ANT is a Java based build tool from Apache Software Foundation</a:t>
            </a:r>
            <a:endParaRPr sz="1400">
              <a:solidFill>
                <a:srgbClr val="000000"/>
              </a:solidFill>
              <a:highlight>
                <a:srgbClr val="FFFFFF"/>
              </a:highlight>
            </a:endParaRPr>
          </a:p>
          <a:p>
            <a:pPr marL="457200" lvl="0" indent="-317500" algn="l" rtl="0">
              <a:spcBef>
                <a:spcPts val="0"/>
              </a:spcBef>
              <a:spcAft>
                <a:spcPts val="0"/>
              </a:spcAft>
              <a:buClr>
                <a:srgbClr val="000000"/>
              </a:buClr>
              <a:buSzPts val="1400"/>
              <a:buAutoNum type="arabicPeriod"/>
            </a:pPr>
            <a:r>
              <a:rPr lang="en-GB" sz="1400">
                <a:solidFill>
                  <a:srgbClr val="000000"/>
                </a:solidFill>
                <a:highlight>
                  <a:srgbClr val="FFFFFF"/>
                </a:highlight>
              </a:rPr>
              <a:t>Apache ANT’s build files are written in XML and they take advantage of being open standard, portable and easy to understand.</a:t>
            </a:r>
            <a:endParaRPr sz="1400">
              <a:solidFill>
                <a:srgbClr val="000000"/>
              </a:solidFill>
              <a:highlight>
                <a:srgbClr val="FFFFFF"/>
              </a:highlight>
            </a:endParaRPr>
          </a:p>
          <a:p>
            <a:pPr marL="457200" lvl="0" indent="-317500" algn="l" rtl="0">
              <a:spcBef>
                <a:spcPts val="0"/>
              </a:spcBef>
              <a:spcAft>
                <a:spcPts val="0"/>
              </a:spcAft>
              <a:buClr>
                <a:srgbClr val="000000"/>
              </a:buClr>
              <a:buSzPts val="1400"/>
              <a:buAutoNum type="arabicPeriod"/>
            </a:pPr>
            <a:r>
              <a:rPr lang="en-GB" sz="1400">
                <a:solidFill>
                  <a:srgbClr val="000000"/>
                </a:solidFill>
              </a:rPr>
              <a:t>On an average, a developer spends a substantial amount of time doing mundane tasks like build and deployment that include −</a:t>
            </a:r>
            <a:endParaRPr sz="1400">
              <a:solidFill>
                <a:srgbClr val="000000"/>
              </a:solidFill>
            </a:endParaRPr>
          </a:p>
          <a:p>
            <a:pPr marL="914400" lvl="0" indent="-317500" algn="l" rtl="0">
              <a:spcBef>
                <a:spcPts val="0"/>
              </a:spcBef>
              <a:spcAft>
                <a:spcPts val="0"/>
              </a:spcAft>
              <a:buClr>
                <a:srgbClr val="000000"/>
              </a:buClr>
              <a:buSzPts val="1400"/>
              <a:buFont typeface="Nunito"/>
              <a:buChar char="●"/>
            </a:pPr>
            <a:r>
              <a:rPr lang="en-GB" sz="1400">
                <a:solidFill>
                  <a:srgbClr val="000000"/>
                </a:solidFill>
              </a:rPr>
              <a:t>Compiling the code</a:t>
            </a:r>
            <a:endParaRPr sz="1400">
              <a:solidFill>
                <a:srgbClr val="000000"/>
              </a:solidFill>
            </a:endParaRPr>
          </a:p>
          <a:p>
            <a:pPr marL="914400" lvl="0" indent="-317500" algn="l" rtl="0">
              <a:spcBef>
                <a:spcPts val="0"/>
              </a:spcBef>
              <a:spcAft>
                <a:spcPts val="0"/>
              </a:spcAft>
              <a:buClr>
                <a:srgbClr val="000000"/>
              </a:buClr>
              <a:buSzPts val="1400"/>
              <a:buFont typeface="Nunito"/>
              <a:buChar char="●"/>
            </a:pPr>
            <a:r>
              <a:rPr lang="en-GB" sz="1400">
                <a:solidFill>
                  <a:srgbClr val="000000"/>
                </a:solidFill>
              </a:rPr>
              <a:t>Packaging the binaries</a:t>
            </a:r>
            <a:endParaRPr sz="1400">
              <a:solidFill>
                <a:srgbClr val="000000"/>
              </a:solidFill>
            </a:endParaRPr>
          </a:p>
          <a:p>
            <a:pPr marL="914400" lvl="0" indent="-317500" algn="l" rtl="0">
              <a:spcBef>
                <a:spcPts val="0"/>
              </a:spcBef>
              <a:spcAft>
                <a:spcPts val="0"/>
              </a:spcAft>
              <a:buClr>
                <a:srgbClr val="000000"/>
              </a:buClr>
              <a:buSzPts val="1400"/>
              <a:buFont typeface="Nunito"/>
              <a:buChar char="●"/>
            </a:pPr>
            <a:r>
              <a:rPr lang="en-GB" sz="1400">
                <a:solidFill>
                  <a:srgbClr val="000000"/>
                </a:solidFill>
              </a:rPr>
              <a:t>Deploying the binaries to the test server</a:t>
            </a:r>
            <a:endParaRPr sz="1400">
              <a:solidFill>
                <a:srgbClr val="000000"/>
              </a:solidFill>
            </a:endParaRPr>
          </a:p>
          <a:p>
            <a:pPr marL="914400" lvl="0" indent="-317500" algn="l" rtl="0">
              <a:spcBef>
                <a:spcPts val="0"/>
              </a:spcBef>
              <a:spcAft>
                <a:spcPts val="0"/>
              </a:spcAft>
              <a:buClr>
                <a:srgbClr val="000000"/>
              </a:buClr>
              <a:buSzPts val="1400"/>
              <a:buFont typeface="Nunito"/>
              <a:buChar char="●"/>
            </a:pPr>
            <a:r>
              <a:rPr lang="en-GB" sz="1400">
                <a:solidFill>
                  <a:srgbClr val="000000"/>
                </a:solidFill>
              </a:rPr>
              <a:t>Testing the changes</a:t>
            </a:r>
            <a:endParaRPr sz="1400">
              <a:solidFill>
                <a:srgbClr val="000000"/>
              </a:solidFill>
            </a:endParaRPr>
          </a:p>
          <a:p>
            <a:pPr marL="914400" lvl="0" indent="-317500" algn="l" rtl="0">
              <a:spcBef>
                <a:spcPts val="0"/>
              </a:spcBef>
              <a:spcAft>
                <a:spcPts val="0"/>
              </a:spcAft>
              <a:buClr>
                <a:srgbClr val="000000"/>
              </a:buClr>
              <a:buSzPts val="1400"/>
              <a:buFont typeface="Nunito"/>
              <a:buChar char="●"/>
            </a:pPr>
            <a:r>
              <a:rPr lang="en-GB" sz="1400">
                <a:solidFill>
                  <a:srgbClr val="000000"/>
                </a:solidFill>
              </a:rPr>
              <a:t>Copying the code from one location to another</a:t>
            </a:r>
            <a:endParaRPr sz="1400">
              <a:solidFill>
                <a:srgbClr val="000000"/>
              </a:solidFill>
            </a:endParaRPr>
          </a:p>
          <a:p>
            <a:pPr marL="25400" marR="25400" lvl="0" indent="0" algn="just" rtl="0">
              <a:spcBef>
                <a:spcPts val="600"/>
              </a:spcBef>
              <a:spcAft>
                <a:spcPts val="0"/>
              </a:spcAft>
              <a:buNone/>
            </a:pPr>
            <a:r>
              <a:rPr lang="en-GB" sz="1400">
                <a:solidFill>
                  <a:srgbClr val="000000"/>
                </a:solidFill>
              </a:rPr>
              <a:t>To automate and simplify the above tasks, Apache Ant is useful. It is an Operating System build and deployment tool that can be executed from the command line.</a:t>
            </a:r>
            <a:endParaRPr sz="1400">
              <a:solidFill>
                <a:srgbClr val="000000"/>
              </a:solidFill>
            </a:endParaRPr>
          </a:p>
          <a:p>
            <a:pPr marL="457200" lvl="0" indent="0" algn="l" rtl="0">
              <a:spcBef>
                <a:spcPts val="700"/>
              </a:spcBef>
              <a:spcAft>
                <a:spcPts val="1200"/>
              </a:spcAft>
              <a:buNone/>
            </a:pPr>
            <a:endParaRPr sz="1400">
              <a:solidFill>
                <a:srgbClr val="000000"/>
              </a:solidFill>
              <a:highlight>
                <a:srgbClr val="FFFFFF"/>
              </a:highlight>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pic>
        <p:nvPicPr>
          <p:cNvPr id="337" name="Google Shape;337;p23"/>
          <p:cNvPicPr preferRelativeResize="0"/>
          <p:nvPr/>
        </p:nvPicPr>
        <p:blipFill>
          <a:blip r:embed="rId3">
            <a:alphaModFix/>
          </a:blip>
          <a:stretch>
            <a:fillRect/>
          </a:stretch>
        </p:blipFill>
        <p:spPr>
          <a:xfrm>
            <a:off x="2125700" y="150700"/>
            <a:ext cx="4892600" cy="486220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2" name="Google Shape;342;p2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What is Maven?</a:t>
            </a:r>
            <a:endParaRPr/>
          </a:p>
        </p:txBody>
      </p:sp>
      <p:sp>
        <p:nvSpPr>
          <p:cNvPr id="343" name="Google Shape;343;p24"/>
          <p:cNvSpPr txBox="1">
            <a:spLocks noGrp="1"/>
          </p:cNvSpPr>
          <p:nvPr>
            <p:ph type="body" idx="1"/>
          </p:nvPr>
        </p:nvSpPr>
        <p:spPr>
          <a:xfrm>
            <a:off x="1303800" y="1135175"/>
            <a:ext cx="7030500" cy="3596400"/>
          </a:xfrm>
          <a:prstGeom prst="rect">
            <a:avLst/>
          </a:prstGeom>
        </p:spPr>
        <p:txBody>
          <a:bodyPr spcFirstLastPara="1" wrap="square" lIns="91425" tIns="91425" rIns="91425" bIns="91425" anchor="t" anchorCtr="0">
            <a:noAutofit/>
          </a:bodyPr>
          <a:lstStyle/>
          <a:p>
            <a:pPr marL="457200" lvl="0" indent="-323850" algn="l" rtl="0">
              <a:spcBef>
                <a:spcPts val="0"/>
              </a:spcBef>
              <a:spcAft>
                <a:spcPts val="0"/>
              </a:spcAft>
              <a:buSzPts val="1500"/>
              <a:buChar char="●"/>
            </a:pPr>
            <a:r>
              <a:rPr lang="en-GB" sz="1400">
                <a:solidFill>
                  <a:srgbClr val="000000"/>
                </a:solidFill>
                <a:highlight>
                  <a:srgbClr val="FFFFFF"/>
                </a:highlight>
              </a:rPr>
              <a:t>Apache Maven is a software project management and comprehension tool. Based on the concept of a project object model (POM), Maven can manage a project's build, reporting and documentation from a central piece of information. Using maven we can build and manage any Java based project.</a:t>
            </a:r>
            <a:endParaRPr sz="1400">
              <a:solidFill>
                <a:srgbClr val="000000"/>
              </a:solidFill>
              <a:highlight>
                <a:srgbClr val="FFFFFF"/>
              </a:highlight>
            </a:endParaRPr>
          </a:p>
          <a:p>
            <a:pPr marL="457200" lvl="0" indent="-317500" algn="l" rtl="0">
              <a:spcBef>
                <a:spcPts val="0"/>
              </a:spcBef>
              <a:spcAft>
                <a:spcPts val="0"/>
              </a:spcAft>
              <a:buClr>
                <a:srgbClr val="000000"/>
              </a:buClr>
              <a:buSzPts val="1400"/>
              <a:buChar char="●"/>
            </a:pPr>
            <a:r>
              <a:rPr lang="en-GB" sz="1400">
                <a:solidFill>
                  <a:srgbClr val="000000"/>
                </a:solidFill>
                <a:highlight>
                  <a:srgbClr val="FFFFFF"/>
                </a:highlight>
              </a:rPr>
              <a:t>As most of the project setups are simple and reusable, Maven makes life of developer easy while creating reports, checks, build and testing automation setups.</a:t>
            </a:r>
            <a:endParaRPr sz="1400">
              <a:solidFill>
                <a:srgbClr val="000000"/>
              </a:solidFill>
              <a:highlight>
                <a:srgbClr val="FFFFFF"/>
              </a:highlight>
            </a:endParaRPr>
          </a:p>
          <a:p>
            <a:pPr marL="457200" lvl="0" indent="-317500" algn="l" rtl="0">
              <a:spcBef>
                <a:spcPts val="0"/>
              </a:spcBef>
              <a:spcAft>
                <a:spcPts val="0"/>
              </a:spcAft>
              <a:buClr>
                <a:srgbClr val="000000"/>
              </a:buClr>
              <a:buSzPts val="1400"/>
              <a:buChar char="●"/>
            </a:pPr>
            <a:r>
              <a:rPr lang="en-GB" sz="1400">
                <a:solidFill>
                  <a:srgbClr val="000000"/>
                </a:solidFill>
              </a:rPr>
              <a:t>Maven provides developers ways to manage the following −</a:t>
            </a:r>
            <a:endParaRPr sz="1400">
              <a:solidFill>
                <a:srgbClr val="000000"/>
              </a:solidFill>
            </a:endParaRPr>
          </a:p>
          <a:p>
            <a:pPr marL="914400" lvl="0" indent="-292100" algn="l" rtl="0">
              <a:spcBef>
                <a:spcPts val="0"/>
              </a:spcBef>
              <a:spcAft>
                <a:spcPts val="0"/>
              </a:spcAft>
              <a:buClr>
                <a:srgbClr val="000000"/>
              </a:buClr>
              <a:buSzPts val="1000"/>
              <a:buFont typeface="Nunito"/>
              <a:buChar char="●"/>
            </a:pPr>
            <a:r>
              <a:rPr lang="en-GB" sz="1000">
                <a:solidFill>
                  <a:srgbClr val="000000"/>
                </a:solidFill>
              </a:rPr>
              <a:t>Builds</a:t>
            </a:r>
            <a:endParaRPr sz="1000">
              <a:solidFill>
                <a:srgbClr val="000000"/>
              </a:solidFill>
            </a:endParaRPr>
          </a:p>
          <a:p>
            <a:pPr marL="914400" lvl="0" indent="-292100" algn="l" rtl="0">
              <a:spcBef>
                <a:spcPts val="0"/>
              </a:spcBef>
              <a:spcAft>
                <a:spcPts val="0"/>
              </a:spcAft>
              <a:buClr>
                <a:srgbClr val="000000"/>
              </a:buClr>
              <a:buSzPts val="1000"/>
              <a:buFont typeface="Nunito"/>
              <a:buChar char="●"/>
            </a:pPr>
            <a:r>
              <a:rPr lang="en-GB" sz="1000">
                <a:solidFill>
                  <a:srgbClr val="000000"/>
                </a:solidFill>
              </a:rPr>
              <a:t>Documentation</a:t>
            </a:r>
            <a:endParaRPr sz="1000">
              <a:solidFill>
                <a:srgbClr val="000000"/>
              </a:solidFill>
            </a:endParaRPr>
          </a:p>
          <a:p>
            <a:pPr marL="914400" lvl="0" indent="-292100" algn="l" rtl="0">
              <a:spcBef>
                <a:spcPts val="0"/>
              </a:spcBef>
              <a:spcAft>
                <a:spcPts val="0"/>
              </a:spcAft>
              <a:buClr>
                <a:srgbClr val="000000"/>
              </a:buClr>
              <a:buSzPts val="1000"/>
              <a:buFont typeface="Nunito"/>
              <a:buChar char="●"/>
            </a:pPr>
            <a:r>
              <a:rPr lang="en-GB" sz="1000">
                <a:solidFill>
                  <a:srgbClr val="000000"/>
                </a:solidFill>
              </a:rPr>
              <a:t>Reporting</a:t>
            </a:r>
            <a:endParaRPr sz="1000">
              <a:solidFill>
                <a:srgbClr val="000000"/>
              </a:solidFill>
            </a:endParaRPr>
          </a:p>
          <a:p>
            <a:pPr marL="914400" lvl="0" indent="-292100" algn="l" rtl="0">
              <a:spcBef>
                <a:spcPts val="0"/>
              </a:spcBef>
              <a:spcAft>
                <a:spcPts val="0"/>
              </a:spcAft>
              <a:buClr>
                <a:srgbClr val="000000"/>
              </a:buClr>
              <a:buSzPts val="1000"/>
              <a:buFont typeface="Nunito"/>
              <a:buChar char="●"/>
            </a:pPr>
            <a:r>
              <a:rPr lang="en-GB" sz="1000">
                <a:solidFill>
                  <a:srgbClr val="000000"/>
                </a:solidFill>
              </a:rPr>
              <a:t>Dependencies</a:t>
            </a:r>
            <a:endParaRPr sz="1000">
              <a:solidFill>
                <a:srgbClr val="000000"/>
              </a:solidFill>
            </a:endParaRPr>
          </a:p>
          <a:p>
            <a:pPr marL="914400" lvl="0" indent="-292100" algn="l" rtl="0">
              <a:spcBef>
                <a:spcPts val="0"/>
              </a:spcBef>
              <a:spcAft>
                <a:spcPts val="0"/>
              </a:spcAft>
              <a:buClr>
                <a:srgbClr val="000000"/>
              </a:buClr>
              <a:buSzPts val="1000"/>
              <a:buFont typeface="Nunito"/>
              <a:buChar char="●"/>
            </a:pPr>
            <a:r>
              <a:rPr lang="en-GB" sz="1000">
                <a:solidFill>
                  <a:srgbClr val="000000"/>
                </a:solidFill>
              </a:rPr>
              <a:t>SCMs</a:t>
            </a:r>
            <a:endParaRPr sz="1000">
              <a:solidFill>
                <a:srgbClr val="000000"/>
              </a:solidFill>
            </a:endParaRPr>
          </a:p>
          <a:p>
            <a:pPr marL="914400" lvl="0" indent="-292100" algn="l" rtl="0">
              <a:spcBef>
                <a:spcPts val="0"/>
              </a:spcBef>
              <a:spcAft>
                <a:spcPts val="0"/>
              </a:spcAft>
              <a:buClr>
                <a:srgbClr val="000000"/>
              </a:buClr>
              <a:buSzPts val="1000"/>
              <a:buFont typeface="Nunito"/>
              <a:buChar char="●"/>
            </a:pPr>
            <a:r>
              <a:rPr lang="en-GB" sz="1000">
                <a:solidFill>
                  <a:srgbClr val="000000"/>
                </a:solidFill>
              </a:rPr>
              <a:t>Releas</a:t>
            </a:r>
            <a:r>
              <a:rPr lang="en-GB" sz="1000">
                <a:solidFill>
                  <a:srgbClr val="000000"/>
                </a:solidFill>
                <a:highlight>
                  <a:srgbClr val="FFFF83"/>
                </a:highlight>
              </a:rPr>
              <a:t>es</a:t>
            </a:r>
            <a:endParaRPr sz="1000">
              <a:solidFill>
                <a:srgbClr val="000000"/>
              </a:solidFill>
              <a:highlight>
                <a:srgbClr val="FFFF83"/>
              </a:highlight>
            </a:endParaRPr>
          </a:p>
          <a:p>
            <a:pPr marL="914400" lvl="0" indent="-292100" algn="l" rtl="0">
              <a:spcBef>
                <a:spcPts val="0"/>
              </a:spcBef>
              <a:spcAft>
                <a:spcPts val="0"/>
              </a:spcAft>
              <a:buClr>
                <a:srgbClr val="000000"/>
              </a:buClr>
              <a:buSzPts val="1000"/>
              <a:buFont typeface="Nunito"/>
              <a:buChar char="●"/>
            </a:pPr>
            <a:r>
              <a:rPr lang="en-GB" sz="1000">
                <a:solidFill>
                  <a:srgbClr val="000000"/>
                </a:solidFill>
                <a:highlight>
                  <a:srgbClr val="FFFF83"/>
                </a:highlight>
              </a:rPr>
              <a:t>Distribution</a:t>
            </a:r>
            <a:endParaRPr sz="1000">
              <a:solidFill>
                <a:srgbClr val="000000"/>
              </a:solidFill>
              <a:highlight>
                <a:srgbClr val="FFFF83"/>
              </a:highlight>
            </a:endParaRPr>
          </a:p>
          <a:p>
            <a:pPr marL="914400" lvl="0" indent="-292100" algn="l" rtl="0">
              <a:spcBef>
                <a:spcPts val="0"/>
              </a:spcBef>
              <a:spcAft>
                <a:spcPts val="0"/>
              </a:spcAft>
              <a:buClr>
                <a:srgbClr val="000000"/>
              </a:buClr>
              <a:buSzPts val="1000"/>
              <a:buFont typeface="Nunito"/>
              <a:buChar char="●"/>
            </a:pPr>
            <a:r>
              <a:rPr lang="en-GB" sz="1000">
                <a:solidFill>
                  <a:srgbClr val="000000"/>
                </a:solidFill>
                <a:highlight>
                  <a:srgbClr val="FFFF83"/>
                </a:highlight>
              </a:rPr>
              <a:t>Mailing list</a:t>
            </a:r>
            <a:endParaRPr sz="1000">
              <a:solidFill>
                <a:srgbClr val="000000"/>
              </a:solidFill>
              <a:highlight>
                <a:srgbClr val="FFFFFF"/>
              </a:highlight>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pic>
        <p:nvPicPr>
          <p:cNvPr id="348" name="Google Shape;348;p25"/>
          <p:cNvPicPr preferRelativeResize="0"/>
          <p:nvPr/>
        </p:nvPicPr>
        <p:blipFill>
          <a:blip r:embed="rId3">
            <a:alphaModFix/>
          </a:blip>
          <a:stretch>
            <a:fillRect/>
          </a:stretch>
        </p:blipFill>
        <p:spPr>
          <a:xfrm>
            <a:off x="956063" y="222725"/>
            <a:ext cx="7231874" cy="483869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2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Web Development</a:t>
            </a:r>
            <a:endParaRPr/>
          </a:p>
        </p:txBody>
      </p:sp>
      <p:sp>
        <p:nvSpPr>
          <p:cNvPr id="354" name="Google Shape;354;p26"/>
          <p:cNvSpPr txBox="1">
            <a:spLocks noGrp="1"/>
          </p:cNvSpPr>
          <p:nvPr>
            <p:ph type="body" idx="1"/>
          </p:nvPr>
        </p:nvSpPr>
        <p:spPr>
          <a:xfrm>
            <a:off x="1303800" y="1547075"/>
            <a:ext cx="7030500" cy="29847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Clr>
                <a:srgbClr val="4A4A4A"/>
              </a:buClr>
              <a:buSzPts val="1400"/>
              <a:buFont typeface="Roboto"/>
              <a:buChar char="●"/>
            </a:pPr>
            <a:r>
              <a:rPr lang="en-GB" sz="1400">
                <a:solidFill>
                  <a:srgbClr val="4A4A4A"/>
                </a:solidFill>
                <a:highlight>
                  <a:srgbClr val="FFFFFF"/>
                </a:highlight>
                <a:latin typeface="Roboto"/>
                <a:ea typeface="Roboto"/>
                <a:cs typeface="Roboto"/>
                <a:sym typeface="Roboto"/>
              </a:rPr>
              <a:t>If you develop a web application (independent of the programming language you are using), you typically put your web application on a dedicated server (and not your local computer). The web application runs on the server and people can access it there. The server is either a real machine (with CPU, memory, harddisk, etc.) or a virtual server which is basically a machine which is separated by software into smaller machines.</a:t>
            </a:r>
            <a:endParaRPr sz="1400">
              <a:solidFill>
                <a:srgbClr val="4A4A4A"/>
              </a:solidFill>
              <a:highlight>
                <a:srgbClr val="FFFFFF"/>
              </a:highlight>
              <a:latin typeface="Roboto"/>
              <a:ea typeface="Roboto"/>
              <a:cs typeface="Roboto"/>
              <a:sym typeface="Roboto"/>
            </a:endParaRPr>
          </a:p>
          <a:p>
            <a:pPr marL="457200" lvl="0" indent="-317500" algn="l" rtl="0">
              <a:spcBef>
                <a:spcPts val="0"/>
              </a:spcBef>
              <a:spcAft>
                <a:spcPts val="0"/>
              </a:spcAft>
              <a:buClr>
                <a:srgbClr val="4A4A4A"/>
              </a:buClr>
              <a:buSzPts val="1400"/>
              <a:buFont typeface="Roboto"/>
              <a:buChar char="●"/>
            </a:pPr>
            <a:r>
              <a:rPr lang="en-GB" sz="1400">
                <a:solidFill>
                  <a:srgbClr val="4A4A4A"/>
                </a:solidFill>
                <a:highlight>
                  <a:srgbClr val="FFFFFF"/>
                </a:highlight>
                <a:latin typeface="Roboto"/>
                <a:ea typeface="Roboto"/>
                <a:cs typeface="Roboto"/>
                <a:sym typeface="Roboto"/>
              </a:rPr>
              <a:t>Java web applications are typically not running directly on the server. Java web applications are running inside a web container on the server.</a:t>
            </a:r>
            <a:endParaRPr sz="1400">
              <a:solidFill>
                <a:srgbClr val="4A4A4A"/>
              </a:solidFill>
              <a:highlight>
                <a:srgbClr val="FFFFFF"/>
              </a:highlight>
              <a:latin typeface="Roboto"/>
              <a:ea typeface="Roboto"/>
              <a:cs typeface="Roboto"/>
              <a:sym typeface="Roboto"/>
            </a:endParaRPr>
          </a:p>
          <a:p>
            <a:pPr marL="457200" lvl="0" indent="-317500" algn="l" rtl="0">
              <a:spcBef>
                <a:spcPts val="0"/>
              </a:spcBef>
              <a:spcAft>
                <a:spcPts val="0"/>
              </a:spcAft>
              <a:buClr>
                <a:srgbClr val="4A4A4A"/>
              </a:buClr>
              <a:buSzPts val="1400"/>
              <a:buFont typeface="Roboto"/>
              <a:buChar char="●"/>
            </a:pPr>
            <a:r>
              <a:rPr lang="en-GB" sz="1400">
                <a:solidFill>
                  <a:srgbClr val="4A4A4A"/>
                </a:solidFill>
                <a:highlight>
                  <a:srgbClr val="FFFFFF"/>
                </a:highlight>
                <a:latin typeface="Roboto"/>
                <a:ea typeface="Roboto"/>
                <a:cs typeface="Roboto"/>
                <a:sym typeface="Roboto"/>
              </a:rPr>
              <a:t>The container provides a runtime environment for Java web applications. The container is for Java web applications what the JVM (Java Virtual Machine) is for local running Java applications. The container itself runs in the JVM.</a:t>
            </a:r>
            <a:endParaRPr sz="1400">
              <a:solidFill>
                <a:srgbClr val="4A4A4A"/>
              </a:solidFill>
              <a:highlight>
                <a:srgbClr val="FFFFFF"/>
              </a:highlight>
              <a:latin typeface="Roboto"/>
              <a:ea typeface="Roboto"/>
              <a:cs typeface="Roboto"/>
              <a:sym typeface="Roboto"/>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27"/>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Web server vs Application server</a:t>
            </a:r>
            <a:endParaRPr/>
          </a:p>
        </p:txBody>
      </p:sp>
      <p:sp>
        <p:nvSpPr>
          <p:cNvPr id="360" name="Google Shape;360;p27"/>
          <p:cNvSpPr txBox="1">
            <a:spLocks noGrp="1"/>
          </p:cNvSpPr>
          <p:nvPr>
            <p:ph type="body" idx="1"/>
          </p:nvPr>
        </p:nvSpPr>
        <p:spPr>
          <a:xfrm>
            <a:off x="1303800" y="1255725"/>
            <a:ext cx="7030500" cy="3276000"/>
          </a:xfrm>
          <a:prstGeom prst="rect">
            <a:avLst/>
          </a:prstGeom>
        </p:spPr>
        <p:txBody>
          <a:bodyPr spcFirstLastPara="1" wrap="square" lIns="91425" tIns="91425" rIns="91425" bIns="91425" anchor="t" anchorCtr="0">
            <a:normAutofit fontScale="85000" lnSpcReduction="20000"/>
          </a:bodyPr>
          <a:lstStyle/>
          <a:p>
            <a:pPr marL="749300" lvl="0" indent="-304165" algn="l" rtl="0">
              <a:spcBef>
                <a:spcPts val="0"/>
              </a:spcBef>
              <a:spcAft>
                <a:spcPts val="0"/>
              </a:spcAft>
              <a:buClr>
                <a:srgbClr val="232629"/>
              </a:buClr>
              <a:buSzPct val="100000"/>
              <a:buFont typeface="Nunito"/>
              <a:buChar char="●"/>
            </a:pPr>
            <a:r>
              <a:rPr lang="en-GB" sz="1400" dirty="0">
                <a:solidFill>
                  <a:srgbClr val="232629"/>
                </a:solidFill>
                <a:highlight>
                  <a:srgbClr val="FFFFFF"/>
                </a:highlight>
              </a:rPr>
              <a:t>Web Server is designed to serve </a:t>
            </a:r>
            <a:r>
              <a:rPr lang="en-GB" sz="1400" b="1" dirty="0">
                <a:solidFill>
                  <a:srgbClr val="232629"/>
                </a:solidFill>
                <a:highlight>
                  <a:srgbClr val="FFFFFF"/>
                </a:highlight>
              </a:rPr>
              <a:t>HTTP Content.</a:t>
            </a:r>
            <a:r>
              <a:rPr lang="en-GB" sz="1400" dirty="0">
                <a:solidFill>
                  <a:srgbClr val="232629"/>
                </a:solidFill>
                <a:highlight>
                  <a:srgbClr val="FFFFFF"/>
                </a:highlight>
              </a:rPr>
              <a:t> App Server can also serve HTTP Content but is </a:t>
            </a:r>
            <a:r>
              <a:rPr lang="en-GB" sz="1400" b="1" dirty="0">
                <a:solidFill>
                  <a:srgbClr val="232629"/>
                </a:solidFill>
                <a:highlight>
                  <a:srgbClr val="FFFFFF"/>
                </a:highlight>
              </a:rPr>
              <a:t>not limited to just HTTP.</a:t>
            </a:r>
            <a:r>
              <a:rPr lang="en-GB" sz="1400" dirty="0">
                <a:solidFill>
                  <a:srgbClr val="232629"/>
                </a:solidFill>
                <a:highlight>
                  <a:srgbClr val="FFFFFF"/>
                </a:highlight>
              </a:rPr>
              <a:t> It can be provided other protocol support such as RMI/RPC</a:t>
            </a:r>
            <a:endParaRPr sz="1400" dirty="0">
              <a:solidFill>
                <a:srgbClr val="232629"/>
              </a:solidFill>
              <a:highlight>
                <a:srgbClr val="FFFFFF"/>
              </a:highlight>
            </a:endParaRPr>
          </a:p>
          <a:p>
            <a:pPr marL="749300" lvl="0" indent="-304165" algn="l" rtl="0">
              <a:spcBef>
                <a:spcPts val="0"/>
              </a:spcBef>
              <a:spcAft>
                <a:spcPts val="0"/>
              </a:spcAft>
              <a:buClr>
                <a:srgbClr val="232629"/>
              </a:buClr>
              <a:buSzPct val="100000"/>
              <a:buFont typeface="Nunito"/>
              <a:buChar char="●"/>
            </a:pPr>
            <a:r>
              <a:rPr lang="en-GB" sz="1400" dirty="0">
                <a:solidFill>
                  <a:srgbClr val="232629"/>
                </a:solidFill>
                <a:highlight>
                  <a:srgbClr val="FFFFFF"/>
                </a:highlight>
              </a:rPr>
              <a:t>Web Server is mostly designed to </a:t>
            </a:r>
            <a:r>
              <a:rPr lang="en-GB" sz="1400" b="1" dirty="0">
                <a:solidFill>
                  <a:srgbClr val="232629"/>
                </a:solidFill>
                <a:highlight>
                  <a:srgbClr val="FFFFFF"/>
                </a:highlight>
              </a:rPr>
              <a:t>serve static content</a:t>
            </a:r>
            <a:r>
              <a:rPr lang="en-GB" sz="1400" dirty="0">
                <a:solidFill>
                  <a:srgbClr val="232629"/>
                </a:solidFill>
                <a:highlight>
                  <a:srgbClr val="FFFFFF"/>
                </a:highlight>
              </a:rPr>
              <a:t>, though most Web Servers have plugins to support scripting languages like Perl, PHP, ASP, JSP etc. through which these servers can generate dynamic HTTP content.</a:t>
            </a:r>
            <a:endParaRPr sz="1400" dirty="0">
              <a:solidFill>
                <a:srgbClr val="232629"/>
              </a:solidFill>
              <a:highlight>
                <a:srgbClr val="FFFFFF"/>
              </a:highlight>
            </a:endParaRPr>
          </a:p>
          <a:p>
            <a:pPr marL="749300" lvl="0" indent="-304165" algn="l" rtl="0">
              <a:spcBef>
                <a:spcPts val="0"/>
              </a:spcBef>
              <a:spcAft>
                <a:spcPts val="0"/>
              </a:spcAft>
              <a:buClr>
                <a:srgbClr val="232629"/>
              </a:buClr>
              <a:buSzPct val="100000"/>
              <a:buFont typeface="Nunito"/>
              <a:buChar char="●"/>
            </a:pPr>
            <a:r>
              <a:rPr lang="en-GB" sz="1400" dirty="0">
                <a:solidFill>
                  <a:srgbClr val="232629"/>
                </a:solidFill>
                <a:highlight>
                  <a:srgbClr val="FFFFFF"/>
                </a:highlight>
              </a:rPr>
              <a:t>Most of the application servers have Web Server as integral part of them, that means </a:t>
            </a:r>
            <a:r>
              <a:rPr lang="en-GB" sz="1400" b="1" dirty="0">
                <a:solidFill>
                  <a:srgbClr val="232629"/>
                </a:solidFill>
                <a:highlight>
                  <a:srgbClr val="FFFFFF"/>
                </a:highlight>
              </a:rPr>
              <a:t>App Server can do whatever Web Server is capable of.</a:t>
            </a:r>
            <a:r>
              <a:rPr lang="en-GB" sz="1400" dirty="0">
                <a:solidFill>
                  <a:srgbClr val="232629"/>
                </a:solidFill>
                <a:highlight>
                  <a:srgbClr val="FFFFFF"/>
                </a:highlight>
              </a:rPr>
              <a:t> Additionally App Server have components and features to support Application level services such as Connection Pooling, Object Pooling, Transaction Support, Messaging services etc.</a:t>
            </a:r>
            <a:endParaRPr sz="1400" dirty="0">
              <a:solidFill>
                <a:srgbClr val="232629"/>
              </a:solidFill>
              <a:highlight>
                <a:srgbClr val="FFFFFF"/>
              </a:highlight>
            </a:endParaRPr>
          </a:p>
          <a:p>
            <a:pPr marL="749300" lvl="0" indent="-304165" algn="l" rtl="0">
              <a:spcBef>
                <a:spcPts val="0"/>
              </a:spcBef>
              <a:spcAft>
                <a:spcPts val="0"/>
              </a:spcAft>
              <a:buClr>
                <a:srgbClr val="232629"/>
              </a:buClr>
              <a:buSzPct val="100000"/>
              <a:buFont typeface="Nunito"/>
              <a:buChar char="●"/>
            </a:pPr>
            <a:r>
              <a:rPr lang="en-GB" sz="1400" dirty="0">
                <a:solidFill>
                  <a:srgbClr val="232629"/>
                </a:solidFill>
                <a:highlight>
                  <a:srgbClr val="FFFFFF"/>
                </a:highlight>
              </a:rPr>
              <a:t>As web servers are well suited for static content and app servers for dynamic content, most of the production environments have web server acting as</a:t>
            </a:r>
            <a:r>
              <a:rPr lang="en-GB" sz="1400" b="1" dirty="0">
                <a:solidFill>
                  <a:srgbClr val="232629"/>
                </a:solidFill>
                <a:highlight>
                  <a:srgbClr val="FFFFFF"/>
                </a:highlight>
              </a:rPr>
              <a:t> reverse proxy </a:t>
            </a:r>
            <a:r>
              <a:rPr lang="en-GB" sz="1400" dirty="0">
                <a:solidFill>
                  <a:srgbClr val="232629"/>
                </a:solidFill>
                <a:highlight>
                  <a:srgbClr val="FFFFFF"/>
                </a:highlight>
              </a:rPr>
              <a:t>to app server. That means while servicing a page request, static contents (such as images/Static HTML) are served by web server that interprets the request. Using some kind of filtering technique (mostly extension of requested resource) web server identifies dynamic content request and transparently forwards to app server</a:t>
            </a:r>
            <a:endParaRPr sz="1400" dirty="0">
              <a:solidFill>
                <a:srgbClr val="232629"/>
              </a:solidFill>
              <a:highlight>
                <a:srgbClr val="FFFFFF"/>
              </a:highlight>
            </a:endParaRPr>
          </a:p>
          <a:p>
            <a:pPr marL="0" lvl="0" indent="0" algn="l" rtl="0">
              <a:spcBef>
                <a:spcPts val="0"/>
              </a:spcBef>
              <a:spcAft>
                <a:spcPts val="1200"/>
              </a:spcAft>
              <a:buNone/>
            </a:pPr>
            <a:endParaRPr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sp>
        <p:nvSpPr>
          <p:cNvPr id="365" name="Google Shape;365;p28"/>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Common java servers</a:t>
            </a:r>
            <a:endParaRPr/>
          </a:p>
        </p:txBody>
      </p:sp>
      <p:sp>
        <p:nvSpPr>
          <p:cNvPr id="366" name="Google Shape;366;p28"/>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p>
            <a:pPr marL="457200" lvl="0" indent="-317500" algn="l" rtl="0">
              <a:spcBef>
                <a:spcPts val="0"/>
              </a:spcBef>
              <a:spcAft>
                <a:spcPts val="0"/>
              </a:spcAft>
              <a:buSzPts val="1400"/>
              <a:buChar char="●"/>
            </a:pPr>
            <a:r>
              <a:rPr lang="en-GB" sz="1400"/>
              <a:t>Web server</a:t>
            </a:r>
            <a:endParaRPr sz="1400"/>
          </a:p>
          <a:p>
            <a:pPr marL="914400" lvl="1" indent="-317500" algn="l" rtl="0">
              <a:spcBef>
                <a:spcPts val="0"/>
              </a:spcBef>
              <a:spcAft>
                <a:spcPts val="0"/>
              </a:spcAft>
              <a:buSzPts val="1400"/>
              <a:buChar char="○"/>
            </a:pPr>
            <a:r>
              <a:rPr lang="en-GB" sz="1400"/>
              <a:t>Apache Tomcat</a:t>
            </a:r>
            <a:endParaRPr sz="1400"/>
          </a:p>
          <a:p>
            <a:pPr marL="457200" lvl="0" indent="-317500" algn="l" rtl="0">
              <a:spcBef>
                <a:spcPts val="0"/>
              </a:spcBef>
              <a:spcAft>
                <a:spcPts val="0"/>
              </a:spcAft>
              <a:buSzPts val="1400"/>
              <a:buChar char="●"/>
            </a:pPr>
            <a:r>
              <a:rPr lang="en-GB" sz="1400"/>
              <a:t>Application Servers</a:t>
            </a:r>
            <a:endParaRPr sz="1400"/>
          </a:p>
          <a:p>
            <a:pPr marL="914400" lvl="1" indent="-317500" algn="l" rtl="0">
              <a:spcBef>
                <a:spcPts val="0"/>
              </a:spcBef>
              <a:spcAft>
                <a:spcPts val="0"/>
              </a:spcAft>
              <a:buSzPts val="1400"/>
              <a:buChar char="○"/>
            </a:pPr>
            <a:r>
              <a:rPr lang="en-GB" sz="1400"/>
              <a:t>Glassfish</a:t>
            </a:r>
            <a:endParaRPr sz="1400"/>
          </a:p>
          <a:p>
            <a:pPr marL="914400" lvl="1" indent="-317500" algn="l" rtl="0">
              <a:spcBef>
                <a:spcPts val="0"/>
              </a:spcBef>
              <a:spcAft>
                <a:spcPts val="0"/>
              </a:spcAft>
              <a:buSzPts val="1400"/>
              <a:buChar char="○"/>
            </a:pPr>
            <a:r>
              <a:rPr lang="en-GB" sz="1400"/>
              <a:t>Wildfly</a:t>
            </a:r>
            <a:endParaRPr sz="1400"/>
          </a:p>
          <a:p>
            <a:pPr marL="914400" lvl="1" indent="-317500" algn="l" rtl="0">
              <a:spcBef>
                <a:spcPts val="0"/>
              </a:spcBef>
              <a:spcAft>
                <a:spcPts val="0"/>
              </a:spcAft>
              <a:buSzPts val="1400"/>
              <a:buChar char="○"/>
            </a:pPr>
            <a:r>
              <a:rPr lang="en-GB" sz="1400"/>
              <a:t>JBoss</a:t>
            </a:r>
            <a:endParaRPr sz="14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1" name="Google Shape;371;p29"/>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What do we need?</a:t>
            </a:r>
            <a:endParaRPr/>
          </a:p>
        </p:txBody>
      </p:sp>
      <p:sp>
        <p:nvSpPr>
          <p:cNvPr id="372" name="Google Shape;372;p29"/>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In our work, we will be using following tools for configuration and running of a JSF application.</a:t>
            </a:r>
            <a:endParaRPr/>
          </a:p>
          <a:p>
            <a:pPr marL="457200" lvl="0" indent="-311150" algn="l" rtl="0">
              <a:spcBef>
                <a:spcPts val="1200"/>
              </a:spcBef>
              <a:spcAft>
                <a:spcPts val="0"/>
              </a:spcAft>
              <a:buSzPts val="1300"/>
              <a:buChar char="●"/>
            </a:pPr>
            <a:r>
              <a:rPr lang="en-GB"/>
              <a:t>JDK 16.0</a:t>
            </a:r>
            <a:endParaRPr/>
          </a:p>
          <a:p>
            <a:pPr marL="457200" lvl="0" indent="-311150" algn="l" rtl="0">
              <a:spcBef>
                <a:spcPts val="0"/>
              </a:spcBef>
              <a:spcAft>
                <a:spcPts val="0"/>
              </a:spcAft>
              <a:buSzPts val="1300"/>
              <a:buChar char="●"/>
            </a:pPr>
            <a:r>
              <a:rPr lang="en-GB"/>
              <a:t>Eclipse IDE</a:t>
            </a:r>
            <a:endParaRPr/>
          </a:p>
          <a:p>
            <a:pPr marL="457200" lvl="0" indent="-311150" algn="l" rtl="0">
              <a:spcBef>
                <a:spcPts val="0"/>
              </a:spcBef>
              <a:spcAft>
                <a:spcPts val="0"/>
              </a:spcAft>
              <a:buSzPts val="1300"/>
              <a:buChar char="●"/>
            </a:pPr>
            <a:r>
              <a:rPr lang="en-GB"/>
              <a:t>Wildfly 23.0.2 Final</a:t>
            </a:r>
            <a:endParaRPr/>
          </a:p>
          <a:p>
            <a:pPr marL="457200" lvl="0" indent="-311150" algn="l" rtl="0">
              <a:spcBef>
                <a:spcPts val="0"/>
              </a:spcBef>
              <a:spcAft>
                <a:spcPts val="0"/>
              </a:spcAft>
              <a:buSzPts val="1300"/>
              <a:buChar char="●"/>
            </a:pPr>
            <a:r>
              <a:rPr lang="en-GB"/>
              <a:t>Maven build</a:t>
            </a:r>
            <a:endParaRPr/>
          </a:p>
          <a:p>
            <a:pPr marL="457200" lvl="0" indent="-311150" algn="l" rtl="0">
              <a:spcBef>
                <a:spcPts val="0"/>
              </a:spcBef>
              <a:spcAft>
                <a:spcPts val="0"/>
              </a:spcAft>
              <a:buSzPts val="1300"/>
              <a:buChar char="●"/>
            </a:pPr>
            <a:r>
              <a:rPr lang="en-GB"/>
              <a:t>JSF Configuration in Maven</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Google Shape;377;p30"/>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Configuring Java</a:t>
            </a:r>
            <a:endParaRPr/>
          </a:p>
        </p:txBody>
      </p:sp>
      <p:sp>
        <p:nvSpPr>
          <p:cNvPr id="378" name="Google Shape;378;p30"/>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lnSpcReduction="10000"/>
          </a:bodyPr>
          <a:lstStyle/>
          <a:p>
            <a:pPr marL="457200" lvl="0" indent="-317500" algn="l" rtl="0">
              <a:spcBef>
                <a:spcPts val="0"/>
              </a:spcBef>
              <a:spcAft>
                <a:spcPts val="0"/>
              </a:spcAft>
              <a:buSzPts val="1400"/>
              <a:buAutoNum type="arabicPeriod"/>
            </a:pPr>
            <a:r>
              <a:rPr lang="en-GB" sz="1400"/>
              <a:t>Download JDK from the given link </a:t>
            </a:r>
            <a:r>
              <a:rPr lang="en-GB" sz="1400" u="sng">
                <a:hlinkClick r:id="rId3"/>
              </a:rPr>
              <a:t>http://jdk.java.net/java-se-ri/16</a:t>
            </a:r>
            <a:r>
              <a:rPr lang="en-GB" sz="1400"/>
              <a:t>. Note that this link is specifically for JDK 16.</a:t>
            </a:r>
            <a:endParaRPr sz="1400"/>
          </a:p>
          <a:p>
            <a:pPr marL="457200" lvl="0" indent="-317500" algn="l" rtl="0">
              <a:spcBef>
                <a:spcPts val="0"/>
              </a:spcBef>
              <a:spcAft>
                <a:spcPts val="0"/>
              </a:spcAft>
              <a:buSzPts val="1400"/>
              <a:buAutoNum type="arabicPeriod"/>
            </a:pPr>
            <a:r>
              <a:rPr lang="en-GB" sz="1400"/>
              <a:t>Put your java binaries downloaded from the given link, in the location you want. For the reference we will call it JAVA_HOME.</a:t>
            </a:r>
            <a:endParaRPr sz="1400"/>
          </a:p>
          <a:p>
            <a:pPr marL="457200" lvl="0" indent="-317500" algn="l" rtl="0">
              <a:spcBef>
                <a:spcPts val="0"/>
              </a:spcBef>
              <a:spcAft>
                <a:spcPts val="0"/>
              </a:spcAft>
              <a:buSzPts val="1400"/>
              <a:buAutoNum type="arabicPeriod"/>
            </a:pPr>
            <a:r>
              <a:rPr lang="en-GB" sz="1400"/>
              <a:t>In your environment variables, create a variable named JAVA_HOME and put the path of java directory as value of that variable(created in step 2) For example ‘</a:t>
            </a:r>
            <a:r>
              <a:rPr lang="en-GB" sz="1400">
                <a:highlight>
                  <a:srgbClr val="FFFFFF"/>
                </a:highlight>
              </a:rPr>
              <a:t>c:\Program Files\java\jdk'</a:t>
            </a:r>
            <a:r>
              <a:rPr lang="en-GB" sz="1400"/>
              <a:t>.</a:t>
            </a:r>
            <a:endParaRPr sz="1400"/>
          </a:p>
          <a:p>
            <a:pPr marL="457200" lvl="0" indent="-317500" algn="l" rtl="0">
              <a:spcBef>
                <a:spcPts val="0"/>
              </a:spcBef>
              <a:spcAft>
                <a:spcPts val="0"/>
              </a:spcAft>
              <a:buSzPts val="1400"/>
              <a:buAutoNum type="arabicPeriod"/>
            </a:pPr>
            <a:r>
              <a:rPr lang="en-GB" sz="1400"/>
              <a:t>In PATH variable add ‘JAVA_HOME\bin’ entry in the end. For example ‘</a:t>
            </a:r>
            <a:r>
              <a:rPr lang="en-GB" sz="1400">
                <a:highlight>
                  <a:srgbClr val="FFFFFF"/>
                </a:highlight>
              </a:rPr>
              <a:t>c:\Program Files\java\jdk\bin</a:t>
            </a:r>
            <a:r>
              <a:rPr lang="en-GB" sz="1400"/>
              <a:t>’</a:t>
            </a:r>
            <a:endParaRPr sz="1400"/>
          </a:p>
          <a:p>
            <a:pPr marL="457200" lvl="0" indent="-317500" algn="l" rtl="0">
              <a:spcBef>
                <a:spcPts val="0"/>
              </a:spcBef>
              <a:spcAft>
                <a:spcPts val="0"/>
              </a:spcAft>
              <a:buSzPts val="1400"/>
              <a:buAutoNum type="arabicPeriod"/>
            </a:pPr>
            <a:r>
              <a:rPr lang="en-GB" sz="1400"/>
              <a:t>Open command prompt and type ‘java -version’ to check your java installation.</a:t>
            </a:r>
            <a:endParaRPr sz="14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sp>
        <p:nvSpPr>
          <p:cNvPr id="383" name="Google Shape;383;p31"/>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Installation and Configuration of Eclipse IDE</a:t>
            </a:r>
            <a:endParaRPr/>
          </a:p>
        </p:txBody>
      </p:sp>
      <p:sp>
        <p:nvSpPr>
          <p:cNvPr id="384" name="Google Shape;384;p31"/>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p>
            <a:pPr marL="457200" lvl="0" indent="-317500" algn="l" rtl="0">
              <a:spcBef>
                <a:spcPts val="0"/>
              </a:spcBef>
              <a:spcAft>
                <a:spcPts val="0"/>
              </a:spcAft>
              <a:buSzPts val="1400"/>
              <a:buAutoNum type="arabicPeriod"/>
            </a:pPr>
            <a:r>
              <a:rPr lang="en-GB" sz="1400"/>
              <a:t>Download Eclipse from the given link (</a:t>
            </a:r>
            <a:r>
              <a:rPr lang="en-GB" sz="1400" u="sng">
                <a:solidFill>
                  <a:schemeClr val="hlink"/>
                </a:solidFill>
                <a:hlinkClick r:id="rId3"/>
              </a:rPr>
              <a:t>https://www.eclipse.org/downloads/</a:t>
            </a:r>
            <a:r>
              <a:rPr lang="en-GB" sz="1400"/>
              <a:t>)</a:t>
            </a:r>
            <a:endParaRPr sz="1400"/>
          </a:p>
          <a:p>
            <a:pPr marL="457200" lvl="0" indent="-317500" algn="l" rtl="0">
              <a:spcBef>
                <a:spcPts val="0"/>
              </a:spcBef>
              <a:spcAft>
                <a:spcPts val="0"/>
              </a:spcAft>
              <a:buSzPts val="1400"/>
              <a:buAutoNum type="arabicPeriod"/>
            </a:pPr>
            <a:r>
              <a:rPr lang="en-GB" sz="1400"/>
              <a:t>After downloading the executable file, you will need to install it with default configurations. Note that you will need to install “Eclipse for Enterprise and J2EE applications developer”</a:t>
            </a:r>
            <a:endParaRPr sz="14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1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What is JSF? </a:t>
            </a:r>
            <a:endParaRPr/>
          </a:p>
        </p:txBody>
      </p:sp>
      <p:sp>
        <p:nvSpPr>
          <p:cNvPr id="284" name="Google Shape;284;p14"/>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p>
            <a:pPr marL="457200" lvl="0" indent="-317500" algn="l" rtl="0">
              <a:spcBef>
                <a:spcPts val="0"/>
              </a:spcBef>
              <a:spcAft>
                <a:spcPts val="0"/>
              </a:spcAft>
              <a:buClr>
                <a:srgbClr val="000000"/>
              </a:buClr>
              <a:buSzPts val="1400"/>
              <a:buFont typeface="Arial"/>
              <a:buChar char="●"/>
            </a:pPr>
            <a:r>
              <a:rPr lang="en-GB" sz="1400">
                <a:solidFill>
                  <a:srgbClr val="000000"/>
                </a:solidFill>
                <a:highlight>
                  <a:srgbClr val="FFFFFF"/>
                </a:highlight>
                <a:latin typeface="Arial"/>
                <a:ea typeface="Arial"/>
                <a:cs typeface="Arial"/>
                <a:sym typeface="Arial"/>
              </a:rPr>
              <a:t>Java Server Faces (JSF) is a Java-based web application framework intended to simplify development integration of web-based user interfaces. JavaServer Faces is a standardized display technology, which was formalized in a specification through the Java Community Process.</a:t>
            </a:r>
            <a:endParaRPr sz="1400">
              <a:solidFill>
                <a:srgbClr val="000000"/>
              </a:solidFill>
              <a:highlight>
                <a:srgbClr val="FFFFFF"/>
              </a:highlight>
              <a:latin typeface="Arial"/>
              <a:ea typeface="Arial"/>
              <a:cs typeface="Arial"/>
              <a:sym typeface="Arial"/>
            </a:endParaRPr>
          </a:p>
          <a:p>
            <a:pPr marL="457200" lvl="0" indent="-317500" algn="l" rtl="0">
              <a:spcBef>
                <a:spcPts val="0"/>
              </a:spcBef>
              <a:spcAft>
                <a:spcPts val="0"/>
              </a:spcAft>
              <a:buClr>
                <a:srgbClr val="000000"/>
              </a:buClr>
              <a:buSzPts val="1400"/>
              <a:buFont typeface="Arial"/>
              <a:buChar char="●"/>
            </a:pPr>
            <a:r>
              <a:rPr lang="en-GB" sz="1400">
                <a:solidFill>
                  <a:srgbClr val="000000"/>
                </a:solidFill>
                <a:highlight>
                  <a:srgbClr val="FFFFFF"/>
                </a:highlight>
                <a:latin typeface="Arial"/>
                <a:ea typeface="Arial"/>
                <a:cs typeface="Arial"/>
                <a:sym typeface="Arial"/>
              </a:rPr>
              <a:t>A basic understanding of Java programming language, text editor, and execution of programs etc will be required. Since we are going to develop web-based applications using JSF, it will be good if you have an understanding of other web technologies such as HTML, CSS, AJAX, etc</a:t>
            </a:r>
            <a:endParaRPr sz="1400">
              <a:solidFill>
                <a:srgbClr val="000000"/>
              </a:solidFill>
              <a:highlight>
                <a:srgbClr val="FFFFFF"/>
              </a:highlight>
              <a:latin typeface="Arial"/>
              <a:ea typeface="Arial"/>
              <a:cs typeface="Arial"/>
              <a:sym typeface="Arial"/>
            </a:endParaRPr>
          </a:p>
          <a:p>
            <a:pPr marL="0" lvl="0" indent="0" algn="l" rtl="0">
              <a:spcBef>
                <a:spcPts val="1200"/>
              </a:spcBef>
              <a:spcAft>
                <a:spcPts val="1200"/>
              </a:spcAft>
              <a:buNone/>
            </a:pPr>
            <a:endParaRPr sz="1400">
              <a:solidFill>
                <a:srgbClr val="000000"/>
              </a:solidFill>
              <a:highlight>
                <a:srgbClr val="FFFFFF"/>
              </a:highlight>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32"/>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Installation and Configuration of Maven</a:t>
            </a:r>
            <a:endParaRPr/>
          </a:p>
        </p:txBody>
      </p:sp>
      <p:sp>
        <p:nvSpPr>
          <p:cNvPr id="390" name="Google Shape;390;p32"/>
          <p:cNvSpPr txBox="1">
            <a:spLocks noGrp="1"/>
          </p:cNvSpPr>
          <p:nvPr>
            <p:ph type="body" idx="1"/>
          </p:nvPr>
        </p:nvSpPr>
        <p:spPr>
          <a:xfrm>
            <a:off x="1303800" y="1346150"/>
            <a:ext cx="7030500" cy="3185400"/>
          </a:xfrm>
          <a:prstGeom prst="rect">
            <a:avLst/>
          </a:prstGeom>
        </p:spPr>
        <p:txBody>
          <a:bodyPr spcFirstLastPara="1" wrap="square" lIns="91425" tIns="91425" rIns="91425" bIns="91425" anchor="t" anchorCtr="0">
            <a:normAutofit lnSpcReduction="20000"/>
          </a:bodyPr>
          <a:lstStyle/>
          <a:p>
            <a:pPr marL="457200" lvl="0" indent="-317500" algn="l" rtl="0">
              <a:spcBef>
                <a:spcPts val="0"/>
              </a:spcBef>
              <a:spcAft>
                <a:spcPts val="0"/>
              </a:spcAft>
              <a:buSzPts val="1400"/>
              <a:buChar char="●"/>
            </a:pPr>
            <a:r>
              <a:rPr lang="en-GB" sz="1400">
                <a:highlight>
                  <a:srgbClr val="FFFFFF"/>
                </a:highlight>
                <a:latin typeface="Arial"/>
                <a:ea typeface="Arial"/>
                <a:cs typeface="Arial"/>
                <a:sym typeface="Arial"/>
              </a:rPr>
              <a:t>Download Maven latest version from </a:t>
            </a:r>
            <a:r>
              <a:rPr lang="en-GB" sz="1400">
                <a:highlight>
                  <a:srgbClr val="FFFFFF"/>
                </a:highlight>
                <a:uFill>
                  <a:noFill/>
                </a:uFill>
                <a:latin typeface="Arial"/>
                <a:ea typeface="Arial"/>
                <a:cs typeface="Arial"/>
                <a:sym typeface="Arial"/>
                <a:hlinkClick r:id="rId3"/>
              </a:rPr>
              <a:t>https://maven.apache.org/download.cgi</a:t>
            </a:r>
            <a:endParaRPr sz="1400"/>
          </a:p>
          <a:p>
            <a:pPr marL="457200" lvl="0" indent="-317500" algn="l" rtl="0">
              <a:spcBef>
                <a:spcPts val="0"/>
              </a:spcBef>
              <a:spcAft>
                <a:spcPts val="0"/>
              </a:spcAft>
              <a:buSzPts val="1400"/>
              <a:buChar char="●"/>
            </a:pPr>
            <a:r>
              <a:rPr lang="en-GB" sz="1400">
                <a:highlight>
                  <a:srgbClr val="FFFFFF"/>
                </a:highlight>
              </a:rPr>
              <a:t>Extract the archive, to the directory you wish to install Maven 3.8.4. The subdirectory apache-maven-3.8.4-bin will be created from the archive.</a:t>
            </a:r>
            <a:endParaRPr sz="1400">
              <a:highlight>
                <a:srgbClr val="FFFFFF"/>
              </a:highlight>
            </a:endParaRPr>
          </a:p>
          <a:p>
            <a:pPr marL="457200" lvl="0" indent="-317500" algn="l" rtl="0">
              <a:spcBef>
                <a:spcPts val="0"/>
              </a:spcBef>
              <a:spcAft>
                <a:spcPts val="0"/>
              </a:spcAft>
              <a:buSzPts val="1400"/>
              <a:buChar char="●"/>
            </a:pPr>
            <a:r>
              <a:rPr lang="en-GB" sz="1400">
                <a:highlight>
                  <a:srgbClr val="FFFFFF"/>
                </a:highlight>
              </a:rPr>
              <a:t>Add MAVEN_HOME to system variables.</a:t>
            </a:r>
            <a:endParaRPr sz="1400">
              <a:highlight>
                <a:srgbClr val="FFFFFF"/>
              </a:highlight>
            </a:endParaRPr>
          </a:p>
          <a:p>
            <a:pPr marL="914400" lvl="1" indent="-317500" algn="l" rtl="0">
              <a:spcBef>
                <a:spcPts val="0"/>
              </a:spcBef>
              <a:spcAft>
                <a:spcPts val="0"/>
              </a:spcAft>
              <a:buSzPts val="1400"/>
              <a:buChar char="○"/>
            </a:pPr>
            <a:r>
              <a:rPr lang="en-GB" sz="1400">
                <a:highlight>
                  <a:srgbClr val="FFFFFF"/>
                </a:highlight>
              </a:rPr>
              <a:t>MAVEN_HOME=C:\Program Files\Apache Software Foundation\apache-maven-3.8.4-bin</a:t>
            </a:r>
            <a:endParaRPr sz="1400">
              <a:highlight>
                <a:srgbClr val="FFFFFF"/>
              </a:highlight>
            </a:endParaRPr>
          </a:p>
          <a:p>
            <a:pPr marL="457200" lvl="0" indent="-317500" algn="l" rtl="0">
              <a:spcBef>
                <a:spcPts val="0"/>
              </a:spcBef>
              <a:spcAft>
                <a:spcPts val="0"/>
              </a:spcAft>
              <a:buSzPts val="1400"/>
              <a:buChar char="●"/>
            </a:pPr>
            <a:r>
              <a:rPr lang="en-GB" sz="1400">
                <a:highlight>
                  <a:srgbClr val="FFFFFF"/>
                </a:highlight>
              </a:rPr>
              <a:t>Add  bin directory of Maven installation in PATH System variable.</a:t>
            </a:r>
            <a:endParaRPr sz="1400">
              <a:highlight>
                <a:srgbClr val="FFFFFF"/>
              </a:highlight>
            </a:endParaRPr>
          </a:p>
          <a:p>
            <a:pPr marL="914400" lvl="1" indent="-317500" algn="l" rtl="0">
              <a:spcBef>
                <a:spcPts val="0"/>
              </a:spcBef>
              <a:spcAft>
                <a:spcPts val="0"/>
              </a:spcAft>
              <a:buSzPts val="1400"/>
              <a:buChar char="○"/>
            </a:pPr>
            <a:r>
              <a:rPr lang="en-GB" sz="1400">
                <a:highlight>
                  <a:srgbClr val="FFFFFF"/>
                </a:highlight>
              </a:rPr>
              <a:t>Append the string “;C:\Program Files\Apache Software Foundation\apache-maven-3.8.4-bin\bin” to the end of the system variable, Path.</a:t>
            </a:r>
            <a:endParaRPr sz="1400">
              <a:highlight>
                <a:srgbClr val="FFFFFF"/>
              </a:highlight>
            </a:endParaRPr>
          </a:p>
          <a:p>
            <a:pPr marL="457200" lvl="0" indent="-317500" algn="l" rtl="0">
              <a:spcBef>
                <a:spcPts val="0"/>
              </a:spcBef>
              <a:spcAft>
                <a:spcPts val="0"/>
              </a:spcAft>
              <a:buSzPts val="1400"/>
              <a:buChar char="●"/>
            </a:pPr>
            <a:r>
              <a:rPr lang="en-GB" sz="1400">
                <a:highlight>
                  <a:srgbClr val="FFFFFF"/>
                </a:highlight>
              </a:rPr>
              <a:t>Now open console and execute the following mvn command.</a:t>
            </a:r>
            <a:endParaRPr sz="1400">
              <a:highlight>
                <a:srgbClr val="FFFFFF"/>
              </a:highlight>
            </a:endParaRPr>
          </a:p>
          <a:p>
            <a:pPr marL="914400" lvl="1" indent="-317500" algn="l" rtl="0">
              <a:spcBef>
                <a:spcPts val="0"/>
              </a:spcBef>
              <a:spcAft>
                <a:spcPts val="0"/>
              </a:spcAft>
              <a:buSzPts val="1400"/>
              <a:buChar char="○"/>
            </a:pPr>
            <a:r>
              <a:rPr lang="en-GB" sz="1400">
                <a:highlight>
                  <a:srgbClr val="FFFFFF"/>
                </a:highlight>
              </a:rPr>
              <a:t>mvn --version</a:t>
            </a:r>
            <a:endParaRPr sz="1400">
              <a:highlight>
                <a:srgbClr val="FFFFFF"/>
              </a:highlight>
            </a:endParaRPr>
          </a:p>
          <a:p>
            <a:pPr marL="0" lvl="0" indent="0" algn="l" rtl="0">
              <a:spcBef>
                <a:spcPts val="1200"/>
              </a:spcBef>
              <a:spcAft>
                <a:spcPts val="1200"/>
              </a:spcAft>
              <a:buNone/>
            </a:pPr>
            <a:r>
              <a:rPr lang="en-GB" sz="1200">
                <a:solidFill>
                  <a:srgbClr val="000000"/>
                </a:solidFill>
                <a:highlight>
                  <a:srgbClr val="FFFFFF"/>
                </a:highlight>
                <a:latin typeface="Arial"/>
                <a:ea typeface="Arial"/>
                <a:cs typeface="Arial"/>
                <a:sym typeface="Arial"/>
              </a:rPr>
              <a:t> </a:t>
            </a:r>
            <a:endParaRPr sz="1200">
              <a:solidFill>
                <a:srgbClr val="000000"/>
              </a:solidFill>
              <a:highlight>
                <a:srgbClr val="FFFFFF"/>
              </a:highlight>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94"/>
        <p:cNvGrpSpPr/>
        <p:nvPr/>
      </p:nvGrpSpPr>
      <p:grpSpPr>
        <a:xfrm>
          <a:off x="0" y="0"/>
          <a:ext cx="0" cy="0"/>
          <a:chOff x="0" y="0"/>
          <a:chExt cx="0" cy="0"/>
        </a:xfrm>
      </p:grpSpPr>
      <p:sp>
        <p:nvSpPr>
          <p:cNvPr id="395" name="Google Shape;395;p33"/>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Installation and Configuration of Wildfly</a:t>
            </a:r>
            <a:endParaRPr/>
          </a:p>
        </p:txBody>
      </p:sp>
      <p:sp>
        <p:nvSpPr>
          <p:cNvPr id="396" name="Google Shape;396;p33"/>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p>
            <a:pPr marL="457200" lvl="0" indent="-317500" algn="l" rtl="0">
              <a:spcBef>
                <a:spcPts val="0"/>
              </a:spcBef>
              <a:spcAft>
                <a:spcPts val="0"/>
              </a:spcAft>
              <a:buSzPts val="1400"/>
              <a:buChar char="●"/>
            </a:pPr>
            <a:r>
              <a:rPr lang="en-GB" sz="1400"/>
              <a:t>Download Wildfly 23.0.2 from this link </a:t>
            </a:r>
            <a:r>
              <a:rPr lang="en-GB" sz="1400" u="sng">
                <a:solidFill>
                  <a:schemeClr val="hlink"/>
                </a:solidFill>
                <a:hlinkClick r:id="rId3"/>
              </a:rPr>
              <a:t>https://www.wildfly.org/news/2021/04/29/WildFly2302-Released/</a:t>
            </a:r>
            <a:endParaRPr sz="1400"/>
          </a:p>
          <a:p>
            <a:pPr marL="457200" lvl="0" indent="-317500" algn="l" rtl="0">
              <a:spcBef>
                <a:spcPts val="0"/>
              </a:spcBef>
              <a:spcAft>
                <a:spcPts val="0"/>
              </a:spcAft>
              <a:buSzPts val="1400"/>
              <a:buChar char="●"/>
            </a:pPr>
            <a:r>
              <a:rPr lang="en-GB" sz="1400"/>
              <a:t>After successfully downloading the zipped file. Unzip it in the appropriate location</a:t>
            </a:r>
            <a:endParaRPr sz="1400"/>
          </a:p>
          <a:p>
            <a:pPr marL="914400" lvl="1" indent="-317500" algn="l" rtl="0">
              <a:spcBef>
                <a:spcPts val="0"/>
              </a:spcBef>
              <a:spcAft>
                <a:spcPts val="0"/>
              </a:spcAft>
              <a:buSzPts val="1400"/>
              <a:buChar char="○"/>
            </a:pPr>
            <a:r>
              <a:rPr lang="en-GB" sz="1400"/>
              <a:t>One of the common directory structures of Wildlfy is “C\WildflyAS\Unzipped wildfly folder”</a:t>
            </a:r>
            <a:endParaRPr sz="1400"/>
          </a:p>
          <a:p>
            <a:pPr marL="457200" lvl="0" indent="-317500" algn="l" rtl="0">
              <a:spcBef>
                <a:spcPts val="0"/>
              </a:spcBef>
              <a:spcAft>
                <a:spcPts val="0"/>
              </a:spcAft>
              <a:buSzPts val="1400"/>
              <a:buChar char="●"/>
            </a:pPr>
            <a:r>
              <a:rPr lang="en-GB" sz="1400"/>
              <a:t>You don’t need to do any installation or setting for this server yet, we will be using it in the Eclipse IDE.</a:t>
            </a:r>
            <a:endParaRPr sz="14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00"/>
        <p:cNvGrpSpPr/>
        <p:nvPr/>
      </p:nvGrpSpPr>
      <p:grpSpPr>
        <a:xfrm>
          <a:off x="0" y="0"/>
          <a:ext cx="0" cy="0"/>
          <a:chOff x="0" y="0"/>
          <a:chExt cx="0" cy="0"/>
        </a:xfrm>
      </p:grpSpPr>
      <p:sp>
        <p:nvSpPr>
          <p:cNvPr id="401" name="Google Shape;401;p3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Wildfly Integration in Eclipse IDE</a:t>
            </a:r>
            <a:endParaRPr/>
          </a:p>
        </p:txBody>
      </p:sp>
      <p:sp>
        <p:nvSpPr>
          <p:cNvPr id="402" name="Google Shape;402;p34"/>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p>
            <a:pPr marL="457200" lvl="0" indent="-317500" algn="l" rtl="0">
              <a:spcBef>
                <a:spcPts val="0"/>
              </a:spcBef>
              <a:spcAft>
                <a:spcPts val="0"/>
              </a:spcAft>
              <a:buSzPts val="1400"/>
              <a:buChar char="●"/>
            </a:pPr>
            <a:r>
              <a:rPr lang="en-GB" sz="1400"/>
              <a:t>We will be </a:t>
            </a:r>
            <a:r>
              <a:rPr lang="en-GB" sz="1400">
                <a:solidFill>
                  <a:srgbClr val="222222"/>
                </a:solidFill>
                <a:highlight>
                  <a:srgbClr val="FFFFFF"/>
                </a:highlight>
              </a:rPr>
              <a:t>installing the </a:t>
            </a:r>
            <a:r>
              <a:rPr lang="en-GB" sz="1400" b="1">
                <a:solidFill>
                  <a:srgbClr val="222222"/>
                </a:solidFill>
                <a:highlight>
                  <a:srgbClr val="FFFFFF"/>
                </a:highlight>
              </a:rPr>
              <a:t>JBoss Tools </a:t>
            </a:r>
            <a:r>
              <a:rPr lang="en-GB" sz="1400">
                <a:solidFill>
                  <a:srgbClr val="222222"/>
                </a:solidFill>
                <a:highlight>
                  <a:srgbClr val="FFFFFF"/>
                </a:highlight>
              </a:rPr>
              <a:t>plugin  on Eclipse so that you can manage e local or remote </a:t>
            </a:r>
            <a:r>
              <a:rPr lang="en-GB" sz="1400" b="1">
                <a:solidFill>
                  <a:srgbClr val="222222"/>
                </a:solidFill>
                <a:highlight>
                  <a:srgbClr val="FFFFFF"/>
                </a:highlight>
              </a:rPr>
              <a:t>WildFly</a:t>
            </a:r>
            <a:r>
              <a:rPr lang="en-GB" sz="1400">
                <a:solidFill>
                  <a:srgbClr val="222222"/>
                </a:solidFill>
                <a:highlight>
                  <a:srgbClr val="FFFFFF"/>
                </a:highlight>
              </a:rPr>
              <a:t> application server without leaving your IDE.</a:t>
            </a:r>
            <a:endParaRPr sz="1400">
              <a:solidFill>
                <a:srgbClr val="222222"/>
              </a:solidFill>
              <a:highlight>
                <a:srgbClr val="FFFFFF"/>
              </a:highlight>
            </a:endParaRPr>
          </a:p>
          <a:p>
            <a:pPr marL="457200" lvl="0" indent="-317500" algn="l" rtl="0">
              <a:spcBef>
                <a:spcPts val="0"/>
              </a:spcBef>
              <a:spcAft>
                <a:spcPts val="0"/>
              </a:spcAft>
              <a:buClr>
                <a:srgbClr val="222222"/>
              </a:buClr>
              <a:buSzPts val="1400"/>
              <a:buFont typeface="Arial"/>
              <a:buChar char="●"/>
            </a:pPr>
            <a:r>
              <a:rPr lang="en-GB" sz="1400">
                <a:solidFill>
                  <a:srgbClr val="222222"/>
                </a:solidFill>
                <a:highlight>
                  <a:srgbClr val="FFFFFF"/>
                </a:highlight>
              </a:rPr>
              <a:t>Move to the </a:t>
            </a:r>
            <a:r>
              <a:rPr lang="en-GB" sz="1400" b="1">
                <a:solidFill>
                  <a:srgbClr val="222222"/>
                </a:solidFill>
                <a:highlight>
                  <a:srgbClr val="FFFFFF"/>
                </a:highlight>
              </a:rPr>
              <a:t>Help | Eclipse Market Place</a:t>
            </a:r>
            <a:r>
              <a:rPr lang="en-GB" sz="1400">
                <a:solidFill>
                  <a:srgbClr val="222222"/>
                </a:solidFill>
                <a:highlight>
                  <a:srgbClr val="FFFFFF"/>
                </a:highlight>
              </a:rPr>
              <a:t> and enter in the search box “JBoss Tools”. You will see several JBoss Tools releases available. Choose to install or update the latest stable JBoss Tools plugin:</a:t>
            </a:r>
            <a:endParaRPr sz="1400">
              <a:solidFill>
                <a:srgbClr val="222222"/>
              </a:solidFill>
              <a:highlight>
                <a:srgbClr val="FFFFFF"/>
              </a:highlight>
            </a:endParaRPr>
          </a:p>
          <a:p>
            <a:pPr marL="457200" lvl="0" indent="0" algn="l" rtl="0">
              <a:spcBef>
                <a:spcPts val="1200"/>
              </a:spcBef>
              <a:spcAft>
                <a:spcPts val="1200"/>
              </a:spcAft>
              <a:buNone/>
            </a:pPr>
            <a:endParaRPr>
              <a:solidFill>
                <a:srgbClr val="222222"/>
              </a:solidFill>
              <a:highlight>
                <a:srgbClr val="FFFFFF"/>
              </a:highlight>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06"/>
        <p:cNvGrpSpPr/>
        <p:nvPr/>
      </p:nvGrpSpPr>
      <p:grpSpPr>
        <a:xfrm>
          <a:off x="0" y="0"/>
          <a:ext cx="0" cy="0"/>
          <a:chOff x="0" y="0"/>
          <a:chExt cx="0" cy="0"/>
        </a:xfrm>
      </p:grpSpPr>
      <p:pic>
        <p:nvPicPr>
          <p:cNvPr id="407" name="Google Shape;407;p35"/>
          <p:cNvPicPr preferRelativeResize="0"/>
          <p:nvPr/>
        </p:nvPicPr>
        <p:blipFill>
          <a:blip r:embed="rId3">
            <a:alphaModFix/>
          </a:blip>
          <a:stretch>
            <a:fillRect/>
          </a:stretch>
        </p:blipFill>
        <p:spPr>
          <a:xfrm>
            <a:off x="1387450" y="954350"/>
            <a:ext cx="6369099" cy="33653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11"/>
        <p:cNvGrpSpPr/>
        <p:nvPr/>
      </p:nvGrpSpPr>
      <p:grpSpPr>
        <a:xfrm>
          <a:off x="0" y="0"/>
          <a:ext cx="0" cy="0"/>
          <a:chOff x="0" y="0"/>
          <a:chExt cx="0" cy="0"/>
        </a:xfrm>
      </p:grpSpPr>
      <p:sp>
        <p:nvSpPr>
          <p:cNvPr id="412" name="Google Shape;412;p36"/>
          <p:cNvSpPr txBox="1">
            <a:spLocks noGrp="1"/>
          </p:cNvSpPr>
          <p:nvPr>
            <p:ph type="body" idx="1"/>
          </p:nvPr>
        </p:nvSpPr>
        <p:spPr>
          <a:xfrm>
            <a:off x="1263625" y="371700"/>
            <a:ext cx="7030500" cy="683100"/>
          </a:xfrm>
          <a:prstGeom prst="rect">
            <a:avLst/>
          </a:prstGeom>
        </p:spPr>
        <p:txBody>
          <a:bodyPr spcFirstLastPara="1" wrap="square" lIns="91425" tIns="91425" rIns="91425" bIns="91425" anchor="t" anchorCtr="0">
            <a:normAutofit/>
          </a:bodyPr>
          <a:lstStyle/>
          <a:p>
            <a:pPr marL="457200" lvl="0" indent="-317500" algn="l" rtl="0">
              <a:spcBef>
                <a:spcPts val="0"/>
              </a:spcBef>
              <a:spcAft>
                <a:spcPts val="0"/>
              </a:spcAft>
              <a:buClr>
                <a:srgbClr val="222222"/>
              </a:buClr>
              <a:buSzPts val="1400"/>
              <a:buFont typeface="Arial"/>
              <a:buChar char="●"/>
            </a:pPr>
            <a:r>
              <a:rPr lang="en-GB" sz="1400">
                <a:solidFill>
                  <a:srgbClr val="222222"/>
                </a:solidFill>
                <a:highlight>
                  <a:srgbClr val="FFFFFF"/>
                </a:highlight>
              </a:rPr>
              <a:t>In the next screen select the “</a:t>
            </a:r>
            <a:r>
              <a:rPr lang="en-GB" sz="1400" b="1">
                <a:solidFill>
                  <a:srgbClr val="222222"/>
                </a:solidFill>
                <a:highlight>
                  <a:srgbClr val="FFFFFF"/>
                </a:highlight>
              </a:rPr>
              <a:t>JBoss AS, WildFly &amp; EAP Server tools</a:t>
            </a:r>
            <a:r>
              <a:rPr lang="en-GB" sz="1400">
                <a:solidFill>
                  <a:srgbClr val="222222"/>
                </a:solidFill>
                <a:highlight>
                  <a:srgbClr val="FFFFFF"/>
                </a:highlight>
              </a:rPr>
              <a:t>” plugin and restart Eclipse once completed.</a:t>
            </a:r>
            <a:endParaRPr sz="1400"/>
          </a:p>
        </p:txBody>
      </p:sp>
      <p:pic>
        <p:nvPicPr>
          <p:cNvPr id="413" name="Google Shape;413;p36"/>
          <p:cNvPicPr preferRelativeResize="0"/>
          <p:nvPr/>
        </p:nvPicPr>
        <p:blipFill>
          <a:blip r:embed="rId3">
            <a:alphaModFix/>
          </a:blip>
          <a:stretch>
            <a:fillRect/>
          </a:stretch>
        </p:blipFill>
        <p:spPr>
          <a:xfrm>
            <a:off x="2041025" y="1337800"/>
            <a:ext cx="5153025" cy="30289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17"/>
        <p:cNvGrpSpPr/>
        <p:nvPr/>
      </p:nvGrpSpPr>
      <p:grpSpPr>
        <a:xfrm>
          <a:off x="0" y="0"/>
          <a:ext cx="0" cy="0"/>
          <a:chOff x="0" y="0"/>
          <a:chExt cx="0" cy="0"/>
        </a:xfrm>
      </p:grpSpPr>
      <p:sp>
        <p:nvSpPr>
          <p:cNvPr id="418" name="Google Shape;418;p37"/>
          <p:cNvSpPr txBox="1">
            <a:spLocks noGrp="1"/>
          </p:cNvSpPr>
          <p:nvPr>
            <p:ph type="body" idx="1"/>
          </p:nvPr>
        </p:nvSpPr>
        <p:spPr>
          <a:xfrm>
            <a:off x="1303800" y="411875"/>
            <a:ext cx="7030500" cy="773700"/>
          </a:xfrm>
          <a:prstGeom prst="rect">
            <a:avLst/>
          </a:prstGeom>
        </p:spPr>
        <p:txBody>
          <a:bodyPr spcFirstLastPara="1" wrap="square" lIns="91425" tIns="91425" rIns="91425" bIns="91425" anchor="t" anchorCtr="0">
            <a:normAutofit/>
          </a:bodyPr>
          <a:lstStyle/>
          <a:p>
            <a:pPr marL="457200" lvl="0" indent="-317500" algn="l" rtl="0">
              <a:spcBef>
                <a:spcPts val="0"/>
              </a:spcBef>
              <a:spcAft>
                <a:spcPts val="0"/>
              </a:spcAft>
              <a:buSzPts val="1400"/>
              <a:buChar char="●"/>
            </a:pPr>
            <a:r>
              <a:rPr lang="en-GB" sz="1400">
                <a:solidFill>
                  <a:srgbClr val="222222"/>
                </a:solidFill>
                <a:highlight>
                  <a:srgbClr val="FFFFFF"/>
                </a:highlight>
              </a:rPr>
              <a:t>Now choose from the upper Menu: </a:t>
            </a:r>
            <a:r>
              <a:rPr lang="en-GB" sz="1400" b="1">
                <a:solidFill>
                  <a:srgbClr val="222222"/>
                </a:solidFill>
                <a:highlight>
                  <a:srgbClr val="FFFFFF"/>
                </a:highlight>
              </a:rPr>
              <a:t>File | New | Server</a:t>
            </a:r>
            <a:r>
              <a:rPr lang="en-GB" sz="1400">
                <a:solidFill>
                  <a:srgbClr val="222222"/>
                </a:solidFill>
                <a:highlight>
                  <a:srgbClr val="FFFFFF"/>
                </a:highlight>
              </a:rPr>
              <a:t> and expand the JBoss Community option. A “</a:t>
            </a:r>
            <a:r>
              <a:rPr lang="en-GB" sz="1400" b="1">
                <a:solidFill>
                  <a:srgbClr val="222222"/>
                </a:solidFill>
                <a:highlight>
                  <a:srgbClr val="FFFFFF"/>
                </a:highlight>
              </a:rPr>
              <a:t>WildFly</a:t>
            </a:r>
            <a:r>
              <a:rPr lang="en-GB" sz="1400">
                <a:solidFill>
                  <a:srgbClr val="222222"/>
                </a:solidFill>
                <a:highlight>
                  <a:srgbClr val="FFFFFF"/>
                </a:highlight>
              </a:rPr>
              <a:t>” Server is included:</a:t>
            </a:r>
            <a:endParaRPr sz="1400"/>
          </a:p>
        </p:txBody>
      </p:sp>
      <p:pic>
        <p:nvPicPr>
          <p:cNvPr id="419" name="Google Shape;419;p37"/>
          <p:cNvPicPr preferRelativeResize="0"/>
          <p:nvPr/>
        </p:nvPicPr>
        <p:blipFill>
          <a:blip r:embed="rId3">
            <a:alphaModFix/>
          </a:blip>
          <a:stretch>
            <a:fillRect/>
          </a:stretch>
        </p:blipFill>
        <p:spPr>
          <a:xfrm>
            <a:off x="2169900" y="1185575"/>
            <a:ext cx="5464975" cy="365312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23"/>
        <p:cNvGrpSpPr/>
        <p:nvPr/>
      </p:nvGrpSpPr>
      <p:grpSpPr>
        <a:xfrm>
          <a:off x="0" y="0"/>
          <a:ext cx="0" cy="0"/>
          <a:chOff x="0" y="0"/>
          <a:chExt cx="0" cy="0"/>
        </a:xfrm>
      </p:grpSpPr>
      <p:sp>
        <p:nvSpPr>
          <p:cNvPr id="424" name="Google Shape;424;p38"/>
          <p:cNvSpPr txBox="1">
            <a:spLocks noGrp="1"/>
          </p:cNvSpPr>
          <p:nvPr>
            <p:ph type="body" idx="1"/>
          </p:nvPr>
        </p:nvSpPr>
        <p:spPr>
          <a:xfrm>
            <a:off x="1303800" y="281275"/>
            <a:ext cx="7030500" cy="803700"/>
          </a:xfrm>
          <a:prstGeom prst="rect">
            <a:avLst/>
          </a:prstGeom>
        </p:spPr>
        <p:txBody>
          <a:bodyPr spcFirstLastPara="1" wrap="square" lIns="91425" tIns="91425" rIns="91425" bIns="91425" anchor="t" anchorCtr="0">
            <a:normAutofit/>
          </a:bodyPr>
          <a:lstStyle/>
          <a:p>
            <a:pPr marL="457200" lvl="0" indent="-317500" algn="l" rtl="0">
              <a:spcBef>
                <a:spcPts val="0"/>
              </a:spcBef>
              <a:spcAft>
                <a:spcPts val="0"/>
              </a:spcAft>
              <a:buClr>
                <a:srgbClr val="222222"/>
              </a:buClr>
              <a:buSzPts val="1400"/>
              <a:buFont typeface="Arial"/>
              <a:buChar char="●"/>
            </a:pPr>
            <a:r>
              <a:rPr lang="en-GB" sz="1400">
                <a:solidFill>
                  <a:srgbClr val="222222"/>
                </a:solidFill>
                <a:highlight>
                  <a:srgbClr val="FFFFFF"/>
                </a:highlight>
              </a:rPr>
              <a:t>In the next screen you have to choose if the Server is locally installed (</a:t>
            </a:r>
            <a:r>
              <a:rPr lang="en-GB" sz="1400" b="1">
                <a:solidFill>
                  <a:srgbClr val="222222"/>
                </a:solidFill>
                <a:highlight>
                  <a:srgbClr val="FFFFFF"/>
                </a:highlight>
              </a:rPr>
              <a:t>Local</a:t>
            </a:r>
            <a:r>
              <a:rPr lang="en-GB" sz="1400">
                <a:solidFill>
                  <a:srgbClr val="222222"/>
                </a:solidFill>
                <a:highlight>
                  <a:srgbClr val="FFFFFF"/>
                </a:highlight>
              </a:rPr>
              <a:t>) or it’s a remote server (</a:t>
            </a:r>
            <a:r>
              <a:rPr lang="en-GB" sz="1400" b="1">
                <a:solidFill>
                  <a:srgbClr val="222222"/>
                </a:solidFill>
                <a:highlight>
                  <a:srgbClr val="FFFFFF"/>
                </a:highlight>
              </a:rPr>
              <a:t>Remote</a:t>
            </a:r>
            <a:r>
              <a:rPr lang="en-GB" sz="1400">
                <a:solidFill>
                  <a:srgbClr val="222222"/>
                </a:solidFill>
                <a:highlight>
                  <a:srgbClr val="FFFFFF"/>
                </a:highlight>
              </a:rPr>
              <a:t>) and how the Server Lifecycle is managed:</a:t>
            </a:r>
            <a:endParaRPr sz="1400"/>
          </a:p>
        </p:txBody>
      </p:sp>
      <p:pic>
        <p:nvPicPr>
          <p:cNvPr id="425" name="Google Shape;425;p38"/>
          <p:cNvPicPr preferRelativeResize="0"/>
          <p:nvPr/>
        </p:nvPicPr>
        <p:blipFill>
          <a:blip r:embed="rId3">
            <a:alphaModFix/>
          </a:blip>
          <a:stretch>
            <a:fillRect/>
          </a:stretch>
        </p:blipFill>
        <p:spPr>
          <a:xfrm>
            <a:off x="2272100" y="1126850"/>
            <a:ext cx="5268834" cy="375372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29"/>
        <p:cNvGrpSpPr/>
        <p:nvPr/>
      </p:nvGrpSpPr>
      <p:grpSpPr>
        <a:xfrm>
          <a:off x="0" y="0"/>
          <a:ext cx="0" cy="0"/>
          <a:chOff x="0" y="0"/>
          <a:chExt cx="0" cy="0"/>
        </a:xfrm>
      </p:grpSpPr>
      <p:sp>
        <p:nvSpPr>
          <p:cNvPr id="430" name="Google Shape;430;p39"/>
          <p:cNvSpPr txBox="1">
            <a:spLocks noGrp="1"/>
          </p:cNvSpPr>
          <p:nvPr>
            <p:ph type="body" idx="1"/>
          </p:nvPr>
        </p:nvSpPr>
        <p:spPr>
          <a:xfrm>
            <a:off x="1303800" y="1426525"/>
            <a:ext cx="7030500" cy="3205500"/>
          </a:xfrm>
          <a:prstGeom prst="rect">
            <a:avLst/>
          </a:prstGeom>
        </p:spPr>
        <p:txBody>
          <a:bodyPr spcFirstLastPara="1" wrap="square" lIns="91425" tIns="91425" rIns="91425" bIns="91425" anchor="t" anchorCtr="0">
            <a:normAutofit/>
          </a:bodyPr>
          <a:lstStyle/>
          <a:p>
            <a:pPr marL="457200" lvl="0" indent="-317500" algn="l" rtl="0">
              <a:spcBef>
                <a:spcPts val="0"/>
              </a:spcBef>
              <a:spcAft>
                <a:spcPts val="0"/>
              </a:spcAft>
              <a:buSzPts val="1400"/>
              <a:buChar char="●"/>
            </a:pPr>
            <a:r>
              <a:rPr lang="en-GB" sz="1400">
                <a:solidFill>
                  <a:srgbClr val="222222"/>
                </a:solidFill>
                <a:highlight>
                  <a:srgbClr val="FFFFFF"/>
                </a:highlight>
              </a:rPr>
              <a:t>Finally, point to the location where the application server is installed, the JRE execution environment and the configuration file to be used (default is standalone.xml) :</a:t>
            </a:r>
            <a:endParaRPr sz="1400">
              <a:solidFill>
                <a:srgbClr val="222222"/>
              </a:solidFill>
              <a:highlight>
                <a:srgbClr val="FFFFFF"/>
              </a:highlight>
            </a:endParaRPr>
          </a:p>
          <a:p>
            <a:pPr marL="457200" lvl="0" indent="-317500" algn="l" rtl="0">
              <a:spcBef>
                <a:spcPts val="0"/>
              </a:spcBef>
              <a:spcAft>
                <a:spcPts val="0"/>
              </a:spcAft>
              <a:buClr>
                <a:srgbClr val="222222"/>
              </a:buClr>
              <a:buSzPts val="1400"/>
              <a:buFont typeface="Arial"/>
              <a:buChar char="●"/>
            </a:pPr>
            <a:r>
              <a:rPr lang="en-GB" sz="1400">
                <a:solidFill>
                  <a:srgbClr val="222222"/>
                </a:solidFill>
                <a:highlight>
                  <a:srgbClr val="FFFFFF"/>
                </a:highlight>
              </a:rPr>
              <a:t>Click </a:t>
            </a:r>
            <a:r>
              <a:rPr lang="en-GB" sz="1400" b="1">
                <a:solidFill>
                  <a:srgbClr val="222222"/>
                </a:solidFill>
                <a:highlight>
                  <a:srgbClr val="FFFFFF"/>
                </a:highlight>
              </a:rPr>
              <a:t>Finish</a:t>
            </a:r>
            <a:r>
              <a:rPr lang="en-GB" sz="1400">
                <a:solidFill>
                  <a:srgbClr val="222222"/>
                </a:solidFill>
                <a:highlight>
                  <a:srgbClr val="FFFFFF"/>
                </a:highlight>
              </a:rPr>
              <a:t>. WildFly is now configured on your Eclipse environment!</a:t>
            </a:r>
            <a:endParaRPr sz="1400">
              <a:solidFill>
                <a:srgbClr val="222222"/>
              </a:solidFill>
              <a:highlight>
                <a:srgbClr val="FFFFFF"/>
              </a:highlight>
            </a:endParaRPr>
          </a:p>
          <a:p>
            <a:pPr marL="457200" lvl="0" indent="-317500" algn="l" rtl="0">
              <a:spcBef>
                <a:spcPts val="0"/>
              </a:spcBef>
              <a:spcAft>
                <a:spcPts val="0"/>
              </a:spcAft>
              <a:buClr>
                <a:srgbClr val="222222"/>
              </a:buClr>
              <a:buSzPts val="1400"/>
              <a:buFont typeface="Arial"/>
              <a:buChar char="●"/>
            </a:pPr>
            <a:r>
              <a:rPr lang="en-GB" sz="1400">
                <a:solidFill>
                  <a:srgbClr val="222222"/>
                </a:solidFill>
                <a:highlight>
                  <a:srgbClr val="FFFFFF"/>
                </a:highlight>
              </a:rPr>
              <a:t>Click on the Icons in the toolbar to </a:t>
            </a:r>
            <a:r>
              <a:rPr lang="en-GB" sz="1400" b="1">
                <a:solidFill>
                  <a:srgbClr val="222222"/>
                </a:solidFill>
                <a:highlight>
                  <a:srgbClr val="FFFFFF"/>
                </a:highlight>
              </a:rPr>
              <a:t>Debug / Start / Profile / Stop</a:t>
            </a:r>
            <a:r>
              <a:rPr lang="en-GB" sz="1400">
                <a:solidFill>
                  <a:srgbClr val="222222"/>
                </a:solidFill>
                <a:highlight>
                  <a:srgbClr val="FFFFFF"/>
                </a:highlight>
              </a:rPr>
              <a:t> your Server. Right click on it and choose “</a:t>
            </a:r>
            <a:r>
              <a:rPr lang="en-GB" sz="1400" b="1">
                <a:solidFill>
                  <a:srgbClr val="222222"/>
                </a:solidFill>
                <a:highlight>
                  <a:srgbClr val="FFFFFF"/>
                </a:highlight>
              </a:rPr>
              <a:t>Add or Remove</a:t>
            </a:r>
            <a:r>
              <a:rPr lang="en-GB" sz="1400">
                <a:solidFill>
                  <a:srgbClr val="222222"/>
                </a:solidFill>
                <a:highlight>
                  <a:srgbClr val="FFFFFF"/>
                </a:highlight>
              </a:rPr>
              <a:t> ” to Deploy applications on it.</a:t>
            </a:r>
            <a:endParaRPr sz="1400">
              <a:solidFill>
                <a:srgbClr val="222222"/>
              </a:solidFill>
              <a:highlight>
                <a:srgbClr val="FFFFFF"/>
              </a:highligh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1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Overview</a:t>
            </a:r>
            <a:endParaRPr/>
          </a:p>
        </p:txBody>
      </p:sp>
      <p:sp>
        <p:nvSpPr>
          <p:cNvPr id="290" name="Google Shape;290;p15"/>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p>
            <a:pPr marL="457200" lvl="0" indent="-317500" algn="l" rtl="0">
              <a:spcBef>
                <a:spcPts val="0"/>
              </a:spcBef>
              <a:spcAft>
                <a:spcPts val="0"/>
              </a:spcAft>
              <a:buSzPts val="1400"/>
              <a:buChar char="●"/>
            </a:pPr>
            <a:r>
              <a:rPr lang="en-GB" sz="1400">
                <a:solidFill>
                  <a:srgbClr val="000000"/>
                </a:solidFill>
                <a:highlight>
                  <a:srgbClr val="FFFFFF"/>
                </a:highlight>
                <a:latin typeface="Arial"/>
                <a:ea typeface="Arial"/>
                <a:cs typeface="Arial"/>
                <a:sym typeface="Arial"/>
              </a:rPr>
              <a:t>JavaServer Faces (JSF) is a MVC web framework that simplifies the construction of User Interfaces (UI) for server-based applications using reusable UI components in a page. </a:t>
            </a:r>
            <a:endParaRPr sz="1400">
              <a:solidFill>
                <a:srgbClr val="000000"/>
              </a:solidFill>
              <a:highlight>
                <a:srgbClr val="FFFFFF"/>
              </a:highlight>
              <a:latin typeface="Arial"/>
              <a:ea typeface="Arial"/>
              <a:cs typeface="Arial"/>
              <a:sym typeface="Arial"/>
            </a:endParaRPr>
          </a:p>
          <a:p>
            <a:pPr marL="457200" lvl="0" indent="-317500" algn="l" rtl="0">
              <a:spcBef>
                <a:spcPts val="0"/>
              </a:spcBef>
              <a:spcAft>
                <a:spcPts val="0"/>
              </a:spcAft>
              <a:buClr>
                <a:srgbClr val="000000"/>
              </a:buClr>
              <a:buSzPts val="1400"/>
              <a:buFont typeface="Arial"/>
              <a:buChar char="●"/>
            </a:pPr>
            <a:r>
              <a:rPr lang="en-GB" sz="1400">
                <a:solidFill>
                  <a:srgbClr val="000000"/>
                </a:solidFill>
                <a:highlight>
                  <a:srgbClr val="FFFFFF"/>
                </a:highlight>
                <a:latin typeface="Arial"/>
                <a:ea typeface="Arial"/>
                <a:cs typeface="Arial"/>
                <a:sym typeface="Arial"/>
              </a:rPr>
              <a:t>JSF provides a facility to connect UI widgets with data sources and to server-side event handlers. The JSF specification defines a set of standard UI components and provides an Application Programming Interface (API) for developing components.</a:t>
            </a:r>
            <a:endParaRPr sz="1400">
              <a:solidFill>
                <a:srgbClr val="000000"/>
              </a:solidFill>
              <a:highlight>
                <a:srgbClr val="FFFFFF"/>
              </a:highlight>
              <a:latin typeface="Arial"/>
              <a:ea typeface="Arial"/>
              <a:cs typeface="Arial"/>
              <a:sym typeface="Arial"/>
            </a:endParaRPr>
          </a:p>
          <a:p>
            <a:pPr marL="457200" lvl="0" indent="-317500" algn="l" rtl="0">
              <a:spcBef>
                <a:spcPts val="0"/>
              </a:spcBef>
              <a:spcAft>
                <a:spcPts val="0"/>
              </a:spcAft>
              <a:buClr>
                <a:srgbClr val="000000"/>
              </a:buClr>
              <a:buSzPts val="1400"/>
              <a:buFont typeface="Arial"/>
              <a:buChar char="●"/>
            </a:pPr>
            <a:r>
              <a:rPr lang="en-GB" sz="1400">
                <a:solidFill>
                  <a:srgbClr val="000000"/>
                </a:solidFill>
                <a:highlight>
                  <a:srgbClr val="FFFFFF"/>
                </a:highlight>
                <a:latin typeface="Arial"/>
                <a:ea typeface="Arial"/>
                <a:cs typeface="Arial"/>
                <a:sym typeface="Arial"/>
              </a:rPr>
              <a:t>JSF enables the reuse and extension of the existing standard UI components.</a:t>
            </a:r>
            <a:endParaRPr sz="1400">
              <a:solidFill>
                <a:srgbClr val="000000"/>
              </a:solidFill>
              <a:highlight>
                <a:srgbClr val="FFFFFF"/>
              </a:highlight>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1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How is it useful for us?</a:t>
            </a:r>
            <a:endParaRPr/>
          </a:p>
        </p:txBody>
      </p:sp>
      <p:sp>
        <p:nvSpPr>
          <p:cNvPr id="296" name="Google Shape;296;p16"/>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lnSpcReduction="20000"/>
          </a:bodyPr>
          <a:lstStyle/>
          <a:p>
            <a:pPr marL="457200" lvl="0" indent="-317500" algn="l" rtl="0">
              <a:spcBef>
                <a:spcPts val="0"/>
              </a:spcBef>
              <a:spcAft>
                <a:spcPts val="0"/>
              </a:spcAft>
              <a:buClr>
                <a:srgbClr val="000000"/>
              </a:buClr>
              <a:buSzPts val="1400"/>
              <a:buFont typeface="Arial"/>
              <a:buChar char="●"/>
            </a:pPr>
            <a:r>
              <a:rPr lang="en-GB" sz="1400">
                <a:solidFill>
                  <a:srgbClr val="333333"/>
                </a:solidFill>
                <a:highlight>
                  <a:srgbClr val="FFFFFF"/>
                </a:highlight>
                <a:latin typeface="Roboto"/>
                <a:ea typeface="Roboto"/>
                <a:cs typeface="Roboto"/>
                <a:sym typeface="Roboto"/>
              </a:rPr>
              <a:t> It provides clean and clear separation between behavior and presentation of web application. You can write</a:t>
            </a:r>
            <a:r>
              <a:rPr lang="en-GB" sz="1400" b="1">
                <a:solidFill>
                  <a:srgbClr val="333333"/>
                </a:solidFill>
                <a:highlight>
                  <a:srgbClr val="FFFFFF"/>
                </a:highlight>
                <a:latin typeface="Roboto"/>
                <a:ea typeface="Roboto"/>
                <a:cs typeface="Roboto"/>
                <a:sym typeface="Roboto"/>
              </a:rPr>
              <a:t> business logic and user interface separately.</a:t>
            </a:r>
            <a:endParaRPr sz="1400" b="1">
              <a:solidFill>
                <a:srgbClr val="000000"/>
              </a:solidFill>
              <a:latin typeface="Arial"/>
              <a:ea typeface="Arial"/>
              <a:cs typeface="Arial"/>
              <a:sym typeface="Arial"/>
            </a:endParaRPr>
          </a:p>
          <a:p>
            <a:pPr marL="457200" lvl="0" indent="-317500" algn="l" rtl="0">
              <a:spcBef>
                <a:spcPts val="0"/>
              </a:spcBef>
              <a:spcAft>
                <a:spcPts val="0"/>
              </a:spcAft>
              <a:buClr>
                <a:srgbClr val="000000"/>
              </a:buClr>
              <a:buSzPts val="1400"/>
              <a:buFont typeface="Arial"/>
              <a:buChar char="●"/>
            </a:pPr>
            <a:r>
              <a:rPr lang="en-GB" sz="1400">
                <a:solidFill>
                  <a:srgbClr val="333333"/>
                </a:solidFill>
                <a:highlight>
                  <a:srgbClr val="FFFFFF"/>
                </a:highlight>
                <a:latin typeface="Roboto"/>
                <a:ea typeface="Roboto"/>
                <a:cs typeface="Roboto"/>
                <a:sym typeface="Roboto"/>
              </a:rPr>
              <a:t>JavaServer Faces APIs are layered directly on top of the Servlet API. Which enables several various application use cases, such as using different presentation technologies, creating your own</a:t>
            </a:r>
            <a:r>
              <a:rPr lang="en-GB" sz="1400" b="1">
                <a:solidFill>
                  <a:srgbClr val="333333"/>
                </a:solidFill>
                <a:highlight>
                  <a:srgbClr val="FFFFFF"/>
                </a:highlight>
                <a:latin typeface="Roboto"/>
                <a:ea typeface="Roboto"/>
                <a:cs typeface="Roboto"/>
                <a:sym typeface="Roboto"/>
              </a:rPr>
              <a:t> custom components</a:t>
            </a:r>
            <a:r>
              <a:rPr lang="en-GB" sz="1400">
                <a:solidFill>
                  <a:srgbClr val="333333"/>
                </a:solidFill>
                <a:highlight>
                  <a:srgbClr val="FFFFFF"/>
                </a:highlight>
                <a:latin typeface="Roboto"/>
                <a:ea typeface="Roboto"/>
                <a:cs typeface="Roboto"/>
                <a:sym typeface="Roboto"/>
              </a:rPr>
              <a:t> directly from the component classes.</a:t>
            </a:r>
            <a:endParaRPr sz="1400">
              <a:solidFill>
                <a:srgbClr val="000000"/>
              </a:solidFill>
              <a:latin typeface="Arial"/>
              <a:ea typeface="Arial"/>
              <a:cs typeface="Arial"/>
              <a:sym typeface="Arial"/>
            </a:endParaRPr>
          </a:p>
          <a:p>
            <a:pPr marL="457200" lvl="0" indent="-317500" algn="l" rtl="0">
              <a:spcBef>
                <a:spcPts val="0"/>
              </a:spcBef>
              <a:spcAft>
                <a:spcPts val="0"/>
              </a:spcAft>
              <a:buClr>
                <a:srgbClr val="000000"/>
              </a:buClr>
              <a:buSzPts val="1400"/>
              <a:buFont typeface="Arial"/>
              <a:buChar char="●"/>
            </a:pPr>
            <a:r>
              <a:rPr lang="en-GB" sz="1400" b="1">
                <a:solidFill>
                  <a:srgbClr val="333333"/>
                </a:solidFill>
                <a:highlight>
                  <a:srgbClr val="FFFFFF"/>
                </a:highlight>
                <a:latin typeface="Roboto"/>
                <a:ea typeface="Roboto"/>
                <a:cs typeface="Roboto"/>
                <a:sym typeface="Roboto"/>
              </a:rPr>
              <a:t>Including of Facelets technology in JavaServer Faces 2.0,</a:t>
            </a:r>
            <a:r>
              <a:rPr lang="en-GB" sz="1400">
                <a:solidFill>
                  <a:srgbClr val="333333"/>
                </a:solidFill>
                <a:highlight>
                  <a:srgbClr val="FFFFFF"/>
                </a:highlight>
                <a:latin typeface="Roboto"/>
                <a:ea typeface="Roboto"/>
                <a:cs typeface="Roboto"/>
                <a:sym typeface="Roboto"/>
              </a:rPr>
              <a:t> provides massive advantages to it. Facelets is now the preferred presentation technology for building JavaServer Faces based web applications.</a:t>
            </a:r>
            <a:endParaRPr sz="1400">
              <a:solidFill>
                <a:srgbClr val="000000"/>
              </a:solidFill>
              <a:latin typeface="Arial"/>
              <a:ea typeface="Arial"/>
              <a:cs typeface="Arial"/>
              <a:sym typeface="Arial"/>
            </a:endParaRPr>
          </a:p>
          <a:p>
            <a:pPr marL="457200" lvl="0" indent="0" algn="l" rtl="0">
              <a:spcBef>
                <a:spcPts val="400"/>
              </a:spcBef>
              <a:spcAft>
                <a:spcPts val="0"/>
              </a:spcAft>
              <a:buNone/>
            </a:pPr>
            <a:endParaRPr sz="1400">
              <a:solidFill>
                <a:srgbClr val="000000"/>
              </a:solidFill>
              <a:latin typeface="Arial"/>
              <a:ea typeface="Arial"/>
              <a:cs typeface="Arial"/>
              <a:sym typeface="Arial"/>
            </a:endParaRPr>
          </a:p>
          <a:p>
            <a:pPr marL="457200" lvl="0" indent="0" algn="l" rtl="0">
              <a:spcBef>
                <a:spcPts val="400"/>
              </a:spcBef>
              <a:spcAft>
                <a:spcPts val="1200"/>
              </a:spcAft>
              <a:buNone/>
            </a:pPr>
            <a:endParaRPr sz="1200">
              <a:solidFill>
                <a:srgbClr val="000000"/>
              </a:solidFill>
              <a:highlight>
                <a:srgbClr val="FFFFFF"/>
              </a:highlight>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Google Shape;301;p17"/>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JSF UI Component Model</a:t>
            </a:r>
            <a:endParaRPr/>
          </a:p>
        </p:txBody>
      </p:sp>
      <p:sp>
        <p:nvSpPr>
          <p:cNvPr id="302" name="Google Shape;302;p17"/>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400">
                <a:solidFill>
                  <a:srgbClr val="000000"/>
                </a:solidFill>
                <a:highlight>
                  <a:srgbClr val="FFFFFF"/>
                </a:highlight>
                <a:latin typeface="Arial"/>
                <a:ea typeface="Arial"/>
                <a:cs typeface="Arial"/>
                <a:sym typeface="Arial"/>
              </a:rPr>
              <a:t>JSF provides the developers with the capability to create Web application from collections of UI components that can render themselves in different ways for multiple client types (for example - HTML browser, wireless, or WAP device).</a:t>
            </a:r>
            <a:endParaRPr sz="1400">
              <a:solidFill>
                <a:srgbClr val="000000"/>
              </a:solidFill>
              <a:highlight>
                <a:srgbClr val="FFFFFF"/>
              </a:highlight>
              <a:latin typeface="Arial"/>
              <a:ea typeface="Arial"/>
              <a:cs typeface="Arial"/>
              <a:sym typeface="Arial"/>
            </a:endParaRPr>
          </a:p>
          <a:p>
            <a:pPr marL="457200" lvl="0" indent="-317500" algn="l" rtl="0">
              <a:spcBef>
                <a:spcPts val="1200"/>
              </a:spcBef>
              <a:spcAft>
                <a:spcPts val="0"/>
              </a:spcAft>
              <a:buClr>
                <a:srgbClr val="000000"/>
              </a:buClr>
              <a:buSzPts val="1400"/>
              <a:buFont typeface="Arial"/>
              <a:buChar char="●"/>
            </a:pPr>
            <a:r>
              <a:rPr lang="en-GB" sz="1400">
                <a:solidFill>
                  <a:srgbClr val="000000"/>
                </a:solidFill>
                <a:latin typeface="Arial"/>
                <a:ea typeface="Arial"/>
                <a:cs typeface="Arial"/>
                <a:sym typeface="Arial"/>
              </a:rPr>
              <a:t>Core library</a:t>
            </a:r>
            <a:endParaRPr sz="1400">
              <a:solidFill>
                <a:srgbClr val="000000"/>
              </a:solidFill>
              <a:latin typeface="Arial"/>
              <a:ea typeface="Arial"/>
              <a:cs typeface="Arial"/>
              <a:sym typeface="Arial"/>
            </a:endParaRPr>
          </a:p>
          <a:p>
            <a:pPr marL="457200" lvl="0" indent="-317500" algn="l" rtl="0">
              <a:spcBef>
                <a:spcPts val="0"/>
              </a:spcBef>
              <a:spcAft>
                <a:spcPts val="0"/>
              </a:spcAft>
              <a:buClr>
                <a:srgbClr val="000000"/>
              </a:buClr>
              <a:buSzPts val="1400"/>
              <a:buFont typeface="Arial"/>
              <a:buChar char="●"/>
            </a:pPr>
            <a:r>
              <a:rPr lang="en-GB" sz="1400">
                <a:solidFill>
                  <a:srgbClr val="000000"/>
                </a:solidFill>
                <a:latin typeface="Arial"/>
                <a:ea typeface="Arial"/>
                <a:cs typeface="Arial"/>
                <a:sym typeface="Arial"/>
              </a:rPr>
              <a:t>A set of base UI components - standard HTML input elements</a:t>
            </a:r>
            <a:endParaRPr sz="1400">
              <a:solidFill>
                <a:srgbClr val="000000"/>
              </a:solidFill>
              <a:latin typeface="Arial"/>
              <a:ea typeface="Arial"/>
              <a:cs typeface="Arial"/>
              <a:sym typeface="Arial"/>
            </a:endParaRPr>
          </a:p>
          <a:p>
            <a:pPr marL="457200" lvl="0" indent="-317500" algn="l" rtl="0">
              <a:spcBef>
                <a:spcPts val="0"/>
              </a:spcBef>
              <a:spcAft>
                <a:spcPts val="0"/>
              </a:spcAft>
              <a:buClr>
                <a:srgbClr val="000000"/>
              </a:buClr>
              <a:buSzPts val="1400"/>
              <a:buFont typeface="Arial"/>
              <a:buChar char="●"/>
            </a:pPr>
            <a:r>
              <a:rPr lang="en-GB" sz="1400">
                <a:solidFill>
                  <a:srgbClr val="000000"/>
                </a:solidFill>
                <a:latin typeface="Arial"/>
                <a:ea typeface="Arial"/>
                <a:cs typeface="Arial"/>
                <a:sym typeface="Arial"/>
              </a:rPr>
              <a:t>Extension of the base UI components to create additional UI component libraries or to extend existing components</a:t>
            </a:r>
            <a:endParaRPr sz="1400">
              <a:solidFill>
                <a:srgbClr val="000000"/>
              </a:solidFill>
              <a:latin typeface="Arial"/>
              <a:ea typeface="Arial"/>
              <a:cs typeface="Arial"/>
              <a:sym typeface="Arial"/>
            </a:endParaRPr>
          </a:p>
          <a:p>
            <a:pPr marL="457200" lvl="0" indent="-317500" algn="l" rtl="0">
              <a:spcBef>
                <a:spcPts val="0"/>
              </a:spcBef>
              <a:spcAft>
                <a:spcPts val="0"/>
              </a:spcAft>
              <a:buClr>
                <a:srgbClr val="000000"/>
              </a:buClr>
              <a:buSzPts val="1400"/>
              <a:buFont typeface="Arial"/>
              <a:buChar char="●"/>
            </a:pPr>
            <a:r>
              <a:rPr lang="en-GB" sz="1400">
                <a:solidFill>
                  <a:srgbClr val="000000"/>
                </a:solidFill>
                <a:latin typeface="Arial"/>
                <a:ea typeface="Arial"/>
                <a:cs typeface="Arial"/>
                <a:sym typeface="Arial"/>
              </a:rPr>
              <a:t>Multiple rendering capabilities that enable JSF UI components to render themselves differently depending on the client types</a:t>
            </a:r>
            <a:endParaRPr sz="1400">
              <a:solidFill>
                <a:srgbClr val="000000"/>
              </a:solidFill>
              <a:latin typeface="Arial"/>
              <a:ea typeface="Arial"/>
              <a:cs typeface="Arial"/>
              <a:sym typeface="Arial"/>
            </a:endParaRPr>
          </a:p>
          <a:p>
            <a:pPr marL="457200" lvl="0" indent="0" algn="l" rtl="0">
              <a:spcBef>
                <a:spcPts val="400"/>
              </a:spcBef>
              <a:spcAft>
                <a:spcPts val="1200"/>
              </a:spcAft>
              <a:buNone/>
            </a:pPr>
            <a:endParaRPr sz="1200">
              <a:solidFill>
                <a:srgbClr val="000000"/>
              </a:solidFill>
              <a:highlight>
                <a:srgbClr val="FFFFFF"/>
              </a:highlight>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Google Shape;307;p18"/>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Build tools</a:t>
            </a:r>
            <a:endParaRPr/>
          </a:p>
        </p:txBody>
      </p:sp>
      <p:sp>
        <p:nvSpPr>
          <p:cNvPr id="308" name="Google Shape;308;p18"/>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p>
            <a:pPr marL="457200" lvl="0" indent="-317500" algn="l" rtl="0">
              <a:spcBef>
                <a:spcPts val="0"/>
              </a:spcBef>
              <a:spcAft>
                <a:spcPts val="0"/>
              </a:spcAft>
              <a:buClr>
                <a:srgbClr val="525960"/>
              </a:buClr>
              <a:buSzPts val="1400"/>
              <a:buFont typeface="Arial"/>
              <a:buChar char="●"/>
            </a:pPr>
            <a:r>
              <a:rPr lang="en-GB" sz="1400" dirty="0">
                <a:solidFill>
                  <a:schemeClr val="bg2">
                    <a:lumMod val="50000"/>
                  </a:schemeClr>
                </a:solidFill>
                <a:highlight>
                  <a:srgbClr val="FFFFFF"/>
                </a:highlight>
                <a:latin typeface="Arial"/>
                <a:ea typeface="Arial"/>
                <a:cs typeface="Arial"/>
                <a:sym typeface="Arial"/>
              </a:rPr>
              <a:t>Build tools are programs that automate the creation of executable applications from source code (e.g., .</a:t>
            </a:r>
            <a:r>
              <a:rPr lang="en-GB" sz="1400" dirty="0" err="1">
                <a:solidFill>
                  <a:schemeClr val="bg2">
                    <a:lumMod val="50000"/>
                  </a:schemeClr>
                </a:solidFill>
                <a:highlight>
                  <a:srgbClr val="FFFFFF"/>
                </a:highlight>
                <a:latin typeface="Arial"/>
                <a:ea typeface="Arial"/>
                <a:cs typeface="Arial"/>
                <a:sym typeface="Arial"/>
              </a:rPr>
              <a:t>apk</a:t>
            </a:r>
            <a:r>
              <a:rPr lang="en-GB" sz="1400" dirty="0">
                <a:solidFill>
                  <a:schemeClr val="bg2">
                    <a:lumMod val="50000"/>
                  </a:schemeClr>
                </a:solidFill>
                <a:highlight>
                  <a:srgbClr val="FFFFFF"/>
                </a:highlight>
                <a:latin typeface="Arial"/>
                <a:ea typeface="Arial"/>
                <a:cs typeface="Arial"/>
                <a:sym typeface="Arial"/>
              </a:rPr>
              <a:t> for an Android app). Building incorporates </a:t>
            </a:r>
            <a:r>
              <a:rPr lang="en-GB" sz="1400" dirty="0" err="1">
                <a:solidFill>
                  <a:schemeClr val="bg2">
                    <a:lumMod val="50000"/>
                  </a:schemeClr>
                </a:solidFill>
                <a:highlight>
                  <a:srgbClr val="FFFFFF"/>
                </a:highlight>
                <a:latin typeface="Arial"/>
                <a:ea typeface="Arial"/>
                <a:cs typeface="Arial"/>
                <a:sym typeface="Arial"/>
              </a:rPr>
              <a:t>compiling,linking</a:t>
            </a:r>
            <a:r>
              <a:rPr lang="en-GB" sz="1400" dirty="0">
                <a:solidFill>
                  <a:schemeClr val="bg2">
                    <a:lumMod val="50000"/>
                  </a:schemeClr>
                </a:solidFill>
                <a:highlight>
                  <a:srgbClr val="FFFFFF"/>
                </a:highlight>
                <a:latin typeface="Arial"/>
                <a:ea typeface="Arial"/>
                <a:cs typeface="Arial"/>
                <a:sym typeface="Arial"/>
              </a:rPr>
              <a:t> and packaging the code into a usable or executable form.</a:t>
            </a:r>
            <a:endParaRPr sz="1400" dirty="0">
              <a:solidFill>
                <a:schemeClr val="bg2">
                  <a:lumMod val="50000"/>
                </a:schemeClr>
              </a:solidFill>
              <a:highlight>
                <a:srgbClr val="FFFFFF"/>
              </a:highlight>
              <a:latin typeface="Arial"/>
              <a:ea typeface="Arial"/>
              <a:cs typeface="Arial"/>
              <a:sym typeface="Arial"/>
            </a:endParaRPr>
          </a:p>
          <a:p>
            <a:pPr marL="457200" lvl="0" indent="0" algn="l" rtl="0">
              <a:spcBef>
                <a:spcPts val="0"/>
              </a:spcBef>
              <a:spcAft>
                <a:spcPts val="0"/>
              </a:spcAft>
              <a:buNone/>
            </a:pPr>
            <a:endParaRPr sz="1400" dirty="0">
              <a:solidFill>
                <a:schemeClr val="bg2">
                  <a:lumMod val="50000"/>
                </a:schemeClr>
              </a:solidFill>
              <a:highlight>
                <a:srgbClr val="FFFFFF"/>
              </a:highlight>
              <a:latin typeface="Arial"/>
              <a:ea typeface="Arial"/>
              <a:cs typeface="Arial"/>
              <a:sym typeface="Arial"/>
            </a:endParaRPr>
          </a:p>
          <a:p>
            <a:pPr marL="914400" lvl="0" indent="0" algn="l" rtl="0">
              <a:spcBef>
                <a:spcPts val="0"/>
              </a:spcBef>
              <a:spcAft>
                <a:spcPts val="0"/>
              </a:spcAft>
              <a:buNone/>
            </a:pPr>
            <a:endParaRPr sz="1400" dirty="0">
              <a:solidFill>
                <a:srgbClr val="525960"/>
              </a:solidFill>
              <a:highlight>
                <a:srgbClr val="FFFFFF"/>
              </a:highlight>
              <a:latin typeface="Arial"/>
              <a:ea typeface="Arial"/>
              <a:cs typeface="Arial"/>
              <a:sym typeface="Arial"/>
            </a:endParaRPr>
          </a:p>
          <a:p>
            <a:pPr marL="0" lvl="0" indent="0" algn="l" rtl="0">
              <a:spcBef>
                <a:spcPts val="0"/>
              </a:spcBef>
              <a:spcAft>
                <a:spcPts val="1200"/>
              </a:spcAft>
              <a:buNone/>
            </a:pP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3" name="Google Shape;313;p19"/>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Build tools</a:t>
            </a:r>
            <a:endParaRPr/>
          </a:p>
        </p:txBody>
      </p:sp>
      <p:sp>
        <p:nvSpPr>
          <p:cNvPr id="314" name="Google Shape;314;p19"/>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p>
            <a:pPr marL="457200" lvl="0" indent="-317500" algn="l" rtl="0">
              <a:spcBef>
                <a:spcPts val="0"/>
              </a:spcBef>
              <a:spcAft>
                <a:spcPts val="0"/>
              </a:spcAft>
              <a:buClr>
                <a:srgbClr val="525960"/>
              </a:buClr>
              <a:buSzPts val="1400"/>
              <a:buFont typeface="Arial"/>
              <a:buChar char="●"/>
            </a:pPr>
            <a:r>
              <a:rPr lang="en-GB" sz="1400" dirty="0">
                <a:solidFill>
                  <a:schemeClr val="bg2">
                    <a:lumMod val="50000"/>
                  </a:schemeClr>
                </a:solidFill>
                <a:highlight>
                  <a:srgbClr val="FFFFFF"/>
                </a:highlight>
                <a:latin typeface="Arial"/>
                <a:ea typeface="Arial"/>
                <a:cs typeface="Arial"/>
                <a:sym typeface="Arial"/>
              </a:rPr>
              <a:t>Basically build automation is the act of scripting or automating a wide variety of tasks that software developers do in their day-to-day activities like:</a:t>
            </a:r>
            <a:endParaRPr sz="1400" dirty="0">
              <a:solidFill>
                <a:schemeClr val="bg2">
                  <a:lumMod val="50000"/>
                </a:schemeClr>
              </a:solidFill>
              <a:highlight>
                <a:srgbClr val="FFFFFF"/>
              </a:highlight>
              <a:latin typeface="Arial"/>
              <a:ea typeface="Arial"/>
              <a:cs typeface="Arial"/>
              <a:sym typeface="Arial"/>
            </a:endParaRPr>
          </a:p>
          <a:p>
            <a:pPr marL="914400" lvl="1" indent="-317500" algn="l" rtl="0">
              <a:spcBef>
                <a:spcPts val="0"/>
              </a:spcBef>
              <a:spcAft>
                <a:spcPts val="0"/>
              </a:spcAft>
              <a:buClr>
                <a:srgbClr val="525960"/>
              </a:buClr>
              <a:buSzPts val="1400"/>
              <a:buFont typeface="Arial"/>
              <a:buChar char="○"/>
            </a:pPr>
            <a:r>
              <a:rPr lang="en-GB" sz="1400" dirty="0">
                <a:solidFill>
                  <a:schemeClr val="bg2">
                    <a:lumMod val="50000"/>
                  </a:schemeClr>
                </a:solidFill>
                <a:highlight>
                  <a:srgbClr val="FFFFFF"/>
                </a:highlight>
                <a:latin typeface="Arial"/>
                <a:ea typeface="Arial"/>
                <a:cs typeface="Arial"/>
                <a:sym typeface="Arial"/>
              </a:rPr>
              <a:t>Downloading dependencies.</a:t>
            </a:r>
            <a:endParaRPr sz="1400" dirty="0">
              <a:solidFill>
                <a:schemeClr val="bg2">
                  <a:lumMod val="50000"/>
                </a:schemeClr>
              </a:solidFill>
              <a:highlight>
                <a:srgbClr val="FFFFFF"/>
              </a:highlight>
              <a:latin typeface="Arial"/>
              <a:ea typeface="Arial"/>
              <a:cs typeface="Arial"/>
              <a:sym typeface="Arial"/>
            </a:endParaRPr>
          </a:p>
          <a:p>
            <a:pPr marL="914400" lvl="1" indent="-317500" algn="l" rtl="0">
              <a:spcBef>
                <a:spcPts val="0"/>
              </a:spcBef>
              <a:spcAft>
                <a:spcPts val="0"/>
              </a:spcAft>
              <a:buClr>
                <a:srgbClr val="525960"/>
              </a:buClr>
              <a:buSzPts val="1400"/>
              <a:buFont typeface="Arial"/>
              <a:buChar char="○"/>
            </a:pPr>
            <a:r>
              <a:rPr lang="en-GB" sz="1400" dirty="0">
                <a:solidFill>
                  <a:schemeClr val="bg2">
                    <a:lumMod val="50000"/>
                  </a:schemeClr>
                </a:solidFill>
                <a:highlight>
                  <a:srgbClr val="FFFFFF"/>
                </a:highlight>
                <a:latin typeface="Arial"/>
                <a:ea typeface="Arial"/>
                <a:cs typeface="Arial"/>
                <a:sym typeface="Arial"/>
              </a:rPr>
              <a:t>Compiling source code into binary code.</a:t>
            </a:r>
            <a:endParaRPr sz="1400" dirty="0">
              <a:solidFill>
                <a:schemeClr val="bg2">
                  <a:lumMod val="50000"/>
                </a:schemeClr>
              </a:solidFill>
              <a:highlight>
                <a:srgbClr val="FFFFFF"/>
              </a:highlight>
              <a:latin typeface="Arial"/>
              <a:ea typeface="Arial"/>
              <a:cs typeface="Arial"/>
              <a:sym typeface="Arial"/>
            </a:endParaRPr>
          </a:p>
          <a:p>
            <a:pPr marL="914400" lvl="1" indent="-317500" algn="l" rtl="0">
              <a:spcBef>
                <a:spcPts val="0"/>
              </a:spcBef>
              <a:spcAft>
                <a:spcPts val="0"/>
              </a:spcAft>
              <a:buClr>
                <a:srgbClr val="525960"/>
              </a:buClr>
              <a:buSzPts val="1400"/>
              <a:buFont typeface="Arial"/>
              <a:buChar char="○"/>
            </a:pPr>
            <a:r>
              <a:rPr lang="en-GB" sz="1400" dirty="0">
                <a:solidFill>
                  <a:schemeClr val="bg2">
                    <a:lumMod val="50000"/>
                  </a:schemeClr>
                </a:solidFill>
                <a:highlight>
                  <a:srgbClr val="FFFFFF"/>
                </a:highlight>
                <a:latin typeface="Arial"/>
                <a:ea typeface="Arial"/>
                <a:cs typeface="Arial"/>
                <a:sym typeface="Arial"/>
              </a:rPr>
              <a:t>Packaging that binary code.</a:t>
            </a:r>
            <a:endParaRPr sz="1400" dirty="0">
              <a:solidFill>
                <a:schemeClr val="bg2">
                  <a:lumMod val="50000"/>
                </a:schemeClr>
              </a:solidFill>
              <a:highlight>
                <a:srgbClr val="FFFFFF"/>
              </a:highlight>
              <a:latin typeface="Arial"/>
              <a:ea typeface="Arial"/>
              <a:cs typeface="Arial"/>
              <a:sym typeface="Arial"/>
            </a:endParaRPr>
          </a:p>
          <a:p>
            <a:pPr marL="914400" lvl="1" indent="-317500" algn="l" rtl="0">
              <a:spcBef>
                <a:spcPts val="0"/>
              </a:spcBef>
              <a:spcAft>
                <a:spcPts val="0"/>
              </a:spcAft>
              <a:buClr>
                <a:srgbClr val="525960"/>
              </a:buClr>
              <a:buSzPts val="1400"/>
              <a:buFont typeface="Arial"/>
              <a:buChar char="○"/>
            </a:pPr>
            <a:r>
              <a:rPr lang="en-GB" sz="1400" dirty="0">
                <a:solidFill>
                  <a:schemeClr val="bg2">
                    <a:lumMod val="50000"/>
                  </a:schemeClr>
                </a:solidFill>
                <a:highlight>
                  <a:srgbClr val="FFFFFF"/>
                </a:highlight>
                <a:latin typeface="Arial"/>
                <a:ea typeface="Arial"/>
                <a:cs typeface="Arial"/>
                <a:sym typeface="Arial"/>
              </a:rPr>
              <a:t>Running tests.</a:t>
            </a:r>
            <a:endParaRPr sz="1400" dirty="0">
              <a:solidFill>
                <a:schemeClr val="bg2">
                  <a:lumMod val="50000"/>
                </a:schemeClr>
              </a:solidFill>
              <a:highlight>
                <a:srgbClr val="FFFFFF"/>
              </a:highlight>
              <a:latin typeface="Arial"/>
              <a:ea typeface="Arial"/>
              <a:cs typeface="Arial"/>
              <a:sym typeface="Arial"/>
            </a:endParaRPr>
          </a:p>
          <a:p>
            <a:pPr marL="914400" lvl="1" indent="-317500" algn="l" rtl="0">
              <a:spcBef>
                <a:spcPts val="0"/>
              </a:spcBef>
              <a:spcAft>
                <a:spcPts val="0"/>
              </a:spcAft>
              <a:buClr>
                <a:srgbClr val="525960"/>
              </a:buClr>
              <a:buSzPts val="1400"/>
              <a:buFont typeface="Arial"/>
              <a:buChar char="○"/>
            </a:pPr>
            <a:r>
              <a:rPr lang="en-GB" sz="1400" dirty="0">
                <a:solidFill>
                  <a:schemeClr val="bg2">
                    <a:lumMod val="50000"/>
                  </a:schemeClr>
                </a:solidFill>
                <a:highlight>
                  <a:srgbClr val="FFFFFF"/>
                </a:highlight>
                <a:latin typeface="Arial"/>
                <a:ea typeface="Arial"/>
                <a:cs typeface="Arial"/>
                <a:sym typeface="Arial"/>
              </a:rPr>
              <a:t>Deployment to production systems.</a:t>
            </a:r>
            <a:endParaRPr dirty="0">
              <a:solidFill>
                <a:schemeClr val="bg2">
                  <a:lumMod val="50000"/>
                </a:schemeClr>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19" name="Google Shape;319;p20"/>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Why do we use build tools?</a:t>
            </a:r>
            <a:endParaRPr/>
          </a:p>
        </p:txBody>
      </p:sp>
      <p:sp>
        <p:nvSpPr>
          <p:cNvPr id="320" name="Google Shape;320;p20"/>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GB" sz="1400" dirty="0">
                <a:solidFill>
                  <a:schemeClr val="bg2">
                    <a:lumMod val="50000"/>
                  </a:schemeClr>
                </a:solidFill>
                <a:highlight>
                  <a:srgbClr val="FFFFFF"/>
                </a:highlight>
                <a:latin typeface="Arial"/>
                <a:ea typeface="Arial"/>
                <a:cs typeface="Arial"/>
                <a:sym typeface="Arial"/>
              </a:rPr>
              <a:t>In small projects, developers will often manually invoke the build process. This is not practical for larger projects, where it is very hard to keep track of what needs to be built, in what sequence and what dependencies there are in the building process. Using an automation tool allows the build process to be more consistent.</a:t>
            </a:r>
            <a:endParaRPr sz="1400" dirty="0">
              <a:solidFill>
                <a:schemeClr val="bg2">
                  <a:lumMod val="50000"/>
                </a:schemeClr>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25" name="Google Shape;325;p21"/>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Build Tool Types</a:t>
            </a:r>
            <a:endParaRPr/>
          </a:p>
        </p:txBody>
      </p:sp>
      <p:sp>
        <p:nvSpPr>
          <p:cNvPr id="326" name="Google Shape;326;p21"/>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1400" dirty="0">
                <a:solidFill>
                  <a:schemeClr val="bg2">
                    <a:lumMod val="50000"/>
                  </a:schemeClr>
                </a:solidFill>
              </a:rPr>
              <a:t>Some of the common Java build tools are </a:t>
            </a:r>
            <a:endParaRPr sz="1400" dirty="0">
              <a:solidFill>
                <a:schemeClr val="bg2">
                  <a:lumMod val="50000"/>
                </a:schemeClr>
              </a:solidFill>
            </a:endParaRPr>
          </a:p>
          <a:p>
            <a:pPr marL="457200" lvl="0" indent="-317500" algn="l" rtl="0">
              <a:spcBef>
                <a:spcPts val="1200"/>
              </a:spcBef>
              <a:spcAft>
                <a:spcPts val="0"/>
              </a:spcAft>
              <a:buSzPts val="1400"/>
              <a:buChar char="●"/>
            </a:pPr>
            <a:r>
              <a:rPr lang="en-GB" sz="1400" dirty="0">
                <a:solidFill>
                  <a:schemeClr val="bg2">
                    <a:lumMod val="50000"/>
                  </a:schemeClr>
                </a:solidFill>
              </a:rPr>
              <a:t>Maven</a:t>
            </a:r>
            <a:endParaRPr sz="1400" dirty="0">
              <a:solidFill>
                <a:schemeClr val="bg2">
                  <a:lumMod val="50000"/>
                </a:schemeClr>
              </a:solidFill>
            </a:endParaRPr>
          </a:p>
          <a:p>
            <a:pPr marL="457200" lvl="0" indent="-317500" algn="l" rtl="0">
              <a:spcBef>
                <a:spcPts val="0"/>
              </a:spcBef>
              <a:spcAft>
                <a:spcPts val="0"/>
              </a:spcAft>
              <a:buSzPts val="1400"/>
              <a:buChar char="●"/>
            </a:pPr>
            <a:r>
              <a:rPr lang="en-GB" sz="1400" dirty="0">
                <a:solidFill>
                  <a:schemeClr val="bg2">
                    <a:lumMod val="50000"/>
                  </a:schemeClr>
                </a:solidFill>
              </a:rPr>
              <a:t>Ant</a:t>
            </a:r>
            <a:endParaRPr sz="1400" dirty="0">
              <a:solidFill>
                <a:schemeClr val="bg2">
                  <a:lumMod val="50000"/>
                </a:schemeClr>
              </a:solidFill>
            </a:endParaRPr>
          </a:p>
          <a:p>
            <a:pPr marL="457200" lvl="0" indent="-317500" algn="l" rtl="0">
              <a:spcBef>
                <a:spcPts val="0"/>
              </a:spcBef>
              <a:spcAft>
                <a:spcPts val="0"/>
              </a:spcAft>
              <a:buSzPts val="1400"/>
              <a:buChar char="●"/>
            </a:pPr>
            <a:r>
              <a:rPr lang="en-GB" sz="1400" dirty="0">
                <a:solidFill>
                  <a:schemeClr val="bg2">
                    <a:lumMod val="50000"/>
                  </a:schemeClr>
                </a:solidFill>
              </a:rPr>
              <a:t>Gradle</a:t>
            </a:r>
            <a:endParaRPr sz="1400" dirty="0">
              <a:solidFill>
                <a:schemeClr val="bg2">
                  <a:lumMod val="50000"/>
                </a:schemeClr>
              </a:solidFill>
            </a:endParaRPr>
          </a:p>
        </p:txBody>
      </p:sp>
    </p:spTree>
  </p:cSld>
  <p:clrMapOvr>
    <a:masterClrMapping/>
  </p:clrMapOvr>
</p:sld>
</file>

<file path=ppt/theme/theme1.xml><?xml version="1.0" encoding="utf-8"?>
<a:theme xmlns:a="http://schemas.openxmlformats.org/drawingml/2006/main"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1837</Words>
  <Application>Microsoft Office PowerPoint</Application>
  <PresentationFormat>On-screen Show (16:9)</PresentationFormat>
  <Paragraphs>115</Paragraphs>
  <Slides>27</Slides>
  <Notes>27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Arial</vt:lpstr>
      <vt:lpstr>Maven Pro</vt:lpstr>
      <vt:lpstr>Nunito</vt:lpstr>
      <vt:lpstr>Roboto</vt:lpstr>
      <vt:lpstr>Momentum</vt:lpstr>
      <vt:lpstr>Java Server Faces (JSF)</vt:lpstr>
      <vt:lpstr>What is JSF? </vt:lpstr>
      <vt:lpstr>Overview</vt:lpstr>
      <vt:lpstr>How is it useful for us?</vt:lpstr>
      <vt:lpstr>JSF UI Component Model</vt:lpstr>
      <vt:lpstr>Build tools</vt:lpstr>
      <vt:lpstr>Build tools</vt:lpstr>
      <vt:lpstr>Why do we use build tools?</vt:lpstr>
      <vt:lpstr>Build Tool Types</vt:lpstr>
      <vt:lpstr>What is ANT?</vt:lpstr>
      <vt:lpstr>PowerPoint Presentation</vt:lpstr>
      <vt:lpstr>What is Maven?</vt:lpstr>
      <vt:lpstr>PowerPoint Presentation</vt:lpstr>
      <vt:lpstr>Web Development</vt:lpstr>
      <vt:lpstr>Web server vs Application server</vt:lpstr>
      <vt:lpstr>Common java servers</vt:lpstr>
      <vt:lpstr>What do we need?</vt:lpstr>
      <vt:lpstr>Configuring Java</vt:lpstr>
      <vt:lpstr>Installation and Configuration of Eclipse IDE</vt:lpstr>
      <vt:lpstr>Installation and Configuration of Maven</vt:lpstr>
      <vt:lpstr>Installation and Configuration of Wildfly</vt:lpstr>
      <vt:lpstr>Wildfly Integration in Eclipse IDE</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Server Faces (JSF)</dc:title>
  <cp:lastModifiedBy>Suleman  Khurram</cp:lastModifiedBy>
  <cp:revision>1</cp:revision>
  <dcterms:modified xsi:type="dcterms:W3CDTF">2022-01-10T19:36:18Z</dcterms:modified>
</cp:coreProperties>
</file>