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1"/>
  </p:notesMasterIdLst>
  <p:sldIdLst>
    <p:sldId id="256" r:id="rId2"/>
    <p:sldId id="258" r:id="rId3"/>
    <p:sldId id="259" r:id="rId4"/>
    <p:sldId id="305" r:id="rId5"/>
    <p:sldId id="260" r:id="rId6"/>
    <p:sldId id="261" r:id="rId7"/>
    <p:sldId id="306" r:id="rId8"/>
    <p:sldId id="417" r:id="rId9"/>
    <p:sldId id="357" r:id="rId10"/>
    <p:sldId id="324" r:id="rId11"/>
    <p:sldId id="363" r:id="rId12"/>
    <p:sldId id="404" r:id="rId13"/>
    <p:sldId id="418" r:id="rId14"/>
    <p:sldId id="419" r:id="rId15"/>
    <p:sldId id="420" r:id="rId16"/>
    <p:sldId id="421" r:id="rId17"/>
    <p:sldId id="422" r:id="rId18"/>
    <p:sldId id="423" r:id="rId19"/>
    <p:sldId id="424" r:id="rId20"/>
    <p:sldId id="425" r:id="rId21"/>
    <p:sldId id="426" r:id="rId22"/>
    <p:sldId id="427" r:id="rId23"/>
    <p:sldId id="428" r:id="rId24"/>
    <p:sldId id="471" r:id="rId25"/>
    <p:sldId id="472" r:id="rId26"/>
    <p:sldId id="473" r:id="rId27"/>
    <p:sldId id="468" r:id="rId28"/>
    <p:sldId id="335" r:id="rId29"/>
    <p:sldId id="354" r:id="rId30"/>
    <p:sldId id="429" r:id="rId31"/>
    <p:sldId id="469" r:id="rId32"/>
    <p:sldId id="430" r:id="rId33"/>
    <p:sldId id="394" r:id="rId34"/>
    <p:sldId id="437" r:id="rId35"/>
    <p:sldId id="439" r:id="rId36"/>
    <p:sldId id="440" r:id="rId37"/>
    <p:sldId id="443" r:id="rId38"/>
    <p:sldId id="447" r:id="rId39"/>
    <p:sldId id="448" r:id="rId40"/>
    <p:sldId id="446" r:id="rId41"/>
    <p:sldId id="449" r:id="rId42"/>
    <p:sldId id="444" r:id="rId43"/>
    <p:sldId id="344" r:id="rId44"/>
    <p:sldId id="450" r:id="rId45"/>
    <p:sldId id="451" r:id="rId46"/>
    <p:sldId id="452" r:id="rId47"/>
    <p:sldId id="453" r:id="rId48"/>
    <p:sldId id="455" r:id="rId49"/>
    <p:sldId id="454" r:id="rId50"/>
    <p:sldId id="462" r:id="rId51"/>
    <p:sldId id="463" r:id="rId52"/>
    <p:sldId id="464" r:id="rId53"/>
    <p:sldId id="466" r:id="rId54"/>
    <p:sldId id="467" r:id="rId55"/>
    <p:sldId id="470" r:id="rId56"/>
    <p:sldId id="458" r:id="rId57"/>
    <p:sldId id="459" r:id="rId58"/>
    <p:sldId id="460" r:id="rId59"/>
    <p:sldId id="461"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2E8"/>
    <a:srgbClr val="FF7D27"/>
    <a:srgbClr val="F1550F"/>
    <a:srgbClr val="EE9426"/>
    <a:srgbClr val="FBF3EF"/>
    <a:srgbClr val="BD582C"/>
    <a:srgbClr val="C27110"/>
    <a:srgbClr val="F0FFC5"/>
    <a:srgbClr val="E4FF97"/>
    <a:srgbClr val="99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74" autoAdjust="0"/>
    <p:restoredTop sz="94660"/>
  </p:normalViewPr>
  <p:slideViewPr>
    <p:cSldViewPr snapToGrid="0">
      <p:cViewPr varScale="1">
        <p:scale>
          <a:sx n="81" d="100"/>
          <a:sy n="81" d="100"/>
        </p:scale>
        <p:origin x="864"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3A3EF7-6A8C-41E7-A670-94BEBA3C090C}" type="datetimeFigureOut">
              <a:rPr lang="en-GB" smtClean="0"/>
              <a:t>08/10/2021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94EC80-0680-4175-AD25-0A2E3B7CFF0B}" type="slidenum">
              <a:rPr lang="en-GB" smtClean="0"/>
              <a:t>‹#›</a:t>
            </a:fld>
            <a:endParaRPr lang="en-GB"/>
          </a:p>
        </p:txBody>
      </p:sp>
    </p:spTree>
    <p:extLst>
      <p:ext uri="{BB962C8B-B14F-4D97-AF65-F5344CB8AC3E}">
        <p14:creationId xmlns:p14="http://schemas.microsoft.com/office/powerpoint/2010/main" val="995161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94EC80-0680-4175-AD25-0A2E3B7CFF0B}" type="slidenum">
              <a:rPr lang="en-GB" smtClean="0"/>
              <a:t>5</a:t>
            </a:fld>
            <a:endParaRPr lang="en-GB"/>
          </a:p>
        </p:txBody>
      </p:sp>
    </p:spTree>
    <p:extLst>
      <p:ext uri="{BB962C8B-B14F-4D97-AF65-F5344CB8AC3E}">
        <p14:creationId xmlns:p14="http://schemas.microsoft.com/office/powerpoint/2010/main" val="3456139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717EABC6-BBDD-3D49-89CB-2CA5530A530A}"/>
              </a:ext>
            </a:extLst>
          </p:cNvPr>
          <p:cNvSpPr>
            <a:spLocks noGrp="1" noRot="1" noChangeAspect="1" noChangeArrowheads="1" noTextEdit="1"/>
          </p:cNvSpPr>
          <p:nvPr>
            <p:ph type="sldImg"/>
          </p:nvPr>
        </p:nvSpPr>
        <p:spPr bwMode="auto">
          <a:xfrm>
            <a:off x="381000" y="685800"/>
            <a:ext cx="6096000" cy="3429000"/>
          </a:xfrm>
          <a:prstGeom prst="rect">
            <a:avLst/>
          </a:prstGeom>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a:extLst>
        </p:spPr>
      </p:sp>
      <p:sp>
        <p:nvSpPr>
          <p:cNvPr id="92163" name="Rectangle 3">
            <a:extLst>
              <a:ext uri="{FF2B5EF4-FFF2-40B4-BE49-F238E27FC236}">
                <a16:creationId xmlns:a16="http://schemas.microsoft.com/office/drawing/2014/main" id="{6262633A-D52A-1541-B1B2-A0AD8789E50C}"/>
              </a:ext>
            </a:extLst>
          </p:cNvPr>
          <p:cNvSpPr>
            <a:spLocks noGrp="1" noChangeArrowheads="1"/>
          </p:cNvSpPr>
          <p:nvPr>
            <p:ph type="body" idx="1"/>
          </p:nvPr>
        </p:nvSpPr>
        <p:spPr bwMode="auto">
          <a:xfrm>
            <a:off x="914400" y="4343400"/>
            <a:ext cx="5029200" cy="4114800"/>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lstStyle/>
          <a:p>
            <a:pPr>
              <a:defRPr/>
            </a:pPr>
            <a:endParaRPr lang="en-US" altLang="en-US">
              <a:latin typeface="Times New Roma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42C7AEC2-AF04-A340-ADBB-4D5388EA095A}"/>
              </a:ext>
            </a:extLst>
          </p:cNvPr>
          <p:cNvSpPr>
            <a:spLocks noGrp="1" noRot="1" noChangeAspect="1" noChangeArrowheads="1" noTextEdit="1"/>
          </p:cNvSpPr>
          <p:nvPr>
            <p:ph type="sldImg"/>
          </p:nvPr>
        </p:nvSpPr>
        <p:spPr bwMode="auto">
          <a:xfrm>
            <a:off x="381000" y="685800"/>
            <a:ext cx="6096000" cy="3429000"/>
          </a:xfrm>
          <a:prstGeom prst="rect">
            <a:avLst/>
          </a:prstGeom>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a:extLst>
        </p:spPr>
      </p:sp>
      <p:sp>
        <p:nvSpPr>
          <p:cNvPr id="93187" name="Rectangle 3">
            <a:extLst>
              <a:ext uri="{FF2B5EF4-FFF2-40B4-BE49-F238E27FC236}">
                <a16:creationId xmlns:a16="http://schemas.microsoft.com/office/drawing/2014/main" id="{2AF5BE6B-3EAF-D54F-95FD-93FE379DF6FC}"/>
              </a:ext>
            </a:extLst>
          </p:cNvPr>
          <p:cNvSpPr>
            <a:spLocks noGrp="1" noChangeArrowheads="1"/>
          </p:cNvSpPr>
          <p:nvPr>
            <p:ph type="body" idx="1"/>
          </p:nvPr>
        </p:nvSpPr>
        <p:spPr bwMode="auto">
          <a:xfrm>
            <a:off x="914400" y="4343400"/>
            <a:ext cx="5029200" cy="4114800"/>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lstStyle/>
          <a:p>
            <a:pPr>
              <a:defRPr/>
            </a:pPr>
            <a:endParaRPr lang="en-US" altLang="en-US">
              <a:latin typeface="Times New Roman"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D134CEB6-F991-2543-9FCF-4B53A7AEDD30}"/>
              </a:ext>
            </a:extLst>
          </p:cNvPr>
          <p:cNvSpPr>
            <a:spLocks noGrp="1" noRot="1" noChangeAspect="1" noChangeArrowheads="1" noTextEdit="1"/>
          </p:cNvSpPr>
          <p:nvPr>
            <p:ph type="sldImg"/>
          </p:nvPr>
        </p:nvSpPr>
        <p:spPr bwMode="auto">
          <a:xfrm>
            <a:off x="381000" y="685800"/>
            <a:ext cx="6096000" cy="3429000"/>
          </a:xfrm>
          <a:prstGeom prst="rect">
            <a:avLst/>
          </a:prstGeom>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a:extLst>
        </p:spPr>
      </p:sp>
      <p:sp>
        <p:nvSpPr>
          <p:cNvPr id="98307" name="Rectangle 3">
            <a:extLst>
              <a:ext uri="{FF2B5EF4-FFF2-40B4-BE49-F238E27FC236}">
                <a16:creationId xmlns:a16="http://schemas.microsoft.com/office/drawing/2014/main" id="{2C192AFD-92A4-B248-9262-5A213B00D5EA}"/>
              </a:ext>
            </a:extLst>
          </p:cNvPr>
          <p:cNvSpPr>
            <a:spLocks noGrp="1" noChangeArrowheads="1"/>
          </p:cNvSpPr>
          <p:nvPr>
            <p:ph type="body" idx="1"/>
          </p:nvPr>
        </p:nvSpPr>
        <p:spPr bwMode="auto">
          <a:xfrm>
            <a:off x="914400" y="4343400"/>
            <a:ext cx="5029200" cy="4114800"/>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lstStyle/>
          <a:p>
            <a:pPr>
              <a:defRPr/>
            </a:pPr>
            <a:endParaRPr lang="en-US" altLang="en-US">
              <a:latin typeface="Times New Roman"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213711BE-EFF4-B340-B4D8-0F1C254418B8}"/>
              </a:ext>
            </a:extLst>
          </p:cNvPr>
          <p:cNvSpPr>
            <a:spLocks noGrp="1" noRot="1" noChangeAspect="1" noChangeArrowheads="1" noTextEdit="1"/>
          </p:cNvSpPr>
          <p:nvPr>
            <p:ph type="sldImg"/>
          </p:nvPr>
        </p:nvSpPr>
        <p:spPr bwMode="auto">
          <a:xfrm>
            <a:off x="381000" y="685800"/>
            <a:ext cx="6096000" cy="3429000"/>
          </a:xfrm>
          <a:prstGeom prst="rect">
            <a:avLst/>
          </a:prstGeom>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a:extLst>
        </p:spPr>
      </p:sp>
      <p:sp>
        <p:nvSpPr>
          <p:cNvPr id="99331" name="Rectangle 3">
            <a:extLst>
              <a:ext uri="{FF2B5EF4-FFF2-40B4-BE49-F238E27FC236}">
                <a16:creationId xmlns:a16="http://schemas.microsoft.com/office/drawing/2014/main" id="{39BE5013-2DDD-AF43-917A-1B3C3DED8A48}"/>
              </a:ext>
            </a:extLst>
          </p:cNvPr>
          <p:cNvSpPr>
            <a:spLocks noGrp="1" noChangeArrowheads="1"/>
          </p:cNvSpPr>
          <p:nvPr>
            <p:ph type="body" idx="1"/>
          </p:nvPr>
        </p:nvSpPr>
        <p:spPr bwMode="auto">
          <a:xfrm>
            <a:off x="914400" y="4343400"/>
            <a:ext cx="5029200" cy="4114800"/>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lstStyle/>
          <a:p>
            <a:pPr>
              <a:defRPr/>
            </a:pPr>
            <a:endParaRPr lang="en-US" altLang="en-US">
              <a:latin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F3D3D5-D20F-4551-9FE5-056F1A40A389}" type="datetime1">
              <a:rPr lang="en-GB" smtClean="0"/>
              <a:t>08/10/2021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736693-4716-4F4B-B6D1-76F915E8FF72}"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4410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AB15B6-37CC-46F4-99C0-5DDF7C298B12}" type="datetime1">
              <a:rPr lang="en-GB" smtClean="0"/>
              <a:t>08/10/2021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736693-4716-4F4B-B6D1-76F915E8FF72}" type="slidenum">
              <a:rPr lang="en-GB" smtClean="0"/>
              <a:t>‹#›</a:t>
            </a:fld>
            <a:endParaRPr lang="en-GB"/>
          </a:p>
        </p:txBody>
      </p:sp>
    </p:spTree>
    <p:extLst>
      <p:ext uri="{BB962C8B-B14F-4D97-AF65-F5344CB8AC3E}">
        <p14:creationId xmlns:p14="http://schemas.microsoft.com/office/powerpoint/2010/main" val="700638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0AACFF-2EBB-47E6-8ABA-B77E329ADC88}" type="datetime1">
              <a:rPr lang="en-GB" smtClean="0"/>
              <a:t>08/10/2021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736693-4716-4F4B-B6D1-76F915E8FF72}" type="slidenum">
              <a:rPr lang="en-GB" smtClean="0"/>
              <a:t>‹#›</a:t>
            </a:fld>
            <a:endParaRPr lang="en-GB"/>
          </a:p>
        </p:txBody>
      </p:sp>
    </p:spTree>
    <p:extLst>
      <p:ext uri="{BB962C8B-B14F-4D97-AF65-F5344CB8AC3E}">
        <p14:creationId xmlns:p14="http://schemas.microsoft.com/office/powerpoint/2010/main" val="4057718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354838"/>
            <a:ext cx="10058400" cy="686479"/>
          </a:xfrm>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a:xfrm>
            <a:off x="1097280" y="1214651"/>
            <a:ext cx="10058400" cy="46544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10"/>
          <p:cNvSpPr>
            <a:spLocks noGrp="1"/>
          </p:cNvSpPr>
          <p:nvPr>
            <p:ph type="dt" sz="half" idx="10"/>
          </p:nvPr>
        </p:nvSpPr>
        <p:spPr/>
        <p:txBody>
          <a:bodyPr/>
          <a:lstStyle/>
          <a:p>
            <a:fld id="{DCE04DD5-451F-4968-8EEA-6A704E456FB3}" type="datetime1">
              <a:rPr lang="en-GB" smtClean="0"/>
              <a:t>08/10/2021</a:t>
            </a:fld>
            <a:endParaRPr lang="en-GB"/>
          </a:p>
        </p:txBody>
      </p:sp>
      <p:sp>
        <p:nvSpPr>
          <p:cNvPr id="12" name="Footer Placeholder 11"/>
          <p:cNvSpPr>
            <a:spLocks noGrp="1"/>
          </p:cNvSpPr>
          <p:nvPr>
            <p:ph type="ftr" sz="quarter" idx="11"/>
          </p:nvPr>
        </p:nvSpPr>
        <p:spPr/>
        <p:txBody>
          <a:bodyPr/>
          <a:lstStyle/>
          <a:p>
            <a:endParaRPr lang="en-GB"/>
          </a:p>
        </p:txBody>
      </p:sp>
      <p:sp>
        <p:nvSpPr>
          <p:cNvPr id="13" name="Slide Number Placeholder 12"/>
          <p:cNvSpPr>
            <a:spLocks noGrp="1"/>
          </p:cNvSpPr>
          <p:nvPr>
            <p:ph type="sldNum" sz="quarter" idx="12"/>
          </p:nvPr>
        </p:nvSpPr>
        <p:spPr/>
        <p:txBody>
          <a:bodyPr/>
          <a:lstStyle/>
          <a:p>
            <a:fld id="{0D736693-4716-4F4B-B6D1-76F915E8FF72}" type="slidenum">
              <a:rPr lang="en-GB" smtClean="0"/>
              <a:t>‹#›</a:t>
            </a:fld>
            <a:endParaRPr lang="en-GB"/>
          </a:p>
        </p:txBody>
      </p:sp>
      <p:sp>
        <p:nvSpPr>
          <p:cNvPr id="17" name="Rectangle 16"/>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userDrawn="1"/>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9" name="Straight Connector 18"/>
          <p:cNvCxnSpPr/>
          <p:nvPr userDrawn="1"/>
        </p:nvCxnSpPr>
        <p:spPr>
          <a:xfrm>
            <a:off x="1207658" y="1026987"/>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2810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0C8CE92-31A1-45D4-90F6-89F62638B506}" type="datetime1">
              <a:rPr lang="en-GB" smtClean="0"/>
              <a:t>08/10/2021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736693-4716-4F4B-B6D1-76F915E8FF72}"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5339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115367-7A8E-479C-B543-D69DAD2F0699}" type="datetime1">
              <a:rPr lang="en-GB" smtClean="0"/>
              <a:t>08/10/2021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D736693-4716-4F4B-B6D1-76F915E8FF72}" type="slidenum">
              <a:rPr lang="en-GB" smtClean="0"/>
              <a:t>‹#›</a:t>
            </a:fld>
            <a:endParaRPr lang="en-GB"/>
          </a:p>
        </p:txBody>
      </p:sp>
    </p:spTree>
    <p:extLst>
      <p:ext uri="{BB962C8B-B14F-4D97-AF65-F5344CB8AC3E}">
        <p14:creationId xmlns:p14="http://schemas.microsoft.com/office/powerpoint/2010/main" val="3362249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A19E90-CA7E-470A-842C-E85B11CD7A42}" type="datetime1">
              <a:rPr lang="en-GB" smtClean="0"/>
              <a:t>08/10/2021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D736693-4716-4F4B-B6D1-76F915E8FF72}" type="slidenum">
              <a:rPr lang="en-GB" smtClean="0"/>
              <a:t>‹#›</a:t>
            </a:fld>
            <a:endParaRPr lang="en-GB"/>
          </a:p>
        </p:txBody>
      </p:sp>
    </p:spTree>
    <p:extLst>
      <p:ext uri="{BB962C8B-B14F-4D97-AF65-F5344CB8AC3E}">
        <p14:creationId xmlns:p14="http://schemas.microsoft.com/office/powerpoint/2010/main" val="357900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F634AF-AD0B-43EF-AE83-C4AA9D00CB62}" type="datetime1">
              <a:rPr lang="en-GB" smtClean="0"/>
              <a:t>08/10/2021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D736693-4716-4F4B-B6D1-76F915E8FF72}" type="slidenum">
              <a:rPr lang="en-GB" smtClean="0"/>
              <a:t>‹#›</a:t>
            </a:fld>
            <a:endParaRPr lang="en-GB"/>
          </a:p>
        </p:txBody>
      </p:sp>
    </p:spTree>
    <p:extLst>
      <p:ext uri="{BB962C8B-B14F-4D97-AF65-F5344CB8AC3E}">
        <p14:creationId xmlns:p14="http://schemas.microsoft.com/office/powerpoint/2010/main" val="2205682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B052130-9434-4EDC-8E68-DC0AFA306E85}" type="datetime1">
              <a:rPr lang="en-GB" smtClean="0"/>
              <a:t>08/10/2021</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0D736693-4716-4F4B-B6D1-76F915E8FF72}" type="slidenum">
              <a:rPr lang="en-GB" smtClean="0"/>
              <a:t>‹#›</a:t>
            </a:fld>
            <a:endParaRPr lang="en-GB"/>
          </a:p>
        </p:txBody>
      </p:sp>
    </p:spTree>
    <p:extLst>
      <p:ext uri="{BB962C8B-B14F-4D97-AF65-F5344CB8AC3E}">
        <p14:creationId xmlns:p14="http://schemas.microsoft.com/office/powerpoint/2010/main" val="2087559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25CF13C-B886-4A70-9D54-34F7C22F8DC4}" type="datetime1">
              <a:rPr lang="en-GB" smtClean="0"/>
              <a:t>08/10/2021</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D736693-4716-4F4B-B6D1-76F915E8FF72}" type="slidenum">
              <a:rPr lang="en-GB" smtClean="0"/>
              <a:t>‹#›</a:t>
            </a:fld>
            <a:endParaRPr lang="en-GB"/>
          </a:p>
        </p:txBody>
      </p:sp>
    </p:spTree>
    <p:extLst>
      <p:ext uri="{BB962C8B-B14F-4D97-AF65-F5344CB8AC3E}">
        <p14:creationId xmlns:p14="http://schemas.microsoft.com/office/powerpoint/2010/main" val="2262582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FBD50AE-E347-4923-9479-21AA7DAEBD4D}" type="datetime1">
              <a:rPr lang="en-GB" smtClean="0"/>
              <a:t>08/10/2021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D736693-4716-4F4B-B6D1-76F915E8FF72}" type="slidenum">
              <a:rPr lang="en-GB" smtClean="0"/>
              <a:t>‹#›</a:t>
            </a:fld>
            <a:endParaRPr lang="en-GB"/>
          </a:p>
        </p:txBody>
      </p:sp>
    </p:spTree>
    <p:extLst>
      <p:ext uri="{BB962C8B-B14F-4D97-AF65-F5344CB8AC3E}">
        <p14:creationId xmlns:p14="http://schemas.microsoft.com/office/powerpoint/2010/main" val="1437697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136475"/>
            <a:ext cx="10058400" cy="76836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119116"/>
            <a:ext cx="10058400" cy="4749978"/>
          </a:xfrm>
          <a:prstGeom prst="rect">
            <a:avLst/>
          </a:prstGeom>
        </p:spPr>
        <p:txBody>
          <a:bodyPr vert="horz" lIns="0" tIns="45720" rIns="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CE04DD5-451F-4968-8EEA-6A704E456FB3}" type="datetime1">
              <a:rPr lang="en-GB" smtClean="0"/>
              <a:t>08/10/2021</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2000">
                <a:solidFill>
                  <a:srgbClr val="FFFFFF"/>
                </a:solidFill>
              </a:defRPr>
            </a:lvl1pPr>
          </a:lstStyle>
          <a:p>
            <a:fld id="{0D736693-4716-4F4B-B6D1-76F915E8FF72}" type="slidenum">
              <a:rPr lang="en-GB" smtClean="0"/>
              <a:pPr/>
              <a:t>‹#›</a:t>
            </a:fld>
            <a:endParaRPr lang="en-GB" dirty="0"/>
          </a:p>
        </p:txBody>
      </p:sp>
    </p:spTree>
    <p:extLst>
      <p:ext uri="{BB962C8B-B14F-4D97-AF65-F5344CB8AC3E}">
        <p14:creationId xmlns:p14="http://schemas.microsoft.com/office/powerpoint/2010/main" val="29334003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32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cs.armstrong.edu/liang/JavaCharacteristics.pdf"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javatpoint.com/java-oops-concepts"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javatpoint.com/java-vs-csharp" TargetMode="External"/><Relationship Id="rId2" Type="http://schemas.openxmlformats.org/officeDocument/2006/relationships/hyperlink" Target="https://hackr.io/blog/c-sharp-vs-java"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guru99.com/install-java.html" TargetMode="External"/><Relationship Id="rId2" Type="http://schemas.openxmlformats.org/officeDocument/2006/relationships/hyperlink" Target="https://www.youtube.com/watch?v=IJ-PJbvJBGs"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wmf"/></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9.emf"/><Relationship Id="rId4" Type="http://schemas.openxmlformats.org/officeDocument/2006/relationships/oleObject" Target="../embeddings/oleObject2.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0.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8366" y="1523995"/>
            <a:ext cx="9981968" cy="631289"/>
          </a:xfrm>
        </p:spPr>
        <p:txBody>
          <a:bodyPr>
            <a:noAutofit/>
          </a:bodyPr>
          <a:lstStyle/>
          <a:p>
            <a:pPr algn="ctr"/>
            <a:r>
              <a:rPr lang="en-GB" sz="6000" b="1" dirty="0">
                <a:latin typeface="+mn-lt"/>
              </a:rPr>
              <a:t>Modern Programming Languages</a:t>
            </a:r>
          </a:p>
        </p:txBody>
      </p:sp>
      <p:sp>
        <p:nvSpPr>
          <p:cNvPr id="5" name="Slide Number Placeholder 4"/>
          <p:cNvSpPr>
            <a:spLocks noGrp="1"/>
          </p:cNvSpPr>
          <p:nvPr>
            <p:ph type="sldNum" sz="quarter" idx="12"/>
          </p:nvPr>
        </p:nvSpPr>
        <p:spPr/>
        <p:txBody>
          <a:bodyPr/>
          <a:lstStyle/>
          <a:p>
            <a:fld id="{0D736693-4716-4F4B-B6D1-76F915E8FF72}" type="slidenum">
              <a:rPr lang="en-GB" sz="1800" smtClean="0"/>
              <a:t>1</a:t>
            </a:fld>
            <a:endParaRPr lang="en-GB" sz="1800" dirty="0"/>
          </a:p>
        </p:txBody>
      </p:sp>
      <p:sp>
        <p:nvSpPr>
          <p:cNvPr id="4" name="Subtitle 2"/>
          <p:cNvSpPr txBox="1">
            <a:spLocks/>
          </p:cNvSpPr>
          <p:nvPr/>
        </p:nvSpPr>
        <p:spPr>
          <a:xfrm>
            <a:off x="5651292" y="5800147"/>
            <a:ext cx="6190039" cy="36512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2800" b="1" dirty="0"/>
              <a:t>Course Instructor: Suleman Khurram</a:t>
            </a:r>
            <a:endParaRPr lang="en-GB" sz="2800" dirty="0"/>
          </a:p>
        </p:txBody>
      </p:sp>
      <p:sp>
        <p:nvSpPr>
          <p:cNvPr id="9" name="Subtitle 2"/>
          <p:cNvSpPr txBox="1">
            <a:spLocks/>
          </p:cNvSpPr>
          <p:nvPr/>
        </p:nvSpPr>
        <p:spPr>
          <a:xfrm>
            <a:off x="1274618" y="2449797"/>
            <a:ext cx="9843423" cy="184620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br>
              <a:rPr lang="en-GB" sz="3200" dirty="0"/>
            </a:br>
            <a:r>
              <a:rPr lang="en-GB" sz="3200" dirty="0"/>
              <a:t>UIIT</a:t>
            </a:r>
            <a:br>
              <a:rPr lang="en-GB" sz="3200" dirty="0"/>
            </a:br>
            <a:r>
              <a:rPr lang="en-GB" sz="3200" dirty="0"/>
              <a:t>PMAS Arid Agriculture University, Rawalpindi</a:t>
            </a:r>
          </a:p>
        </p:txBody>
      </p:sp>
    </p:spTree>
    <p:extLst>
      <p:ext uri="{BB962C8B-B14F-4D97-AF65-F5344CB8AC3E}">
        <p14:creationId xmlns:p14="http://schemas.microsoft.com/office/powerpoint/2010/main" val="764276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a:extLst>
              <a:ext uri="{FF2B5EF4-FFF2-40B4-BE49-F238E27FC236}">
                <a16:creationId xmlns:a16="http://schemas.microsoft.com/office/drawing/2014/main" id="{F9A152C5-64E5-DA4C-9724-C3515954039D}"/>
              </a:ext>
            </a:extLst>
          </p:cNvPr>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CDC86DE-40BC-4A7C-8C94-599B894A778A}" type="slidenum">
              <a:rPr lang="en-US" altLang="en-US" sz="1400"/>
              <a:pPr>
                <a:spcBef>
                  <a:spcPct val="0"/>
                </a:spcBef>
                <a:buClrTx/>
                <a:buSzTx/>
                <a:buFontTx/>
                <a:buNone/>
              </a:pPr>
              <a:t>10</a:t>
            </a:fld>
            <a:endParaRPr lang="en-US" altLang="en-US" sz="1400"/>
          </a:p>
        </p:txBody>
      </p:sp>
      <p:sp>
        <p:nvSpPr>
          <p:cNvPr id="38915" name="Rectangle 2">
            <a:extLst>
              <a:ext uri="{FF2B5EF4-FFF2-40B4-BE49-F238E27FC236}">
                <a16:creationId xmlns:a16="http://schemas.microsoft.com/office/drawing/2014/main" id="{A8B9B20A-183B-1E43-A52A-874FF9D14B48}"/>
              </a:ext>
            </a:extLst>
          </p:cNvPr>
          <p:cNvSpPr>
            <a:spLocks noGrp="1" noChangeArrowheads="1"/>
          </p:cNvSpPr>
          <p:nvPr>
            <p:ph type="title"/>
          </p:nvPr>
        </p:nvSpPr>
        <p:spPr>
          <a:xfrm>
            <a:off x="1097437" y="247453"/>
            <a:ext cx="7772400" cy="685800"/>
          </a:xfrm>
        </p:spPr>
        <p:txBody>
          <a:bodyPr>
            <a:normAutofit fontScale="90000"/>
          </a:bodyPr>
          <a:lstStyle/>
          <a:p>
            <a:pPr>
              <a:defRPr/>
            </a:pPr>
            <a:r>
              <a:rPr lang="en-US" altLang="en-US" dirty="0"/>
              <a:t>JDK Versions</a:t>
            </a:r>
          </a:p>
        </p:txBody>
      </p:sp>
      <p:sp>
        <p:nvSpPr>
          <p:cNvPr id="38916" name="Rectangle 3">
            <a:extLst>
              <a:ext uri="{FF2B5EF4-FFF2-40B4-BE49-F238E27FC236}">
                <a16:creationId xmlns:a16="http://schemas.microsoft.com/office/drawing/2014/main" id="{2A66717F-4B16-1C42-B883-B9D2A9E96577}"/>
              </a:ext>
            </a:extLst>
          </p:cNvPr>
          <p:cNvSpPr>
            <a:spLocks noGrp="1" noChangeArrowheads="1"/>
          </p:cNvSpPr>
          <p:nvPr>
            <p:ph type="body" idx="1"/>
          </p:nvPr>
        </p:nvSpPr>
        <p:spPr>
          <a:xfrm>
            <a:off x="1168924" y="1143000"/>
            <a:ext cx="9041876" cy="4993849"/>
          </a:xfrm>
        </p:spPr>
        <p:txBody>
          <a:bodyPr>
            <a:normAutofit fontScale="62500" lnSpcReduction="20000"/>
          </a:bodyPr>
          <a:lstStyle/>
          <a:p>
            <a:pPr>
              <a:defRPr/>
            </a:pPr>
            <a:r>
              <a:rPr lang="en-US" altLang="en-US" sz="3000" dirty="0"/>
              <a:t>JDK 1.02 (1995)</a:t>
            </a:r>
          </a:p>
          <a:p>
            <a:pPr>
              <a:defRPr/>
            </a:pPr>
            <a:r>
              <a:rPr lang="en-US" altLang="en-US" sz="3000" dirty="0"/>
              <a:t>JDK 1.1 (1996)</a:t>
            </a:r>
          </a:p>
          <a:p>
            <a:pPr>
              <a:defRPr/>
            </a:pPr>
            <a:r>
              <a:rPr lang="en-US" altLang="en-US" sz="3000" dirty="0"/>
              <a:t>JDK 1.2 (1998)</a:t>
            </a:r>
          </a:p>
          <a:p>
            <a:pPr>
              <a:defRPr/>
            </a:pPr>
            <a:r>
              <a:rPr lang="en-US" altLang="en-US" sz="3000" dirty="0"/>
              <a:t>JDK 1.3 (2000)</a:t>
            </a:r>
          </a:p>
          <a:p>
            <a:pPr>
              <a:defRPr/>
            </a:pPr>
            <a:r>
              <a:rPr lang="en-US" altLang="en-US" sz="3000" dirty="0"/>
              <a:t>JDK 1.4 (2002)</a:t>
            </a:r>
          </a:p>
          <a:p>
            <a:pPr>
              <a:defRPr/>
            </a:pPr>
            <a:r>
              <a:rPr lang="en-US" altLang="en-US" sz="3000" dirty="0"/>
              <a:t>JDK 1.5 (2004) a. k. a. JDK 5 or Java 5</a:t>
            </a:r>
          </a:p>
          <a:p>
            <a:pPr>
              <a:defRPr/>
            </a:pPr>
            <a:r>
              <a:rPr lang="en-US" altLang="en-US" sz="3000" dirty="0"/>
              <a:t>JDK 1.6 (2006) a. k. a. JDK 6 or Java 6</a:t>
            </a:r>
          </a:p>
          <a:p>
            <a:pPr>
              <a:defRPr/>
            </a:pPr>
            <a:r>
              <a:rPr lang="en-US" altLang="en-US" sz="3000" dirty="0"/>
              <a:t>JDK 1.7 (2011) a. k. a. JDK 7 or Java 7</a:t>
            </a:r>
          </a:p>
          <a:p>
            <a:pPr>
              <a:defRPr/>
            </a:pPr>
            <a:r>
              <a:rPr lang="en-US" altLang="en-US" sz="3000" dirty="0"/>
              <a:t>JDK 1.8 (2014) a. k. a. JDK 8 or Java 8</a:t>
            </a:r>
          </a:p>
          <a:p>
            <a:pPr>
              <a:defRPr/>
            </a:pPr>
            <a:r>
              <a:rPr lang="en-US" altLang="en-US" sz="3000" dirty="0"/>
              <a:t>	.	</a:t>
            </a:r>
          </a:p>
          <a:p>
            <a:pPr>
              <a:defRPr/>
            </a:pPr>
            <a:r>
              <a:rPr lang="en-US" altLang="en-US" sz="3000" dirty="0"/>
              <a:t>	.</a:t>
            </a:r>
          </a:p>
          <a:p>
            <a:pPr>
              <a:defRPr/>
            </a:pPr>
            <a:r>
              <a:rPr lang="en-US" altLang="en-US" sz="3000" dirty="0"/>
              <a:t>	.</a:t>
            </a:r>
          </a:p>
          <a:p>
            <a:pPr>
              <a:defRPr/>
            </a:pPr>
            <a:r>
              <a:rPr lang="en-US" altLang="en-US" sz="3000" dirty="0"/>
              <a:t>JDK 16 (2021)</a:t>
            </a:r>
          </a:p>
          <a:p>
            <a:pPr>
              <a:lnSpc>
                <a:spcPct val="90000"/>
              </a:lnSpc>
              <a:buFont typeface="Monotype Sorts" charset="2"/>
              <a:buChar char="F"/>
              <a:defRPr/>
            </a:pPr>
            <a:endParaRPr lang="en-US" altLang="en-US" sz="3000" dirty="0"/>
          </a:p>
          <a:p>
            <a:pPr>
              <a:lnSpc>
                <a:spcPct val="90000"/>
              </a:lnSpc>
              <a:buFont typeface="Monotype Sorts" charset="2"/>
              <a:buChar char="F"/>
              <a:defRPr/>
            </a:pPr>
            <a:endParaRPr lang="en-US" altLang="en-US" sz="3000" dirty="0"/>
          </a:p>
          <a:p>
            <a:pPr>
              <a:lnSpc>
                <a:spcPct val="90000"/>
              </a:lnSpc>
              <a:buFont typeface="Monotype Sorts" charset="2"/>
              <a:buChar char="F"/>
              <a:defRPr/>
            </a:pPr>
            <a:endParaRPr lang="en-US" altLang="en-US" sz="3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a:extLst>
              <a:ext uri="{FF2B5EF4-FFF2-40B4-BE49-F238E27FC236}">
                <a16:creationId xmlns:a16="http://schemas.microsoft.com/office/drawing/2014/main" id="{F6A11C2D-5985-6143-ADAC-CD143A71B988}"/>
              </a:ext>
            </a:extLst>
          </p:cNvPr>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D9D4ADB-FF44-462B-A549-B032738DE860}" type="slidenum">
              <a:rPr lang="en-US" altLang="en-US" sz="1400"/>
              <a:pPr>
                <a:spcBef>
                  <a:spcPct val="0"/>
                </a:spcBef>
                <a:buClrTx/>
                <a:buSzTx/>
                <a:buFontTx/>
                <a:buNone/>
              </a:pPr>
              <a:t>11</a:t>
            </a:fld>
            <a:endParaRPr lang="en-US" altLang="en-US" sz="1400"/>
          </a:p>
        </p:txBody>
      </p:sp>
      <p:sp>
        <p:nvSpPr>
          <p:cNvPr id="39939" name="Rectangle 2">
            <a:extLst>
              <a:ext uri="{FF2B5EF4-FFF2-40B4-BE49-F238E27FC236}">
                <a16:creationId xmlns:a16="http://schemas.microsoft.com/office/drawing/2014/main" id="{D38BD6FB-ADAE-BA46-885C-D27F59DA8027}"/>
              </a:ext>
            </a:extLst>
          </p:cNvPr>
          <p:cNvSpPr>
            <a:spLocks noGrp="1" noChangeArrowheads="1"/>
          </p:cNvSpPr>
          <p:nvPr>
            <p:ph type="title"/>
          </p:nvPr>
        </p:nvSpPr>
        <p:spPr>
          <a:xfrm>
            <a:off x="1163425" y="322015"/>
            <a:ext cx="7772400" cy="609600"/>
          </a:xfrm>
        </p:spPr>
        <p:txBody>
          <a:bodyPr>
            <a:normAutofit fontScale="90000"/>
          </a:bodyPr>
          <a:lstStyle/>
          <a:p>
            <a:pPr>
              <a:defRPr/>
            </a:pPr>
            <a:r>
              <a:rPr lang="en-US" altLang="en-US" dirty="0"/>
              <a:t>JDK Editions</a:t>
            </a:r>
          </a:p>
        </p:txBody>
      </p:sp>
      <p:sp>
        <p:nvSpPr>
          <p:cNvPr id="39940" name="Rectangle 3">
            <a:extLst>
              <a:ext uri="{FF2B5EF4-FFF2-40B4-BE49-F238E27FC236}">
                <a16:creationId xmlns:a16="http://schemas.microsoft.com/office/drawing/2014/main" id="{AA5C35E4-81E1-984B-A24B-8A105437AF61}"/>
              </a:ext>
            </a:extLst>
          </p:cNvPr>
          <p:cNvSpPr>
            <a:spLocks noGrp="1" noChangeArrowheads="1"/>
          </p:cNvSpPr>
          <p:nvPr>
            <p:ph type="body" idx="1"/>
          </p:nvPr>
        </p:nvSpPr>
        <p:spPr>
          <a:xfrm>
            <a:off x="1163424" y="1096652"/>
            <a:ext cx="9950777" cy="5257800"/>
          </a:xfrm>
        </p:spPr>
        <p:txBody>
          <a:bodyPr/>
          <a:lstStyle/>
          <a:p>
            <a:pPr>
              <a:buFont typeface="Monotype Sorts" charset="2"/>
              <a:buChar char="F"/>
              <a:defRPr/>
            </a:pPr>
            <a:r>
              <a:rPr lang="en-US" altLang="en-US" sz="3000" dirty="0">
                <a:latin typeface="Palatino" charset="0"/>
                <a:ea typeface="Times New Roman" charset="0"/>
                <a:cs typeface="Times New Roman" charset="0"/>
              </a:rPr>
              <a:t> Java Standard Edition (J2SE)</a:t>
            </a:r>
          </a:p>
          <a:p>
            <a:pPr lvl="1">
              <a:defRPr/>
            </a:pPr>
            <a:r>
              <a:rPr lang="en-US" altLang="en-US" sz="2500" dirty="0">
                <a:latin typeface="Palatino" charset="0"/>
                <a:ea typeface="Times New Roman" charset="0"/>
                <a:cs typeface="Times New Roman" charset="0"/>
              </a:rPr>
              <a:t>J2SE can be used to develop client-side standalone applications or applets.</a:t>
            </a:r>
          </a:p>
          <a:p>
            <a:pPr>
              <a:buFont typeface="Monotype Sorts" charset="2"/>
              <a:buChar char="F"/>
              <a:defRPr/>
            </a:pPr>
            <a:r>
              <a:rPr lang="en-US" altLang="en-US" sz="3000" dirty="0">
                <a:latin typeface="Palatino" charset="0"/>
                <a:ea typeface="Times New Roman" charset="0"/>
                <a:cs typeface="Times New Roman" charset="0"/>
              </a:rPr>
              <a:t> Java Enterprise Edition (J2EE)</a:t>
            </a:r>
          </a:p>
          <a:p>
            <a:pPr lvl="1">
              <a:defRPr/>
            </a:pPr>
            <a:r>
              <a:rPr lang="en-US" altLang="en-US" sz="2500" dirty="0">
                <a:latin typeface="Palatino" charset="0"/>
                <a:ea typeface="Times New Roman" charset="0"/>
                <a:cs typeface="Times New Roman" charset="0"/>
              </a:rPr>
              <a:t>J2EE can be used to develop server-side applications such as Java servlets, Java </a:t>
            </a:r>
            <a:r>
              <a:rPr lang="en-US" altLang="en-US" sz="2500" dirty="0" err="1">
                <a:latin typeface="Palatino" charset="0"/>
                <a:ea typeface="Times New Roman" charset="0"/>
                <a:cs typeface="Times New Roman" charset="0"/>
              </a:rPr>
              <a:t>ServerPages</a:t>
            </a:r>
            <a:r>
              <a:rPr lang="en-US" altLang="en-US" sz="2500" dirty="0">
                <a:latin typeface="Palatino" charset="0"/>
                <a:ea typeface="Times New Roman" charset="0"/>
                <a:cs typeface="Times New Roman" charset="0"/>
              </a:rPr>
              <a:t>, and Java </a:t>
            </a:r>
            <a:r>
              <a:rPr lang="en-US" altLang="en-US" sz="2500" dirty="0" err="1">
                <a:latin typeface="Palatino" charset="0"/>
                <a:ea typeface="Times New Roman" charset="0"/>
                <a:cs typeface="Times New Roman" charset="0"/>
              </a:rPr>
              <a:t>ServerFaces</a:t>
            </a:r>
            <a:r>
              <a:rPr lang="en-US" altLang="en-US" sz="2500" dirty="0">
                <a:latin typeface="Palatino" charset="0"/>
                <a:ea typeface="Times New Roman" charset="0"/>
                <a:cs typeface="Times New Roman" charset="0"/>
              </a:rPr>
              <a:t>. </a:t>
            </a:r>
          </a:p>
          <a:p>
            <a:pPr>
              <a:buFont typeface="Monotype Sorts" charset="2"/>
              <a:buChar char="F"/>
              <a:defRPr/>
            </a:pPr>
            <a:r>
              <a:rPr lang="en-US" altLang="en-US" sz="3000" dirty="0">
                <a:latin typeface="Palatino" charset="0"/>
                <a:ea typeface="Times New Roman" charset="0"/>
                <a:cs typeface="Times New Roman" charset="0"/>
              </a:rPr>
              <a:t> Java Micro Edition (J2ME). </a:t>
            </a:r>
          </a:p>
          <a:p>
            <a:pPr lvl="1">
              <a:defRPr/>
            </a:pPr>
            <a:r>
              <a:rPr lang="en-US" altLang="en-US" sz="2500" dirty="0">
                <a:latin typeface="Palatino" charset="0"/>
                <a:ea typeface="Times New Roman" charset="0"/>
                <a:cs typeface="Times New Roman" charset="0"/>
              </a:rPr>
              <a:t>J2ME can be used to develop applications for mobile devices such as cell phones.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a:extLst>
              <a:ext uri="{FF2B5EF4-FFF2-40B4-BE49-F238E27FC236}">
                <a16:creationId xmlns:a16="http://schemas.microsoft.com/office/drawing/2014/main" id="{9A763DDD-E753-B94D-BF31-EF102B7F473D}"/>
              </a:ext>
            </a:extLst>
          </p:cNvPr>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4011859-3AA1-4559-8C9E-6F941AC9944D}" type="slidenum">
              <a:rPr lang="en-US" altLang="en-US" sz="1400"/>
              <a:pPr>
                <a:spcBef>
                  <a:spcPct val="0"/>
                </a:spcBef>
                <a:buClrTx/>
                <a:buSzTx/>
                <a:buFontTx/>
                <a:buNone/>
              </a:pPr>
              <a:t>12</a:t>
            </a:fld>
            <a:endParaRPr lang="en-US" altLang="en-US" sz="1400"/>
          </a:p>
        </p:txBody>
      </p:sp>
      <p:sp>
        <p:nvSpPr>
          <p:cNvPr id="26627" name="Rectangle 2">
            <a:extLst>
              <a:ext uri="{FF2B5EF4-FFF2-40B4-BE49-F238E27FC236}">
                <a16:creationId xmlns:a16="http://schemas.microsoft.com/office/drawing/2014/main" id="{4E1B5B9B-D711-2446-B8A2-ACB9D311692D}"/>
              </a:ext>
            </a:extLst>
          </p:cNvPr>
          <p:cNvSpPr>
            <a:spLocks noGrp="1" noChangeArrowheads="1"/>
          </p:cNvSpPr>
          <p:nvPr>
            <p:ph type="title"/>
          </p:nvPr>
        </p:nvSpPr>
        <p:spPr>
          <a:xfrm>
            <a:off x="1187776" y="409443"/>
            <a:ext cx="9040305" cy="533400"/>
          </a:xfrm>
        </p:spPr>
        <p:txBody>
          <a:bodyPr>
            <a:normAutofit fontScale="90000"/>
          </a:bodyPr>
          <a:lstStyle/>
          <a:p>
            <a:pPr>
              <a:defRPr/>
            </a:pPr>
            <a:r>
              <a:rPr lang="en-US" altLang="en-US" dirty="0"/>
              <a:t>Characteristics of Java (Java buzzwords)</a:t>
            </a:r>
          </a:p>
        </p:txBody>
      </p:sp>
      <p:sp>
        <p:nvSpPr>
          <p:cNvPr id="26628" name="Rectangle 3">
            <a:extLst>
              <a:ext uri="{FF2B5EF4-FFF2-40B4-BE49-F238E27FC236}">
                <a16:creationId xmlns:a16="http://schemas.microsoft.com/office/drawing/2014/main" id="{11A78A16-84B9-3345-81C4-3DD302FB1660}"/>
              </a:ext>
            </a:extLst>
          </p:cNvPr>
          <p:cNvSpPr>
            <a:spLocks noGrp="1" noChangeArrowheads="1"/>
          </p:cNvSpPr>
          <p:nvPr>
            <p:ph type="body" idx="1"/>
          </p:nvPr>
        </p:nvSpPr>
        <p:spPr>
          <a:xfrm>
            <a:off x="1187777" y="1061398"/>
            <a:ext cx="8610600" cy="5561014"/>
          </a:xfrm>
        </p:spPr>
        <p:txBody>
          <a:bodyPr>
            <a:normAutofit fontScale="92500" lnSpcReduction="10000"/>
          </a:bodyPr>
          <a:lstStyle/>
          <a:p>
            <a:pPr>
              <a:lnSpc>
                <a:spcPct val="90000"/>
              </a:lnSpc>
              <a:buFont typeface="Monotype Sorts" charset="2"/>
              <a:buChar char="F"/>
              <a:defRPr/>
            </a:pPr>
            <a:r>
              <a:rPr lang="en-US" altLang="en-US" sz="2800" dirty="0">
                <a:ea typeface="Times New Roman" charset="0"/>
                <a:cs typeface="Times New Roman" charset="0"/>
              </a:rPr>
              <a:t>Java Is Simple</a:t>
            </a:r>
            <a:r>
              <a:rPr lang="en-US" altLang="en-US" sz="2800" dirty="0"/>
              <a:t> </a:t>
            </a:r>
          </a:p>
          <a:p>
            <a:pPr>
              <a:lnSpc>
                <a:spcPct val="90000"/>
              </a:lnSpc>
              <a:buFont typeface="Monotype Sorts" charset="2"/>
              <a:buChar char="F"/>
              <a:defRPr/>
            </a:pPr>
            <a:r>
              <a:rPr lang="en-US" altLang="en-US" sz="2800" dirty="0">
                <a:ea typeface="Times New Roman" charset="0"/>
                <a:cs typeface="Times New Roman" charset="0"/>
              </a:rPr>
              <a:t>Java Is Object-Oriented</a:t>
            </a:r>
            <a:r>
              <a:rPr lang="en-US" altLang="en-US" sz="2800" dirty="0"/>
              <a:t> </a:t>
            </a:r>
          </a:p>
          <a:p>
            <a:pPr>
              <a:lnSpc>
                <a:spcPct val="90000"/>
              </a:lnSpc>
              <a:buFont typeface="Monotype Sorts" charset="2"/>
              <a:buChar char="F"/>
              <a:defRPr/>
            </a:pPr>
            <a:r>
              <a:rPr lang="en-US" altLang="en-US" sz="2800" dirty="0">
                <a:ea typeface="Times New Roman" charset="0"/>
                <a:cs typeface="Times New Roman" charset="0"/>
              </a:rPr>
              <a:t>Java Is Distributed</a:t>
            </a:r>
            <a:r>
              <a:rPr lang="en-US" altLang="en-US" sz="2800" dirty="0"/>
              <a:t> </a:t>
            </a:r>
          </a:p>
          <a:p>
            <a:pPr>
              <a:lnSpc>
                <a:spcPct val="90000"/>
              </a:lnSpc>
              <a:buFont typeface="Monotype Sorts" charset="2"/>
              <a:buChar char="F"/>
              <a:defRPr/>
            </a:pPr>
            <a:r>
              <a:rPr lang="en-US" altLang="en-US" sz="2800" dirty="0">
                <a:ea typeface="Times New Roman" charset="0"/>
                <a:cs typeface="Times New Roman" charset="0"/>
              </a:rPr>
              <a:t>Java Is Interpreted</a:t>
            </a:r>
            <a:r>
              <a:rPr lang="en-US" altLang="en-US" sz="2800" dirty="0"/>
              <a:t> </a:t>
            </a:r>
          </a:p>
          <a:p>
            <a:pPr>
              <a:lnSpc>
                <a:spcPct val="90000"/>
              </a:lnSpc>
              <a:buFont typeface="Monotype Sorts" charset="2"/>
              <a:buChar char="F"/>
              <a:defRPr/>
            </a:pPr>
            <a:r>
              <a:rPr lang="en-US" altLang="en-US" sz="2800" dirty="0">
                <a:ea typeface="Times New Roman" charset="0"/>
                <a:cs typeface="Times New Roman" charset="0"/>
              </a:rPr>
              <a:t>Java Is Robust</a:t>
            </a:r>
            <a:r>
              <a:rPr lang="en-US" altLang="en-US" sz="2800" dirty="0"/>
              <a:t> </a:t>
            </a:r>
          </a:p>
          <a:p>
            <a:pPr>
              <a:lnSpc>
                <a:spcPct val="90000"/>
              </a:lnSpc>
              <a:buFont typeface="Monotype Sorts" charset="2"/>
              <a:buChar char="F"/>
              <a:defRPr/>
            </a:pPr>
            <a:r>
              <a:rPr lang="en-US" altLang="en-US" sz="2800" dirty="0">
                <a:ea typeface="Times New Roman" charset="0"/>
                <a:cs typeface="Times New Roman" charset="0"/>
              </a:rPr>
              <a:t>Java Is Secure</a:t>
            </a:r>
            <a:r>
              <a:rPr lang="en-US" altLang="en-US" sz="2800" dirty="0"/>
              <a:t> </a:t>
            </a:r>
          </a:p>
          <a:p>
            <a:pPr>
              <a:lnSpc>
                <a:spcPct val="90000"/>
              </a:lnSpc>
              <a:buFont typeface="Monotype Sorts" charset="2"/>
              <a:buChar char="F"/>
              <a:defRPr/>
            </a:pPr>
            <a:r>
              <a:rPr lang="en-US" altLang="en-US" sz="2800" dirty="0">
                <a:ea typeface="Times New Roman" charset="0"/>
                <a:cs typeface="Times New Roman" charset="0"/>
              </a:rPr>
              <a:t>Java Is Architecture-Neutral</a:t>
            </a:r>
            <a:r>
              <a:rPr lang="en-US" altLang="en-US" sz="2800" dirty="0"/>
              <a:t> </a:t>
            </a:r>
          </a:p>
          <a:p>
            <a:pPr>
              <a:lnSpc>
                <a:spcPct val="90000"/>
              </a:lnSpc>
              <a:buFont typeface="Monotype Sorts" charset="2"/>
              <a:buChar char="F"/>
              <a:defRPr/>
            </a:pPr>
            <a:r>
              <a:rPr lang="en-US" altLang="en-US" sz="2800" dirty="0">
                <a:ea typeface="Times New Roman" charset="0"/>
                <a:cs typeface="Times New Roman" charset="0"/>
              </a:rPr>
              <a:t>Java Is Portable</a:t>
            </a:r>
            <a:r>
              <a:rPr lang="en-US" altLang="en-US" sz="2800" dirty="0"/>
              <a:t> </a:t>
            </a:r>
          </a:p>
          <a:p>
            <a:pPr>
              <a:lnSpc>
                <a:spcPct val="90000"/>
              </a:lnSpc>
              <a:buFont typeface="Monotype Sorts" charset="2"/>
              <a:buChar char="F"/>
              <a:defRPr/>
            </a:pPr>
            <a:r>
              <a:rPr lang="en-US" altLang="en-US" sz="2800" dirty="0">
                <a:ea typeface="Times New Roman" charset="0"/>
                <a:cs typeface="Times New Roman" charset="0"/>
              </a:rPr>
              <a:t>Java's Performance</a:t>
            </a:r>
            <a:r>
              <a:rPr lang="en-US" altLang="en-US" sz="2800" dirty="0"/>
              <a:t> </a:t>
            </a:r>
          </a:p>
          <a:p>
            <a:pPr>
              <a:lnSpc>
                <a:spcPct val="90000"/>
              </a:lnSpc>
              <a:buFont typeface="Monotype Sorts" charset="2"/>
              <a:buChar char="F"/>
              <a:defRPr/>
            </a:pPr>
            <a:r>
              <a:rPr lang="en-US" altLang="en-US" sz="2800" dirty="0">
                <a:ea typeface="Times New Roman" charset="0"/>
                <a:cs typeface="Times New Roman" charset="0"/>
              </a:rPr>
              <a:t>Java Is Multithreaded</a:t>
            </a:r>
            <a:r>
              <a:rPr lang="en-US" altLang="en-US" sz="2800" dirty="0"/>
              <a:t> </a:t>
            </a:r>
          </a:p>
          <a:p>
            <a:pPr>
              <a:lnSpc>
                <a:spcPct val="90000"/>
              </a:lnSpc>
              <a:buFont typeface="Monotype Sorts" charset="2"/>
              <a:buChar char="F"/>
              <a:defRPr/>
            </a:pPr>
            <a:r>
              <a:rPr lang="en-US" altLang="en-US" sz="2800" dirty="0">
                <a:ea typeface="Times New Roman" charset="0"/>
                <a:cs typeface="Times New Roman" charset="0"/>
              </a:rPr>
              <a:t>Java Is Dynamic</a:t>
            </a:r>
            <a:r>
              <a:rPr lang="en-US" altLang="en-US" sz="2800" dirty="0"/>
              <a:t> </a:t>
            </a:r>
          </a:p>
        </p:txBody>
      </p:sp>
      <p:sp>
        <p:nvSpPr>
          <p:cNvPr id="95237" name="Rounded Rectangle 1">
            <a:hlinkClick r:id="rId2"/>
            <a:extLst>
              <a:ext uri="{FF2B5EF4-FFF2-40B4-BE49-F238E27FC236}">
                <a16:creationId xmlns:a16="http://schemas.microsoft.com/office/drawing/2014/main" id="{70C0F01F-FA9A-4487-BB8E-D50451236290}"/>
              </a:ext>
            </a:extLst>
          </p:cNvPr>
          <p:cNvSpPr>
            <a:spLocks noChangeArrowheads="1"/>
          </p:cNvSpPr>
          <p:nvPr/>
        </p:nvSpPr>
        <p:spPr bwMode="auto">
          <a:xfrm>
            <a:off x="4941217" y="5340989"/>
            <a:ext cx="6908276" cy="455613"/>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 typeface="Monotype Sorts" pitchFamily="2" charset="2"/>
              <a:buNone/>
            </a:pPr>
            <a:r>
              <a:rPr lang="en-US" altLang="en-US" sz="2400" u="sng" dirty="0">
                <a:solidFill>
                  <a:srgbClr val="00B050"/>
                </a:solidFill>
              </a:rPr>
              <a:t>www.cs.armstrong.edu/liang/JavaCharacteristics.pdf</a:t>
            </a:r>
          </a:p>
        </p:txBody>
      </p:sp>
      <p:pic>
        <p:nvPicPr>
          <p:cNvPr id="2" name="Picture 1">
            <a:extLst>
              <a:ext uri="{FF2B5EF4-FFF2-40B4-BE49-F238E27FC236}">
                <a16:creationId xmlns:a16="http://schemas.microsoft.com/office/drawing/2014/main" id="{C99DB832-15E8-4528-BB5C-0427510AB352}"/>
              </a:ext>
            </a:extLst>
          </p:cNvPr>
          <p:cNvPicPr>
            <a:picLocks noChangeAspect="1"/>
          </p:cNvPicPr>
          <p:nvPr/>
        </p:nvPicPr>
        <p:blipFill>
          <a:blip r:embed="rId3"/>
          <a:stretch>
            <a:fillRect/>
          </a:stretch>
        </p:blipFill>
        <p:spPr>
          <a:xfrm>
            <a:off x="5241598" y="5813099"/>
            <a:ext cx="5762625" cy="4095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a:extLst>
              <a:ext uri="{FF2B5EF4-FFF2-40B4-BE49-F238E27FC236}">
                <a16:creationId xmlns:a16="http://schemas.microsoft.com/office/drawing/2014/main" id="{68E3090C-C58A-1D44-AE5D-17577E4541A4}"/>
              </a:ext>
            </a:extLst>
          </p:cNvPr>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1D41D8E-EC7B-457B-A35A-395D8422F693}" type="slidenum">
              <a:rPr lang="en-US" altLang="en-US" sz="1400"/>
              <a:pPr>
                <a:spcBef>
                  <a:spcPct val="0"/>
                </a:spcBef>
                <a:buClrTx/>
                <a:buSzTx/>
                <a:buFontTx/>
                <a:buNone/>
              </a:pPr>
              <a:t>13</a:t>
            </a:fld>
            <a:endParaRPr lang="en-US" altLang="en-US" sz="1400"/>
          </a:p>
        </p:txBody>
      </p:sp>
      <p:sp>
        <p:nvSpPr>
          <p:cNvPr id="27651" name="Rectangle 2">
            <a:extLst>
              <a:ext uri="{FF2B5EF4-FFF2-40B4-BE49-F238E27FC236}">
                <a16:creationId xmlns:a16="http://schemas.microsoft.com/office/drawing/2014/main" id="{AC7AD002-1DF5-044E-8257-B6E558D21FFB}"/>
              </a:ext>
            </a:extLst>
          </p:cNvPr>
          <p:cNvSpPr>
            <a:spLocks noGrp="1" noChangeArrowheads="1"/>
          </p:cNvSpPr>
          <p:nvPr>
            <p:ph type="title"/>
          </p:nvPr>
        </p:nvSpPr>
        <p:spPr>
          <a:xfrm>
            <a:off x="1116290" y="380999"/>
            <a:ext cx="7924800" cy="609600"/>
          </a:xfrm>
        </p:spPr>
        <p:txBody>
          <a:bodyPr>
            <a:normAutofit fontScale="90000"/>
          </a:bodyPr>
          <a:lstStyle/>
          <a:p>
            <a:pPr>
              <a:defRPr/>
            </a:pPr>
            <a:r>
              <a:rPr lang="en-US" altLang="en-US" dirty="0"/>
              <a:t>Characteristics of Java</a:t>
            </a:r>
          </a:p>
        </p:txBody>
      </p:sp>
      <p:sp>
        <p:nvSpPr>
          <p:cNvPr id="27652" name="Rectangle 3">
            <a:extLst>
              <a:ext uri="{FF2B5EF4-FFF2-40B4-BE49-F238E27FC236}">
                <a16:creationId xmlns:a16="http://schemas.microsoft.com/office/drawing/2014/main" id="{F5B07FD8-C261-2749-A906-C4CFD0E39EDB}"/>
              </a:ext>
            </a:extLst>
          </p:cNvPr>
          <p:cNvSpPr>
            <a:spLocks noGrp="1" noChangeArrowheads="1"/>
          </p:cNvSpPr>
          <p:nvPr>
            <p:ph type="body" idx="1"/>
          </p:nvPr>
        </p:nvSpPr>
        <p:spPr>
          <a:xfrm>
            <a:off x="1116290" y="1087650"/>
            <a:ext cx="4038600" cy="5257800"/>
          </a:xfrm>
        </p:spPr>
        <p:txBody>
          <a:bodyPr>
            <a:normAutofit lnSpcReduction="10000"/>
          </a:bodyPr>
          <a:lstStyle/>
          <a:p>
            <a:pPr>
              <a:buFont typeface="Monotype Sorts" charset="2"/>
              <a:buChar char="F"/>
              <a:defRPr/>
            </a:pPr>
            <a:r>
              <a:rPr lang="en-US" altLang="en-US" sz="2400" dirty="0">
                <a:solidFill>
                  <a:srgbClr val="FF9900"/>
                </a:solidFill>
                <a:ea typeface="Times New Roman" charset="0"/>
                <a:cs typeface="Times New Roman" charset="0"/>
              </a:rPr>
              <a:t>Java Is Simple</a:t>
            </a:r>
            <a:r>
              <a:rPr lang="en-US" altLang="en-US" sz="2400" dirty="0"/>
              <a:t> </a:t>
            </a:r>
          </a:p>
          <a:p>
            <a:pPr>
              <a:buFont typeface="Monotype Sorts" charset="2"/>
              <a:buChar char="F"/>
              <a:defRPr/>
            </a:pPr>
            <a:r>
              <a:rPr lang="en-US" altLang="en-US" sz="2400" dirty="0">
                <a:ea typeface="Times New Roman" charset="0"/>
                <a:cs typeface="Times New Roman" charset="0"/>
              </a:rPr>
              <a:t>Java Is Object-Oriented</a:t>
            </a:r>
            <a:r>
              <a:rPr lang="en-US" altLang="en-US" sz="2400" dirty="0"/>
              <a:t> </a:t>
            </a:r>
          </a:p>
          <a:p>
            <a:pPr>
              <a:buFont typeface="Monotype Sorts" charset="2"/>
              <a:buChar char="F"/>
              <a:defRPr/>
            </a:pPr>
            <a:r>
              <a:rPr lang="en-US" altLang="en-US" sz="2400" dirty="0">
                <a:ea typeface="Times New Roman" charset="0"/>
                <a:cs typeface="Times New Roman" charset="0"/>
              </a:rPr>
              <a:t>Java Is Distributed</a:t>
            </a:r>
            <a:r>
              <a:rPr lang="en-US" altLang="en-US" sz="2400" dirty="0"/>
              <a:t> </a:t>
            </a:r>
          </a:p>
          <a:p>
            <a:pPr>
              <a:buFont typeface="Monotype Sorts" charset="2"/>
              <a:buChar char="F"/>
              <a:defRPr/>
            </a:pPr>
            <a:r>
              <a:rPr lang="en-US" altLang="en-US" sz="2400" dirty="0">
                <a:ea typeface="Times New Roman" charset="0"/>
                <a:cs typeface="Times New Roman" charset="0"/>
              </a:rPr>
              <a:t>Java Is Interpreted</a:t>
            </a:r>
            <a:r>
              <a:rPr lang="en-US" altLang="en-US" sz="2400" dirty="0"/>
              <a:t> </a:t>
            </a:r>
          </a:p>
          <a:p>
            <a:pPr>
              <a:buFont typeface="Monotype Sorts" charset="2"/>
              <a:buChar char="F"/>
              <a:defRPr/>
            </a:pPr>
            <a:r>
              <a:rPr lang="en-US" altLang="en-US" sz="2400" dirty="0">
                <a:ea typeface="Times New Roman" charset="0"/>
                <a:cs typeface="Times New Roman" charset="0"/>
              </a:rPr>
              <a:t>Java Is Robust</a:t>
            </a:r>
            <a:r>
              <a:rPr lang="en-US" altLang="en-US" sz="2400" dirty="0"/>
              <a:t> </a:t>
            </a:r>
          </a:p>
          <a:p>
            <a:pPr>
              <a:buFont typeface="Monotype Sorts" charset="2"/>
              <a:buChar char="F"/>
              <a:defRPr/>
            </a:pPr>
            <a:r>
              <a:rPr lang="en-US" altLang="en-US" sz="2400" dirty="0">
                <a:ea typeface="Times New Roman" charset="0"/>
                <a:cs typeface="Times New Roman" charset="0"/>
              </a:rPr>
              <a:t>Java Is Secure</a:t>
            </a:r>
            <a:r>
              <a:rPr lang="en-US" altLang="en-US" sz="2400" dirty="0"/>
              <a:t> </a:t>
            </a:r>
          </a:p>
          <a:p>
            <a:pPr>
              <a:buFont typeface="Monotype Sorts" charset="2"/>
              <a:buChar char="F"/>
              <a:defRPr/>
            </a:pPr>
            <a:r>
              <a:rPr lang="en-US" altLang="en-US" sz="2400" dirty="0">
                <a:ea typeface="Times New Roman" charset="0"/>
                <a:cs typeface="Times New Roman" charset="0"/>
              </a:rPr>
              <a:t>Java Is Architecture-Neutral</a:t>
            </a:r>
            <a:r>
              <a:rPr lang="en-US" altLang="en-US" sz="2400" dirty="0"/>
              <a:t> </a:t>
            </a:r>
          </a:p>
          <a:p>
            <a:pPr>
              <a:buFont typeface="Monotype Sorts" charset="2"/>
              <a:buChar char="F"/>
              <a:defRPr/>
            </a:pPr>
            <a:r>
              <a:rPr lang="en-US" altLang="en-US" sz="2400" dirty="0">
                <a:ea typeface="Times New Roman" charset="0"/>
                <a:cs typeface="Times New Roman" charset="0"/>
              </a:rPr>
              <a:t>Java Is Portable</a:t>
            </a:r>
            <a:r>
              <a:rPr lang="en-US" altLang="en-US" sz="2400" dirty="0"/>
              <a:t> </a:t>
            </a:r>
          </a:p>
          <a:p>
            <a:pPr>
              <a:buFont typeface="Monotype Sorts" charset="2"/>
              <a:buChar char="F"/>
              <a:defRPr/>
            </a:pPr>
            <a:r>
              <a:rPr lang="en-US" altLang="en-US" sz="2400" dirty="0">
                <a:ea typeface="Times New Roman" charset="0"/>
                <a:cs typeface="Times New Roman" charset="0"/>
              </a:rPr>
              <a:t>Java's Performance</a:t>
            </a:r>
            <a:r>
              <a:rPr lang="en-US" altLang="en-US" sz="2400" dirty="0"/>
              <a:t> </a:t>
            </a:r>
          </a:p>
          <a:p>
            <a:pPr>
              <a:buFont typeface="Monotype Sorts" charset="2"/>
              <a:buChar char="F"/>
              <a:defRPr/>
            </a:pPr>
            <a:r>
              <a:rPr lang="en-US" altLang="en-US" sz="2400" dirty="0">
                <a:ea typeface="Times New Roman" charset="0"/>
                <a:cs typeface="Times New Roman" charset="0"/>
              </a:rPr>
              <a:t>Java Is Multithreaded</a:t>
            </a:r>
            <a:r>
              <a:rPr lang="en-US" altLang="en-US" sz="2400" dirty="0"/>
              <a:t> </a:t>
            </a:r>
          </a:p>
          <a:p>
            <a:pPr>
              <a:buFont typeface="Monotype Sorts" charset="2"/>
              <a:buChar char="F"/>
              <a:defRPr/>
            </a:pPr>
            <a:r>
              <a:rPr lang="en-US" altLang="en-US" sz="2400" dirty="0">
                <a:ea typeface="Times New Roman" charset="0"/>
                <a:cs typeface="Times New Roman" charset="0"/>
              </a:rPr>
              <a:t>Java Is Dynamic</a:t>
            </a:r>
            <a:r>
              <a:rPr lang="en-US" altLang="en-US" sz="2400" dirty="0"/>
              <a:t> </a:t>
            </a:r>
          </a:p>
        </p:txBody>
      </p:sp>
      <p:sp>
        <p:nvSpPr>
          <p:cNvPr id="27653" name="Text Box 4">
            <a:extLst>
              <a:ext uri="{FF2B5EF4-FFF2-40B4-BE49-F238E27FC236}">
                <a16:creationId xmlns:a16="http://schemas.microsoft.com/office/drawing/2014/main" id="{049CAA8E-2E81-1E45-8DAD-CAC16C579DE1}"/>
              </a:ext>
            </a:extLst>
          </p:cNvPr>
          <p:cNvSpPr txBox="1">
            <a:spLocks noChangeArrowheads="1"/>
          </p:cNvSpPr>
          <p:nvPr/>
        </p:nvSpPr>
        <p:spPr bwMode="auto">
          <a:xfrm>
            <a:off x="5486400" y="990601"/>
            <a:ext cx="49530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50000"/>
              </a:spcBef>
              <a:buClrTx/>
              <a:buSzTx/>
              <a:buFontTx/>
              <a:buNone/>
              <a:defRPr/>
            </a:pPr>
            <a:r>
              <a:rPr lang="en-US" altLang="en-US" sz="2000">
                <a:solidFill>
                  <a:srgbClr val="FF9900"/>
                </a:solidFill>
                <a:ea typeface="Times New Roman" charset="0"/>
                <a:cs typeface="Times New Roman" charset="0"/>
              </a:rPr>
              <a:t>Java is partially modeled on C++, but greatly simplified and improved. Some people refer to Java as "C++--" because it is like C++ but with more functionality and fewer negative aspects.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a:extLst>
              <a:ext uri="{FF2B5EF4-FFF2-40B4-BE49-F238E27FC236}">
                <a16:creationId xmlns:a16="http://schemas.microsoft.com/office/drawing/2014/main" id="{79AE4C7E-BAC0-5649-8EF1-508313EA50AC}"/>
              </a:ext>
            </a:extLst>
          </p:cNvPr>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3B84094-DBD3-469C-924B-5639F4DB1364}" type="slidenum">
              <a:rPr lang="en-US" altLang="en-US" sz="1400"/>
              <a:pPr>
                <a:spcBef>
                  <a:spcPct val="0"/>
                </a:spcBef>
                <a:buClrTx/>
                <a:buSzTx/>
                <a:buFontTx/>
                <a:buNone/>
              </a:pPr>
              <a:t>14</a:t>
            </a:fld>
            <a:endParaRPr lang="en-US" altLang="en-US" sz="1400"/>
          </a:p>
        </p:txBody>
      </p:sp>
      <p:sp>
        <p:nvSpPr>
          <p:cNvPr id="28675" name="Rectangle 2">
            <a:extLst>
              <a:ext uri="{FF2B5EF4-FFF2-40B4-BE49-F238E27FC236}">
                <a16:creationId xmlns:a16="http://schemas.microsoft.com/office/drawing/2014/main" id="{C520C1DE-8E62-C949-9B16-0152A21995FA}"/>
              </a:ext>
            </a:extLst>
          </p:cNvPr>
          <p:cNvSpPr>
            <a:spLocks noGrp="1" noChangeArrowheads="1"/>
          </p:cNvSpPr>
          <p:nvPr>
            <p:ph type="title"/>
          </p:nvPr>
        </p:nvSpPr>
        <p:spPr>
          <a:xfrm>
            <a:off x="1201131" y="380999"/>
            <a:ext cx="7924800" cy="609600"/>
          </a:xfrm>
        </p:spPr>
        <p:txBody>
          <a:bodyPr>
            <a:normAutofit fontScale="90000"/>
          </a:bodyPr>
          <a:lstStyle/>
          <a:p>
            <a:pPr>
              <a:defRPr/>
            </a:pPr>
            <a:r>
              <a:rPr lang="en-US" altLang="en-US" dirty="0"/>
              <a:t>Characteristics of Java</a:t>
            </a:r>
          </a:p>
        </p:txBody>
      </p:sp>
      <p:sp>
        <p:nvSpPr>
          <p:cNvPr id="28676" name="Rectangle 3">
            <a:extLst>
              <a:ext uri="{FF2B5EF4-FFF2-40B4-BE49-F238E27FC236}">
                <a16:creationId xmlns:a16="http://schemas.microsoft.com/office/drawing/2014/main" id="{D194059E-10F1-B54E-A9A2-1D909A08C56D}"/>
              </a:ext>
            </a:extLst>
          </p:cNvPr>
          <p:cNvSpPr>
            <a:spLocks noGrp="1" noChangeArrowheads="1"/>
          </p:cNvSpPr>
          <p:nvPr>
            <p:ph type="body" idx="1"/>
          </p:nvPr>
        </p:nvSpPr>
        <p:spPr>
          <a:xfrm>
            <a:off x="1124931" y="990599"/>
            <a:ext cx="4038600" cy="5257800"/>
          </a:xfrm>
        </p:spPr>
        <p:txBody>
          <a:bodyPr>
            <a:normAutofit lnSpcReduction="10000"/>
          </a:bodyPr>
          <a:lstStyle/>
          <a:p>
            <a:pPr>
              <a:buFont typeface="Monotype Sorts" charset="2"/>
              <a:buChar char="F"/>
              <a:defRPr/>
            </a:pPr>
            <a:r>
              <a:rPr lang="en-US" altLang="en-US" sz="2400" dirty="0">
                <a:ea typeface="Times New Roman" charset="0"/>
                <a:cs typeface="Times New Roman" charset="0"/>
              </a:rPr>
              <a:t>Java Is Simple </a:t>
            </a:r>
          </a:p>
          <a:p>
            <a:pPr>
              <a:buFont typeface="Monotype Sorts" charset="2"/>
              <a:buChar char="F"/>
              <a:defRPr/>
            </a:pPr>
            <a:r>
              <a:rPr lang="en-US" altLang="en-US" sz="2400" dirty="0">
                <a:solidFill>
                  <a:srgbClr val="FF9900"/>
                </a:solidFill>
                <a:ea typeface="Times New Roman" charset="0"/>
                <a:cs typeface="Times New Roman" charset="0"/>
              </a:rPr>
              <a:t>Java Is Object-Oriented</a:t>
            </a:r>
            <a:r>
              <a:rPr lang="en-US" altLang="en-US" sz="2400" dirty="0"/>
              <a:t> </a:t>
            </a:r>
          </a:p>
          <a:p>
            <a:pPr>
              <a:buFont typeface="Monotype Sorts" charset="2"/>
              <a:buChar char="F"/>
              <a:defRPr/>
            </a:pPr>
            <a:r>
              <a:rPr lang="en-US" altLang="en-US" sz="2400" dirty="0">
                <a:ea typeface="Times New Roman" charset="0"/>
                <a:cs typeface="Times New Roman" charset="0"/>
              </a:rPr>
              <a:t>Java Is Distributed</a:t>
            </a:r>
            <a:r>
              <a:rPr lang="en-US" altLang="en-US" sz="2400" dirty="0"/>
              <a:t> </a:t>
            </a:r>
          </a:p>
          <a:p>
            <a:pPr>
              <a:buFont typeface="Monotype Sorts" charset="2"/>
              <a:buChar char="F"/>
              <a:defRPr/>
            </a:pPr>
            <a:r>
              <a:rPr lang="en-US" altLang="en-US" sz="2400" dirty="0">
                <a:ea typeface="Times New Roman" charset="0"/>
                <a:cs typeface="Times New Roman" charset="0"/>
              </a:rPr>
              <a:t>Java Is Interpreted</a:t>
            </a:r>
            <a:r>
              <a:rPr lang="en-US" altLang="en-US" sz="2400" dirty="0"/>
              <a:t> </a:t>
            </a:r>
          </a:p>
          <a:p>
            <a:pPr>
              <a:buFont typeface="Monotype Sorts" charset="2"/>
              <a:buChar char="F"/>
              <a:defRPr/>
            </a:pPr>
            <a:r>
              <a:rPr lang="en-US" altLang="en-US" sz="2400" dirty="0">
                <a:ea typeface="Times New Roman" charset="0"/>
                <a:cs typeface="Times New Roman" charset="0"/>
              </a:rPr>
              <a:t>Java Is Robust</a:t>
            </a:r>
            <a:r>
              <a:rPr lang="en-US" altLang="en-US" sz="2400" dirty="0"/>
              <a:t> </a:t>
            </a:r>
          </a:p>
          <a:p>
            <a:pPr>
              <a:buFont typeface="Monotype Sorts" charset="2"/>
              <a:buChar char="F"/>
              <a:defRPr/>
            </a:pPr>
            <a:r>
              <a:rPr lang="en-US" altLang="en-US" sz="2400" dirty="0">
                <a:ea typeface="Times New Roman" charset="0"/>
                <a:cs typeface="Times New Roman" charset="0"/>
              </a:rPr>
              <a:t>Java Is Secure</a:t>
            </a:r>
            <a:r>
              <a:rPr lang="en-US" altLang="en-US" sz="2400" dirty="0"/>
              <a:t> </a:t>
            </a:r>
          </a:p>
          <a:p>
            <a:pPr>
              <a:buFont typeface="Monotype Sorts" charset="2"/>
              <a:buChar char="F"/>
              <a:defRPr/>
            </a:pPr>
            <a:r>
              <a:rPr lang="en-US" altLang="en-US" sz="2400" dirty="0">
                <a:ea typeface="Times New Roman" charset="0"/>
                <a:cs typeface="Times New Roman" charset="0"/>
              </a:rPr>
              <a:t>Java Is Architecture-Neutral</a:t>
            </a:r>
            <a:r>
              <a:rPr lang="en-US" altLang="en-US" sz="2400" dirty="0"/>
              <a:t> </a:t>
            </a:r>
          </a:p>
          <a:p>
            <a:pPr>
              <a:buFont typeface="Monotype Sorts" charset="2"/>
              <a:buChar char="F"/>
              <a:defRPr/>
            </a:pPr>
            <a:r>
              <a:rPr lang="en-US" altLang="en-US" sz="2400" dirty="0">
                <a:ea typeface="Times New Roman" charset="0"/>
                <a:cs typeface="Times New Roman" charset="0"/>
              </a:rPr>
              <a:t>Java Is Portable</a:t>
            </a:r>
            <a:r>
              <a:rPr lang="en-US" altLang="en-US" sz="2400" dirty="0"/>
              <a:t> </a:t>
            </a:r>
          </a:p>
          <a:p>
            <a:pPr>
              <a:buFont typeface="Monotype Sorts" charset="2"/>
              <a:buChar char="F"/>
              <a:defRPr/>
            </a:pPr>
            <a:r>
              <a:rPr lang="en-US" altLang="en-US" sz="2400" dirty="0">
                <a:ea typeface="Times New Roman" charset="0"/>
                <a:cs typeface="Times New Roman" charset="0"/>
              </a:rPr>
              <a:t>Java's Performance</a:t>
            </a:r>
            <a:r>
              <a:rPr lang="en-US" altLang="en-US" sz="2400" dirty="0"/>
              <a:t> </a:t>
            </a:r>
          </a:p>
          <a:p>
            <a:pPr>
              <a:buFont typeface="Monotype Sorts" charset="2"/>
              <a:buChar char="F"/>
              <a:defRPr/>
            </a:pPr>
            <a:r>
              <a:rPr lang="en-US" altLang="en-US" sz="2400" dirty="0">
                <a:ea typeface="Times New Roman" charset="0"/>
                <a:cs typeface="Times New Roman" charset="0"/>
              </a:rPr>
              <a:t>Java Is Multithreaded</a:t>
            </a:r>
            <a:r>
              <a:rPr lang="en-US" altLang="en-US" sz="2400" dirty="0"/>
              <a:t> </a:t>
            </a:r>
          </a:p>
          <a:p>
            <a:pPr>
              <a:buFont typeface="Monotype Sorts" charset="2"/>
              <a:buChar char="F"/>
              <a:defRPr/>
            </a:pPr>
            <a:r>
              <a:rPr lang="en-US" altLang="en-US" sz="2400" dirty="0">
                <a:ea typeface="Times New Roman" charset="0"/>
                <a:cs typeface="Times New Roman" charset="0"/>
              </a:rPr>
              <a:t>Java Is Dynamic</a:t>
            </a:r>
            <a:r>
              <a:rPr lang="en-US" altLang="en-US" sz="2400" dirty="0"/>
              <a:t> </a:t>
            </a:r>
          </a:p>
        </p:txBody>
      </p:sp>
      <p:sp>
        <p:nvSpPr>
          <p:cNvPr id="28677" name="Text Box 4">
            <a:extLst>
              <a:ext uri="{FF2B5EF4-FFF2-40B4-BE49-F238E27FC236}">
                <a16:creationId xmlns:a16="http://schemas.microsoft.com/office/drawing/2014/main" id="{8E6A79C6-7F37-BA44-863E-16A19C815108}"/>
              </a:ext>
            </a:extLst>
          </p:cNvPr>
          <p:cNvSpPr txBox="1">
            <a:spLocks noChangeArrowheads="1"/>
          </p:cNvSpPr>
          <p:nvPr/>
        </p:nvSpPr>
        <p:spPr bwMode="auto">
          <a:xfrm>
            <a:off x="5867400" y="990601"/>
            <a:ext cx="4572000"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defRPr/>
            </a:pPr>
            <a:r>
              <a:rPr lang="en-US" altLang="en-US" sz="2000" dirty="0">
                <a:solidFill>
                  <a:srgbClr val="FF9900"/>
                </a:solidFill>
                <a:cs typeface="Times New Roman" panose="02020603050405020304" pitchFamily="18" charset="0"/>
              </a:rPr>
              <a:t>Java is inherently object-oriented. Although many object-oriented languages began strictly as procedural languages, Java was designed from the start to be object-oriented. Object-oriented programming (OOP) is a popular programming approach that is replacing traditional procedural programming techniques. </a:t>
            </a:r>
          </a:p>
          <a:p>
            <a:pPr>
              <a:spcBef>
                <a:spcPct val="0"/>
              </a:spcBef>
              <a:buClrTx/>
              <a:buSzTx/>
              <a:buFontTx/>
              <a:buNone/>
              <a:defRPr/>
            </a:pPr>
            <a:endParaRPr lang="en-US" altLang="en-US" sz="2000" dirty="0">
              <a:solidFill>
                <a:srgbClr val="FF9900"/>
              </a:solidFill>
              <a:cs typeface="Times New Roman" panose="02020603050405020304" pitchFamily="18" charset="0"/>
            </a:endParaRPr>
          </a:p>
          <a:p>
            <a:pPr>
              <a:spcBef>
                <a:spcPct val="0"/>
              </a:spcBef>
              <a:buClrTx/>
              <a:buSzTx/>
              <a:buFontTx/>
              <a:buNone/>
              <a:defRPr/>
            </a:pPr>
            <a:r>
              <a:rPr lang="en-US" altLang="en-US" sz="2000" dirty="0">
                <a:solidFill>
                  <a:srgbClr val="FF9900"/>
                </a:solidFill>
                <a:cs typeface="Times New Roman" panose="02020603050405020304" pitchFamily="18" charset="0"/>
              </a:rPr>
              <a:t>One of the central issues in software development is how to reuse code. Object-oriented programming provides great flexibility, modularity, clarity, and reusability through encapsulation, inheritance, and polymorphism.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a:extLst>
              <a:ext uri="{FF2B5EF4-FFF2-40B4-BE49-F238E27FC236}">
                <a16:creationId xmlns:a16="http://schemas.microsoft.com/office/drawing/2014/main" id="{82D37CFD-4F28-1A40-BA6A-89EBE92394FA}"/>
              </a:ext>
            </a:extLst>
          </p:cNvPr>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1055C19-92FC-464E-B471-E5079F8CD762}" type="slidenum">
              <a:rPr lang="en-US" altLang="en-US" sz="1400"/>
              <a:pPr>
                <a:spcBef>
                  <a:spcPct val="0"/>
                </a:spcBef>
                <a:buClrTx/>
                <a:buSzTx/>
                <a:buFontTx/>
                <a:buNone/>
              </a:pPr>
              <a:t>15</a:t>
            </a:fld>
            <a:endParaRPr lang="en-US" altLang="en-US" sz="1400"/>
          </a:p>
        </p:txBody>
      </p:sp>
      <p:sp>
        <p:nvSpPr>
          <p:cNvPr id="29699" name="Rectangle 2">
            <a:extLst>
              <a:ext uri="{FF2B5EF4-FFF2-40B4-BE49-F238E27FC236}">
                <a16:creationId xmlns:a16="http://schemas.microsoft.com/office/drawing/2014/main" id="{1FAFEA4C-58E5-204B-B544-361172F4C65D}"/>
              </a:ext>
            </a:extLst>
          </p:cNvPr>
          <p:cNvSpPr>
            <a:spLocks noGrp="1" noChangeArrowheads="1"/>
          </p:cNvSpPr>
          <p:nvPr>
            <p:ph type="title"/>
          </p:nvPr>
        </p:nvSpPr>
        <p:spPr>
          <a:xfrm>
            <a:off x="1201132" y="381001"/>
            <a:ext cx="7924800" cy="609600"/>
          </a:xfrm>
        </p:spPr>
        <p:txBody>
          <a:bodyPr>
            <a:normAutofit fontScale="90000"/>
          </a:bodyPr>
          <a:lstStyle/>
          <a:p>
            <a:pPr>
              <a:defRPr/>
            </a:pPr>
            <a:r>
              <a:rPr lang="en-US" altLang="en-US" dirty="0"/>
              <a:t>Characteristics of Java</a:t>
            </a:r>
          </a:p>
        </p:txBody>
      </p:sp>
      <p:sp>
        <p:nvSpPr>
          <p:cNvPr id="29700" name="Rectangle 3">
            <a:extLst>
              <a:ext uri="{FF2B5EF4-FFF2-40B4-BE49-F238E27FC236}">
                <a16:creationId xmlns:a16="http://schemas.microsoft.com/office/drawing/2014/main" id="{994636DC-4E69-1342-9C9A-F0FC17998FEF}"/>
              </a:ext>
            </a:extLst>
          </p:cNvPr>
          <p:cNvSpPr>
            <a:spLocks noGrp="1" noChangeArrowheads="1"/>
          </p:cNvSpPr>
          <p:nvPr>
            <p:ph type="body" idx="1"/>
          </p:nvPr>
        </p:nvSpPr>
        <p:spPr>
          <a:xfrm>
            <a:off x="1282045" y="1096293"/>
            <a:ext cx="4038600" cy="5257800"/>
          </a:xfrm>
        </p:spPr>
        <p:txBody>
          <a:bodyPr>
            <a:normAutofit lnSpcReduction="10000"/>
          </a:bodyPr>
          <a:lstStyle/>
          <a:p>
            <a:pPr>
              <a:buFont typeface="Monotype Sorts" charset="2"/>
              <a:buChar char="F"/>
              <a:defRPr/>
            </a:pPr>
            <a:r>
              <a:rPr lang="en-US" altLang="en-US" sz="2400" dirty="0">
                <a:ea typeface="Times New Roman" charset="0"/>
                <a:cs typeface="Times New Roman" charset="0"/>
              </a:rPr>
              <a:t>Java Is Simple </a:t>
            </a:r>
          </a:p>
          <a:p>
            <a:pPr>
              <a:buFont typeface="Monotype Sorts" charset="2"/>
              <a:buChar char="F"/>
              <a:defRPr/>
            </a:pPr>
            <a:r>
              <a:rPr lang="en-US" altLang="en-US" sz="2400" dirty="0">
                <a:ea typeface="Times New Roman" charset="0"/>
                <a:cs typeface="Times New Roman" charset="0"/>
              </a:rPr>
              <a:t>Java Is Object-Oriented</a:t>
            </a:r>
            <a:r>
              <a:rPr lang="en-US" altLang="en-US" sz="2400" dirty="0"/>
              <a:t> </a:t>
            </a:r>
          </a:p>
          <a:p>
            <a:pPr>
              <a:buFont typeface="Monotype Sorts" charset="2"/>
              <a:buChar char="F"/>
              <a:defRPr/>
            </a:pPr>
            <a:r>
              <a:rPr lang="en-US" altLang="en-US" sz="2400" dirty="0">
                <a:solidFill>
                  <a:srgbClr val="FF9900"/>
                </a:solidFill>
                <a:ea typeface="Times New Roman" charset="0"/>
                <a:cs typeface="Times New Roman" charset="0"/>
              </a:rPr>
              <a:t>Java Is Distributed</a:t>
            </a:r>
            <a:r>
              <a:rPr lang="en-US" altLang="en-US" sz="2400" dirty="0"/>
              <a:t> </a:t>
            </a:r>
          </a:p>
          <a:p>
            <a:pPr>
              <a:buFont typeface="Monotype Sorts" charset="2"/>
              <a:buChar char="F"/>
              <a:defRPr/>
            </a:pPr>
            <a:r>
              <a:rPr lang="en-US" altLang="en-US" sz="2400" dirty="0">
                <a:ea typeface="Times New Roman" charset="0"/>
                <a:cs typeface="Times New Roman" charset="0"/>
              </a:rPr>
              <a:t>Java Is Interpreted</a:t>
            </a:r>
            <a:r>
              <a:rPr lang="en-US" altLang="en-US" sz="2400" dirty="0"/>
              <a:t> </a:t>
            </a:r>
          </a:p>
          <a:p>
            <a:pPr>
              <a:buFont typeface="Monotype Sorts" charset="2"/>
              <a:buChar char="F"/>
              <a:defRPr/>
            </a:pPr>
            <a:r>
              <a:rPr lang="en-US" altLang="en-US" sz="2400" dirty="0">
                <a:ea typeface="Times New Roman" charset="0"/>
                <a:cs typeface="Times New Roman" charset="0"/>
              </a:rPr>
              <a:t>Java Is Robust</a:t>
            </a:r>
            <a:r>
              <a:rPr lang="en-US" altLang="en-US" sz="2400" dirty="0"/>
              <a:t> </a:t>
            </a:r>
          </a:p>
          <a:p>
            <a:pPr>
              <a:buFont typeface="Monotype Sorts" charset="2"/>
              <a:buChar char="F"/>
              <a:defRPr/>
            </a:pPr>
            <a:r>
              <a:rPr lang="en-US" altLang="en-US" sz="2400" dirty="0">
                <a:ea typeface="Times New Roman" charset="0"/>
                <a:cs typeface="Times New Roman" charset="0"/>
              </a:rPr>
              <a:t>Java Is Secure</a:t>
            </a:r>
            <a:r>
              <a:rPr lang="en-US" altLang="en-US" sz="2400" dirty="0"/>
              <a:t> </a:t>
            </a:r>
          </a:p>
          <a:p>
            <a:pPr>
              <a:buFont typeface="Monotype Sorts" charset="2"/>
              <a:buChar char="F"/>
              <a:defRPr/>
            </a:pPr>
            <a:r>
              <a:rPr lang="en-US" altLang="en-US" sz="2400" dirty="0">
                <a:ea typeface="Times New Roman" charset="0"/>
                <a:cs typeface="Times New Roman" charset="0"/>
              </a:rPr>
              <a:t>Java Is Architecture-Neutral</a:t>
            </a:r>
            <a:r>
              <a:rPr lang="en-US" altLang="en-US" sz="2400" dirty="0"/>
              <a:t> </a:t>
            </a:r>
          </a:p>
          <a:p>
            <a:pPr>
              <a:buFont typeface="Monotype Sorts" charset="2"/>
              <a:buChar char="F"/>
              <a:defRPr/>
            </a:pPr>
            <a:r>
              <a:rPr lang="en-US" altLang="en-US" sz="2400" dirty="0">
                <a:ea typeface="Times New Roman" charset="0"/>
                <a:cs typeface="Times New Roman" charset="0"/>
              </a:rPr>
              <a:t>Java Is Portable</a:t>
            </a:r>
            <a:r>
              <a:rPr lang="en-US" altLang="en-US" sz="2400" dirty="0"/>
              <a:t> </a:t>
            </a:r>
          </a:p>
          <a:p>
            <a:pPr>
              <a:buFont typeface="Monotype Sorts" charset="2"/>
              <a:buChar char="F"/>
              <a:defRPr/>
            </a:pPr>
            <a:r>
              <a:rPr lang="en-US" altLang="en-US" sz="2400" dirty="0">
                <a:ea typeface="Times New Roman" charset="0"/>
                <a:cs typeface="Times New Roman" charset="0"/>
              </a:rPr>
              <a:t>Java's Performance</a:t>
            </a:r>
            <a:r>
              <a:rPr lang="en-US" altLang="en-US" sz="2400" dirty="0"/>
              <a:t> </a:t>
            </a:r>
          </a:p>
          <a:p>
            <a:pPr>
              <a:buFont typeface="Monotype Sorts" charset="2"/>
              <a:buChar char="F"/>
              <a:defRPr/>
            </a:pPr>
            <a:r>
              <a:rPr lang="en-US" altLang="en-US" sz="2400" dirty="0">
                <a:ea typeface="Times New Roman" charset="0"/>
                <a:cs typeface="Times New Roman" charset="0"/>
              </a:rPr>
              <a:t>Java Is Multithreaded</a:t>
            </a:r>
            <a:r>
              <a:rPr lang="en-US" altLang="en-US" sz="2400" dirty="0"/>
              <a:t> </a:t>
            </a:r>
          </a:p>
          <a:p>
            <a:pPr>
              <a:buFont typeface="Monotype Sorts" charset="2"/>
              <a:buChar char="F"/>
              <a:defRPr/>
            </a:pPr>
            <a:r>
              <a:rPr lang="en-US" altLang="en-US" sz="2400" dirty="0">
                <a:ea typeface="Times New Roman" charset="0"/>
                <a:cs typeface="Times New Roman" charset="0"/>
              </a:rPr>
              <a:t>Java Is Dynamic</a:t>
            </a:r>
            <a:r>
              <a:rPr lang="en-US" altLang="en-US" sz="2400" dirty="0"/>
              <a:t> </a:t>
            </a:r>
          </a:p>
        </p:txBody>
      </p:sp>
      <p:sp>
        <p:nvSpPr>
          <p:cNvPr id="29701" name="Text Box 4">
            <a:extLst>
              <a:ext uri="{FF2B5EF4-FFF2-40B4-BE49-F238E27FC236}">
                <a16:creationId xmlns:a16="http://schemas.microsoft.com/office/drawing/2014/main" id="{07E9B057-BD40-AE4F-B941-2A4732591997}"/>
              </a:ext>
            </a:extLst>
          </p:cNvPr>
          <p:cNvSpPr txBox="1">
            <a:spLocks noChangeArrowheads="1"/>
          </p:cNvSpPr>
          <p:nvPr/>
        </p:nvSpPr>
        <p:spPr bwMode="auto">
          <a:xfrm>
            <a:off x="5867400" y="990601"/>
            <a:ext cx="4572000"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defRPr/>
            </a:pPr>
            <a:r>
              <a:rPr lang="en-US" altLang="en-US" sz="2000">
                <a:solidFill>
                  <a:srgbClr val="FF9900"/>
                </a:solidFill>
                <a:ea typeface="Times New Roman" charset="0"/>
                <a:cs typeface="Times New Roman" charset="0"/>
              </a:rPr>
              <a:t>Distributed computing involves several computers working together on a network. Java is designed to make distributed computing easy. Since networking capability is inherently integrated into Java, writing network programs is like sending and receiving data to and from a file.</a:t>
            </a:r>
            <a:r>
              <a:rPr lang="en-US" altLang="en-US" sz="2000">
                <a:solidFill>
                  <a:srgbClr val="FF9900"/>
                </a:solidFill>
                <a:latin typeface="Courier New" charset="0"/>
                <a:ea typeface="Courier New" charset="0"/>
                <a:cs typeface="Courier New" charset="0"/>
              </a:rP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a:extLst>
              <a:ext uri="{FF2B5EF4-FFF2-40B4-BE49-F238E27FC236}">
                <a16:creationId xmlns:a16="http://schemas.microsoft.com/office/drawing/2014/main" id="{CCD12DC7-DF31-9B48-936B-6CC9E7454CF1}"/>
              </a:ext>
            </a:extLst>
          </p:cNvPr>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2DB70A7-E6A0-4C5C-8B19-684A74E88A78}" type="slidenum">
              <a:rPr lang="en-US" altLang="en-US" sz="1400"/>
              <a:pPr>
                <a:spcBef>
                  <a:spcPct val="0"/>
                </a:spcBef>
                <a:buClrTx/>
                <a:buSzTx/>
                <a:buFontTx/>
                <a:buNone/>
              </a:pPr>
              <a:t>16</a:t>
            </a:fld>
            <a:endParaRPr lang="en-US" altLang="en-US" sz="1400"/>
          </a:p>
        </p:txBody>
      </p:sp>
      <p:sp>
        <p:nvSpPr>
          <p:cNvPr id="30723" name="Rectangle 2">
            <a:extLst>
              <a:ext uri="{FF2B5EF4-FFF2-40B4-BE49-F238E27FC236}">
                <a16:creationId xmlns:a16="http://schemas.microsoft.com/office/drawing/2014/main" id="{C40B4F09-0EA1-C742-B701-5CE7618DEA7F}"/>
              </a:ext>
            </a:extLst>
          </p:cNvPr>
          <p:cNvSpPr>
            <a:spLocks noGrp="1" noChangeArrowheads="1"/>
          </p:cNvSpPr>
          <p:nvPr>
            <p:ph type="title"/>
          </p:nvPr>
        </p:nvSpPr>
        <p:spPr>
          <a:xfrm>
            <a:off x="1229412" y="381000"/>
            <a:ext cx="7924800" cy="609600"/>
          </a:xfrm>
        </p:spPr>
        <p:txBody>
          <a:bodyPr>
            <a:normAutofit fontScale="90000"/>
          </a:bodyPr>
          <a:lstStyle/>
          <a:p>
            <a:pPr>
              <a:defRPr/>
            </a:pPr>
            <a:r>
              <a:rPr lang="en-US" altLang="en-US" dirty="0"/>
              <a:t>Characteristics of Java</a:t>
            </a:r>
          </a:p>
        </p:txBody>
      </p:sp>
      <p:sp>
        <p:nvSpPr>
          <p:cNvPr id="30724" name="Rectangle 3">
            <a:extLst>
              <a:ext uri="{FF2B5EF4-FFF2-40B4-BE49-F238E27FC236}">
                <a16:creationId xmlns:a16="http://schemas.microsoft.com/office/drawing/2014/main" id="{F2D82BB8-1AB2-A941-A164-DCBDA1C5E5A7}"/>
              </a:ext>
            </a:extLst>
          </p:cNvPr>
          <p:cNvSpPr>
            <a:spLocks noGrp="1" noChangeArrowheads="1"/>
          </p:cNvSpPr>
          <p:nvPr>
            <p:ph type="body" idx="1"/>
          </p:nvPr>
        </p:nvSpPr>
        <p:spPr>
          <a:xfrm>
            <a:off x="1329180" y="1097078"/>
            <a:ext cx="4038600" cy="5257800"/>
          </a:xfrm>
        </p:spPr>
        <p:txBody>
          <a:bodyPr>
            <a:normAutofit lnSpcReduction="10000"/>
          </a:bodyPr>
          <a:lstStyle/>
          <a:p>
            <a:pPr>
              <a:buFont typeface="Monotype Sorts" charset="2"/>
              <a:buChar char="F"/>
              <a:defRPr/>
            </a:pPr>
            <a:r>
              <a:rPr lang="en-US" altLang="en-US" sz="2400" dirty="0">
                <a:ea typeface="Times New Roman" charset="0"/>
                <a:cs typeface="Times New Roman" charset="0"/>
              </a:rPr>
              <a:t>Java Is Simple </a:t>
            </a:r>
          </a:p>
          <a:p>
            <a:pPr>
              <a:buFont typeface="Monotype Sorts" charset="2"/>
              <a:buChar char="F"/>
              <a:defRPr/>
            </a:pPr>
            <a:r>
              <a:rPr lang="en-US" altLang="en-US" sz="2400" dirty="0">
                <a:ea typeface="Times New Roman" charset="0"/>
                <a:cs typeface="Times New Roman" charset="0"/>
              </a:rPr>
              <a:t>Java Is Object-Oriented</a:t>
            </a:r>
            <a:r>
              <a:rPr lang="en-US" altLang="en-US" sz="2400" dirty="0"/>
              <a:t> </a:t>
            </a:r>
          </a:p>
          <a:p>
            <a:pPr>
              <a:buFont typeface="Monotype Sorts" charset="2"/>
              <a:buChar char="F"/>
              <a:defRPr/>
            </a:pPr>
            <a:r>
              <a:rPr lang="en-US" altLang="en-US" sz="2400" dirty="0">
                <a:ea typeface="Times New Roman" charset="0"/>
                <a:cs typeface="Times New Roman" charset="0"/>
              </a:rPr>
              <a:t>Java Is Distributed </a:t>
            </a:r>
          </a:p>
          <a:p>
            <a:pPr>
              <a:buFont typeface="Monotype Sorts" charset="2"/>
              <a:buChar char="F"/>
              <a:defRPr/>
            </a:pPr>
            <a:r>
              <a:rPr lang="en-US" altLang="en-US" sz="2400" dirty="0">
                <a:solidFill>
                  <a:srgbClr val="FF9900"/>
                </a:solidFill>
                <a:ea typeface="Times New Roman" charset="0"/>
                <a:cs typeface="Times New Roman" charset="0"/>
              </a:rPr>
              <a:t>Java Is Interpreted</a:t>
            </a:r>
            <a:r>
              <a:rPr lang="en-US" altLang="en-US" sz="2400" dirty="0"/>
              <a:t> </a:t>
            </a:r>
          </a:p>
          <a:p>
            <a:pPr>
              <a:buFont typeface="Monotype Sorts" charset="2"/>
              <a:buChar char="F"/>
              <a:defRPr/>
            </a:pPr>
            <a:r>
              <a:rPr lang="en-US" altLang="en-US" sz="2400" dirty="0">
                <a:ea typeface="Times New Roman" charset="0"/>
                <a:cs typeface="Times New Roman" charset="0"/>
              </a:rPr>
              <a:t>Java Is Robust</a:t>
            </a:r>
            <a:r>
              <a:rPr lang="en-US" altLang="en-US" sz="2400" dirty="0"/>
              <a:t> </a:t>
            </a:r>
          </a:p>
          <a:p>
            <a:pPr>
              <a:buFont typeface="Monotype Sorts" charset="2"/>
              <a:buChar char="F"/>
              <a:defRPr/>
            </a:pPr>
            <a:r>
              <a:rPr lang="en-US" altLang="en-US" sz="2400" dirty="0">
                <a:ea typeface="Times New Roman" charset="0"/>
                <a:cs typeface="Times New Roman" charset="0"/>
              </a:rPr>
              <a:t>Java Is Secure</a:t>
            </a:r>
            <a:r>
              <a:rPr lang="en-US" altLang="en-US" sz="2400" dirty="0"/>
              <a:t> </a:t>
            </a:r>
          </a:p>
          <a:p>
            <a:pPr>
              <a:buFont typeface="Monotype Sorts" charset="2"/>
              <a:buChar char="F"/>
              <a:defRPr/>
            </a:pPr>
            <a:r>
              <a:rPr lang="en-US" altLang="en-US" sz="2400" dirty="0">
                <a:ea typeface="Times New Roman" charset="0"/>
                <a:cs typeface="Times New Roman" charset="0"/>
              </a:rPr>
              <a:t>Java Is Architecture-Neutral</a:t>
            </a:r>
            <a:r>
              <a:rPr lang="en-US" altLang="en-US" sz="2400" dirty="0"/>
              <a:t> </a:t>
            </a:r>
          </a:p>
          <a:p>
            <a:pPr>
              <a:buFont typeface="Monotype Sorts" charset="2"/>
              <a:buChar char="F"/>
              <a:defRPr/>
            </a:pPr>
            <a:r>
              <a:rPr lang="en-US" altLang="en-US" sz="2400" dirty="0">
                <a:ea typeface="Times New Roman" charset="0"/>
                <a:cs typeface="Times New Roman" charset="0"/>
              </a:rPr>
              <a:t>Java Is Portable</a:t>
            </a:r>
            <a:r>
              <a:rPr lang="en-US" altLang="en-US" sz="2400" dirty="0"/>
              <a:t> </a:t>
            </a:r>
          </a:p>
          <a:p>
            <a:pPr>
              <a:buFont typeface="Monotype Sorts" charset="2"/>
              <a:buChar char="F"/>
              <a:defRPr/>
            </a:pPr>
            <a:r>
              <a:rPr lang="en-US" altLang="en-US" sz="2400" dirty="0">
                <a:ea typeface="Times New Roman" charset="0"/>
                <a:cs typeface="Times New Roman" charset="0"/>
              </a:rPr>
              <a:t>Java's Performance</a:t>
            </a:r>
            <a:r>
              <a:rPr lang="en-US" altLang="en-US" sz="2400" dirty="0"/>
              <a:t> </a:t>
            </a:r>
          </a:p>
          <a:p>
            <a:pPr>
              <a:buFont typeface="Monotype Sorts" charset="2"/>
              <a:buChar char="F"/>
              <a:defRPr/>
            </a:pPr>
            <a:r>
              <a:rPr lang="en-US" altLang="en-US" sz="2400" dirty="0">
                <a:ea typeface="Times New Roman" charset="0"/>
                <a:cs typeface="Times New Roman" charset="0"/>
              </a:rPr>
              <a:t>Java Is Multithreaded</a:t>
            </a:r>
            <a:r>
              <a:rPr lang="en-US" altLang="en-US" sz="2400" dirty="0"/>
              <a:t> </a:t>
            </a:r>
          </a:p>
          <a:p>
            <a:pPr>
              <a:buFont typeface="Monotype Sorts" charset="2"/>
              <a:buChar char="F"/>
              <a:defRPr/>
            </a:pPr>
            <a:r>
              <a:rPr lang="en-US" altLang="en-US" sz="2400" dirty="0">
                <a:ea typeface="Times New Roman" charset="0"/>
                <a:cs typeface="Times New Roman" charset="0"/>
              </a:rPr>
              <a:t>Java Is Dynamic</a:t>
            </a:r>
            <a:r>
              <a:rPr lang="en-US" altLang="en-US" sz="2400" dirty="0"/>
              <a:t> </a:t>
            </a:r>
          </a:p>
        </p:txBody>
      </p:sp>
      <p:sp>
        <p:nvSpPr>
          <p:cNvPr id="30725" name="Text Box 4">
            <a:extLst>
              <a:ext uri="{FF2B5EF4-FFF2-40B4-BE49-F238E27FC236}">
                <a16:creationId xmlns:a16="http://schemas.microsoft.com/office/drawing/2014/main" id="{2BCDEB73-5E9D-DE4D-88A9-51B6E9CE5323}"/>
              </a:ext>
            </a:extLst>
          </p:cNvPr>
          <p:cNvSpPr txBox="1">
            <a:spLocks noChangeArrowheads="1"/>
          </p:cNvSpPr>
          <p:nvPr/>
        </p:nvSpPr>
        <p:spPr bwMode="auto">
          <a:xfrm>
            <a:off x="5867400" y="990601"/>
            <a:ext cx="457200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defRPr/>
            </a:pPr>
            <a:r>
              <a:rPr lang="en-US" altLang="en-US" sz="2000">
                <a:solidFill>
                  <a:srgbClr val="FF9900"/>
                </a:solidFill>
                <a:ea typeface="Times New Roman" charset="0"/>
                <a:cs typeface="Times New Roman" charset="0"/>
              </a:rPr>
              <a:t>You need an interpreter to run Java programs. The programs are compiled into the Java Virtual Machine code called bytecode. The bytecode is machine-independent and can run on any machine that has a Java interpreter, which is part of the Java Virtual Machine (JVM).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a:extLst>
              <a:ext uri="{FF2B5EF4-FFF2-40B4-BE49-F238E27FC236}">
                <a16:creationId xmlns:a16="http://schemas.microsoft.com/office/drawing/2014/main" id="{73D2B085-2CB8-0A48-BA13-7877C751B9BA}"/>
              </a:ext>
            </a:extLst>
          </p:cNvPr>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BEE28EC-B0A7-4A2D-BB60-EAF597171B66}" type="slidenum">
              <a:rPr lang="en-US" altLang="en-US" sz="1400"/>
              <a:pPr>
                <a:spcBef>
                  <a:spcPct val="0"/>
                </a:spcBef>
                <a:buClrTx/>
                <a:buSzTx/>
                <a:buFontTx/>
                <a:buNone/>
              </a:pPr>
              <a:t>17</a:t>
            </a:fld>
            <a:endParaRPr lang="en-US" altLang="en-US" sz="1400"/>
          </a:p>
        </p:txBody>
      </p:sp>
      <p:sp>
        <p:nvSpPr>
          <p:cNvPr id="31747" name="Rectangle 2">
            <a:extLst>
              <a:ext uri="{FF2B5EF4-FFF2-40B4-BE49-F238E27FC236}">
                <a16:creationId xmlns:a16="http://schemas.microsoft.com/office/drawing/2014/main" id="{3793C7DD-E510-D847-90DC-78901ECA608D}"/>
              </a:ext>
            </a:extLst>
          </p:cNvPr>
          <p:cNvSpPr>
            <a:spLocks noGrp="1" noChangeArrowheads="1"/>
          </p:cNvSpPr>
          <p:nvPr>
            <p:ph type="title"/>
          </p:nvPr>
        </p:nvSpPr>
        <p:spPr>
          <a:xfrm>
            <a:off x="1210559" y="381001"/>
            <a:ext cx="7924800" cy="609600"/>
          </a:xfrm>
        </p:spPr>
        <p:txBody>
          <a:bodyPr>
            <a:normAutofit fontScale="90000"/>
          </a:bodyPr>
          <a:lstStyle/>
          <a:p>
            <a:pPr>
              <a:defRPr/>
            </a:pPr>
            <a:r>
              <a:rPr lang="en-US" altLang="en-US" dirty="0"/>
              <a:t>Characteristics of Java</a:t>
            </a:r>
          </a:p>
        </p:txBody>
      </p:sp>
      <p:sp>
        <p:nvSpPr>
          <p:cNvPr id="31748" name="Rectangle 3">
            <a:extLst>
              <a:ext uri="{FF2B5EF4-FFF2-40B4-BE49-F238E27FC236}">
                <a16:creationId xmlns:a16="http://schemas.microsoft.com/office/drawing/2014/main" id="{02BF38B7-D752-1846-AAFE-B5BE27531DC2}"/>
              </a:ext>
            </a:extLst>
          </p:cNvPr>
          <p:cNvSpPr>
            <a:spLocks noGrp="1" noChangeArrowheads="1"/>
          </p:cNvSpPr>
          <p:nvPr>
            <p:ph type="body" idx="1"/>
          </p:nvPr>
        </p:nvSpPr>
        <p:spPr>
          <a:xfrm>
            <a:off x="1210559" y="1096293"/>
            <a:ext cx="4038600" cy="5257800"/>
          </a:xfrm>
        </p:spPr>
        <p:txBody>
          <a:bodyPr>
            <a:normAutofit lnSpcReduction="10000"/>
          </a:bodyPr>
          <a:lstStyle/>
          <a:p>
            <a:pPr>
              <a:buFont typeface="Monotype Sorts" charset="2"/>
              <a:buChar char="F"/>
              <a:defRPr/>
            </a:pPr>
            <a:r>
              <a:rPr lang="en-US" altLang="en-US" sz="2400" dirty="0">
                <a:ea typeface="Times New Roman" charset="0"/>
                <a:cs typeface="Times New Roman" charset="0"/>
              </a:rPr>
              <a:t>Java Is Simple </a:t>
            </a:r>
          </a:p>
          <a:p>
            <a:pPr>
              <a:buFont typeface="Monotype Sorts" charset="2"/>
              <a:buChar char="F"/>
              <a:defRPr/>
            </a:pPr>
            <a:r>
              <a:rPr lang="en-US" altLang="en-US" sz="2400" dirty="0">
                <a:ea typeface="Times New Roman" charset="0"/>
                <a:cs typeface="Times New Roman" charset="0"/>
              </a:rPr>
              <a:t>Java Is Object-Oriented</a:t>
            </a:r>
            <a:r>
              <a:rPr lang="en-US" altLang="en-US" sz="2400" dirty="0"/>
              <a:t> </a:t>
            </a:r>
          </a:p>
          <a:p>
            <a:pPr>
              <a:buFont typeface="Monotype Sorts" charset="2"/>
              <a:buChar char="F"/>
              <a:defRPr/>
            </a:pPr>
            <a:r>
              <a:rPr lang="en-US" altLang="en-US" sz="2400" dirty="0">
                <a:ea typeface="Times New Roman" charset="0"/>
                <a:cs typeface="Times New Roman" charset="0"/>
              </a:rPr>
              <a:t>Java Is Distributed </a:t>
            </a:r>
          </a:p>
          <a:p>
            <a:pPr>
              <a:buFont typeface="Monotype Sorts" charset="2"/>
              <a:buChar char="F"/>
              <a:defRPr/>
            </a:pPr>
            <a:r>
              <a:rPr lang="en-US" altLang="en-US" sz="2400" dirty="0">
                <a:ea typeface="Times New Roman" charset="0"/>
                <a:cs typeface="Times New Roman" charset="0"/>
              </a:rPr>
              <a:t>Java Is Interpreted </a:t>
            </a:r>
          </a:p>
          <a:p>
            <a:pPr>
              <a:buFont typeface="Monotype Sorts" charset="2"/>
              <a:buChar char="F"/>
              <a:defRPr/>
            </a:pPr>
            <a:r>
              <a:rPr lang="en-US" altLang="en-US" sz="2400" dirty="0">
                <a:solidFill>
                  <a:srgbClr val="FF9900"/>
                </a:solidFill>
                <a:ea typeface="Times New Roman" charset="0"/>
                <a:cs typeface="Times New Roman" charset="0"/>
              </a:rPr>
              <a:t>Java Is Robust</a:t>
            </a:r>
            <a:r>
              <a:rPr lang="en-US" altLang="en-US" sz="2400" dirty="0"/>
              <a:t> </a:t>
            </a:r>
          </a:p>
          <a:p>
            <a:pPr>
              <a:buFont typeface="Monotype Sorts" charset="2"/>
              <a:buChar char="F"/>
              <a:defRPr/>
            </a:pPr>
            <a:r>
              <a:rPr lang="en-US" altLang="en-US" sz="2400" dirty="0">
                <a:ea typeface="Times New Roman" charset="0"/>
                <a:cs typeface="Times New Roman" charset="0"/>
              </a:rPr>
              <a:t>Java Is Secure</a:t>
            </a:r>
            <a:r>
              <a:rPr lang="en-US" altLang="en-US" sz="2400" dirty="0"/>
              <a:t> </a:t>
            </a:r>
          </a:p>
          <a:p>
            <a:pPr>
              <a:buFont typeface="Monotype Sorts" charset="2"/>
              <a:buChar char="F"/>
              <a:defRPr/>
            </a:pPr>
            <a:r>
              <a:rPr lang="en-US" altLang="en-US" sz="2400" dirty="0">
                <a:ea typeface="Times New Roman" charset="0"/>
                <a:cs typeface="Times New Roman" charset="0"/>
              </a:rPr>
              <a:t>Java Is Architecture-Neutral</a:t>
            </a:r>
            <a:r>
              <a:rPr lang="en-US" altLang="en-US" sz="2400" dirty="0"/>
              <a:t> </a:t>
            </a:r>
          </a:p>
          <a:p>
            <a:pPr>
              <a:buFont typeface="Monotype Sorts" charset="2"/>
              <a:buChar char="F"/>
              <a:defRPr/>
            </a:pPr>
            <a:r>
              <a:rPr lang="en-US" altLang="en-US" sz="2400" dirty="0">
                <a:ea typeface="Times New Roman" charset="0"/>
                <a:cs typeface="Times New Roman" charset="0"/>
              </a:rPr>
              <a:t>Java Is Portable</a:t>
            </a:r>
            <a:r>
              <a:rPr lang="en-US" altLang="en-US" sz="2400" dirty="0"/>
              <a:t> </a:t>
            </a:r>
          </a:p>
          <a:p>
            <a:pPr>
              <a:buFont typeface="Monotype Sorts" charset="2"/>
              <a:buChar char="F"/>
              <a:defRPr/>
            </a:pPr>
            <a:r>
              <a:rPr lang="en-US" altLang="en-US" sz="2400" dirty="0">
                <a:ea typeface="Times New Roman" charset="0"/>
                <a:cs typeface="Times New Roman" charset="0"/>
              </a:rPr>
              <a:t>Java's Performance</a:t>
            </a:r>
            <a:r>
              <a:rPr lang="en-US" altLang="en-US" sz="2400" dirty="0"/>
              <a:t> </a:t>
            </a:r>
          </a:p>
          <a:p>
            <a:pPr>
              <a:buFont typeface="Monotype Sorts" charset="2"/>
              <a:buChar char="F"/>
              <a:defRPr/>
            </a:pPr>
            <a:r>
              <a:rPr lang="en-US" altLang="en-US" sz="2400" dirty="0">
                <a:ea typeface="Times New Roman" charset="0"/>
                <a:cs typeface="Times New Roman" charset="0"/>
              </a:rPr>
              <a:t>Java Is Multithreaded</a:t>
            </a:r>
            <a:r>
              <a:rPr lang="en-US" altLang="en-US" sz="2400" dirty="0"/>
              <a:t> </a:t>
            </a:r>
          </a:p>
          <a:p>
            <a:pPr>
              <a:buFont typeface="Monotype Sorts" charset="2"/>
              <a:buChar char="F"/>
              <a:defRPr/>
            </a:pPr>
            <a:r>
              <a:rPr lang="en-US" altLang="en-US" sz="2400" dirty="0">
                <a:ea typeface="Times New Roman" charset="0"/>
                <a:cs typeface="Times New Roman" charset="0"/>
              </a:rPr>
              <a:t>Java Is Dynamic</a:t>
            </a:r>
            <a:r>
              <a:rPr lang="en-US" altLang="en-US" sz="2400" dirty="0"/>
              <a:t> </a:t>
            </a:r>
          </a:p>
        </p:txBody>
      </p:sp>
      <p:sp>
        <p:nvSpPr>
          <p:cNvPr id="31749" name="Text Box 4">
            <a:extLst>
              <a:ext uri="{FF2B5EF4-FFF2-40B4-BE49-F238E27FC236}">
                <a16:creationId xmlns:a16="http://schemas.microsoft.com/office/drawing/2014/main" id="{5B50D8FB-C8B2-864A-B74C-E37605CC6DC0}"/>
              </a:ext>
            </a:extLst>
          </p:cNvPr>
          <p:cNvSpPr txBox="1">
            <a:spLocks noChangeArrowheads="1"/>
          </p:cNvSpPr>
          <p:nvPr/>
        </p:nvSpPr>
        <p:spPr bwMode="auto">
          <a:xfrm>
            <a:off x="5867400" y="990601"/>
            <a:ext cx="4572000" cy="344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defRPr/>
            </a:pPr>
            <a:r>
              <a:rPr lang="en-US" altLang="en-US" sz="2000">
                <a:solidFill>
                  <a:srgbClr val="FF9900"/>
                </a:solidFill>
                <a:cs typeface="Times New Roman" panose="02020603050405020304" pitchFamily="18" charset="0"/>
              </a:rPr>
              <a:t>Java compilers can detect many problems that would first show up at execution time in other languages. </a:t>
            </a:r>
          </a:p>
          <a:p>
            <a:pPr>
              <a:spcBef>
                <a:spcPct val="0"/>
              </a:spcBef>
              <a:buClrTx/>
              <a:buSzTx/>
              <a:buFontTx/>
              <a:buNone/>
              <a:defRPr/>
            </a:pPr>
            <a:endParaRPr lang="en-US" altLang="en-US" sz="2000">
              <a:solidFill>
                <a:srgbClr val="FF9900"/>
              </a:solidFill>
              <a:cs typeface="Times New Roman" panose="02020603050405020304" pitchFamily="18" charset="0"/>
            </a:endParaRPr>
          </a:p>
          <a:p>
            <a:pPr>
              <a:spcBef>
                <a:spcPct val="0"/>
              </a:spcBef>
              <a:buClrTx/>
              <a:buSzTx/>
              <a:buFontTx/>
              <a:buNone/>
              <a:defRPr/>
            </a:pPr>
            <a:r>
              <a:rPr lang="en-US" altLang="en-US" sz="2000">
                <a:solidFill>
                  <a:srgbClr val="FF9900"/>
                </a:solidFill>
                <a:cs typeface="Times New Roman" panose="02020603050405020304" pitchFamily="18" charset="0"/>
              </a:rPr>
              <a:t>Java has eliminated certain types of error-prone programming constructs found in other languages. </a:t>
            </a:r>
          </a:p>
          <a:p>
            <a:pPr>
              <a:spcBef>
                <a:spcPct val="0"/>
              </a:spcBef>
              <a:buClrTx/>
              <a:buSzTx/>
              <a:buFontTx/>
              <a:buNone/>
              <a:defRPr/>
            </a:pPr>
            <a:endParaRPr lang="en-US" altLang="en-US" sz="2000">
              <a:solidFill>
                <a:srgbClr val="FF9900"/>
              </a:solidFill>
              <a:cs typeface="Times New Roman" panose="02020603050405020304" pitchFamily="18" charset="0"/>
            </a:endParaRPr>
          </a:p>
          <a:p>
            <a:pPr>
              <a:spcBef>
                <a:spcPct val="0"/>
              </a:spcBef>
              <a:buClrTx/>
              <a:buSzTx/>
              <a:buFontTx/>
              <a:buNone/>
              <a:defRPr/>
            </a:pPr>
            <a:r>
              <a:rPr lang="en-US" altLang="en-US" sz="2000">
                <a:solidFill>
                  <a:srgbClr val="FF9900"/>
                </a:solidFill>
                <a:cs typeface="Times New Roman" panose="02020603050405020304" pitchFamily="18" charset="0"/>
              </a:rPr>
              <a:t>Java has a runtime exception-handling feature to provide programming support for robustness.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a:extLst>
              <a:ext uri="{FF2B5EF4-FFF2-40B4-BE49-F238E27FC236}">
                <a16:creationId xmlns:a16="http://schemas.microsoft.com/office/drawing/2014/main" id="{AEF82002-1202-054E-8D79-20D8F94C58B4}"/>
              </a:ext>
            </a:extLst>
          </p:cNvPr>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A25B5C4-07B8-498E-8C43-0F8E5869A8C7}" type="slidenum">
              <a:rPr lang="en-US" altLang="en-US" sz="1400"/>
              <a:pPr>
                <a:spcBef>
                  <a:spcPct val="0"/>
                </a:spcBef>
                <a:buClrTx/>
                <a:buSzTx/>
                <a:buFontTx/>
                <a:buNone/>
              </a:pPr>
              <a:t>18</a:t>
            </a:fld>
            <a:endParaRPr lang="en-US" altLang="en-US" sz="1400"/>
          </a:p>
        </p:txBody>
      </p:sp>
      <p:sp>
        <p:nvSpPr>
          <p:cNvPr id="32771" name="Rectangle 2">
            <a:extLst>
              <a:ext uri="{FF2B5EF4-FFF2-40B4-BE49-F238E27FC236}">
                <a16:creationId xmlns:a16="http://schemas.microsoft.com/office/drawing/2014/main" id="{E6C7801B-231E-E94B-BDBC-5436A77BF528}"/>
              </a:ext>
            </a:extLst>
          </p:cNvPr>
          <p:cNvSpPr>
            <a:spLocks noGrp="1" noChangeArrowheads="1"/>
          </p:cNvSpPr>
          <p:nvPr>
            <p:ph type="title"/>
          </p:nvPr>
        </p:nvSpPr>
        <p:spPr>
          <a:xfrm>
            <a:off x="1210559" y="381000"/>
            <a:ext cx="7924800" cy="609600"/>
          </a:xfrm>
        </p:spPr>
        <p:txBody>
          <a:bodyPr>
            <a:normAutofit fontScale="90000"/>
          </a:bodyPr>
          <a:lstStyle/>
          <a:p>
            <a:pPr>
              <a:defRPr/>
            </a:pPr>
            <a:r>
              <a:rPr lang="en-US" altLang="en-US" dirty="0"/>
              <a:t>Characteristics of Java</a:t>
            </a:r>
          </a:p>
        </p:txBody>
      </p:sp>
      <p:sp>
        <p:nvSpPr>
          <p:cNvPr id="32772" name="Rectangle 3">
            <a:extLst>
              <a:ext uri="{FF2B5EF4-FFF2-40B4-BE49-F238E27FC236}">
                <a16:creationId xmlns:a16="http://schemas.microsoft.com/office/drawing/2014/main" id="{78672E24-58B5-C742-9D38-C48D3506BF28}"/>
              </a:ext>
            </a:extLst>
          </p:cNvPr>
          <p:cNvSpPr>
            <a:spLocks noGrp="1" noChangeArrowheads="1"/>
          </p:cNvSpPr>
          <p:nvPr>
            <p:ph type="body" idx="1"/>
          </p:nvPr>
        </p:nvSpPr>
        <p:spPr>
          <a:xfrm>
            <a:off x="1210559" y="1096292"/>
            <a:ext cx="4038600" cy="5257800"/>
          </a:xfrm>
        </p:spPr>
        <p:txBody>
          <a:bodyPr>
            <a:normAutofit lnSpcReduction="10000"/>
          </a:bodyPr>
          <a:lstStyle/>
          <a:p>
            <a:pPr>
              <a:buFont typeface="Monotype Sorts" charset="2"/>
              <a:buChar char="F"/>
              <a:defRPr/>
            </a:pPr>
            <a:r>
              <a:rPr lang="en-US" altLang="en-US" sz="2400" dirty="0">
                <a:ea typeface="Times New Roman" charset="0"/>
                <a:cs typeface="Times New Roman" charset="0"/>
              </a:rPr>
              <a:t>Java Is Simple </a:t>
            </a:r>
          </a:p>
          <a:p>
            <a:pPr>
              <a:buFont typeface="Monotype Sorts" charset="2"/>
              <a:buChar char="F"/>
              <a:defRPr/>
            </a:pPr>
            <a:r>
              <a:rPr lang="en-US" altLang="en-US" sz="2400" dirty="0">
                <a:ea typeface="Times New Roman" charset="0"/>
                <a:cs typeface="Times New Roman" charset="0"/>
              </a:rPr>
              <a:t>Java Is Object-Oriented</a:t>
            </a:r>
            <a:r>
              <a:rPr lang="en-US" altLang="en-US" sz="2400" dirty="0"/>
              <a:t> </a:t>
            </a:r>
          </a:p>
          <a:p>
            <a:pPr>
              <a:buFont typeface="Monotype Sorts" charset="2"/>
              <a:buChar char="F"/>
              <a:defRPr/>
            </a:pPr>
            <a:r>
              <a:rPr lang="en-US" altLang="en-US" sz="2400" dirty="0">
                <a:ea typeface="Times New Roman" charset="0"/>
                <a:cs typeface="Times New Roman" charset="0"/>
              </a:rPr>
              <a:t>Java Is Distributed </a:t>
            </a:r>
          </a:p>
          <a:p>
            <a:pPr>
              <a:buFont typeface="Monotype Sorts" charset="2"/>
              <a:buChar char="F"/>
              <a:defRPr/>
            </a:pPr>
            <a:r>
              <a:rPr lang="en-US" altLang="en-US" sz="2400" dirty="0">
                <a:ea typeface="Times New Roman" charset="0"/>
                <a:cs typeface="Times New Roman" charset="0"/>
              </a:rPr>
              <a:t>Java Is Interpreted </a:t>
            </a:r>
          </a:p>
          <a:p>
            <a:pPr>
              <a:buFont typeface="Monotype Sorts" charset="2"/>
              <a:buChar char="F"/>
              <a:defRPr/>
            </a:pPr>
            <a:r>
              <a:rPr lang="en-US" altLang="en-US" sz="2400" dirty="0">
                <a:ea typeface="Times New Roman" charset="0"/>
                <a:cs typeface="Times New Roman" charset="0"/>
              </a:rPr>
              <a:t>Java Is Robust</a:t>
            </a:r>
            <a:r>
              <a:rPr lang="en-US" altLang="en-US" sz="2400" dirty="0"/>
              <a:t> </a:t>
            </a:r>
          </a:p>
          <a:p>
            <a:pPr>
              <a:buFont typeface="Monotype Sorts" charset="2"/>
              <a:buChar char="F"/>
              <a:defRPr/>
            </a:pPr>
            <a:r>
              <a:rPr lang="en-US" altLang="en-US" sz="2400" dirty="0">
                <a:solidFill>
                  <a:srgbClr val="FF9900"/>
                </a:solidFill>
                <a:ea typeface="Times New Roman" charset="0"/>
                <a:cs typeface="Times New Roman" charset="0"/>
              </a:rPr>
              <a:t>Java Is Secure</a:t>
            </a:r>
            <a:r>
              <a:rPr lang="en-US" altLang="en-US" sz="2400" dirty="0"/>
              <a:t> </a:t>
            </a:r>
          </a:p>
          <a:p>
            <a:pPr>
              <a:buFont typeface="Monotype Sorts" charset="2"/>
              <a:buChar char="F"/>
              <a:defRPr/>
            </a:pPr>
            <a:r>
              <a:rPr lang="en-US" altLang="en-US" sz="2400" dirty="0">
                <a:ea typeface="Times New Roman" charset="0"/>
                <a:cs typeface="Times New Roman" charset="0"/>
              </a:rPr>
              <a:t>Java Is Architecture-Neutral</a:t>
            </a:r>
            <a:r>
              <a:rPr lang="en-US" altLang="en-US" sz="2400" dirty="0"/>
              <a:t> </a:t>
            </a:r>
          </a:p>
          <a:p>
            <a:pPr>
              <a:buFont typeface="Monotype Sorts" charset="2"/>
              <a:buChar char="F"/>
              <a:defRPr/>
            </a:pPr>
            <a:r>
              <a:rPr lang="en-US" altLang="en-US" sz="2400" dirty="0">
                <a:ea typeface="Times New Roman" charset="0"/>
                <a:cs typeface="Times New Roman" charset="0"/>
              </a:rPr>
              <a:t>Java Is Portable</a:t>
            </a:r>
            <a:r>
              <a:rPr lang="en-US" altLang="en-US" sz="2400" dirty="0"/>
              <a:t> </a:t>
            </a:r>
          </a:p>
          <a:p>
            <a:pPr>
              <a:buFont typeface="Monotype Sorts" charset="2"/>
              <a:buChar char="F"/>
              <a:defRPr/>
            </a:pPr>
            <a:r>
              <a:rPr lang="en-US" altLang="en-US" sz="2400" dirty="0">
                <a:ea typeface="Times New Roman" charset="0"/>
                <a:cs typeface="Times New Roman" charset="0"/>
              </a:rPr>
              <a:t>Java's Performance</a:t>
            </a:r>
            <a:r>
              <a:rPr lang="en-US" altLang="en-US" sz="2400" dirty="0"/>
              <a:t> </a:t>
            </a:r>
          </a:p>
          <a:p>
            <a:pPr>
              <a:buFont typeface="Monotype Sorts" charset="2"/>
              <a:buChar char="F"/>
              <a:defRPr/>
            </a:pPr>
            <a:r>
              <a:rPr lang="en-US" altLang="en-US" sz="2400" dirty="0">
                <a:ea typeface="Times New Roman" charset="0"/>
                <a:cs typeface="Times New Roman" charset="0"/>
              </a:rPr>
              <a:t>Java Is Multithreaded</a:t>
            </a:r>
            <a:r>
              <a:rPr lang="en-US" altLang="en-US" sz="2400" dirty="0"/>
              <a:t> </a:t>
            </a:r>
          </a:p>
          <a:p>
            <a:pPr>
              <a:buFont typeface="Monotype Sorts" charset="2"/>
              <a:buChar char="F"/>
              <a:defRPr/>
            </a:pPr>
            <a:r>
              <a:rPr lang="en-US" altLang="en-US" sz="2400" dirty="0">
                <a:ea typeface="Times New Roman" charset="0"/>
                <a:cs typeface="Times New Roman" charset="0"/>
              </a:rPr>
              <a:t>Java Is Dynamic</a:t>
            </a:r>
            <a:r>
              <a:rPr lang="en-US" altLang="en-US" sz="2400" dirty="0"/>
              <a:t> </a:t>
            </a:r>
          </a:p>
        </p:txBody>
      </p:sp>
      <p:sp>
        <p:nvSpPr>
          <p:cNvPr id="32773" name="Text Box 4">
            <a:extLst>
              <a:ext uri="{FF2B5EF4-FFF2-40B4-BE49-F238E27FC236}">
                <a16:creationId xmlns:a16="http://schemas.microsoft.com/office/drawing/2014/main" id="{5A5AABB5-CCE9-FB44-8325-246F67E35F66}"/>
              </a:ext>
            </a:extLst>
          </p:cNvPr>
          <p:cNvSpPr txBox="1">
            <a:spLocks noChangeArrowheads="1"/>
          </p:cNvSpPr>
          <p:nvPr/>
        </p:nvSpPr>
        <p:spPr bwMode="auto">
          <a:xfrm>
            <a:off x="5029200" y="2590801"/>
            <a:ext cx="4572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defRPr/>
            </a:pPr>
            <a:r>
              <a:rPr lang="en-US" altLang="en-US" sz="2000">
                <a:solidFill>
                  <a:srgbClr val="FF9900"/>
                </a:solidFill>
                <a:ea typeface="Times New Roman" charset="0"/>
                <a:cs typeface="Times New Roman" charset="0"/>
              </a:rPr>
              <a:t>Java implements several security mechanisms to protect your system against harm caused by stray programs.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a:extLst>
              <a:ext uri="{FF2B5EF4-FFF2-40B4-BE49-F238E27FC236}">
                <a16:creationId xmlns:a16="http://schemas.microsoft.com/office/drawing/2014/main" id="{B8ECCBCD-16A5-734E-8D5A-B07AC059D5AC}"/>
              </a:ext>
            </a:extLst>
          </p:cNvPr>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FC7B393-4AA8-401B-9EE0-9EDAEA8F2C6E}" type="slidenum">
              <a:rPr lang="en-US" altLang="en-US" sz="1400"/>
              <a:pPr>
                <a:spcBef>
                  <a:spcPct val="0"/>
                </a:spcBef>
                <a:buClrTx/>
                <a:buSzTx/>
                <a:buFontTx/>
                <a:buNone/>
              </a:pPr>
              <a:t>19</a:t>
            </a:fld>
            <a:endParaRPr lang="en-US" altLang="en-US" sz="1400"/>
          </a:p>
        </p:txBody>
      </p:sp>
      <p:sp>
        <p:nvSpPr>
          <p:cNvPr id="33795" name="Rectangle 2">
            <a:extLst>
              <a:ext uri="{FF2B5EF4-FFF2-40B4-BE49-F238E27FC236}">
                <a16:creationId xmlns:a16="http://schemas.microsoft.com/office/drawing/2014/main" id="{B71EB446-749C-844A-B912-824F9170ACAD}"/>
              </a:ext>
            </a:extLst>
          </p:cNvPr>
          <p:cNvSpPr>
            <a:spLocks noGrp="1" noChangeArrowheads="1"/>
          </p:cNvSpPr>
          <p:nvPr>
            <p:ph type="title"/>
          </p:nvPr>
        </p:nvSpPr>
        <p:spPr>
          <a:xfrm>
            <a:off x="1238839" y="381000"/>
            <a:ext cx="7924800" cy="609600"/>
          </a:xfrm>
        </p:spPr>
        <p:txBody>
          <a:bodyPr>
            <a:normAutofit fontScale="90000"/>
          </a:bodyPr>
          <a:lstStyle/>
          <a:p>
            <a:pPr>
              <a:defRPr/>
            </a:pPr>
            <a:r>
              <a:rPr lang="en-US" altLang="en-US" dirty="0"/>
              <a:t>Characteristics of Java</a:t>
            </a:r>
          </a:p>
        </p:txBody>
      </p:sp>
      <p:sp>
        <p:nvSpPr>
          <p:cNvPr id="33796" name="Rectangle 3">
            <a:extLst>
              <a:ext uri="{FF2B5EF4-FFF2-40B4-BE49-F238E27FC236}">
                <a16:creationId xmlns:a16="http://schemas.microsoft.com/office/drawing/2014/main" id="{FAA9024A-667C-AC48-9E1E-C544B621CF31}"/>
              </a:ext>
            </a:extLst>
          </p:cNvPr>
          <p:cNvSpPr>
            <a:spLocks noGrp="1" noChangeArrowheads="1"/>
          </p:cNvSpPr>
          <p:nvPr>
            <p:ph type="body" idx="1"/>
          </p:nvPr>
        </p:nvSpPr>
        <p:spPr>
          <a:xfrm>
            <a:off x="1248266" y="1019667"/>
            <a:ext cx="4038600" cy="5257800"/>
          </a:xfrm>
        </p:spPr>
        <p:txBody>
          <a:bodyPr>
            <a:normAutofit lnSpcReduction="10000"/>
          </a:bodyPr>
          <a:lstStyle/>
          <a:p>
            <a:pPr>
              <a:buFont typeface="Monotype Sorts" charset="2"/>
              <a:buChar char="F"/>
              <a:defRPr/>
            </a:pPr>
            <a:r>
              <a:rPr lang="en-US" altLang="en-US" sz="2400" dirty="0">
                <a:ea typeface="Times New Roman" charset="0"/>
                <a:cs typeface="Times New Roman" charset="0"/>
              </a:rPr>
              <a:t>Java Is Simple </a:t>
            </a:r>
          </a:p>
          <a:p>
            <a:pPr>
              <a:buFont typeface="Monotype Sorts" charset="2"/>
              <a:buChar char="F"/>
              <a:defRPr/>
            </a:pPr>
            <a:r>
              <a:rPr lang="en-US" altLang="en-US" sz="2400" dirty="0">
                <a:ea typeface="Times New Roman" charset="0"/>
                <a:cs typeface="Times New Roman" charset="0"/>
              </a:rPr>
              <a:t>Java Is Object-Oriented</a:t>
            </a:r>
            <a:r>
              <a:rPr lang="en-US" altLang="en-US" sz="2400" dirty="0"/>
              <a:t> </a:t>
            </a:r>
          </a:p>
          <a:p>
            <a:pPr>
              <a:buFont typeface="Monotype Sorts" charset="2"/>
              <a:buChar char="F"/>
              <a:defRPr/>
            </a:pPr>
            <a:r>
              <a:rPr lang="en-US" altLang="en-US" sz="2400" dirty="0">
                <a:ea typeface="Times New Roman" charset="0"/>
                <a:cs typeface="Times New Roman" charset="0"/>
              </a:rPr>
              <a:t>Java Is Distributed </a:t>
            </a:r>
          </a:p>
          <a:p>
            <a:pPr>
              <a:buFont typeface="Monotype Sorts" charset="2"/>
              <a:buChar char="F"/>
              <a:defRPr/>
            </a:pPr>
            <a:r>
              <a:rPr lang="en-US" altLang="en-US" sz="2400" dirty="0">
                <a:ea typeface="Times New Roman" charset="0"/>
                <a:cs typeface="Times New Roman" charset="0"/>
              </a:rPr>
              <a:t>Java Is Interpreted </a:t>
            </a:r>
          </a:p>
          <a:p>
            <a:pPr>
              <a:buFont typeface="Monotype Sorts" charset="2"/>
              <a:buChar char="F"/>
              <a:defRPr/>
            </a:pPr>
            <a:r>
              <a:rPr lang="en-US" altLang="en-US" sz="2400" dirty="0">
                <a:ea typeface="Times New Roman" charset="0"/>
                <a:cs typeface="Times New Roman" charset="0"/>
              </a:rPr>
              <a:t>Java Is Robust</a:t>
            </a:r>
            <a:r>
              <a:rPr lang="en-US" altLang="en-US" sz="2400" dirty="0"/>
              <a:t> </a:t>
            </a:r>
          </a:p>
          <a:p>
            <a:pPr>
              <a:buFont typeface="Monotype Sorts" charset="2"/>
              <a:buChar char="F"/>
              <a:defRPr/>
            </a:pPr>
            <a:r>
              <a:rPr lang="en-US" altLang="en-US" sz="2400" dirty="0">
                <a:ea typeface="Times New Roman" charset="0"/>
                <a:cs typeface="Times New Roman" charset="0"/>
              </a:rPr>
              <a:t>Java Is Secure </a:t>
            </a:r>
          </a:p>
          <a:p>
            <a:pPr>
              <a:buFont typeface="Monotype Sorts" charset="2"/>
              <a:buChar char="F"/>
              <a:defRPr/>
            </a:pPr>
            <a:r>
              <a:rPr lang="en-US" altLang="en-US" sz="2400" dirty="0">
                <a:solidFill>
                  <a:srgbClr val="FF9900"/>
                </a:solidFill>
                <a:ea typeface="Times New Roman" charset="0"/>
                <a:cs typeface="Times New Roman" charset="0"/>
              </a:rPr>
              <a:t>Java Is Architecture-Neutral</a:t>
            </a:r>
            <a:r>
              <a:rPr lang="en-US" altLang="en-US" sz="2400" dirty="0"/>
              <a:t> </a:t>
            </a:r>
          </a:p>
          <a:p>
            <a:pPr>
              <a:buFont typeface="Monotype Sorts" charset="2"/>
              <a:buChar char="F"/>
              <a:defRPr/>
            </a:pPr>
            <a:r>
              <a:rPr lang="en-US" altLang="en-US" sz="2400" dirty="0">
                <a:ea typeface="Times New Roman" charset="0"/>
                <a:cs typeface="Times New Roman" charset="0"/>
              </a:rPr>
              <a:t>Java Is Portable</a:t>
            </a:r>
            <a:r>
              <a:rPr lang="en-US" altLang="en-US" sz="2400" dirty="0"/>
              <a:t> </a:t>
            </a:r>
          </a:p>
          <a:p>
            <a:pPr>
              <a:buFont typeface="Monotype Sorts" charset="2"/>
              <a:buChar char="F"/>
              <a:defRPr/>
            </a:pPr>
            <a:r>
              <a:rPr lang="en-US" altLang="en-US" sz="2400" dirty="0">
                <a:ea typeface="Times New Roman" charset="0"/>
                <a:cs typeface="Times New Roman" charset="0"/>
              </a:rPr>
              <a:t>Java's Performance</a:t>
            </a:r>
            <a:r>
              <a:rPr lang="en-US" altLang="en-US" sz="2400" dirty="0"/>
              <a:t> </a:t>
            </a:r>
          </a:p>
          <a:p>
            <a:pPr>
              <a:buFont typeface="Monotype Sorts" charset="2"/>
              <a:buChar char="F"/>
              <a:defRPr/>
            </a:pPr>
            <a:r>
              <a:rPr lang="en-US" altLang="en-US" sz="2400" dirty="0">
                <a:ea typeface="Times New Roman" charset="0"/>
                <a:cs typeface="Times New Roman" charset="0"/>
              </a:rPr>
              <a:t>Java Is Multithreaded</a:t>
            </a:r>
            <a:r>
              <a:rPr lang="en-US" altLang="en-US" sz="2400" dirty="0"/>
              <a:t> </a:t>
            </a:r>
          </a:p>
          <a:p>
            <a:pPr>
              <a:buFont typeface="Monotype Sorts" charset="2"/>
              <a:buChar char="F"/>
              <a:defRPr/>
            </a:pPr>
            <a:r>
              <a:rPr lang="en-US" altLang="en-US" sz="2400" dirty="0">
                <a:ea typeface="Times New Roman" charset="0"/>
                <a:cs typeface="Times New Roman" charset="0"/>
              </a:rPr>
              <a:t>Java Is Dynamic</a:t>
            </a:r>
            <a:r>
              <a:rPr lang="en-US" altLang="en-US" sz="2400" dirty="0"/>
              <a:t> </a:t>
            </a:r>
          </a:p>
        </p:txBody>
      </p:sp>
      <p:sp>
        <p:nvSpPr>
          <p:cNvPr id="33797" name="Text Box 4">
            <a:extLst>
              <a:ext uri="{FF2B5EF4-FFF2-40B4-BE49-F238E27FC236}">
                <a16:creationId xmlns:a16="http://schemas.microsoft.com/office/drawing/2014/main" id="{7B8EA0F9-BFB4-334F-8546-A9B259855986}"/>
              </a:ext>
            </a:extLst>
          </p:cNvPr>
          <p:cNvSpPr txBox="1">
            <a:spLocks noChangeArrowheads="1"/>
          </p:cNvSpPr>
          <p:nvPr/>
        </p:nvSpPr>
        <p:spPr bwMode="auto">
          <a:xfrm>
            <a:off x="5943600" y="3657601"/>
            <a:ext cx="45720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defRPr/>
            </a:pPr>
            <a:r>
              <a:rPr lang="en-US" altLang="en-US" sz="2000">
                <a:solidFill>
                  <a:srgbClr val="FF9900"/>
                </a:solidFill>
                <a:latin typeface="Book Antiqua" panose="02040602050305030304" pitchFamily="18" charset="0"/>
                <a:cs typeface="Times New Roman" panose="02020603050405020304" pitchFamily="18" charset="0"/>
              </a:rPr>
              <a:t>Write once, run anywhere</a:t>
            </a:r>
          </a:p>
          <a:p>
            <a:pPr>
              <a:spcBef>
                <a:spcPct val="0"/>
              </a:spcBef>
              <a:buClrTx/>
              <a:buSzTx/>
              <a:buFontTx/>
              <a:buNone/>
              <a:defRPr/>
            </a:pPr>
            <a:endParaRPr lang="en-US" altLang="en-US" sz="2000">
              <a:solidFill>
                <a:srgbClr val="FF9900"/>
              </a:solidFill>
              <a:latin typeface="Book Antiqua" panose="02040602050305030304" pitchFamily="18" charset="0"/>
              <a:cs typeface="Times New Roman" panose="02020603050405020304" pitchFamily="18" charset="0"/>
            </a:endParaRPr>
          </a:p>
          <a:p>
            <a:pPr>
              <a:spcBef>
                <a:spcPct val="0"/>
              </a:spcBef>
              <a:buClrTx/>
              <a:buSzTx/>
              <a:buFontTx/>
              <a:buNone/>
              <a:defRPr/>
            </a:pPr>
            <a:r>
              <a:rPr lang="en-US" altLang="en-US" sz="2000">
                <a:solidFill>
                  <a:srgbClr val="FF9900"/>
                </a:solidFill>
                <a:latin typeface="Book Antiqua" panose="02040602050305030304" pitchFamily="18" charset="0"/>
                <a:cs typeface="Times New Roman" panose="02020603050405020304" pitchFamily="18" charset="0"/>
              </a:rPr>
              <a:t>With a Java Virtual Machine (JVM), you can write one program that will run on any platform.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Aim of the course</a:t>
            </a:r>
          </a:p>
        </p:txBody>
      </p:sp>
      <p:sp>
        <p:nvSpPr>
          <p:cNvPr id="3" name="Content Placeholder 2"/>
          <p:cNvSpPr>
            <a:spLocks noGrp="1"/>
          </p:cNvSpPr>
          <p:nvPr>
            <p:ph idx="1"/>
          </p:nvPr>
        </p:nvSpPr>
        <p:spPr/>
        <p:txBody>
          <a:bodyPr>
            <a:normAutofit lnSpcReduction="10000"/>
          </a:bodyPr>
          <a:lstStyle/>
          <a:p>
            <a:pPr marL="355600" indent="-342900">
              <a:lnSpc>
                <a:spcPct val="100000"/>
              </a:lnSpc>
              <a:spcBef>
                <a:spcPts val="850"/>
              </a:spcBef>
              <a:buChar char="•"/>
              <a:tabLst>
                <a:tab pos="355600" algn="l"/>
                <a:tab pos="356235" algn="l"/>
              </a:tabLst>
            </a:pPr>
            <a:r>
              <a:rPr lang="en-GB" sz="3200" spc="-5" dirty="0">
                <a:solidFill>
                  <a:srgbClr val="4D4D4D"/>
                </a:solidFill>
                <a:cs typeface="Arial"/>
              </a:rPr>
              <a:t>Apparent:</a:t>
            </a:r>
            <a:r>
              <a:rPr lang="en-GB" sz="3200" spc="-10" dirty="0">
                <a:solidFill>
                  <a:srgbClr val="4D4D4D"/>
                </a:solidFill>
                <a:cs typeface="Arial"/>
              </a:rPr>
              <a:t> </a:t>
            </a:r>
            <a:r>
              <a:rPr lang="en-GB" sz="3200" spc="-40" dirty="0">
                <a:solidFill>
                  <a:srgbClr val="4D4D4D"/>
                </a:solidFill>
                <a:cs typeface="Arial"/>
              </a:rPr>
              <a:t> </a:t>
            </a:r>
            <a:endParaRPr lang="en-GB" sz="3200" dirty="0">
              <a:cs typeface="Arial"/>
            </a:endParaRPr>
          </a:p>
          <a:p>
            <a:pPr marL="758190" lvl="1" indent="-288290">
              <a:lnSpc>
                <a:spcPct val="100000"/>
              </a:lnSpc>
              <a:spcBef>
                <a:spcPts val="665"/>
              </a:spcBef>
              <a:buChar char="–"/>
              <a:tabLst>
                <a:tab pos="758190" algn="l"/>
                <a:tab pos="758825" algn="l"/>
              </a:tabLst>
            </a:pPr>
            <a:r>
              <a:rPr lang="en-GB" sz="2400" spc="-10" dirty="0">
                <a:solidFill>
                  <a:srgbClr val="4D4D4D"/>
                </a:solidFill>
                <a:cs typeface="Arial"/>
              </a:rPr>
              <a:t>Developing a </a:t>
            </a:r>
            <a:r>
              <a:rPr lang="en-GB" sz="2400" spc="-5" dirty="0">
                <a:solidFill>
                  <a:srgbClr val="4D4D4D"/>
                </a:solidFill>
                <a:cs typeface="Arial"/>
              </a:rPr>
              <a:t>practical </a:t>
            </a:r>
            <a:r>
              <a:rPr lang="en-GB" sz="2400" spc="-10" dirty="0">
                <a:solidFill>
                  <a:srgbClr val="4D4D4D"/>
                </a:solidFill>
                <a:cs typeface="Arial"/>
              </a:rPr>
              <a:t>knowledge </a:t>
            </a:r>
            <a:r>
              <a:rPr lang="en-GB" sz="2400" spc="-5" dirty="0">
                <a:solidFill>
                  <a:srgbClr val="4D4D4D"/>
                </a:solidFill>
                <a:cs typeface="Arial"/>
              </a:rPr>
              <a:t>of</a:t>
            </a:r>
            <a:r>
              <a:rPr lang="en-GB" sz="2400" spc="125" dirty="0">
                <a:solidFill>
                  <a:srgbClr val="4D4D4D"/>
                </a:solidFill>
                <a:cs typeface="Arial"/>
              </a:rPr>
              <a:t> </a:t>
            </a:r>
            <a:r>
              <a:rPr lang="en-GB" sz="2400" spc="20" dirty="0">
                <a:solidFill>
                  <a:srgbClr val="4D4D4D"/>
                </a:solidFill>
                <a:cs typeface="Arial"/>
              </a:rPr>
              <a:t>Programming</a:t>
            </a:r>
            <a:endParaRPr lang="en-GB" sz="2400" dirty="0">
              <a:cs typeface="Arial"/>
            </a:endParaRPr>
          </a:p>
          <a:p>
            <a:pPr marL="758190" lvl="1" indent="-288290">
              <a:lnSpc>
                <a:spcPct val="100000"/>
              </a:lnSpc>
              <a:spcBef>
                <a:spcPts val="675"/>
              </a:spcBef>
              <a:buChar char="–"/>
              <a:tabLst>
                <a:tab pos="758190" algn="l"/>
                <a:tab pos="758825" algn="l"/>
              </a:tabLst>
            </a:pPr>
            <a:r>
              <a:rPr lang="en-GB" sz="2400" spc="-5" dirty="0">
                <a:solidFill>
                  <a:srgbClr val="4D4D4D"/>
                </a:solidFill>
                <a:cs typeface="Arial"/>
              </a:rPr>
              <a:t>JAVA, the</a:t>
            </a:r>
            <a:r>
              <a:rPr lang="en-GB" sz="2400" spc="-55" dirty="0">
                <a:solidFill>
                  <a:srgbClr val="4D4D4D"/>
                </a:solidFill>
                <a:cs typeface="Arial"/>
              </a:rPr>
              <a:t> </a:t>
            </a:r>
            <a:r>
              <a:rPr lang="en-GB" sz="2400" spc="-10" dirty="0">
                <a:solidFill>
                  <a:srgbClr val="4D4D4D"/>
                </a:solidFill>
                <a:cs typeface="Arial"/>
              </a:rPr>
              <a:t>language</a:t>
            </a:r>
          </a:p>
          <a:p>
            <a:pPr marL="758190" lvl="1" indent="-288290">
              <a:lnSpc>
                <a:spcPct val="100000"/>
              </a:lnSpc>
              <a:spcBef>
                <a:spcPts val="675"/>
              </a:spcBef>
              <a:buChar char="–"/>
              <a:tabLst>
                <a:tab pos="758190" algn="l"/>
                <a:tab pos="758825" algn="l"/>
              </a:tabLst>
            </a:pPr>
            <a:r>
              <a:rPr lang="en-GB" sz="2400" spc="-10" dirty="0">
                <a:solidFill>
                  <a:srgbClr val="4D4D4D"/>
                </a:solidFill>
                <a:cs typeface="Arial"/>
              </a:rPr>
              <a:t>JAVA Web development</a:t>
            </a:r>
            <a:r>
              <a:rPr lang="en-GB" sz="2400" spc="-45" dirty="0">
                <a:solidFill>
                  <a:srgbClr val="4D4D4D"/>
                </a:solidFill>
                <a:cs typeface="Arial"/>
              </a:rPr>
              <a:t> </a:t>
            </a:r>
            <a:endParaRPr lang="en-GB" sz="2400" dirty="0">
              <a:cs typeface="Arial"/>
            </a:endParaRPr>
          </a:p>
          <a:p>
            <a:pPr marL="758190" lvl="1" indent="-288290">
              <a:lnSpc>
                <a:spcPct val="100000"/>
              </a:lnSpc>
              <a:spcBef>
                <a:spcPts val="675"/>
              </a:spcBef>
              <a:buChar char="–"/>
              <a:tabLst>
                <a:tab pos="758190" algn="l"/>
                <a:tab pos="758825" algn="l"/>
              </a:tabLst>
            </a:pPr>
            <a:r>
              <a:rPr lang="en-GB" sz="2400" spc="-5" dirty="0">
                <a:solidFill>
                  <a:srgbClr val="4D4D4D"/>
                </a:solidFill>
                <a:cs typeface="Arial"/>
              </a:rPr>
              <a:t>Modern Web </a:t>
            </a:r>
            <a:r>
              <a:rPr lang="en-GB" sz="2400" dirty="0">
                <a:solidFill>
                  <a:srgbClr val="4D4D4D"/>
                </a:solidFill>
                <a:cs typeface="Arial"/>
              </a:rPr>
              <a:t>frameworks</a:t>
            </a:r>
            <a:endParaRPr lang="en-GB" sz="2400" dirty="0">
              <a:cs typeface="Arial"/>
            </a:endParaRPr>
          </a:p>
          <a:p>
            <a:pPr marL="355600" indent="-342900">
              <a:lnSpc>
                <a:spcPct val="100000"/>
              </a:lnSpc>
              <a:spcBef>
                <a:spcPts val="780"/>
              </a:spcBef>
              <a:buChar char="•"/>
              <a:tabLst>
                <a:tab pos="355600" algn="l"/>
                <a:tab pos="356235" algn="l"/>
              </a:tabLst>
            </a:pPr>
            <a:r>
              <a:rPr lang="en-GB" sz="3200" spc="-20" dirty="0">
                <a:solidFill>
                  <a:srgbClr val="4D4D4D"/>
                </a:solidFill>
                <a:cs typeface="Arial"/>
              </a:rPr>
              <a:t>Furthermore</a:t>
            </a:r>
            <a:r>
              <a:rPr lang="en-GB" sz="3200" spc="-5" dirty="0">
                <a:solidFill>
                  <a:srgbClr val="4D4D4D"/>
                </a:solidFill>
                <a:cs typeface="Arial"/>
              </a:rPr>
              <a:t>:</a:t>
            </a:r>
            <a:r>
              <a:rPr lang="en-GB" sz="3200" spc="-40" dirty="0">
                <a:solidFill>
                  <a:srgbClr val="4D4D4D"/>
                </a:solidFill>
                <a:cs typeface="Arial"/>
              </a:rPr>
              <a:t> </a:t>
            </a:r>
            <a:endParaRPr lang="en-GB" sz="3200" dirty="0">
              <a:cs typeface="Arial"/>
            </a:endParaRPr>
          </a:p>
          <a:p>
            <a:pPr marL="758190" lvl="1" indent="-288290">
              <a:lnSpc>
                <a:spcPct val="100000"/>
              </a:lnSpc>
              <a:spcBef>
                <a:spcPts val="580"/>
              </a:spcBef>
              <a:buChar char="–"/>
              <a:tabLst>
                <a:tab pos="758190" algn="l"/>
                <a:tab pos="758825" algn="l"/>
              </a:tabLst>
            </a:pPr>
            <a:r>
              <a:rPr lang="en-GB" sz="2400" spc="-10" dirty="0">
                <a:solidFill>
                  <a:srgbClr val="4D4D4D"/>
                </a:solidFill>
                <a:cs typeface="Arial"/>
              </a:rPr>
              <a:t>Refine </a:t>
            </a:r>
            <a:r>
              <a:rPr lang="en-GB" sz="2400" spc="-5" dirty="0">
                <a:solidFill>
                  <a:srgbClr val="4D4D4D"/>
                </a:solidFill>
                <a:cs typeface="Arial"/>
              </a:rPr>
              <a:t>your understanding </a:t>
            </a:r>
            <a:r>
              <a:rPr lang="en-GB" sz="2400" spc="5" dirty="0">
                <a:solidFill>
                  <a:srgbClr val="4D4D4D"/>
                </a:solidFill>
                <a:cs typeface="Arial"/>
              </a:rPr>
              <a:t>of</a:t>
            </a:r>
            <a:r>
              <a:rPr lang="en-GB" sz="2400" spc="-20" dirty="0">
                <a:solidFill>
                  <a:srgbClr val="4D4D4D"/>
                </a:solidFill>
                <a:cs typeface="Arial"/>
              </a:rPr>
              <a:t> </a:t>
            </a:r>
            <a:r>
              <a:rPr lang="en-GB" sz="2400" spc="20" dirty="0">
                <a:solidFill>
                  <a:srgbClr val="4D4D4D"/>
                </a:solidFill>
                <a:cs typeface="Arial"/>
              </a:rPr>
              <a:t>OOP</a:t>
            </a:r>
            <a:r>
              <a:rPr lang="en-GB" sz="2400" spc="-30" dirty="0">
                <a:solidFill>
                  <a:srgbClr val="4D4D4D"/>
                </a:solidFill>
                <a:cs typeface="Arial"/>
              </a:rPr>
              <a:t> </a:t>
            </a:r>
            <a:endParaRPr lang="en-GB" sz="2400" dirty="0">
              <a:cs typeface="Arial"/>
            </a:endParaRPr>
          </a:p>
          <a:p>
            <a:pPr marL="758190" marR="737870" lvl="1" indent="-288290">
              <a:lnSpc>
                <a:spcPct val="100000"/>
              </a:lnSpc>
              <a:spcBef>
                <a:spcPts val="575"/>
              </a:spcBef>
              <a:buChar char="–"/>
              <a:tabLst>
                <a:tab pos="758190" algn="l"/>
                <a:tab pos="758825" algn="l"/>
              </a:tabLst>
            </a:pPr>
            <a:r>
              <a:rPr lang="en-GB" sz="2400" spc="-5" dirty="0">
                <a:solidFill>
                  <a:srgbClr val="4D4D4D"/>
                </a:solidFill>
                <a:cs typeface="Arial"/>
              </a:rPr>
              <a:t>Learn how </a:t>
            </a:r>
            <a:r>
              <a:rPr lang="en-GB" sz="2400" dirty="0">
                <a:solidFill>
                  <a:srgbClr val="4D4D4D"/>
                </a:solidFill>
                <a:cs typeface="Arial"/>
              </a:rPr>
              <a:t>to </a:t>
            </a:r>
            <a:r>
              <a:rPr lang="en-GB" sz="2400" spc="-15" dirty="0">
                <a:solidFill>
                  <a:srgbClr val="4D4D4D"/>
                </a:solidFill>
                <a:cs typeface="Arial"/>
              </a:rPr>
              <a:t>learn </a:t>
            </a:r>
            <a:r>
              <a:rPr lang="en-GB" sz="2400" spc="-5" dirty="0">
                <a:solidFill>
                  <a:srgbClr val="4D4D4D"/>
                </a:solidFill>
                <a:cs typeface="Arial"/>
              </a:rPr>
              <a:t>another </a:t>
            </a:r>
            <a:r>
              <a:rPr lang="en-GB" sz="2400" spc="-10" dirty="0">
                <a:solidFill>
                  <a:srgbClr val="4D4D4D"/>
                </a:solidFill>
                <a:cs typeface="Arial"/>
              </a:rPr>
              <a:t>programming  language</a:t>
            </a:r>
            <a:r>
              <a:rPr lang="en-GB" sz="2400" spc="-30" dirty="0">
                <a:solidFill>
                  <a:srgbClr val="4D4D4D"/>
                </a:solidFill>
                <a:cs typeface="Arial"/>
              </a:rPr>
              <a:t> </a:t>
            </a:r>
            <a:endParaRPr lang="en-GB" sz="2400" dirty="0">
              <a:cs typeface="Arial"/>
            </a:endParaRPr>
          </a:p>
          <a:p>
            <a:pPr marL="758190" lvl="1" indent="-288290">
              <a:lnSpc>
                <a:spcPct val="100000"/>
              </a:lnSpc>
              <a:spcBef>
                <a:spcPts val="585"/>
              </a:spcBef>
              <a:buChar char="–"/>
              <a:tabLst>
                <a:tab pos="758190" algn="l"/>
                <a:tab pos="758825" algn="l"/>
              </a:tabLst>
            </a:pPr>
            <a:r>
              <a:rPr lang="en-GB" sz="2400" spc="5" dirty="0">
                <a:solidFill>
                  <a:srgbClr val="4D4D4D"/>
                </a:solidFill>
                <a:cs typeface="Arial"/>
              </a:rPr>
              <a:t>Be </a:t>
            </a:r>
            <a:r>
              <a:rPr lang="en-GB" sz="2400" spc="-5" dirty="0">
                <a:solidFill>
                  <a:srgbClr val="4D4D4D"/>
                </a:solidFill>
                <a:cs typeface="Arial"/>
              </a:rPr>
              <a:t>a better programmer </a:t>
            </a:r>
            <a:r>
              <a:rPr lang="en-GB" sz="2400" spc="-20" dirty="0">
                <a:solidFill>
                  <a:srgbClr val="4D4D4D"/>
                </a:solidFill>
                <a:cs typeface="Arial"/>
              </a:rPr>
              <a:t>in </a:t>
            </a:r>
            <a:r>
              <a:rPr lang="en-GB" sz="2400" spc="-10" dirty="0">
                <a:solidFill>
                  <a:srgbClr val="4D4D4D"/>
                </a:solidFill>
                <a:cs typeface="Arial"/>
              </a:rPr>
              <a:t>general</a:t>
            </a:r>
            <a:r>
              <a:rPr lang="en-GB" sz="2400" spc="5" dirty="0">
                <a:solidFill>
                  <a:srgbClr val="4D4D4D"/>
                </a:solidFill>
                <a:cs typeface="Arial"/>
              </a:rPr>
              <a:t> </a:t>
            </a:r>
            <a:r>
              <a:rPr lang="en-GB" sz="2400" spc="-5" dirty="0">
                <a:solidFill>
                  <a:srgbClr val="4D4D4D"/>
                </a:solidFill>
                <a:cs typeface="Arial"/>
              </a:rPr>
              <a:t>(hopefully!)</a:t>
            </a:r>
            <a:r>
              <a:rPr lang="en-GB" sz="2400" spc="-30" dirty="0">
                <a:solidFill>
                  <a:srgbClr val="4D4D4D"/>
                </a:solidFill>
                <a:cs typeface="Arial"/>
              </a:rPr>
              <a:t> </a:t>
            </a:r>
            <a:endParaRPr lang="en-GB" sz="2400" dirty="0">
              <a:cs typeface="Arial"/>
            </a:endParaRPr>
          </a:p>
        </p:txBody>
      </p:sp>
      <p:sp>
        <p:nvSpPr>
          <p:cNvPr id="4" name="Slide Number Placeholder 3"/>
          <p:cNvSpPr>
            <a:spLocks noGrp="1"/>
          </p:cNvSpPr>
          <p:nvPr>
            <p:ph type="sldNum" sz="quarter" idx="12"/>
          </p:nvPr>
        </p:nvSpPr>
        <p:spPr>
          <a:xfrm>
            <a:off x="9900458" y="6459785"/>
            <a:ext cx="1312025" cy="365125"/>
          </a:xfrm>
        </p:spPr>
        <p:txBody>
          <a:bodyPr/>
          <a:lstStyle/>
          <a:p>
            <a:fld id="{0D736693-4716-4F4B-B6D1-76F915E8FF72}" type="slidenum">
              <a:rPr lang="en-GB" smtClean="0"/>
              <a:t>2</a:t>
            </a:fld>
            <a:endParaRPr lang="en-GB" dirty="0"/>
          </a:p>
        </p:txBody>
      </p:sp>
    </p:spTree>
    <p:extLst>
      <p:ext uri="{BB962C8B-B14F-4D97-AF65-F5344CB8AC3E}">
        <p14:creationId xmlns:p14="http://schemas.microsoft.com/office/powerpoint/2010/main" val="3206848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a:extLst>
              <a:ext uri="{FF2B5EF4-FFF2-40B4-BE49-F238E27FC236}">
                <a16:creationId xmlns:a16="http://schemas.microsoft.com/office/drawing/2014/main" id="{B8A0149B-6045-6749-BD4D-CE29608C1EF6}"/>
              </a:ext>
            </a:extLst>
          </p:cNvPr>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98065A0-8329-4DFB-9DC9-AE13F1DD174B}" type="slidenum">
              <a:rPr lang="en-US" altLang="en-US" sz="1400"/>
              <a:pPr>
                <a:spcBef>
                  <a:spcPct val="0"/>
                </a:spcBef>
                <a:buClrTx/>
                <a:buSzTx/>
                <a:buFontTx/>
                <a:buNone/>
              </a:pPr>
              <a:t>20</a:t>
            </a:fld>
            <a:endParaRPr lang="en-US" altLang="en-US" sz="1400"/>
          </a:p>
        </p:txBody>
      </p:sp>
      <p:sp>
        <p:nvSpPr>
          <p:cNvPr id="34819" name="Rectangle 2">
            <a:extLst>
              <a:ext uri="{FF2B5EF4-FFF2-40B4-BE49-F238E27FC236}">
                <a16:creationId xmlns:a16="http://schemas.microsoft.com/office/drawing/2014/main" id="{397B34EE-9C8F-5642-B43E-FC4D36C9916F}"/>
              </a:ext>
            </a:extLst>
          </p:cNvPr>
          <p:cNvSpPr>
            <a:spLocks noGrp="1" noChangeArrowheads="1"/>
          </p:cNvSpPr>
          <p:nvPr>
            <p:ph type="title"/>
          </p:nvPr>
        </p:nvSpPr>
        <p:spPr>
          <a:xfrm>
            <a:off x="1219986" y="381000"/>
            <a:ext cx="7924800" cy="609600"/>
          </a:xfrm>
        </p:spPr>
        <p:txBody>
          <a:bodyPr>
            <a:normAutofit fontScale="90000"/>
          </a:bodyPr>
          <a:lstStyle/>
          <a:p>
            <a:pPr>
              <a:defRPr/>
            </a:pPr>
            <a:r>
              <a:rPr lang="en-US" altLang="en-US" dirty="0"/>
              <a:t>Characteristics of Java</a:t>
            </a:r>
          </a:p>
        </p:txBody>
      </p:sp>
      <p:sp>
        <p:nvSpPr>
          <p:cNvPr id="34820" name="Rectangle 3">
            <a:extLst>
              <a:ext uri="{FF2B5EF4-FFF2-40B4-BE49-F238E27FC236}">
                <a16:creationId xmlns:a16="http://schemas.microsoft.com/office/drawing/2014/main" id="{0A12466E-2DE2-BC45-8E20-95742AF2F546}"/>
              </a:ext>
            </a:extLst>
          </p:cNvPr>
          <p:cNvSpPr>
            <a:spLocks noGrp="1" noChangeArrowheads="1"/>
          </p:cNvSpPr>
          <p:nvPr>
            <p:ph type="body" idx="1"/>
          </p:nvPr>
        </p:nvSpPr>
        <p:spPr>
          <a:xfrm>
            <a:off x="1329180" y="1096292"/>
            <a:ext cx="4038600" cy="5257800"/>
          </a:xfrm>
        </p:spPr>
        <p:txBody>
          <a:bodyPr>
            <a:normAutofit lnSpcReduction="10000"/>
          </a:bodyPr>
          <a:lstStyle/>
          <a:p>
            <a:pPr>
              <a:buFont typeface="Monotype Sorts" charset="2"/>
              <a:buChar char="F"/>
              <a:defRPr/>
            </a:pPr>
            <a:r>
              <a:rPr lang="en-US" altLang="en-US" sz="2400" dirty="0">
                <a:ea typeface="Times New Roman" charset="0"/>
                <a:cs typeface="Times New Roman" charset="0"/>
              </a:rPr>
              <a:t>Java Is Simple </a:t>
            </a:r>
          </a:p>
          <a:p>
            <a:pPr>
              <a:buFont typeface="Monotype Sorts" charset="2"/>
              <a:buChar char="F"/>
              <a:defRPr/>
            </a:pPr>
            <a:r>
              <a:rPr lang="en-US" altLang="en-US" sz="2400" dirty="0">
                <a:ea typeface="Times New Roman" charset="0"/>
                <a:cs typeface="Times New Roman" charset="0"/>
              </a:rPr>
              <a:t>Java Is Object-Oriented</a:t>
            </a:r>
            <a:r>
              <a:rPr lang="en-US" altLang="en-US" sz="2400" dirty="0"/>
              <a:t> </a:t>
            </a:r>
          </a:p>
          <a:p>
            <a:pPr>
              <a:buFont typeface="Monotype Sorts" charset="2"/>
              <a:buChar char="F"/>
              <a:defRPr/>
            </a:pPr>
            <a:r>
              <a:rPr lang="en-US" altLang="en-US" sz="2400" dirty="0">
                <a:ea typeface="Times New Roman" charset="0"/>
                <a:cs typeface="Times New Roman" charset="0"/>
              </a:rPr>
              <a:t>Java Is Distributed </a:t>
            </a:r>
          </a:p>
          <a:p>
            <a:pPr>
              <a:buFont typeface="Monotype Sorts" charset="2"/>
              <a:buChar char="F"/>
              <a:defRPr/>
            </a:pPr>
            <a:r>
              <a:rPr lang="en-US" altLang="en-US" sz="2400" dirty="0">
                <a:ea typeface="Times New Roman" charset="0"/>
                <a:cs typeface="Times New Roman" charset="0"/>
              </a:rPr>
              <a:t>Java Is Interpreted </a:t>
            </a:r>
          </a:p>
          <a:p>
            <a:pPr>
              <a:buFont typeface="Monotype Sorts" charset="2"/>
              <a:buChar char="F"/>
              <a:defRPr/>
            </a:pPr>
            <a:r>
              <a:rPr lang="en-US" altLang="en-US" sz="2400" dirty="0">
                <a:ea typeface="Times New Roman" charset="0"/>
                <a:cs typeface="Times New Roman" charset="0"/>
              </a:rPr>
              <a:t>Java Is Robust</a:t>
            </a:r>
            <a:r>
              <a:rPr lang="en-US" altLang="en-US" sz="2400" dirty="0"/>
              <a:t> </a:t>
            </a:r>
          </a:p>
          <a:p>
            <a:pPr>
              <a:buFont typeface="Monotype Sorts" charset="2"/>
              <a:buChar char="F"/>
              <a:defRPr/>
            </a:pPr>
            <a:r>
              <a:rPr lang="en-US" altLang="en-US" sz="2400" dirty="0">
                <a:ea typeface="Times New Roman" charset="0"/>
                <a:cs typeface="Times New Roman" charset="0"/>
              </a:rPr>
              <a:t>Java Is Secure </a:t>
            </a:r>
          </a:p>
          <a:p>
            <a:pPr>
              <a:buFont typeface="Monotype Sorts" charset="2"/>
              <a:buChar char="F"/>
              <a:defRPr/>
            </a:pPr>
            <a:r>
              <a:rPr lang="en-US" altLang="en-US" sz="2400" dirty="0">
                <a:ea typeface="Times New Roman" charset="0"/>
                <a:cs typeface="Times New Roman" charset="0"/>
              </a:rPr>
              <a:t>Java Is Architecture-Neutral</a:t>
            </a:r>
            <a:r>
              <a:rPr lang="en-US" altLang="en-US" sz="2400" dirty="0"/>
              <a:t> </a:t>
            </a:r>
          </a:p>
          <a:p>
            <a:pPr>
              <a:buFont typeface="Monotype Sorts" charset="2"/>
              <a:buChar char="F"/>
              <a:defRPr/>
            </a:pPr>
            <a:r>
              <a:rPr lang="en-US" altLang="en-US" sz="2400" dirty="0">
                <a:solidFill>
                  <a:srgbClr val="FF9900"/>
                </a:solidFill>
                <a:ea typeface="Times New Roman" charset="0"/>
                <a:cs typeface="Times New Roman" charset="0"/>
              </a:rPr>
              <a:t>Java Is Portable</a:t>
            </a:r>
            <a:r>
              <a:rPr lang="en-US" altLang="en-US" sz="2400" dirty="0"/>
              <a:t> </a:t>
            </a:r>
          </a:p>
          <a:p>
            <a:pPr>
              <a:buFont typeface="Monotype Sorts" charset="2"/>
              <a:buChar char="F"/>
              <a:defRPr/>
            </a:pPr>
            <a:r>
              <a:rPr lang="en-US" altLang="en-US" sz="2400" dirty="0">
                <a:ea typeface="Times New Roman" charset="0"/>
                <a:cs typeface="Times New Roman" charset="0"/>
              </a:rPr>
              <a:t>Java's Performance</a:t>
            </a:r>
            <a:r>
              <a:rPr lang="en-US" altLang="en-US" sz="2400" dirty="0"/>
              <a:t> </a:t>
            </a:r>
          </a:p>
          <a:p>
            <a:pPr>
              <a:buFont typeface="Monotype Sorts" charset="2"/>
              <a:buChar char="F"/>
              <a:defRPr/>
            </a:pPr>
            <a:r>
              <a:rPr lang="en-US" altLang="en-US" sz="2400" dirty="0">
                <a:ea typeface="Times New Roman" charset="0"/>
                <a:cs typeface="Times New Roman" charset="0"/>
              </a:rPr>
              <a:t>Java Is Multithreaded</a:t>
            </a:r>
            <a:r>
              <a:rPr lang="en-US" altLang="en-US" sz="2400" dirty="0"/>
              <a:t> </a:t>
            </a:r>
          </a:p>
          <a:p>
            <a:pPr>
              <a:buFont typeface="Monotype Sorts" charset="2"/>
              <a:buChar char="F"/>
              <a:defRPr/>
            </a:pPr>
            <a:r>
              <a:rPr lang="en-US" altLang="en-US" sz="2400" dirty="0">
                <a:ea typeface="Times New Roman" charset="0"/>
                <a:cs typeface="Times New Roman" charset="0"/>
              </a:rPr>
              <a:t>Java Is Dynamic</a:t>
            </a:r>
            <a:r>
              <a:rPr lang="en-US" altLang="en-US" sz="2400" dirty="0"/>
              <a:t> </a:t>
            </a:r>
          </a:p>
        </p:txBody>
      </p:sp>
      <p:sp>
        <p:nvSpPr>
          <p:cNvPr id="34821" name="Text Box 4">
            <a:extLst>
              <a:ext uri="{FF2B5EF4-FFF2-40B4-BE49-F238E27FC236}">
                <a16:creationId xmlns:a16="http://schemas.microsoft.com/office/drawing/2014/main" id="{8D8663C1-CF75-9A48-AE45-D0A9B9506866}"/>
              </a:ext>
            </a:extLst>
          </p:cNvPr>
          <p:cNvSpPr txBox="1">
            <a:spLocks noChangeArrowheads="1"/>
          </p:cNvSpPr>
          <p:nvPr/>
        </p:nvSpPr>
        <p:spPr bwMode="auto">
          <a:xfrm>
            <a:off x="5486400" y="4114801"/>
            <a:ext cx="45720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defRPr/>
            </a:pPr>
            <a:r>
              <a:rPr lang="en-US" altLang="en-US" sz="2000">
                <a:solidFill>
                  <a:srgbClr val="FF9900"/>
                </a:solidFill>
                <a:latin typeface="Book Antiqua" charset="0"/>
                <a:ea typeface="Times New Roman" charset="0"/>
                <a:cs typeface="Times New Roman" charset="0"/>
              </a:rPr>
              <a:t>Because Java is architecture neutral, Java programs are portable. They can be run on any platform without being recompiled.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a:extLst>
              <a:ext uri="{FF2B5EF4-FFF2-40B4-BE49-F238E27FC236}">
                <a16:creationId xmlns:a16="http://schemas.microsoft.com/office/drawing/2014/main" id="{C4812831-D3DE-E143-B174-A2CA31D5DC9B}"/>
              </a:ext>
            </a:extLst>
          </p:cNvPr>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1B768BE-713E-4BF6-BEE6-793E7BD249E9}" type="slidenum">
              <a:rPr lang="en-US" altLang="en-US" sz="1400"/>
              <a:pPr>
                <a:spcBef>
                  <a:spcPct val="0"/>
                </a:spcBef>
                <a:buClrTx/>
                <a:buSzTx/>
                <a:buFontTx/>
                <a:buNone/>
              </a:pPr>
              <a:t>21</a:t>
            </a:fld>
            <a:endParaRPr lang="en-US" altLang="en-US" sz="1400"/>
          </a:p>
        </p:txBody>
      </p:sp>
      <p:sp>
        <p:nvSpPr>
          <p:cNvPr id="35843" name="Rectangle 2">
            <a:extLst>
              <a:ext uri="{FF2B5EF4-FFF2-40B4-BE49-F238E27FC236}">
                <a16:creationId xmlns:a16="http://schemas.microsoft.com/office/drawing/2014/main" id="{DCF325A4-C80F-5D4D-8A4F-869EE1D85E61}"/>
              </a:ext>
            </a:extLst>
          </p:cNvPr>
          <p:cNvSpPr>
            <a:spLocks noGrp="1" noChangeArrowheads="1"/>
          </p:cNvSpPr>
          <p:nvPr>
            <p:ph type="title"/>
          </p:nvPr>
        </p:nvSpPr>
        <p:spPr>
          <a:xfrm>
            <a:off x="1219986" y="381000"/>
            <a:ext cx="7924800" cy="609600"/>
          </a:xfrm>
        </p:spPr>
        <p:txBody>
          <a:bodyPr>
            <a:normAutofit fontScale="90000"/>
          </a:bodyPr>
          <a:lstStyle/>
          <a:p>
            <a:pPr>
              <a:defRPr/>
            </a:pPr>
            <a:r>
              <a:rPr lang="en-US" altLang="en-US" dirty="0"/>
              <a:t>Characteristics of Java</a:t>
            </a:r>
          </a:p>
        </p:txBody>
      </p:sp>
      <p:sp>
        <p:nvSpPr>
          <p:cNvPr id="35844" name="Rectangle 3">
            <a:extLst>
              <a:ext uri="{FF2B5EF4-FFF2-40B4-BE49-F238E27FC236}">
                <a16:creationId xmlns:a16="http://schemas.microsoft.com/office/drawing/2014/main" id="{8BA3DCA1-63D3-974B-8BD3-E9B4D57DF09E}"/>
              </a:ext>
            </a:extLst>
          </p:cNvPr>
          <p:cNvSpPr>
            <a:spLocks noGrp="1" noChangeArrowheads="1"/>
          </p:cNvSpPr>
          <p:nvPr>
            <p:ph type="body" idx="1"/>
          </p:nvPr>
        </p:nvSpPr>
        <p:spPr>
          <a:xfrm>
            <a:off x="1310326" y="1096292"/>
            <a:ext cx="4038600" cy="5257800"/>
          </a:xfrm>
        </p:spPr>
        <p:txBody>
          <a:bodyPr>
            <a:normAutofit lnSpcReduction="10000"/>
          </a:bodyPr>
          <a:lstStyle/>
          <a:p>
            <a:pPr>
              <a:buFont typeface="Monotype Sorts" charset="2"/>
              <a:buChar char="F"/>
              <a:defRPr/>
            </a:pPr>
            <a:r>
              <a:rPr lang="en-US" altLang="en-US" sz="2400" dirty="0">
                <a:ea typeface="Times New Roman" charset="0"/>
                <a:cs typeface="Times New Roman" charset="0"/>
              </a:rPr>
              <a:t>Java Is Simple </a:t>
            </a:r>
          </a:p>
          <a:p>
            <a:pPr>
              <a:buFont typeface="Monotype Sorts" charset="2"/>
              <a:buChar char="F"/>
              <a:defRPr/>
            </a:pPr>
            <a:r>
              <a:rPr lang="en-US" altLang="en-US" sz="2400" dirty="0">
                <a:ea typeface="Times New Roman" charset="0"/>
                <a:cs typeface="Times New Roman" charset="0"/>
              </a:rPr>
              <a:t>Java Is Object-Oriented</a:t>
            </a:r>
            <a:r>
              <a:rPr lang="en-US" altLang="en-US" sz="2400" dirty="0"/>
              <a:t> </a:t>
            </a:r>
          </a:p>
          <a:p>
            <a:pPr>
              <a:buFont typeface="Monotype Sorts" charset="2"/>
              <a:buChar char="F"/>
              <a:defRPr/>
            </a:pPr>
            <a:r>
              <a:rPr lang="en-US" altLang="en-US" sz="2400" dirty="0">
                <a:ea typeface="Times New Roman" charset="0"/>
                <a:cs typeface="Times New Roman" charset="0"/>
              </a:rPr>
              <a:t>Java Is Distributed </a:t>
            </a:r>
          </a:p>
          <a:p>
            <a:pPr>
              <a:buFont typeface="Monotype Sorts" charset="2"/>
              <a:buChar char="F"/>
              <a:defRPr/>
            </a:pPr>
            <a:r>
              <a:rPr lang="en-US" altLang="en-US" sz="2400" dirty="0">
                <a:ea typeface="Times New Roman" charset="0"/>
                <a:cs typeface="Times New Roman" charset="0"/>
              </a:rPr>
              <a:t>Java Is Interpreted </a:t>
            </a:r>
          </a:p>
          <a:p>
            <a:pPr>
              <a:buFont typeface="Monotype Sorts" charset="2"/>
              <a:buChar char="F"/>
              <a:defRPr/>
            </a:pPr>
            <a:r>
              <a:rPr lang="en-US" altLang="en-US" sz="2400" dirty="0">
                <a:ea typeface="Times New Roman" charset="0"/>
                <a:cs typeface="Times New Roman" charset="0"/>
              </a:rPr>
              <a:t>Java Is Robust</a:t>
            </a:r>
            <a:r>
              <a:rPr lang="en-US" altLang="en-US" sz="2400" dirty="0"/>
              <a:t> </a:t>
            </a:r>
          </a:p>
          <a:p>
            <a:pPr>
              <a:buFont typeface="Monotype Sorts" charset="2"/>
              <a:buChar char="F"/>
              <a:defRPr/>
            </a:pPr>
            <a:r>
              <a:rPr lang="en-US" altLang="en-US" sz="2400" dirty="0">
                <a:ea typeface="Times New Roman" charset="0"/>
                <a:cs typeface="Times New Roman" charset="0"/>
              </a:rPr>
              <a:t>Java Is Secure </a:t>
            </a:r>
          </a:p>
          <a:p>
            <a:pPr>
              <a:buFont typeface="Monotype Sorts" charset="2"/>
              <a:buChar char="F"/>
              <a:defRPr/>
            </a:pPr>
            <a:r>
              <a:rPr lang="en-US" altLang="en-US" sz="2400" dirty="0">
                <a:ea typeface="Times New Roman" charset="0"/>
                <a:cs typeface="Times New Roman" charset="0"/>
              </a:rPr>
              <a:t>Java Is Architecture-Neutral</a:t>
            </a:r>
            <a:r>
              <a:rPr lang="en-US" altLang="en-US" sz="2400" dirty="0"/>
              <a:t> </a:t>
            </a:r>
          </a:p>
          <a:p>
            <a:pPr>
              <a:buFont typeface="Monotype Sorts" charset="2"/>
              <a:buChar char="F"/>
              <a:defRPr/>
            </a:pPr>
            <a:r>
              <a:rPr lang="en-US" altLang="en-US" sz="2400" dirty="0">
                <a:ea typeface="Times New Roman" charset="0"/>
                <a:cs typeface="Times New Roman" charset="0"/>
              </a:rPr>
              <a:t>Java Is Portable</a:t>
            </a:r>
            <a:r>
              <a:rPr lang="en-US" altLang="en-US" sz="2400" dirty="0"/>
              <a:t> </a:t>
            </a:r>
          </a:p>
          <a:p>
            <a:pPr>
              <a:buFont typeface="Monotype Sorts" charset="2"/>
              <a:buChar char="F"/>
              <a:defRPr/>
            </a:pPr>
            <a:r>
              <a:rPr lang="en-US" altLang="en-US" sz="2400" dirty="0">
                <a:solidFill>
                  <a:srgbClr val="FF9900"/>
                </a:solidFill>
                <a:ea typeface="Times New Roman" charset="0"/>
                <a:cs typeface="Times New Roman" charset="0"/>
              </a:rPr>
              <a:t>Java's Performance</a:t>
            </a:r>
            <a:r>
              <a:rPr lang="en-US" altLang="en-US" sz="2400" dirty="0"/>
              <a:t> </a:t>
            </a:r>
          </a:p>
          <a:p>
            <a:pPr>
              <a:buFont typeface="Monotype Sorts" charset="2"/>
              <a:buChar char="F"/>
              <a:defRPr/>
            </a:pPr>
            <a:r>
              <a:rPr lang="en-US" altLang="en-US" sz="2400" dirty="0">
                <a:ea typeface="Times New Roman" charset="0"/>
                <a:cs typeface="Times New Roman" charset="0"/>
              </a:rPr>
              <a:t>Java Is Multithreaded</a:t>
            </a:r>
            <a:r>
              <a:rPr lang="en-US" altLang="en-US" sz="2400" dirty="0"/>
              <a:t> </a:t>
            </a:r>
          </a:p>
          <a:p>
            <a:pPr>
              <a:buFont typeface="Monotype Sorts" charset="2"/>
              <a:buChar char="F"/>
              <a:defRPr/>
            </a:pPr>
            <a:r>
              <a:rPr lang="en-US" altLang="en-US" sz="2400" dirty="0">
                <a:ea typeface="Times New Roman" charset="0"/>
                <a:cs typeface="Times New Roman" charset="0"/>
              </a:rPr>
              <a:t>Java Is Dynamic</a:t>
            </a:r>
            <a:r>
              <a:rPr lang="en-US" altLang="en-US" sz="2400" dirty="0"/>
              <a:t> </a:t>
            </a:r>
          </a:p>
        </p:txBody>
      </p:sp>
      <p:sp>
        <p:nvSpPr>
          <p:cNvPr id="35845" name="Text Box 4">
            <a:extLst>
              <a:ext uri="{FF2B5EF4-FFF2-40B4-BE49-F238E27FC236}">
                <a16:creationId xmlns:a16="http://schemas.microsoft.com/office/drawing/2014/main" id="{B3CAE807-39BE-0D44-B680-DF5D40B322A5}"/>
              </a:ext>
            </a:extLst>
          </p:cNvPr>
          <p:cNvSpPr txBox="1">
            <a:spLocks noChangeArrowheads="1"/>
          </p:cNvSpPr>
          <p:nvPr/>
        </p:nvSpPr>
        <p:spPr bwMode="auto">
          <a:xfrm>
            <a:off x="5486400" y="4114801"/>
            <a:ext cx="45720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defRPr/>
            </a:pPr>
            <a:r>
              <a:rPr lang="en-US" altLang="en-US" sz="2000">
                <a:solidFill>
                  <a:srgbClr val="FF9900"/>
                </a:solidFill>
                <a:latin typeface="Book Antiqua" charset="0"/>
                <a:ea typeface="Times New Roman" charset="0"/>
                <a:cs typeface="Times New Roman" charset="0"/>
              </a:rPr>
              <a:t>Java</a:t>
            </a:r>
            <a:r>
              <a:rPr lang="en-US" altLang="en-US" sz="2000">
                <a:solidFill>
                  <a:srgbClr val="FF9900"/>
                </a:solidFill>
                <a:ea typeface="Times New Roman" charset="0"/>
                <a:cs typeface="Times New Roman" charset="0"/>
              </a:rPr>
              <a:t>’</a:t>
            </a:r>
            <a:r>
              <a:rPr lang="en-US" altLang="en-US" sz="2000">
                <a:solidFill>
                  <a:srgbClr val="FF9900"/>
                </a:solidFill>
                <a:latin typeface="Book Antiqua" charset="0"/>
                <a:ea typeface="Times New Roman" charset="0"/>
                <a:cs typeface="Times New Roman" charset="0"/>
              </a:rPr>
              <a:t>s performance Because Java is architecture neutral, Java programs are portable. They can be run on any platform without being recompiled.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a:extLst>
              <a:ext uri="{FF2B5EF4-FFF2-40B4-BE49-F238E27FC236}">
                <a16:creationId xmlns:a16="http://schemas.microsoft.com/office/drawing/2014/main" id="{A6EB7BAF-FC99-EC4F-8478-817C4DD0BB57}"/>
              </a:ext>
            </a:extLst>
          </p:cNvPr>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16899BA-081D-4FA2-8807-0ED31407F296}" type="slidenum">
              <a:rPr lang="en-US" altLang="en-US" sz="1400"/>
              <a:pPr>
                <a:spcBef>
                  <a:spcPct val="0"/>
                </a:spcBef>
                <a:buClrTx/>
                <a:buSzTx/>
                <a:buFontTx/>
                <a:buNone/>
              </a:pPr>
              <a:t>22</a:t>
            </a:fld>
            <a:endParaRPr lang="en-US" altLang="en-US" sz="1400"/>
          </a:p>
        </p:txBody>
      </p:sp>
      <p:sp>
        <p:nvSpPr>
          <p:cNvPr id="36867" name="Rectangle 2">
            <a:extLst>
              <a:ext uri="{FF2B5EF4-FFF2-40B4-BE49-F238E27FC236}">
                <a16:creationId xmlns:a16="http://schemas.microsoft.com/office/drawing/2014/main" id="{FBFC3577-84DD-7143-BFE2-89EE242F8B1B}"/>
              </a:ext>
            </a:extLst>
          </p:cNvPr>
          <p:cNvSpPr>
            <a:spLocks noGrp="1" noChangeArrowheads="1"/>
          </p:cNvSpPr>
          <p:nvPr>
            <p:ph type="title"/>
          </p:nvPr>
        </p:nvSpPr>
        <p:spPr>
          <a:xfrm>
            <a:off x="1182279" y="381000"/>
            <a:ext cx="7924800" cy="609600"/>
          </a:xfrm>
        </p:spPr>
        <p:txBody>
          <a:bodyPr>
            <a:normAutofit fontScale="90000"/>
          </a:bodyPr>
          <a:lstStyle/>
          <a:p>
            <a:pPr>
              <a:defRPr/>
            </a:pPr>
            <a:r>
              <a:rPr lang="en-US" altLang="en-US" dirty="0"/>
              <a:t>Characteristics of Java</a:t>
            </a:r>
          </a:p>
        </p:txBody>
      </p:sp>
      <p:sp>
        <p:nvSpPr>
          <p:cNvPr id="36868" name="Rectangle 3">
            <a:extLst>
              <a:ext uri="{FF2B5EF4-FFF2-40B4-BE49-F238E27FC236}">
                <a16:creationId xmlns:a16="http://schemas.microsoft.com/office/drawing/2014/main" id="{1A85C1E8-9B67-524D-9297-5FD75D3C7973}"/>
              </a:ext>
            </a:extLst>
          </p:cNvPr>
          <p:cNvSpPr>
            <a:spLocks noGrp="1" noChangeArrowheads="1"/>
          </p:cNvSpPr>
          <p:nvPr>
            <p:ph type="body" idx="1"/>
          </p:nvPr>
        </p:nvSpPr>
        <p:spPr>
          <a:xfrm>
            <a:off x="1329179" y="1083462"/>
            <a:ext cx="4038600" cy="5257800"/>
          </a:xfrm>
        </p:spPr>
        <p:txBody>
          <a:bodyPr>
            <a:normAutofit lnSpcReduction="10000"/>
          </a:bodyPr>
          <a:lstStyle/>
          <a:p>
            <a:pPr>
              <a:buFont typeface="Monotype Sorts" charset="2"/>
              <a:buChar char="F"/>
              <a:defRPr/>
            </a:pPr>
            <a:r>
              <a:rPr lang="en-US" altLang="en-US" sz="2400" dirty="0">
                <a:ea typeface="Times New Roman" charset="0"/>
                <a:cs typeface="Times New Roman" charset="0"/>
              </a:rPr>
              <a:t>Java Is Simple </a:t>
            </a:r>
          </a:p>
          <a:p>
            <a:pPr>
              <a:buFont typeface="Monotype Sorts" charset="2"/>
              <a:buChar char="F"/>
              <a:defRPr/>
            </a:pPr>
            <a:r>
              <a:rPr lang="en-US" altLang="en-US" sz="2400" dirty="0">
                <a:ea typeface="Times New Roman" charset="0"/>
                <a:cs typeface="Times New Roman" charset="0"/>
              </a:rPr>
              <a:t>Java Is Object-Oriented</a:t>
            </a:r>
            <a:r>
              <a:rPr lang="en-US" altLang="en-US" sz="2400" dirty="0"/>
              <a:t> </a:t>
            </a:r>
          </a:p>
          <a:p>
            <a:pPr>
              <a:buFont typeface="Monotype Sorts" charset="2"/>
              <a:buChar char="F"/>
              <a:defRPr/>
            </a:pPr>
            <a:r>
              <a:rPr lang="en-US" altLang="en-US" sz="2400" dirty="0">
                <a:ea typeface="Times New Roman" charset="0"/>
                <a:cs typeface="Times New Roman" charset="0"/>
              </a:rPr>
              <a:t>Java Is Distributed </a:t>
            </a:r>
          </a:p>
          <a:p>
            <a:pPr>
              <a:buFont typeface="Monotype Sorts" charset="2"/>
              <a:buChar char="F"/>
              <a:defRPr/>
            </a:pPr>
            <a:r>
              <a:rPr lang="en-US" altLang="en-US" sz="2400" dirty="0">
                <a:ea typeface="Times New Roman" charset="0"/>
                <a:cs typeface="Times New Roman" charset="0"/>
              </a:rPr>
              <a:t>Java Is Interpreted </a:t>
            </a:r>
          </a:p>
          <a:p>
            <a:pPr>
              <a:buFont typeface="Monotype Sorts" charset="2"/>
              <a:buChar char="F"/>
              <a:defRPr/>
            </a:pPr>
            <a:r>
              <a:rPr lang="en-US" altLang="en-US" sz="2400" dirty="0">
                <a:ea typeface="Times New Roman" charset="0"/>
                <a:cs typeface="Times New Roman" charset="0"/>
              </a:rPr>
              <a:t>Java Is Robust</a:t>
            </a:r>
            <a:r>
              <a:rPr lang="en-US" altLang="en-US" sz="2400" dirty="0"/>
              <a:t> </a:t>
            </a:r>
          </a:p>
          <a:p>
            <a:pPr>
              <a:buFont typeface="Monotype Sorts" charset="2"/>
              <a:buChar char="F"/>
              <a:defRPr/>
            </a:pPr>
            <a:r>
              <a:rPr lang="en-US" altLang="en-US" sz="2400" dirty="0">
                <a:ea typeface="Times New Roman" charset="0"/>
                <a:cs typeface="Times New Roman" charset="0"/>
              </a:rPr>
              <a:t>Java Is Secure </a:t>
            </a:r>
          </a:p>
          <a:p>
            <a:pPr>
              <a:buFont typeface="Monotype Sorts" charset="2"/>
              <a:buChar char="F"/>
              <a:defRPr/>
            </a:pPr>
            <a:r>
              <a:rPr lang="en-US" altLang="en-US" sz="2400" dirty="0">
                <a:ea typeface="Times New Roman" charset="0"/>
                <a:cs typeface="Times New Roman" charset="0"/>
              </a:rPr>
              <a:t>Java Is Architecture-Neutral</a:t>
            </a:r>
            <a:r>
              <a:rPr lang="en-US" altLang="en-US" sz="2400" dirty="0"/>
              <a:t> </a:t>
            </a:r>
          </a:p>
          <a:p>
            <a:pPr>
              <a:buFont typeface="Monotype Sorts" charset="2"/>
              <a:buChar char="F"/>
              <a:defRPr/>
            </a:pPr>
            <a:r>
              <a:rPr lang="en-US" altLang="en-US" sz="2400" dirty="0">
                <a:ea typeface="Times New Roman" charset="0"/>
                <a:cs typeface="Times New Roman" charset="0"/>
              </a:rPr>
              <a:t>Java Is Portable</a:t>
            </a:r>
            <a:r>
              <a:rPr lang="en-US" altLang="en-US" sz="2400" dirty="0"/>
              <a:t> </a:t>
            </a:r>
          </a:p>
          <a:p>
            <a:pPr>
              <a:buFont typeface="Monotype Sorts" charset="2"/>
              <a:buChar char="F"/>
              <a:defRPr/>
            </a:pPr>
            <a:r>
              <a:rPr lang="en-US" altLang="en-US" sz="2400" dirty="0">
                <a:ea typeface="Times New Roman" charset="0"/>
                <a:cs typeface="Times New Roman" charset="0"/>
              </a:rPr>
              <a:t>Java's Performance</a:t>
            </a:r>
            <a:r>
              <a:rPr lang="en-US" altLang="en-US" sz="2400" dirty="0"/>
              <a:t> </a:t>
            </a:r>
          </a:p>
          <a:p>
            <a:pPr>
              <a:buFont typeface="Monotype Sorts" charset="2"/>
              <a:buChar char="F"/>
              <a:defRPr/>
            </a:pPr>
            <a:r>
              <a:rPr lang="en-US" altLang="en-US" sz="2400" dirty="0">
                <a:solidFill>
                  <a:srgbClr val="FF9900"/>
                </a:solidFill>
                <a:ea typeface="Times New Roman" charset="0"/>
                <a:cs typeface="Times New Roman" charset="0"/>
              </a:rPr>
              <a:t>Java Is Multithreaded</a:t>
            </a:r>
            <a:r>
              <a:rPr lang="en-US" altLang="en-US" sz="2400" dirty="0"/>
              <a:t> </a:t>
            </a:r>
          </a:p>
          <a:p>
            <a:pPr>
              <a:buFont typeface="Monotype Sorts" charset="2"/>
              <a:buChar char="F"/>
              <a:defRPr/>
            </a:pPr>
            <a:r>
              <a:rPr lang="en-US" altLang="en-US" sz="2400" dirty="0">
                <a:ea typeface="Times New Roman" charset="0"/>
                <a:cs typeface="Times New Roman" charset="0"/>
              </a:rPr>
              <a:t>Java Is Dynamic</a:t>
            </a:r>
            <a:r>
              <a:rPr lang="en-US" altLang="en-US" sz="2400" dirty="0"/>
              <a:t> </a:t>
            </a:r>
          </a:p>
        </p:txBody>
      </p:sp>
      <p:sp>
        <p:nvSpPr>
          <p:cNvPr id="36869" name="Text Box 4">
            <a:extLst>
              <a:ext uri="{FF2B5EF4-FFF2-40B4-BE49-F238E27FC236}">
                <a16:creationId xmlns:a16="http://schemas.microsoft.com/office/drawing/2014/main" id="{995B048B-21E2-A042-9170-717B3935B57D}"/>
              </a:ext>
            </a:extLst>
          </p:cNvPr>
          <p:cNvSpPr txBox="1">
            <a:spLocks noChangeArrowheads="1"/>
          </p:cNvSpPr>
          <p:nvPr/>
        </p:nvSpPr>
        <p:spPr bwMode="auto">
          <a:xfrm>
            <a:off x="5257800" y="4724401"/>
            <a:ext cx="50292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defRPr/>
            </a:pPr>
            <a:r>
              <a:rPr lang="en-US" altLang="en-US" sz="2000">
                <a:solidFill>
                  <a:srgbClr val="FF9900"/>
                </a:solidFill>
                <a:latin typeface="Book Antiqua" charset="0"/>
                <a:ea typeface="Times New Roman" charset="0"/>
                <a:cs typeface="Times New Roman" charset="0"/>
              </a:rPr>
              <a:t>Multithread programming is smoothly integrated in Java, whereas in other languages you have to call procedures specific to the operating system to enable multithreading.</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a:extLst>
              <a:ext uri="{FF2B5EF4-FFF2-40B4-BE49-F238E27FC236}">
                <a16:creationId xmlns:a16="http://schemas.microsoft.com/office/drawing/2014/main" id="{80608020-6B06-E846-B414-01E32BFB0E14}"/>
              </a:ext>
            </a:extLst>
          </p:cNvPr>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DCE4067-430B-497C-8770-3F027418D8FD}" type="slidenum">
              <a:rPr lang="en-US" altLang="en-US" sz="1400"/>
              <a:pPr>
                <a:spcBef>
                  <a:spcPct val="0"/>
                </a:spcBef>
                <a:buClrTx/>
                <a:buSzTx/>
                <a:buFontTx/>
                <a:buNone/>
              </a:pPr>
              <a:t>23</a:t>
            </a:fld>
            <a:endParaRPr lang="en-US" altLang="en-US" sz="1400"/>
          </a:p>
        </p:txBody>
      </p:sp>
      <p:sp>
        <p:nvSpPr>
          <p:cNvPr id="37891" name="Rectangle 2">
            <a:extLst>
              <a:ext uri="{FF2B5EF4-FFF2-40B4-BE49-F238E27FC236}">
                <a16:creationId xmlns:a16="http://schemas.microsoft.com/office/drawing/2014/main" id="{F72406B1-3571-1F4F-A7E0-F303AA62FB53}"/>
              </a:ext>
            </a:extLst>
          </p:cNvPr>
          <p:cNvSpPr>
            <a:spLocks noGrp="1" noChangeArrowheads="1"/>
          </p:cNvSpPr>
          <p:nvPr>
            <p:ph type="title"/>
          </p:nvPr>
        </p:nvSpPr>
        <p:spPr>
          <a:xfrm>
            <a:off x="1219986" y="363536"/>
            <a:ext cx="7924800" cy="609600"/>
          </a:xfrm>
        </p:spPr>
        <p:txBody>
          <a:bodyPr>
            <a:normAutofit fontScale="90000"/>
          </a:bodyPr>
          <a:lstStyle/>
          <a:p>
            <a:pPr>
              <a:defRPr/>
            </a:pPr>
            <a:r>
              <a:rPr lang="en-US" altLang="en-US" dirty="0"/>
              <a:t>Characteristics of Java</a:t>
            </a:r>
          </a:p>
        </p:txBody>
      </p:sp>
      <p:sp>
        <p:nvSpPr>
          <p:cNvPr id="37892" name="Rectangle 3">
            <a:extLst>
              <a:ext uri="{FF2B5EF4-FFF2-40B4-BE49-F238E27FC236}">
                <a16:creationId xmlns:a16="http://schemas.microsoft.com/office/drawing/2014/main" id="{BE32FF6C-5A88-F142-BC24-91750713E3FC}"/>
              </a:ext>
            </a:extLst>
          </p:cNvPr>
          <p:cNvSpPr>
            <a:spLocks noGrp="1" noChangeArrowheads="1"/>
          </p:cNvSpPr>
          <p:nvPr>
            <p:ph type="body" idx="1"/>
          </p:nvPr>
        </p:nvSpPr>
        <p:spPr>
          <a:xfrm>
            <a:off x="1295400" y="1105025"/>
            <a:ext cx="4038600" cy="5257800"/>
          </a:xfrm>
        </p:spPr>
        <p:txBody>
          <a:bodyPr>
            <a:normAutofit lnSpcReduction="10000"/>
          </a:bodyPr>
          <a:lstStyle/>
          <a:p>
            <a:pPr>
              <a:buFont typeface="Monotype Sorts" charset="2"/>
              <a:buChar char="F"/>
              <a:defRPr/>
            </a:pPr>
            <a:r>
              <a:rPr lang="en-US" altLang="en-US" sz="2400" dirty="0">
                <a:ea typeface="Times New Roman" charset="0"/>
                <a:cs typeface="Times New Roman" charset="0"/>
              </a:rPr>
              <a:t>Java Is Simple </a:t>
            </a:r>
          </a:p>
          <a:p>
            <a:pPr>
              <a:buFont typeface="Monotype Sorts" charset="2"/>
              <a:buChar char="F"/>
              <a:defRPr/>
            </a:pPr>
            <a:r>
              <a:rPr lang="en-US" altLang="en-US" sz="2400" dirty="0">
                <a:ea typeface="Times New Roman" charset="0"/>
                <a:cs typeface="Times New Roman" charset="0"/>
              </a:rPr>
              <a:t>Java Is Object-Oriented</a:t>
            </a:r>
            <a:r>
              <a:rPr lang="en-US" altLang="en-US" sz="2400" dirty="0"/>
              <a:t> </a:t>
            </a:r>
          </a:p>
          <a:p>
            <a:pPr>
              <a:buFont typeface="Monotype Sorts" charset="2"/>
              <a:buChar char="F"/>
              <a:defRPr/>
            </a:pPr>
            <a:r>
              <a:rPr lang="en-US" altLang="en-US" sz="2400" dirty="0">
                <a:ea typeface="Times New Roman" charset="0"/>
                <a:cs typeface="Times New Roman" charset="0"/>
              </a:rPr>
              <a:t>Java Is Distributed </a:t>
            </a:r>
          </a:p>
          <a:p>
            <a:pPr>
              <a:buFont typeface="Monotype Sorts" charset="2"/>
              <a:buChar char="F"/>
              <a:defRPr/>
            </a:pPr>
            <a:r>
              <a:rPr lang="en-US" altLang="en-US" sz="2400" dirty="0">
                <a:ea typeface="Times New Roman" charset="0"/>
                <a:cs typeface="Times New Roman" charset="0"/>
              </a:rPr>
              <a:t>Java Is Interpreted </a:t>
            </a:r>
          </a:p>
          <a:p>
            <a:pPr>
              <a:buFont typeface="Monotype Sorts" charset="2"/>
              <a:buChar char="F"/>
              <a:defRPr/>
            </a:pPr>
            <a:r>
              <a:rPr lang="en-US" altLang="en-US" sz="2400" dirty="0">
                <a:ea typeface="Times New Roman" charset="0"/>
                <a:cs typeface="Times New Roman" charset="0"/>
              </a:rPr>
              <a:t>Java Is Robust</a:t>
            </a:r>
            <a:r>
              <a:rPr lang="en-US" altLang="en-US" sz="2400" dirty="0"/>
              <a:t> </a:t>
            </a:r>
          </a:p>
          <a:p>
            <a:pPr>
              <a:buFont typeface="Monotype Sorts" charset="2"/>
              <a:buChar char="F"/>
              <a:defRPr/>
            </a:pPr>
            <a:r>
              <a:rPr lang="en-US" altLang="en-US" sz="2400" dirty="0">
                <a:ea typeface="Times New Roman" charset="0"/>
                <a:cs typeface="Times New Roman" charset="0"/>
              </a:rPr>
              <a:t>Java Is Secure </a:t>
            </a:r>
          </a:p>
          <a:p>
            <a:pPr>
              <a:buFont typeface="Monotype Sorts" charset="2"/>
              <a:buChar char="F"/>
              <a:defRPr/>
            </a:pPr>
            <a:r>
              <a:rPr lang="en-US" altLang="en-US" sz="2400" dirty="0">
                <a:ea typeface="Times New Roman" charset="0"/>
                <a:cs typeface="Times New Roman" charset="0"/>
              </a:rPr>
              <a:t>Java Is Architecture-Neutral</a:t>
            </a:r>
            <a:r>
              <a:rPr lang="en-US" altLang="en-US" sz="2400" dirty="0"/>
              <a:t> </a:t>
            </a:r>
          </a:p>
          <a:p>
            <a:pPr>
              <a:buFont typeface="Monotype Sorts" charset="2"/>
              <a:buChar char="F"/>
              <a:defRPr/>
            </a:pPr>
            <a:r>
              <a:rPr lang="en-US" altLang="en-US" sz="2400" dirty="0">
                <a:ea typeface="Times New Roman" charset="0"/>
                <a:cs typeface="Times New Roman" charset="0"/>
              </a:rPr>
              <a:t>Java Is Portable</a:t>
            </a:r>
            <a:r>
              <a:rPr lang="en-US" altLang="en-US" sz="2400" dirty="0"/>
              <a:t> </a:t>
            </a:r>
          </a:p>
          <a:p>
            <a:pPr>
              <a:buFont typeface="Monotype Sorts" charset="2"/>
              <a:buChar char="F"/>
              <a:defRPr/>
            </a:pPr>
            <a:r>
              <a:rPr lang="en-US" altLang="en-US" sz="2400" dirty="0">
                <a:ea typeface="Times New Roman" charset="0"/>
                <a:cs typeface="Times New Roman" charset="0"/>
              </a:rPr>
              <a:t>Java's Performance</a:t>
            </a:r>
            <a:r>
              <a:rPr lang="en-US" altLang="en-US" sz="2400" dirty="0"/>
              <a:t> </a:t>
            </a:r>
          </a:p>
          <a:p>
            <a:pPr>
              <a:buFont typeface="Monotype Sorts" charset="2"/>
              <a:buChar char="F"/>
              <a:defRPr/>
            </a:pPr>
            <a:r>
              <a:rPr lang="en-US" altLang="en-US" sz="2400" dirty="0">
                <a:ea typeface="Times New Roman" charset="0"/>
                <a:cs typeface="Times New Roman" charset="0"/>
              </a:rPr>
              <a:t>Java Is Multithreaded</a:t>
            </a:r>
            <a:r>
              <a:rPr lang="en-US" altLang="en-US" sz="2400" dirty="0"/>
              <a:t> </a:t>
            </a:r>
          </a:p>
          <a:p>
            <a:pPr>
              <a:buFont typeface="Monotype Sorts" charset="2"/>
              <a:buChar char="F"/>
              <a:defRPr/>
            </a:pPr>
            <a:r>
              <a:rPr lang="en-US" altLang="en-US" sz="2400" dirty="0">
                <a:solidFill>
                  <a:srgbClr val="FF9900"/>
                </a:solidFill>
                <a:ea typeface="Times New Roman" charset="0"/>
                <a:cs typeface="Times New Roman" charset="0"/>
              </a:rPr>
              <a:t>Java Is Dynamic</a:t>
            </a:r>
            <a:r>
              <a:rPr lang="en-US" altLang="en-US" sz="2400" dirty="0"/>
              <a:t> </a:t>
            </a:r>
          </a:p>
        </p:txBody>
      </p:sp>
      <p:sp>
        <p:nvSpPr>
          <p:cNvPr id="37893" name="Text Box 4">
            <a:extLst>
              <a:ext uri="{FF2B5EF4-FFF2-40B4-BE49-F238E27FC236}">
                <a16:creationId xmlns:a16="http://schemas.microsoft.com/office/drawing/2014/main" id="{BDCEE0EF-674D-9E4C-BC09-D2234B756C94}"/>
              </a:ext>
            </a:extLst>
          </p:cNvPr>
          <p:cNvSpPr txBox="1">
            <a:spLocks noChangeArrowheads="1"/>
          </p:cNvSpPr>
          <p:nvPr/>
        </p:nvSpPr>
        <p:spPr bwMode="auto">
          <a:xfrm>
            <a:off x="5334000" y="4495801"/>
            <a:ext cx="5029200" cy="177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defRPr/>
            </a:pPr>
            <a:r>
              <a:rPr lang="en-US" altLang="en-US" sz="1800">
                <a:solidFill>
                  <a:srgbClr val="FF9900"/>
                </a:solidFill>
                <a:latin typeface="Book Antiqua" charset="0"/>
                <a:ea typeface="Times New Roman" charset="0"/>
                <a:cs typeface="Times New Roman" charset="0"/>
              </a:rPr>
              <a:t>Java was designed to adapt to an evolving environment. New code can be loaded on the fly without recompilation. There is no need for developers to create, and for users to install, major new software versions. New features can be incorporated transparently as needed.</a:t>
            </a:r>
            <a:r>
              <a:rPr lang="en-US" altLang="en-US" sz="2000">
                <a:solidFill>
                  <a:srgbClr val="FF9900"/>
                </a:solidFill>
                <a:latin typeface="Book Antiqua" charset="0"/>
                <a:ea typeface="Times New Roman" charset="0"/>
                <a:cs typeface="Times New Roman" charset="0"/>
              </a:rPr>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357DF-DEE0-4088-A944-47A23390229D}"/>
              </a:ext>
            </a:extLst>
          </p:cNvPr>
          <p:cNvSpPr>
            <a:spLocks noGrp="1"/>
          </p:cNvSpPr>
          <p:nvPr>
            <p:ph type="title"/>
          </p:nvPr>
        </p:nvSpPr>
        <p:spPr/>
        <p:txBody>
          <a:bodyPr>
            <a:normAutofit fontScale="90000"/>
          </a:bodyPr>
          <a:lstStyle/>
          <a:p>
            <a:r>
              <a:rPr lang="en-US" dirty="0"/>
              <a:t>C++ vs Java</a:t>
            </a:r>
          </a:p>
        </p:txBody>
      </p:sp>
      <p:graphicFrame>
        <p:nvGraphicFramePr>
          <p:cNvPr id="7" name="Table 7">
            <a:extLst>
              <a:ext uri="{FF2B5EF4-FFF2-40B4-BE49-F238E27FC236}">
                <a16:creationId xmlns:a16="http://schemas.microsoft.com/office/drawing/2014/main" id="{EDCFD170-0E9A-4A55-8AC5-3DC5F1DC8FCF}"/>
              </a:ext>
            </a:extLst>
          </p:cNvPr>
          <p:cNvGraphicFramePr>
            <a:graphicFrameLocks noGrp="1"/>
          </p:cNvGraphicFramePr>
          <p:nvPr>
            <p:ph idx="1"/>
            <p:extLst>
              <p:ext uri="{D42A27DB-BD31-4B8C-83A1-F6EECF244321}">
                <p14:modId xmlns:p14="http://schemas.microsoft.com/office/powerpoint/2010/main" val="1643882340"/>
              </p:ext>
            </p:extLst>
          </p:nvPr>
        </p:nvGraphicFramePr>
        <p:xfrm>
          <a:off x="606769" y="1110741"/>
          <a:ext cx="10865652" cy="5217160"/>
        </p:xfrm>
        <a:graphic>
          <a:graphicData uri="http://schemas.openxmlformats.org/drawingml/2006/table">
            <a:tbl>
              <a:tblPr firstRow="1" bandRow="1">
                <a:tableStyleId>{5C22544A-7EE6-4342-B048-85BDC9FD1C3A}</a:tableStyleId>
              </a:tblPr>
              <a:tblGrid>
                <a:gridCol w="3621884">
                  <a:extLst>
                    <a:ext uri="{9D8B030D-6E8A-4147-A177-3AD203B41FA5}">
                      <a16:colId xmlns:a16="http://schemas.microsoft.com/office/drawing/2014/main" val="954912790"/>
                    </a:ext>
                  </a:extLst>
                </a:gridCol>
                <a:gridCol w="3621884">
                  <a:extLst>
                    <a:ext uri="{9D8B030D-6E8A-4147-A177-3AD203B41FA5}">
                      <a16:colId xmlns:a16="http://schemas.microsoft.com/office/drawing/2014/main" val="642639971"/>
                    </a:ext>
                  </a:extLst>
                </a:gridCol>
                <a:gridCol w="3621884">
                  <a:extLst>
                    <a:ext uri="{9D8B030D-6E8A-4147-A177-3AD203B41FA5}">
                      <a16:colId xmlns:a16="http://schemas.microsoft.com/office/drawing/2014/main" val="412400350"/>
                    </a:ext>
                  </a:extLst>
                </a:gridCol>
              </a:tblGrid>
              <a:tr h="370840">
                <a:tc>
                  <a:txBody>
                    <a:bodyPr/>
                    <a:lstStyle/>
                    <a:p>
                      <a:r>
                        <a:rPr lang="en-US" dirty="0"/>
                        <a:t>Comparison Index</a:t>
                      </a:r>
                    </a:p>
                  </a:txBody>
                  <a:tcPr/>
                </a:tc>
                <a:tc>
                  <a:txBody>
                    <a:bodyPr/>
                    <a:lstStyle/>
                    <a:p>
                      <a:r>
                        <a:rPr lang="en-US" dirty="0"/>
                        <a:t>C++</a:t>
                      </a:r>
                    </a:p>
                  </a:txBody>
                  <a:tcPr/>
                </a:tc>
                <a:tc>
                  <a:txBody>
                    <a:bodyPr/>
                    <a:lstStyle/>
                    <a:p>
                      <a:r>
                        <a:rPr lang="en-US" dirty="0"/>
                        <a:t>Java</a:t>
                      </a:r>
                    </a:p>
                  </a:txBody>
                  <a:tcPr/>
                </a:tc>
                <a:extLst>
                  <a:ext uri="{0D108BD9-81ED-4DB2-BD59-A6C34878D82A}">
                    <a16:rowId xmlns:a16="http://schemas.microsoft.com/office/drawing/2014/main" val="1447289125"/>
                  </a:ext>
                </a:extLst>
              </a:tr>
              <a:tr h="370840">
                <a:tc>
                  <a:txBody>
                    <a:bodyPr/>
                    <a:lstStyle/>
                    <a:p>
                      <a:r>
                        <a:rPr lang="en-US" sz="1800" b="1" i="0" kern="1200" dirty="0">
                          <a:solidFill>
                            <a:schemeClr val="dk1"/>
                          </a:solidFill>
                          <a:effectLst/>
                          <a:latin typeface="+mn-lt"/>
                          <a:ea typeface="+mn-ea"/>
                          <a:cs typeface="+mn-cs"/>
                        </a:rPr>
                        <a:t>Platform-independent</a:t>
                      </a:r>
                      <a:endParaRPr lang="en-US" dirty="0"/>
                    </a:p>
                  </a:txBody>
                  <a:tcPr/>
                </a:tc>
                <a:tc>
                  <a:txBody>
                    <a:bodyPr/>
                    <a:lstStyle/>
                    <a:p>
                      <a:pPr algn="just" fontAlgn="t"/>
                      <a:r>
                        <a:rPr lang="en-US" dirty="0">
                          <a:solidFill>
                            <a:srgbClr val="333333"/>
                          </a:solidFill>
                          <a:effectLst/>
                          <a:latin typeface="inter-regular"/>
                        </a:rPr>
                        <a:t>C++ is platform-dependent.</a:t>
                      </a:r>
                    </a:p>
                  </a:txBody>
                  <a:tcPr marL="60960" marR="60960" marT="60960" marB="60960"/>
                </a:tc>
                <a:tc>
                  <a:txBody>
                    <a:bodyPr/>
                    <a:lstStyle/>
                    <a:p>
                      <a:pPr algn="just" fontAlgn="t"/>
                      <a:r>
                        <a:rPr lang="en-US" dirty="0">
                          <a:solidFill>
                            <a:srgbClr val="333333"/>
                          </a:solidFill>
                          <a:effectLst/>
                          <a:latin typeface="inter-regular"/>
                        </a:rPr>
                        <a:t>Java is platform-independent.</a:t>
                      </a:r>
                    </a:p>
                  </a:txBody>
                  <a:tcPr marL="60960" marR="60960" marT="60960" marB="60960"/>
                </a:tc>
                <a:extLst>
                  <a:ext uri="{0D108BD9-81ED-4DB2-BD59-A6C34878D82A}">
                    <a16:rowId xmlns:a16="http://schemas.microsoft.com/office/drawing/2014/main" val="3452658623"/>
                  </a:ext>
                </a:extLst>
              </a:tr>
              <a:tr h="370840">
                <a:tc>
                  <a:txBody>
                    <a:bodyPr/>
                    <a:lstStyle/>
                    <a:p>
                      <a:pPr algn="just" fontAlgn="t"/>
                      <a:r>
                        <a:rPr lang="en-US" b="1" dirty="0">
                          <a:solidFill>
                            <a:srgbClr val="333333"/>
                          </a:solidFill>
                          <a:effectLst/>
                          <a:latin typeface="inter-bold"/>
                        </a:rPr>
                        <a:t>Mainly used for</a:t>
                      </a:r>
                      <a:endParaRPr lang="en-US" dirty="0">
                        <a:solidFill>
                          <a:srgbClr val="333333"/>
                        </a:solidFill>
                        <a:effectLst/>
                        <a:latin typeface="inter-regular"/>
                      </a:endParaRPr>
                    </a:p>
                  </a:txBody>
                  <a:tcPr marL="60960" marR="60960" marT="60960" marB="60960"/>
                </a:tc>
                <a:tc>
                  <a:txBody>
                    <a:bodyPr/>
                    <a:lstStyle/>
                    <a:p>
                      <a:pPr algn="just" fontAlgn="t"/>
                      <a:r>
                        <a:rPr lang="en-US" dirty="0">
                          <a:solidFill>
                            <a:srgbClr val="333333"/>
                          </a:solidFill>
                          <a:effectLst/>
                          <a:latin typeface="inter-regular"/>
                        </a:rPr>
                        <a:t>C++ is mainly used for system programming.</a:t>
                      </a:r>
                    </a:p>
                  </a:txBody>
                  <a:tcPr marL="60960" marR="60960" marT="60960" marB="60960"/>
                </a:tc>
                <a:tc>
                  <a:txBody>
                    <a:bodyPr/>
                    <a:lstStyle/>
                    <a:p>
                      <a:pPr algn="just" fontAlgn="t"/>
                      <a:r>
                        <a:rPr lang="en-US" dirty="0">
                          <a:solidFill>
                            <a:srgbClr val="333333"/>
                          </a:solidFill>
                          <a:effectLst/>
                          <a:latin typeface="inter-regular"/>
                        </a:rPr>
                        <a:t>Java is mainly used for application programming. It is widely used in Windows-based, web-based, enterprise, and mobile applications.</a:t>
                      </a:r>
                    </a:p>
                  </a:txBody>
                  <a:tcPr marL="60960" marR="60960" marT="60960" marB="60960"/>
                </a:tc>
                <a:extLst>
                  <a:ext uri="{0D108BD9-81ED-4DB2-BD59-A6C34878D82A}">
                    <a16:rowId xmlns:a16="http://schemas.microsoft.com/office/drawing/2014/main" val="2006699336"/>
                  </a:ext>
                </a:extLst>
              </a:tr>
              <a:tr h="370840">
                <a:tc>
                  <a:txBody>
                    <a:bodyPr/>
                    <a:lstStyle/>
                    <a:p>
                      <a:pPr algn="just" fontAlgn="t"/>
                      <a:r>
                        <a:rPr lang="en-US" sz="1800" b="1" i="0" kern="1200" dirty="0" err="1">
                          <a:solidFill>
                            <a:schemeClr val="dk1"/>
                          </a:solidFill>
                          <a:effectLst/>
                          <a:latin typeface="+mn-lt"/>
                          <a:ea typeface="+mn-ea"/>
                          <a:cs typeface="+mn-cs"/>
                        </a:rPr>
                        <a:t>Goto</a:t>
                      </a:r>
                      <a:endParaRPr lang="en-US" dirty="0">
                        <a:solidFill>
                          <a:srgbClr val="333333"/>
                        </a:solidFill>
                        <a:effectLst/>
                        <a:latin typeface="inter-regular"/>
                      </a:endParaRPr>
                    </a:p>
                  </a:txBody>
                  <a:tcPr marL="60960" marR="60960" marT="60960" marB="60960"/>
                </a:tc>
                <a:tc>
                  <a:txBody>
                    <a:bodyPr/>
                    <a:lstStyle/>
                    <a:p>
                      <a:pPr algn="just" fontAlgn="t"/>
                      <a:r>
                        <a:rPr lang="en-US" dirty="0">
                          <a:solidFill>
                            <a:srgbClr val="333333"/>
                          </a:solidFill>
                          <a:effectLst/>
                          <a:latin typeface="inter-regular"/>
                        </a:rPr>
                        <a:t>C++ supports the </a:t>
                      </a:r>
                      <a:r>
                        <a:rPr lang="en-US" u="none" strike="noStrike" dirty="0" err="1">
                          <a:solidFill>
                            <a:schemeClr val="tx1"/>
                          </a:solidFill>
                          <a:effectLst/>
                          <a:latin typeface="inter-regular"/>
                        </a:rPr>
                        <a:t>goto</a:t>
                      </a:r>
                      <a:r>
                        <a:rPr lang="en-US" dirty="0">
                          <a:solidFill>
                            <a:srgbClr val="333333"/>
                          </a:solidFill>
                          <a:effectLst/>
                          <a:latin typeface="inter-regular"/>
                        </a:rPr>
                        <a:t> statement.</a:t>
                      </a:r>
                    </a:p>
                  </a:txBody>
                  <a:tcPr marL="60960" marR="60960" marT="60960" marB="60960"/>
                </a:tc>
                <a:tc>
                  <a:txBody>
                    <a:bodyPr/>
                    <a:lstStyle/>
                    <a:p>
                      <a:pPr algn="just" fontAlgn="t"/>
                      <a:r>
                        <a:rPr lang="en-US" dirty="0">
                          <a:solidFill>
                            <a:srgbClr val="333333"/>
                          </a:solidFill>
                          <a:effectLst/>
                          <a:latin typeface="inter-regular"/>
                        </a:rPr>
                        <a:t>Java doesn't support the </a:t>
                      </a:r>
                      <a:r>
                        <a:rPr lang="en-US" dirty="0" err="1">
                          <a:solidFill>
                            <a:srgbClr val="333333"/>
                          </a:solidFill>
                          <a:effectLst/>
                          <a:latin typeface="inter-regular"/>
                        </a:rPr>
                        <a:t>goto</a:t>
                      </a:r>
                      <a:r>
                        <a:rPr lang="en-US" dirty="0">
                          <a:solidFill>
                            <a:srgbClr val="333333"/>
                          </a:solidFill>
                          <a:effectLst/>
                          <a:latin typeface="inter-regular"/>
                        </a:rPr>
                        <a:t> statement.</a:t>
                      </a:r>
                    </a:p>
                  </a:txBody>
                  <a:tcPr marL="60960" marR="60960" marT="60960" marB="60960"/>
                </a:tc>
                <a:extLst>
                  <a:ext uri="{0D108BD9-81ED-4DB2-BD59-A6C34878D82A}">
                    <a16:rowId xmlns:a16="http://schemas.microsoft.com/office/drawing/2014/main" val="2902798515"/>
                  </a:ext>
                </a:extLst>
              </a:tr>
              <a:tr h="370840">
                <a:tc>
                  <a:txBody>
                    <a:bodyPr/>
                    <a:lstStyle/>
                    <a:p>
                      <a:pPr algn="just" fontAlgn="t"/>
                      <a:r>
                        <a:rPr lang="en-US" b="1" dirty="0">
                          <a:solidFill>
                            <a:srgbClr val="333333"/>
                          </a:solidFill>
                          <a:effectLst/>
                          <a:latin typeface="inter-bold"/>
                        </a:rPr>
                        <a:t>Multiple inheritance</a:t>
                      </a:r>
                      <a:endParaRPr lang="en-US" dirty="0">
                        <a:solidFill>
                          <a:srgbClr val="333333"/>
                        </a:solidFill>
                        <a:effectLst/>
                        <a:latin typeface="inter-regular"/>
                      </a:endParaRPr>
                    </a:p>
                  </a:txBody>
                  <a:tcPr marL="60960" marR="60960" marT="60960" marB="60960"/>
                </a:tc>
                <a:tc>
                  <a:txBody>
                    <a:bodyPr/>
                    <a:lstStyle/>
                    <a:p>
                      <a:pPr algn="just" fontAlgn="t"/>
                      <a:r>
                        <a:rPr lang="en-US" dirty="0">
                          <a:solidFill>
                            <a:srgbClr val="333333"/>
                          </a:solidFill>
                          <a:effectLst/>
                          <a:latin typeface="inter-regular"/>
                        </a:rPr>
                        <a:t>C++ supports multiple inheritance.</a:t>
                      </a:r>
                    </a:p>
                  </a:txBody>
                  <a:tcPr marL="60960" marR="60960" marT="60960" marB="60960"/>
                </a:tc>
                <a:tc>
                  <a:txBody>
                    <a:bodyPr/>
                    <a:lstStyle/>
                    <a:p>
                      <a:pPr algn="just" fontAlgn="t"/>
                      <a:r>
                        <a:rPr lang="en-US" dirty="0">
                          <a:solidFill>
                            <a:srgbClr val="333333"/>
                          </a:solidFill>
                          <a:effectLst/>
                          <a:latin typeface="inter-regular"/>
                        </a:rPr>
                        <a:t>Java doesn't support multiple inheritance through class. It can be achieved by using </a:t>
                      </a:r>
                      <a:r>
                        <a:rPr lang="en-US" u="none" strike="noStrike" dirty="0">
                          <a:solidFill>
                            <a:srgbClr val="008000"/>
                          </a:solidFill>
                          <a:effectLst/>
                          <a:latin typeface="inter-regular"/>
                        </a:rPr>
                        <a:t>interfaces in java</a:t>
                      </a:r>
                      <a:r>
                        <a:rPr lang="en-US" dirty="0">
                          <a:solidFill>
                            <a:srgbClr val="333333"/>
                          </a:solidFill>
                          <a:effectLst/>
                          <a:latin typeface="inter-regular"/>
                        </a:rPr>
                        <a:t>.</a:t>
                      </a:r>
                    </a:p>
                  </a:txBody>
                  <a:tcPr marL="60960" marR="60960" marT="60960" marB="60960"/>
                </a:tc>
                <a:extLst>
                  <a:ext uri="{0D108BD9-81ED-4DB2-BD59-A6C34878D82A}">
                    <a16:rowId xmlns:a16="http://schemas.microsoft.com/office/drawing/2014/main" val="4002535066"/>
                  </a:ext>
                </a:extLst>
              </a:tr>
              <a:tr h="370840">
                <a:tc>
                  <a:txBody>
                    <a:bodyPr/>
                    <a:lstStyle/>
                    <a:p>
                      <a:pPr algn="just" fontAlgn="t"/>
                      <a:r>
                        <a:rPr lang="en-US" sz="1800" b="1" i="0" kern="1200" dirty="0">
                          <a:solidFill>
                            <a:schemeClr val="dk1"/>
                          </a:solidFill>
                          <a:effectLst/>
                          <a:latin typeface="+mn-lt"/>
                          <a:ea typeface="+mn-ea"/>
                          <a:cs typeface="+mn-cs"/>
                        </a:rPr>
                        <a:t>Pointers</a:t>
                      </a:r>
                      <a:endParaRPr lang="en-US" dirty="0">
                        <a:solidFill>
                          <a:srgbClr val="333333"/>
                        </a:solidFill>
                        <a:effectLst/>
                        <a:latin typeface="inter-regular"/>
                      </a:endParaRPr>
                    </a:p>
                  </a:txBody>
                  <a:tcPr marL="60960" marR="60960" marT="60960" marB="60960"/>
                </a:tc>
                <a:tc>
                  <a:txBody>
                    <a:bodyPr/>
                    <a:lstStyle/>
                    <a:p>
                      <a:pPr algn="just" fontAlgn="t"/>
                      <a:r>
                        <a:rPr lang="en-US" dirty="0">
                          <a:solidFill>
                            <a:srgbClr val="333333"/>
                          </a:solidFill>
                          <a:effectLst/>
                          <a:latin typeface="inter-regular"/>
                        </a:rPr>
                        <a:t>C++ supports </a:t>
                      </a:r>
                      <a:r>
                        <a:rPr lang="en-US" u="none" strike="noStrike" dirty="0">
                          <a:solidFill>
                            <a:srgbClr val="008000"/>
                          </a:solidFill>
                          <a:effectLst/>
                          <a:latin typeface="inter-regular"/>
                        </a:rPr>
                        <a:t>pointers</a:t>
                      </a:r>
                      <a:r>
                        <a:rPr lang="en-US" dirty="0">
                          <a:solidFill>
                            <a:srgbClr val="333333"/>
                          </a:solidFill>
                          <a:effectLst/>
                          <a:latin typeface="inter-regular"/>
                        </a:rPr>
                        <a:t>. You can write a pointer program in C++.</a:t>
                      </a:r>
                    </a:p>
                  </a:txBody>
                  <a:tcPr marL="60960" marR="60960" marT="60960" marB="60960"/>
                </a:tc>
                <a:tc>
                  <a:txBody>
                    <a:bodyPr/>
                    <a:lstStyle/>
                    <a:p>
                      <a:pPr algn="just" fontAlgn="t"/>
                      <a:r>
                        <a:rPr lang="en-US" dirty="0">
                          <a:solidFill>
                            <a:srgbClr val="333333"/>
                          </a:solidFill>
                          <a:effectLst/>
                          <a:latin typeface="inter-regular"/>
                        </a:rPr>
                        <a:t>Java supports pointer internally. However, you can't write the pointer program in java. It means java has restricted pointer support in java.</a:t>
                      </a:r>
                    </a:p>
                  </a:txBody>
                  <a:tcPr marL="60960" marR="60960" marT="60960" marB="60960"/>
                </a:tc>
                <a:extLst>
                  <a:ext uri="{0D108BD9-81ED-4DB2-BD59-A6C34878D82A}">
                    <a16:rowId xmlns:a16="http://schemas.microsoft.com/office/drawing/2014/main" val="3344618866"/>
                  </a:ext>
                </a:extLst>
              </a:tr>
              <a:tr h="370840">
                <a:tc>
                  <a:txBody>
                    <a:bodyPr/>
                    <a:lstStyle/>
                    <a:p>
                      <a:pPr algn="just" fontAlgn="t"/>
                      <a:endParaRPr lang="en-US" dirty="0">
                        <a:solidFill>
                          <a:srgbClr val="333333"/>
                        </a:solidFill>
                        <a:effectLst/>
                        <a:latin typeface="inter-regular"/>
                      </a:endParaRPr>
                    </a:p>
                  </a:txBody>
                  <a:tcPr marL="60960" marR="60960" marT="60960" marB="60960"/>
                </a:tc>
                <a:tc>
                  <a:txBody>
                    <a:bodyPr/>
                    <a:lstStyle/>
                    <a:p>
                      <a:pPr algn="just" fontAlgn="t"/>
                      <a:endParaRPr lang="en-US" dirty="0">
                        <a:solidFill>
                          <a:srgbClr val="333333"/>
                        </a:solidFill>
                        <a:effectLst/>
                        <a:latin typeface="inter-regular"/>
                      </a:endParaRPr>
                    </a:p>
                  </a:txBody>
                  <a:tcPr marL="60960" marR="60960" marT="60960" marB="60960"/>
                </a:tc>
                <a:tc>
                  <a:txBody>
                    <a:bodyPr/>
                    <a:lstStyle/>
                    <a:p>
                      <a:endParaRPr lang="en-US" dirty="0"/>
                    </a:p>
                  </a:txBody>
                  <a:tcPr/>
                </a:tc>
                <a:extLst>
                  <a:ext uri="{0D108BD9-81ED-4DB2-BD59-A6C34878D82A}">
                    <a16:rowId xmlns:a16="http://schemas.microsoft.com/office/drawing/2014/main" val="2740619840"/>
                  </a:ext>
                </a:extLst>
              </a:tr>
            </a:tbl>
          </a:graphicData>
        </a:graphic>
      </p:graphicFrame>
      <p:sp>
        <p:nvSpPr>
          <p:cNvPr id="4" name="Slide Number Placeholder 3">
            <a:extLst>
              <a:ext uri="{FF2B5EF4-FFF2-40B4-BE49-F238E27FC236}">
                <a16:creationId xmlns:a16="http://schemas.microsoft.com/office/drawing/2014/main" id="{B5ECDD38-16CB-4C62-99C3-BCB3CA42BF0A}"/>
              </a:ext>
            </a:extLst>
          </p:cNvPr>
          <p:cNvSpPr>
            <a:spLocks noGrp="1"/>
          </p:cNvSpPr>
          <p:nvPr>
            <p:ph type="sldNum" sz="quarter" idx="12"/>
          </p:nvPr>
        </p:nvSpPr>
        <p:spPr/>
        <p:txBody>
          <a:bodyPr/>
          <a:lstStyle/>
          <a:p>
            <a:fld id="{0D736693-4716-4F4B-B6D1-76F915E8FF72}" type="slidenum">
              <a:rPr lang="en-GB" smtClean="0"/>
              <a:t>24</a:t>
            </a:fld>
            <a:endParaRPr lang="en-GB"/>
          </a:p>
        </p:txBody>
      </p:sp>
    </p:spTree>
    <p:extLst>
      <p:ext uri="{BB962C8B-B14F-4D97-AF65-F5344CB8AC3E}">
        <p14:creationId xmlns:p14="http://schemas.microsoft.com/office/powerpoint/2010/main" val="13378641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357DF-DEE0-4088-A944-47A23390229D}"/>
              </a:ext>
            </a:extLst>
          </p:cNvPr>
          <p:cNvSpPr>
            <a:spLocks noGrp="1"/>
          </p:cNvSpPr>
          <p:nvPr>
            <p:ph type="title"/>
          </p:nvPr>
        </p:nvSpPr>
        <p:spPr/>
        <p:txBody>
          <a:bodyPr>
            <a:normAutofit fontScale="90000"/>
          </a:bodyPr>
          <a:lstStyle/>
          <a:p>
            <a:r>
              <a:rPr lang="en-US" dirty="0"/>
              <a:t>C++ vs Java</a:t>
            </a:r>
          </a:p>
        </p:txBody>
      </p:sp>
      <p:graphicFrame>
        <p:nvGraphicFramePr>
          <p:cNvPr id="7" name="Table 7">
            <a:extLst>
              <a:ext uri="{FF2B5EF4-FFF2-40B4-BE49-F238E27FC236}">
                <a16:creationId xmlns:a16="http://schemas.microsoft.com/office/drawing/2014/main" id="{EDCFD170-0E9A-4A55-8AC5-3DC5F1DC8FCF}"/>
              </a:ext>
            </a:extLst>
          </p:cNvPr>
          <p:cNvGraphicFramePr>
            <a:graphicFrameLocks noGrp="1"/>
          </p:cNvGraphicFramePr>
          <p:nvPr>
            <p:ph idx="1"/>
            <p:extLst>
              <p:ext uri="{D42A27DB-BD31-4B8C-83A1-F6EECF244321}">
                <p14:modId xmlns:p14="http://schemas.microsoft.com/office/powerpoint/2010/main" val="2753947662"/>
              </p:ext>
            </p:extLst>
          </p:nvPr>
        </p:nvGraphicFramePr>
        <p:xfrm>
          <a:off x="606769" y="1110741"/>
          <a:ext cx="10865652" cy="4424680"/>
        </p:xfrm>
        <a:graphic>
          <a:graphicData uri="http://schemas.openxmlformats.org/drawingml/2006/table">
            <a:tbl>
              <a:tblPr firstRow="1" bandRow="1">
                <a:tableStyleId>{5C22544A-7EE6-4342-B048-85BDC9FD1C3A}</a:tableStyleId>
              </a:tblPr>
              <a:tblGrid>
                <a:gridCol w="3621884">
                  <a:extLst>
                    <a:ext uri="{9D8B030D-6E8A-4147-A177-3AD203B41FA5}">
                      <a16:colId xmlns:a16="http://schemas.microsoft.com/office/drawing/2014/main" val="954912790"/>
                    </a:ext>
                  </a:extLst>
                </a:gridCol>
                <a:gridCol w="3621884">
                  <a:extLst>
                    <a:ext uri="{9D8B030D-6E8A-4147-A177-3AD203B41FA5}">
                      <a16:colId xmlns:a16="http://schemas.microsoft.com/office/drawing/2014/main" val="642639971"/>
                    </a:ext>
                  </a:extLst>
                </a:gridCol>
                <a:gridCol w="3621884">
                  <a:extLst>
                    <a:ext uri="{9D8B030D-6E8A-4147-A177-3AD203B41FA5}">
                      <a16:colId xmlns:a16="http://schemas.microsoft.com/office/drawing/2014/main" val="412400350"/>
                    </a:ext>
                  </a:extLst>
                </a:gridCol>
              </a:tblGrid>
              <a:tr h="370840">
                <a:tc>
                  <a:txBody>
                    <a:bodyPr/>
                    <a:lstStyle/>
                    <a:p>
                      <a:r>
                        <a:rPr lang="en-US" dirty="0"/>
                        <a:t>Comparison Index</a:t>
                      </a:r>
                    </a:p>
                  </a:txBody>
                  <a:tcPr/>
                </a:tc>
                <a:tc>
                  <a:txBody>
                    <a:bodyPr/>
                    <a:lstStyle/>
                    <a:p>
                      <a:r>
                        <a:rPr lang="en-US" dirty="0"/>
                        <a:t>C++</a:t>
                      </a:r>
                    </a:p>
                  </a:txBody>
                  <a:tcPr/>
                </a:tc>
                <a:tc>
                  <a:txBody>
                    <a:bodyPr/>
                    <a:lstStyle/>
                    <a:p>
                      <a:r>
                        <a:rPr lang="en-US" dirty="0"/>
                        <a:t>Java</a:t>
                      </a:r>
                    </a:p>
                  </a:txBody>
                  <a:tcPr/>
                </a:tc>
                <a:extLst>
                  <a:ext uri="{0D108BD9-81ED-4DB2-BD59-A6C34878D82A}">
                    <a16:rowId xmlns:a16="http://schemas.microsoft.com/office/drawing/2014/main" val="1447289125"/>
                  </a:ext>
                </a:extLst>
              </a:tr>
              <a:tr h="370840">
                <a:tc>
                  <a:txBody>
                    <a:bodyPr/>
                    <a:lstStyle/>
                    <a:p>
                      <a:pPr algn="just" fontAlgn="t"/>
                      <a:r>
                        <a:rPr lang="en-US" sz="1800" b="1" i="0" kern="1200" dirty="0">
                          <a:solidFill>
                            <a:schemeClr val="dk1"/>
                          </a:solidFill>
                          <a:effectLst/>
                          <a:latin typeface="+mn-lt"/>
                          <a:ea typeface="+mn-ea"/>
                          <a:cs typeface="+mn-cs"/>
                        </a:rPr>
                        <a:t>Call by Value and Call by reference</a:t>
                      </a:r>
                      <a:endParaRPr lang="en-US" dirty="0">
                        <a:solidFill>
                          <a:srgbClr val="333333"/>
                        </a:solidFill>
                        <a:effectLst/>
                        <a:latin typeface="inter-regular"/>
                      </a:endParaRPr>
                    </a:p>
                  </a:txBody>
                  <a:tcPr marL="60960" marR="60960" marT="60960" marB="60960"/>
                </a:tc>
                <a:tc>
                  <a:txBody>
                    <a:bodyPr/>
                    <a:lstStyle/>
                    <a:p>
                      <a:pPr algn="just" fontAlgn="t"/>
                      <a:r>
                        <a:rPr lang="en-US" dirty="0">
                          <a:solidFill>
                            <a:srgbClr val="333333"/>
                          </a:solidFill>
                          <a:effectLst/>
                          <a:latin typeface="inter-regular"/>
                        </a:rPr>
                        <a:t>C++ supports both call by value and call by reference.</a:t>
                      </a:r>
                    </a:p>
                  </a:txBody>
                  <a:tcPr marL="60960" marR="60960" marT="60960" marB="60960"/>
                </a:tc>
                <a:tc>
                  <a:txBody>
                    <a:bodyPr/>
                    <a:lstStyle/>
                    <a:p>
                      <a:pPr algn="just" fontAlgn="t"/>
                      <a:r>
                        <a:rPr lang="en-US" dirty="0">
                          <a:solidFill>
                            <a:srgbClr val="333333"/>
                          </a:solidFill>
                          <a:effectLst/>
                          <a:latin typeface="inter-regular"/>
                        </a:rPr>
                        <a:t>Java supports call by value only. There is no call by reference in java.</a:t>
                      </a:r>
                    </a:p>
                  </a:txBody>
                  <a:tcPr marL="60960" marR="60960" marT="60960" marB="60960"/>
                </a:tc>
                <a:extLst>
                  <a:ext uri="{0D108BD9-81ED-4DB2-BD59-A6C34878D82A}">
                    <a16:rowId xmlns:a16="http://schemas.microsoft.com/office/drawing/2014/main" val="2740619840"/>
                  </a:ext>
                </a:extLst>
              </a:tr>
              <a:tr h="370840">
                <a:tc>
                  <a:txBody>
                    <a:bodyPr/>
                    <a:lstStyle/>
                    <a:p>
                      <a:pPr algn="just" fontAlgn="t"/>
                      <a:r>
                        <a:rPr lang="en-US" b="1" dirty="0">
                          <a:solidFill>
                            <a:srgbClr val="333333"/>
                          </a:solidFill>
                          <a:effectLst/>
                          <a:latin typeface="inter-bold"/>
                        </a:rPr>
                        <a:t>Documentation comment</a:t>
                      </a:r>
                      <a:endParaRPr lang="en-US" dirty="0">
                        <a:solidFill>
                          <a:srgbClr val="333333"/>
                        </a:solidFill>
                        <a:effectLst/>
                        <a:latin typeface="inter-regular"/>
                      </a:endParaRPr>
                    </a:p>
                  </a:txBody>
                  <a:tcPr marL="60960" marR="60960" marT="60960" marB="60960"/>
                </a:tc>
                <a:tc>
                  <a:txBody>
                    <a:bodyPr/>
                    <a:lstStyle/>
                    <a:p>
                      <a:pPr algn="just" fontAlgn="t"/>
                      <a:r>
                        <a:rPr lang="en-US" dirty="0">
                          <a:solidFill>
                            <a:srgbClr val="333333"/>
                          </a:solidFill>
                          <a:effectLst/>
                          <a:latin typeface="inter-regular"/>
                        </a:rPr>
                        <a:t>C++ doesn't support documentation comments.</a:t>
                      </a:r>
                    </a:p>
                  </a:txBody>
                  <a:tcPr marL="60960" marR="60960" marT="60960" marB="60960"/>
                </a:tc>
                <a:tc>
                  <a:txBody>
                    <a:bodyPr/>
                    <a:lstStyle/>
                    <a:p>
                      <a:pPr algn="just" fontAlgn="t"/>
                      <a:r>
                        <a:rPr lang="fr-FR" dirty="0">
                          <a:solidFill>
                            <a:srgbClr val="333333"/>
                          </a:solidFill>
                          <a:effectLst/>
                          <a:latin typeface="inter-regular"/>
                        </a:rPr>
                        <a:t>Java supports documentation comment (/** ... */) to </a:t>
                      </a:r>
                      <a:r>
                        <a:rPr lang="fr-FR" dirty="0" err="1">
                          <a:solidFill>
                            <a:srgbClr val="333333"/>
                          </a:solidFill>
                          <a:effectLst/>
                          <a:latin typeface="inter-regular"/>
                        </a:rPr>
                        <a:t>create</a:t>
                      </a:r>
                      <a:r>
                        <a:rPr lang="fr-FR" dirty="0">
                          <a:solidFill>
                            <a:srgbClr val="333333"/>
                          </a:solidFill>
                          <a:effectLst/>
                          <a:latin typeface="inter-regular"/>
                        </a:rPr>
                        <a:t> documentation for java source code.</a:t>
                      </a:r>
                    </a:p>
                  </a:txBody>
                  <a:tcPr marL="60960" marR="60960" marT="60960" marB="60960"/>
                </a:tc>
                <a:extLst>
                  <a:ext uri="{0D108BD9-81ED-4DB2-BD59-A6C34878D82A}">
                    <a16:rowId xmlns:a16="http://schemas.microsoft.com/office/drawing/2014/main" val="121290303"/>
                  </a:ext>
                </a:extLst>
              </a:tr>
              <a:tr h="370840">
                <a:tc>
                  <a:txBody>
                    <a:bodyPr/>
                    <a:lstStyle/>
                    <a:p>
                      <a:pPr algn="just" fontAlgn="t"/>
                      <a:r>
                        <a:rPr lang="en-US" sz="1800" b="1" i="0" kern="1200" dirty="0">
                          <a:solidFill>
                            <a:schemeClr val="dk1"/>
                          </a:solidFill>
                          <a:effectLst/>
                          <a:latin typeface="+mn-lt"/>
                          <a:ea typeface="+mn-ea"/>
                          <a:cs typeface="+mn-cs"/>
                        </a:rPr>
                        <a:t>Hardware</a:t>
                      </a:r>
                      <a:endParaRPr lang="en-US" dirty="0">
                        <a:solidFill>
                          <a:srgbClr val="333333"/>
                        </a:solidFill>
                        <a:effectLst/>
                        <a:latin typeface="inter-regular"/>
                      </a:endParaRPr>
                    </a:p>
                  </a:txBody>
                  <a:tcPr marL="60960" marR="60960" marT="60960" marB="60960"/>
                </a:tc>
                <a:tc>
                  <a:txBody>
                    <a:bodyPr/>
                    <a:lstStyle/>
                    <a:p>
                      <a:pPr algn="just" fontAlgn="t"/>
                      <a:r>
                        <a:rPr lang="en-US" dirty="0">
                          <a:solidFill>
                            <a:srgbClr val="333333"/>
                          </a:solidFill>
                          <a:effectLst/>
                          <a:latin typeface="inter-regular"/>
                        </a:rPr>
                        <a:t>C++ is nearer to hardware.</a:t>
                      </a:r>
                    </a:p>
                  </a:txBody>
                  <a:tcPr marL="60960" marR="60960" marT="60960" marB="60960"/>
                </a:tc>
                <a:tc>
                  <a:txBody>
                    <a:bodyPr/>
                    <a:lstStyle/>
                    <a:p>
                      <a:pPr algn="just" fontAlgn="t"/>
                      <a:r>
                        <a:rPr lang="en-US" dirty="0">
                          <a:solidFill>
                            <a:srgbClr val="333333"/>
                          </a:solidFill>
                          <a:effectLst/>
                          <a:latin typeface="inter-regular"/>
                        </a:rPr>
                        <a:t>Java is not so interactive with hardware.</a:t>
                      </a:r>
                    </a:p>
                  </a:txBody>
                  <a:tcPr marL="60960" marR="60960" marT="60960" marB="60960"/>
                </a:tc>
                <a:extLst>
                  <a:ext uri="{0D108BD9-81ED-4DB2-BD59-A6C34878D82A}">
                    <a16:rowId xmlns:a16="http://schemas.microsoft.com/office/drawing/2014/main" val="632507428"/>
                  </a:ext>
                </a:extLst>
              </a:tr>
              <a:tr h="370840">
                <a:tc>
                  <a:txBody>
                    <a:bodyPr/>
                    <a:lstStyle/>
                    <a:p>
                      <a:pPr algn="just" fontAlgn="t"/>
                      <a:r>
                        <a:rPr lang="en-US" b="1" dirty="0">
                          <a:solidFill>
                            <a:srgbClr val="333333"/>
                          </a:solidFill>
                          <a:effectLst/>
                          <a:latin typeface="inter-bold"/>
                        </a:rPr>
                        <a:t>Object-oriented</a:t>
                      </a:r>
                      <a:endParaRPr lang="en-US" dirty="0">
                        <a:solidFill>
                          <a:srgbClr val="333333"/>
                        </a:solidFill>
                        <a:effectLst/>
                        <a:latin typeface="inter-regular"/>
                      </a:endParaRPr>
                    </a:p>
                  </a:txBody>
                  <a:tcPr marL="60960" marR="60960" marT="60960" marB="60960"/>
                </a:tc>
                <a:tc>
                  <a:txBody>
                    <a:bodyPr/>
                    <a:lstStyle/>
                    <a:p>
                      <a:pPr algn="just" fontAlgn="t"/>
                      <a:r>
                        <a:rPr lang="en-US" dirty="0">
                          <a:solidFill>
                            <a:srgbClr val="333333"/>
                          </a:solidFill>
                          <a:effectLst/>
                          <a:latin typeface="inter-regular"/>
                        </a:rPr>
                        <a:t>C++ is an object-oriented language. However, in the C language, a single root hierarchy is not possible.</a:t>
                      </a:r>
                    </a:p>
                  </a:txBody>
                  <a:tcPr marL="60960" marR="60960" marT="60960" marB="60960"/>
                </a:tc>
                <a:tc>
                  <a:txBody>
                    <a:bodyPr/>
                    <a:lstStyle/>
                    <a:p>
                      <a:pPr algn="just" fontAlgn="t"/>
                      <a:r>
                        <a:rPr lang="en-US" dirty="0">
                          <a:solidFill>
                            <a:srgbClr val="333333"/>
                          </a:solidFill>
                          <a:effectLst/>
                          <a:latin typeface="inter-regular"/>
                        </a:rPr>
                        <a:t>Java is also an </a:t>
                      </a:r>
                      <a:r>
                        <a:rPr lang="en-US" u="none" strike="noStrike" dirty="0">
                          <a:solidFill>
                            <a:srgbClr val="008000"/>
                          </a:solidFill>
                          <a:effectLst/>
                          <a:latin typeface="inter-regular"/>
                          <a:hlinkClick r:id="rId2"/>
                        </a:rPr>
                        <a:t>object-oriented</a:t>
                      </a:r>
                      <a:r>
                        <a:rPr lang="en-US" dirty="0">
                          <a:solidFill>
                            <a:srgbClr val="333333"/>
                          </a:solidFill>
                          <a:effectLst/>
                          <a:latin typeface="inter-regular"/>
                        </a:rPr>
                        <a:t> language. However, everything (except fundamental types) is an object in Java. It is a single root hierarchy as everything gets derived from </a:t>
                      </a:r>
                      <a:r>
                        <a:rPr lang="en-US" dirty="0" err="1">
                          <a:solidFill>
                            <a:srgbClr val="333333"/>
                          </a:solidFill>
                          <a:effectLst/>
                          <a:latin typeface="inter-regular"/>
                        </a:rPr>
                        <a:t>java.lang.Object</a:t>
                      </a:r>
                      <a:r>
                        <a:rPr lang="en-US" dirty="0">
                          <a:solidFill>
                            <a:srgbClr val="333333"/>
                          </a:solidFill>
                          <a:effectLst/>
                          <a:latin typeface="inter-regular"/>
                        </a:rPr>
                        <a:t>.</a:t>
                      </a:r>
                    </a:p>
                  </a:txBody>
                  <a:tcPr marL="60960" marR="60960" marT="60960" marB="60960"/>
                </a:tc>
                <a:extLst>
                  <a:ext uri="{0D108BD9-81ED-4DB2-BD59-A6C34878D82A}">
                    <a16:rowId xmlns:a16="http://schemas.microsoft.com/office/drawing/2014/main" val="398709072"/>
                  </a:ext>
                </a:extLst>
              </a:tr>
            </a:tbl>
          </a:graphicData>
        </a:graphic>
      </p:graphicFrame>
      <p:sp>
        <p:nvSpPr>
          <p:cNvPr id="4" name="Slide Number Placeholder 3">
            <a:extLst>
              <a:ext uri="{FF2B5EF4-FFF2-40B4-BE49-F238E27FC236}">
                <a16:creationId xmlns:a16="http://schemas.microsoft.com/office/drawing/2014/main" id="{B5ECDD38-16CB-4C62-99C3-BCB3CA42BF0A}"/>
              </a:ext>
            </a:extLst>
          </p:cNvPr>
          <p:cNvSpPr>
            <a:spLocks noGrp="1"/>
          </p:cNvSpPr>
          <p:nvPr>
            <p:ph type="sldNum" sz="quarter" idx="12"/>
          </p:nvPr>
        </p:nvSpPr>
        <p:spPr/>
        <p:txBody>
          <a:bodyPr/>
          <a:lstStyle/>
          <a:p>
            <a:fld id="{0D736693-4716-4F4B-B6D1-76F915E8FF72}" type="slidenum">
              <a:rPr lang="en-GB" smtClean="0"/>
              <a:t>25</a:t>
            </a:fld>
            <a:endParaRPr lang="en-GB"/>
          </a:p>
        </p:txBody>
      </p:sp>
    </p:spTree>
    <p:extLst>
      <p:ext uri="{BB962C8B-B14F-4D97-AF65-F5344CB8AC3E}">
        <p14:creationId xmlns:p14="http://schemas.microsoft.com/office/powerpoint/2010/main" val="32611389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357DF-DEE0-4088-A944-47A23390229D}"/>
              </a:ext>
            </a:extLst>
          </p:cNvPr>
          <p:cNvSpPr>
            <a:spLocks noGrp="1"/>
          </p:cNvSpPr>
          <p:nvPr>
            <p:ph type="title"/>
          </p:nvPr>
        </p:nvSpPr>
        <p:spPr/>
        <p:txBody>
          <a:bodyPr>
            <a:normAutofit fontScale="90000"/>
          </a:bodyPr>
          <a:lstStyle/>
          <a:p>
            <a:r>
              <a:rPr lang="en-US" dirty="0"/>
              <a:t>C# vs Java</a:t>
            </a:r>
          </a:p>
        </p:txBody>
      </p:sp>
      <p:graphicFrame>
        <p:nvGraphicFramePr>
          <p:cNvPr id="7" name="Table 7">
            <a:extLst>
              <a:ext uri="{FF2B5EF4-FFF2-40B4-BE49-F238E27FC236}">
                <a16:creationId xmlns:a16="http://schemas.microsoft.com/office/drawing/2014/main" id="{EDCFD170-0E9A-4A55-8AC5-3DC5F1DC8FCF}"/>
              </a:ext>
            </a:extLst>
          </p:cNvPr>
          <p:cNvGraphicFramePr>
            <a:graphicFrameLocks noGrp="1"/>
          </p:cNvGraphicFramePr>
          <p:nvPr>
            <p:ph idx="1"/>
            <p:extLst>
              <p:ext uri="{D42A27DB-BD31-4B8C-83A1-F6EECF244321}">
                <p14:modId xmlns:p14="http://schemas.microsoft.com/office/powerpoint/2010/main" val="2215600088"/>
              </p:ext>
            </p:extLst>
          </p:nvPr>
        </p:nvGraphicFramePr>
        <p:xfrm>
          <a:off x="2454422" y="1110741"/>
          <a:ext cx="7243768" cy="4546600"/>
        </p:xfrm>
        <a:graphic>
          <a:graphicData uri="http://schemas.openxmlformats.org/drawingml/2006/table">
            <a:tbl>
              <a:tblPr firstRow="1" bandRow="1">
                <a:tableStyleId>{5C22544A-7EE6-4342-B048-85BDC9FD1C3A}</a:tableStyleId>
              </a:tblPr>
              <a:tblGrid>
                <a:gridCol w="3621884">
                  <a:extLst>
                    <a:ext uri="{9D8B030D-6E8A-4147-A177-3AD203B41FA5}">
                      <a16:colId xmlns:a16="http://schemas.microsoft.com/office/drawing/2014/main" val="642639971"/>
                    </a:ext>
                  </a:extLst>
                </a:gridCol>
                <a:gridCol w="3621884">
                  <a:extLst>
                    <a:ext uri="{9D8B030D-6E8A-4147-A177-3AD203B41FA5}">
                      <a16:colId xmlns:a16="http://schemas.microsoft.com/office/drawing/2014/main" val="412400350"/>
                    </a:ext>
                  </a:extLst>
                </a:gridCol>
              </a:tblGrid>
              <a:tr h="370840">
                <a:tc>
                  <a:txBody>
                    <a:bodyPr/>
                    <a:lstStyle/>
                    <a:p>
                      <a:r>
                        <a:rPr lang="en-US" dirty="0"/>
                        <a:t>C#</a:t>
                      </a:r>
                    </a:p>
                  </a:txBody>
                  <a:tcPr/>
                </a:tc>
                <a:tc>
                  <a:txBody>
                    <a:bodyPr/>
                    <a:lstStyle/>
                    <a:p>
                      <a:r>
                        <a:rPr lang="en-US" dirty="0"/>
                        <a:t>Java</a:t>
                      </a:r>
                    </a:p>
                  </a:txBody>
                  <a:tcPr/>
                </a:tc>
                <a:extLst>
                  <a:ext uri="{0D108BD9-81ED-4DB2-BD59-A6C34878D82A}">
                    <a16:rowId xmlns:a16="http://schemas.microsoft.com/office/drawing/2014/main" val="1447289125"/>
                  </a:ext>
                </a:extLst>
              </a:tr>
              <a:tr h="370840">
                <a:tc>
                  <a:txBody>
                    <a:bodyPr/>
                    <a:lstStyle/>
                    <a:p>
                      <a:pPr algn="just" fontAlgn="t"/>
                      <a:r>
                        <a:rPr lang="en-US" dirty="0">
                          <a:solidFill>
                            <a:srgbClr val="333333"/>
                          </a:solidFill>
                          <a:effectLst/>
                          <a:latin typeface="inter-regular"/>
                        </a:rPr>
                        <a:t>C# is an </a:t>
                      </a:r>
                      <a:r>
                        <a:rPr lang="en-US" b="1" dirty="0">
                          <a:solidFill>
                            <a:srgbClr val="333333"/>
                          </a:solidFill>
                          <a:effectLst/>
                          <a:latin typeface="inter-bold"/>
                        </a:rPr>
                        <a:t>object-oriented programming</a:t>
                      </a:r>
                      <a:r>
                        <a:rPr lang="en-US" dirty="0">
                          <a:solidFill>
                            <a:srgbClr val="333333"/>
                          </a:solidFill>
                          <a:effectLst/>
                          <a:latin typeface="inter-regular"/>
                        </a:rPr>
                        <a:t> language developed by Microsoft that runs on </a:t>
                      </a:r>
                      <a:r>
                        <a:rPr lang="en-US" dirty="0" err="1">
                          <a:solidFill>
                            <a:srgbClr val="333333"/>
                          </a:solidFill>
                          <a:effectLst/>
                          <a:latin typeface="inter-regular"/>
                        </a:rPr>
                        <a:t>.Net</a:t>
                      </a:r>
                      <a:r>
                        <a:rPr lang="en-US" dirty="0">
                          <a:solidFill>
                            <a:srgbClr val="333333"/>
                          </a:solidFill>
                          <a:effectLst/>
                          <a:latin typeface="inter-regular"/>
                        </a:rPr>
                        <a:t> Framework.</a:t>
                      </a:r>
                    </a:p>
                  </a:txBody>
                  <a:tcPr marL="60960" marR="60960" marT="60960" marB="60960"/>
                </a:tc>
                <a:tc>
                  <a:txBody>
                    <a:bodyPr/>
                    <a:lstStyle/>
                    <a:p>
                      <a:r>
                        <a:rPr lang="en-US" sz="1800" b="0" i="0" kern="1200" dirty="0">
                          <a:solidFill>
                            <a:schemeClr val="dk1"/>
                          </a:solidFill>
                          <a:effectLst/>
                          <a:latin typeface="+mn-lt"/>
                          <a:ea typeface="+mn-ea"/>
                          <a:cs typeface="+mn-cs"/>
                        </a:rPr>
                        <a:t>Java is a </a:t>
                      </a:r>
                      <a:r>
                        <a:rPr lang="en-US" sz="1800" b="1" i="0" kern="1200" dirty="0">
                          <a:solidFill>
                            <a:schemeClr val="dk1"/>
                          </a:solidFill>
                          <a:effectLst/>
                          <a:latin typeface="+mn-lt"/>
                          <a:ea typeface="+mn-ea"/>
                          <a:cs typeface="+mn-cs"/>
                        </a:rPr>
                        <a:t>high level, robust, secured and object-oriented programming</a:t>
                      </a:r>
                      <a:r>
                        <a:rPr lang="en-US" sz="1800" b="0" i="0" kern="1200" dirty="0">
                          <a:solidFill>
                            <a:schemeClr val="dk1"/>
                          </a:solidFill>
                          <a:effectLst/>
                          <a:latin typeface="+mn-lt"/>
                          <a:ea typeface="+mn-ea"/>
                          <a:cs typeface="+mn-cs"/>
                        </a:rPr>
                        <a:t> language developed by Oracle.</a:t>
                      </a:r>
                      <a:endParaRPr lang="en-US" dirty="0"/>
                    </a:p>
                  </a:txBody>
                  <a:tcPr/>
                </a:tc>
                <a:extLst>
                  <a:ext uri="{0D108BD9-81ED-4DB2-BD59-A6C34878D82A}">
                    <a16:rowId xmlns:a16="http://schemas.microsoft.com/office/drawing/2014/main" val="3779434647"/>
                  </a:ext>
                </a:extLst>
              </a:tr>
              <a:tr h="370840">
                <a:tc>
                  <a:txBody>
                    <a:bodyPr/>
                    <a:lstStyle/>
                    <a:p>
                      <a:pPr algn="just" fontAlgn="t"/>
                      <a:r>
                        <a:rPr lang="en-US" dirty="0">
                          <a:solidFill>
                            <a:srgbClr val="333333"/>
                          </a:solidFill>
                          <a:effectLst/>
                          <a:latin typeface="inter-regular"/>
                        </a:rPr>
                        <a:t>C# programming language is designed to be run on the </a:t>
                      </a:r>
                      <a:r>
                        <a:rPr lang="en-US" b="1" dirty="0">
                          <a:solidFill>
                            <a:srgbClr val="333333"/>
                          </a:solidFill>
                          <a:effectLst/>
                          <a:latin typeface="inter-bold"/>
                        </a:rPr>
                        <a:t>Common Language Runtime (CLR).</a:t>
                      </a:r>
                      <a:endParaRPr lang="en-US" dirty="0">
                        <a:solidFill>
                          <a:srgbClr val="333333"/>
                        </a:solidFill>
                        <a:effectLst/>
                        <a:latin typeface="inter-regular"/>
                      </a:endParaRPr>
                    </a:p>
                  </a:txBody>
                  <a:tcPr marL="60960" marR="60960" marT="60960" marB="60960"/>
                </a:tc>
                <a:tc>
                  <a:txBody>
                    <a:bodyPr/>
                    <a:lstStyle/>
                    <a:p>
                      <a:pPr algn="just" fontAlgn="t"/>
                      <a:r>
                        <a:rPr lang="en-US" dirty="0">
                          <a:solidFill>
                            <a:srgbClr val="333333"/>
                          </a:solidFill>
                          <a:effectLst/>
                          <a:latin typeface="inter-regular"/>
                        </a:rPr>
                        <a:t>Java programming language is designed to be run on a Java platform, by the help of </a:t>
                      </a:r>
                      <a:r>
                        <a:rPr lang="en-US" b="1" dirty="0">
                          <a:solidFill>
                            <a:srgbClr val="333333"/>
                          </a:solidFill>
                          <a:effectLst/>
                          <a:latin typeface="inter-bold"/>
                        </a:rPr>
                        <a:t>Java Runtime Environment (JRE).</a:t>
                      </a:r>
                      <a:endParaRPr lang="en-US" dirty="0">
                        <a:solidFill>
                          <a:srgbClr val="333333"/>
                        </a:solidFill>
                        <a:effectLst/>
                        <a:latin typeface="inter-regular"/>
                      </a:endParaRPr>
                    </a:p>
                  </a:txBody>
                  <a:tcPr marL="60960" marR="60960" marT="60960" marB="60960"/>
                </a:tc>
                <a:extLst>
                  <a:ext uri="{0D108BD9-81ED-4DB2-BD59-A6C34878D82A}">
                    <a16:rowId xmlns:a16="http://schemas.microsoft.com/office/drawing/2014/main" val="316177949"/>
                  </a:ext>
                </a:extLst>
              </a:tr>
              <a:tr h="370840">
                <a:tc>
                  <a:txBody>
                    <a:bodyPr/>
                    <a:lstStyle/>
                    <a:p>
                      <a:pPr algn="just" fontAlgn="t"/>
                      <a:r>
                        <a:rPr lang="en-US" dirty="0">
                          <a:solidFill>
                            <a:srgbClr val="333333"/>
                          </a:solidFill>
                          <a:effectLst/>
                          <a:latin typeface="inter-regular"/>
                        </a:rPr>
                        <a:t>In C#, built-in data types that are passed by value are called </a:t>
                      </a:r>
                      <a:r>
                        <a:rPr lang="en-US" b="1" dirty="0">
                          <a:solidFill>
                            <a:srgbClr val="333333"/>
                          </a:solidFill>
                          <a:effectLst/>
                          <a:latin typeface="inter-bold"/>
                        </a:rPr>
                        <a:t>simple types.</a:t>
                      </a:r>
                      <a:endParaRPr lang="en-US" dirty="0">
                        <a:solidFill>
                          <a:srgbClr val="333333"/>
                        </a:solidFill>
                        <a:effectLst/>
                        <a:latin typeface="inter-regular"/>
                      </a:endParaRPr>
                    </a:p>
                  </a:txBody>
                  <a:tcPr marL="60960" marR="60960" marT="60960" marB="60960"/>
                </a:tc>
                <a:tc>
                  <a:txBody>
                    <a:bodyPr/>
                    <a:lstStyle/>
                    <a:p>
                      <a:pPr algn="just" fontAlgn="t"/>
                      <a:r>
                        <a:rPr lang="en-US" sz="1800" b="0" i="0" kern="1200" dirty="0">
                          <a:solidFill>
                            <a:schemeClr val="dk1"/>
                          </a:solidFill>
                          <a:effectLst/>
                          <a:latin typeface="+mn-lt"/>
                          <a:ea typeface="+mn-ea"/>
                          <a:cs typeface="+mn-cs"/>
                        </a:rPr>
                        <a:t>In java, built-in data types that are passed by value are called </a:t>
                      </a:r>
                      <a:r>
                        <a:rPr lang="en-US" sz="1800" b="1" i="0" kern="1200" dirty="0">
                          <a:solidFill>
                            <a:schemeClr val="dk1"/>
                          </a:solidFill>
                          <a:effectLst/>
                          <a:latin typeface="+mn-lt"/>
                          <a:ea typeface="+mn-ea"/>
                          <a:cs typeface="+mn-cs"/>
                        </a:rPr>
                        <a:t>primitive types.</a:t>
                      </a:r>
                      <a:endParaRPr lang="en-US" dirty="0">
                        <a:solidFill>
                          <a:srgbClr val="333333"/>
                        </a:solidFill>
                        <a:effectLst/>
                        <a:latin typeface="inter-regular"/>
                      </a:endParaRPr>
                    </a:p>
                  </a:txBody>
                  <a:tcPr marL="60960" marR="60960" marT="60960" marB="60960"/>
                </a:tc>
                <a:extLst>
                  <a:ext uri="{0D108BD9-81ED-4DB2-BD59-A6C34878D82A}">
                    <a16:rowId xmlns:a16="http://schemas.microsoft.com/office/drawing/2014/main" val="3045281719"/>
                  </a:ext>
                </a:extLst>
              </a:tr>
              <a:tr h="370840">
                <a:tc>
                  <a:txBody>
                    <a:bodyPr/>
                    <a:lstStyle/>
                    <a:p>
                      <a:pPr algn="just" fontAlgn="t"/>
                      <a:r>
                        <a:rPr lang="en-US" dirty="0">
                          <a:solidFill>
                            <a:srgbClr val="333333"/>
                          </a:solidFill>
                          <a:effectLst/>
                          <a:latin typeface="inter-regular"/>
                        </a:rPr>
                        <a:t>C# supports </a:t>
                      </a:r>
                      <a:r>
                        <a:rPr lang="en-US" dirty="0" err="1">
                          <a:solidFill>
                            <a:srgbClr val="333333"/>
                          </a:solidFill>
                          <a:effectLst/>
                          <a:latin typeface="inter-regular"/>
                        </a:rPr>
                        <a:t>goto</a:t>
                      </a:r>
                      <a:r>
                        <a:rPr lang="en-US" dirty="0">
                          <a:solidFill>
                            <a:srgbClr val="333333"/>
                          </a:solidFill>
                          <a:effectLst/>
                          <a:latin typeface="inter-regular"/>
                        </a:rPr>
                        <a:t> statement.</a:t>
                      </a:r>
                    </a:p>
                  </a:txBody>
                  <a:tcPr marL="60960" marR="60960" marT="60960" marB="60960"/>
                </a:tc>
                <a:tc>
                  <a:txBody>
                    <a:bodyPr/>
                    <a:lstStyle/>
                    <a:p>
                      <a:pPr algn="just" fontAlgn="t"/>
                      <a:r>
                        <a:rPr lang="en-US" dirty="0">
                          <a:solidFill>
                            <a:srgbClr val="333333"/>
                          </a:solidFill>
                          <a:effectLst/>
                          <a:latin typeface="inter-regular"/>
                        </a:rPr>
                        <a:t>Java doesn't support </a:t>
                      </a:r>
                      <a:r>
                        <a:rPr lang="en-US" dirty="0" err="1">
                          <a:solidFill>
                            <a:srgbClr val="333333"/>
                          </a:solidFill>
                          <a:effectLst/>
                          <a:latin typeface="inter-regular"/>
                        </a:rPr>
                        <a:t>goto</a:t>
                      </a:r>
                      <a:r>
                        <a:rPr lang="en-US" dirty="0">
                          <a:solidFill>
                            <a:srgbClr val="333333"/>
                          </a:solidFill>
                          <a:effectLst/>
                          <a:latin typeface="inter-regular"/>
                        </a:rPr>
                        <a:t> statement.</a:t>
                      </a:r>
                    </a:p>
                  </a:txBody>
                  <a:tcPr marL="60960" marR="60960" marT="60960" marB="60960"/>
                </a:tc>
                <a:extLst>
                  <a:ext uri="{0D108BD9-81ED-4DB2-BD59-A6C34878D82A}">
                    <a16:rowId xmlns:a16="http://schemas.microsoft.com/office/drawing/2014/main" val="1135189059"/>
                  </a:ext>
                </a:extLst>
              </a:tr>
              <a:tr h="370840">
                <a:tc>
                  <a:txBody>
                    <a:bodyPr/>
                    <a:lstStyle/>
                    <a:p>
                      <a:endParaRPr lang="en-US" dirty="0"/>
                    </a:p>
                  </a:txBody>
                  <a:tcPr/>
                </a:tc>
                <a:tc>
                  <a:txBody>
                    <a:bodyPr/>
                    <a:lstStyle/>
                    <a:p>
                      <a:pPr algn="just" fontAlgn="t"/>
                      <a:endParaRPr lang="en-US" dirty="0">
                        <a:solidFill>
                          <a:srgbClr val="333333"/>
                        </a:solidFill>
                        <a:effectLst/>
                        <a:latin typeface="inter-regular"/>
                      </a:endParaRPr>
                    </a:p>
                  </a:txBody>
                  <a:tcPr marL="60960" marR="60960" marT="60960" marB="60960"/>
                </a:tc>
                <a:extLst>
                  <a:ext uri="{0D108BD9-81ED-4DB2-BD59-A6C34878D82A}">
                    <a16:rowId xmlns:a16="http://schemas.microsoft.com/office/drawing/2014/main" val="4084252608"/>
                  </a:ext>
                </a:extLst>
              </a:tr>
            </a:tbl>
          </a:graphicData>
        </a:graphic>
      </p:graphicFrame>
      <p:sp>
        <p:nvSpPr>
          <p:cNvPr id="4" name="Slide Number Placeholder 3">
            <a:extLst>
              <a:ext uri="{FF2B5EF4-FFF2-40B4-BE49-F238E27FC236}">
                <a16:creationId xmlns:a16="http://schemas.microsoft.com/office/drawing/2014/main" id="{B5ECDD38-16CB-4C62-99C3-BCB3CA42BF0A}"/>
              </a:ext>
            </a:extLst>
          </p:cNvPr>
          <p:cNvSpPr>
            <a:spLocks noGrp="1"/>
          </p:cNvSpPr>
          <p:nvPr>
            <p:ph type="sldNum" sz="quarter" idx="12"/>
          </p:nvPr>
        </p:nvSpPr>
        <p:spPr/>
        <p:txBody>
          <a:bodyPr/>
          <a:lstStyle/>
          <a:p>
            <a:fld id="{0D736693-4716-4F4B-B6D1-76F915E8FF72}" type="slidenum">
              <a:rPr lang="en-GB" smtClean="0"/>
              <a:t>26</a:t>
            </a:fld>
            <a:endParaRPr lang="en-GB"/>
          </a:p>
        </p:txBody>
      </p:sp>
      <p:sp>
        <p:nvSpPr>
          <p:cNvPr id="6" name="TextBox 5">
            <a:extLst>
              <a:ext uri="{FF2B5EF4-FFF2-40B4-BE49-F238E27FC236}">
                <a16:creationId xmlns:a16="http://schemas.microsoft.com/office/drawing/2014/main" id="{71981ABD-0432-4706-8CB1-92CA6ABEE379}"/>
              </a:ext>
            </a:extLst>
          </p:cNvPr>
          <p:cNvSpPr txBox="1"/>
          <p:nvPr/>
        </p:nvSpPr>
        <p:spPr>
          <a:xfrm>
            <a:off x="1538926" y="5702371"/>
            <a:ext cx="8943680" cy="923330"/>
          </a:xfrm>
          <a:prstGeom prst="rect">
            <a:avLst/>
          </a:prstGeom>
          <a:noFill/>
        </p:spPr>
        <p:txBody>
          <a:bodyPr wrap="square">
            <a:spAutoFit/>
          </a:bodyPr>
          <a:lstStyle/>
          <a:p>
            <a:r>
              <a:rPr lang="en-US" dirty="0">
                <a:hlinkClick r:id="rId2"/>
              </a:rPr>
              <a:t>https://hackr.io/blog/c-sharp-vs-java</a:t>
            </a:r>
            <a:endParaRPr lang="en-US" dirty="0"/>
          </a:p>
          <a:p>
            <a:r>
              <a:rPr lang="en-US" dirty="0">
                <a:hlinkClick r:id="rId3"/>
              </a:rPr>
              <a:t>https://www.javatpoint.com/java-vs-csharp</a:t>
            </a:r>
            <a:endParaRPr lang="en-US" dirty="0"/>
          </a:p>
          <a:p>
            <a:endParaRPr lang="en-US" dirty="0"/>
          </a:p>
        </p:txBody>
      </p:sp>
    </p:spTree>
    <p:extLst>
      <p:ext uri="{BB962C8B-B14F-4D97-AF65-F5344CB8AC3E}">
        <p14:creationId xmlns:p14="http://schemas.microsoft.com/office/powerpoint/2010/main" val="27130206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5881A-3A0E-469D-8BBC-D6B1B3A9ACF6}"/>
              </a:ext>
            </a:extLst>
          </p:cNvPr>
          <p:cNvSpPr>
            <a:spLocks noGrp="1"/>
          </p:cNvSpPr>
          <p:nvPr>
            <p:ph type="title"/>
          </p:nvPr>
        </p:nvSpPr>
        <p:spPr/>
        <p:txBody>
          <a:bodyPr>
            <a:normAutofit fontScale="90000"/>
          </a:bodyPr>
          <a:lstStyle/>
          <a:p>
            <a:r>
              <a:rPr lang="en-US" dirty="0"/>
              <a:t>How to install JDK</a:t>
            </a:r>
          </a:p>
        </p:txBody>
      </p:sp>
      <p:sp>
        <p:nvSpPr>
          <p:cNvPr id="3" name="Content Placeholder 2">
            <a:extLst>
              <a:ext uri="{FF2B5EF4-FFF2-40B4-BE49-F238E27FC236}">
                <a16:creationId xmlns:a16="http://schemas.microsoft.com/office/drawing/2014/main" id="{7F43732D-8C80-48E9-9C5D-2DF4556BBDBF}"/>
              </a:ext>
            </a:extLst>
          </p:cNvPr>
          <p:cNvSpPr>
            <a:spLocks noGrp="1"/>
          </p:cNvSpPr>
          <p:nvPr>
            <p:ph idx="1"/>
          </p:nvPr>
        </p:nvSpPr>
        <p:spPr/>
        <p:txBody>
          <a:bodyPr/>
          <a:lstStyle/>
          <a:p>
            <a:r>
              <a:rPr lang="en-US" dirty="0">
                <a:hlinkClick r:id="rId2"/>
              </a:rPr>
              <a:t>https://www.youtube.com/watch?v=IJ-PJbvJBGs</a:t>
            </a:r>
            <a:endParaRPr lang="en-US" dirty="0"/>
          </a:p>
          <a:p>
            <a:r>
              <a:rPr lang="en-US" dirty="0">
                <a:hlinkClick r:id="rId3"/>
              </a:rPr>
              <a:t>https://www.guru99.com/install-java.html</a:t>
            </a:r>
            <a:endParaRPr lang="en-US" dirty="0"/>
          </a:p>
        </p:txBody>
      </p:sp>
      <p:sp>
        <p:nvSpPr>
          <p:cNvPr id="4" name="Slide Number Placeholder 3">
            <a:extLst>
              <a:ext uri="{FF2B5EF4-FFF2-40B4-BE49-F238E27FC236}">
                <a16:creationId xmlns:a16="http://schemas.microsoft.com/office/drawing/2014/main" id="{B6C96213-0BED-460B-82CB-043019FF2600}"/>
              </a:ext>
            </a:extLst>
          </p:cNvPr>
          <p:cNvSpPr>
            <a:spLocks noGrp="1"/>
          </p:cNvSpPr>
          <p:nvPr>
            <p:ph type="sldNum" sz="quarter" idx="12"/>
          </p:nvPr>
        </p:nvSpPr>
        <p:spPr/>
        <p:txBody>
          <a:bodyPr/>
          <a:lstStyle/>
          <a:p>
            <a:fld id="{0D736693-4716-4F4B-B6D1-76F915E8FF72}" type="slidenum">
              <a:rPr lang="en-GB" smtClean="0"/>
              <a:t>27</a:t>
            </a:fld>
            <a:endParaRPr lang="en-GB"/>
          </a:p>
        </p:txBody>
      </p:sp>
    </p:spTree>
    <p:extLst>
      <p:ext uri="{BB962C8B-B14F-4D97-AF65-F5344CB8AC3E}">
        <p14:creationId xmlns:p14="http://schemas.microsoft.com/office/powerpoint/2010/main" val="24570612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a:extLst>
              <a:ext uri="{FF2B5EF4-FFF2-40B4-BE49-F238E27FC236}">
                <a16:creationId xmlns:a16="http://schemas.microsoft.com/office/drawing/2014/main" id="{572CE204-D41F-E34C-B1AE-1809AA84D0BB}"/>
              </a:ext>
            </a:extLst>
          </p:cNvPr>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FDCAE49-A97A-4BC4-BC1F-AD745E125CD3}" type="slidenum">
              <a:rPr lang="en-US" altLang="en-US" sz="1400"/>
              <a:pPr>
                <a:spcBef>
                  <a:spcPct val="0"/>
                </a:spcBef>
                <a:buClrTx/>
                <a:buSzTx/>
                <a:buFontTx/>
                <a:buNone/>
              </a:pPr>
              <a:t>28</a:t>
            </a:fld>
            <a:endParaRPr lang="en-US" altLang="en-US" sz="1400"/>
          </a:p>
        </p:txBody>
      </p:sp>
      <p:sp>
        <p:nvSpPr>
          <p:cNvPr id="40963" name="Rectangle 2">
            <a:extLst>
              <a:ext uri="{FF2B5EF4-FFF2-40B4-BE49-F238E27FC236}">
                <a16:creationId xmlns:a16="http://schemas.microsoft.com/office/drawing/2014/main" id="{0B390580-A755-574B-8591-256ADC107099}"/>
              </a:ext>
            </a:extLst>
          </p:cNvPr>
          <p:cNvSpPr>
            <a:spLocks noGrp="1" noChangeArrowheads="1"/>
          </p:cNvSpPr>
          <p:nvPr>
            <p:ph type="title"/>
          </p:nvPr>
        </p:nvSpPr>
        <p:spPr>
          <a:xfrm>
            <a:off x="1106864" y="304800"/>
            <a:ext cx="10007338" cy="762000"/>
          </a:xfrm>
        </p:spPr>
        <p:txBody>
          <a:bodyPr>
            <a:normAutofit fontScale="90000"/>
          </a:bodyPr>
          <a:lstStyle/>
          <a:p>
            <a:pPr>
              <a:defRPr/>
            </a:pPr>
            <a:r>
              <a:rPr lang="en-US" altLang="en-US" dirty="0"/>
              <a:t>Popular Java IDEs </a:t>
            </a:r>
            <a:r>
              <a:rPr lang="en-US" altLang="en-US" sz="3100" dirty="0"/>
              <a:t>(Integrated Development Environments)</a:t>
            </a:r>
          </a:p>
        </p:txBody>
      </p:sp>
      <p:sp>
        <p:nvSpPr>
          <p:cNvPr id="40964" name="Rectangle 3">
            <a:extLst>
              <a:ext uri="{FF2B5EF4-FFF2-40B4-BE49-F238E27FC236}">
                <a16:creationId xmlns:a16="http://schemas.microsoft.com/office/drawing/2014/main" id="{D420F85A-E843-A549-9724-3FA3D6A1FCFA}"/>
              </a:ext>
            </a:extLst>
          </p:cNvPr>
          <p:cNvSpPr>
            <a:spLocks noGrp="1" noChangeArrowheads="1"/>
          </p:cNvSpPr>
          <p:nvPr>
            <p:ph type="body" idx="1"/>
          </p:nvPr>
        </p:nvSpPr>
        <p:spPr>
          <a:xfrm>
            <a:off x="1293043" y="1219200"/>
            <a:ext cx="8229600" cy="4419600"/>
          </a:xfrm>
        </p:spPr>
        <p:txBody>
          <a:bodyPr/>
          <a:lstStyle/>
          <a:p>
            <a:pPr>
              <a:lnSpc>
                <a:spcPct val="90000"/>
              </a:lnSpc>
              <a:buFont typeface="Monotype Sorts" charset="2"/>
              <a:buChar char="F"/>
              <a:defRPr/>
            </a:pPr>
            <a:r>
              <a:rPr lang="en-US" altLang="en-US" sz="3000" dirty="0"/>
              <a:t>NetBeans</a:t>
            </a:r>
          </a:p>
          <a:p>
            <a:pPr>
              <a:lnSpc>
                <a:spcPct val="90000"/>
              </a:lnSpc>
              <a:spcBef>
                <a:spcPct val="50000"/>
              </a:spcBef>
              <a:buFont typeface="Monotype Sorts" charset="2"/>
              <a:buChar char="F"/>
              <a:defRPr/>
            </a:pPr>
            <a:r>
              <a:rPr lang="en-US" altLang="en-US" sz="3000" dirty="0"/>
              <a:t>Eclipse</a:t>
            </a:r>
          </a:p>
          <a:p>
            <a:pPr>
              <a:lnSpc>
                <a:spcPct val="90000"/>
              </a:lnSpc>
              <a:spcBef>
                <a:spcPct val="50000"/>
              </a:spcBef>
              <a:buFont typeface="Monotype Sorts" charset="2"/>
              <a:buChar char="F"/>
              <a:defRPr/>
            </a:pPr>
            <a:endParaRPr lang="en-US" altLang="en-US" sz="3000" dirty="0"/>
          </a:p>
          <a:p>
            <a:pPr marL="0" indent="0">
              <a:lnSpc>
                <a:spcPct val="90000"/>
              </a:lnSpc>
              <a:spcBef>
                <a:spcPct val="50000"/>
              </a:spcBef>
              <a:buNone/>
              <a:defRPr/>
            </a:pPr>
            <a:r>
              <a:rPr lang="en-US" altLang="en-US" sz="3000" dirty="0"/>
              <a:t>Simple applications can also be made using Notepad without any IDE.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a:extLst>
              <a:ext uri="{FF2B5EF4-FFF2-40B4-BE49-F238E27FC236}">
                <a16:creationId xmlns:a16="http://schemas.microsoft.com/office/drawing/2014/main" id="{45F60A13-567A-234F-AA4C-04EB5CBAAF79}"/>
              </a:ext>
            </a:extLst>
          </p:cNvPr>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91C8D20-A95F-4342-8958-6C322CD164FA}" type="slidenum">
              <a:rPr lang="en-US" altLang="en-US" sz="1400"/>
              <a:pPr>
                <a:spcBef>
                  <a:spcPct val="0"/>
                </a:spcBef>
                <a:buClrTx/>
                <a:buSzTx/>
                <a:buFontTx/>
                <a:buNone/>
              </a:pPr>
              <a:t>29</a:t>
            </a:fld>
            <a:endParaRPr lang="en-US" altLang="en-US" sz="1400"/>
          </a:p>
        </p:txBody>
      </p:sp>
      <p:sp>
        <p:nvSpPr>
          <p:cNvPr id="41987" name="Rectangle 2">
            <a:extLst>
              <a:ext uri="{FF2B5EF4-FFF2-40B4-BE49-F238E27FC236}">
                <a16:creationId xmlns:a16="http://schemas.microsoft.com/office/drawing/2014/main" id="{0F57E1BD-986E-4642-A9BC-376014B862D5}"/>
              </a:ext>
            </a:extLst>
          </p:cNvPr>
          <p:cNvSpPr>
            <a:spLocks noGrp="1" noChangeArrowheads="1"/>
          </p:cNvSpPr>
          <p:nvPr>
            <p:ph type="title"/>
          </p:nvPr>
        </p:nvSpPr>
        <p:spPr>
          <a:xfrm>
            <a:off x="1201132" y="381000"/>
            <a:ext cx="7772400" cy="609600"/>
          </a:xfrm>
        </p:spPr>
        <p:txBody>
          <a:bodyPr>
            <a:normAutofit fontScale="90000"/>
          </a:bodyPr>
          <a:lstStyle/>
          <a:p>
            <a:pPr>
              <a:defRPr/>
            </a:pPr>
            <a:r>
              <a:rPr lang="en-US" altLang="en-US" dirty="0"/>
              <a:t>A Simple Java Program</a:t>
            </a:r>
            <a:endParaRPr lang="en-US" altLang="en-US" dirty="0">
              <a:solidFill>
                <a:schemeClr val="tx1"/>
              </a:solidFill>
            </a:endParaRPr>
          </a:p>
        </p:txBody>
      </p:sp>
      <p:sp>
        <p:nvSpPr>
          <p:cNvPr id="44036" name="Rectangle 3">
            <a:extLst>
              <a:ext uri="{FF2B5EF4-FFF2-40B4-BE49-F238E27FC236}">
                <a16:creationId xmlns:a16="http://schemas.microsoft.com/office/drawing/2014/main" id="{809D33D3-8BAE-EA48-A6D1-122F9DAE4F7A}"/>
              </a:ext>
            </a:extLst>
          </p:cNvPr>
          <p:cNvSpPr>
            <a:spLocks noGrp="1" noChangeArrowheads="1"/>
          </p:cNvSpPr>
          <p:nvPr>
            <p:ph type="body" idx="1"/>
          </p:nvPr>
        </p:nvSpPr>
        <p:spPr>
          <a:xfrm>
            <a:off x="1302470" y="1220541"/>
            <a:ext cx="8305800" cy="2286000"/>
          </a:xfrm>
          <a:ln>
            <a:solidFill>
              <a:schemeClr val="bg2"/>
            </a:solidFill>
            <a:miter lim="800000"/>
            <a:headEnd/>
            <a:tailEnd/>
          </a:ln>
        </p:spPr>
        <p:txBody>
          <a:bodyPr/>
          <a:lstStyle/>
          <a:p>
            <a:pPr>
              <a:lnSpc>
                <a:spcPct val="90000"/>
              </a:lnSpc>
              <a:buFont typeface="Monotype Sorts" pitchFamily="2" charset="2"/>
              <a:buNone/>
              <a:defRPr/>
            </a:pPr>
            <a:r>
              <a:rPr lang="en-US" sz="2400" b="1" dirty="0">
                <a:solidFill>
                  <a:schemeClr val="accent4"/>
                </a:solidFill>
                <a:latin typeface="Courier New" pitchFamily="49" charset="0"/>
                <a:cs typeface="Courier New" pitchFamily="49" charset="0"/>
              </a:rPr>
              <a:t>// This program prints Welcome to Java! </a:t>
            </a:r>
          </a:p>
          <a:p>
            <a:pPr>
              <a:lnSpc>
                <a:spcPct val="90000"/>
              </a:lnSpc>
              <a:spcBef>
                <a:spcPct val="0"/>
              </a:spcBef>
              <a:buFont typeface="Monotype Sorts" pitchFamily="2" charset="2"/>
              <a:buNone/>
              <a:defRPr/>
            </a:pPr>
            <a:r>
              <a:rPr lang="en-US" sz="2400" b="1" dirty="0">
                <a:solidFill>
                  <a:schemeClr val="accent4"/>
                </a:solidFill>
                <a:latin typeface="Courier New" pitchFamily="49" charset="0"/>
                <a:cs typeface="Courier New" pitchFamily="49" charset="0"/>
              </a:rPr>
              <a:t>public class Welcome {	</a:t>
            </a:r>
          </a:p>
          <a:p>
            <a:pPr>
              <a:lnSpc>
                <a:spcPct val="90000"/>
              </a:lnSpc>
              <a:spcBef>
                <a:spcPct val="0"/>
              </a:spcBef>
              <a:buFont typeface="Monotype Sorts" pitchFamily="2" charset="2"/>
              <a:buNone/>
              <a:defRPr/>
            </a:pPr>
            <a:r>
              <a:rPr lang="en-US" sz="2400" b="1" dirty="0">
                <a:solidFill>
                  <a:schemeClr val="accent4"/>
                </a:solidFill>
                <a:latin typeface="Courier New" pitchFamily="49" charset="0"/>
                <a:cs typeface="Courier New" pitchFamily="49" charset="0"/>
              </a:rPr>
              <a:t>  public static void main(String[] </a:t>
            </a:r>
            <a:r>
              <a:rPr lang="en-US" sz="2400" b="1" dirty="0" err="1">
                <a:solidFill>
                  <a:schemeClr val="accent4"/>
                </a:solidFill>
                <a:latin typeface="Courier New" pitchFamily="49" charset="0"/>
                <a:cs typeface="Courier New" pitchFamily="49" charset="0"/>
              </a:rPr>
              <a:t>args</a:t>
            </a:r>
            <a:r>
              <a:rPr lang="en-US" sz="2400" b="1" dirty="0">
                <a:solidFill>
                  <a:schemeClr val="accent4"/>
                </a:solidFill>
                <a:latin typeface="Courier New" pitchFamily="49" charset="0"/>
                <a:cs typeface="Courier New" pitchFamily="49" charset="0"/>
              </a:rPr>
              <a:t>) { </a:t>
            </a:r>
          </a:p>
          <a:p>
            <a:pPr>
              <a:lnSpc>
                <a:spcPct val="90000"/>
              </a:lnSpc>
              <a:spcBef>
                <a:spcPct val="0"/>
              </a:spcBef>
              <a:buFont typeface="Monotype Sorts" pitchFamily="2" charset="2"/>
              <a:buNone/>
              <a:defRPr/>
            </a:pPr>
            <a:r>
              <a:rPr lang="en-US" sz="2400" b="1" dirty="0">
                <a:solidFill>
                  <a:schemeClr val="accent4"/>
                </a:solidFill>
                <a:latin typeface="Courier New" pitchFamily="49" charset="0"/>
                <a:cs typeface="Courier New" pitchFamily="49" charset="0"/>
              </a:rPr>
              <a:t>    </a:t>
            </a:r>
            <a:r>
              <a:rPr lang="en-US" sz="2400" b="1" dirty="0" err="1">
                <a:solidFill>
                  <a:schemeClr val="accent4"/>
                </a:solidFill>
                <a:latin typeface="Courier New" pitchFamily="49" charset="0"/>
                <a:cs typeface="Courier New" pitchFamily="49" charset="0"/>
              </a:rPr>
              <a:t>System.out.println</a:t>
            </a:r>
            <a:r>
              <a:rPr lang="en-US" sz="2400" b="1" dirty="0">
                <a:solidFill>
                  <a:schemeClr val="accent4"/>
                </a:solidFill>
                <a:latin typeface="Courier New" pitchFamily="49" charset="0"/>
                <a:cs typeface="Courier New" pitchFamily="49" charset="0"/>
              </a:rPr>
              <a:t>("Welcome to Java!");</a:t>
            </a:r>
          </a:p>
          <a:p>
            <a:pPr>
              <a:lnSpc>
                <a:spcPct val="90000"/>
              </a:lnSpc>
              <a:spcBef>
                <a:spcPct val="0"/>
              </a:spcBef>
              <a:buFont typeface="Monotype Sorts" pitchFamily="2" charset="2"/>
              <a:buNone/>
              <a:defRPr/>
            </a:pPr>
            <a:r>
              <a:rPr lang="en-US" sz="2400" b="1" dirty="0">
                <a:solidFill>
                  <a:schemeClr val="accent4"/>
                </a:solidFill>
                <a:latin typeface="Courier New" pitchFamily="49" charset="0"/>
                <a:cs typeface="Courier New" pitchFamily="49" charset="0"/>
              </a:rPr>
              <a:t>  }</a:t>
            </a:r>
          </a:p>
          <a:p>
            <a:pPr>
              <a:lnSpc>
                <a:spcPct val="90000"/>
              </a:lnSpc>
              <a:spcBef>
                <a:spcPct val="0"/>
              </a:spcBef>
              <a:buFont typeface="Monotype Sorts" pitchFamily="2" charset="2"/>
              <a:buNone/>
              <a:defRPr/>
            </a:pPr>
            <a:r>
              <a:rPr lang="en-US" sz="2400" b="1" dirty="0">
                <a:solidFill>
                  <a:schemeClr val="accent4"/>
                </a:solidFill>
                <a:latin typeface="Courier New" pitchFamily="49" charset="0"/>
                <a:cs typeface="Courier New" pitchFamily="49" charset="0"/>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Distribution - Tentative</a:t>
            </a:r>
          </a:p>
        </p:txBody>
      </p:sp>
      <p:sp>
        <p:nvSpPr>
          <p:cNvPr id="3" name="Content Placeholder 2"/>
          <p:cNvSpPr>
            <a:spLocks noGrp="1"/>
          </p:cNvSpPr>
          <p:nvPr>
            <p:ph idx="1"/>
          </p:nvPr>
        </p:nvSpPr>
        <p:spPr/>
        <p:txBody>
          <a:bodyPr/>
          <a:lstStyle/>
          <a:p>
            <a:pPr>
              <a:buFont typeface="Arial" panose="020B0604020202020204" pitchFamily="34" charset="0"/>
              <a:buChar char="•"/>
            </a:pPr>
            <a:r>
              <a:rPr lang="en-GB" sz="3200" spc="-5" dirty="0">
                <a:solidFill>
                  <a:srgbClr val="4D4D4D"/>
                </a:solidFill>
                <a:cs typeface="Arial"/>
              </a:rPr>
              <a:t> Grades </a:t>
            </a:r>
            <a:r>
              <a:rPr lang="en-GB" sz="3200" spc="-10" dirty="0">
                <a:solidFill>
                  <a:srgbClr val="4D4D4D"/>
                </a:solidFill>
                <a:cs typeface="Arial"/>
              </a:rPr>
              <a:t>breakdown: </a:t>
            </a:r>
            <a:r>
              <a:rPr lang="en-GB" sz="2400" spc="-10" dirty="0">
                <a:solidFill>
                  <a:srgbClr val="4D4D4D"/>
                </a:solidFill>
                <a:cs typeface="Arial"/>
              </a:rPr>
              <a:t>according </a:t>
            </a:r>
            <a:r>
              <a:rPr lang="en-GB" sz="2400" spc="-5" dirty="0">
                <a:solidFill>
                  <a:srgbClr val="4D4D4D"/>
                </a:solidFill>
                <a:cs typeface="Arial"/>
              </a:rPr>
              <a:t>to </a:t>
            </a:r>
            <a:r>
              <a:rPr lang="en-GB" sz="2400" dirty="0">
                <a:solidFill>
                  <a:srgbClr val="4D4D4D"/>
                </a:solidFill>
                <a:cs typeface="Arial"/>
              </a:rPr>
              <a:t>UIIT</a:t>
            </a:r>
            <a:r>
              <a:rPr lang="en-GB" sz="2400" spc="50" dirty="0">
                <a:solidFill>
                  <a:srgbClr val="4D4D4D"/>
                </a:solidFill>
                <a:cs typeface="Arial"/>
              </a:rPr>
              <a:t> </a:t>
            </a:r>
            <a:r>
              <a:rPr lang="en-GB" sz="2400" dirty="0">
                <a:solidFill>
                  <a:srgbClr val="4D4D4D"/>
                </a:solidFill>
                <a:cs typeface="Arial"/>
              </a:rPr>
              <a:t>rules</a:t>
            </a:r>
            <a:endParaRPr lang="en-GB" sz="3200" dirty="0">
              <a:solidFill>
                <a:srgbClr val="4D4D4D"/>
              </a:solidFill>
              <a:cs typeface="Arial"/>
            </a:endParaRPr>
          </a:p>
          <a:p>
            <a:pPr>
              <a:buFont typeface="Arial" panose="020B0604020202020204" pitchFamily="34" charset="0"/>
              <a:buChar char="•"/>
            </a:pPr>
            <a:r>
              <a:rPr lang="en-GB" sz="3200" spc="-5" dirty="0">
                <a:solidFill>
                  <a:srgbClr val="4D4D4D"/>
                </a:solidFill>
                <a:cs typeface="Arial"/>
              </a:rPr>
              <a:t> Assignments </a:t>
            </a:r>
            <a:r>
              <a:rPr lang="en-GB" sz="3200" spc="-10" dirty="0">
                <a:solidFill>
                  <a:srgbClr val="4D4D4D"/>
                </a:solidFill>
                <a:cs typeface="Arial"/>
              </a:rPr>
              <a:t>and</a:t>
            </a:r>
            <a:r>
              <a:rPr lang="en-GB" sz="3200" spc="30" dirty="0">
                <a:solidFill>
                  <a:srgbClr val="4D4D4D"/>
                </a:solidFill>
                <a:cs typeface="Arial"/>
              </a:rPr>
              <a:t> </a:t>
            </a:r>
            <a:r>
              <a:rPr lang="en-GB" sz="3200" dirty="0">
                <a:solidFill>
                  <a:srgbClr val="4D4D4D"/>
                </a:solidFill>
                <a:cs typeface="Arial"/>
              </a:rPr>
              <a:t>Quizzes</a:t>
            </a:r>
          </a:p>
          <a:p>
            <a:pPr>
              <a:buFont typeface="Arial" panose="020B0604020202020204" pitchFamily="34" charset="0"/>
              <a:buChar char="•"/>
            </a:pPr>
            <a:r>
              <a:rPr lang="en-GB" sz="3200" spc="-5" dirty="0">
                <a:solidFill>
                  <a:srgbClr val="4D4D4D"/>
                </a:solidFill>
                <a:cs typeface="Arial"/>
              </a:rPr>
              <a:t> Midterm </a:t>
            </a:r>
            <a:r>
              <a:rPr lang="en-GB" sz="3200" spc="-10" dirty="0">
                <a:solidFill>
                  <a:srgbClr val="4D4D4D"/>
                </a:solidFill>
                <a:cs typeface="Arial"/>
              </a:rPr>
              <a:t>and</a:t>
            </a:r>
            <a:r>
              <a:rPr lang="en-GB" sz="3200" spc="45" dirty="0">
                <a:solidFill>
                  <a:srgbClr val="4D4D4D"/>
                </a:solidFill>
                <a:cs typeface="Arial"/>
              </a:rPr>
              <a:t> </a:t>
            </a:r>
            <a:r>
              <a:rPr lang="en-GB" sz="3200" spc="-5" dirty="0">
                <a:solidFill>
                  <a:srgbClr val="4D4D4D"/>
                </a:solidFill>
                <a:cs typeface="Arial"/>
              </a:rPr>
              <a:t>Final</a:t>
            </a:r>
          </a:p>
          <a:p>
            <a:pPr>
              <a:buFont typeface="Arial" panose="020B0604020202020204" pitchFamily="34" charset="0"/>
              <a:buChar char="•"/>
            </a:pPr>
            <a:r>
              <a:rPr lang="en-GB" sz="3200" spc="-5" dirty="0">
                <a:solidFill>
                  <a:srgbClr val="4D4D4D"/>
                </a:solidFill>
                <a:cs typeface="Arial"/>
              </a:rPr>
              <a:t> Project </a:t>
            </a:r>
            <a:r>
              <a:rPr lang="en-GB" sz="3200" spc="-10" dirty="0">
                <a:solidFill>
                  <a:srgbClr val="4D4D4D"/>
                </a:solidFill>
                <a:cs typeface="Arial"/>
              </a:rPr>
              <a:t>details </a:t>
            </a:r>
            <a:r>
              <a:rPr lang="en-GB" sz="3200" spc="-15" dirty="0">
                <a:solidFill>
                  <a:srgbClr val="4D4D4D"/>
                </a:solidFill>
                <a:cs typeface="Arial"/>
              </a:rPr>
              <a:t>will </a:t>
            </a:r>
            <a:r>
              <a:rPr lang="en-GB" sz="3200" spc="-10" dirty="0">
                <a:solidFill>
                  <a:srgbClr val="4D4D4D"/>
                </a:solidFill>
                <a:cs typeface="Arial"/>
              </a:rPr>
              <a:t>be </a:t>
            </a:r>
            <a:r>
              <a:rPr lang="en-GB" sz="3200" spc="-5" dirty="0">
                <a:solidFill>
                  <a:srgbClr val="4D4D4D"/>
                </a:solidFill>
                <a:cs typeface="Arial"/>
              </a:rPr>
              <a:t>out at the </a:t>
            </a:r>
            <a:r>
              <a:rPr lang="en-GB" sz="3200" spc="-10" dirty="0">
                <a:solidFill>
                  <a:srgbClr val="4D4D4D"/>
                </a:solidFill>
                <a:cs typeface="Arial"/>
              </a:rPr>
              <a:t>halfway  </a:t>
            </a:r>
            <a:r>
              <a:rPr lang="en-GB" sz="3200" dirty="0">
                <a:solidFill>
                  <a:srgbClr val="4D4D4D"/>
                </a:solidFill>
                <a:cs typeface="Arial"/>
              </a:rPr>
              <a:t>mark</a:t>
            </a:r>
          </a:p>
          <a:p>
            <a:pPr marL="812800" lvl="1" indent="-342900">
              <a:lnSpc>
                <a:spcPct val="100000"/>
              </a:lnSpc>
              <a:spcBef>
                <a:spcPts val="595"/>
              </a:spcBef>
              <a:buFont typeface="Arial" panose="020B0604020202020204" pitchFamily="34" charset="0"/>
              <a:buChar char="‒"/>
              <a:tabLst>
                <a:tab pos="758190" algn="l"/>
                <a:tab pos="758825" algn="l"/>
              </a:tabLst>
            </a:pPr>
            <a:r>
              <a:rPr lang="en-GB" sz="2400" dirty="0">
                <a:solidFill>
                  <a:srgbClr val="4D4D4D"/>
                </a:solidFill>
                <a:cs typeface="Arial"/>
              </a:rPr>
              <a:t>Groups </a:t>
            </a:r>
            <a:r>
              <a:rPr lang="en-GB" sz="2400" spc="5" dirty="0">
                <a:solidFill>
                  <a:srgbClr val="4D4D4D"/>
                </a:solidFill>
                <a:cs typeface="Arial"/>
              </a:rPr>
              <a:t>of</a:t>
            </a:r>
            <a:r>
              <a:rPr lang="en-GB" sz="2400" spc="-70" dirty="0">
                <a:solidFill>
                  <a:srgbClr val="4D4D4D"/>
                </a:solidFill>
                <a:cs typeface="Arial"/>
              </a:rPr>
              <a:t> </a:t>
            </a:r>
            <a:r>
              <a:rPr lang="en-GB" sz="2400" spc="-10" dirty="0">
                <a:solidFill>
                  <a:srgbClr val="4D4D4D"/>
                </a:solidFill>
                <a:cs typeface="Arial"/>
              </a:rPr>
              <a:t>3-4</a:t>
            </a:r>
            <a:r>
              <a:rPr lang="en-GB" sz="2400" spc="-30" dirty="0">
                <a:solidFill>
                  <a:srgbClr val="4D4D4D"/>
                </a:solidFill>
                <a:cs typeface="Arial"/>
              </a:rPr>
              <a:t> </a:t>
            </a:r>
            <a:endParaRPr lang="en-GB" sz="2400" dirty="0">
              <a:cs typeface="Arial"/>
            </a:endParaRPr>
          </a:p>
          <a:p>
            <a:pPr marL="812800" marR="1613535" lvl="1" indent="-342900">
              <a:lnSpc>
                <a:spcPct val="100000"/>
              </a:lnSpc>
              <a:spcBef>
                <a:spcPts val="580"/>
              </a:spcBef>
              <a:buFont typeface="Arial" panose="020B0604020202020204" pitchFamily="34" charset="0"/>
              <a:buChar char="‒"/>
              <a:tabLst>
                <a:tab pos="758190" algn="l"/>
                <a:tab pos="758825" algn="l"/>
              </a:tabLst>
            </a:pPr>
            <a:r>
              <a:rPr lang="en-GB" sz="2400" dirty="0">
                <a:solidFill>
                  <a:srgbClr val="4D4D4D"/>
                </a:solidFill>
                <a:cs typeface="Arial"/>
              </a:rPr>
              <a:t>Propose </a:t>
            </a:r>
            <a:r>
              <a:rPr lang="en-GB" sz="2400" spc="-5" dirty="0">
                <a:solidFill>
                  <a:srgbClr val="4D4D4D"/>
                </a:solidFill>
                <a:cs typeface="Arial"/>
              </a:rPr>
              <a:t>a project idea, </a:t>
            </a:r>
            <a:r>
              <a:rPr lang="en-GB" sz="2400" spc="-15" dirty="0">
                <a:solidFill>
                  <a:srgbClr val="4D4D4D"/>
                </a:solidFill>
                <a:cs typeface="Arial"/>
              </a:rPr>
              <a:t>write </a:t>
            </a:r>
            <a:r>
              <a:rPr lang="en-GB" sz="2400" spc="-5" dirty="0">
                <a:solidFill>
                  <a:srgbClr val="4D4D4D"/>
                </a:solidFill>
                <a:cs typeface="Arial"/>
              </a:rPr>
              <a:t>a </a:t>
            </a:r>
            <a:r>
              <a:rPr lang="en-GB" sz="2400" spc="-15" dirty="0">
                <a:solidFill>
                  <a:srgbClr val="4D4D4D"/>
                </a:solidFill>
                <a:cs typeface="Arial"/>
              </a:rPr>
              <a:t>brief  </a:t>
            </a:r>
            <a:r>
              <a:rPr lang="en-GB" sz="2400" spc="-5" dirty="0">
                <a:solidFill>
                  <a:srgbClr val="4D4D4D"/>
                </a:solidFill>
                <a:cs typeface="Arial"/>
              </a:rPr>
              <a:t>specification</a:t>
            </a:r>
            <a:r>
              <a:rPr lang="en-GB" sz="2400" spc="25" dirty="0">
                <a:solidFill>
                  <a:srgbClr val="4D4D4D"/>
                </a:solidFill>
                <a:cs typeface="Arial"/>
              </a:rPr>
              <a:t> </a:t>
            </a:r>
            <a:r>
              <a:rPr lang="en-GB" sz="2400" spc="-30" dirty="0">
                <a:solidFill>
                  <a:srgbClr val="4D4D4D"/>
                </a:solidFill>
                <a:cs typeface="Arial"/>
              </a:rPr>
              <a:t> </a:t>
            </a:r>
            <a:endParaRPr lang="en-GB" sz="2400" dirty="0">
              <a:cs typeface="Arial"/>
            </a:endParaRPr>
          </a:p>
          <a:p>
            <a:pPr marL="812800" lvl="1" indent="-342900">
              <a:lnSpc>
                <a:spcPct val="100000"/>
              </a:lnSpc>
              <a:spcBef>
                <a:spcPts val="580"/>
              </a:spcBef>
              <a:buFont typeface="Arial" panose="020B0604020202020204" pitchFamily="34" charset="0"/>
              <a:buChar char="‒"/>
              <a:tabLst>
                <a:tab pos="758190" algn="l"/>
                <a:tab pos="758825" algn="l"/>
              </a:tabLst>
            </a:pPr>
            <a:r>
              <a:rPr lang="en-GB" sz="2400" dirty="0">
                <a:solidFill>
                  <a:srgbClr val="4D4D4D"/>
                </a:solidFill>
                <a:cs typeface="Arial"/>
              </a:rPr>
              <a:t>Implement </a:t>
            </a:r>
            <a:r>
              <a:rPr lang="en-GB" sz="2400" spc="-20" dirty="0">
                <a:solidFill>
                  <a:srgbClr val="4D4D4D"/>
                </a:solidFill>
                <a:cs typeface="Arial"/>
              </a:rPr>
              <a:t>it </a:t>
            </a:r>
            <a:r>
              <a:rPr lang="en-GB" sz="2400" spc="-10" dirty="0">
                <a:solidFill>
                  <a:srgbClr val="4D4D4D"/>
                </a:solidFill>
                <a:cs typeface="Arial"/>
              </a:rPr>
              <a:t>and </a:t>
            </a:r>
            <a:r>
              <a:rPr lang="en-GB" sz="2400" spc="-5" dirty="0">
                <a:solidFill>
                  <a:srgbClr val="4D4D4D"/>
                </a:solidFill>
                <a:cs typeface="Arial"/>
              </a:rPr>
              <a:t>present </a:t>
            </a:r>
            <a:r>
              <a:rPr lang="en-GB" sz="2400" spc="5" dirty="0">
                <a:solidFill>
                  <a:srgbClr val="4D4D4D"/>
                </a:solidFill>
                <a:cs typeface="Arial"/>
              </a:rPr>
              <a:t>to </a:t>
            </a:r>
            <a:r>
              <a:rPr lang="en-GB" sz="2400" dirty="0">
                <a:solidFill>
                  <a:srgbClr val="4D4D4D"/>
                </a:solidFill>
                <a:cs typeface="Arial"/>
              </a:rPr>
              <a:t>the</a:t>
            </a:r>
            <a:r>
              <a:rPr lang="en-GB" sz="2400" spc="-125" dirty="0">
                <a:solidFill>
                  <a:srgbClr val="4D4D4D"/>
                </a:solidFill>
                <a:cs typeface="Arial"/>
              </a:rPr>
              <a:t> </a:t>
            </a:r>
            <a:r>
              <a:rPr lang="en-GB" sz="2400" spc="10" dirty="0">
                <a:solidFill>
                  <a:srgbClr val="4D4D4D"/>
                </a:solidFill>
                <a:cs typeface="Arial"/>
              </a:rPr>
              <a:t>class</a:t>
            </a:r>
            <a:endParaRPr lang="en-GB" dirty="0"/>
          </a:p>
        </p:txBody>
      </p:sp>
      <p:sp>
        <p:nvSpPr>
          <p:cNvPr id="4" name="Slide Number Placeholder 3"/>
          <p:cNvSpPr>
            <a:spLocks noGrp="1"/>
          </p:cNvSpPr>
          <p:nvPr>
            <p:ph type="sldNum" sz="quarter" idx="12"/>
          </p:nvPr>
        </p:nvSpPr>
        <p:spPr/>
        <p:txBody>
          <a:bodyPr/>
          <a:lstStyle/>
          <a:p>
            <a:fld id="{0D736693-4716-4F4B-B6D1-76F915E8FF72}" type="slidenum">
              <a:rPr lang="en-GB" smtClean="0"/>
              <a:t>3</a:t>
            </a:fld>
            <a:endParaRPr lang="en-GB"/>
          </a:p>
        </p:txBody>
      </p:sp>
    </p:spTree>
    <p:extLst>
      <p:ext uri="{BB962C8B-B14F-4D97-AF65-F5344CB8AC3E}">
        <p14:creationId xmlns:p14="http://schemas.microsoft.com/office/powerpoint/2010/main" val="34066248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4">
            <a:extLst>
              <a:ext uri="{FF2B5EF4-FFF2-40B4-BE49-F238E27FC236}">
                <a16:creationId xmlns:a16="http://schemas.microsoft.com/office/drawing/2014/main" id="{130C334F-5AAC-EF42-B3D8-E7F337E9D76A}"/>
              </a:ext>
            </a:extLst>
          </p:cNvPr>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8713CDD-14A7-4AF6-9A38-7A4C58D6F3E9}" type="slidenum">
              <a:rPr lang="en-US" altLang="en-US" sz="1400"/>
              <a:pPr>
                <a:spcBef>
                  <a:spcPct val="0"/>
                </a:spcBef>
                <a:buClrTx/>
                <a:buSzTx/>
                <a:buFontTx/>
                <a:buNone/>
              </a:pPr>
              <a:t>30</a:t>
            </a:fld>
            <a:endParaRPr lang="en-US" altLang="en-US" sz="1400"/>
          </a:p>
        </p:txBody>
      </p:sp>
      <p:sp>
        <p:nvSpPr>
          <p:cNvPr id="43011" name="Rectangle 2">
            <a:extLst>
              <a:ext uri="{FF2B5EF4-FFF2-40B4-BE49-F238E27FC236}">
                <a16:creationId xmlns:a16="http://schemas.microsoft.com/office/drawing/2014/main" id="{29ECD3C4-016B-524D-AE49-6F52532F5E88}"/>
              </a:ext>
            </a:extLst>
          </p:cNvPr>
          <p:cNvSpPr>
            <a:spLocks noGrp="1" noChangeArrowheads="1"/>
          </p:cNvSpPr>
          <p:nvPr>
            <p:ph type="title"/>
          </p:nvPr>
        </p:nvSpPr>
        <p:spPr>
          <a:xfrm>
            <a:off x="1234126" y="344488"/>
            <a:ext cx="8534400" cy="609600"/>
          </a:xfrm>
        </p:spPr>
        <p:txBody>
          <a:bodyPr>
            <a:normAutofit fontScale="90000"/>
          </a:bodyPr>
          <a:lstStyle/>
          <a:p>
            <a:pPr>
              <a:defRPr/>
            </a:pPr>
            <a:r>
              <a:rPr lang="en-US" altLang="en-US" dirty="0"/>
              <a:t>Creating and Editing Using </a:t>
            </a:r>
            <a:r>
              <a:rPr lang="en-US" altLang="en-US" dirty="0" err="1"/>
              <a:t>NotePad</a:t>
            </a:r>
            <a:endParaRPr lang="en-US" altLang="en-US" dirty="0"/>
          </a:p>
        </p:txBody>
      </p:sp>
      <p:sp>
        <p:nvSpPr>
          <p:cNvPr id="43012" name="Rectangle 3">
            <a:extLst>
              <a:ext uri="{FF2B5EF4-FFF2-40B4-BE49-F238E27FC236}">
                <a16:creationId xmlns:a16="http://schemas.microsoft.com/office/drawing/2014/main" id="{46DD2022-FAEF-D74F-BC0A-F247625FD71D}"/>
              </a:ext>
            </a:extLst>
          </p:cNvPr>
          <p:cNvSpPr>
            <a:spLocks noGrp="1" noChangeArrowheads="1"/>
          </p:cNvSpPr>
          <p:nvPr>
            <p:ph type="body" idx="1"/>
          </p:nvPr>
        </p:nvSpPr>
        <p:spPr>
          <a:xfrm>
            <a:off x="1234126" y="1066800"/>
            <a:ext cx="5242874" cy="1600200"/>
          </a:xfrm>
        </p:spPr>
        <p:txBody>
          <a:bodyPr/>
          <a:lstStyle/>
          <a:p>
            <a:pPr>
              <a:lnSpc>
                <a:spcPct val="90000"/>
              </a:lnSpc>
              <a:buFont typeface="Monotype Sorts" charset="2"/>
              <a:buNone/>
              <a:defRPr/>
            </a:pPr>
            <a:r>
              <a:rPr lang="en-US" altLang="en-US" sz="3000" dirty="0">
                <a:ea typeface="Times New Roman" charset="0"/>
                <a:cs typeface="Times New Roman" charset="0"/>
              </a:rPr>
              <a:t>To use </a:t>
            </a:r>
            <a:r>
              <a:rPr lang="en-US" altLang="en-US" sz="3000" dirty="0" err="1">
                <a:ea typeface="Times New Roman" charset="0"/>
                <a:cs typeface="Times New Roman" charset="0"/>
              </a:rPr>
              <a:t>NotePad</a:t>
            </a:r>
            <a:r>
              <a:rPr lang="en-US" altLang="en-US" sz="3000" dirty="0">
                <a:ea typeface="Times New Roman" charset="0"/>
                <a:cs typeface="Times New Roman" charset="0"/>
              </a:rPr>
              <a:t>, type notepad Welcome.java from the DOS prompt.</a:t>
            </a:r>
          </a:p>
        </p:txBody>
      </p:sp>
      <p:pic>
        <p:nvPicPr>
          <p:cNvPr id="43013" name="Picture 4">
            <a:extLst>
              <a:ext uri="{FF2B5EF4-FFF2-40B4-BE49-F238E27FC236}">
                <a16:creationId xmlns:a16="http://schemas.microsoft.com/office/drawing/2014/main" id="{B871123F-FC64-1D4A-B526-5BC3D72ECD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1219201"/>
            <a:ext cx="3962400" cy="1179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43014" name="Line 7">
            <a:extLst>
              <a:ext uri="{FF2B5EF4-FFF2-40B4-BE49-F238E27FC236}">
                <a16:creationId xmlns:a16="http://schemas.microsoft.com/office/drawing/2014/main" id="{F4900D6A-32ED-DE41-981B-960BF88B029D}"/>
              </a:ext>
            </a:extLst>
          </p:cNvPr>
          <p:cNvSpPr>
            <a:spLocks noChangeShapeType="1"/>
          </p:cNvSpPr>
          <p:nvPr/>
        </p:nvSpPr>
        <p:spPr bwMode="auto">
          <a:xfrm>
            <a:off x="3424239" y="1941922"/>
            <a:ext cx="1681161" cy="1487077"/>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endParaRPr>
          </a:p>
        </p:txBody>
      </p:sp>
      <p:sp>
        <p:nvSpPr>
          <p:cNvPr id="43015" name="Line 8">
            <a:extLst>
              <a:ext uri="{FF2B5EF4-FFF2-40B4-BE49-F238E27FC236}">
                <a16:creationId xmlns:a16="http://schemas.microsoft.com/office/drawing/2014/main" id="{07F0FE22-7760-DF47-845E-B8C6FB5E8196}"/>
              </a:ext>
            </a:extLst>
          </p:cNvPr>
          <p:cNvSpPr>
            <a:spLocks noChangeShapeType="1"/>
          </p:cNvSpPr>
          <p:nvPr/>
        </p:nvSpPr>
        <p:spPr bwMode="auto">
          <a:xfrm>
            <a:off x="6172200" y="1828800"/>
            <a:ext cx="381000" cy="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endParaRPr>
          </a:p>
        </p:txBody>
      </p:sp>
      <p:pic>
        <p:nvPicPr>
          <p:cNvPr id="23559" name="Picture 9">
            <a:extLst>
              <a:ext uri="{FF2B5EF4-FFF2-40B4-BE49-F238E27FC236}">
                <a16:creationId xmlns:a16="http://schemas.microsoft.com/office/drawing/2014/main" id="{30DBC562-BD42-4FF4-96A4-A983B89D6F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4239" y="3457575"/>
            <a:ext cx="6865937"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74DC3-8B03-409C-8199-ABBE042CBA7B}"/>
              </a:ext>
            </a:extLst>
          </p:cNvPr>
          <p:cNvSpPr>
            <a:spLocks noGrp="1"/>
          </p:cNvSpPr>
          <p:nvPr>
            <p:ph type="title"/>
          </p:nvPr>
        </p:nvSpPr>
        <p:spPr/>
        <p:txBody>
          <a:bodyPr>
            <a:normAutofit fontScale="90000"/>
          </a:bodyPr>
          <a:lstStyle/>
          <a:p>
            <a:r>
              <a:rPr lang="en-US" dirty="0"/>
              <a:t>Simple steps to run JAVA Program</a:t>
            </a:r>
          </a:p>
        </p:txBody>
      </p:sp>
      <p:sp>
        <p:nvSpPr>
          <p:cNvPr id="3" name="Content Placeholder 2">
            <a:extLst>
              <a:ext uri="{FF2B5EF4-FFF2-40B4-BE49-F238E27FC236}">
                <a16:creationId xmlns:a16="http://schemas.microsoft.com/office/drawing/2014/main" id="{5A081EED-149C-49E4-98C3-6C2EAD42E159}"/>
              </a:ext>
            </a:extLst>
          </p:cNvPr>
          <p:cNvSpPr>
            <a:spLocks noGrp="1"/>
          </p:cNvSpPr>
          <p:nvPr>
            <p:ph idx="1"/>
          </p:nvPr>
        </p:nvSpPr>
        <p:spPr/>
        <p:txBody>
          <a:bodyPr/>
          <a:lstStyle/>
          <a:p>
            <a:r>
              <a:rPr lang="en-US" dirty="0"/>
              <a:t> https://www.javatpoint.com/how-to-run-java-program-in-cmd-using-notepad</a:t>
            </a:r>
          </a:p>
        </p:txBody>
      </p:sp>
      <p:sp>
        <p:nvSpPr>
          <p:cNvPr id="4" name="Slide Number Placeholder 3">
            <a:extLst>
              <a:ext uri="{FF2B5EF4-FFF2-40B4-BE49-F238E27FC236}">
                <a16:creationId xmlns:a16="http://schemas.microsoft.com/office/drawing/2014/main" id="{E6BA22E7-E84E-410A-9041-0771EE0B5F7F}"/>
              </a:ext>
            </a:extLst>
          </p:cNvPr>
          <p:cNvSpPr>
            <a:spLocks noGrp="1"/>
          </p:cNvSpPr>
          <p:nvPr>
            <p:ph type="sldNum" sz="quarter" idx="12"/>
          </p:nvPr>
        </p:nvSpPr>
        <p:spPr/>
        <p:txBody>
          <a:bodyPr/>
          <a:lstStyle/>
          <a:p>
            <a:fld id="{0D736693-4716-4F4B-B6D1-76F915E8FF72}" type="slidenum">
              <a:rPr lang="en-GB" smtClean="0"/>
              <a:t>31</a:t>
            </a:fld>
            <a:endParaRPr lang="en-GB"/>
          </a:p>
        </p:txBody>
      </p:sp>
    </p:spTree>
    <p:extLst>
      <p:ext uri="{BB962C8B-B14F-4D97-AF65-F5344CB8AC3E}">
        <p14:creationId xmlns:p14="http://schemas.microsoft.com/office/powerpoint/2010/main" val="29880169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4">
            <a:extLst>
              <a:ext uri="{FF2B5EF4-FFF2-40B4-BE49-F238E27FC236}">
                <a16:creationId xmlns:a16="http://schemas.microsoft.com/office/drawing/2014/main" id="{B6907C5D-7B01-D545-BC15-89A89D08BEE1}"/>
              </a:ext>
            </a:extLst>
          </p:cNvPr>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330C2E8-A26C-46E8-B30C-256265B49DBF}" type="slidenum">
              <a:rPr lang="en-US" altLang="en-US" sz="1400"/>
              <a:pPr>
                <a:spcBef>
                  <a:spcPct val="0"/>
                </a:spcBef>
                <a:buClrTx/>
                <a:buSzTx/>
                <a:buFontTx/>
                <a:buNone/>
              </a:pPr>
              <a:t>32</a:t>
            </a:fld>
            <a:endParaRPr lang="en-US" altLang="en-US" sz="1400"/>
          </a:p>
        </p:txBody>
      </p:sp>
      <p:sp>
        <p:nvSpPr>
          <p:cNvPr id="45059" name="Rectangle 9">
            <a:extLst>
              <a:ext uri="{FF2B5EF4-FFF2-40B4-BE49-F238E27FC236}">
                <a16:creationId xmlns:a16="http://schemas.microsoft.com/office/drawing/2014/main" id="{846A2F12-A32A-394C-85A1-680858CDEBAD}"/>
              </a:ext>
            </a:extLst>
          </p:cNvPr>
          <p:cNvSpPr>
            <a:spLocks noChangeArrowheads="1"/>
          </p:cNvSpPr>
          <p:nvPr/>
        </p:nvSpPr>
        <p:spPr bwMode="auto">
          <a:xfrm>
            <a:off x="4724400" y="19812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defRPr/>
            </a:pPr>
            <a:endParaRPr lang="en-US" altLang="en-US" sz="2400"/>
          </a:p>
        </p:txBody>
      </p:sp>
      <p:sp>
        <p:nvSpPr>
          <p:cNvPr id="45060" name="Rectangle 11">
            <a:extLst>
              <a:ext uri="{FF2B5EF4-FFF2-40B4-BE49-F238E27FC236}">
                <a16:creationId xmlns:a16="http://schemas.microsoft.com/office/drawing/2014/main" id="{C6D0EF2B-D944-AA4D-8FE6-4380EAD55B4F}"/>
              </a:ext>
            </a:extLst>
          </p:cNvPr>
          <p:cNvSpPr>
            <a:spLocks noChangeArrowheads="1"/>
          </p:cNvSpPr>
          <p:nvPr/>
        </p:nvSpPr>
        <p:spPr bwMode="auto">
          <a:xfrm>
            <a:off x="4724400" y="12954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defRPr/>
            </a:pPr>
            <a:endParaRPr lang="en-US" altLang="en-US" sz="2400"/>
          </a:p>
        </p:txBody>
      </p:sp>
      <p:sp>
        <p:nvSpPr>
          <p:cNvPr id="45061" name="Rectangle 15">
            <a:extLst>
              <a:ext uri="{FF2B5EF4-FFF2-40B4-BE49-F238E27FC236}">
                <a16:creationId xmlns:a16="http://schemas.microsoft.com/office/drawing/2014/main" id="{2EE43B5E-D23A-CD43-B210-B9016ED4F6E3}"/>
              </a:ext>
            </a:extLst>
          </p:cNvPr>
          <p:cNvSpPr>
            <a:spLocks noChangeArrowheads="1"/>
          </p:cNvSpPr>
          <p:nvPr/>
        </p:nvSpPr>
        <p:spPr bwMode="auto">
          <a:xfrm>
            <a:off x="4181475" y="27908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defRPr/>
            </a:pPr>
            <a:endParaRPr lang="en-US" altLang="en-US" sz="2400"/>
          </a:p>
        </p:txBody>
      </p:sp>
      <p:pic>
        <p:nvPicPr>
          <p:cNvPr id="24581" name="Picture 11">
            <a:extLst>
              <a:ext uri="{FF2B5EF4-FFF2-40B4-BE49-F238E27FC236}">
                <a16:creationId xmlns:a16="http://schemas.microsoft.com/office/drawing/2014/main" id="{E4280C2C-0F24-4296-9854-872EDE0979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1031875"/>
            <a:ext cx="7772400" cy="5487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45063" name="Rectangle 2">
            <a:extLst>
              <a:ext uri="{FF2B5EF4-FFF2-40B4-BE49-F238E27FC236}">
                <a16:creationId xmlns:a16="http://schemas.microsoft.com/office/drawing/2014/main" id="{D41EA756-6178-C948-B131-B3E1306BD748}"/>
              </a:ext>
            </a:extLst>
          </p:cNvPr>
          <p:cNvSpPr>
            <a:spLocks noGrp="1" noChangeArrowheads="1"/>
          </p:cNvSpPr>
          <p:nvPr>
            <p:ph type="title"/>
          </p:nvPr>
        </p:nvSpPr>
        <p:spPr>
          <a:xfrm>
            <a:off x="6268039" y="154634"/>
            <a:ext cx="5105400" cy="685800"/>
          </a:xfrm>
        </p:spPr>
        <p:txBody>
          <a:bodyPr>
            <a:normAutofit fontScale="90000"/>
          </a:bodyPr>
          <a:lstStyle/>
          <a:p>
            <a:pPr>
              <a:defRPr/>
            </a:pPr>
            <a:r>
              <a:rPr lang="en-US" altLang="en-US" sz="3000" dirty="0"/>
              <a:t>Creating, Compiling, and Running Programs</a:t>
            </a:r>
            <a:endParaRPr lang="en-US" altLang="en-US" sz="3000" dirty="0">
              <a:solidFill>
                <a:schemeClr val="tx1"/>
              </a:solidFill>
              <a:latin typeface="Book Antiqua" charset="0"/>
            </a:endParaRPr>
          </a:p>
        </p:txBody>
      </p:sp>
      <p:pic>
        <p:nvPicPr>
          <p:cNvPr id="24583" name="Picture 9">
            <a:extLst>
              <a:ext uri="{FF2B5EF4-FFF2-40B4-BE49-F238E27FC236}">
                <a16:creationId xmlns:a16="http://schemas.microsoft.com/office/drawing/2014/main" id="{5CCAFFC5-B339-47EA-8EAA-34AB8D3DF3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024" y="53361"/>
            <a:ext cx="3960813" cy="1363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4">
            <a:extLst>
              <a:ext uri="{FF2B5EF4-FFF2-40B4-BE49-F238E27FC236}">
                <a16:creationId xmlns:a16="http://schemas.microsoft.com/office/drawing/2014/main" id="{EA1ACC0B-9B1F-DF43-B94D-EFD422A8F856}"/>
              </a:ext>
            </a:extLst>
          </p:cNvPr>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48EE570-5315-458C-A6CF-027331F26988}" type="slidenum">
              <a:rPr lang="en-US" altLang="en-US" sz="1400"/>
              <a:pPr>
                <a:spcBef>
                  <a:spcPct val="0"/>
                </a:spcBef>
                <a:buClrTx/>
                <a:buSzTx/>
                <a:buFontTx/>
                <a:buNone/>
              </a:pPr>
              <a:t>33</a:t>
            </a:fld>
            <a:endParaRPr lang="en-US" altLang="en-US" sz="1400"/>
          </a:p>
        </p:txBody>
      </p:sp>
      <p:sp>
        <p:nvSpPr>
          <p:cNvPr id="46083" name="Rectangle 1026">
            <a:extLst>
              <a:ext uri="{FF2B5EF4-FFF2-40B4-BE49-F238E27FC236}">
                <a16:creationId xmlns:a16="http://schemas.microsoft.com/office/drawing/2014/main" id="{3901AF25-412B-AD43-BFB4-77176C40EF2E}"/>
              </a:ext>
            </a:extLst>
          </p:cNvPr>
          <p:cNvSpPr>
            <a:spLocks noGrp="1" noChangeArrowheads="1"/>
          </p:cNvSpPr>
          <p:nvPr>
            <p:ph type="title"/>
          </p:nvPr>
        </p:nvSpPr>
        <p:spPr>
          <a:xfrm>
            <a:off x="1295400" y="436333"/>
            <a:ext cx="7772400" cy="533400"/>
          </a:xfrm>
        </p:spPr>
        <p:txBody>
          <a:bodyPr>
            <a:normAutofit fontScale="90000"/>
          </a:bodyPr>
          <a:lstStyle/>
          <a:p>
            <a:pPr>
              <a:defRPr/>
            </a:pPr>
            <a:r>
              <a:rPr lang="en-US" altLang="en-US" dirty="0"/>
              <a:t>Compiling Java Source Code</a:t>
            </a:r>
          </a:p>
        </p:txBody>
      </p:sp>
      <p:sp>
        <p:nvSpPr>
          <p:cNvPr id="46084" name="Rectangle 1027">
            <a:extLst>
              <a:ext uri="{FF2B5EF4-FFF2-40B4-BE49-F238E27FC236}">
                <a16:creationId xmlns:a16="http://schemas.microsoft.com/office/drawing/2014/main" id="{C9DDF225-103B-EC44-8572-6726ED41C040}"/>
              </a:ext>
            </a:extLst>
          </p:cNvPr>
          <p:cNvSpPr>
            <a:spLocks noGrp="1" noChangeArrowheads="1"/>
          </p:cNvSpPr>
          <p:nvPr>
            <p:ph type="body" idx="1"/>
          </p:nvPr>
        </p:nvSpPr>
        <p:spPr>
          <a:xfrm>
            <a:off x="1295400" y="1060518"/>
            <a:ext cx="8915400" cy="3200400"/>
          </a:xfrm>
        </p:spPr>
        <p:txBody>
          <a:bodyPr/>
          <a:lstStyle/>
          <a:p>
            <a:pPr marL="0" indent="0">
              <a:buNone/>
              <a:defRPr/>
            </a:pPr>
            <a:r>
              <a:rPr lang="en-US" altLang="en-US" sz="2400" dirty="0">
                <a:ea typeface="Times New Roman" charset="0"/>
                <a:cs typeface="Times New Roman" charset="0"/>
              </a:rPr>
              <a:t>You can port a source program to any machine with appropriate compilers. The source program must be recompiled, however, because the object program can only run on a specific machine. Nowadays computers are networked to work together. Java was designed to run object programs on any platform. With Java, you write the program once, and compile the source program into a special type of object code, known as </a:t>
            </a:r>
            <a:r>
              <a:rPr lang="en-US" altLang="en-US" sz="2400" i="1" dirty="0">
                <a:ea typeface="Times New Roman" charset="0"/>
                <a:cs typeface="Times New Roman" charset="0"/>
              </a:rPr>
              <a:t>bytecode</a:t>
            </a:r>
            <a:r>
              <a:rPr lang="en-US" altLang="en-US" sz="2400" dirty="0">
                <a:ea typeface="Times New Roman" charset="0"/>
                <a:cs typeface="Times New Roman" charset="0"/>
              </a:rPr>
              <a:t>. The bytecode can then run on any computer with a Java Virtual Machine, as shown below. Java Virtual Machine is a software that interprets Java bytecode. </a:t>
            </a:r>
          </a:p>
        </p:txBody>
      </p:sp>
      <p:sp>
        <p:nvSpPr>
          <p:cNvPr id="46085" name="Rectangle 1028">
            <a:extLst>
              <a:ext uri="{FF2B5EF4-FFF2-40B4-BE49-F238E27FC236}">
                <a16:creationId xmlns:a16="http://schemas.microsoft.com/office/drawing/2014/main" id="{0F849E51-7C90-AB4A-AE5A-420F176D702E}"/>
              </a:ext>
            </a:extLst>
          </p:cNvPr>
          <p:cNvSpPr>
            <a:spLocks noChangeArrowheads="1"/>
          </p:cNvSpPr>
          <p:nvPr/>
        </p:nvSpPr>
        <p:spPr bwMode="auto">
          <a:xfrm>
            <a:off x="3762375" y="31384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defRPr/>
            </a:pPr>
            <a:endParaRPr lang="en-US" altLang="en-US" sz="2400"/>
          </a:p>
        </p:txBody>
      </p:sp>
      <p:sp>
        <p:nvSpPr>
          <p:cNvPr id="46086" name="Rectangle 1031">
            <a:extLst>
              <a:ext uri="{FF2B5EF4-FFF2-40B4-BE49-F238E27FC236}">
                <a16:creationId xmlns:a16="http://schemas.microsoft.com/office/drawing/2014/main" id="{0201A3C9-17AE-684E-90C8-6FEF0AA2F335}"/>
              </a:ext>
            </a:extLst>
          </p:cNvPr>
          <p:cNvSpPr>
            <a:spLocks noChangeArrowheads="1"/>
          </p:cNvSpPr>
          <p:nvPr/>
        </p:nvSpPr>
        <p:spPr bwMode="auto">
          <a:xfrm>
            <a:off x="5181600" y="25860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defRPr/>
            </a:pPr>
            <a:endParaRPr lang="en-US" altLang="en-US" sz="2400"/>
          </a:p>
        </p:txBody>
      </p:sp>
      <p:pic>
        <p:nvPicPr>
          <p:cNvPr id="25606" name="Picture 8">
            <a:extLst>
              <a:ext uri="{FF2B5EF4-FFF2-40B4-BE49-F238E27FC236}">
                <a16:creationId xmlns:a16="http://schemas.microsoft.com/office/drawing/2014/main" id="{43F75972-5563-41AE-8BF5-DBE7886B6A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4024196"/>
            <a:ext cx="7854950" cy="2444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a:extLst>
              <a:ext uri="{FF2B5EF4-FFF2-40B4-BE49-F238E27FC236}">
                <a16:creationId xmlns:a16="http://schemas.microsoft.com/office/drawing/2014/main" id="{99DD7966-4A43-5146-A5D9-5997491A9F7B}"/>
              </a:ext>
            </a:extLst>
          </p:cNvPr>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FF88B85-D088-4963-8FD9-0A3BC9E01EC8}" type="slidenum">
              <a:rPr lang="en-US" altLang="en-US" sz="1400"/>
              <a:pPr>
                <a:spcBef>
                  <a:spcPct val="0"/>
                </a:spcBef>
                <a:buClrTx/>
                <a:buSzTx/>
                <a:buFontTx/>
                <a:buNone/>
              </a:pPr>
              <a:t>34</a:t>
            </a:fld>
            <a:endParaRPr lang="en-US" altLang="en-US" sz="1400"/>
          </a:p>
        </p:txBody>
      </p:sp>
      <p:sp>
        <p:nvSpPr>
          <p:cNvPr id="26626" name="Rectangle 9">
            <a:extLst>
              <a:ext uri="{FF2B5EF4-FFF2-40B4-BE49-F238E27FC236}">
                <a16:creationId xmlns:a16="http://schemas.microsoft.com/office/drawing/2014/main" id="{14ACDDA6-B636-494B-854A-29FB96E80C50}"/>
              </a:ext>
            </a:extLst>
          </p:cNvPr>
          <p:cNvSpPr>
            <a:spLocks noChangeArrowheads="1"/>
          </p:cNvSpPr>
          <p:nvPr/>
        </p:nvSpPr>
        <p:spPr bwMode="auto">
          <a:xfrm>
            <a:off x="1981200" y="2362200"/>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a:latin typeface="Courier New" panose="02070309020205020404" pitchFamily="49" charset="0"/>
              </a:rPr>
              <a:t>// This program prints Welcome to Java! </a:t>
            </a:r>
          </a:p>
          <a:p>
            <a:pPr>
              <a:spcBef>
                <a:spcPct val="0"/>
              </a:spcBef>
              <a:buFont typeface="Monotype Sorts" pitchFamily="2" charset="2"/>
              <a:buNone/>
            </a:pPr>
            <a:r>
              <a:rPr lang="en-US" altLang="en-US" sz="2400" b="1">
                <a:latin typeface="Courier New" panose="02070309020205020404" pitchFamily="49" charset="0"/>
              </a:rPr>
              <a:t>public class Welcome {	</a:t>
            </a:r>
          </a:p>
          <a:p>
            <a:pPr>
              <a:spcBef>
                <a:spcPct val="0"/>
              </a:spcBef>
              <a:buFont typeface="Monotype Sorts" pitchFamily="2" charset="2"/>
              <a:buNone/>
            </a:pPr>
            <a:r>
              <a:rPr lang="en-US" altLang="en-US" sz="2400" b="1">
                <a:latin typeface="Courier New" panose="02070309020205020404" pitchFamily="49" charset="0"/>
              </a:rPr>
              <a:t>  public static void main(String[] args) { </a:t>
            </a:r>
          </a:p>
          <a:p>
            <a:pPr>
              <a:spcBef>
                <a:spcPct val="0"/>
              </a:spcBef>
              <a:buFont typeface="Monotype Sorts" pitchFamily="2" charset="2"/>
              <a:buNone/>
            </a:pPr>
            <a:r>
              <a:rPr lang="en-US" altLang="en-US" sz="2400" b="1">
                <a:latin typeface="Courier New" panose="02070309020205020404" pitchFamily="49" charset="0"/>
              </a:rPr>
              <a:t>    System.out.println("Welcome to Java!");</a:t>
            </a:r>
          </a:p>
          <a:p>
            <a:pPr>
              <a:spcBef>
                <a:spcPct val="0"/>
              </a:spcBef>
              <a:buFont typeface="Monotype Sorts" pitchFamily="2" charset="2"/>
              <a:buNone/>
            </a:pPr>
            <a:r>
              <a:rPr lang="en-US" altLang="en-US" sz="2400" b="1">
                <a:latin typeface="Courier New" panose="02070309020205020404" pitchFamily="49" charset="0"/>
              </a:rPr>
              <a:t>  }</a:t>
            </a:r>
          </a:p>
          <a:p>
            <a:pPr>
              <a:spcBef>
                <a:spcPct val="0"/>
              </a:spcBef>
              <a:buFont typeface="Monotype Sorts" pitchFamily="2" charset="2"/>
              <a:buNone/>
            </a:pPr>
            <a:r>
              <a:rPr lang="en-US" altLang="en-US" sz="2400" b="1">
                <a:latin typeface="Courier New" panose="02070309020205020404" pitchFamily="49" charset="0"/>
              </a:rPr>
              <a:t>}</a:t>
            </a:r>
            <a:endParaRPr lang="en-US" altLang="en-US" sz="2800" b="1"/>
          </a:p>
        </p:txBody>
      </p:sp>
      <p:sp>
        <p:nvSpPr>
          <p:cNvPr id="47108" name="Rectangle 2">
            <a:extLst>
              <a:ext uri="{FF2B5EF4-FFF2-40B4-BE49-F238E27FC236}">
                <a16:creationId xmlns:a16="http://schemas.microsoft.com/office/drawing/2014/main" id="{908A3A2A-46B4-1E44-B486-65D53742D62F}"/>
              </a:ext>
            </a:extLst>
          </p:cNvPr>
          <p:cNvSpPr>
            <a:spLocks noGrp="1" noChangeArrowheads="1"/>
          </p:cNvSpPr>
          <p:nvPr>
            <p:ph type="title"/>
          </p:nvPr>
        </p:nvSpPr>
        <p:spPr>
          <a:xfrm>
            <a:off x="1229412" y="422275"/>
            <a:ext cx="7772400" cy="533400"/>
          </a:xfrm>
        </p:spPr>
        <p:txBody>
          <a:bodyPr>
            <a:normAutofit fontScale="90000"/>
          </a:bodyPr>
          <a:lstStyle/>
          <a:p>
            <a:pPr>
              <a:defRPr/>
            </a:pPr>
            <a:r>
              <a:rPr lang="en-US" altLang="en-US" sz="4300" dirty="0"/>
              <a:t>Trace a Program Execution</a:t>
            </a:r>
          </a:p>
        </p:txBody>
      </p:sp>
      <p:sp>
        <p:nvSpPr>
          <p:cNvPr id="47109" name="Rectangle 6">
            <a:extLst>
              <a:ext uri="{FF2B5EF4-FFF2-40B4-BE49-F238E27FC236}">
                <a16:creationId xmlns:a16="http://schemas.microsoft.com/office/drawing/2014/main" id="{0227B2A0-C719-7640-AC9B-BF5E7E7722CD}"/>
              </a:ext>
            </a:extLst>
          </p:cNvPr>
          <p:cNvSpPr>
            <a:spLocks noChangeArrowheads="1"/>
          </p:cNvSpPr>
          <p:nvPr/>
        </p:nvSpPr>
        <p:spPr bwMode="auto">
          <a:xfrm>
            <a:off x="2362200" y="3124201"/>
            <a:ext cx="70866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defRPr/>
            </a:pPr>
            <a:endParaRPr lang="en-US" altLang="en-US" sz="2400"/>
          </a:p>
        </p:txBody>
      </p:sp>
      <p:sp>
        <p:nvSpPr>
          <p:cNvPr id="284679" name="AutoShape 7">
            <a:extLst>
              <a:ext uri="{FF2B5EF4-FFF2-40B4-BE49-F238E27FC236}">
                <a16:creationId xmlns:a16="http://schemas.microsoft.com/office/drawing/2014/main" id="{2EB199E6-1D69-684E-BDD8-2CA298974805}"/>
              </a:ext>
            </a:extLst>
          </p:cNvPr>
          <p:cNvSpPr>
            <a:spLocks noChangeArrowheads="1"/>
          </p:cNvSpPr>
          <p:nvPr/>
        </p:nvSpPr>
        <p:spPr bwMode="auto">
          <a:xfrm>
            <a:off x="7467600" y="1219200"/>
            <a:ext cx="2490788" cy="615950"/>
          </a:xfrm>
          <a:prstGeom prst="wedgeRoundRectCallout">
            <a:avLst>
              <a:gd name="adj1" fmla="val -101944"/>
              <a:gd name="adj2" fmla="val 27087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lgn="ctr">
              <a:spcBef>
                <a:spcPct val="0"/>
              </a:spcBef>
              <a:buClrTx/>
              <a:buSzTx/>
              <a:buFontTx/>
              <a:buNone/>
              <a:defRPr/>
            </a:pPr>
            <a:r>
              <a:rPr lang="en-US" altLang="en-US" sz="1800"/>
              <a:t>Enter main method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84679"/>
                                        </p:tgtEl>
                                        <p:attrNameLst>
                                          <p:attrName>style.visibility</p:attrName>
                                        </p:attrNameLst>
                                      </p:cBhvr>
                                      <p:to>
                                        <p:strVal val="visible"/>
                                      </p:to>
                                    </p:set>
                                    <p:anim calcmode="lin" valueType="num">
                                      <p:cBhvr additive="base">
                                        <p:cTn id="7" dur="500" fill="hold"/>
                                        <p:tgtEl>
                                          <p:spTgt spid="284679"/>
                                        </p:tgtEl>
                                        <p:attrNameLst>
                                          <p:attrName>ppt_x</p:attrName>
                                        </p:attrNameLst>
                                      </p:cBhvr>
                                      <p:tavLst>
                                        <p:tav tm="0">
                                          <p:val>
                                            <p:strVal val="0-#ppt_w/2"/>
                                          </p:val>
                                        </p:tav>
                                        <p:tav tm="100000">
                                          <p:val>
                                            <p:strVal val="#ppt_x"/>
                                          </p:val>
                                        </p:tav>
                                      </p:tavLst>
                                    </p:anim>
                                    <p:anim calcmode="lin" valueType="num">
                                      <p:cBhvr additive="base">
                                        <p:cTn id="8" dur="500" fill="hold"/>
                                        <p:tgtEl>
                                          <p:spTgt spid="2846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4">
            <a:extLst>
              <a:ext uri="{FF2B5EF4-FFF2-40B4-BE49-F238E27FC236}">
                <a16:creationId xmlns:a16="http://schemas.microsoft.com/office/drawing/2014/main" id="{168D5670-BD14-CF4E-A9CF-0F2BEE6BD02F}"/>
              </a:ext>
            </a:extLst>
          </p:cNvPr>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8ECBC9F-6A33-40DA-A6D2-73D48D230D86}" type="slidenum">
              <a:rPr lang="en-US" altLang="en-US" sz="1400"/>
              <a:pPr>
                <a:spcBef>
                  <a:spcPct val="0"/>
                </a:spcBef>
                <a:buClrTx/>
                <a:buSzTx/>
                <a:buFontTx/>
                <a:buNone/>
              </a:pPr>
              <a:t>35</a:t>
            </a:fld>
            <a:endParaRPr lang="en-US" altLang="en-US" sz="1400"/>
          </a:p>
        </p:txBody>
      </p:sp>
      <p:sp>
        <p:nvSpPr>
          <p:cNvPr id="50179" name="Rectangle 2">
            <a:extLst>
              <a:ext uri="{FF2B5EF4-FFF2-40B4-BE49-F238E27FC236}">
                <a16:creationId xmlns:a16="http://schemas.microsoft.com/office/drawing/2014/main" id="{4ACB4C4B-C610-E249-B0B0-49FB922F01A7}"/>
              </a:ext>
            </a:extLst>
          </p:cNvPr>
          <p:cNvSpPr>
            <a:spLocks noChangeArrowheads="1"/>
          </p:cNvSpPr>
          <p:nvPr/>
        </p:nvSpPr>
        <p:spPr bwMode="auto">
          <a:xfrm>
            <a:off x="2171700" y="2663857"/>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p>
            <a:pPr marL="342900" indent="-342900">
              <a:spcBef>
                <a:spcPct val="20000"/>
              </a:spcBef>
              <a:buClr>
                <a:schemeClr val="tx2"/>
              </a:buClr>
              <a:buSzPct val="75000"/>
              <a:defRPr/>
            </a:pPr>
            <a:r>
              <a:rPr lang="en-US" b="1" dirty="0">
                <a:solidFill>
                  <a:schemeClr val="accent4"/>
                </a:solidFill>
                <a:latin typeface="Courier New" pitchFamily="49" charset="0"/>
              </a:rPr>
              <a:t>// This program prints Welcome to Java! </a:t>
            </a:r>
          </a:p>
          <a:p>
            <a:pPr marL="342900" indent="-342900">
              <a:buClr>
                <a:schemeClr val="tx2"/>
              </a:buClr>
              <a:buSzPct val="75000"/>
              <a:defRPr/>
            </a:pPr>
            <a:r>
              <a:rPr lang="en-US" b="1" dirty="0">
                <a:solidFill>
                  <a:schemeClr val="accent4"/>
                </a:solidFill>
                <a:latin typeface="Courier New" pitchFamily="49" charset="0"/>
              </a:rPr>
              <a:t>public class Welcome {	</a:t>
            </a:r>
          </a:p>
          <a:p>
            <a:pPr marL="342900" indent="-342900">
              <a:buClr>
                <a:schemeClr val="tx2"/>
              </a:buClr>
              <a:buSzPct val="75000"/>
              <a:defRPr/>
            </a:pPr>
            <a:r>
              <a:rPr lang="en-US" b="1" dirty="0">
                <a:solidFill>
                  <a:schemeClr val="accent4"/>
                </a:solidFill>
                <a:latin typeface="Courier New" pitchFamily="49" charset="0"/>
              </a:rPr>
              <a:t>  public static void main(String[] </a:t>
            </a:r>
            <a:r>
              <a:rPr lang="en-US" b="1" dirty="0" err="1">
                <a:solidFill>
                  <a:schemeClr val="accent4"/>
                </a:solidFill>
                <a:latin typeface="Courier New" pitchFamily="49" charset="0"/>
              </a:rPr>
              <a:t>args</a:t>
            </a:r>
            <a:r>
              <a:rPr lang="en-US" b="1" dirty="0">
                <a:solidFill>
                  <a:schemeClr val="accent4"/>
                </a:solidFill>
                <a:latin typeface="Courier New" pitchFamily="49" charset="0"/>
              </a:rPr>
              <a:t>) { </a:t>
            </a:r>
          </a:p>
          <a:p>
            <a:pPr marL="342900" indent="-342900">
              <a:buClr>
                <a:schemeClr val="tx2"/>
              </a:buClr>
              <a:buSzPct val="75000"/>
              <a:defRPr/>
            </a:pPr>
            <a:r>
              <a:rPr lang="en-US" b="1" dirty="0">
                <a:solidFill>
                  <a:schemeClr val="accent4"/>
                </a:solidFill>
                <a:latin typeface="Courier New" pitchFamily="49" charset="0"/>
              </a:rPr>
              <a:t>    </a:t>
            </a:r>
            <a:r>
              <a:rPr lang="en-US" b="1" dirty="0" err="1">
                <a:solidFill>
                  <a:schemeClr val="accent4"/>
                </a:solidFill>
                <a:latin typeface="Courier New" pitchFamily="49" charset="0"/>
              </a:rPr>
              <a:t>System.out.println</a:t>
            </a:r>
            <a:r>
              <a:rPr lang="en-US" b="1" dirty="0">
                <a:solidFill>
                  <a:schemeClr val="accent4"/>
                </a:solidFill>
                <a:latin typeface="Courier New" pitchFamily="49" charset="0"/>
              </a:rPr>
              <a:t>("Welcome to Java!");</a:t>
            </a:r>
          </a:p>
          <a:p>
            <a:pPr marL="342900" indent="-342900">
              <a:buClr>
                <a:schemeClr val="tx2"/>
              </a:buClr>
              <a:buSzPct val="75000"/>
              <a:defRPr/>
            </a:pPr>
            <a:r>
              <a:rPr lang="en-US" b="1" dirty="0">
                <a:solidFill>
                  <a:schemeClr val="accent4"/>
                </a:solidFill>
                <a:latin typeface="Courier New" pitchFamily="49" charset="0"/>
              </a:rPr>
              <a:t>  }</a:t>
            </a:r>
          </a:p>
          <a:p>
            <a:pPr marL="342900" indent="-342900">
              <a:buClr>
                <a:schemeClr val="tx2"/>
              </a:buClr>
              <a:buSzPct val="75000"/>
              <a:defRPr/>
            </a:pPr>
            <a:r>
              <a:rPr lang="en-US" b="1" dirty="0">
                <a:solidFill>
                  <a:schemeClr val="accent4"/>
                </a:solidFill>
                <a:latin typeface="Courier New" pitchFamily="49" charset="0"/>
              </a:rPr>
              <a:t>}</a:t>
            </a:r>
            <a:endParaRPr lang="en-US" sz="2800" b="1" dirty="0">
              <a:solidFill>
                <a:schemeClr val="accent4"/>
              </a:solidFill>
            </a:endParaRPr>
          </a:p>
        </p:txBody>
      </p:sp>
      <p:sp>
        <p:nvSpPr>
          <p:cNvPr id="48132" name="Rectangle 3">
            <a:extLst>
              <a:ext uri="{FF2B5EF4-FFF2-40B4-BE49-F238E27FC236}">
                <a16:creationId xmlns:a16="http://schemas.microsoft.com/office/drawing/2014/main" id="{183DEFF3-4581-2745-B530-4929AE64D298}"/>
              </a:ext>
            </a:extLst>
          </p:cNvPr>
          <p:cNvSpPr>
            <a:spLocks noGrp="1" noChangeArrowheads="1"/>
          </p:cNvSpPr>
          <p:nvPr>
            <p:ph type="title"/>
          </p:nvPr>
        </p:nvSpPr>
        <p:spPr>
          <a:xfrm>
            <a:off x="2209800" y="381000"/>
            <a:ext cx="7772400" cy="533400"/>
          </a:xfrm>
        </p:spPr>
        <p:txBody>
          <a:bodyPr>
            <a:normAutofit fontScale="90000"/>
          </a:bodyPr>
          <a:lstStyle/>
          <a:p>
            <a:pPr>
              <a:defRPr/>
            </a:pPr>
            <a:r>
              <a:rPr lang="en-US" altLang="en-US" sz="4300"/>
              <a:t>Trace a Program Execution</a:t>
            </a:r>
          </a:p>
        </p:txBody>
      </p:sp>
      <p:sp>
        <p:nvSpPr>
          <p:cNvPr id="48133" name="Rectangle 4">
            <a:extLst>
              <a:ext uri="{FF2B5EF4-FFF2-40B4-BE49-F238E27FC236}">
                <a16:creationId xmlns:a16="http://schemas.microsoft.com/office/drawing/2014/main" id="{C64930EE-4B46-9648-BBBA-2873D2CFBC9E}"/>
              </a:ext>
            </a:extLst>
          </p:cNvPr>
          <p:cNvSpPr>
            <a:spLocks noChangeArrowheads="1"/>
          </p:cNvSpPr>
          <p:nvPr/>
        </p:nvSpPr>
        <p:spPr bwMode="auto">
          <a:xfrm>
            <a:off x="2743200" y="3505201"/>
            <a:ext cx="71628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defRPr/>
            </a:pPr>
            <a:endParaRPr lang="en-US" altLang="en-US" sz="2400"/>
          </a:p>
        </p:txBody>
      </p:sp>
      <p:sp>
        <p:nvSpPr>
          <p:cNvPr id="286725" name="AutoShape 5">
            <a:extLst>
              <a:ext uri="{FF2B5EF4-FFF2-40B4-BE49-F238E27FC236}">
                <a16:creationId xmlns:a16="http://schemas.microsoft.com/office/drawing/2014/main" id="{0B738482-323A-034A-B258-0AE3E2FE0D34}"/>
              </a:ext>
            </a:extLst>
          </p:cNvPr>
          <p:cNvSpPr>
            <a:spLocks noChangeArrowheads="1"/>
          </p:cNvSpPr>
          <p:nvPr/>
        </p:nvSpPr>
        <p:spPr bwMode="auto">
          <a:xfrm>
            <a:off x="7467600" y="1219200"/>
            <a:ext cx="2490788" cy="615950"/>
          </a:xfrm>
          <a:prstGeom prst="wedgeRoundRectCallout">
            <a:avLst>
              <a:gd name="adj1" fmla="val -107491"/>
              <a:gd name="adj2" fmla="val 325259"/>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lgn="ctr">
              <a:spcBef>
                <a:spcPct val="0"/>
              </a:spcBef>
              <a:buClrTx/>
              <a:buSzTx/>
              <a:buFontTx/>
              <a:buNone/>
              <a:defRPr/>
            </a:pPr>
            <a:r>
              <a:rPr lang="en-US" altLang="en-US" sz="1800"/>
              <a:t>Execute statement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86725"/>
                                        </p:tgtEl>
                                        <p:attrNameLst>
                                          <p:attrName>style.visibility</p:attrName>
                                        </p:attrNameLst>
                                      </p:cBhvr>
                                      <p:to>
                                        <p:strVal val="visible"/>
                                      </p:to>
                                    </p:set>
                                    <p:anim calcmode="lin" valueType="num">
                                      <p:cBhvr additive="base">
                                        <p:cTn id="7" dur="500" fill="hold"/>
                                        <p:tgtEl>
                                          <p:spTgt spid="286725"/>
                                        </p:tgtEl>
                                        <p:attrNameLst>
                                          <p:attrName>ppt_x</p:attrName>
                                        </p:attrNameLst>
                                      </p:cBhvr>
                                      <p:tavLst>
                                        <p:tav tm="0">
                                          <p:val>
                                            <p:strVal val="0-#ppt_w/2"/>
                                          </p:val>
                                        </p:tav>
                                        <p:tav tm="100000">
                                          <p:val>
                                            <p:strVal val="#ppt_x"/>
                                          </p:val>
                                        </p:tav>
                                      </p:tavLst>
                                    </p:anim>
                                    <p:anim calcmode="lin" valueType="num">
                                      <p:cBhvr additive="base">
                                        <p:cTn id="8" dur="500" fill="hold"/>
                                        <p:tgtEl>
                                          <p:spTgt spid="2867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4">
            <a:extLst>
              <a:ext uri="{FF2B5EF4-FFF2-40B4-BE49-F238E27FC236}">
                <a16:creationId xmlns:a16="http://schemas.microsoft.com/office/drawing/2014/main" id="{0CAD85C4-A91A-D148-9946-729B2B455A83}"/>
              </a:ext>
            </a:extLst>
          </p:cNvPr>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C8DEDA1-BB00-4D80-8C6A-102B193FBC47}" type="slidenum">
              <a:rPr lang="en-US" altLang="en-US" sz="1400"/>
              <a:pPr>
                <a:spcBef>
                  <a:spcPct val="0"/>
                </a:spcBef>
                <a:buClrTx/>
                <a:buSzTx/>
                <a:buFontTx/>
                <a:buNone/>
              </a:pPr>
              <a:t>36</a:t>
            </a:fld>
            <a:endParaRPr lang="en-US" altLang="en-US" sz="1400"/>
          </a:p>
        </p:txBody>
      </p:sp>
      <p:sp>
        <p:nvSpPr>
          <p:cNvPr id="51203" name="Rectangle 2">
            <a:extLst>
              <a:ext uri="{FF2B5EF4-FFF2-40B4-BE49-F238E27FC236}">
                <a16:creationId xmlns:a16="http://schemas.microsoft.com/office/drawing/2014/main" id="{B1F65979-8AF5-4449-ACDF-9B85AEEB88DA}"/>
              </a:ext>
            </a:extLst>
          </p:cNvPr>
          <p:cNvSpPr>
            <a:spLocks noChangeArrowheads="1"/>
          </p:cNvSpPr>
          <p:nvPr/>
        </p:nvSpPr>
        <p:spPr bwMode="auto">
          <a:xfrm>
            <a:off x="2171700" y="2640683"/>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p>
            <a:pPr marL="342900" indent="-342900">
              <a:spcBef>
                <a:spcPct val="20000"/>
              </a:spcBef>
              <a:buClr>
                <a:schemeClr val="tx2"/>
              </a:buClr>
              <a:buSzPct val="75000"/>
              <a:defRPr/>
            </a:pPr>
            <a:r>
              <a:rPr lang="en-US" b="1" dirty="0">
                <a:solidFill>
                  <a:schemeClr val="accent4"/>
                </a:solidFill>
                <a:latin typeface="Courier New" pitchFamily="49" charset="0"/>
              </a:rPr>
              <a:t>// This program prints Welcome to Java! </a:t>
            </a:r>
          </a:p>
          <a:p>
            <a:pPr marL="342900" indent="-342900">
              <a:buClr>
                <a:schemeClr val="tx2"/>
              </a:buClr>
              <a:buSzPct val="75000"/>
              <a:defRPr/>
            </a:pPr>
            <a:r>
              <a:rPr lang="en-US" b="1" dirty="0">
                <a:solidFill>
                  <a:schemeClr val="accent4"/>
                </a:solidFill>
                <a:latin typeface="Courier New" pitchFamily="49" charset="0"/>
              </a:rPr>
              <a:t>public class Welcome {	</a:t>
            </a:r>
          </a:p>
          <a:p>
            <a:pPr marL="342900" indent="-342900">
              <a:buClr>
                <a:schemeClr val="tx2"/>
              </a:buClr>
              <a:buSzPct val="75000"/>
              <a:defRPr/>
            </a:pPr>
            <a:r>
              <a:rPr lang="en-US" b="1" dirty="0">
                <a:solidFill>
                  <a:schemeClr val="accent4"/>
                </a:solidFill>
                <a:latin typeface="Courier New" pitchFamily="49" charset="0"/>
              </a:rPr>
              <a:t>  public static void main(String[] </a:t>
            </a:r>
            <a:r>
              <a:rPr lang="en-US" b="1" dirty="0" err="1">
                <a:solidFill>
                  <a:schemeClr val="accent4"/>
                </a:solidFill>
                <a:latin typeface="Courier New" pitchFamily="49" charset="0"/>
              </a:rPr>
              <a:t>args</a:t>
            </a:r>
            <a:r>
              <a:rPr lang="en-US" b="1" dirty="0">
                <a:solidFill>
                  <a:schemeClr val="accent4"/>
                </a:solidFill>
                <a:latin typeface="Courier New" pitchFamily="49" charset="0"/>
              </a:rPr>
              <a:t>) { </a:t>
            </a:r>
          </a:p>
          <a:p>
            <a:pPr marL="342900" indent="-342900">
              <a:buClr>
                <a:schemeClr val="tx2"/>
              </a:buClr>
              <a:buSzPct val="75000"/>
              <a:defRPr/>
            </a:pPr>
            <a:r>
              <a:rPr lang="en-US" b="1" dirty="0">
                <a:solidFill>
                  <a:schemeClr val="accent4"/>
                </a:solidFill>
                <a:latin typeface="Courier New" pitchFamily="49" charset="0"/>
              </a:rPr>
              <a:t>    </a:t>
            </a:r>
            <a:r>
              <a:rPr lang="en-US" b="1" dirty="0" err="1">
                <a:solidFill>
                  <a:schemeClr val="accent4"/>
                </a:solidFill>
                <a:latin typeface="Courier New" pitchFamily="49" charset="0"/>
              </a:rPr>
              <a:t>System.out.println</a:t>
            </a:r>
            <a:r>
              <a:rPr lang="en-US" b="1" dirty="0">
                <a:solidFill>
                  <a:schemeClr val="accent4"/>
                </a:solidFill>
                <a:latin typeface="Courier New" pitchFamily="49" charset="0"/>
              </a:rPr>
              <a:t>("Welcome to Java!");</a:t>
            </a:r>
          </a:p>
          <a:p>
            <a:pPr marL="342900" indent="-342900">
              <a:buClr>
                <a:schemeClr val="tx2"/>
              </a:buClr>
              <a:buSzPct val="75000"/>
              <a:defRPr/>
            </a:pPr>
            <a:r>
              <a:rPr lang="en-US" b="1" dirty="0">
                <a:solidFill>
                  <a:schemeClr val="accent4"/>
                </a:solidFill>
                <a:latin typeface="Courier New" pitchFamily="49" charset="0"/>
              </a:rPr>
              <a:t>  }</a:t>
            </a:r>
          </a:p>
          <a:p>
            <a:pPr marL="342900" indent="-342900">
              <a:buClr>
                <a:schemeClr val="tx2"/>
              </a:buClr>
              <a:buSzPct val="75000"/>
              <a:defRPr/>
            </a:pPr>
            <a:r>
              <a:rPr lang="en-US" b="1" dirty="0">
                <a:solidFill>
                  <a:schemeClr val="accent4"/>
                </a:solidFill>
                <a:latin typeface="Courier New" pitchFamily="49" charset="0"/>
              </a:rPr>
              <a:t>}</a:t>
            </a:r>
            <a:endParaRPr lang="en-US" sz="2800" b="1" dirty="0">
              <a:solidFill>
                <a:schemeClr val="accent4"/>
              </a:solidFill>
            </a:endParaRPr>
          </a:p>
        </p:txBody>
      </p:sp>
      <p:sp>
        <p:nvSpPr>
          <p:cNvPr id="49156" name="Rectangle 3">
            <a:extLst>
              <a:ext uri="{FF2B5EF4-FFF2-40B4-BE49-F238E27FC236}">
                <a16:creationId xmlns:a16="http://schemas.microsoft.com/office/drawing/2014/main" id="{00D10782-0D20-0448-A52B-F2615F6C78C0}"/>
              </a:ext>
            </a:extLst>
          </p:cNvPr>
          <p:cNvSpPr>
            <a:spLocks noGrp="1" noChangeArrowheads="1"/>
          </p:cNvSpPr>
          <p:nvPr>
            <p:ph type="title"/>
          </p:nvPr>
        </p:nvSpPr>
        <p:spPr>
          <a:xfrm>
            <a:off x="1191419" y="488950"/>
            <a:ext cx="7772400" cy="533400"/>
          </a:xfrm>
        </p:spPr>
        <p:txBody>
          <a:bodyPr>
            <a:normAutofit fontScale="90000"/>
          </a:bodyPr>
          <a:lstStyle/>
          <a:p>
            <a:pPr>
              <a:defRPr/>
            </a:pPr>
            <a:r>
              <a:rPr lang="en-US" altLang="en-US" sz="4300" dirty="0"/>
              <a:t>Trace a Program Execution</a:t>
            </a:r>
          </a:p>
        </p:txBody>
      </p:sp>
      <p:sp>
        <p:nvSpPr>
          <p:cNvPr id="49157" name="Rectangle 4">
            <a:extLst>
              <a:ext uri="{FF2B5EF4-FFF2-40B4-BE49-F238E27FC236}">
                <a16:creationId xmlns:a16="http://schemas.microsoft.com/office/drawing/2014/main" id="{D7A5B2D9-11D9-F94B-A90D-E225F8DF45AC}"/>
              </a:ext>
            </a:extLst>
          </p:cNvPr>
          <p:cNvSpPr>
            <a:spLocks noChangeArrowheads="1"/>
          </p:cNvSpPr>
          <p:nvPr/>
        </p:nvSpPr>
        <p:spPr bwMode="auto">
          <a:xfrm>
            <a:off x="2743200" y="3505201"/>
            <a:ext cx="71628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defRPr/>
            </a:pPr>
            <a:endParaRPr lang="en-US" altLang="en-US" sz="2400"/>
          </a:p>
        </p:txBody>
      </p:sp>
      <p:sp>
        <p:nvSpPr>
          <p:cNvPr id="49159" name="Line 8">
            <a:extLst>
              <a:ext uri="{FF2B5EF4-FFF2-40B4-BE49-F238E27FC236}">
                <a16:creationId xmlns:a16="http://schemas.microsoft.com/office/drawing/2014/main" id="{9F640987-262B-DD47-A289-46B362AC19DF}"/>
              </a:ext>
            </a:extLst>
          </p:cNvPr>
          <p:cNvSpPr>
            <a:spLocks noChangeShapeType="1"/>
          </p:cNvSpPr>
          <p:nvPr/>
        </p:nvSpPr>
        <p:spPr bwMode="auto">
          <a:xfrm flipH="1">
            <a:off x="5486400" y="3810000"/>
            <a:ext cx="1219200" cy="1371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endParaRPr>
          </a:p>
        </p:txBody>
      </p:sp>
      <p:sp>
        <p:nvSpPr>
          <p:cNvPr id="287753" name="AutoShape 9">
            <a:extLst>
              <a:ext uri="{FF2B5EF4-FFF2-40B4-BE49-F238E27FC236}">
                <a16:creationId xmlns:a16="http://schemas.microsoft.com/office/drawing/2014/main" id="{4C95B015-7EF0-AF44-9471-93FE88925CE1}"/>
              </a:ext>
            </a:extLst>
          </p:cNvPr>
          <p:cNvSpPr>
            <a:spLocks noChangeArrowheads="1"/>
          </p:cNvSpPr>
          <p:nvPr/>
        </p:nvSpPr>
        <p:spPr bwMode="auto">
          <a:xfrm>
            <a:off x="7620000" y="5410200"/>
            <a:ext cx="2687638" cy="692150"/>
          </a:xfrm>
          <a:prstGeom prst="wedgeRoundRectCallout">
            <a:avLst>
              <a:gd name="adj1" fmla="val -122829"/>
              <a:gd name="adj2" fmla="val -917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50000"/>
              </a:spcBef>
              <a:buClrTx/>
              <a:buSzTx/>
              <a:buFontTx/>
              <a:buNone/>
              <a:defRPr/>
            </a:pPr>
            <a:r>
              <a:rPr lang="en-US" altLang="en-US" sz="1800"/>
              <a:t>print a message to the console</a:t>
            </a:r>
          </a:p>
        </p:txBody>
      </p:sp>
      <p:pic>
        <p:nvPicPr>
          <p:cNvPr id="49161" name="Picture 10">
            <a:extLst>
              <a:ext uri="{FF2B5EF4-FFF2-40B4-BE49-F238E27FC236}">
                <a16:creationId xmlns:a16="http://schemas.microsoft.com/office/drawing/2014/main" id="{9AF80F23-23B9-3B46-8F02-57981651DB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1" y="5257800"/>
            <a:ext cx="2073275" cy="1036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287753"/>
                                        </p:tgtEl>
                                        <p:attrNameLst>
                                          <p:attrName>style.visibility</p:attrName>
                                        </p:attrNameLst>
                                      </p:cBhvr>
                                      <p:to>
                                        <p:strVal val="visible"/>
                                      </p:to>
                                    </p:set>
                                    <p:anim to="" calcmode="lin" valueType="num">
                                      <p:cBhvr>
                                        <p:cTn id="7" dur="1" fill="hold"/>
                                        <p:tgtEl>
                                          <p:spTgt spid="28775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5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4">
            <a:extLst>
              <a:ext uri="{FF2B5EF4-FFF2-40B4-BE49-F238E27FC236}">
                <a16:creationId xmlns:a16="http://schemas.microsoft.com/office/drawing/2014/main" id="{5DDD7840-A12D-7849-A18A-412F86D07C71}"/>
              </a:ext>
            </a:extLst>
          </p:cNvPr>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367F31D-8C8B-4B6B-916F-2DDAA539A55A}" type="slidenum">
              <a:rPr lang="en-US" altLang="en-US" sz="1400"/>
              <a:pPr>
                <a:spcBef>
                  <a:spcPct val="0"/>
                </a:spcBef>
                <a:buClrTx/>
                <a:buSzTx/>
                <a:buFontTx/>
                <a:buNone/>
              </a:pPr>
              <a:t>37</a:t>
            </a:fld>
            <a:endParaRPr lang="en-US" altLang="en-US" sz="1400"/>
          </a:p>
        </p:txBody>
      </p:sp>
      <p:sp>
        <p:nvSpPr>
          <p:cNvPr id="54275" name="Rectangle 2">
            <a:extLst>
              <a:ext uri="{FF2B5EF4-FFF2-40B4-BE49-F238E27FC236}">
                <a16:creationId xmlns:a16="http://schemas.microsoft.com/office/drawing/2014/main" id="{FE1E1113-C6B6-1C46-87E2-F97A9B1D9815}"/>
              </a:ext>
            </a:extLst>
          </p:cNvPr>
          <p:cNvSpPr>
            <a:spLocks noGrp="1" noChangeArrowheads="1"/>
          </p:cNvSpPr>
          <p:nvPr>
            <p:ph type="title"/>
          </p:nvPr>
        </p:nvSpPr>
        <p:spPr>
          <a:xfrm>
            <a:off x="1144571" y="226242"/>
            <a:ext cx="7772400" cy="806581"/>
          </a:xfrm>
        </p:spPr>
        <p:txBody>
          <a:bodyPr/>
          <a:lstStyle/>
          <a:p>
            <a:pPr>
              <a:defRPr/>
            </a:pPr>
            <a:r>
              <a:rPr lang="en-US" altLang="en-US" dirty="0"/>
              <a:t>Anatomy of a Java Program</a:t>
            </a:r>
            <a:endParaRPr lang="en-US" altLang="en-US" dirty="0">
              <a:solidFill>
                <a:schemeClr val="tx1"/>
              </a:solidFill>
            </a:endParaRPr>
          </a:p>
        </p:txBody>
      </p:sp>
      <p:sp>
        <p:nvSpPr>
          <p:cNvPr id="54276" name="Rectangle 3">
            <a:extLst>
              <a:ext uri="{FF2B5EF4-FFF2-40B4-BE49-F238E27FC236}">
                <a16:creationId xmlns:a16="http://schemas.microsoft.com/office/drawing/2014/main" id="{AF02F0EF-20D5-624B-A611-C3327B3B00D7}"/>
              </a:ext>
            </a:extLst>
          </p:cNvPr>
          <p:cNvSpPr>
            <a:spLocks noGrp="1" noChangeArrowheads="1"/>
          </p:cNvSpPr>
          <p:nvPr>
            <p:ph type="body" idx="1"/>
          </p:nvPr>
        </p:nvSpPr>
        <p:spPr>
          <a:xfrm>
            <a:off x="1245909" y="1181363"/>
            <a:ext cx="8382000" cy="5029200"/>
          </a:xfrm>
        </p:spPr>
        <p:txBody>
          <a:bodyPr/>
          <a:lstStyle/>
          <a:p>
            <a:pPr>
              <a:buFont typeface="Monotype Sorts" charset="2"/>
              <a:buChar char="F"/>
              <a:defRPr/>
            </a:pPr>
            <a:r>
              <a:rPr lang="en-US" altLang="en-US" sz="3400" dirty="0"/>
              <a:t>Class name</a:t>
            </a:r>
          </a:p>
          <a:p>
            <a:pPr>
              <a:buFont typeface="Monotype Sorts" charset="2"/>
              <a:buChar char="F"/>
              <a:defRPr/>
            </a:pPr>
            <a:r>
              <a:rPr lang="en-US" altLang="en-US" sz="3400" dirty="0"/>
              <a:t>Main method</a:t>
            </a:r>
          </a:p>
          <a:p>
            <a:pPr>
              <a:buFont typeface="Monotype Sorts" charset="2"/>
              <a:buChar char="F"/>
              <a:defRPr/>
            </a:pPr>
            <a:r>
              <a:rPr lang="en-US" altLang="en-US" sz="3400" dirty="0"/>
              <a:t>Statements</a:t>
            </a:r>
          </a:p>
          <a:p>
            <a:pPr>
              <a:buFont typeface="Monotype Sorts" charset="2"/>
              <a:buChar char="F"/>
              <a:defRPr/>
            </a:pPr>
            <a:r>
              <a:rPr lang="en-US" altLang="en-US" sz="3400" dirty="0"/>
              <a:t>Statement terminator</a:t>
            </a:r>
          </a:p>
          <a:p>
            <a:pPr>
              <a:buFont typeface="Monotype Sorts" charset="2"/>
              <a:buChar char="F"/>
              <a:defRPr/>
            </a:pPr>
            <a:r>
              <a:rPr lang="en-US" altLang="en-US" sz="3400" dirty="0"/>
              <a:t>Reserved words</a:t>
            </a:r>
          </a:p>
          <a:p>
            <a:pPr>
              <a:buFont typeface="Monotype Sorts" charset="2"/>
              <a:buChar char="F"/>
              <a:defRPr/>
            </a:pPr>
            <a:r>
              <a:rPr lang="en-US" altLang="en-US" sz="3400" dirty="0"/>
              <a:t>Comments</a:t>
            </a:r>
          </a:p>
          <a:p>
            <a:pPr>
              <a:buFont typeface="Monotype Sorts" charset="2"/>
              <a:buChar char="F"/>
              <a:defRPr/>
            </a:pPr>
            <a:r>
              <a:rPr lang="en-US" altLang="en-US" sz="3400" dirty="0"/>
              <a:t>Blocks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4">
            <a:extLst>
              <a:ext uri="{FF2B5EF4-FFF2-40B4-BE49-F238E27FC236}">
                <a16:creationId xmlns:a16="http://schemas.microsoft.com/office/drawing/2014/main" id="{8068B0A2-A51F-4740-9297-6A2B0EF41DB2}"/>
              </a:ext>
            </a:extLst>
          </p:cNvPr>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79D4EC5-FCDA-4A2B-87CA-CF25359D2BE3}" type="slidenum">
              <a:rPr lang="en-US" altLang="en-US" sz="1400"/>
              <a:pPr>
                <a:spcBef>
                  <a:spcPct val="0"/>
                </a:spcBef>
                <a:buClrTx/>
                <a:buSzTx/>
                <a:buFontTx/>
                <a:buNone/>
              </a:pPr>
              <a:t>38</a:t>
            </a:fld>
            <a:endParaRPr lang="en-US" altLang="en-US" sz="1400"/>
          </a:p>
        </p:txBody>
      </p:sp>
      <p:sp>
        <p:nvSpPr>
          <p:cNvPr id="33794" name="Rectangle 2">
            <a:extLst>
              <a:ext uri="{FF2B5EF4-FFF2-40B4-BE49-F238E27FC236}">
                <a16:creationId xmlns:a16="http://schemas.microsoft.com/office/drawing/2014/main" id="{DA0FFEDB-B6CE-496D-B4D2-D3674E3D00A1}"/>
              </a:ext>
            </a:extLst>
          </p:cNvPr>
          <p:cNvSpPr>
            <a:spLocks noChangeArrowheads="1"/>
          </p:cNvSpPr>
          <p:nvPr/>
        </p:nvSpPr>
        <p:spPr bwMode="auto">
          <a:xfrm>
            <a:off x="1239232" y="3429000"/>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dirty="0">
                <a:latin typeface="Courier New" panose="02070309020205020404" pitchFamily="49" charset="0"/>
              </a:rPr>
              <a:t>// This program prints Welcome to Java! </a:t>
            </a:r>
          </a:p>
          <a:p>
            <a:pPr>
              <a:spcBef>
                <a:spcPct val="0"/>
              </a:spcBef>
              <a:buFont typeface="Monotype Sorts" pitchFamily="2" charset="2"/>
              <a:buNone/>
            </a:pPr>
            <a:r>
              <a:rPr lang="en-US" altLang="en-US" sz="2400" dirty="0">
                <a:latin typeface="Courier New" panose="02070309020205020404" pitchFamily="49" charset="0"/>
              </a:rPr>
              <a:t>public class Welcome {	</a:t>
            </a:r>
          </a:p>
          <a:p>
            <a:pPr>
              <a:spcBef>
                <a:spcPct val="0"/>
              </a:spcBef>
              <a:buFont typeface="Monotype Sorts" pitchFamily="2" charset="2"/>
              <a:buNone/>
            </a:pPr>
            <a:r>
              <a:rPr lang="en-US" altLang="en-US" sz="2400" dirty="0">
                <a:latin typeface="Courier New" panose="02070309020205020404" pitchFamily="49" charset="0"/>
              </a:rPr>
              <a:t>  public static void main(String[] </a:t>
            </a:r>
            <a:r>
              <a:rPr lang="en-US" altLang="en-US" sz="2400" dirty="0" err="1">
                <a:latin typeface="Courier New" panose="02070309020205020404" pitchFamily="49" charset="0"/>
              </a:rPr>
              <a:t>args</a:t>
            </a:r>
            <a:r>
              <a:rPr lang="en-US" altLang="en-US" sz="2400" dirty="0">
                <a:latin typeface="Courier New" panose="02070309020205020404" pitchFamily="49" charset="0"/>
              </a:rPr>
              <a:t>) { </a:t>
            </a:r>
          </a:p>
          <a:p>
            <a:pPr>
              <a:spcBef>
                <a:spcPct val="0"/>
              </a:spcBef>
              <a:buFont typeface="Monotype Sorts" pitchFamily="2" charset="2"/>
              <a:buNone/>
            </a:pPr>
            <a:r>
              <a:rPr lang="en-US" altLang="en-US" sz="2400" dirty="0">
                <a:latin typeface="Courier New" panose="02070309020205020404" pitchFamily="49" charset="0"/>
              </a:rPr>
              <a:t>    </a:t>
            </a:r>
            <a:r>
              <a:rPr lang="en-US" altLang="en-US" sz="2400" dirty="0" err="1">
                <a:latin typeface="Courier New" panose="02070309020205020404" pitchFamily="49" charset="0"/>
              </a:rPr>
              <a:t>System.out.println</a:t>
            </a:r>
            <a:r>
              <a:rPr lang="en-US" altLang="en-US" sz="2400" dirty="0">
                <a:latin typeface="Courier New" panose="02070309020205020404" pitchFamily="49" charset="0"/>
              </a:rPr>
              <a:t>("Welcome to Java!");</a:t>
            </a:r>
          </a:p>
          <a:p>
            <a:pPr>
              <a:spcBef>
                <a:spcPct val="0"/>
              </a:spcBef>
              <a:buFont typeface="Monotype Sorts" pitchFamily="2" charset="2"/>
              <a:buNone/>
            </a:pPr>
            <a:r>
              <a:rPr lang="en-US" altLang="en-US" sz="2400" dirty="0">
                <a:latin typeface="Courier New" panose="02070309020205020404" pitchFamily="49" charset="0"/>
              </a:rPr>
              <a:t>  }</a:t>
            </a:r>
          </a:p>
          <a:p>
            <a:pPr>
              <a:spcBef>
                <a:spcPct val="0"/>
              </a:spcBef>
              <a:buFont typeface="Monotype Sorts" pitchFamily="2" charset="2"/>
              <a:buNone/>
            </a:pPr>
            <a:r>
              <a:rPr lang="en-US" altLang="en-US" sz="2400" dirty="0">
                <a:latin typeface="Courier New" panose="02070309020205020404" pitchFamily="49" charset="0"/>
              </a:rPr>
              <a:t>}</a:t>
            </a:r>
            <a:endParaRPr lang="en-US" altLang="en-US" sz="2800" dirty="0"/>
          </a:p>
        </p:txBody>
      </p:sp>
      <p:sp>
        <p:nvSpPr>
          <p:cNvPr id="55300" name="Rectangle 3">
            <a:extLst>
              <a:ext uri="{FF2B5EF4-FFF2-40B4-BE49-F238E27FC236}">
                <a16:creationId xmlns:a16="http://schemas.microsoft.com/office/drawing/2014/main" id="{0AED9D8B-41E1-0443-8263-52DFE673F9DC}"/>
              </a:ext>
            </a:extLst>
          </p:cNvPr>
          <p:cNvSpPr>
            <a:spLocks noGrp="1" noChangeArrowheads="1"/>
          </p:cNvSpPr>
          <p:nvPr>
            <p:ph type="title"/>
          </p:nvPr>
        </p:nvSpPr>
        <p:spPr>
          <a:xfrm>
            <a:off x="1152427" y="495300"/>
            <a:ext cx="7772400" cy="533400"/>
          </a:xfrm>
        </p:spPr>
        <p:txBody>
          <a:bodyPr>
            <a:normAutofit fontScale="90000"/>
          </a:bodyPr>
          <a:lstStyle/>
          <a:p>
            <a:pPr>
              <a:defRPr/>
            </a:pPr>
            <a:r>
              <a:rPr lang="en-US" altLang="en-US" dirty="0"/>
              <a:t>Class Name</a:t>
            </a:r>
          </a:p>
        </p:txBody>
      </p:sp>
      <p:sp>
        <p:nvSpPr>
          <p:cNvPr id="55301" name="Rectangle 4">
            <a:extLst>
              <a:ext uri="{FF2B5EF4-FFF2-40B4-BE49-F238E27FC236}">
                <a16:creationId xmlns:a16="http://schemas.microsoft.com/office/drawing/2014/main" id="{EB8ED4DC-BC43-414F-BA4C-B4B322E18E4C}"/>
              </a:ext>
            </a:extLst>
          </p:cNvPr>
          <p:cNvSpPr>
            <a:spLocks noChangeArrowheads="1"/>
          </p:cNvSpPr>
          <p:nvPr/>
        </p:nvSpPr>
        <p:spPr bwMode="auto">
          <a:xfrm>
            <a:off x="3686185" y="3869704"/>
            <a:ext cx="13716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defRPr/>
            </a:pPr>
            <a:endParaRPr lang="en-US" altLang="en-US" sz="2400"/>
          </a:p>
        </p:txBody>
      </p:sp>
      <p:sp>
        <p:nvSpPr>
          <p:cNvPr id="55302" name="Rectangle 5">
            <a:extLst>
              <a:ext uri="{FF2B5EF4-FFF2-40B4-BE49-F238E27FC236}">
                <a16:creationId xmlns:a16="http://schemas.microsoft.com/office/drawing/2014/main" id="{5B8275E4-F0BE-CE4E-98AE-98283BCB9786}"/>
              </a:ext>
            </a:extLst>
          </p:cNvPr>
          <p:cNvSpPr>
            <a:spLocks noGrp="1" noChangeArrowheads="1"/>
          </p:cNvSpPr>
          <p:nvPr>
            <p:ph type="body" idx="1"/>
          </p:nvPr>
        </p:nvSpPr>
        <p:spPr>
          <a:xfrm>
            <a:off x="1239232" y="1042515"/>
            <a:ext cx="8763000" cy="2133600"/>
          </a:xfrm>
        </p:spPr>
        <p:txBody>
          <a:bodyPr/>
          <a:lstStyle/>
          <a:p>
            <a:pPr marL="0" indent="0">
              <a:buNone/>
              <a:defRPr/>
            </a:pPr>
            <a:r>
              <a:rPr lang="en-US" altLang="en-US" dirty="0"/>
              <a:t>Every Java program must have at least one class. Each class has a name. By convention, class names start with an uppercase letter. In this example, the class name is Welcome.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4">
            <a:extLst>
              <a:ext uri="{FF2B5EF4-FFF2-40B4-BE49-F238E27FC236}">
                <a16:creationId xmlns:a16="http://schemas.microsoft.com/office/drawing/2014/main" id="{1DDE0EB7-8313-3443-8AB7-A337EDB28E6F}"/>
              </a:ext>
            </a:extLst>
          </p:cNvPr>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DE76E89-88F3-4A68-84F3-61874F715E43}" type="slidenum">
              <a:rPr lang="en-US" altLang="en-US" sz="1400"/>
              <a:pPr>
                <a:spcBef>
                  <a:spcPct val="0"/>
                </a:spcBef>
                <a:buClrTx/>
                <a:buSzTx/>
                <a:buFontTx/>
                <a:buNone/>
              </a:pPr>
              <a:t>39</a:t>
            </a:fld>
            <a:endParaRPr lang="en-US" altLang="en-US" sz="1400"/>
          </a:p>
        </p:txBody>
      </p:sp>
      <p:sp>
        <p:nvSpPr>
          <p:cNvPr id="34818" name="Rectangle 2">
            <a:extLst>
              <a:ext uri="{FF2B5EF4-FFF2-40B4-BE49-F238E27FC236}">
                <a16:creationId xmlns:a16="http://schemas.microsoft.com/office/drawing/2014/main" id="{A0C2BF2C-6441-4C54-9E1C-F6A50B347753}"/>
              </a:ext>
            </a:extLst>
          </p:cNvPr>
          <p:cNvSpPr>
            <a:spLocks noChangeArrowheads="1"/>
          </p:cNvSpPr>
          <p:nvPr/>
        </p:nvSpPr>
        <p:spPr bwMode="auto">
          <a:xfrm>
            <a:off x="1320538" y="3072731"/>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dirty="0">
                <a:latin typeface="Courier New" panose="02070309020205020404" pitchFamily="49" charset="0"/>
              </a:rPr>
              <a:t>// This program prints Welcome to Java! </a:t>
            </a:r>
          </a:p>
          <a:p>
            <a:pPr>
              <a:spcBef>
                <a:spcPct val="0"/>
              </a:spcBef>
              <a:buFont typeface="Monotype Sorts" pitchFamily="2" charset="2"/>
              <a:buNone/>
            </a:pPr>
            <a:r>
              <a:rPr lang="en-US" altLang="en-US" sz="2400" b="1" dirty="0">
                <a:latin typeface="Courier New" panose="02070309020205020404" pitchFamily="49" charset="0"/>
              </a:rPr>
              <a:t>public class Welcome {	</a:t>
            </a:r>
          </a:p>
          <a:p>
            <a:pPr>
              <a:spcBef>
                <a:spcPct val="0"/>
              </a:spcBef>
              <a:buFont typeface="Monotype Sorts" pitchFamily="2" charset="2"/>
              <a:buNone/>
            </a:pPr>
            <a:r>
              <a:rPr lang="en-US" altLang="en-US" sz="2400" b="1" dirty="0">
                <a:latin typeface="Courier New" panose="02070309020205020404" pitchFamily="49" charset="0"/>
              </a:rPr>
              <a:t>  public static void main(String[] </a:t>
            </a:r>
            <a:r>
              <a:rPr lang="en-US" altLang="en-US" sz="2400" b="1" dirty="0" err="1">
                <a:latin typeface="Courier New" panose="02070309020205020404" pitchFamily="49" charset="0"/>
              </a:rPr>
              <a:t>args</a:t>
            </a:r>
            <a:r>
              <a:rPr lang="en-US" altLang="en-US" sz="2400" b="1" dirty="0">
                <a:latin typeface="Courier New" panose="02070309020205020404" pitchFamily="49" charset="0"/>
              </a:rPr>
              <a:t>) { </a:t>
            </a:r>
          </a:p>
          <a:p>
            <a:pPr>
              <a:spcBef>
                <a:spcPct val="0"/>
              </a:spcBef>
              <a:buFont typeface="Monotype Sorts" pitchFamily="2" charset="2"/>
              <a:buNone/>
            </a:pPr>
            <a:r>
              <a:rPr lang="en-US" altLang="en-US" sz="2400" b="1" dirty="0">
                <a:latin typeface="Courier New" panose="02070309020205020404" pitchFamily="49" charset="0"/>
              </a:rPr>
              <a:t>    </a:t>
            </a:r>
            <a:r>
              <a:rPr lang="en-US" altLang="en-US" sz="2400" b="1" dirty="0" err="1">
                <a:latin typeface="Courier New" panose="02070309020205020404" pitchFamily="49" charset="0"/>
              </a:rPr>
              <a:t>System.out.println</a:t>
            </a:r>
            <a:r>
              <a:rPr lang="en-US" altLang="en-US" sz="2400" b="1" dirty="0">
                <a:latin typeface="Courier New" panose="02070309020205020404" pitchFamily="49" charset="0"/>
              </a:rPr>
              <a:t>("Welcome to Java!");</a:t>
            </a:r>
          </a:p>
          <a:p>
            <a:pPr>
              <a:spcBef>
                <a:spcPct val="0"/>
              </a:spcBef>
              <a:buFont typeface="Monotype Sorts" pitchFamily="2" charset="2"/>
              <a:buNone/>
            </a:pPr>
            <a:r>
              <a:rPr lang="en-US" altLang="en-US" sz="2400" b="1" dirty="0">
                <a:latin typeface="Courier New" panose="02070309020205020404" pitchFamily="49" charset="0"/>
              </a:rPr>
              <a:t>  }</a:t>
            </a:r>
          </a:p>
          <a:p>
            <a:pPr>
              <a:spcBef>
                <a:spcPct val="0"/>
              </a:spcBef>
              <a:buFont typeface="Monotype Sorts" pitchFamily="2" charset="2"/>
              <a:buNone/>
            </a:pPr>
            <a:r>
              <a:rPr lang="en-US" altLang="en-US" sz="2400" b="1" dirty="0">
                <a:latin typeface="Courier New" panose="02070309020205020404" pitchFamily="49" charset="0"/>
              </a:rPr>
              <a:t>}</a:t>
            </a:r>
            <a:endParaRPr lang="en-US" altLang="en-US" sz="2800" b="1" dirty="0"/>
          </a:p>
        </p:txBody>
      </p:sp>
      <p:sp>
        <p:nvSpPr>
          <p:cNvPr id="56324" name="Rectangle 3">
            <a:extLst>
              <a:ext uri="{FF2B5EF4-FFF2-40B4-BE49-F238E27FC236}">
                <a16:creationId xmlns:a16="http://schemas.microsoft.com/office/drawing/2014/main" id="{6FC8AD07-489C-984C-9985-21696D5E00FD}"/>
              </a:ext>
            </a:extLst>
          </p:cNvPr>
          <p:cNvSpPr>
            <a:spLocks noGrp="1" noChangeArrowheads="1"/>
          </p:cNvSpPr>
          <p:nvPr>
            <p:ph type="title"/>
          </p:nvPr>
        </p:nvSpPr>
        <p:spPr>
          <a:xfrm>
            <a:off x="1163425" y="495300"/>
            <a:ext cx="7772400" cy="533400"/>
          </a:xfrm>
        </p:spPr>
        <p:txBody>
          <a:bodyPr>
            <a:normAutofit fontScale="90000"/>
          </a:bodyPr>
          <a:lstStyle/>
          <a:p>
            <a:pPr>
              <a:defRPr/>
            </a:pPr>
            <a:r>
              <a:rPr lang="en-US" altLang="en-US" dirty="0"/>
              <a:t>Main Method</a:t>
            </a:r>
          </a:p>
        </p:txBody>
      </p:sp>
      <p:sp>
        <p:nvSpPr>
          <p:cNvPr id="56325" name="Rectangle 4">
            <a:extLst>
              <a:ext uri="{FF2B5EF4-FFF2-40B4-BE49-F238E27FC236}">
                <a16:creationId xmlns:a16="http://schemas.microsoft.com/office/drawing/2014/main" id="{FC81844C-CADE-364A-960D-AFD9B535DD52}"/>
              </a:ext>
            </a:extLst>
          </p:cNvPr>
          <p:cNvSpPr>
            <a:spLocks noChangeArrowheads="1"/>
          </p:cNvSpPr>
          <p:nvPr/>
        </p:nvSpPr>
        <p:spPr bwMode="auto">
          <a:xfrm>
            <a:off x="1635551" y="3855828"/>
            <a:ext cx="70866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defRPr/>
            </a:pPr>
            <a:endParaRPr lang="en-US" altLang="en-US" sz="2400"/>
          </a:p>
        </p:txBody>
      </p:sp>
      <p:sp>
        <p:nvSpPr>
          <p:cNvPr id="56326" name="Rectangle 5">
            <a:extLst>
              <a:ext uri="{FF2B5EF4-FFF2-40B4-BE49-F238E27FC236}">
                <a16:creationId xmlns:a16="http://schemas.microsoft.com/office/drawing/2014/main" id="{D7C1D120-507A-FE4D-93F2-18B1B29384B0}"/>
              </a:ext>
            </a:extLst>
          </p:cNvPr>
          <p:cNvSpPr>
            <a:spLocks noGrp="1" noChangeArrowheads="1"/>
          </p:cNvSpPr>
          <p:nvPr>
            <p:ph type="body" idx="1"/>
          </p:nvPr>
        </p:nvSpPr>
        <p:spPr>
          <a:xfrm>
            <a:off x="1252979" y="1111712"/>
            <a:ext cx="8763000" cy="2133600"/>
          </a:xfrm>
        </p:spPr>
        <p:txBody>
          <a:bodyPr/>
          <a:lstStyle/>
          <a:p>
            <a:pPr marL="0" indent="0">
              <a:buNone/>
              <a:defRPr/>
            </a:pPr>
            <a:r>
              <a:rPr lang="en-US" altLang="en-US" dirty="0"/>
              <a:t>Line 2 defines the main method. In order to run a class, the class must contain a method named main. The program is executed from the main method.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Recommended Books</a:t>
            </a:r>
          </a:p>
        </p:txBody>
      </p:sp>
      <p:sp>
        <p:nvSpPr>
          <p:cNvPr id="3" name="Content Placeholder 2"/>
          <p:cNvSpPr>
            <a:spLocks noGrp="1"/>
          </p:cNvSpPr>
          <p:nvPr>
            <p:ph idx="1"/>
          </p:nvPr>
        </p:nvSpPr>
        <p:spPr/>
        <p:txBody>
          <a:bodyPr/>
          <a:lstStyle/>
          <a:p>
            <a:pPr algn="l"/>
            <a:r>
              <a:rPr lang="en-US" b="0" i="0" dirty="0">
                <a:solidFill>
                  <a:schemeClr val="tx1"/>
                </a:solidFill>
                <a:effectLst/>
              </a:rPr>
              <a:t> Introduction to Java Programming </a:t>
            </a:r>
            <a:r>
              <a:rPr lang="en-US" sz="2400" b="0" i="0" dirty="0">
                <a:solidFill>
                  <a:schemeClr val="tx1"/>
                </a:solidFill>
                <a:effectLst/>
              </a:rPr>
              <a:t>(Y. Daniel Liang, Armstrong State University, Georgia Southern University)</a:t>
            </a:r>
          </a:p>
          <a:p>
            <a:pPr algn="l"/>
            <a:r>
              <a:rPr lang="en-US" b="0" i="0" dirty="0">
                <a:solidFill>
                  <a:schemeClr val="tx1"/>
                </a:solidFill>
                <a:effectLst/>
              </a:rPr>
              <a:t> Java: The Complete Reference, J2SE 5 Edition 6th Edition </a:t>
            </a:r>
            <a:r>
              <a:rPr lang="en-US" sz="2400" b="0" i="0" dirty="0">
                <a:solidFill>
                  <a:schemeClr val="tx1"/>
                </a:solidFill>
                <a:effectLst/>
              </a:rPr>
              <a:t>(Herbert </a:t>
            </a:r>
            <a:r>
              <a:rPr lang="en-US" sz="2400" b="0" i="0" dirty="0" err="1">
                <a:solidFill>
                  <a:schemeClr val="tx1"/>
                </a:solidFill>
                <a:effectLst/>
              </a:rPr>
              <a:t>Schildt</a:t>
            </a:r>
            <a:r>
              <a:rPr lang="en-US" sz="2400" b="0" i="0" dirty="0">
                <a:solidFill>
                  <a:schemeClr val="tx1"/>
                </a:solidFill>
                <a:effectLst/>
              </a:rPr>
              <a:t>) </a:t>
            </a:r>
          </a:p>
          <a:p>
            <a:pPr algn="l"/>
            <a:r>
              <a:rPr lang="en-US" b="0" i="0" dirty="0">
                <a:solidFill>
                  <a:schemeClr val="tx1"/>
                </a:solidFill>
                <a:effectLst/>
              </a:rPr>
              <a:t> Beginning Java 2 by Ivor Horton</a:t>
            </a:r>
          </a:p>
          <a:p>
            <a:pPr algn="l"/>
            <a:r>
              <a:rPr lang="en-US" b="0" i="0" dirty="0">
                <a:solidFill>
                  <a:schemeClr val="tx1"/>
                </a:solidFill>
                <a:effectLst/>
              </a:rPr>
              <a:t> Teach Yourself Java in 21 Days, </a:t>
            </a:r>
            <a:r>
              <a:rPr lang="en-US" b="0" i="0" dirty="0" err="1">
                <a:solidFill>
                  <a:schemeClr val="tx1"/>
                </a:solidFill>
                <a:effectLst/>
              </a:rPr>
              <a:t>Sams</a:t>
            </a:r>
            <a:r>
              <a:rPr lang="en-US" b="0" i="0" dirty="0">
                <a:solidFill>
                  <a:schemeClr val="tx1"/>
                </a:solidFill>
                <a:effectLst/>
              </a:rPr>
              <a:t> Series</a:t>
            </a:r>
            <a:endParaRPr lang="en-US" dirty="0">
              <a:solidFill>
                <a:schemeClr val="tx1"/>
              </a:solidFill>
            </a:endParaRPr>
          </a:p>
          <a:p>
            <a:pPr algn="l"/>
            <a:r>
              <a:rPr lang="en-US" b="0" i="0" dirty="0">
                <a:solidFill>
                  <a:schemeClr val="tx1"/>
                </a:solidFill>
                <a:effectLst/>
              </a:rPr>
              <a:t> Designing Object Oriented Software by Rebecca </a:t>
            </a:r>
            <a:r>
              <a:rPr lang="en-US" b="0" i="0" dirty="0" err="1">
                <a:solidFill>
                  <a:schemeClr val="tx1"/>
                </a:solidFill>
                <a:effectLst/>
              </a:rPr>
              <a:t>WirfsBrock</a:t>
            </a:r>
            <a:r>
              <a:rPr lang="en-US" b="0" i="0" dirty="0">
                <a:solidFill>
                  <a:schemeClr val="tx1"/>
                </a:solidFill>
                <a:effectLst/>
              </a:rPr>
              <a:t>, Brian Wilkerson, Lauren Wiener (For OOP)</a:t>
            </a:r>
          </a:p>
          <a:p>
            <a:pPr algn="l"/>
            <a:endParaRPr lang="en-US" sz="2400" b="0" i="0" dirty="0">
              <a:solidFill>
                <a:schemeClr val="tx1"/>
              </a:solidFill>
              <a:effectLst/>
            </a:endParaRPr>
          </a:p>
        </p:txBody>
      </p:sp>
      <p:sp>
        <p:nvSpPr>
          <p:cNvPr id="4" name="Slide Number Placeholder 3"/>
          <p:cNvSpPr>
            <a:spLocks noGrp="1"/>
          </p:cNvSpPr>
          <p:nvPr>
            <p:ph type="sldNum" sz="quarter" idx="12"/>
          </p:nvPr>
        </p:nvSpPr>
        <p:spPr/>
        <p:txBody>
          <a:bodyPr/>
          <a:lstStyle/>
          <a:p>
            <a:fld id="{0D736693-4716-4F4B-B6D1-76F915E8FF72}" type="slidenum">
              <a:rPr lang="en-GB" smtClean="0"/>
              <a:t>4</a:t>
            </a:fld>
            <a:endParaRPr lang="en-GB"/>
          </a:p>
        </p:txBody>
      </p:sp>
    </p:spTree>
    <p:extLst>
      <p:ext uri="{BB962C8B-B14F-4D97-AF65-F5344CB8AC3E}">
        <p14:creationId xmlns:p14="http://schemas.microsoft.com/office/powerpoint/2010/main" val="5521265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4">
            <a:extLst>
              <a:ext uri="{FF2B5EF4-FFF2-40B4-BE49-F238E27FC236}">
                <a16:creationId xmlns:a16="http://schemas.microsoft.com/office/drawing/2014/main" id="{8AED49DF-0678-5B4D-B9D2-117709D50E85}"/>
              </a:ext>
            </a:extLst>
          </p:cNvPr>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3F88EAB-AF02-47B4-A345-C3EB9AD86E69}" type="slidenum">
              <a:rPr lang="en-US" altLang="en-US" sz="1400"/>
              <a:pPr>
                <a:spcBef>
                  <a:spcPct val="0"/>
                </a:spcBef>
                <a:buClrTx/>
                <a:buSzTx/>
                <a:buFontTx/>
                <a:buNone/>
              </a:pPr>
              <a:t>40</a:t>
            </a:fld>
            <a:endParaRPr lang="en-US" altLang="en-US" sz="1400"/>
          </a:p>
        </p:txBody>
      </p:sp>
      <p:sp>
        <p:nvSpPr>
          <p:cNvPr id="35842" name="Rectangle 2">
            <a:extLst>
              <a:ext uri="{FF2B5EF4-FFF2-40B4-BE49-F238E27FC236}">
                <a16:creationId xmlns:a16="http://schemas.microsoft.com/office/drawing/2014/main" id="{270C6BFE-C1CE-4C2C-B520-DE338FBB5511}"/>
              </a:ext>
            </a:extLst>
          </p:cNvPr>
          <p:cNvSpPr>
            <a:spLocks noChangeArrowheads="1"/>
          </p:cNvSpPr>
          <p:nvPr/>
        </p:nvSpPr>
        <p:spPr bwMode="auto">
          <a:xfrm>
            <a:off x="1405379" y="3267993"/>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dirty="0">
                <a:latin typeface="Courier New" panose="02070309020205020404" pitchFamily="49" charset="0"/>
              </a:rPr>
              <a:t>// This program prints Welcome to Java! </a:t>
            </a:r>
          </a:p>
          <a:p>
            <a:pPr>
              <a:spcBef>
                <a:spcPct val="0"/>
              </a:spcBef>
              <a:buFont typeface="Monotype Sorts" pitchFamily="2" charset="2"/>
              <a:buNone/>
            </a:pPr>
            <a:r>
              <a:rPr lang="en-US" altLang="en-US" sz="2400" b="1" dirty="0">
                <a:latin typeface="Courier New" panose="02070309020205020404" pitchFamily="49" charset="0"/>
              </a:rPr>
              <a:t>public class Welcome {	</a:t>
            </a:r>
          </a:p>
          <a:p>
            <a:pPr>
              <a:spcBef>
                <a:spcPct val="0"/>
              </a:spcBef>
              <a:buFont typeface="Monotype Sorts" pitchFamily="2" charset="2"/>
              <a:buNone/>
            </a:pPr>
            <a:r>
              <a:rPr lang="en-US" altLang="en-US" sz="2400" b="1" dirty="0">
                <a:latin typeface="Courier New" panose="02070309020205020404" pitchFamily="49" charset="0"/>
              </a:rPr>
              <a:t>  public static void main(String[] </a:t>
            </a:r>
            <a:r>
              <a:rPr lang="en-US" altLang="en-US" sz="2400" b="1" dirty="0" err="1">
                <a:latin typeface="Courier New" panose="02070309020205020404" pitchFamily="49" charset="0"/>
              </a:rPr>
              <a:t>args</a:t>
            </a:r>
            <a:r>
              <a:rPr lang="en-US" altLang="en-US" sz="2400" b="1" dirty="0">
                <a:latin typeface="Courier New" panose="02070309020205020404" pitchFamily="49" charset="0"/>
              </a:rPr>
              <a:t>) { </a:t>
            </a:r>
          </a:p>
          <a:p>
            <a:pPr>
              <a:spcBef>
                <a:spcPct val="0"/>
              </a:spcBef>
              <a:buFont typeface="Monotype Sorts" pitchFamily="2" charset="2"/>
              <a:buNone/>
            </a:pPr>
            <a:r>
              <a:rPr lang="en-US" altLang="en-US" sz="2400" b="1" dirty="0">
                <a:latin typeface="Courier New" panose="02070309020205020404" pitchFamily="49" charset="0"/>
              </a:rPr>
              <a:t>    </a:t>
            </a:r>
            <a:r>
              <a:rPr lang="en-US" altLang="en-US" sz="2400" b="1" dirty="0" err="1">
                <a:latin typeface="Courier New" panose="02070309020205020404" pitchFamily="49" charset="0"/>
              </a:rPr>
              <a:t>System.out.println</a:t>
            </a:r>
            <a:r>
              <a:rPr lang="en-US" altLang="en-US" sz="2400" b="1" dirty="0">
                <a:latin typeface="Courier New" panose="02070309020205020404" pitchFamily="49" charset="0"/>
              </a:rPr>
              <a:t>("Welcome to Java!");</a:t>
            </a:r>
          </a:p>
          <a:p>
            <a:pPr>
              <a:spcBef>
                <a:spcPct val="0"/>
              </a:spcBef>
              <a:buFont typeface="Monotype Sorts" pitchFamily="2" charset="2"/>
              <a:buNone/>
            </a:pPr>
            <a:r>
              <a:rPr lang="en-US" altLang="en-US" sz="2400" b="1" dirty="0">
                <a:latin typeface="Courier New" panose="02070309020205020404" pitchFamily="49" charset="0"/>
              </a:rPr>
              <a:t>  }</a:t>
            </a:r>
          </a:p>
          <a:p>
            <a:pPr>
              <a:spcBef>
                <a:spcPct val="0"/>
              </a:spcBef>
              <a:buFont typeface="Monotype Sorts" pitchFamily="2" charset="2"/>
              <a:buNone/>
            </a:pPr>
            <a:r>
              <a:rPr lang="en-US" altLang="en-US" sz="2400" b="1" dirty="0">
                <a:latin typeface="Courier New" panose="02070309020205020404" pitchFamily="49" charset="0"/>
              </a:rPr>
              <a:t>}</a:t>
            </a:r>
            <a:endParaRPr lang="en-US" altLang="en-US" sz="2800" b="1" dirty="0"/>
          </a:p>
        </p:txBody>
      </p:sp>
      <p:sp>
        <p:nvSpPr>
          <p:cNvPr id="57348" name="Rectangle 3">
            <a:extLst>
              <a:ext uri="{FF2B5EF4-FFF2-40B4-BE49-F238E27FC236}">
                <a16:creationId xmlns:a16="http://schemas.microsoft.com/office/drawing/2014/main" id="{AECB7CBC-C1E0-2941-81AA-7F5668D2D0FF}"/>
              </a:ext>
            </a:extLst>
          </p:cNvPr>
          <p:cNvSpPr>
            <a:spLocks noGrp="1" noChangeArrowheads="1"/>
          </p:cNvSpPr>
          <p:nvPr>
            <p:ph type="title"/>
          </p:nvPr>
        </p:nvSpPr>
        <p:spPr>
          <a:xfrm>
            <a:off x="1219986" y="465808"/>
            <a:ext cx="7772400" cy="533400"/>
          </a:xfrm>
        </p:spPr>
        <p:txBody>
          <a:bodyPr>
            <a:normAutofit fontScale="90000"/>
          </a:bodyPr>
          <a:lstStyle/>
          <a:p>
            <a:pPr>
              <a:defRPr/>
            </a:pPr>
            <a:r>
              <a:rPr lang="en-US" altLang="en-US" sz="4700" dirty="0"/>
              <a:t>Statement</a:t>
            </a:r>
          </a:p>
        </p:txBody>
      </p:sp>
      <p:sp>
        <p:nvSpPr>
          <p:cNvPr id="57349" name="Rectangle 4">
            <a:extLst>
              <a:ext uri="{FF2B5EF4-FFF2-40B4-BE49-F238E27FC236}">
                <a16:creationId xmlns:a16="http://schemas.microsoft.com/office/drawing/2014/main" id="{4BE60A10-0D55-0C43-B8FF-2EC6C4351E34}"/>
              </a:ext>
            </a:extLst>
          </p:cNvPr>
          <p:cNvSpPr>
            <a:spLocks noChangeArrowheads="1"/>
          </p:cNvSpPr>
          <p:nvPr/>
        </p:nvSpPr>
        <p:spPr bwMode="auto">
          <a:xfrm>
            <a:off x="2129672" y="4439274"/>
            <a:ext cx="7239000" cy="3048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defRPr/>
            </a:pPr>
            <a:endParaRPr lang="en-US" altLang="en-US" sz="2400"/>
          </a:p>
        </p:txBody>
      </p:sp>
      <p:sp>
        <p:nvSpPr>
          <p:cNvPr id="57350" name="Rectangle 6">
            <a:extLst>
              <a:ext uri="{FF2B5EF4-FFF2-40B4-BE49-F238E27FC236}">
                <a16:creationId xmlns:a16="http://schemas.microsoft.com/office/drawing/2014/main" id="{E5F13EC9-B100-B642-A195-9A4624E71E9B}"/>
              </a:ext>
            </a:extLst>
          </p:cNvPr>
          <p:cNvSpPr>
            <a:spLocks noGrp="1" noChangeArrowheads="1"/>
          </p:cNvSpPr>
          <p:nvPr>
            <p:ph type="body" idx="1"/>
          </p:nvPr>
        </p:nvSpPr>
        <p:spPr>
          <a:xfrm>
            <a:off x="1219986" y="1077799"/>
            <a:ext cx="8382000" cy="1828800"/>
          </a:xfrm>
        </p:spPr>
        <p:txBody>
          <a:bodyPr/>
          <a:lstStyle/>
          <a:p>
            <a:pPr marL="0" indent="0">
              <a:buNone/>
              <a:defRPr/>
            </a:pPr>
            <a:r>
              <a:rPr lang="en-US" altLang="en-US" sz="2800" dirty="0"/>
              <a:t>A statement represents an action or a sequence of actions. The statement </a:t>
            </a:r>
            <a:r>
              <a:rPr lang="en-US" altLang="en-US" sz="2800" dirty="0" err="1"/>
              <a:t>System.out.println</a:t>
            </a:r>
            <a:r>
              <a:rPr lang="en-US" altLang="en-US" sz="2800" dirty="0"/>
              <a:t>("Welcome to Java!") in the program in Listing 1.1 is a statement to display the greeting "Welcome to Java!“.</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4">
            <a:extLst>
              <a:ext uri="{FF2B5EF4-FFF2-40B4-BE49-F238E27FC236}">
                <a16:creationId xmlns:a16="http://schemas.microsoft.com/office/drawing/2014/main" id="{3D7A0C44-BB8A-A546-84F4-6E7485961371}"/>
              </a:ext>
            </a:extLst>
          </p:cNvPr>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8A288A1-D42F-4C20-9A15-FD8F4D7A6353}" type="slidenum">
              <a:rPr lang="en-US" altLang="en-US" sz="1400"/>
              <a:pPr>
                <a:spcBef>
                  <a:spcPct val="0"/>
                </a:spcBef>
                <a:buClrTx/>
                <a:buSzTx/>
                <a:buFontTx/>
                <a:buNone/>
              </a:pPr>
              <a:t>41</a:t>
            </a:fld>
            <a:endParaRPr lang="en-US" altLang="en-US" sz="1400"/>
          </a:p>
        </p:txBody>
      </p:sp>
      <p:sp>
        <p:nvSpPr>
          <p:cNvPr id="36866" name="Rectangle 2">
            <a:extLst>
              <a:ext uri="{FF2B5EF4-FFF2-40B4-BE49-F238E27FC236}">
                <a16:creationId xmlns:a16="http://schemas.microsoft.com/office/drawing/2014/main" id="{B8A6150A-9B04-49A6-9282-E3AEFEB34F78}"/>
              </a:ext>
            </a:extLst>
          </p:cNvPr>
          <p:cNvSpPr>
            <a:spLocks noChangeArrowheads="1"/>
          </p:cNvSpPr>
          <p:nvPr/>
        </p:nvSpPr>
        <p:spPr bwMode="auto">
          <a:xfrm>
            <a:off x="1371600" y="2286000"/>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dirty="0">
                <a:latin typeface="Courier New" panose="02070309020205020404" pitchFamily="49" charset="0"/>
              </a:rPr>
              <a:t>// This program prints Welcome to Java! </a:t>
            </a:r>
          </a:p>
          <a:p>
            <a:pPr>
              <a:spcBef>
                <a:spcPct val="0"/>
              </a:spcBef>
              <a:buFont typeface="Monotype Sorts" pitchFamily="2" charset="2"/>
              <a:buNone/>
            </a:pPr>
            <a:r>
              <a:rPr lang="en-US" altLang="en-US" sz="2400" b="1" dirty="0">
                <a:latin typeface="Courier New" panose="02070309020205020404" pitchFamily="49" charset="0"/>
              </a:rPr>
              <a:t>public class Welcome {	</a:t>
            </a:r>
          </a:p>
          <a:p>
            <a:pPr>
              <a:spcBef>
                <a:spcPct val="0"/>
              </a:spcBef>
              <a:buFont typeface="Monotype Sorts" pitchFamily="2" charset="2"/>
              <a:buNone/>
            </a:pPr>
            <a:r>
              <a:rPr lang="en-US" altLang="en-US" sz="2400" b="1" dirty="0">
                <a:latin typeface="Courier New" panose="02070309020205020404" pitchFamily="49" charset="0"/>
              </a:rPr>
              <a:t>  public static void main(String[] </a:t>
            </a:r>
            <a:r>
              <a:rPr lang="en-US" altLang="en-US" sz="2400" b="1" dirty="0" err="1">
                <a:latin typeface="Courier New" panose="02070309020205020404" pitchFamily="49" charset="0"/>
              </a:rPr>
              <a:t>args</a:t>
            </a:r>
            <a:r>
              <a:rPr lang="en-US" altLang="en-US" sz="2400" b="1" dirty="0">
                <a:latin typeface="Courier New" panose="02070309020205020404" pitchFamily="49" charset="0"/>
              </a:rPr>
              <a:t>) { </a:t>
            </a:r>
          </a:p>
          <a:p>
            <a:pPr>
              <a:spcBef>
                <a:spcPct val="0"/>
              </a:spcBef>
              <a:buFont typeface="Monotype Sorts" pitchFamily="2" charset="2"/>
              <a:buNone/>
            </a:pPr>
            <a:r>
              <a:rPr lang="en-US" altLang="en-US" sz="2400" b="1" dirty="0">
                <a:latin typeface="Courier New" panose="02070309020205020404" pitchFamily="49" charset="0"/>
              </a:rPr>
              <a:t>    </a:t>
            </a:r>
            <a:r>
              <a:rPr lang="en-US" altLang="en-US" sz="2400" b="1" dirty="0" err="1">
                <a:latin typeface="Courier New" panose="02070309020205020404" pitchFamily="49" charset="0"/>
              </a:rPr>
              <a:t>System.out.println</a:t>
            </a:r>
            <a:r>
              <a:rPr lang="en-US" altLang="en-US" sz="2400" b="1" dirty="0">
                <a:latin typeface="Courier New" panose="02070309020205020404" pitchFamily="49" charset="0"/>
              </a:rPr>
              <a:t>("Welcome to Java!");</a:t>
            </a:r>
          </a:p>
          <a:p>
            <a:pPr>
              <a:spcBef>
                <a:spcPct val="0"/>
              </a:spcBef>
              <a:buFont typeface="Monotype Sorts" pitchFamily="2" charset="2"/>
              <a:buNone/>
            </a:pPr>
            <a:r>
              <a:rPr lang="en-US" altLang="en-US" sz="2400" b="1" dirty="0">
                <a:latin typeface="Courier New" panose="02070309020205020404" pitchFamily="49" charset="0"/>
              </a:rPr>
              <a:t>  }</a:t>
            </a:r>
          </a:p>
          <a:p>
            <a:pPr>
              <a:spcBef>
                <a:spcPct val="0"/>
              </a:spcBef>
              <a:buFont typeface="Monotype Sorts" pitchFamily="2" charset="2"/>
              <a:buNone/>
            </a:pPr>
            <a:r>
              <a:rPr lang="en-US" altLang="en-US" sz="2400" b="1" dirty="0">
                <a:latin typeface="Courier New" panose="02070309020205020404" pitchFamily="49" charset="0"/>
              </a:rPr>
              <a:t>}</a:t>
            </a:r>
            <a:endParaRPr lang="en-US" altLang="en-US" sz="2800" b="1" dirty="0"/>
          </a:p>
        </p:txBody>
      </p:sp>
      <p:sp>
        <p:nvSpPr>
          <p:cNvPr id="58372" name="Rectangle 3">
            <a:extLst>
              <a:ext uri="{FF2B5EF4-FFF2-40B4-BE49-F238E27FC236}">
                <a16:creationId xmlns:a16="http://schemas.microsoft.com/office/drawing/2014/main" id="{33ED9378-10F7-D94F-8BC4-4235B349BCD1}"/>
              </a:ext>
            </a:extLst>
          </p:cNvPr>
          <p:cNvSpPr>
            <a:spLocks noGrp="1" noChangeArrowheads="1"/>
          </p:cNvSpPr>
          <p:nvPr>
            <p:ph type="title"/>
          </p:nvPr>
        </p:nvSpPr>
        <p:spPr>
          <a:xfrm>
            <a:off x="1182278" y="533400"/>
            <a:ext cx="7772400" cy="533400"/>
          </a:xfrm>
        </p:spPr>
        <p:txBody>
          <a:bodyPr>
            <a:normAutofit fontScale="90000"/>
          </a:bodyPr>
          <a:lstStyle/>
          <a:p>
            <a:pPr>
              <a:defRPr/>
            </a:pPr>
            <a:r>
              <a:rPr lang="en-US" altLang="en-US" sz="4700" dirty="0"/>
              <a:t>Statement Terminator</a:t>
            </a:r>
          </a:p>
        </p:txBody>
      </p:sp>
      <p:sp>
        <p:nvSpPr>
          <p:cNvPr id="58373" name="Rectangle 4">
            <a:extLst>
              <a:ext uri="{FF2B5EF4-FFF2-40B4-BE49-F238E27FC236}">
                <a16:creationId xmlns:a16="http://schemas.microsoft.com/office/drawing/2014/main" id="{BDA902F6-FF61-9A47-9485-141FD199A335}"/>
              </a:ext>
            </a:extLst>
          </p:cNvPr>
          <p:cNvSpPr>
            <a:spLocks noChangeArrowheads="1"/>
          </p:cNvSpPr>
          <p:nvPr/>
        </p:nvSpPr>
        <p:spPr bwMode="auto">
          <a:xfrm>
            <a:off x="9130645" y="3429000"/>
            <a:ext cx="228600" cy="3810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defRPr/>
            </a:pPr>
            <a:endParaRPr lang="en-US" altLang="en-US" sz="2400"/>
          </a:p>
        </p:txBody>
      </p:sp>
      <p:sp>
        <p:nvSpPr>
          <p:cNvPr id="58374" name="Rectangle 5">
            <a:extLst>
              <a:ext uri="{FF2B5EF4-FFF2-40B4-BE49-F238E27FC236}">
                <a16:creationId xmlns:a16="http://schemas.microsoft.com/office/drawing/2014/main" id="{D909541F-1DD6-A645-B6BD-902A7C4F160E}"/>
              </a:ext>
            </a:extLst>
          </p:cNvPr>
          <p:cNvSpPr>
            <a:spLocks noChangeArrowheads="1"/>
          </p:cNvSpPr>
          <p:nvPr/>
        </p:nvSpPr>
        <p:spPr bwMode="auto">
          <a:xfrm>
            <a:off x="1293043" y="1201985"/>
            <a:ext cx="830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defRPr/>
            </a:pPr>
            <a:r>
              <a:rPr lang="en-US" altLang="en-US" sz="2400" dirty="0">
                <a:latin typeface="+mn-lt"/>
              </a:rPr>
              <a:t>Every statement in Java ends with a semicolon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4">
            <a:extLst>
              <a:ext uri="{FF2B5EF4-FFF2-40B4-BE49-F238E27FC236}">
                <a16:creationId xmlns:a16="http://schemas.microsoft.com/office/drawing/2014/main" id="{FEDE0D04-B26B-F74F-B6A3-91250479E1AF}"/>
              </a:ext>
            </a:extLst>
          </p:cNvPr>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059B47E-EAEA-422B-8868-5B318DEAA513}" type="slidenum">
              <a:rPr lang="en-US" altLang="en-US" sz="1400"/>
              <a:pPr>
                <a:spcBef>
                  <a:spcPct val="0"/>
                </a:spcBef>
                <a:buClrTx/>
                <a:buSzTx/>
                <a:buFontTx/>
                <a:buNone/>
              </a:pPr>
              <a:t>42</a:t>
            </a:fld>
            <a:endParaRPr lang="en-US" altLang="en-US" sz="1400"/>
          </a:p>
        </p:txBody>
      </p:sp>
      <p:sp>
        <p:nvSpPr>
          <p:cNvPr id="37890" name="Rectangle 2">
            <a:extLst>
              <a:ext uri="{FF2B5EF4-FFF2-40B4-BE49-F238E27FC236}">
                <a16:creationId xmlns:a16="http://schemas.microsoft.com/office/drawing/2014/main" id="{83644BE2-06DB-4A87-B9C7-E9DF3C6C12E9}"/>
              </a:ext>
            </a:extLst>
          </p:cNvPr>
          <p:cNvSpPr>
            <a:spLocks noChangeArrowheads="1"/>
          </p:cNvSpPr>
          <p:nvPr/>
        </p:nvSpPr>
        <p:spPr bwMode="auto">
          <a:xfrm>
            <a:off x="1848439" y="3271886"/>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a:latin typeface="Courier New" panose="02070309020205020404" pitchFamily="49" charset="0"/>
              </a:rPr>
              <a:t>// This program prints Welcome to Java! </a:t>
            </a:r>
          </a:p>
          <a:p>
            <a:pPr>
              <a:spcBef>
                <a:spcPct val="0"/>
              </a:spcBef>
              <a:buFont typeface="Monotype Sorts" pitchFamily="2" charset="2"/>
              <a:buNone/>
            </a:pPr>
            <a:r>
              <a:rPr lang="en-US" altLang="en-US" sz="2400" b="1">
                <a:latin typeface="Courier New" panose="02070309020205020404" pitchFamily="49" charset="0"/>
              </a:rPr>
              <a:t>public class Welcome {	</a:t>
            </a:r>
          </a:p>
          <a:p>
            <a:pPr>
              <a:spcBef>
                <a:spcPct val="0"/>
              </a:spcBef>
              <a:buFont typeface="Monotype Sorts" pitchFamily="2" charset="2"/>
              <a:buNone/>
            </a:pPr>
            <a:r>
              <a:rPr lang="en-US" altLang="en-US" sz="2400" b="1">
                <a:latin typeface="Courier New" panose="02070309020205020404" pitchFamily="49" charset="0"/>
              </a:rPr>
              <a:t>  public static void main(String[] args) { </a:t>
            </a:r>
          </a:p>
          <a:p>
            <a:pPr>
              <a:spcBef>
                <a:spcPct val="0"/>
              </a:spcBef>
              <a:buFont typeface="Monotype Sorts" pitchFamily="2" charset="2"/>
              <a:buNone/>
            </a:pPr>
            <a:r>
              <a:rPr lang="en-US" altLang="en-US" sz="2400" b="1">
                <a:latin typeface="Courier New" panose="02070309020205020404" pitchFamily="49" charset="0"/>
              </a:rPr>
              <a:t>    System.out.println("Welcome to Java!");</a:t>
            </a:r>
          </a:p>
          <a:p>
            <a:pPr>
              <a:spcBef>
                <a:spcPct val="0"/>
              </a:spcBef>
              <a:buFont typeface="Monotype Sorts" pitchFamily="2" charset="2"/>
              <a:buNone/>
            </a:pPr>
            <a:r>
              <a:rPr lang="en-US" altLang="en-US" sz="2400" b="1">
                <a:latin typeface="Courier New" panose="02070309020205020404" pitchFamily="49" charset="0"/>
              </a:rPr>
              <a:t>  }</a:t>
            </a:r>
          </a:p>
          <a:p>
            <a:pPr>
              <a:spcBef>
                <a:spcPct val="0"/>
              </a:spcBef>
              <a:buFont typeface="Monotype Sorts" pitchFamily="2" charset="2"/>
              <a:buNone/>
            </a:pPr>
            <a:r>
              <a:rPr lang="en-US" altLang="en-US" sz="2400" b="1">
                <a:latin typeface="Courier New" panose="02070309020205020404" pitchFamily="49" charset="0"/>
              </a:rPr>
              <a:t>}</a:t>
            </a:r>
            <a:endParaRPr lang="en-US" altLang="en-US" sz="2800" b="1"/>
          </a:p>
        </p:txBody>
      </p:sp>
      <p:sp>
        <p:nvSpPr>
          <p:cNvPr id="59396" name="Rectangle 3">
            <a:extLst>
              <a:ext uri="{FF2B5EF4-FFF2-40B4-BE49-F238E27FC236}">
                <a16:creationId xmlns:a16="http://schemas.microsoft.com/office/drawing/2014/main" id="{8326F407-F4E6-6344-93BB-3EBEC5D360E4}"/>
              </a:ext>
            </a:extLst>
          </p:cNvPr>
          <p:cNvSpPr>
            <a:spLocks noGrp="1" noChangeArrowheads="1"/>
          </p:cNvSpPr>
          <p:nvPr>
            <p:ph type="title"/>
          </p:nvPr>
        </p:nvSpPr>
        <p:spPr>
          <a:xfrm>
            <a:off x="1182278" y="381000"/>
            <a:ext cx="7696200" cy="685800"/>
          </a:xfrm>
        </p:spPr>
        <p:txBody>
          <a:bodyPr/>
          <a:lstStyle/>
          <a:p>
            <a:pPr>
              <a:defRPr/>
            </a:pPr>
            <a:r>
              <a:rPr lang="en-US" altLang="en-US" sz="4300"/>
              <a:t>Reserved words</a:t>
            </a:r>
          </a:p>
        </p:txBody>
      </p:sp>
      <p:sp>
        <p:nvSpPr>
          <p:cNvPr id="59397" name="Rectangle 4">
            <a:extLst>
              <a:ext uri="{FF2B5EF4-FFF2-40B4-BE49-F238E27FC236}">
                <a16:creationId xmlns:a16="http://schemas.microsoft.com/office/drawing/2014/main" id="{839FC590-96F4-1840-A61E-EA2199B3AE9B}"/>
              </a:ext>
            </a:extLst>
          </p:cNvPr>
          <p:cNvSpPr>
            <a:spLocks noChangeArrowheads="1"/>
          </p:cNvSpPr>
          <p:nvPr/>
        </p:nvSpPr>
        <p:spPr bwMode="auto">
          <a:xfrm>
            <a:off x="1924639" y="3729086"/>
            <a:ext cx="2209800" cy="3048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defRPr/>
            </a:pPr>
            <a:endParaRPr lang="en-US" altLang="en-US" sz="2400"/>
          </a:p>
        </p:txBody>
      </p:sp>
      <p:sp>
        <p:nvSpPr>
          <p:cNvPr id="59398" name="Rectangle 5">
            <a:extLst>
              <a:ext uri="{FF2B5EF4-FFF2-40B4-BE49-F238E27FC236}">
                <a16:creationId xmlns:a16="http://schemas.microsoft.com/office/drawing/2014/main" id="{B0D8807C-944F-4847-82E0-9A46AA841F5C}"/>
              </a:ext>
            </a:extLst>
          </p:cNvPr>
          <p:cNvSpPr>
            <a:spLocks noChangeArrowheads="1"/>
          </p:cNvSpPr>
          <p:nvPr/>
        </p:nvSpPr>
        <p:spPr bwMode="auto">
          <a:xfrm>
            <a:off x="2229439" y="4110086"/>
            <a:ext cx="3429000" cy="3048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defRPr/>
            </a:pPr>
            <a:endParaRPr lang="en-US" altLang="en-US" sz="2400"/>
          </a:p>
        </p:txBody>
      </p:sp>
      <p:sp>
        <p:nvSpPr>
          <p:cNvPr id="59399" name="Rectangle 6">
            <a:extLst>
              <a:ext uri="{FF2B5EF4-FFF2-40B4-BE49-F238E27FC236}">
                <a16:creationId xmlns:a16="http://schemas.microsoft.com/office/drawing/2014/main" id="{E758D6C4-354A-4B4E-842F-2D56E3142395}"/>
              </a:ext>
            </a:extLst>
          </p:cNvPr>
          <p:cNvSpPr>
            <a:spLocks noGrp="1" noChangeArrowheads="1"/>
          </p:cNvSpPr>
          <p:nvPr>
            <p:ph type="body" idx="1"/>
          </p:nvPr>
        </p:nvSpPr>
        <p:spPr>
          <a:xfrm>
            <a:off x="1263191" y="1038127"/>
            <a:ext cx="8458200" cy="2286000"/>
          </a:xfrm>
        </p:spPr>
        <p:txBody>
          <a:bodyPr/>
          <a:lstStyle/>
          <a:p>
            <a:pPr marL="0" indent="0">
              <a:buNone/>
              <a:defRPr/>
            </a:pPr>
            <a:r>
              <a:rPr lang="en-US" altLang="en-US" sz="2800" dirty="0"/>
              <a:t>Reserved words or keywords are words that have a specific meaning to the compiler and cannot be used for other purposes in the program. For example, when the compiler sees the word class, it understands that the word after class is the name for the class.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4">
            <a:extLst>
              <a:ext uri="{FF2B5EF4-FFF2-40B4-BE49-F238E27FC236}">
                <a16:creationId xmlns:a16="http://schemas.microsoft.com/office/drawing/2014/main" id="{BB2AE0CC-E4AA-5C4A-A18C-524FEAFF299C}"/>
              </a:ext>
            </a:extLst>
          </p:cNvPr>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CE555BE-7A00-48DB-8DA2-1B2EBCE32B80}" type="slidenum">
              <a:rPr lang="en-US" altLang="en-US" sz="1400"/>
              <a:pPr>
                <a:spcBef>
                  <a:spcPct val="0"/>
                </a:spcBef>
                <a:buClrTx/>
                <a:buSzTx/>
                <a:buFontTx/>
                <a:buNone/>
              </a:pPr>
              <a:t>43</a:t>
            </a:fld>
            <a:endParaRPr lang="en-US" altLang="en-US" sz="1400"/>
          </a:p>
        </p:txBody>
      </p:sp>
      <p:sp>
        <p:nvSpPr>
          <p:cNvPr id="60419" name="Rectangle 2">
            <a:extLst>
              <a:ext uri="{FF2B5EF4-FFF2-40B4-BE49-F238E27FC236}">
                <a16:creationId xmlns:a16="http://schemas.microsoft.com/office/drawing/2014/main" id="{B4639054-B1D4-A14E-A2F2-FDA94D93BA9B}"/>
              </a:ext>
            </a:extLst>
          </p:cNvPr>
          <p:cNvSpPr>
            <a:spLocks noGrp="1" noChangeArrowheads="1"/>
          </p:cNvSpPr>
          <p:nvPr>
            <p:ph type="title"/>
          </p:nvPr>
        </p:nvSpPr>
        <p:spPr>
          <a:xfrm>
            <a:off x="1135144" y="558503"/>
            <a:ext cx="7772400" cy="533400"/>
          </a:xfrm>
        </p:spPr>
        <p:txBody>
          <a:bodyPr>
            <a:normAutofit fontScale="90000"/>
          </a:bodyPr>
          <a:lstStyle/>
          <a:p>
            <a:pPr>
              <a:defRPr/>
            </a:pPr>
            <a:r>
              <a:rPr lang="en-US" altLang="en-US" dirty="0"/>
              <a:t>Blocks</a:t>
            </a:r>
          </a:p>
        </p:txBody>
      </p:sp>
      <p:sp>
        <p:nvSpPr>
          <p:cNvPr id="60420" name="Rectangle 3">
            <a:extLst>
              <a:ext uri="{FF2B5EF4-FFF2-40B4-BE49-F238E27FC236}">
                <a16:creationId xmlns:a16="http://schemas.microsoft.com/office/drawing/2014/main" id="{DD716119-C4D8-1249-A9A2-89426C083388}"/>
              </a:ext>
            </a:extLst>
          </p:cNvPr>
          <p:cNvSpPr>
            <a:spLocks noChangeArrowheads="1"/>
          </p:cNvSpPr>
          <p:nvPr/>
        </p:nvSpPr>
        <p:spPr bwMode="auto">
          <a:xfrm>
            <a:off x="3551238" y="17954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defRPr/>
            </a:pPr>
            <a:endParaRPr lang="en-US" altLang="en-US" sz="2400"/>
          </a:p>
        </p:txBody>
      </p:sp>
      <p:sp>
        <p:nvSpPr>
          <p:cNvPr id="60421" name="Rectangle 5">
            <a:extLst>
              <a:ext uri="{FF2B5EF4-FFF2-40B4-BE49-F238E27FC236}">
                <a16:creationId xmlns:a16="http://schemas.microsoft.com/office/drawing/2014/main" id="{E513208E-2FE9-C64C-8E7C-6C245A71C462}"/>
              </a:ext>
            </a:extLst>
          </p:cNvPr>
          <p:cNvSpPr>
            <a:spLocks noChangeArrowheads="1"/>
          </p:cNvSpPr>
          <p:nvPr/>
        </p:nvSpPr>
        <p:spPr bwMode="auto">
          <a:xfrm>
            <a:off x="3467100" y="18827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defRPr/>
            </a:pPr>
            <a:endParaRPr lang="en-US" altLang="en-US" sz="2400"/>
          </a:p>
        </p:txBody>
      </p:sp>
      <p:sp>
        <p:nvSpPr>
          <p:cNvPr id="60422" name="Rectangle 6">
            <a:extLst>
              <a:ext uri="{FF2B5EF4-FFF2-40B4-BE49-F238E27FC236}">
                <a16:creationId xmlns:a16="http://schemas.microsoft.com/office/drawing/2014/main" id="{A6844D72-20BA-8B4E-9C9B-565DE8F1B261}"/>
              </a:ext>
            </a:extLst>
          </p:cNvPr>
          <p:cNvSpPr>
            <a:spLocks noChangeArrowheads="1"/>
          </p:cNvSpPr>
          <p:nvPr/>
        </p:nvSpPr>
        <p:spPr bwMode="auto">
          <a:xfrm>
            <a:off x="3467100" y="218281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defRPr/>
            </a:pPr>
            <a:endParaRPr lang="en-US" altLang="en-US" sz="2400"/>
          </a:p>
        </p:txBody>
      </p:sp>
      <p:sp>
        <p:nvSpPr>
          <p:cNvPr id="60423" name="Rectangle 7">
            <a:extLst>
              <a:ext uri="{FF2B5EF4-FFF2-40B4-BE49-F238E27FC236}">
                <a16:creationId xmlns:a16="http://schemas.microsoft.com/office/drawing/2014/main" id="{2A239F2A-BB69-854E-8742-AA901FF15C9D}"/>
              </a:ext>
            </a:extLst>
          </p:cNvPr>
          <p:cNvSpPr>
            <a:spLocks noChangeArrowheads="1"/>
          </p:cNvSpPr>
          <p:nvPr/>
        </p:nvSpPr>
        <p:spPr bwMode="auto">
          <a:xfrm>
            <a:off x="3962400" y="19812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defRPr/>
            </a:pPr>
            <a:endParaRPr lang="en-US" altLang="en-US" sz="2400"/>
          </a:p>
        </p:txBody>
      </p:sp>
      <p:sp>
        <p:nvSpPr>
          <p:cNvPr id="60424" name="Rectangle 8">
            <a:extLst>
              <a:ext uri="{FF2B5EF4-FFF2-40B4-BE49-F238E27FC236}">
                <a16:creationId xmlns:a16="http://schemas.microsoft.com/office/drawing/2014/main" id="{9F8DA332-5101-874A-8B7D-50D453AE50D7}"/>
              </a:ext>
            </a:extLst>
          </p:cNvPr>
          <p:cNvSpPr>
            <a:spLocks noChangeArrowheads="1"/>
          </p:cNvSpPr>
          <p:nvPr/>
        </p:nvSpPr>
        <p:spPr bwMode="auto">
          <a:xfrm>
            <a:off x="4179888" y="14287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defRPr/>
            </a:pPr>
            <a:endParaRPr lang="en-US" altLang="en-US" sz="2400"/>
          </a:p>
        </p:txBody>
      </p:sp>
      <p:sp>
        <p:nvSpPr>
          <p:cNvPr id="60425" name="Rectangle 9">
            <a:extLst>
              <a:ext uri="{FF2B5EF4-FFF2-40B4-BE49-F238E27FC236}">
                <a16:creationId xmlns:a16="http://schemas.microsoft.com/office/drawing/2014/main" id="{5F1820D2-B13C-2D49-AC69-FD382B5EC546}"/>
              </a:ext>
            </a:extLst>
          </p:cNvPr>
          <p:cNvSpPr>
            <a:spLocks noChangeArrowheads="1"/>
          </p:cNvSpPr>
          <p:nvPr/>
        </p:nvSpPr>
        <p:spPr bwMode="auto">
          <a:xfrm>
            <a:off x="4267200" y="23241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defRPr/>
            </a:pPr>
            <a:endParaRPr lang="en-US" altLang="en-US" sz="2400"/>
          </a:p>
        </p:txBody>
      </p:sp>
      <p:sp>
        <p:nvSpPr>
          <p:cNvPr id="60426" name="Rectangle 12">
            <a:extLst>
              <a:ext uri="{FF2B5EF4-FFF2-40B4-BE49-F238E27FC236}">
                <a16:creationId xmlns:a16="http://schemas.microsoft.com/office/drawing/2014/main" id="{23A22C3A-AD52-4F43-8873-DB2771514E49}"/>
              </a:ext>
            </a:extLst>
          </p:cNvPr>
          <p:cNvSpPr>
            <a:spLocks noChangeArrowheads="1"/>
          </p:cNvSpPr>
          <p:nvPr/>
        </p:nvSpPr>
        <p:spPr bwMode="auto">
          <a:xfrm>
            <a:off x="3924300" y="27051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defRPr/>
            </a:pPr>
            <a:endParaRPr lang="en-US" altLang="en-US" sz="2400"/>
          </a:p>
        </p:txBody>
      </p:sp>
      <p:sp>
        <p:nvSpPr>
          <p:cNvPr id="60427" name="Text Box 14">
            <a:extLst>
              <a:ext uri="{FF2B5EF4-FFF2-40B4-BE49-F238E27FC236}">
                <a16:creationId xmlns:a16="http://schemas.microsoft.com/office/drawing/2014/main" id="{D94E92FA-E556-1F4F-B5F8-349C37ED8CE5}"/>
              </a:ext>
            </a:extLst>
          </p:cNvPr>
          <p:cNvSpPr txBox="1">
            <a:spLocks noChangeArrowheads="1"/>
          </p:cNvSpPr>
          <p:nvPr/>
        </p:nvSpPr>
        <p:spPr bwMode="auto">
          <a:xfrm>
            <a:off x="1135144" y="1037911"/>
            <a:ext cx="9921712"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50000"/>
              </a:spcBef>
              <a:buClrTx/>
              <a:buSzTx/>
              <a:buFontTx/>
              <a:buNone/>
              <a:defRPr/>
            </a:pPr>
            <a:r>
              <a:rPr lang="en-US" altLang="en-US" sz="3000" dirty="0">
                <a:latin typeface="+mn-lt"/>
              </a:rPr>
              <a:t>A pair of braces in a program forms a block that groups components of a program.</a:t>
            </a:r>
            <a:r>
              <a:rPr lang="en-US" altLang="en-US" sz="4000" dirty="0">
                <a:solidFill>
                  <a:schemeClr val="tx2"/>
                </a:solidFill>
                <a:latin typeface="+mn-lt"/>
                <a:ea typeface="Times New Roman" charset="0"/>
                <a:cs typeface="Times New Roman" charset="0"/>
              </a:rPr>
              <a:t> </a:t>
            </a:r>
          </a:p>
        </p:txBody>
      </p:sp>
      <p:sp>
        <p:nvSpPr>
          <p:cNvPr id="60428" name="Rectangle 16">
            <a:extLst>
              <a:ext uri="{FF2B5EF4-FFF2-40B4-BE49-F238E27FC236}">
                <a16:creationId xmlns:a16="http://schemas.microsoft.com/office/drawing/2014/main" id="{E8FD9215-36A8-F64A-AC55-E19922F357C0}"/>
              </a:ext>
            </a:extLst>
          </p:cNvPr>
          <p:cNvSpPr>
            <a:spLocks noChangeArrowheads="1"/>
          </p:cNvSpPr>
          <p:nvPr/>
        </p:nvSpPr>
        <p:spPr bwMode="auto">
          <a:xfrm>
            <a:off x="3924300" y="29718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defRPr/>
            </a:pPr>
            <a:endParaRPr lang="en-US" altLang="en-US" sz="2400"/>
          </a:p>
        </p:txBody>
      </p:sp>
      <p:graphicFrame>
        <p:nvGraphicFramePr>
          <p:cNvPr id="38924" name="Object 15">
            <a:extLst>
              <a:ext uri="{FF2B5EF4-FFF2-40B4-BE49-F238E27FC236}">
                <a16:creationId xmlns:a16="http://schemas.microsoft.com/office/drawing/2014/main" id="{AEDBCC07-58A5-4C35-9866-2444CBB6D22E}"/>
              </a:ext>
            </a:extLst>
          </p:cNvPr>
          <p:cNvGraphicFramePr>
            <a:graphicFrameLocks noChangeAspect="1"/>
          </p:cNvGraphicFramePr>
          <p:nvPr>
            <p:extLst>
              <p:ext uri="{D42A27DB-BD31-4B8C-83A1-F6EECF244321}">
                <p14:modId xmlns:p14="http://schemas.microsoft.com/office/powerpoint/2010/main" val="3077666969"/>
              </p:ext>
            </p:extLst>
          </p:nvPr>
        </p:nvGraphicFramePr>
        <p:xfrm>
          <a:off x="905758" y="2909862"/>
          <a:ext cx="9677400" cy="2036763"/>
        </p:xfrm>
        <a:graphic>
          <a:graphicData uri="http://schemas.openxmlformats.org/presentationml/2006/ole">
            <mc:AlternateContent xmlns:mc="http://schemas.openxmlformats.org/markup-compatibility/2006">
              <mc:Choice xmlns:v="urn:schemas-microsoft-com:vml" Requires="v">
                <p:oleObj spid="_x0000_s1027" r:id="rId3" imgW="0" imgH="0" progId="Word.Picture.8">
                  <p:embed/>
                </p:oleObj>
              </mc:Choice>
              <mc:Fallback>
                <p:oleObj r:id="rId3" imgW="0" imgH="0" progId="Word.Picture.8">
                  <p:embed/>
                  <p:pic>
                    <p:nvPicPr>
                      <p:cNvPr id="38924" name="Object 15">
                        <a:extLst>
                          <a:ext uri="{FF2B5EF4-FFF2-40B4-BE49-F238E27FC236}">
                            <a16:creationId xmlns:a16="http://schemas.microsoft.com/office/drawing/2014/main" id="{AEDBCC07-58A5-4C35-9866-2444CBB6D2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5758" y="2909862"/>
                        <a:ext cx="9677400" cy="203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4">
            <a:extLst>
              <a:ext uri="{FF2B5EF4-FFF2-40B4-BE49-F238E27FC236}">
                <a16:creationId xmlns:a16="http://schemas.microsoft.com/office/drawing/2014/main" id="{A70D9D23-C3EA-4040-A0B0-A19DD60B19C0}"/>
              </a:ext>
            </a:extLst>
          </p:cNvPr>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D44EB09-1F40-4D37-9A06-FB84859257C7}" type="slidenum">
              <a:rPr lang="en-US" altLang="en-US" sz="1400"/>
              <a:pPr>
                <a:spcBef>
                  <a:spcPct val="0"/>
                </a:spcBef>
                <a:buClrTx/>
                <a:buSzTx/>
                <a:buFontTx/>
                <a:buNone/>
              </a:pPr>
              <a:t>44</a:t>
            </a:fld>
            <a:endParaRPr lang="en-US" altLang="en-US" sz="1400"/>
          </a:p>
        </p:txBody>
      </p:sp>
      <p:sp>
        <p:nvSpPr>
          <p:cNvPr id="61443" name="Rectangle 2">
            <a:extLst>
              <a:ext uri="{FF2B5EF4-FFF2-40B4-BE49-F238E27FC236}">
                <a16:creationId xmlns:a16="http://schemas.microsoft.com/office/drawing/2014/main" id="{59416890-4B37-2F4F-936D-935A9D16D14F}"/>
              </a:ext>
            </a:extLst>
          </p:cNvPr>
          <p:cNvSpPr>
            <a:spLocks noGrp="1" noChangeArrowheads="1"/>
          </p:cNvSpPr>
          <p:nvPr>
            <p:ph type="title"/>
          </p:nvPr>
        </p:nvSpPr>
        <p:spPr>
          <a:xfrm>
            <a:off x="1191706" y="435204"/>
            <a:ext cx="7772400" cy="609600"/>
          </a:xfrm>
        </p:spPr>
        <p:txBody>
          <a:bodyPr>
            <a:normAutofit fontScale="90000"/>
          </a:bodyPr>
          <a:lstStyle/>
          <a:p>
            <a:pPr>
              <a:defRPr/>
            </a:pPr>
            <a:r>
              <a:rPr lang="en-US" altLang="en-US" sz="4000" dirty="0"/>
              <a:t>Special Symbols</a:t>
            </a:r>
            <a:endParaRPr lang="en-US" altLang="en-US" sz="4000" dirty="0">
              <a:solidFill>
                <a:schemeClr val="tx1"/>
              </a:solidFill>
            </a:endParaRPr>
          </a:p>
        </p:txBody>
      </p:sp>
      <p:sp>
        <p:nvSpPr>
          <p:cNvPr id="61444" name="Rectangle 6">
            <a:extLst>
              <a:ext uri="{FF2B5EF4-FFF2-40B4-BE49-F238E27FC236}">
                <a16:creationId xmlns:a16="http://schemas.microsoft.com/office/drawing/2014/main" id="{4C60C9D6-F0E2-A549-90EC-7D10C01F79D6}"/>
              </a:ext>
            </a:extLst>
          </p:cNvPr>
          <p:cNvSpPr>
            <a:spLocks noChangeArrowheads="1"/>
          </p:cNvSpPr>
          <p:nvPr/>
        </p:nvSpPr>
        <p:spPr bwMode="auto">
          <a:xfrm>
            <a:off x="1524001" y="22837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defRPr/>
            </a:pPr>
            <a:endParaRPr lang="en-US" altLang="en-US" sz="2400"/>
          </a:p>
        </p:txBody>
      </p:sp>
      <p:graphicFrame>
        <p:nvGraphicFramePr>
          <p:cNvPr id="39940" name="Object 5">
            <a:extLst>
              <a:ext uri="{FF2B5EF4-FFF2-40B4-BE49-F238E27FC236}">
                <a16:creationId xmlns:a16="http://schemas.microsoft.com/office/drawing/2014/main" id="{9D03D957-8BBE-42B8-87FC-D6F91A96F687}"/>
              </a:ext>
            </a:extLst>
          </p:cNvPr>
          <p:cNvGraphicFramePr>
            <a:graphicFrameLocks noChangeAspect="1"/>
          </p:cNvGraphicFramePr>
          <p:nvPr/>
        </p:nvGraphicFramePr>
        <p:xfrm>
          <a:off x="1752600" y="1524000"/>
          <a:ext cx="8686800" cy="3505200"/>
        </p:xfrm>
        <a:graphic>
          <a:graphicData uri="http://schemas.openxmlformats.org/presentationml/2006/ole">
            <mc:AlternateContent xmlns:mc="http://schemas.openxmlformats.org/markup-compatibility/2006">
              <mc:Choice xmlns:v="urn:schemas-microsoft-com:vml" Requires="v">
                <p:oleObj spid="_x0000_s2051" name="Picture" r:id="rId4" imgW="0" imgH="0" progId="Word.Picture.8">
                  <p:embed/>
                </p:oleObj>
              </mc:Choice>
              <mc:Fallback>
                <p:oleObj name="Picture" r:id="rId4" imgW="0" imgH="0" progId="Word.Picture.8">
                  <p:embed/>
                  <p:pic>
                    <p:nvPicPr>
                      <p:cNvPr id="39940" name="Object 5">
                        <a:extLst>
                          <a:ext uri="{FF2B5EF4-FFF2-40B4-BE49-F238E27FC236}">
                            <a16:creationId xmlns:a16="http://schemas.microsoft.com/office/drawing/2014/main" id="{9D03D957-8BBE-42B8-87FC-D6F91A96F6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1524000"/>
                        <a:ext cx="86868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4">
            <a:extLst>
              <a:ext uri="{FF2B5EF4-FFF2-40B4-BE49-F238E27FC236}">
                <a16:creationId xmlns:a16="http://schemas.microsoft.com/office/drawing/2014/main" id="{C8217156-B57B-2F48-B411-7B2D2E2EE8C1}"/>
              </a:ext>
            </a:extLst>
          </p:cNvPr>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CF26676-C4EF-4452-B2FB-53146FF10EF3}" type="slidenum">
              <a:rPr lang="en-US" altLang="en-US" sz="1400"/>
              <a:pPr>
                <a:spcBef>
                  <a:spcPct val="0"/>
                </a:spcBef>
                <a:buClrTx/>
                <a:buSzTx/>
                <a:buFontTx/>
                <a:buNone/>
              </a:pPr>
              <a:t>45</a:t>
            </a:fld>
            <a:endParaRPr lang="en-US" altLang="en-US" sz="1400"/>
          </a:p>
        </p:txBody>
      </p:sp>
      <p:sp>
        <p:nvSpPr>
          <p:cNvPr id="41986" name="Rectangle 2">
            <a:extLst>
              <a:ext uri="{FF2B5EF4-FFF2-40B4-BE49-F238E27FC236}">
                <a16:creationId xmlns:a16="http://schemas.microsoft.com/office/drawing/2014/main" id="{D2DFC6CC-DA4F-4AFE-BD7F-C49FFB02842E}"/>
              </a:ext>
            </a:extLst>
          </p:cNvPr>
          <p:cNvSpPr>
            <a:spLocks noChangeArrowheads="1"/>
          </p:cNvSpPr>
          <p:nvPr/>
        </p:nvSpPr>
        <p:spPr bwMode="auto">
          <a:xfrm>
            <a:off x="1669330" y="2340990"/>
            <a:ext cx="8305800" cy="23622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dirty="0">
                <a:latin typeface="Courier New" panose="02070309020205020404" pitchFamily="49" charset="0"/>
              </a:rPr>
              <a:t>// This program prints Welcome to Java! </a:t>
            </a:r>
          </a:p>
          <a:p>
            <a:pPr>
              <a:spcBef>
                <a:spcPct val="0"/>
              </a:spcBef>
              <a:buFont typeface="Monotype Sorts" pitchFamily="2" charset="2"/>
              <a:buNone/>
            </a:pPr>
            <a:r>
              <a:rPr lang="en-US" altLang="en-US" sz="2400" b="1" dirty="0">
                <a:latin typeface="Courier New" panose="02070309020205020404" pitchFamily="49" charset="0"/>
              </a:rPr>
              <a:t>public class Welcome {	</a:t>
            </a:r>
          </a:p>
          <a:p>
            <a:pPr>
              <a:spcBef>
                <a:spcPct val="0"/>
              </a:spcBef>
              <a:buFont typeface="Monotype Sorts" pitchFamily="2" charset="2"/>
              <a:buNone/>
            </a:pPr>
            <a:r>
              <a:rPr lang="en-US" altLang="en-US" sz="2400" b="1" dirty="0">
                <a:latin typeface="Courier New" panose="02070309020205020404" pitchFamily="49" charset="0"/>
              </a:rPr>
              <a:t>  public static void main(String[] </a:t>
            </a:r>
            <a:r>
              <a:rPr lang="en-US" altLang="en-US" sz="2400" b="1" dirty="0" err="1">
                <a:latin typeface="Courier New" panose="02070309020205020404" pitchFamily="49" charset="0"/>
              </a:rPr>
              <a:t>args</a:t>
            </a:r>
            <a:r>
              <a:rPr lang="en-US" altLang="en-US" sz="2400" b="1" dirty="0">
                <a:latin typeface="Courier New" panose="02070309020205020404" pitchFamily="49" charset="0"/>
              </a:rPr>
              <a:t>) { </a:t>
            </a:r>
          </a:p>
          <a:p>
            <a:pPr>
              <a:spcBef>
                <a:spcPct val="0"/>
              </a:spcBef>
              <a:buFont typeface="Monotype Sorts" pitchFamily="2" charset="2"/>
              <a:buNone/>
            </a:pPr>
            <a:r>
              <a:rPr lang="en-US" altLang="en-US" sz="2400" b="1" dirty="0">
                <a:latin typeface="Courier New" panose="02070309020205020404" pitchFamily="49" charset="0"/>
              </a:rPr>
              <a:t>    </a:t>
            </a:r>
            <a:r>
              <a:rPr lang="en-US" altLang="en-US" sz="2400" b="1" dirty="0" err="1">
                <a:latin typeface="Courier New" panose="02070309020205020404" pitchFamily="49" charset="0"/>
              </a:rPr>
              <a:t>System.out.println</a:t>
            </a:r>
            <a:r>
              <a:rPr lang="en-US" altLang="en-US" sz="2400" b="1" dirty="0">
                <a:latin typeface="Courier New" panose="02070309020205020404" pitchFamily="49" charset="0"/>
              </a:rPr>
              <a:t>("Welcome to Java!");</a:t>
            </a:r>
          </a:p>
          <a:p>
            <a:pPr>
              <a:spcBef>
                <a:spcPct val="0"/>
              </a:spcBef>
              <a:buFont typeface="Monotype Sorts" pitchFamily="2" charset="2"/>
              <a:buNone/>
            </a:pPr>
            <a:r>
              <a:rPr lang="en-US" altLang="en-US" sz="2400" b="1" dirty="0">
                <a:latin typeface="Courier New" panose="02070309020205020404" pitchFamily="49" charset="0"/>
              </a:rPr>
              <a:t>  }</a:t>
            </a:r>
          </a:p>
          <a:p>
            <a:pPr>
              <a:spcBef>
                <a:spcPct val="0"/>
              </a:spcBef>
              <a:buFont typeface="Monotype Sorts" pitchFamily="2" charset="2"/>
              <a:buNone/>
            </a:pPr>
            <a:r>
              <a:rPr lang="en-US" altLang="en-US" sz="2400" b="1" dirty="0">
                <a:latin typeface="Courier New" panose="02070309020205020404" pitchFamily="49" charset="0"/>
              </a:rPr>
              <a:t>}</a:t>
            </a:r>
            <a:endParaRPr lang="en-US" altLang="en-US" sz="2800" b="1" dirty="0"/>
          </a:p>
        </p:txBody>
      </p:sp>
      <p:sp>
        <p:nvSpPr>
          <p:cNvPr id="62468" name="Rectangle 3">
            <a:extLst>
              <a:ext uri="{FF2B5EF4-FFF2-40B4-BE49-F238E27FC236}">
                <a16:creationId xmlns:a16="http://schemas.microsoft.com/office/drawing/2014/main" id="{9CF6323E-49CD-B349-A807-9346415AAE15}"/>
              </a:ext>
            </a:extLst>
          </p:cNvPr>
          <p:cNvSpPr>
            <a:spLocks noGrp="1" noChangeArrowheads="1"/>
          </p:cNvSpPr>
          <p:nvPr>
            <p:ph type="title"/>
          </p:nvPr>
        </p:nvSpPr>
        <p:spPr/>
        <p:txBody>
          <a:bodyPr>
            <a:normAutofit fontScale="90000"/>
          </a:bodyPr>
          <a:lstStyle/>
          <a:p>
            <a:pPr>
              <a:defRPr/>
            </a:pPr>
            <a:r>
              <a:rPr lang="en-US" altLang="en-US"/>
              <a:t>{  … }</a:t>
            </a:r>
          </a:p>
        </p:txBody>
      </p:sp>
      <p:sp>
        <p:nvSpPr>
          <p:cNvPr id="62469" name="Rectangle 4">
            <a:extLst>
              <a:ext uri="{FF2B5EF4-FFF2-40B4-BE49-F238E27FC236}">
                <a16:creationId xmlns:a16="http://schemas.microsoft.com/office/drawing/2014/main" id="{16D32443-179D-2B4F-87D9-5BC89DB86AA6}"/>
              </a:ext>
            </a:extLst>
          </p:cNvPr>
          <p:cNvSpPr>
            <a:spLocks noChangeArrowheads="1"/>
          </p:cNvSpPr>
          <p:nvPr/>
        </p:nvSpPr>
        <p:spPr bwMode="auto">
          <a:xfrm>
            <a:off x="5555530" y="2798191"/>
            <a:ext cx="3810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defRPr/>
            </a:pPr>
            <a:endParaRPr lang="en-US" altLang="en-US" sz="2400"/>
          </a:p>
        </p:txBody>
      </p:sp>
      <p:sp>
        <p:nvSpPr>
          <p:cNvPr id="62470" name="Rectangle 9">
            <a:extLst>
              <a:ext uri="{FF2B5EF4-FFF2-40B4-BE49-F238E27FC236}">
                <a16:creationId xmlns:a16="http://schemas.microsoft.com/office/drawing/2014/main" id="{0F94E3FC-4F0B-4F4E-B7CB-A82BFC9D0478}"/>
              </a:ext>
            </a:extLst>
          </p:cNvPr>
          <p:cNvSpPr>
            <a:spLocks noChangeArrowheads="1"/>
          </p:cNvSpPr>
          <p:nvPr/>
        </p:nvSpPr>
        <p:spPr bwMode="auto">
          <a:xfrm>
            <a:off x="9136930" y="3102991"/>
            <a:ext cx="3810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defRPr/>
            </a:pPr>
            <a:endParaRPr lang="en-US" altLang="en-US" sz="2400"/>
          </a:p>
        </p:txBody>
      </p:sp>
      <p:sp>
        <p:nvSpPr>
          <p:cNvPr id="62471" name="Rectangle 10">
            <a:extLst>
              <a:ext uri="{FF2B5EF4-FFF2-40B4-BE49-F238E27FC236}">
                <a16:creationId xmlns:a16="http://schemas.microsoft.com/office/drawing/2014/main" id="{FC1B558C-61B6-184B-901B-E80C3DE46FB4}"/>
              </a:ext>
            </a:extLst>
          </p:cNvPr>
          <p:cNvSpPr>
            <a:spLocks noChangeArrowheads="1"/>
          </p:cNvSpPr>
          <p:nvPr/>
        </p:nvSpPr>
        <p:spPr bwMode="auto">
          <a:xfrm>
            <a:off x="2050330" y="3864991"/>
            <a:ext cx="3810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defRPr/>
            </a:pPr>
            <a:endParaRPr lang="en-US" altLang="en-US" sz="2400"/>
          </a:p>
        </p:txBody>
      </p:sp>
      <p:sp>
        <p:nvSpPr>
          <p:cNvPr id="62472" name="Rectangle 11">
            <a:extLst>
              <a:ext uri="{FF2B5EF4-FFF2-40B4-BE49-F238E27FC236}">
                <a16:creationId xmlns:a16="http://schemas.microsoft.com/office/drawing/2014/main" id="{81D45E67-60D2-CA4D-87EE-710B4216DDD5}"/>
              </a:ext>
            </a:extLst>
          </p:cNvPr>
          <p:cNvSpPr>
            <a:spLocks noChangeArrowheads="1"/>
          </p:cNvSpPr>
          <p:nvPr/>
        </p:nvSpPr>
        <p:spPr bwMode="auto">
          <a:xfrm>
            <a:off x="1669330" y="4245991"/>
            <a:ext cx="3810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defRPr/>
            </a:pPr>
            <a:endParaRPr lang="en-US" altLang="en-US" sz="24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4">
            <a:extLst>
              <a:ext uri="{FF2B5EF4-FFF2-40B4-BE49-F238E27FC236}">
                <a16:creationId xmlns:a16="http://schemas.microsoft.com/office/drawing/2014/main" id="{8534B605-F89E-9243-BA66-D0794FBD2E44}"/>
              </a:ext>
            </a:extLst>
          </p:cNvPr>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0F29B05-D460-41BB-BBAB-57365A576A13}" type="slidenum">
              <a:rPr lang="en-US" altLang="en-US" sz="1400"/>
              <a:pPr>
                <a:spcBef>
                  <a:spcPct val="0"/>
                </a:spcBef>
                <a:buClrTx/>
                <a:buSzTx/>
                <a:buFontTx/>
                <a:buNone/>
              </a:pPr>
              <a:t>46</a:t>
            </a:fld>
            <a:endParaRPr lang="en-US" altLang="en-US" sz="1400"/>
          </a:p>
        </p:txBody>
      </p:sp>
      <p:sp>
        <p:nvSpPr>
          <p:cNvPr id="43010" name="Rectangle 2">
            <a:extLst>
              <a:ext uri="{FF2B5EF4-FFF2-40B4-BE49-F238E27FC236}">
                <a16:creationId xmlns:a16="http://schemas.microsoft.com/office/drawing/2014/main" id="{FE30CA72-AC5B-44C0-83F1-D9D936DCE946}"/>
              </a:ext>
            </a:extLst>
          </p:cNvPr>
          <p:cNvSpPr>
            <a:spLocks noChangeArrowheads="1"/>
          </p:cNvSpPr>
          <p:nvPr/>
        </p:nvSpPr>
        <p:spPr bwMode="auto">
          <a:xfrm>
            <a:off x="1584489" y="2569451"/>
            <a:ext cx="8305800" cy="23622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a:latin typeface="Courier New" panose="02070309020205020404" pitchFamily="49" charset="0"/>
              </a:rPr>
              <a:t>// This program prints Welcome to Java! </a:t>
            </a:r>
          </a:p>
          <a:p>
            <a:pPr>
              <a:spcBef>
                <a:spcPct val="0"/>
              </a:spcBef>
              <a:buFont typeface="Monotype Sorts" pitchFamily="2" charset="2"/>
              <a:buNone/>
            </a:pPr>
            <a:r>
              <a:rPr lang="en-US" altLang="en-US" sz="2400" b="1">
                <a:latin typeface="Courier New" panose="02070309020205020404" pitchFamily="49" charset="0"/>
              </a:rPr>
              <a:t>public class Welcome {	</a:t>
            </a:r>
          </a:p>
          <a:p>
            <a:pPr>
              <a:spcBef>
                <a:spcPct val="0"/>
              </a:spcBef>
              <a:buFont typeface="Monotype Sorts" pitchFamily="2" charset="2"/>
              <a:buNone/>
            </a:pPr>
            <a:r>
              <a:rPr lang="en-US" altLang="en-US" sz="2400" b="1">
                <a:latin typeface="Courier New" panose="02070309020205020404" pitchFamily="49" charset="0"/>
              </a:rPr>
              <a:t>  public static void main(String[] args) { </a:t>
            </a:r>
          </a:p>
          <a:p>
            <a:pPr>
              <a:spcBef>
                <a:spcPct val="0"/>
              </a:spcBef>
              <a:buFont typeface="Monotype Sorts" pitchFamily="2" charset="2"/>
              <a:buNone/>
            </a:pPr>
            <a:r>
              <a:rPr lang="en-US" altLang="en-US" sz="2400" b="1">
                <a:latin typeface="Courier New" panose="02070309020205020404" pitchFamily="49" charset="0"/>
              </a:rPr>
              <a:t>    System.out.println("Welcome to Java!");</a:t>
            </a:r>
          </a:p>
          <a:p>
            <a:pPr>
              <a:spcBef>
                <a:spcPct val="0"/>
              </a:spcBef>
              <a:buFont typeface="Monotype Sorts" pitchFamily="2" charset="2"/>
              <a:buNone/>
            </a:pPr>
            <a:r>
              <a:rPr lang="en-US" altLang="en-US" sz="2400" b="1">
                <a:latin typeface="Courier New" panose="02070309020205020404" pitchFamily="49" charset="0"/>
              </a:rPr>
              <a:t>  }</a:t>
            </a:r>
          </a:p>
          <a:p>
            <a:pPr>
              <a:spcBef>
                <a:spcPct val="0"/>
              </a:spcBef>
              <a:buFont typeface="Monotype Sorts" pitchFamily="2" charset="2"/>
              <a:buNone/>
            </a:pPr>
            <a:r>
              <a:rPr lang="en-US" altLang="en-US" sz="2400" b="1">
                <a:latin typeface="Courier New" panose="02070309020205020404" pitchFamily="49" charset="0"/>
              </a:rPr>
              <a:t>}</a:t>
            </a:r>
            <a:endParaRPr lang="en-US" altLang="en-US" sz="2800" b="1"/>
          </a:p>
        </p:txBody>
      </p:sp>
      <p:sp>
        <p:nvSpPr>
          <p:cNvPr id="63492" name="Rectangle 3">
            <a:extLst>
              <a:ext uri="{FF2B5EF4-FFF2-40B4-BE49-F238E27FC236}">
                <a16:creationId xmlns:a16="http://schemas.microsoft.com/office/drawing/2014/main" id="{06976B9E-9F69-7B4F-9846-4DF3B3917670}"/>
              </a:ext>
            </a:extLst>
          </p:cNvPr>
          <p:cNvSpPr>
            <a:spLocks noGrp="1" noChangeArrowheads="1"/>
          </p:cNvSpPr>
          <p:nvPr>
            <p:ph type="title"/>
          </p:nvPr>
        </p:nvSpPr>
        <p:spPr/>
        <p:txBody>
          <a:bodyPr>
            <a:normAutofit fontScale="90000"/>
          </a:bodyPr>
          <a:lstStyle/>
          <a:p>
            <a:pPr>
              <a:defRPr/>
            </a:pPr>
            <a:r>
              <a:rPr lang="en-US" altLang="en-US"/>
              <a:t>(  …  )</a:t>
            </a:r>
          </a:p>
        </p:txBody>
      </p:sp>
      <p:sp>
        <p:nvSpPr>
          <p:cNvPr id="63493" name="Rectangle 4">
            <a:extLst>
              <a:ext uri="{FF2B5EF4-FFF2-40B4-BE49-F238E27FC236}">
                <a16:creationId xmlns:a16="http://schemas.microsoft.com/office/drawing/2014/main" id="{DCD9DC1F-D536-4A46-911A-37424A104075}"/>
              </a:ext>
            </a:extLst>
          </p:cNvPr>
          <p:cNvSpPr>
            <a:spLocks noChangeArrowheads="1"/>
          </p:cNvSpPr>
          <p:nvPr/>
        </p:nvSpPr>
        <p:spPr bwMode="auto">
          <a:xfrm>
            <a:off x="6308889" y="3331452"/>
            <a:ext cx="1524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defRPr/>
            </a:pPr>
            <a:endParaRPr lang="en-US" altLang="en-US" sz="2400"/>
          </a:p>
        </p:txBody>
      </p:sp>
      <p:sp>
        <p:nvSpPr>
          <p:cNvPr id="63494" name="Rectangle 8">
            <a:extLst>
              <a:ext uri="{FF2B5EF4-FFF2-40B4-BE49-F238E27FC236}">
                <a16:creationId xmlns:a16="http://schemas.microsoft.com/office/drawing/2014/main" id="{DF3C2C85-873A-B547-8734-D70853D6E2DC}"/>
              </a:ext>
            </a:extLst>
          </p:cNvPr>
          <p:cNvSpPr>
            <a:spLocks noChangeArrowheads="1"/>
          </p:cNvSpPr>
          <p:nvPr/>
        </p:nvSpPr>
        <p:spPr bwMode="auto">
          <a:xfrm>
            <a:off x="8823489" y="3331452"/>
            <a:ext cx="1524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defRPr/>
            </a:pPr>
            <a:endParaRPr lang="en-US" altLang="en-US" sz="2400"/>
          </a:p>
        </p:txBody>
      </p:sp>
      <p:sp>
        <p:nvSpPr>
          <p:cNvPr id="63495" name="Rectangle 9">
            <a:extLst>
              <a:ext uri="{FF2B5EF4-FFF2-40B4-BE49-F238E27FC236}">
                <a16:creationId xmlns:a16="http://schemas.microsoft.com/office/drawing/2014/main" id="{9F3C21F4-A37C-224E-9D11-82DEBB3EBCAE}"/>
              </a:ext>
            </a:extLst>
          </p:cNvPr>
          <p:cNvSpPr>
            <a:spLocks noChangeArrowheads="1"/>
          </p:cNvSpPr>
          <p:nvPr/>
        </p:nvSpPr>
        <p:spPr bwMode="auto">
          <a:xfrm>
            <a:off x="5699289" y="3712452"/>
            <a:ext cx="1524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defRPr/>
            </a:pPr>
            <a:endParaRPr lang="en-US" altLang="en-US" sz="2400"/>
          </a:p>
        </p:txBody>
      </p:sp>
      <p:sp>
        <p:nvSpPr>
          <p:cNvPr id="63496" name="Rectangle 10">
            <a:extLst>
              <a:ext uri="{FF2B5EF4-FFF2-40B4-BE49-F238E27FC236}">
                <a16:creationId xmlns:a16="http://schemas.microsoft.com/office/drawing/2014/main" id="{41608DF1-73E1-F248-9421-D5A7596DEFC8}"/>
              </a:ext>
            </a:extLst>
          </p:cNvPr>
          <p:cNvSpPr>
            <a:spLocks noChangeArrowheads="1"/>
          </p:cNvSpPr>
          <p:nvPr/>
        </p:nvSpPr>
        <p:spPr bwMode="auto">
          <a:xfrm>
            <a:off x="9204489" y="3712452"/>
            <a:ext cx="1524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defRPr/>
            </a:pPr>
            <a:endParaRPr lang="en-US" altLang="en-US" sz="24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4">
            <a:extLst>
              <a:ext uri="{FF2B5EF4-FFF2-40B4-BE49-F238E27FC236}">
                <a16:creationId xmlns:a16="http://schemas.microsoft.com/office/drawing/2014/main" id="{64D8A991-819F-164B-93C8-36CCAEA60697}"/>
              </a:ext>
            </a:extLst>
          </p:cNvPr>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4F731CF-9531-4422-BCD9-81E9F04ADE30}" type="slidenum">
              <a:rPr lang="en-US" altLang="en-US" sz="1400"/>
              <a:pPr>
                <a:spcBef>
                  <a:spcPct val="0"/>
                </a:spcBef>
                <a:buClrTx/>
                <a:buSzTx/>
                <a:buFontTx/>
                <a:buNone/>
              </a:pPr>
              <a:t>47</a:t>
            </a:fld>
            <a:endParaRPr lang="en-US" altLang="en-US" sz="1400"/>
          </a:p>
        </p:txBody>
      </p:sp>
      <p:sp>
        <p:nvSpPr>
          <p:cNvPr id="44034" name="Rectangle 2">
            <a:extLst>
              <a:ext uri="{FF2B5EF4-FFF2-40B4-BE49-F238E27FC236}">
                <a16:creationId xmlns:a16="http://schemas.microsoft.com/office/drawing/2014/main" id="{1B760088-7671-4855-9FD7-D67C3539FB57}"/>
              </a:ext>
            </a:extLst>
          </p:cNvPr>
          <p:cNvSpPr>
            <a:spLocks noChangeArrowheads="1"/>
          </p:cNvSpPr>
          <p:nvPr/>
        </p:nvSpPr>
        <p:spPr bwMode="auto">
          <a:xfrm>
            <a:off x="1943100" y="2491818"/>
            <a:ext cx="8305800" cy="23622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a:latin typeface="Courier New" panose="02070309020205020404" pitchFamily="49" charset="0"/>
              </a:rPr>
              <a:t>// This program prints Welcome to Java! </a:t>
            </a:r>
          </a:p>
          <a:p>
            <a:pPr>
              <a:spcBef>
                <a:spcPct val="0"/>
              </a:spcBef>
              <a:buFont typeface="Monotype Sorts" pitchFamily="2" charset="2"/>
              <a:buNone/>
            </a:pPr>
            <a:r>
              <a:rPr lang="en-US" altLang="en-US" sz="2400" b="1">
                <a:latin typeface="Courier New" panose="02070309020205020404" pitchFamily="49" charset="0"/>
              </a:rPr>
              <a:t>public class Welcome {	</a:t>
            </a:r>
          </a:p>
          <a:p>
            <a:pPr>
              <a:spcBef>
                <a:spcPct val="0"/>
              </a:spcBef>
              <a:buFont typeface="Monotype Sorts" pitchFamily="2" charset="2"/>
              <a:buNone/>
            </a:pPr>
            <a:r>
              <a:rPr lang="en-US" altLang="en-US" sz="2400" b="1">
                <a:latin typeface="Courier New" panose="02070309020205020404" pitchFamily="49" charset="0"/>
              </a:rPr>
              <a:t>  public static void main(String[] args) { </a:t>
            </a:r>
          </a:p>
          <a:p>
            <a:pPr>
              <a:spcBef>
                <a:spcPct val="0"/>
              </a:spcBef>
              <a:buFont typeface="Monotype Sorts" pitchFamily="2" charset="2"/>
              <a:buNone/>
            </a:pPr>
            <a:r>
              <a:rPr lang="en-US" altLang="en-US" sz="2400" b="1">
                <a:latin typeface="Courier New" panose="02070309020205020404" pitchFamily="49" charset="0"/>
              </a:rPr>
              <a:t>    System.out.println("Welcome to Java!");</a:t>
            </a:r>
          </a:p>
          <a:p>
            <a:pPr>
              <a:spcBef>
                <a:spcPct val="0"/>
              </a:spcBef>
              <a:buFont typeface="Monotype Sorts" pitchFamily="2" charset="2"/>
              <a:buNone/>
            </a:pPr>
            <a:r>
              <a:rPr lang="en-US" altLang="en-US" sz="2400" b="1">
                <a:latin typeface="Courier New" panose="02070309020205020404" pitchFamily="49" charset="0"/>
              </a:rPr>
              <a:t>  }</a:t>
            </a:r>
          </a:p>
          <a:p>
            <a:pPr>
              <a:spcBef>
                <a:spcPct val="0"/>
              </a:spcBef>
              <a:buFont typeface="Monotype Sorts" pitchFamily="2" charset="2"/>
              <a:buNone/>
            </a:pPr>
            <a:r>
              <a:rPr lang="en-US" altLang="en-US" sz="2400" b="1">
                <a:latin typeface="Courier New" panose="02070309020205020404" pitchFamily="49" charset="0"/>
              </a:rPr>
              <a:t>}</a:t>
            </a:r>
            <a:endParaRPr lang="en-US" altLang="en-US" sz="2800" b="1"/>
          </a:p>
        </p:txBody>
      </p:sp>
      <p:sp>
        <p:nvSpPr>
          <p:cNvPr id="64516" name="Rectangle 3">
            <a:extLst>
              <a:ext uri="{FF2B5EF4-FFF2-40B4-BE49-F238E27FC236}">
                <a16:creationId xmlns:a16="http://schemas.microsoft.com/office/drawing/2014/main" id="{B1434042-6022-7D44-9791-1BC7BA5F4FDD}"/>
              </a:ext>
            </a:extLst>
          </p:cNvPr>
          <p:cNvSpPr>
            <a:spLocks noGrp="1" noChangeArrowheads="1"/>
          </p:cNvSpPr>
          <p:nvPr>
            <p:ph type="title"/>
          </p:nvPr>
        </p:nvSpPr>
        <p:spPr/>
        <p:txBody>
          <a:bodyPr>
            <a:normAutofit fontScale="90000"/>
          </a:bodyPr>
          <a:lstStyle/>
          <a:p>
            <a:pPr>
              <a:defRPr/>
            </a:pPr>
            <a:r>
              <a:rPr lang="en-US" altLang="en-US"/>
              <a:t>;</a:t>
            </a:r>
          </a:p>
        </p:txBody>
      </p:sp>
      <p:sp>
        <p:nvSpPr>
          <p:cNvPr id="64517" name="Rectangle 6">
            <a:extLst>
              <a:ext uri="{FF2B5EF4-FFF2-40B4-BE49-F238E27FC236}">
                <a16:creationId xmlns:a16="http://schemas.microsoft.com/office/drawing/2014/main" id="{BCFB2C95-603B-CD4F-B4D7-920AB05A9E7D}"/>
              </a:ext>
            </a:extLst>
          </p:cNvPr>
          <p:cNvSpPr>
            <a:spLocks noChangeArrowheads="1"/>
          </p:cNvSpPr>
          <p:nvPr/>
        </p:nvSpPr>
        <p:spPr bwMode="auto">
          <a:xfrm>
            <a:off x="9639300" y="3634819"/>
            <a:ext cx="3048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defRPr/>
            </a:pPr>
            <a:endParaRPr lang="en-US" altLang="en-US" sz="24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4">
            <a:extLst>
              <a:ext uri="{FF2B5EF4-FFF2-40B4-BE49-F238E27FC236}">
                <a16:creationId xmlns:a16="http://schemas.microsoft.com/office/drawing/2014/main" id="{5B802934-ED6B-AD4A-9411-5B935DF3D3B9}"/>
              </a:ext>
            </a:extLst>
          </p:cNvPr>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6D78E26-E4B0-4177-BB39-ABFC5F5DBDAD}" type="slidenum">
              <a:rPr lang="en-US" altLang="en-US" sz="1400"/>
              <a:pPr>
                <a:spcBef>
                  <a:spcPct val="0"/>
                </a:spcBef>
                <a:buClrTx/>
                <a:buSzTx/>
                <a:buFontTx/>
                <a:buNone/>
              </a:pPr>
              <a:t>48</a:t>
            </a:fld>
            <a:endParaRPr lang="en-US" altLang="en-US" sz="1400"/>
          </a:p>
        </p:txBody>
      </p:sp>
      <p:sp>
        <p:nvSpPr>
          <p:cNvPr id="45058" name="Rectangle 2">
            <a:extLst>
              <a:ext uri="{FF2B5EF4-FFF2-40B4-BE49-F238E27FC236}">
                <a16:creationId xmlns:a16="http://schemas.microsoft.com/office/drawing/2014/main" id="{90C58E5B-642B-4103-A31E-5AD2BBAD5E16}"/>
              </a:ext>
            </a:extLst>
          </p:cNvPr>
          <p:cNvSpPr>
            <a:spLocks noChangeArrowheads="1"/>
          </p:cNvSpPr>
          <p:nvPr/>
        </p:nvSpPr>
        <p:spPr bwMode="auto">
          <a:xfrm>
            <a:off x="1857866" y="2699208"/>
            <a:ext cx="8305800" cy="23622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a:latin typeface="Courier New" panose="02070309020205020404" pitchFamily="49" charset="0"/>
              </a:rPr>
              <a:t>// This program prints Welcome to Java! </a:t>
            </a:r>
          </a:p>
          <a:p>
            <a:pPr>
              <a:spcBef>
                <a:spcPct val="0"/>
              </a:spcBef>
              <a:buFont typeface="Monotype Sorts" pitchFamily="2" charset="2"/>
              <a:buNone/>
            </a:pPr>
            <a:r>
              <a:rPr lang="en-US" altLang="en-US" sz="2400" b="1">
                <a:latin typeface="Courier New" panose="02070309020205020404" pitchFamily="49" charset="0"/>
              </a:rPr>
              <a:t>public class Welcome {	</a:t>
            </a:r>
          </a:p>
          <a:p>
            <a:pPr>
              <a:spcBef>
                <a:spcPct val="0"/>
              </a:spcBef>
              <a:buFont typeface="Monotype Sorts" pitchFamily="2" charset="2"/>
              <a:buNone/>
            </a:pPr>
            <a:r>
              <a:rPr lang="en-US" altLang="en-US" sz="2400" b="1">
                <a:latin typeface="Courier New" panose="02070309020205020404" pitchFamily="49" charset="0"/>
              </a:rPr>
              <a:t>  public static void main(String[] args) { </a:t>
            </a:r>
          </a:p>
          <a:p>
            <a:pPr>
              <a:spcBef>
                <a:spcPct val="0"/>
              </a:spcBef>
              <a:buFont typeface="Monotype Sorts" pitchFamily="2" charset="2"/>
              <a:buNone/>
            </a:pPr>
            <a:r>
              <a:rPr lang="en-US" altLang="en-US" sz="2400" b="1">
                <a:latin typeface="Courier New" panose="02070309020205020404" pitchFamily="49" charset="0"/>
              </a:rPr>
              <a:t>    System.out.println("Welcome to Java!");</a:t>
            </a:r>
          </a:p>
          <a:p>
            <a:pPr>
              <a:spcBef>
                <a:spcPct val="0"/>
              </a:spcBef>
              <a:buFont typeface="Monotype Sorts" pitchFamily="2" charset="2"/>
              <a:buNone/>
            </a:pPr>
            <a:r>
              <a:rPr lang="en-US" altLang="en-US" sz="2400" b="1">
                <a:latin typeface="Courier New" panose="02070309020205020404" pitchFamily="49" charset="0"/>
              </a:rPr>
              <a:t>  }</a:t>
            </a:r>
          </a:p>
          <a:p>
            <a:pPr>
              <a:spcBef>
                <a:spcPct val="0"/>
              </a:spcBef>
              <a:buFont typeface="Monotype Sorts" pitchFamily="2" charset="2"/>
              <a:buNone/>
            </a:pPr>
            <a:r>
              <a:rPr lang="en-US" altLang="en-US" sz="2400" b="1">
                <a:latin typeface="Courier New" panose="02070309020205020404" pitchFamily="49" charset="0"/>
              </a:rPr>
              <a:t>}</a:t>
            </a:r>
            <a:endParaRPr lang="en-US" altLang="en-US" sz="2800" b="1"/>
          </a:p>
        </p:txBody>
      </p:sp>
      <p:sp>
        <p:nvSpPr>
          <p:cNvPr id="65540" name="Rectangle 3">
            <a:extLst>
              <a:ext uri="{FF2B5EF4-FFF2-40B4-BE49-F238E27FC236}">
                <a16:creationId xmlns:a16="http://schemas.microsoft.com/office/drawing/2014/main" id="{E3FDF808-DB77-3341-97BD-EA97F7AB52BB}"/>
              </a:ext>
            </a:extLst>
          </p:cNvPr>
          <p:cNvSpPr>
            <a:spLocks noGrp="1" noChangeArrowheads="1"/>
          </p:cNvSpPr>
          <p:nvPr>
            <p:ph type="title"/>
          </p:nvPr>
        </p:nvSpPr>
        <p:spPr/>
        <p:txBody>
          <a:bodyPr>
            <a:normAutofit fontScale="90000"/>
          </a:bodyPr>
          <a:lstStyle/>
          <a:p>
            <a:pPr>
              <a:defRPr/>
            </a:pPr>
            <a:r>
              <a:rPr lang="en-US" altLang="en-US"/>
              <a:t>// …</a:t>
            </a:r>
          </a:p>
        </p:txBody>
      </p:sp>
      <p:sp>
        <p:nvSpPr>
          <p:cNvPr id="65541" name="Rectangle 4">
            <a:extLst>
              <a:ext uri="{FF2B5EF4-FFF2-40B4-BE49-F238E27FC236}">
                <a16:creationId xmlns:a16="http://schemas.microsoft.com/office/drawing/2014/main" id="{88F8FCED-5E20-3140-91D8-338A87D168E0}"/>
              </a:ext>
            </a:extLst>
          </p:cNvPr>
          <p:cNvSpPr>
            <a:spLocks noChangeArrowheads="1"/>
          </p:cNvSpPr>
          <p:nvPr/>
        </p:nvSpPr>
        <p:spPr bwMode="auto">
          <a:xfrm>
            <a:off x="1934066" y="2775409"/>
            <a:ext cx="4572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defRPr/>
            </a:pPr>
            <a:endParaRPr lang="en-US" altLang="en-US" sz="24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4">
            <a:extLst>
              <a:ext uri="{FF2B5EF4-FFF2-40B4-BE49-F238E27FC236}">
                <a16:creationId xmlns:a16="http://schemas.microsoft.com/office/drawing/2014/main" id="{A91B2C95-F781-8A48-82DD-CCBEDAE39BFA}"/>
              </a:ext>
            </a:extLst>
          </p:cNvPr>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DE6AC6C-F1DE-41E2-BB53-551BCF48D7E9}" type="slidenum">
              <a:rPr lang="en-US" altLang="en-US" sz="1400"/>
              <a:pPr>
                <a:spcBef>
                  <a:spcPct val="0"/>
                </a:spcBef>
                <a:buClrTx/>
                <a:buSzTx/>
                <a:buFontTx/>
                <a:buNone/>
              </a:pPr>
              <a:t>49</a:t>
            </a:fld>
            <a:endParaRPr lang="en-US" altLang="en-US" sz="1400"/>
          </a:p>
        </p:txBody>
      </p:sp>
      <p:sp>
        <p:nvSpPr>
          <p:cNvPr id="46082" name="Rectangle 2">
            <a:extLst>
              <a:ext uri="{FF2B5EF4-FFF2-40B4-BE49-F238E27FC236}">
                <a16:creationId xmlns:a16="http://schemas.microsoft.com/office/drawing/2014/main" id="{50B43658-0DD2-4BF7-8C20-81F3882B8C6D}"/>
              </a:ext>
            </a:extLst>
          </p:cNvPr>
          <p:cNvSpPr>
            <a:spLocks noChangeArrowheads="1"/>
          </p:cNvSpPr>
          <p:nvPr/>
        </p:nvSpPr>
        <p:spPr bwMode="auto">
          <a:xfrm>
            <a:off x="1943100" y="2569451"/>
            <a:ext cx="8305800" cy="23622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a:latin typeface="Courier New" panose="02070309020205020404" pitchFamily="49" charset="0"/>
              </a:rPr>
              <a:t>// This program prints Welcome to Java! </a:t>
            </a:r>
          </a:p>
          <a:p>
            <a:pPr>
              <a:spcBef>
                <a:spcPct val="0"/>
              </a:spcBef>
              <a:buFont typeface="Monotype Sorts" pitchFamily="2" charset="2"/>
              <a:buNone/>
            </a:pPr>
            <a:r>
              <a:rPr lang="en-US" altLang="en-US" sz="2400" b="1">
                <a:latin typeface="Courier New" panose="02070309020205020404" pitchFamily="49" charset="0"/>
              </a:rPr>
              <a:t>public class Welcome {	</a:t>
            </a:r>
          </a:p>
          <a:p>
            <a:pPr>
              <a:spcBef>
                <a:spcPct val="0"/>
              </a:spcBef>
              <a:buFont typeface="Monotype Sorts" pitchFamily="2" charset="2"/>
              <a:buNone/>
            </a:pPr>
            <a:r>
              <a:rPr lang="en-US" altLang="en-US" sz="2400" b="1">
                <a:latin typeface="Courier New" panose="02070309020205020404" pitchFamily="49" charset="0"/>
              </a:rPr>
              <a:t>  public static void main(String[] args) { </a:t>
            </a:r>
          </a:p>
          <a:p>
            <a:pPr>
              <a:spcBef>
                <a:spcPct val="0"/>
              </a:spcBef>
              <a:buFont typeface="Monotype Sorts" pitchFamily="2" charset="2"/>
              <a:buNone/>
            </a:pPr>
            <a:r>
              <a:rPr lang="en-US" altLang="en-US" sz="2400" b="1">
                <a:latin typeface="Courier New" panose="02070309020205020404" pitchFamily="49" charset="0"/>
              </a:rPr>
              <a:t>    System.out.println("Welcome to Java!");</a:t>
            </a:r>
          </a:p>
          <a:p>
            <a:pPr>
              <a:spcBef>
                <a:spcPct val="0"/>
              </a:spcBef>
              <a:buFont typeface="Monotype Sorts" pitchFamily="2" charset="2"/>
              <a:buNone/>
            </a:pPr>
            <a:r>
              <a:rPr lang="en-US" altLang="en-US" sz="2400" b="1">
                <a:latin typeface="Courier New" panose="02070309020205020404" pitchFamily="49" charset="0"/>
              </a:rPr>
              <a:t>  }</a:t>
            </a:r>
          </a:p>
          <a:p>
            <a:pPr>
              <a:spcBef>
                <a:spcPct val="0"/>
              </a:spcBef>
              <a:buFont typeface="Monotype Sorts" pitchFamily="2" charset="2"/>
              <a:buNone/>
            </a:pPr>
            <a:r>
              <a:rPr lang="en-US" altLang="en-US" sz="2400" b="1">
                <a:latin typeface="Courier New" panose="02070309020205020404" pitchFamily="49" charset="0"/>
              </a:rPr>
              <a:t>}</a:t>
            </a:r>
            <a:endParaRPr lang="en-US" altLang="en-US" sz="2800" b="1"/>
          </a:p>
        </p:txBody>
      </p:sp>
      <p:sp>
        <p:nvSpPr>
          <p:cNvPr id="66564" name="Rectangle 3">
            <a:extLst>
              <a:ext uri="{FF2B5EF4-FFF2-40B4-BE49-F238E27FC236}">
                <a16:creationId xmlns:a16="http://schemas.microsoft.com/office/drawing/2014/main" id="{FB6FEEBC-B9EB-AC42-BEF0-C6FA4656B6F3}"/>
              </a:ext>
            </a:extLst>
          </p:cNvPr>
          <p:cNvSpPr>
            <a:spLocks noGrp="1" noChangeArrowheads="1"/>
          </p:cNvSpPr>
          <p:nvPr>
            <p:ph type="title"/>
          </p:nvPr>
        </p:nvSpPr>
        <p:spPr/>
        <p:txBody>
          <a:bodyPr>
            <a:normAutofit fontScale="90000"/>
          </a:bodyPr>
          <a:lstStyle/>
          <a:p>
            <a:pPr>
              <a:defRPr/>
            </a:pPr>
            <a:r>
              <a:rPr lang="en-US" altLang="en-US"/>
              <a:t>" … "</a:t>
            </a:r>
          </a:p>
        </p:txBody>
      </p:sp>
      <p:sp>
        <p:nvSpPr>
          <p:cNvPr id="66565" name="Rectangle 5">
            <a:extLst>
              <a:ext uri="{FF2B5EF4-FFF2-40B4-BE49-F238E27FC236}">
                <a16:creationId xmlns:a16="http://schemas.microsoft.com/office/drawing/2014/main" id="{1FE19B5B-26A8-C64D-99E1-36163C630A8D}"/>
              </a:ext>
            </a:extLst>
          </p:cNvPr>
          <p:cNvSpPr>
            <a:spLocks noChangeArrowheads="1"/>
          </p:cNvSpPr>
          <p:nvPr/>
        </p:nvSpPr>
        <p:spPr bwMode="auto">
          <a:xfrm>
            <a:off x="6210300" y="3712452"/>
            <a:ext cx="2286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defRPr/>
            </a:pPr>
            <a:endParaRPr lang="en-US" altLang="en-US" sz="2400"/>
          </a:p>
        </p:txBody>
      </p:sp>
      <p:sp>
        <p:nvSpPr>
          <p:cNvPr id="66566" name="Rectangle 6">
            <a:extLst>
              <a:ext uri="{FF2B5EF4-FFF2-40B4-BE49-F238E27FC236}">
                <a16:creationId xmlns:a16="http://schemas.microsoft.com/office/drawing/2014/main" id="{086189C9-C7A3-8543-9E38-D457306CF1D9}"/>
              </a:ext>
            </a:extLst>
          </p:cNvPr>
          <p:cNvSpPr>
            <a:spLocks noChangeArrowheads="1"/>
          </p:cNvSpPr>
          <p:nvPr/>
        </p:nvSpPr>
        <p:spPr bwMode="auto">
          <a:xfrm>
            <a:off x="9334500" y="3712452"/>
            <a:ext cx="2286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spcBef>
                <a:spcPct val="0"/>
              </a:spcBef>
              <a:buClrTx/>
              <a:buSzTx/>
              <a:buFontTx/>
              <a:buNone/>
              <a:defRPr/>
            </a:pPr>
            <a:endParaRPr lang="en-US" alt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GB" dirty="0"/>
              <a:t>JAVA</a:t>
            </a:r>
          </a:p>
        </p:txBody>
      </p:sp>
      <p:sp>
        <p:nvSpPr>
          <p:cNvPr id="6" name="Subtitle 5"/>
          <p:cNvSpPr>
            <a:spLocks noGrp="1"/>
          </p:cNvSpPr>
          <p:nvPr>
            <p:ph type="subTitle" idx="1"/>
          </p:nvPr>
        </p:nvSpPr>
        <p:spPr/>
        <p:txBody>
          <a:bodyPr/>
          <a:lstStyle/>
          <a:p>
            <a:endParaRPr lang="en-GB" dirty="0"/>
          </a:p>
        </p:txBody>
      </p:sp>
      <p:sp>
        <p:nvSpPr>
          <p:cNvPr id="4" name="Slide Number Placeholder 3"/>
          <p:cNvSpPr>
            <a:spLocks noGrp="1"/>
          </p:cNvSpPr>
          <p:nvPr>
            <p:ph type="sldNum" sz="quarter" idx="12"/>
          </p:nvPr>
        </p:nvSpPr>
        <p:spPr/>
        <p:txBody>
          <a:bodyPr/>
          <a:lstStyle/>
          <a:p>
            <a:fld id="{0D736693-4716-4F4B-B6D1-76F915E8FF72}" type="slidenum">
              <a:rPr lang="en-GB" smtClean="0"/>
              <a:t>5</a:t>
            </a:fld>
            <a:endParaRPr lang="en-GB"/>
          </a:p>
        </p:txBody>
      </p:sp>
    </p:spTree>
    <p:extLst>
      <p:ext uri="{BB962C8B-B14F-4D97-AF65-F5344CB8AC3E}">
        <p14:creationId xmlns:p14="http://schemas.microsoft.com/office/powerpoint/2010/main" val="36530501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4">
            <a:extLst>
              <a:ext uri="{FF2B5EF4-FFF2-40B4-BE49-F238E27FC236}">
                <a16:creationId xmlns:a16="http://schemas.microsoft.com/office/drawing/2014/main" id="{64D67B0B-37AD-DE4F-BC5D-289337A37958}"/>
              </a:ext>
            </a:extLst>
          </p:cNvPr>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FF08B83-6F5D-4D35-B6DB-45837BAC4F4E}" type="slidenum">
              <a:rPr lang="en-US" altLang="en-US" sz="1400"/>
              <a:pPr>
                <a:spcBef>
                  <a:spcPct val="0"/>
                </a:spcBef>
                <a:buClrTx/>
                <a:buSzTx/>
                <a:buFontTx/>
                <a:buNone/>
              </a:pPr>
              <a:t>50</a:t>
            </a:fld>
            <a:endParaRPr lang="en-US" altLang="en-US" sz="1400"/>
          </a:p>
        </p:txBody>
      </p:sp>
      <p:sp>
        <p:nvSpPr>
          <p:cNvPr id="67587" name="Rectangle 2">
            <a:extLst>
              <a:ext uri="{FF2B5EF4-FFF2-40B4-BE49-F238E27FC236}">
                <a16:creationId xmlns:a16="http://schemas.microsoft.com/office/drawing/2014/main" id="{B57F71E3-3D0D-594C-A11F-535CA46900D2}"/>
              </a:ext>
            </a:extLst>
          </p:cNvPr>
          <p:cNvSpPr>
            <a:spLocks noGrp="1" noChangeArrowheads="1"/>
          </p:cNvSpPr>
          <p:nvPr>
            <p:ph type="title"/>
          </p:nvPr>
        </p:nvSpPr>
        <p:spPr>
          <a:xfrm>
            <a:off x="1156355" y="245096"/>
            <a:ext cx="9879290" cy="853715"/>
          </a:xfrm>
        </p:spPr>
        <p:txBody>
          <a:bodyPr/>
          <a:lstStyle/>
          <a:p>
            <a:pPr>
              <a:defRPr/>
            </a:pPr>
            <a:r>
              <a:rPr lang="en-US" altLang="en-US" dirty="0"/>
              <a:t>Programming Style and Documentation</a:t>
            </a:r>
          </a:p>
        </p:txBody>
      </p:sp>
      <p:sp>
        <p:nvSpPr>
          <p:cNvPr id="67588" name="Rectangle 3">
            <a:extLst>
              <a:ext uri="{FF2B5EF4-FFF2-40B4-BE49-F238E27FC236}">
                <a16:creationId xmlns:a16="http://schemas.microsoft.com/office/drawing/2014/main" id="{A11DB15E-08FA-1242-BC7E-5A4CF00F306B}"/>
              </a:ext>
            </a:extLst>
          </p:cNvPr>
          <p:cNvSpPr>
            <a:spLocks noGrp="1" noChangeArrowheads="1"/>
          </p:cNvSpPr>
          <p:nvPr>
            <p:ph type="body" idx="1"/>
          </p:nvPr>
        </p:nvSpPr>
        <p:spPr>
          <a:xfrm>
            <a:off x="1282832" y="1186011"/>
            <a:ext cx="7789863" cy="3529013"/>
          </a:xfrm>
        </p:spPr>
        <p:txBody>
          <a:bodyPr/>
          <a:lstStyle/>
          <a:p>
            <a:pPr algn="just">
              <a:buFont typeface="Monotype Sorts" charset="2"/>
              <a:buChar char="F"/>
              <a:defRPr/>
            </a:pPr>
            <a:r>
              <a:rPr lang="en-US" altLang="en-US" sz="3600" dirty="0"/>
              <a:t>Appropriate Comments</a:t>
            </a:r>
          </a:p>
          <a:p>
            <a:pPr algn="just">
              <a:buFont typeface="Monotype Sorts" charset="2"/>
              <a:buChar char="F"/>
              <a:defRPr/>
            </a:pPr>
            <a:r>
              <a:rPr lang="en-US" altLang="en-US" sz="3600" dirty="0"/>
              <a:t>Naming Conventions</a:t>
            </a:r>
          </a:p>
          <a:p>
            <a:pPr algn="just">
              <a:buFont typeface="Monotype Sorts" charset="2"/>
              <a:buChar char="F"/>
              <a:defRPr/>
            </a:pPr>
            <a:r>
              <a:rPr lang="en-US" altLang="en-US" sz="3600" dirty="0"/>
              <a:t>Proper Indentation and Spacing Lines</a:t>
            </a:r>
          </a:p>
          <a:p>
            <a:pPr algn="just">
              <a:buFont typeface="Monotype Sorts" charset="2"/>
              <a:buChar char="F"/>
              <a:defRPr/>
            </a:pPr>
            <a:r>
              <a:rPr lang="en-US" altLang="en-US" sz="3600" dirty="0"/>
              <a:t>Block Styles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4">
            <a:extLst>
              <a:ext uri="{FF2B5EF4-FFF2-40B4-BE49-F238E27FC236}">
                <a16:creationId xmlns:a16="http://schemas.microsoft.com/office/drawing/2014/main" id="{F125FDE6-95EC-064B-8667-2191CACA9E3D}"/>
              </a:ext>
            </a:extLst>
          </p:cNvPr>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6635A00-7536-4A3D-8BC5-587A6A5FF849}" type="slidenum">
              <a:rPr lang="en-US" altLang="en-US" sz="1400"/>
              <a:pPr>
                <a:spcBef>
                  <a:spcPct val="0"/>
                </a:spcBef>
                <a:buClrTx/>
                <a:buSzTx/>
                <a:buFontTx/>
                <a:buNone/>
              </a:pPr>
              <a:t>51</a:t>
            </a:fld>
            <a:endParaRPr lang="en-US" altLang="en-US" sz="1400"/>
          </a:p>
        </p:txBody>
      </p:sp>
      <p:sp>
        <p:nvSpPr>
          <p:cNvPr id="68611" name="Rectangle 2">
            <a:extLst>
              <a:ext uri="{FF2B5EF4-FFF2-40B4-BE49-F238E27FC236}">
                <a16:creationId xmlns:a16="http://schemas.microsoft.com/office/drawing/2014/main" id="{151C8853-BC03-8843-853C-98EA4A26D0B1}"/>
              </a:ext>
            </a:extLst>
          </p:cNvPr>
          <p:cNvSpPr>
            <a:spLocks noGrp="1" noChangeArrowheads="1"/>
          </p:cNvSpPr>
          <p:nvPr>
            <p:ph type="title"/>
          </p:nvPr>
        </p:nvSpPr>
        <p:spPr>
          <a:xfrm>
            <a:off x="1201132" y="225847"/>
            <a:ext cx="7772400" cy="801935"/>
          </a:xfrm>
        </p:spPr>
        <p:txBody>
          <a:bodyPr/>
          <a:lstStyle/>
          <a:p>
            <a:pPr>
              <a:defRPr/>
            </a:pPr>
            <a:r>
              <a:rPr lang="en-US" altLang="en-US" dirty="0"/>
              <a:t>Appropriate Comments</a:t>
            </a:r>
          </a:p>
        </p:txBody>
      </p:sp>
      <p:sp>
        <p:nvSpPr>
          <p:cNvPr id="68612" name="Rectangle 3">
            <a:extLst>
              <a:ext uri="{FF2B5EF4-FFF2-40B4-BE49-F238E27FC236}">
                <a16:creationId xmlns:a16="http://schemas.microsoft.com/office/drawing/2014/main" id="{4F45937D-77E5-8045-A551-3FE2B22B2F70}"/>
              </a:ext>
            </a:extLst>
          </p:cNvPr>
          <p:cNvSpPr>
            <a:spLocks noGrp="1" noChangeArrowheads="1"/>
          </p:cNvSpPr>
          <p:nvPr>
            <p:ph type="body" idx="1"/>
          </p:nvPr>
        </p:nvSpPr>
        <p:spPr>
          <a:xfrm>
            <a:off x="1222342" y="1175994"/>
            <a:ext cx="9747315" cy="3886200"/>
          </a:xfrm>
        </p:spPr>
        <p:txBody>
          <a:bodyPr>
            <a:normAutofit/>
          </a:bodyPr>
          <a:lstStyle/>
          <a:p>
            <a:pPr marL="0" indent="0">
              <a:buNone/>
              <a:defRPr/>
            </a:pPr>
            <a:r>
              <a:rPr lang="en-US" altLang="en-US" dirty="0">
                <a:cs typeface="Times New Roman" panose="02020603050405020304" pitchFamily="18" charset="0"/>
              </a:rPr>
              <a:t>Include a summary at the beginning of the program to explain what the program does, its key features, its supporting data structures, and any unique techniques it uses. </a:t>
            </a:r>
          </a:p>
          <a:p>
            <a:pPr marL="0" indent="0" algn="just">
              <a:buNone/>
              <a:defRPr/>
            </a:pPr>
            <a:endParaRPr lang="en-US" altLang="en-US" dirty="0">
              <a:cs typeface="Times New Roman" panose="02020603050405020304" pitchFamily="18" charset="0"/>
            </a:endParaRPr>
          </a:p>
          <a:p>
            <a:pPr marL="0" indent="0">
              <a:buNone/>
              <a:defRPr/>
            </a:pPr>
            <a:r>
              <a:rPr lang="en-US" altLang="en-US" dirty="0">
                <a:cs typeface="Times New Roman" panose="02020603050405020304" pitchFamily="18" charset="0"/>
              </a:rPr>
              <a:t>Include your name, class section, instructor, date, and a brief description at the beginning of the program.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4">
            <a:extLst>
              <a:ext uri="{FF2B5EF4-FFF2-40B4-BE49-F238E27FC236}">
                <a16:creationId xmlns:a16="http://schemas.microsoft.com/office/drawing/2014/main" id="{C22F9C5A-D2F1-4F42-94FD-626ADD4FD9FE}"/>
              </a:ext>
            </a:extLst>
          </p:cNvPr>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035BEB0-EA04-4035-A525-B4995DF8D7F7}" type="slidenum">
              <a:rPr lang="en-US" altLang="en-US" sz="1400"/>
              <a:pPr>
                <a:spcBef>
                  <a:spcPct val="0"/>
                </a:spcBef>
                <a:buClrTx/>
                <a:buSzTx/>
                <a:buFontTx/>
                <a:buNone/>
              </a:pPr>
              <a:t>52</a:t>
            </a:fld>
            <a:endParaRPr lang="en-US" altLang="en-US" sz="1400"/>
          </a:p>
        </p:txBody>
      </p:sp>
      <p:sp>
        <p:nvSpPr>
          <p:cNvPr id="69635" name="Rectangle 2">
            <a:extLst>
              <a:ext uri="{FF2B5EF4-FFF2-40B4-BE49-F238E27FC236}">
                <a16:creationId xmlns:a16="http://schemas.microsoft.com/office/drawing/2014/main" id="{06F3D196-37E6-CC42-A1AD-974BC1BEE5FB}"/>
              </a:ext>
            </a:extLst>
          </p:cNvPr>
          <p:cNvSpPr>
            <a:spLocks noGrp="1" noChangeArrowheads="1"/>
          </p:cNvSpPr>
          <p:nvPr>
            <p:ph type="title"/>
          </p:nvPr>
        </p:nvSpPr>
        <p:spPr>
          <a:xfrm>
            <a:off x="1172852" y="278254"/>
            <a:ext cx="7772400" cy="797154"/>
          </a:xfrm>
        </p:spPr>
        <p:txBody>
          <a:bodyPr/>
          <a:lstStyle/>
          <a:p>
            <a:pPr>
              <a:defRPr/>
            </a:pPr>
            <a:r>
              <a:rPr lang="en-US" altLang="en-US" dirty="0"/>
              <a:t>Naming Conventions</a:t>
            </a:r>
          </a:p>
        </p:txBody>
      </p:sp>
      <p:sp>
        <p:nvSpPr>
          <p:cNvPr id="69636" name="Rectangle 3">
            <a:extLst>
              <a:ext uri="{FF2B5EF4-FFF2-40B4-BE49-F238E27FC236}">
                <a16:creationId xmlns:a16="http://schemas.microsoft.com/office/drawing/2014/main" id="{FF1E1848-B244-E14D-B8A7-CADB6E635E59}"/>
              </a:ext>
            </a:extLst>
          </p:cNvPr>
          <p:cNvSpPr>
            <a:spLocks noGrp="1" noChangeArrowheads="1"/>
          </p:cNvSpPr>
          <p:nvPr>
            <p:ph type="body" idx="1"/>
          </p:nvPr>
        </p:nvSpPr>
        <p:spPr>
          <a:xfrm>
            <a:off x="1333106" y="1181100"/>
            <a:ext cx="9479437" cy="4495800"/>
          </a:xfrm>
        </p:spPr>
        <p:txBody>
          <a:bodyPr/>
          <a:lstStyle/>
          <a:p>
            <a:pPr algn="just">
              <a:buFont typeface="Monotype Sorts" charset="2"/>
              <a:buChar char="F"/>
              <a:defRPr/>
            </a:pPr>
            <a:r>
              <a:rPr lang="en-US" altLang="en-US" dirty="0"/>
              <a:t>Choose meaningful and descriptive names.</a:t>
            </a:r>
          </a:p>
          <a:p>
            <a:pPr algn="just">
              <a:buFont typeface="Monotype Sorts" charset="2"/>
              <a:buChar char="F"/>
              <a:defRPr/>
            </a:pPr>
            <a:r>
              <a:rPr lang="en-US" altLang="en-US" dirty="0"/>
              <a:t>Class names:</a:t>
            </a:r>
            <a:r>
              <a:rPr lang="en-US" altLang="en-US" dirty="0">
                <a:latin typeface="Book Antiqua" charset="0"/>
              </a:rPr>
              <a:t> </a:t>
            </a:r>
          </a:p>
          <a:p>
            <a:pPr lvl="1">
              <a:defRPr/>
            </a:pPr>
            <a:r>
              <a:rPr lang="en-US" altLang="en-US" dirty="0"/>
              <a:t>Capitalize the first letter of each word in the name.  For example, the class name </a:t>
            </a:r>
            <a:r>
              <a:rPr lang="en-US" altLang="en-US" sz="2600" dirty="0" err="1">
                <a:latin typeface="Courier New" charset="0"/>
              </a:rPr>
              <a:t>ComputeExpression</a:t>
            </a:r>
            <a:r>
              <a:rPr lang="en-US" altLang="en-US" dirty="0"/>
              <a:t>.</a:t>
            </a:r>
            <a:endParaRPr lang="en-US" altLang="en-US" dirty="0">
              <a:latin typeface="Book Antiqua" charset="0"/>
            </a:endParaRPr>
          </a:p>
          <a:p>
            <a:pPr lvl="1">
              <a:defRPr/>
            </a:pPr>
            <a:endParaRPr lang="en-US"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4">
            <a:extLst>
              <a:ext uri="{FF2B5EF4-FFF2-40B4-BE49-F238E27FC236}">
                <a16:creationId xmlns:a16="http://schemas.microsoft.com/office/drawing/2014/main" id="{F9CB9F91-589B-864F-A6AC-99F4719F6D05}"/>
              </a:ext>
            </a:extLst>
          </p:cNvPr>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0345810-465D-4711-A067-9BE857B175E3}" type="slidenum">
              <a:rPr lang="en-US" altLang="en-US" sz="1400"/>
              <a:pPr>
                <a:spcBef>
                  <a:spcPct val="0"/>
                </a:spcBef>
                <a:buClrTx/>
                <a:buSzTx/>
                <a:buFontTx/>
                <a:buNone/>
              </a:pPr>
              <a:t>53</a:t>
            </a:fld>
            <a:endParaRPr lang="en-US" altLang="en-US" sz="1400"/>
          </a:p>
        </p:txBody>
      </p:sp>
      <p:sp>
        <p:nvSpPr>
          <p:cNvPr id="70659" name="Rectangle 2">
            <a:extLst>
              <a:ext uri="{FF2B5EF4-FFF2-40B4-BE49-F238E27FC236}">
                <a16:creationId xmlns:a16="http://schemas.microsoft.com/office/drawing/2014/main" id="{CDF32BA6-524B-344E-A051-7265CC488BF4}"/>
              </a:ext>
            </a:extLst>
          </p:cNvPr>
          <p:cNvSpPr>
            <a:spLocks noGrp="1" noChangeArrowheads="1"/>
          </p:cNvSpPr>
          <p:nvPr>
            <p:ph type="title"/>
          </p:nvPr>
        </p:nvSpPr>
        <p:spPr>
          <a:xfrm>
            <a:off x="1163425" y="398215"/>
            <a:ext cx="7772400" cy="731166"/>
          </a:xfrm>
        </p:spPr>
        <p:txBody>
          <a:bodyPr/>
          <a:lstStyle/>
          <a:p>
            <a:pPr>
              <a:defRPr/>
            </a:pPr>
            <a:r>
              <a:rPr lang="en-US" altLang="en-US" sz="4000" dirty="0"/>
              <a:t>Proper Indentation and Spacing</a:t>
            </a:r>
            <a:endParaRPr lang="en-US" altLang="en-US" dirty="0"/>
          </a:p>
        </p:txBody>
      </p:sp>
      <p:sp>
        <p:nvSpPr>
          <p:cNvPr id="70660" name="Rectangle 3">
            <a:extLst>
              <a:ext uri="{FF2B5EF4-FFF2-40B4-BE49-F238E27FC236}">
                <a16:creationId xmlns:a16="http://schemas.microsoft.com/office/drawing/2014/main" id="{44E92AC3-D6BE-824C-A4D2-190820E67CD9}"/>
              </a:ext>
            </a:extLst>
          </p:cNvPr>
          <p:cNvSpPr>
            <a:spLocks noGrp="1" noChangeArrowheads="1"/>
          </p:cNvSpPr>
          <p:nvPr>
            <p:ph type="body" idx="1"/>
          </p:nvPr>
        </p:nvSpPr>
        <p:spPr>
          <a:xfrm>
            <a:off x="1267119" y="1129381"/>
            <a:ext cx="7924800" cy="4114800"/>
          </a:xfrm>
        </p:spPr>
        <p:txBody>
          <a:bodyPr/>
          <a:lstStyle/>
          <a:p>
            <a:pPr algn="just">
              <a:buFont typeface="Monotype Sorts" charset="2"/>
              <a:buChar char="F"/>
              <a:defRPr/>
            </a:pPr>
            <a:r>
              <a:rPr lang="en-US" altLang="en-US" dirty="0"/>
              <a:t>Indentation</a:t>
            </a:r>
            <a:endParaRPr lang="en-US" altLang="en-US" dirty="0">
              <a:latin typeface="Book Antiqua" charset="0"/>
            </a:endParaRPr>
          </a:p>
          <a:p>
            <a:pPr lvl="1">
              <a:defRPr/>
            </a:pPr>
            <a:r>
              <a:rPr lang="en-US" altLang="en-US" dirty="0"/>
              <a:t>Indent two spaces.</a:t>
            </a:r>
            <a:endParaRPr lang="en-US" altLang="en-US" dirty="0">
              <a:latin typeface="Book Antiqua" charset="0"/>
            </a:endParaRPr>
          </a:p>
          <a:p>
            <a:pPr algn="just">
              <a:buFont typeface="Monotype Sorts" charset="2"/>
              <a:buChar char="F"/>
              <a:defRPr/>
            </a:pPr>
            <a:endParaRPr lang="en-US" altLang="en-US" dirty="0">
              <a:latin typeface="Book Antiqua" charset="0"/>
            </a:endParaRPr>
          </a:p>
          <a:p>
            <a:pPr algn="just">
              <a:spcBef>
                <a:spcPct val="0"/>
              </a:spcBef>
              <a:buFont typeface="Monotype Sorts" charset="2"/>
              <a:buChar char="F"/>
              <a:defRPr/>
            </a:pPr>
            <a:r>
              <a:rPr lang="en-US" altLang="en-US" dirty="0"/>
              <a:t>Spacing </a:t>
            </a:r>
          </a:p>
          <a:p>
            <a:pPr lvl="1">
              <a:defRPr/>
            </a:pPr>
            <a:r>
              <a:rPr lang="en-US" altLang="en-US" dirty="0"/>
              <a:t>Use blank line to separate segments of the code.</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4">
            <a:extLst>
              <a:ext uri="{FF2B5EF4-FFF2-40B4-BE49-F238E27FC236}">
                <a16:creationId xmlns:a16="http://schemas.microsoft.com/office/drawing/2014/main" id="{B01371BF-3DE3-0D41-A0A4-B3B3E1FA2525}"/>
              </a:ext>
            </a:extLst>
          </p:cNvPr>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2111AED-3968-481B-8750-A17E8A36953B}" type="slidenum">
              <a:rPr lang="en-US" altLang="en-US" sz="1400"/>
              <a:pPr>
                <a:spcBef>
                  <a:spcPct val="0"/>
                </a:spcBef>
                <a:buClrTx/>
                <a:buSzTx/>
                <a:buFontTx/>
                <a:buNone/>
              </a:pPr>
              <a:t>54</a:t>
            </a:fld>
            <a:endParaRPr lang="en-US" altLang="en-US" sz="1400"/>
          </a:p>
        </p:txBody>
      </p:sp>
      <p:sp>
        <p:nvSpPr>
          <p:cNvPr id="71683" name="Rectangle 2">
            <a:extLst>
              <a:ext uri="{FF2B5EF4-FFF2-40B4-BE49-F238E27FC236}">
                <a16:creationId xmlns:a16="http://schemas.microsoft.com/office/drawing/2014/main" id="{13427B8F-68EF-EE4D-8192-DDA9AE165DC8}"/>
              </a:ext>
            </a:extLst>
          </p:cNvPr>
          <p:cNvSpPr>
            <a:spLocks noGrp="1" noChangeArrowheads="1"/>
          </p:cNvSpPr>
          <p:nvPr>
            <p:ph type="title"/>
          </p:nvPr>
        </p:nvSpPr>
        <p:spPr>
          <a:xfrm>
            <a:off x="1163424" y="364329"/>
            <a:ext cx="7772400" cy="709614"/>
          </a:xfrm>
        </p:spPr>
        <p:txBody>
          <a:bodyPr/>
          <a:lstStyle/>
          <a:p>
            <a:pPr>
              <a:defRPr/>
            </a:pPr>
            <a:r>
              <a:rPr lang="en-US" altLang="en-US" sz="4000" dirty="0"/>
              <a:t>Block Styles</a:t>
            </a:r>
            <a:endParaRPr lang="en-US" altLang="en-US" dirty="0"/>
          </a:p>
        </p:txBody>
      </p:sp>
      <p:sp>
        <p:nvSpPr>
          <p:cNvPr id="71684" name="Rectangle 3">
            <a:extLst>
              <a:ext uri="{FF2B5EF4-FFF2-40B4-BE49-F238E27FC236}">
                <a16:creationId xmlns:a16="http://schemas.microsoft.com/office/drawing/2014/main" id="{15E8319B-A8FB-C44A-9466-1E3DCCF9B4DB}"/>
              </a:ext>
            </a:extLst>
          </p:cNvPr>
          <p:cNvSpPr>
            <a:spLocks noGrp="1" noChangeArrowheads="1"/>
          </p:cNvSpPr>
          <p:nvPr>
            <p:ph type="body" idx="1"/>
          </p:nvPr>
        </p:nvSpPr>
        <p:spPr>
          <a:xfrm>
            <a:off x="1238839" y="1073943"/>
            <a:ext cx="7924800" cy="685800"/>
          </a:xfrm>
        </p:spPr>
        <p:txBody>
          <a:bodyPr/>
          <a:lstStyle/>
          <a:p>
            <a:pPr algn="just">
              <a:buFont typeface="Monotype Sorts" charset="2"/>
              <a:buNone/>
              <a:defRPr/>
            </a:pPr>
            <a:r>
              <a:rPr lang="en-US" altLang="en-US" dirty="0"/>
              <a:t>Use end-of-line style for braces.</a:t>
            </a:r>
            <a:endParaRPr lang="en-US" altLang="en-US" dirty="0">
              <a:latin typeface="Book Antiqua" charset="0"/>
            </a:endParaRPr>
          </a:p>
          <a:p>
            <a:pPr lvl="4" algn="just">
              <a:buFontTx/>
              <a:buNone/>
              <a:defRPr/>
            </a:pPr>
            <a:endParaRPr lang="en-US" altLang="en-US" dirty="0"/>
          </a:p>
        </p:txBody>
      </p:sp>
      <p:sp>
        <p:nvSpPr>
          <p:cNvPr id="71685" name="Rectangle 4">
            <a:extLst>
              <a:ext uri="{FF2B5EF4-FFF2-40B4-BE49-F238E27FC236}">
                <a16:creationId xmlns:a16="http://schemas.microsoft.com/office/drawing/2014/main" id="{C0F1B045-F6FD-3E4F-94B7-AC36F4AB7979}"/>
              </a:ext>
            </a:extLst>
          </p:cNvPr>
          <p:cNvSpPr>
            <a:spLocks noChangeArrowheads="1"/>
          </p:cNvSpPr>
          <p:nvPr/>
        </p:nvSpPr>
        <p:spPr bwMode="auto">
          <a:xfrm>
            <a:off x="1524000" y="2362200"/>
            <a:ext cx="9144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defRPr/>
            </a:pPr>
            <a:endParaRPr lang="en-US" altLang="en-US" sz="800" u="sng" dirty="0">
              <a:latin typeface="Courier" pitchFamily="2" charset="0"/>
              <a:cs typeface="Times New Roman" panose="02020603050405020304" pitchFamily="18" charset="0"/>
            </a:endParaRPr>
          </a:p>
          <a:p>
            <a:pPr>
              <a:spcBef>
                <a:spcPct val="0"/>
              </a:spcBef>
              <a:buClrTx/>
              <a:buSzTx/>
              <a:buFontTx/>
              <a:buNone/>
              <a:defRPr/>
            </a:pPr>
            <a:endParaRPr lang="en-US" altLang="en-US" sz="2400" dirty="0"/>
          </a:p>
        </p:txBody>
      </p:sp>
      <p:graphicFrame>
        <p:nvGraphicFramePr>
          <p:cNvPr id="51205" name="Object 5">
            <a:extLst>
              <a:ext uri="{FF2B5EF4-FFF2-40B4-BE49-F238E27FC236}">
                <a16:creationId xmlns:a16="http://schemas.microsoft.com/office/drawing/2014/main" id="{98759449-359F-47B0-8075-EE2AD072C1A9}"/>
              </a:ext>
            </a:extLst>
          </p:cNvPr>
          <p:cNvGraphicFramePr>
            <a:graphicFrameLocks noChangeAspect="1"/>
          </p:cNvGraphicFramePr>
          <p:nvPr/>
        </p:nvGraphicFramePr>
        <p:xfrm>
          <a:off x="1981200" y="2362201"/>
          <a:ext cx="8229600" cy="3776663"/>
        </p:xfrm>
        <a:graphic>
          <a:graphicData uri="http://schemas.openxmlformats.org/presentationml/2006/ole">
            <mc:AlternateContent xmlns:mc="http://schemas.openxmlformats.org/markup-compatibility/2006">
              <mc:Choice xmlns:v="urn:schemas-microsoft-com:vml" Requires="v">
                <p:oleObj spid="_x0000_s3075" name="Picture" r:id="rId3" imgW="0" imgH="0" progId="Word.Picture.8">
                  <p:embed/>
                </p:oleObj>
              </mc:Choice>
              <mc:Fallback>
                <p:oleObj name="Picture" r:id="rId3" imgW="0" imgH="0" progId="Word.Picture.8">
                  <p:embed/>
                  <p:pic>
                    <p:nvPicPr>
                      <p:cNvPr id="51205" name="Object 5">
                        <a:extLst>
                          <a:ext uri="{FF2B5EF4-FFF2-40B4-BE49-F238E27FC236}">
                            <a16:creationId xmlns:a16="http://schemas.microsoft.com/office/drawing/2014/main" id="{98759449-359F-47B0-8075-EE2AD072C1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2362201"/>
                        <a:ext cx="8229600" cy="377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B5263-B5EE-4D69-8E96-8DA3C7C49AA8}"/>
              </a:ext>
            </a:extLst>
          </p:cNvPr>
          <p:cNvSpPr>
            <a:spLocks noGrp="1"/>
          </p:cNvSpPr>
          <p:nvPr>
            <p:ph type="title"/>
          </p:nvPr>
        </p:nvSpPr>
        <p:spPr/>
        <p:txBody>
          <a:bodyPr>
            <a:normAutofit fontScale="90000"/>
          </a:bodyPr>
          <a:lstStyle/>
          <a:p>
            <a:r>
              <a:rPr lang="en-US" dirty="0"/>
              <a:t>JAVA Command Line Arguments</a:t>
            </a:r>
          </a:p>
        </p:txBody>
      </p:sp>
      <p:sp>
        <p:nvSpPr>
          <p:cNvPr id="3" name="Content Placeholder 2">
            <a:extLst>
              <a:ext uri="{FF2B5EF4-FFF2-40B4-BE49-F238E27FC236}">
                <a16:creationId xmlns:a16="http://schemas.microsoft.com/office/drawing/2014/main" id="{96A93108-2C6B-42C4-B68B-71914FA47111}"/>
              </a:ext>
            </a:extLst>
          </p:cNvPr>
          <p:cNvSpPr>
            <a:spLocks noGrp="1"/>
          </p:cNvSpPr>
          <p:nvPr>
            <p:ph idx="1"/>
          </p:nvPr>
        </p:nvSpPr>
        <p:spPr/>
        <p:txBody>
          <a:bodyPr>
            <a:normAutofit lnSpcReduction="10000"/>
          </a:bodyPr>
          <a:lstStyle/>
          <a:p>
            <a:pPr marL="0" indent="0" algn="just">
              <a:buNone/>
            </a:pPr>
            <a:r>
              <a:rPr lang="en-US" sz="2400" dirty="0">
                <a:solidFill>
                  <a:schemeClr val="tx1"/>
                </a:solidFill>
                <a:cs typeface="Segoe UI Semibold" panose="020B0702040204020203" pitchFamily="34" charset="0"/>
              </a:rPr>
              <a:t>p</a:t>
            </a:r>
            <a:r>
              <a:rPr lang="en-US" sz="2400" i="0" dirty="0">
                <a:solidFill>
                  <a:schemeClr val="tx1"/>
                </a:solidFill>
                <a:effectLst/>
                <a:cs typeface="Segoe UI Semibold" panose="020B0702040204020203" pitchFamily="34" charset="0"/>
              </a:rPr>
              <a:t>ublic class </a:t>
            </a:r>
            <a:r>
              <a:rPr lang="en-US" sz="2400" i="0" dirty="0" err="1">
                <a:solidFill>
                  <a:schemeClr val="tx1"/>
                </a:solidFill>
                <a:effectLst/>
                <a:cs typeface="Segoe UI Semibold" panose="020B0702040204020203" pitchFamily="34" charset="0"/>
              </a:rPr>
              <a:t>CommandLineExample</a:t>
            </a:r>
            <a:r>
              <a:rPr lang="en-US" sz="2400" i="0" dirty="0">
                <a:solidFill>
                  <a:schemeClr val="tx1"/>
                </a:solidFill>
                <a:effectLst/>
                <a:cs typeface="Segoe UI Semibold" panose="020B0702040204020203" pitchFamily="34" charset="0"/>
              </a:rPr>
              <a:t>{  </a:t>
            </a:r>
          </a:p>
          <a:p>
            <a:pPr marL="0" indent="0" algn="just">
              <a:buNone/>
            </a:pPr>
            <a:r>
              <a:rPr lang="en-US" sz="2400" i="0" dirty="0">
                <a:solidFill>
                  <a:schemeClr val="tx1"/>
                </a:solidFill>
                <a:effectLst/>
                <a:cs typeface="Segoe UI Semibold" panose="020B0702040204020203" pitchFamily="34" charset="0"/>
              </a:rPr>
              <a:t>	public static void main(String </a:t>
            </a:r>
            <a:r>
              <a:rPr lang="en-US" sz="2400" i="0" dirty="0" err="1">
                <a:solidFill>
                  <a:schemeClr val="tx1"/>
                </a:solidFill>
                <a:effectLst/>
                <a:cs typeface="Segoe UI Semibold" panose="020B0702040204020203" pitchFamily="34" charset="0"/>
              </a:rPr>
              <a:t>args</a:t>
            </a:r>
            <a:r>
              <a:rPr lang="en-US" sz="2400" i="0" dirty="0">
                <a:solidFill>
                  <a:schemeClr val="tx1"/>
                </a:solidFill>
                <a:effectLst/>
                <a:cs typeface="Segoe UI Semibold" panose="020B0702040204020203" pitchFamily="34" charset="0"/>
              </a:rPr>
              <a:t>[]){  </a:t>
            </a:r>
          </a:p>
          <a:p>
            <a:pPr marL="0" indent="0" algn="just">
              <a:buNone/>
            </a:pPr>
            <a:r>
              <a:rPr lang="en-US" sz="2400" i="0" dirty="0">
                <a:solidFill>
                  <a:schemeClr val="tx1"/>
                </a:solidFill>
                <a:effectLst/>
                <a:cs typeface="Segoe UI Semibold" panose="020B0702040204020203" pitchFamily="34" charset="0"/>
              </a:rPr>
              <a:t>		</a:t>
            </a:r>
            <a:r>
              <a:rPr lang="en-US" sz="2400" i="0" dirty="0" err="1">
                <a:solidFill>
                  <a:schemeClr val="tx1"/>
                </a:solidFill>
                <a:effectLst/>
                <a:cs typeface="Segoe UI Semibold" panose="020B0702040204020203" pitchFamily="34" charset="0"/>
              </a:rPr>
              <a:t>System.out.println</a:t>
            </a:r>
            <a:r>
              <a:rPr lang="en-US" sz="2400" i="0" dirty="0">
                <a:solidFill>
                  <a:schemeClr val="tx1"/>
                </a:solidFill>
                <a:effectLst/>
                <a:cs typeface="Segoe UI Semibold" panose="020B0702040204020203" pitchFamily="34" charset="0"/>
              </a:rPr>
              <a:t>("Your first argument is: "+</a:t>
            </a:r>
            <a:r>
              <a:rPr lang="en-US" sz="2400" i="0" dirty="0" err="1">
                <a:solidFill>
                  <a:schemeClr val="tx1"/>
                </a:solidFill>
                <a:effectLst/>
                <a:cs typeface="Segoe UI Semibold" panose="020B0702040204020203" pitchFamily="34" charset="0"/>
              </a:rPr>
              <a:t>args</a:t>
            </a:r>
            <a:r>
              <a:rPr lang="en-US" sz="2400" i="0" dirty="0">
                <a:solidFill>
                  <a:schemeClr val="tx1"/>
                </a:solidFill>
                <a:effectLst/>
                <a:cs typeface="Segoe UI Semibold" panose="020B0702040204020203" pitchFamily="34" charset="0"/>
              </a:rPr>
              <a:t>[0]);  </a:t>
            </a:r>
          </a:p>
          <a:p>
            <a:pPr marL="0" indent="0" algn="just">
              <a:buNone/>
            </a:pPr>
            <a:r>
              <a:rPr lang="en-US" sz="2400" i="0" dirty="0">
                <a:solidFill>
                  <a:schemeClr val="tx1"/>
                </a:solidFill>
                <a:effectLst/>
                <a:cs typeface="Segoe UI Semibold" panose="020B0702040204020203" pitchFamily="34" charset="0"/>
              </a:rPr>
              <a:t>	}  </a:t>
            </a:r>
          </a:p>
          <a:p>
            <a:pPr marL="0" indent="0" algn="just">
              <a:buNone/>
            </a:pPr>
            <a:r>
              <a:rPr lang="en-US" sz="2400" i="0" dirty="0">
                <a:solidFill>
                  <a:schemeClr val="tx1"/>
                </a:solidFill>
                <a:effectLst/>
                <a:cs typeface="Segoe UI Semibold" panose="020B0702040204020203" pitchFamily="34" charset="0"/>
              </a:rPr>
              <a:t>} </a:t>
            </a:r>
          </a:p>
          <a:p>
            <a:pPr marL="0" indent="0" algn="just">
              <a:buNone/>
            </a:pPr>
            <a:endParaRPr lang="en-US" sz="2400" dirty="0">
              <a:solidFill>
                <a:schemeClr val="tx1"/>
              </a:solidFill>
              <a:cs typeface="Segoe UI Semibold" panose="020B0702040204020203" pitchFamily="34" charset="0"/>
            </a:endParaRPr>
          </a:p>
          <a:p>
            <a:pPr marL="0" indent="0" algn="just">
              <a:buNone/>
            </a:pPr>
            <a:r>
              <a:rPr lang="en-US" sz="2400" dirty="0" err="1">
                <a:solidFill>
                  <a:schemeClr val="tx1"/>
                </a:solidFill>
                <a:cs typeface="Segoe UI Semibold" panose="020B0702040204020203" pitchFamily="34" charset="0"/>
              </a:rPr>
              <a:t>javac</a:t>
            </a:r>
            <a:r>
              <a:rPr lang="en-US" sz="2400" dirty="0">
                <a:solidFill>
                  <a:schemeClr val="tx1"/>
                </a:solidFill>
                <a:cs typeface="Segoe UI Semibold" panose="020B0702040204020203" pitchFamily="34" charset="0"/>
              </a:rPr>
              <a:t> CommandLineExample.java </a:t>
            </a:r>
          </a:p>
          <a:p>
            <a:pPr marL="0" indent="0" algn="just">
              <a:buNone/>
            </a:pPr>
            <a:r>
              <a:rPr lang="en-US" sz="2400" dirty="0">
                <a:solidFill>
                  <a:schemeClr val="tx1"/>
                </a:solidFill>
                <a:cs typeface="Segoe UI Semibold" panose="020B0702040204020203" pitchFamily="34" charset="0"/>
              </a:rPr>
              <a:t>java </a:t>
            </a:r>
            <a:r>
              <a:rPr lang="en-US" sz="2400" dirty="0" err="1">
                <a:solidFill>
                  <a:schemeClr val="tx1"/>
                </a:solidFill>
                <a:cs typeface="Segoe UI Semibold" panose="020B0702040204020203" pitchFamily="34" charset="0"/>
              </a:rPr>
              <a:t>CommandLineExample</a:t>
            </a:r>
            <a:r>
              <a:rPr lang="en-US" sz="2400" dirty="0">
                <a:solidFill>
                  <a:schemeClr val="tx1"/>
                </a:solidFill>
                <a:cs typeface="Segoe UI Semibold" panose="020B0702040204020203" pitchFamily="34" charset="0"/>
              </a:rPr>
              <a:t> </a:t>
            </a:r>
            <a:r>
              <a:rPr lang="en-US" sz="2400" dirty="0" err="1">
                <a:solidFill>
                  <a:schemeClr val="tx1"/>
                </a:solidFill>
                <a:cs typeface="Segoe UI Semibold" panose="020B0702040204020203" pitchFamily="34" charset="0"/>
              </a:rPr>
              <a:t>suleman</a:t>
            </a:r>
            <a:endParaRPr lang="en-US" sz="2400" dirty="0">
              <a:solidFill>
                <a:schemeClr val="tx1"/>
              </a:solidFill>
              <a:cs typeface="Segoe UI Semibold" panose="020B0702040204020203" pitchFamily="34" charset="0"/>
            </a:endParaRPr>
          </a:p>
          <a:p>
            <a:pPr marL="0" indent="0" algn="just">
              <a:buNone/>
            </a:pPr>
            <a:endParaRPr lang="en-US" sz="2400" dirty="0">
              <a:solidFill>
                <a:schemeClr val="tx1"/>
              </a:solidFill>
              <a:cs typeface="Segoe UI Semibold" panose="020B0702040204020203" pitchFamily="34" charset="0"/>
            </a:endParaRPr>
          </a:p>
          <a:p>
            <a:pPr marL="0" indent="0" algn="just">
              <a:buNone/>
            </a:pPr>
            <a:r>
              <a:rPr lang="en-US" sz="2400" dirty="0">
                <a:solidFill>
                  <a:schemeClr val="tx1"/>
                </a:solidFill>
                <a:highlight>
                  <a:srgbClr val="C0C0C0"/>
                </a:highlight>
                <a:cs typeface="Segoe UI Semibold" panose="020B0702040204020203" pitchFamily="34" charset="0"/>
              </a:rPr>
              <a:t>Output: Your first argument is: </a:t>
            </a:r>
            <a:r>
              <a:rPr lang="en-US" sz="2400" dirty="0" err="1">
                <a:solidFill>
                  <a:schemeClr val="tx1"/>
                </a:solidFill>
                <a:highlight>
                  <a:srgbClr val="C0C0C0"/>
                </a:highlight>
                <a:cs typeface="Segoe UI Semibold" panose="020B0702040204020203" pitchFamily="34" charset="0"/>
              </a:rPr>
              <a:t>suleman</a:t>
            </a:r>
            <a:endParaRPr lang="en-US" sz="2400" dirty="0">
              <a:solidFill>
                <a:schemeClr val="tx1"/>
              </a:solidFill>
              <a:highlight>
                <a:srgbClr val="C0C0C0"/>
              </a:highlight>
              <a:cs typeface="Segoe UI Semibold" panose="020B0702040204020203" pitchFamily="34" charset="0"/>
            </a:endParaRPr>
          </a:p>
        </p:txBody>
      </p:sp>
      <p:sp>
        <p:nvSpPr>
          <p:cNvPr id="4" name="Slide Number Placeholder 3">
            <a:extLst>
              <a:ext uri="{FF2B5EF4-FFF2-40B4-BE49-F238E27FC236}">
                <a16:creationId xmlns:a16="http://schemas.microsoft.com/office/drawing/2014/main" id="{843A97F0-ABB0-4CCD-A404-DFDC1E611134}"/>
              </a:ext>
            </a:extLst>
          </p:cNvPr>
          <p:cNvSpPr>
            <a:spLocks noGrp="1"/>
          </p:cNvSpPr>
          <p:nvPr>
            <p:ph type="sldNum" sz="quarter" idx="12"/>
          </p:nvPr>
        </p:nvSpPr>
        <p:spPr/>
        <p:txBody>
          <a:bodyPr/>
          <a:lstStyle/>
          <a:p>
            <a:fld id="{0D736693-4716-4F4B-B6D1-76F915E8FF72}" type="slidenum">
              <a:rPr lang="en-GB" smtClean="0"/>
              <a:t>55</a:t>
            </a:fld>
            <a:endParaRPr lang="en-GB"/>
          </a:p>
        </p:txBody>
      </p:sp>
    </p:spTree>
    <p:extLst>
      <p:ext uri="{BB962C8B-B14F-4D97-AF65-F5344CB8AC3E}">
        <p14:creationId xmlns:p14="http://schemas.microsoft.com/office/powerpoint/2010/main" val="32502618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4">
            <a:extLst>
              <a:ext uri="{FF2B5EF4-FFF2-40B4-BE49-F238E27FC236}">
                <a16:creationId xmlns:a16="http://schemas.microsoft.com/office/drawing/2014/main" id="{93CBFEBC-A9B4-9C4D-B2C6-ADDCD12A6B2C}"/>
              </a:ext>
            </a:extLst>
          </p:cNvPr>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FE681DC-A5C4-436B-9668-6A971C88E026}" type="slidenum">
              <a:rPr lang="en-US" altLang="en-US" sz="1400"/>
              <a:pPr>
                <a:spcBef>
                  <a:spcPct val="0"/>
                </a:spcBef>
                <a:buClrTx/>
                <a:buSzTx/>
                <a:buFontTx/>
                <a:buNone/>
              </a:pPr>
              <a:t>56</a:t>
            </a:fld>
            <a:endParaRPr lang="en-US" altLang="en-US" sz="1400"/>
          </a:p>
        </p:txBody>
      </p:sp>
      <p:sp>
        <p:nvSpPr>
          <p:cNvPr id="72707" name="Rectangle 2">
            <a:extLst>
              <a:ext uri="{FF2B5EF4-FFF2-40B4-BE49-F238E27FC236}">
                <a16:creationId xmlns:a16="http://schemas.microsoft.com/office/drawing/2014/main" id="{2E7D0D52-7719-7E4B-A114-39F3C7E23E07}"/>
              </a:ext>
            </a:extLst>
          </p:cNvPr>
          <p:cNvSpPr>
            <a:spLocks noGrp="1" noChangeArrowheads="1"/>
          </p:cNvSpPr>
          <p:nvPr>
            <p:ph type="title"/>
          </p:nvPr>
        </p:nvSpPr>
        <p:spPr>
          <a:xfrm>
            <a:off x="1182279" y="235669"/>
            <a:ext cx="7772400" cy="778301"/>
          </a:xfrm>
        </p:spPr>
        <p:txBody>
          <a:bodyPr/>
          <a:lstStyle/>
          <a:p>
            <a:pPr>
              <a:defRPr/>
            </a:pPr>
            <a:r>
              <a:rPr lang="en-US" altLang="en-US" dirty="0"/>
              <a:t>Programming Errors</a:t>
            </a:r>
          </a:p>
        </p:txBody>
      </p:sp>
      <p:sp>
        <p:nvSpPr>
          <p:cNvPr id="72708" name="Rectangle 3">
            <a:extLst>
              <a:ext uri="{FF2B5EF4-FFF2-40B4-BE49-F238E27FC236}">
                <a16:creationId xmlns:a16="http://schemas.microsoft.com/office/drawing/2014/main" id="{CCCA8345-5CD8-5244-AA5B-3ECBBF8A260D}"/>
              </a:ext>
            </a:extLst>
          </p:cNvPr>
          <p:cNvSpPr>
            <a:spLocks noGrp="1" noChangeArrowheads="1"/>
          </p:cNvSpPr>
          <p:nvPr>
            <p:ph type="body" idx="1"/>
          </p:nvPr>
        </p:nvSpPr>
        <p:spPr>
          <a:xfrm>
            <a:off x="1258479" y="1201918"/>
            <a:ext cx="7696200" cy="4114800"/>
          </a:xfrm>
        </p:spPr>
        <p:txBody>
          <a:bodyPr/>
          <a:lstStyle/>
          <a:p>
            <a:pPr algn="just">
              <a:buFont typeface="Monotype Sorts" charset="2"/>
              <a:buChar char="F"/>
              <a:defRPr/>
            </a:pPr>
            <a:r>
              <a:rPr lang="en-US" altLang="en-US" dirty="0"/>
              <a:t>Syntax Errors</a:t>
            </a:r>
          </a:p>
          <a:p>
            <a:pPr lvl="1" algn="just">
              <a:defRPr/>
            </a:pPr>
            <a:r>
              <a:rPr lang="en-US" altLang="en-US" dirty="0"/>
              <a:t>Detected by the compiler</a:t>
            </a:r>
          </a:p>
          <a:p>
            <a:pPr algn="just">
              <a:buFont typeface="Monotype Sorts" charset="2"/>
              <a:buChar char="F"/>
              <a:defRPr/>
            </a:pPr>
            <a:r>
              <a:rPr lang="en-US" altLang="en-US" dirty="0"/>
              <a:t>Runtime Errors</a:t>
            </a:r>
          </a:p>
          <a:p>
            <a:pPr lvl="1" algn="just">
              <a:defRPr/>
            </a:pPr>
            <a:r>
              <a:rPr lang="en-US" altLang="en-US" dirty="0"/>
              <a:t>Causes the program to abort</a:t>
            </a:r>
          </a:p>
          <a:p>
            <a:pPr algn="just">
              <a:buFont typeface="Monotype Sorts" charset="2"/>
              <a:buChar char="F"/>
              <a:defRPr/>
            </a:pPr>
            <a:r>
              <a:rPr lang="en-US" altLang="en-US" dirty="0"/>
              <a:t>Logic Errors</a:t>
            </a:r>
          </a:p>
          <a:p>
            <a:pPr lvl="1" algn="just">
              <a:defRPr/>
            </a:pPr>
            <a:r>
              <a:rPr lang="en-US" altLang="en-US" dirty="0"/>
              <a:t>Produces incorrect result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4">
            <a:extLst>
              <a:ext uri="{FF2B5EF4-FFF2-40B4-BE49-F238E27FC236}">
                <a16:creationId xmlns:a16="http://schemas.microsoft.com/office/drawing/2014/main" id="{7E7A6AC9-E31B-8A4D-AE98-8E7A0331BCC5}"/>
              </a:ext>
            </a:extLst>
          </p:cNvPr>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16738EA-B68C-439E-B776-4F190828ACBC}" type="slidenum">
              <a:rPr lang="en-US" altLang="en-US" sz="1400"/>
              <a:pPr>
                <a:spcBef>
                  <a:spcPct val="0"/>
                </a:spcBef>
                <a:buClrTx/>
                <a:buSzTx/>
                <a:buFontTx/>
                <a:buNone/>
              </a:pPr>
              <a:t>57</a:t>
            </a:fld>
            <a:endParaRPr lang="en-US" altLang="en-US" sz="1400"/>
          </a:p>
        </p:txBody>
      </p:sp>
      <p:sp>
        <p:nvSpPr>
          <p:cNvPr id="73731" name="Rectangle 2">
            <a:extLst>
              <a:ext uri="{FF2B5EF4-FFF2-40B4-BE49-F238E27FC236}">
                <a16:creationId xmlns:a16="http://schemas.microsoft.com/office/drawing/2014/main" id="{5C1B9A7D-396F-C243-8357-05FAA5940093}"/>
              </a:ext>
            </a:extLst>
          </p:cNvPr>
          <p:cNvSpPr>
            <a:spLocks noGrp="1" noChangeArrowheads="1"/>
          </p:cNvSpPr>
          <p:nvPr>
            <p:ph type="title"/>
          </p:nvPr>
        </p:nvSpPr>
        <p:spPr>
          <a:xfrm>
            <a:off x="1219986" y="457200"/>
            <a:ext cx="7772400" cy="685800"/>
          </a:xfrm>
        </p:spPr>
        <p:txBody>
          <a:bodyPr>
            <a:normAutofit fontScale="90000"/>
          </a:bodyPr>
          <a:lstStyle/>
          <a:p>
            <a:pPr>
              <a:defRPr/>
            </a:pPr>
            <a:r>
              <a:rPr lang="en-US" altLang="en-US" dirty="0"/>
              <a:t>Syntax Errors</a:t>
            </a:r>
          </a:p>
        </p:txBody>
      </p:sp>
      <p:sp>
        <p:nvSpPr>
          <p:cNvPr id="73732" name="Rectangle 3">
            <a:extLst>
              <a:ext uri="{FF2B5EF4-FFF2-40B4-BE49-F238E27FC236}">
                <a16:creationId xmlns:a16="http://schemas.microsoft.com/office/drawing/2014/main" id="{15F137F6-F612-0A49-8CC0-E0DDF925CC9A}"/>
              </a:ext>
            </a:extLst>
          </p:cNvPr>
          <p:cNvSpPr>
            <a:spLocks noGrp="1" noChangeArrowheads="1"/>
          </p:cNvSpPr>
          <p:nvPr>
            <p:ph type="body" idx="1"/>
          </p:nvPr>
        </p:nvSpPr>
        <p:spPr>
          <a:xfrm>
            <a:off x="1772239" y="1418308"/>
            <a:ext cx="8458200" cy="2209800"/>
          </a:xfrm>
        </p:spPr>
        <p:txBody>
          <a:bodyPr>
            <a:normAutofit lnSpcReduction="10000"/>
          </a:bodyPr>
          <a:lstStyle/>
          <a:p>
            <a:pPr>
              <a:lnSpc>
                <a:spcPct val="80000"/>
              </a:lnSpc>
              <a:buFont typeface="Monotype Sorts" charset="2"/>
              <a:buNone/>
              <a:defRPr/>
            </a:pPr>
            <a:r>
              <a:rPr lang="en-US" altLang="en-US" sz="2400" b="1" dirty="0">
                <a:latin typeface="Courier New" charset="0"/>
              </a:rPr>
              <a:t>public class </a:t>
            </a:r>
            <a:r>
              <a:rPr lang="en-US" altLang="en-US" sz="2400" b="1" dirty="0" err="1">
                <a:latin typeface="Courier New" charset="0"/>
              </a:rPr>
              <a:t>ShowSyntaxErrors</a:t>
            </a:r>
            <a:r>
              <a:rPr lang="en-US" altLang="en-US" sz="2400" b="1" dirty="0">
                <a:latin typeface="Courier New" charset="0"/>
              </a:rPr>
              <a:t> {</a:t>
            </a:r>
          </a:p>
          <a:p>
            <a:pPr>
              <a:lnSpc>
                <a:spcPct val="80000"/>
              </a:lnSpc>
              <a:buFont typeface="Monotype Sorts" charset="2"/>
              <a:buNone/>
              <a:defRPr/>
            </a:pPr>
            <a:r>
              <a:rPr lang="en-US" altLang="en-US" sz="2400" b="1" dirty="0">
                <a:latin typeface="Courier New" charset="0"/>
              </a:rPr>
              <a:t>  public static main(String[] </a:t>
            </a:r>
            <a:r>
              <a:rPr lang="en-US" altLang="en-US" sz="2400" b="1" dirty="0" err="1">
                <a:latin typeface="Courier New" charset="0"/>
              </a:rPr>
              <a:t>args</a:t>
            </a:r>
            <a:r>
              <a:rPr lang="en-US" altLang="en-US" sz="2400" b="1" dirty="0">
                <a:latin typeface="Courier New" charset="0"/>
              </a:rPr>
              <a:t>) {</a:t>
            </a:r>
          </a:p>
          <a:p>
            <a:pPr>
              <a:lnSpc>
                <a:spcPct val="80000"/>
              </a:lnSpc>
              <a:buFont typeface="Monotype Sorts" charset="2"/>
              <a:buNone/>
              <a:defRPr/>
            </a:pPr>
            <a:r>
              <a:rPr lang="en-US" altLang="en-US" sz="2400" b="1" dirty="0">
                <a:latin typeface="Courier New" charset="0"/>
              </a:rPr>
              <a:t>    </a:t>
            </a:r>
            <a:r>
              <a:rPr lang="en-US" altLang="en-US" sz="2400" b="1" dirty="0" err="1">
                <a:latin typeface="Courier New" charset="0"/>
              </a:rPr>
              <a:t>System.out.println</a:t>
            </a:r>
            <a:r>
              <a:rPr lang="en-US" altLang="en-US" sz="2400" b="1" dirty="0">
                <a:latin typeface="Courier New" charset="0"/>
              </a:rPr>
              <a:t>("Welcome to Java);</a:t>
            </a:r>
          </a:p>
          <a:p>
            <a:pPr>
              <a:lnSpc>
                <a:spcPct val="80000"/>
              </a:lnSpc>
              <a:buFont typeface="Monotype Sorts" charset="2"/>
              <a:buNone/>
              <a:defRPr/>
            </a:pPr>
            <a:r>
              <a:rPr lang="en-US" altLang="en-US" sz="2400" b="1" dirty="0">
                <a:latin typeface="Courier New" charset="0"/>
              </a:rPr>
              <a:t>  }</a:t>
            </a:r>
          </a:p>
          <a:p>
            <a:pPr>
              <a:lnSpc>
                <a:spcPct val="80000"/>
              </a:lnSpc>
              <a:buFont typeface="Monotype Sorts" charset="2"/>
              <a:buNone/>
              <a:defRPr/>
            </a:pPr>
            <a:r>
              <a:rPr lang="en-US" altLang="en-US" sz="2400" b="1" dirty="0">
                <a:latin typeface="Courier New" charset="0"/>
              </a:rPr>
              <a: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4">
            <a:extLst>
              <a:ext uri="{FF2B5EF4-FFF2-40B4-BE49-F238E27FC236}">
                <a16:creationId xmlns:a16="http://schemas.microsoft.com/office/drawing/2014/main" id="{726AEA19-9C0A-FA41-8C58-D13CBEF94D30}"/>
              </a:ext>
            </a:extLst>
          </p:cNvPr>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65136AD-BBD6-48A9-B6C7-6B95886074BF}" type="slidenum">
              <a:rPr lang="en-US" altLang="en-US" sz="1400"/>
              <a:pPr>
                <a:spcBef>
                  <a:spcPct val="0"/>
                </a:spcBef>
                <a:buClrTx/>
                <a:buSzTx/>
                <a:buFontTx/>
                <a:buNone/>
              </a:pPr>
              <a:t>58</a:t>
            </a:fld>
            <a:endParaRPr lang="en-US" altLang="en-US" sz="1400"/>
          </a:p>
        </p:txBody>
      </p:sp>
      <p:sp>
        <p:nvSpPr>
          <p:cNvPr id="74755" name="Rectangle 2">
            <a:extLst>
              <a:ext uri="{FF2B5EF4-FFF2-40B4-BE49-F238E27FC236}">
                <a16:creationId xmlns:a16="http://schemas.microsoft.com/office/drawing/2014/main" id="{77C86A47-7D0E-6845-B440-D7008C4B196F}"/>
              </a:ext>
            </a:extLst>
          </p:cNvPr>
          <p:cNvSpPr>
            <a:spLocks noGrp="1" noChangeArrowheads="1"/>
          </p:cNvSpPr>
          <p:nvPr>
            <p:ph type="title"/>
          </p:nvPr>
        </p:nvSpPr>
        <p:spPr>
          <a:xfrm>
            <a:off x="1144571" y="419100"/>
            <a:ext cx="7772400" cy="685800"/>
          </a:xfrm>
        </p:spPr>
        <p:txBody>
          <a:bodyPr>
            <a:normAutofit fontScale="90000"/>
          </a:bodyPr>
          <a:lstStyle/>
          <a:p>
            <a:pPr>
              <a:defRPr/>
            </a:pPr>
            <a:r>
              <a:rPr lang="en-US" altLang="en-US" dirty="0"/>
              <a:t>Runtime Errors</a:t>
            </a:r>
          </a:p>
        </p:txBody>
      </p:sp>
      <p:sp>
        <p:nvSpPr>
          <p:cNvPr id="74756" name="Rectangle 3">
            <a:extLst>
              <a:ext uri="{FF2B5EF4-FFF2-40B4-BE49-F238E27FC236}">
                <a16:creationId xmlns:a16="http://schemas.microsoft.com/office/drawing/2014/main" id="{3C21FB94-4827-3F47-BA3B-BD45906E4A62}"/>
              </a:ext>
            </a:extLst>
          </p:cNvPr>
          <p:cNvSpPr>
            <a:spLocks noGrp="1" noChangeArrowheads="1"/>
          </p:cNvSpPr>
          <p:nvPr>
            <p:ph type="body" idx="1"/>
          </p:nvPr>
        </p:nvSpPr>
        <p:spPr>
          <a:xfrm>
            <a:off x="1886146" y="1295400"/>
            <a:ext cx="8305800" cy="2133600"/>
          </a:xfrm>
        </p:spPr>
        <p:txBody>
          <a:bodyPr>
            <a:normAutofit fontScale="92500" lnSpcReduction="20000"/>
          </a:bodyPr>
          <a:lstStyle/>
          <a:p>
            <a:pPr algn="just">
              <a:lnSpc>
                <a:spcPct val="90000"/>
              </a:lnSpc>
              <a:buFont typeface="Monotype Sorts" charset="2"/>
              <a:buNone/>
              <a:defRPr/>
            </a:pPr>
            <a:r>
              <a:rPr lang="en-US" altLang="en-US" sz="2400" b="1" dirty="0">
                <a:latin typeface="Courier New" charset="0"/>
                <a:ea typeface="Times New Roman" charset="0"/>
                <a:cs typeface="Times New Roman" charset="0"/>
              </a:rPr>
              <a:t>public class </a:t>
            </a:r>
            <a:r>
              <a:rPr lang="en-US" altLang="en-US" sz="2400" b="1" dirty="0" err="1">
                <a:latin typeface="Courier New" charset="0"/>
                <a:ea typeface="Times New Roman" charset="0"/>
                <a:cs typeface="Times New Roman" charset="0"/>
              </a:rPr>
              <a:t>ShowRuntimeErrors</a:t>
            </a:r>
            <a:r>
              <a:rPr lang="en-US" altLang="en-US" sz="2400" b="1" dirty="0">
                <a:latin typeface="Courier New" charset="0"/>
                <a:ea typeface="Times New Roman" charset="0"/>
                <a:cs typeface="Times New Roman" charset="0"/>
              </a:rPr>
              <a:t> {</a:t>
            </a:r>
          </a:p>
          <a:p>
            <a:pPr algn="just">
              <a:lnSpc>
                <a:spcPct val="90000"/>
              </a:lnSpc>
              <a:buFont typeface="Monotype Sorts" charset="2"/>
              <a:buNone/>
              <a:defRPr/>
            </a:pPr>
            <a:r>
              <a:rPr lang="en-US" altLang="en-US" sz="2400" b="1" dirty="0">
                <a:latin typeface="Courier New" charset="0"/>
                <a:ea typeface="Times New Roman" charset="0"/>
                <a:cs typeface="Times New Roman" charset="0"/>
              </a:rPr>
              <a:t>  public static void main(String[] </a:t>
            </a:r>
            <a:r>
              <a:rPr lang="en-US" altLang="en-US" sz="2400" b="1" dirty="0" err="1">
                <a:latin typeface="Courier New" charset="0"/>
                <a:ea typeface="Times New Roman" charset="0"/>
                <a:cs typeface="Times New Roman" charset="0"/>
              </a:rPr>
              <a:t>args</a:t>
            </a:r>
            <a:r>
              <a:rPr lang="en-US" altLang="en-US" sz="2400" b="1" dirty="0">
                <a:latin typeface="Courier New" charset="0"/>
                <a:ea typeface="Times New Roman" charset="0"/>
                <a:cs typeface="Times New Roman" charset="0"/>
              </a:rPr>
              <a:t>) {</a:t>
            </a:r>
          </a:p>
          <a:p>
            <a:pPr algn="just">
              <a:lnSpc>
                <a:spcPct val="90000"/>
              </a:lnSpc>
              <a:buFont typeface="Monotype Sorts" charset="2"/>
              <a:buNone/>
              <a:defRPr/>
            </a:pPr>
            <a:r>
              <a:rPr lang="en-US" altLang="en-US" sz="2400" b="1" dirty="0">
                <a:latin typeface="Courier New" charset="0"/>
                <a:ea typeface="Times New Roman" charset="0"/>
                <a:cs typeface="Times New Roman" charset="0"/>
              </a:rPr>
              <a:t>    </a:t>
            </a:r>
            <a:r>
              <a:rPr lang="en-US" altLang="en-US" sz="2400" b="1" dirty="0" err="1">
                <a:latin typeface="Courier New" charset="0"/>
                <a:ea typeface="Times New Roman" charset="0"/>
                <a:cs typeface="Times New Roman" charset="0"/>
              </a:rPr>
              <a:t>System.out.println</a:t>
            </a:r>
            <a:r>
              <a:rPr lang="en-US" altLang="en-US" sz="2400" b="1" dirty="0">
                <a:latin typeface="Courier New" charset="0"/>
                <a:ea typeface="Times New Roman" charset="0"/>
                <a:cs typeface="Times New Roman" charset="0"/>
              </a:rPr>
              <a:t>(1 / 0);</a:t>
            </a:r>
          </a:p>
          <a:p>
            <a:pPr algn="just">
              <a:lnSpc>
                <a:spcPct val="90000"/>
              </a:lnSpc>
              <a:buFont typeface="Monotype Sorts" charset="2"/>
              <a:buNone/>
              <a:defRPr/>
            </a:pPr>
            <a:r>
              <a:rPr lang="en-US" altLang="en-US" sz="2400" b="1" dirty="0">
                <a:latin typeface="Courier New" charset="0"/>
                <a:ea typeface="Times New Roman" charset="0"/>
                <a:cs typeface="Times New Roman" charset="0"/>
              </a:rPr>
              <a:t>  }</a:t>
            </a:r>
          </a:p>
          <a:p>
            <a:pPr algn="just">
              <a:lnSpc>
                <a:spcPct val="90000"/>
              </a:lnSpc>
              <a:buFont typeface="Monotype Sorts" charset="2"/>
              <a:buNone/>
              <a:defRPr/>
            </a:pPr>
            <a:r>
              <a:rPr lang="en-US" altLang="en-US" sz="2400" b="1" dirty="0">
                <a:latin typeface="Courier New" charset="0"/>
                <a:ea typeface="Times New Roman" charset="0"/>
                <a:cs typeface="Times New Roman" charset="0"/>
              </a:rPr>
              <a:t>}</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4">
            <a:extLst>
              <a:ext uri="{FF2B5EF4-FFF2-40B4-BE49-F238E27FC236}">
                <a16:creationId xmlns:a16="http://schemas.microsoft.com/office/drawing/2014/main" id="{9BE8B0DF-122C-5E40-9707-DE4280C49178}"/>
              </a:ext>
            </a:extLst>
          </p:cNvPr>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C625787-A8EF-4449-ACEB-D64D07038A8C}" type="slidenum">
              <a:rPr lang="en-US" altLang="en-US" sz="1400"/>
              <a:pPr>
                <a:spcBef>
                  <a:spcPct val="0"/>
                </a:spcBef>
                <a:buClrTx/>
                <a:buSzTx/>
                <a:buFontTx/>
                <a:buNone/>
              </a:pPr>
              <a:t>59</a:t>
            </a:fld>
            <a:endParaRPr lang="en-US" altLang="en-US" sz="1400"/>
          </a:p>
        </p:txBody>
      </p:sp>
      <p:sp>
        <p:nvSpPr>
          <p:cNvPr id="75779" name="Rectangle 2">
            <a:extLst>
              <a:ext uri="{FF2B5EF4-FFF2-40B4-BE49-F238E27FC236}">
                <a16:creationId xmlns:a16="http://schemas.microsoft.com/office/drawing/2014/main" id="{A460B164-C5CA-0F45-830A-FC3DD0069BAA}"/>
              </a:ext>
            </a:extLst>
          </p:cNvPr>
          <p:cNvSpPr>
            <a:spLocks noGrp="1" noChangeArrowheads="1"/>
          </p:cNvSpPr>
          <p:nvPr>
            <p:ph type="title"/>
          </p:nvPr>
        </p:nvSpPr>
        <p:spPr>
          <a:xfrm>
            <a:off x="1182279" y="550615"/>
            <a:ext cx="7772400" cy="533400"/>
          </a:xfrm>
        </p:spPr>
        <p:txBody>
          <a:bodyPr>
            <a:normAutofit fontScale="90000"/>
          </a:bodyPr>
          <a:lstStyle/>
          <a:p>
            <a:pPr>
              <a:defRPr/>
            </a:pPr>
            <a:r>
              <a:rPr lang="en-US" altLang="en-US" dirty="0"/>
              <a:t>Logic Errors</a:t>
            </a:r>
          </a:p>
        </p:txBody>
      </p:sp>
      <p:sp>
        <p:nvSpPr>
          <p:cNvPr id="75780" name="Rectangle 3">
            <a:extLst>
              <a:ext uri="{FF2B5EF4-FFF2-40B4-BE49-F238E27FC236}">
                <a16:creationId xmlns:a16="http://schemas.microsoft.com/office/drawing/2014/main" id="{D8D13BE5-EAC3-5E45-A652-F22F6E704376}"/>
              </a:ext>
            </a:extLst>
          </p:cNvPr>
          <p:cNvSpPr>
            <a:spLocks noGrp="1" noChangeArrowheads="1"/>
          </p:cNvSpPr>
          <p:nvPr>
            <p:ph type="body" idx="1"/>
          </p:nvPr>
        </p:nvSpPr>
        <p:spPr>
          <a:xfrm>
            <a:off x="1752600" y="1295400"/>
            <a:ext cx="9067800" cy="4953000"/>
          </a:xfrm>
        </p:spPr>
        <p:txBody>
          <a:bodyPr/>
          <a:lstStyle/>
          <a:p>
            <a:pPr>
              <a:lnSpc>
                <a:spcPct val="80000"/>
              </a:lnSpc>
              <a:buFont typeface="Monotype Sorts" charset="2"/>
              <a:buNone/>
              <a:defRPr/>
            </a:pPr>
            <a:r>
              <a:rPr lang="en-US" altLang="en-US" sz="2400" b="1" dirty="0">
                <a:latin typeface="Courier New" charset="0"/>
              </a:rPr>
              <a:t>public class </a:t>
            </a:r>
            <a:r>
              <a:rPr lang="en-US" altLang="en-US" sz="2400" b="1" dirty="0" err="1">
                <a:latin typeface="Courier New" charset="0"/>
              </a:rPr>
              <a:t>ShowLogicErrors</a:t>
            </a:r>
            <a:r>
              <a:rPr lang="en-US" altLang="en-US" sz="2400" b="1" dirty="0">
                <a:latin typeface="Courier New" charset="0"/>
              </a:rPr>
              <a:t> {</a:t>
            </a:r>
          </a:p>
          <a:p>
            <a:pPr>
              <a:lnSpc>
                <a:spcPct val="80000"/>
              </a:lnSpc>
              <a:buFont typeface="Monotype Sorts" charset="2"/>
              <a:buNone/>
              <a:defRPr/>
            </a:pPr>
            <a:r>
              <a:rPr lang="en-US" altLang="en-US" sz="2400" b="1" dirty="0">
                <a:latin typeface="Courier New" charset="0"/>
              </a:rPr>
              <a:t>  public static void main(String[] </a:t>
            </a:r>
            <a:r>
              <a:rPr lang="en-US" altLang="en-US" sz="2400" b="1" dirty="0" err="1">
                <a:latin typeface="Courier New" charset="0"/>
              </a:rPr>
              <a:t>args</a:t>
            </a:r>
            <a:r>
              <a:rPr lang="en-US" altLang="en-US" sz="2400" b="1" dirty="0">
                <a:latin typeface="Courier New" charset="0"/>
              </a:rPr>
              <a:t>) {</a:t>
            </a:r>
          </a:p>
          <a:p>
            <a:pPr>
              <a:lnSpc>
                <a:spcPct val="80000"/>
              </a:lnSpc>
              <a:buFont typeface="Monotype Sorts" charset="2"/>
              <a:buNone/>
              <a:defRPr/>
            </a:pPr>
            <a:r>
              <a:rPr lang="en-US" altLang="en-US" sz="2400" b="1" dirty="0">
                <a:latin typeface="Courier New" charset="0"/>
              </a:rPr>
              <a:t>    </a:t>
            </a:r>
            <a:r>
              <a:rPr lang="de-DE" altLang="en-US" sz="2400" b="1" dirty="0" err="1">
                <a:latin typeface="Courier New" charset="0"/>
              </a:rPr>
              <a:t>System.out.print</a:t>
            </a:r>
            <a:r>
              <a:rPr lang="de-DE" altLang="en-US" sz="2400" b="1" dirty="0">
                <a:latin typeface="Courier New" charset="0"/>
              </a:rPr>
              <a:t>("Celsius 35 </a:t>
            </a:r>
            <a:r>
              <a:rPr lang="de-DE" altLang="en-US" sz="2400" b="1" dirty="0" err="1">
                <a:latin typeface="Courier New" charset="0"/>
              </a:rPr>
              <a:t>is</a:t>
            </a:r>
            <a:r>
              <a:rPr lang="de-DE" altLang="en-US" sz="2400" b="1" dirty="0">
                <a:latin typeface="Courier New" charset="0"/>
              </a:rPr>
              <a:t> "); </a:t>
            </a:r>
          </a:p>
          <a:p>
            <a:pPr>
              <a:lnSpc>
                <a:spcPct val="80000"/>
              </a:lnSpc>
              <a:buFont typeface="Monotype Sorts" charset="2"/>
              <a:buNone/>
              <a:defRPr/>
            </a:pPr>
            <a:r>
              <a:rPr lang="de-DE" altLang="en-US" sz="2400" b="1" dirty="0">
                <a:latin typeface="Courier New" charset="0"/>
              </a:rPr>
              <a:t>    </a:t>
            </a:r>
            <a:r>
              <a:rPr lang="de-DE" altLang="en-US" sz="2400" b="1" dirty="0" err="1">
                <a:latin typeface="Courier New" charset="0"/>
              </a:rPr>
              <a:t>System.out.print</a:t>
            </a:r>
            <a:r>
              <a:rPr lang="de-DE" altLang="en-US" sz="2400" b="1" dirty="0">
                <a:latin typeface="Courier New" charset="0"/>
              </a:rPr>
              <a:t>("Fahrenheit ");</a:t>
            </a:r>
          </a:p>
          <a:p>
            <a:pPr>
              <a:lnSpc>
                <a:spcPct val="80000"/>
              </a:lnSpc>
              <a:buFont typeface="Monotype Sorts" charset="2"/>
              <a:buNone/>
              <a:defRPr/>
            </a:pPr>
            <a:r>
              <a:rPr lang="de-DE" altLang="en-US" sz="2400" b="1" dirty="0">
                <a:latin typeface="Courier New" charset="0"/>
              </a:rPr>
              <a:t>    </a:t>
            </a:r>
            <a:r>
              <a:rPr lang="en-US" altLang="en-US" sz="2400" b="1" dirty="0" err="1">
                <a:latin typeface="Courier New" charset="0"/>
              </a:rPr>
              <a:t>System.out.println</a:t>
            </a:r>
            <a:r>
              <a:rPr lang="en-US" altLang="en-US" sz="2400" b="1" dirty="0">
                <a:latin typeface="Courier New" charset="0"/>
              </a:rPr>
              <a:t>((9 / 5) * 35 + 32);</a:t>
            </a:r>
          </a:p>
          <a:p>
            <a:pPr>
              <a:lnSpc>
                <a:spcPct val="80000"/>
              </a:lnSpc>
              <a:buFont typeface="Monotype Sorts" charset="2"/>
              <a:buNone/>
              <a:defRPr/>
            </a:pPr>
            <a:r>
              <a:rPr lang="en-US" altLang="en-US" sz="2400" b="1" dirty="0">
                <a:latin typeface="Courier New" charset="0"/>
              </a:rPr>
              <a:t>  }</a:t>
            </a:r>
          </a:p>
          <a:p>
            <a:pPr>
              <a:lnSpc>
                <a:spcPct val="80000"/>
              </a:lnSpc>
              <a:buFont typeface="Monotype Sorts" charset="2"/>
              <a:buNone/>
              <a:defRPr/>
            </a:pPr>
            <a:r>
              <a:rPr lang="en-US" altLang="en-US" sz="2400" b="1" dirty="0">
                <a:latin typeface="Courier New" charset="0"/>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JAVA</a:t>
            </a:r>
          </a:p>
        </p:txBody>
      </p:sp>
      <p:sp>
        <p:nvSpPr>
          <p:cNvPr id="3" name="Content Placeholder 2"/>
          <p:cNvSpPr>
            <a:spLocks noGrp="1"/>
          </p:cNvSpPr>
          <p:nvPr>
            <p:ph idx="1"/>
          </p:nvPr>
        </p:nvSpPr>
        <p:spPr>
          <a:xfrm>
            <a:off x="1097280" y="1214651"/>
            <a:ext cx="10058400" cy="4950622"/>
          </a:xfrm>
        </p:spPr>
        <p:txBody>
          <a:bodyPr>
            <a:normAutofit fontScale="85000" lnSpcReduction="10000"/>
          </a:bodyPr>
          <a:lstStyle/>
          <a:p>
            <a:r>
              <a:rPr lang="en-GB" dirty="0"/>
              <a:t> </a:t>
            </a:r>
            <a:r>
              <a:rPr lang="en-US" dirty="0"/>
              <a:t>Java is a high-level, class-based, object-oriented programming language first released by Sun Microsystems in 1995.</a:t>
            </a:r>
          </a:p>
          <a:p>
            <a:endParaRPr lang="en-GB" sz="100" dirty="0"/>
          </a:p>
          <a:p>
            <a:pPr>
              <a:buFont typeface="Arial" panose="020B0604020202020204" pitchFamily="34" charset="0"/>
              <a:buChar char="•"/>
            </a:pPr>
            <a:r>
              <a:rPr lang="en-GB" dirty="0"/>
              <a:t> </a:t>
            </a:r>
            <a:r>
              <a:rPr lang="en-US" dirty="0"/>
              <a:t> Compiled Java code can run on all platforms that support Java without the need for recompilation.</a:t>
            </a:r>
          </a:p>
          <a:p>
            <a:pPr>
              <a:buFont typeface="Arial" panose="020B0604020202020204" pitchFamily="34" charset="0"/>
              <a:buChar char="•"/>
            </a:pPr>
            <a:endParaRPr lang="en-US" dirty="0"/>
          </a:p>
          <a:p>
            <a:pPr>
              <a:buFont typeface="Arial" panose="020B0604020202020204" pitchFamily="34" charset="0"/>
              <a:buChar char="•"/>
            </a:pPr>
            <a:r>
              <a:rPr lang="en-GB" dirty="0"/>
              <a:t> </a:t>
            </a:r>
            <a:r>
              <a:rPr lang="en-US" dirty="0"/>
              <a:t>Java was originally developed by James Gosling at Sun Microsystems.</a:t>
            </a:r>
          </a:p>
          <a:p>
            <a:pPr>
              <a:buFont typeface="Arial" panose="020B0604020202020204" pitchFamily="34" charset="0"/>
              <a:buChar char="•"/>
            </a:pPr>
            <a:endParaRPr lang="en-US" dirty="0"/>
          </a:p>
          <a:p>
            <a:pPr>
              <a:buFont typeface="Arial" panose="020B0604020202020204" pitchFamily="34" charset="0"/>
              <a:buChar char="•"/>
            </a:pPr>
            <a:r>
              <a:rPr lang="en-US" dirty="0"/>
              <a:t> Oracle offers its own </a:t>
            </a:r>
            <a:r>
              <a:rPr lang="en-US" dirty="0" err="1"/>
              <a:t>HotSpot</a:t>
            </a:r>
            <a:r>
              <a:rPr lang="en-US" dirty="0"/>
              <a:t> Java Virtual Machine, however OpenJDK JVM is free open-source software and used by most developers and is the default JVM for almost all Linux distributions</a:t>
            </a:r>
            <a:r>
              <a:rPr lang="en-GB" dirty="0"/>
              <a:t>.</a:t>
            </a:r>
          </a:p>
          <a:p>
            <a:pPr lvl="1">
              <a:buFont typeface="Arial" panose="020B0604020202020204" pitchFamily="34" charset="0"/>
              <a:buChar char="•"/>
            </a:pPr>
            <a:endParaRPr lang="en-GB" dirty="0"/>
          </a:p>
        </p:txBody>
      </p:sp>
      <p:sp>
        <p:nvSpPr>
          <p:cNvPr id="4" name="Slide Number Placeholder 3"/>
          <p:cNvSpPr>
            <a:spLocks noGrp="1"/>
          </p:cNvSpPr>
          <p:nvPr>
            <p:ph type="sldNum" sz="quarter" idx="12"/>
          </p:nvPr>
        </p:nvSpPr>
        <p:spPr/>
        <p:txBody>
          <a:bodyPr/>
          <a:lstStyle/>
          <a:p>
            <a:fld id="{0D736693-4716-4F4B-B6D1-76F915E8FF72}" type="slidenum">
              <a:rPr lang="en-GB" smtClean="0"/>
              <a:t>6</a:t>
            </a:fld>
            <a:endParaRPr lang="en-GB"/>
          </a:p>
        </p:txBody>
      </p:sp>
    </p:spTree>
    <p:extLst>
      <p:ext uri="{BB962C8B-B14F-4D97-AF65-F5344CB8AC3E}">
        <p14:creationId xmlns:p14="http://schemas.microsoft.com/office/powerpoint/2010/main" val="3107601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9739E-F264-493E-B3A6-A9AABD90DF8A}"/>
              </a:ext>
            </a:extLst>
          </p:cNvPr>
          <p:cNvSpPr>
            <a:spLocks noGrp="1"/>
          </p:cNvSpPr>
          <p:nvPr>
            <p:ph type="title"/>
          </p:nvPr>
        </p:nvSpPr>
        <p:spPr/>
        <p:txBody>
          <a:bodyPr>
            <a:normAutofit fontScale="90000"/>
          </a:bodyPr>
          <a:lstStyle/>
          <a:p>
            <a:r>
              <a:rPr lang="en-US" dirty="0"/>
              <a:t>JAVA History</a:t>
            </a:r>
          </a:p>
        </p:txBody>
      </p:sp>
      <p:sp>
        <p:nvSpPr>
          <p:cNvPr id="3" name="Content Placeholder 2">
            <a:extLst>
              <a:ext uri="{FF2B5EF4-FFF2-40B4-BE49-F238E27FC236}">
                <a16:creationId xmlns:a16="http://schemas.microsoft.com/office/drawing/2014/main" id="{3E20DF8E-5C0A-40BB-BF0C-F5F197B6B574}"/>
              </a:ext>
            </a:extLst>
          </p:cNvPr>
          <p:cNvSpPr>
            <a:spLocks noGrp="1"/>
          </p:cNvSpPr>
          <p:nvPr>
            <p:ph idx="1"/>
          </p:nvPr>
        </p:nvSpPr>
        <p:spPr>
          <a:xfrm>
            <a:off x="1097280" y="1214651"/>
            <a:ext cx="10058400" cy="5091881"/>
          </a:xfrm>
        </p:spPr>
        <p:txBody>
          <a:bodyPr>
            <a:normAutofit fontScale="77500" lnSpcReduction="20000"/>
          </a:bodyPr>
          <a:lstStyle/>
          <a:p>
            <a:r>
              <a:rPr lang="en-US" dirty="0"/>
              <a:t>  James Gosling, Mike Sheridan, and Patrick Naughton initiated the Java language project in June 1991. The small team of sun engineers called Green Team.</a:t>
            </a:r>
          </a:p>
          <a:p>
            <a:endParaRPr lang="en-US" dirty="0"/>
          </a:p>
          <a:p>
            <a:r>
              <a:rPr lang="en-US" dirty="0"/>
              <a:t> Firstly, it was called "</a:t>
            </a:r>
            <a:r>
              <a:rPr lang="en-US" dirty="0" err="1"/>
              <a:t>Greentalk</a:t>
            </a:r>
            <a:r>
              <a:rPr lang="en-US" dirty="0"/>
              <a:t>" by James Gosling, and the file extension was .</a:t>
            </a:r>
            <a:r>
              <a:rPr lang="en-US" dirty="0" err="1"/>
              <a:t>gt.</a:t>
            </a:r>
            <a:endParaRPr lang="en-US" dirty="0"/>
          </a:p>
          <a:p>
            <a:endParaRPr lang="en-US" dirty="0"/>
          </a:p>
          <a:p>
            <a:r>
              <a:rPr lang="en-US" dirty="0"/>
              <a:t> After that, it was called Oak and was developed as a part of the Green project.</a:t>
            </a:r>
          </a:p>
          <a:p>
            <a:endParaRPr lang="en-US" dirty="0"/>
          </a:p>
          <a:p>
            <a:r>
              <a:rPr lang="en-US" dirty="0"/>
              <a:t> According to James Gosling, "Java was one of the top choices". Since Java was so unique, most of the team members preferred Java than other names.</a:t>
            </a:r>
          </a:p>
          <a:p>
            <a:pPr marL="0" indent="0" algn="ctr">
              <a:buNone/>
            </a:pPr>
            <a:r>
              <a:rPr lang="en-US" dirty="0"/>
              <a:t>https://www.javatpoint.com/history-of-java</a:t>
            </a:r>
          </a:p>
        </p:txBody>
      </p:sp>
      <p:sp>
        <p:nvSpPr>
          <p:cNvPr id="4" name="Slide Number Placeholder 3">
            <a:extLst>
              <a:ext uri="{FF2B5EF4-FFF2-40B4-BE49-F238E27FC236}">
                <a16:creationId xmlns:a16="http://schemas.microsoft.com/office/drawing/2014/main" id="{EDEEABC3-7C52-43F2-8E99-3EB54FEBAAF8}"/>
              </a:ext>
            </a:extLst>
          </p:cNvPr>
          <p:cNvSpPr>
            <a:spLocks noGrp="1"/>
          </p:cNvSpPr>
          <p:nvPr>
            <p:ph type="sldNum" sz="quarter" idx="12"/>
          </p:nvPr>
        </p:nvSpPr>
        <p:spPr/>
        <p:txBody>
          <a:bodyPr/>
          <a:lstStyle/>
          <a:p>
            <a:fld id="{0D736693-4716-4F4B-B6D1-76F915E8FF72}" type="slidenum">
              <a:rPr lang="en-GB" smtClean="0"/>
              <a:t>7</a:t>
            </a:fld>
            <a:endParaRPr lang="en-GB"/>
          </a:p>
        </p:txBody>
      </p:sp>
    </p:spTree>
    <p:extLst>
      <p:ext uri="{BB962C8B-B14F-4D97-AF65-F5344CB8AC3E}">
        <p14:creationId xmlns:p14="http://schemas.microsoft.com/office/powerpoint/2010/main" val="3447311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a:extLst>
              <a:ext uri="{FF2B5EF4-FFF2-40B4-BE49-F238E27FC236}">
                <a16:creationId xmlns:a16="http://schemas.microsoft.com/office/drawing/2014/main" id="{F2DC49B5-B088-8F4E-8BBB-BD657965FAE5}"/>
              </a:ext>
            </a:extLst>
          </p:cNvPr>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8DBAC95-890A-4D3E-A661-E4A62B73C8F9}" type="slidenum">
              <a:rPr lang="en-US" altLang="en-US" sz="1400"/>
              <a:pPr>
                <a:spcBef>
                  <a:spcPct val="0"/>
                </a:spcBef>
                <a:buClrTx/>
                <a:buSzTx/>
                <a:buFontTx/>
                <a:buNone/>
              </a:pPr>
              <a:t>8</a:t>
            </a:fld>
            <a:endParaRPr lang="en-US" altLang="en-US" sz="1400"/>
          </a:p>
        </p:txBody>
      </p:sp>
      <p:sp>
        <p:nvSpPr>
          <p:cNvPr id="23555" name="Rectangle 1026">
            <a:extLst>
              <a:ext uri="{FF2B5EF4-FFF2-40B4-BE49-F238E27FC236}">
                <a16:creationId xmlns:a16="http://schemas.microsoft.com/office/drawing/2014/main" id="{0AE1DDF9-2F7D-7549-8FB8-5CE045C1494A}"/>
              </a:ext>
            </a:extLst>
          </p:cNvPr>
          <p:cNvSpPr>
            <a:spLocks noGrp="1" noChangeArrowheads="1"/>
          </p:cNvSpPr>
          <p:nvPr>
            <p:ph type="title"/>
          </p:nvPr>
        </p:nvSpPr>
        <p:spPr>
          <a:xfrm>
            <a:off x="1238839" y="294587"/>
            <a:ext cx="7772400" cy="628650"/>
          </a:xfrm>
        </p:spPr>
        <p:txBody>
          <a:bodyPr/>
          <a:lstStyle/>
          <a:p>
            <a:pPr>
              <a:defRPr/>
            </a:pPr>
            <a:r>
              <a:rPr lang="en-US" altLang="en-US" sz="3600" dirty="0"/>
              <a:t>Why Java?</a:t>
            </a:r>
            <a:endParaRPr lang="en-US" altLang="en-US" dirty="0"/>
          </a:p>
        </p:txBody>
      </p:sp>
      <p:sp>
        <p:nvSpPr>
          <p:cNvPr id="23556" name="Rectangle 1027">
            <a:extLst>
              <a:ext uri="{FF2B5EF4-FFF2-40B4-BE49-F238E27FC236}">
                <a16:creationId xmlns:a16="http://schemas.microsoft.com/office/drawing/2014/main" id="{86170445-9DB9-5140-B133-4DD309FBE0D7}"/>
              </a:ext>
            </a:extLst>
          </p:cNvPr>
          <p:cNvSpPr>
            <a:spLocks noChangeArrowheads="1"/>
          </p:cNvSpPr>
          <p:nvPr/>
        </p:nvSpPr>
        <p:spPr bwMode="auto">
          <a:xfrm>
            <a:off x="1238839" y="1057372"/>
            <a:ext cx="9837656" cy="4598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lvl1pPr>
              <a:spcBef>
                <a:spcPct val="20000"/>
              </a:spcBef>
              <a:buClr>
                <a:schemeClr val="tx2"/>
              </a:buClr>
              <a:buSzPct val="75000"/>
              <a:buFont typeface="Monotype Sorts" charset="2"/>
              <a:buChar char="F"/>
              <a:defRPr sz="3200">
                <a:solidFill>
                  <a:schemeClr val="tx1"/>
                </a:solidFill>
                <a:latin typeface="Times New Roman" charset="0"/>
              </a:defRPr>
            </a:lvl1pPr>
            <a:lvl2pPr marL="742950" indent="-285750">
              <a:spcBef>
                <a:spcPct val="20000"/>
              </a:spcBef>
              <a:buClr>
                <a:schemeClr val="tx1"/>
              </a:buClr>
              <a:buChar char="–"/>
              <a:defRPr sz="2800">
                <a:solidFill>
                  <a:schemeClr val="tx1"/>
                </a:solidFill>
                <a:latin typeface="Times New Roman" charset="0"/>
              </a:defRPr>
            </a:lvl2pPr>
            <a:lvl3pPr marL="1143000" indent="-228600">
              <a:spcBef>
                <a:spcPct val="20000"/>
              </a:spcBef>
              <a:buClr>
                <a:schemeClr val="accent2"/>
              </a:buClr>
              <a:buSzPct val="65000"/>
              <a:buFont typeface="Monotype Sorts" charset="2"/>
              <a:buChar char="u"/>
              <a:defRPr sz="2400">
                <a:solidFill>
                  <a:schemeClr val="tx1"/>
                </a:solidFill>
                <a:latin typeface="Times New Roman" charset="0"/>
              </a:defRPr>
            </a:lvl3pPr>
            <a:lvl4pPr marL="1600200" indent="-228600">
              <a:spcBef>
                <a:spcPct val="20000"/>
              </a:spcBef>
              <a:buClr>
                <a:schemeClr val="tx1"/>
              </a:buClr>
              <a:buChar char="–"/>
              <a:defRPr sz="2000">
                <a:solidFill>
                  <a:schemeClr val="tx1"/>
                </a:solidFill>
                <a:latin typeface="Times New Roman" charset="0"/>
              </a:defRPr>
            </a:lvl4pPr>
            <a:lvl5pPr marL="2057400" indent="-228600">
              <a:spcBef>
                <a:spcPct val="20000"/>
              </a:spcBef>
              <a:buClr>
                <a:schemeClr val="tx2"/>
              </a:buClr>
              <a:buChar char="•"/>
              <a:defRPr sz="2000">
                <a:solidFill>
                  <a:schemeClr val="tx1"/>
                </a:solidFill>
                <a:latin typeface="Times New Roman"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charset="0"/>
              </a:defRPr>
            </a:lvl9pPr>
          </a:lstStyle>
          <a:p>
            <a:pPr>
              <a:lnSpc>
                <a:spcPct val="110000"/>
              </a:lnSpc>
              <a:buFont typeface="Monotype Sorts" charset="2"/>
              <a:buNone/>
              <a:defRPr/>
            </a:pPr>
            <a:r>
              <a:rPr lang="en-US" altLang="en-US" sz="2800" dirty="0">
                <a:latin typeface="+mn-lt"/>
              </a:rPr>
              <a:t>The answer is that Java enables users to develop and deploy applications on the Internet for servers, desktop computers, and small hand-held devices. The future of computing is being profoundly influenced by the Internet, and Java promises to remain a big part of that future. Java is the Internet programming language.</a:t>
            </a:r>
          </a:p>
          <a:p>
            <a:pPr>
              <a:lnSpc>
                <a:spcPct val="110000"/>
              </a:lnSpc>
              <a:buFont typeface="Monotype Sorts" charset="2"/>
              <a:buNone/>
              <a:defRPr/>
            </a:pPr>
            <a:endParaRPr lang="en-US" altLang="en-US" sz="2800" dirty="0">
              <a:latin typeface="+mn-lt"/>
            </a:endParaRPr>
          </a:p>
          <a:p>
            <a:pPr>
              <a:lnSpc>
                <a:spcPct val="110000"/>
              </a:lnSpc>
              <a:defRPr/>
            </a:pPr>
            <a:r>
              <a:rPr lang="en-US" altLang="en-US" sz="2800" dirty="0">
                <a:latin typeface="+mn-lt"/>
              </a:rPr>
              <a:t>Java is a general purpose programming language. </a:t>
            </a:r>
          </a:p>
          <a:p>
            <a:pPr>
              <a:lnSpc>
                <a:spcPct val="110000"/>
              </a:lnSpc>
              <a:defRPr/>
            </a:pPr>
            <a:r>
              <a:rPr lang="en-US" altLang="en-US" sz="2800" dirty="0">
                <a:latin typeface="+mn-lt"/>
              </a:rPr>
              <a:t>Java is the Internet programming language.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a:extLst>
              <a:ext uri="{FF2B5EF4-FFF2-40B4-BE49-F238E27FC236}">
                <a16:creationId xmlns:a16="http://schemas.microsoft.com/office/drawing/2014/main" id="{6758CE40-8775-7B4C-8012-89D3510BE6C6}"/>
              </a:ext>
            </a:extLst>
          </p:cNvPr>
          <p:cNvSpPr>
            <a:spLocks noGrp="1"/>
          </p:cNvSpPr>
          <p:nvPr>
            <p:ph type="sldNum" sz="quarter" idx="1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3F725D1-A3D4-495A-AD87-3CD40477905A}" type="slidenum">
              <a:rPr lang="en-US" altLang="en-US" sz="1400"/>
              <a:pPr>
                <a:spcBef>
                  <a:spcPct val="0"/>
                </a:spcBef>
                <a:buClrTx/>
                <a:buSzTx/>
                <a:buFontTx/>
                <a:buNone/>
              </a:pPr>
              <a:t>9</a:t>
            </a:fld>
            <a:endParaRPr lang="en-US" altLang="en-US" sz="1400"/>
          </a:p>
        </p:txBody>
      </p:sp>
      <p:sp>
        <p:nvSpPr>
          <p:cNvPr id="24579" name="Rectangle 2">
            <a:extLst>
              <a:ext uri="{FF2B5EF4-FFF2-40B4-BE49-F238E27FC236}">
                <a16:creationId xmlns:a16="http://schemas.microsoft.com/office/drawing/2014/main" id="{454E5D07-A662-8A45-9586-897DDBDF4676}"/>
              </a:ext>
            </a:extLst>
          </p:cNvPr>
          <p:cNvSpPr>
            <a:spLocks noGrp="1" noChangeArrowheads="1"/>
          </p:cNvSpPr>
          <p:nvPr>
            <p:ph type="title"/>
          </p:nvPr>
        </p:nvSpPr>
        <p:spPr>
          <a:xfrm>
            <a:off x="1190920" y="245815"/>
            <a:ext cx="7772400" cy="762000"/>
          </a:xfrm>
        </p:spPr>
        <p:txBody>
          <a:bodyPr/>
          <a:lstStyle/>
          <a:p>
            <a:pPr>
              <a:defRPr/>
            </a:pPr>
            <a:r>
              <a:rPr lang="en-US" altLang="en-US" sz="4000" dirty="0"/>
              <a:t>Java, Web, and Beyond</a:t>
            </a:r>
            <a:endParaRPr lang="en-US" altLang="en-US" dirty="0"/>
          </a:p>
        </p:txBody>
      </p:sp>
      <p:sp>
        <p:nvSpPr>
          <p:cNvPr id="24580" name="Rectangle 3">
            <a:extLst>
              <a:ext uri="{FF2B5EF4-FFF2-40B4-BE49-F238E27FC236}">
                <a16:creationId xmlns:a16="http://schemas.microsoft.com/office/drawing/2014/main" id="{276AD52B-9C22-F440-B196-7A43997743EA}"/>
              </a:ext>
            </a:extLst>
          </p:cNvPr>
          <p:cNvSpPr>
            <a:spLocks noGrp="1" noChangeArrowheads="1"/>
          </p:cNvSpPr>
          <p:nvPr>
            <p:ph type="body" idx="1"/>
          </p:nvPr>
        </p:nvSpPr>
        <p:spPr>
          <a:xfrm>
            <a:off x="1190919" y="1143000"/>
            <a:ext cx="9819587" cy="5181600"/>
          </a:xfrm>
        </p:spPr>
        <p:txBody>
          <a:bodyPr/>
          <a:lstStyle/>
          <a:p>
            <a:pPr>
              <a:buFont typeface="Monotype Sorts" charset="2"/>
              <a:buChar char="F"/>
              <a:defRPr/>
            </a:pPr>
            <a:r>
              <a:rPr lang="en-US" altLang="en-US" sz="3400" dirty="0"/>
              <a:t>Java can be used to develop standalone applications.</a:t>
            </a:r>
          </a:p>
          <a:p>
            <a:pPr>
              <a:buFont typeface="Monotype Sorts" charset="2"/>
              <a:buChar char="F"/>
              <a:defRPr/>
            </a:pPr>
            <a:r>
              <a:rPr lang="en-US" altLang="en-US" sz="3400" dirty="0"/>
              <a:t>Java can be used to develop applications running from a browser.</a:t>
            </a:r>
          </a:p>
          <a:p>
            <a:pPr>
              <a:buFont typeface="Monotype Sorts" charset="2"/>
              <a:buChar char="F"/>
              <a:defRPr/>
            </a:pPr>
            <a:r>
              <a:rPr lang="en-US" altLang="en-US" sz="3400" dirty="0"/>
              <a:t>Java can also be used to develop applications for hand-held devices.</a:t>
            </a:r>
          </a:p>
          <a:p>
            <a:pPr>
              <a:buFont typeface="Monotype Sorts" charset="2"/>
              <a:buChar char="F"/>
              <a:defRPr/>
            </a:pPr>
            <a:r>
              <a:rPr lang="en-US" altLang="en-US" sz="3400" dirty="0"/>
              <a:t>Java can be used to develop applications for Web servers.</a:t>
            </a:r>
          </a:p>
          <a:p>
            <a:pPr>
              <a:buFont typeface="Monotype Sorts" charset="2"/>
              <a:buChar char="F"/>
              <a:defRPr/>
            </a:pPr>
            <a:endParaRPr lang="en-US" altLang="en-US" sz="3400" dirty="0"/>
          </a:p>
          <a:p>
            <a:pPr>
              <a:buFont typeface="Monotype Sorts" charset="2"/>
              <a:buChar char="F"/>
              <a:defRPr/>
            </a:pPr>
            <a:endParaRPr lang="en-US" altLang="en-US" sz="3400" dirty="0"/>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2404</TotalTime>
  <Words>3320</Words>
  <Application>Microsoft Office PowerPoint</Application>
  <PresentationFormat>Widescreen</PresentationFormat>
  <Paragraphs>540</Paragraphs>
  <Slides>59</Slides>
  <Notes>5</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2</vt:i4>
      </vt:variant>
      <vt:variant>
        <vt:lpstr>Slide Titles</vt:lpstr>
      </vt:variant>
      <vt:variant>
        <vt:i4>59</vt:i4>
      </vt:variant>
    </vt:vector>
  </HeadingPairs>
  <TitlesOfParts>
    <vt:vector size="73" baseType="lpstr">
      <vt:lpstr>Arial</vt:lpstr>
      <vt:lpstr>Book Antiqua</vt:lpstr>
      <vt:lpstr>Calibri</vt:lpstr>
      <vt:lpstr>Calibri Light</vt:lpstr>
      <vt:lpstr>Courier</vt:lpstr>
      <vt:lpstr>Courier New</vt:lpstr>
      <vt:lpstr>inter-bold</vt:lpstr>
      <vt:lpstr>inter-regular</vt:lpstr>
      <vt:lpstr>Monotype Sorts</vt:lpstr>
      <vt:lpstr>Palatino</vt:lpstr>
      <vt:lpstr>Times New Roman</vt:lpstr>
      <vt:lpstr>Retrospect</vt:lpstr>
      <vt:lpstr>Microsoft Word Picture</vt:lpstr>
      <vt:lpstr>Picture</vt:lpstr>
      <vt:lpstr>Modern Programming Languages</vt:lpstr>
      <vt:lpstr>Aim of the course</vt:lpstr>
      <vt:lpstr>Distribution - Tentative</vt:lpstr>
      <vt:lpstr>Recommended Books</vt:lpstr>
      <vt:lpstr>JAVA</vt:lpstr>
      <vt:lpstr>JAVA</vt:lpstr>
      <vt:lpstr>JAVA History</vt:lpstr>
      <vt:lpstr>Why Java?</vt:lpstr>
      <vt:lpstr>Java, Web, and Beyond</vt:lpstr>
      <vt:lpstr>JDK Versions</vt:lpstr>
      <vt:lpstr>JDK Editions</vt:lpstr>
      <vt:lpstr>Characteristics of Java (Java buzzwords)</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Characteristics of Java</vt:lpstr>
      <vt:lpstr>C++ vs Java</vt:lpstr>
      <vt:lpstr>C++ vs Java</vt:lpstr>
      <vt:lpstr>C# vs Java</vt:lpstr>
      <vt:lpstr>How to install JDK</vt:lpstr>
      <vt:lpstr>Popular Java IDEs (Integrated Development Environments)</vt:lpstr>
      <vt:lpstr>A Simple Java Program</vt:lpstr>
      <vt:lpstr>Creating and Editing Using NotePad</vt:lpstr>
      <vt:lpstr>Simple steps to run JAVA Program</vt:lpstr>
      <vt:lpstr>Creating, Compiling, and Running Programs</vt:lpstr>
      <vt:lpstr>Compiling Java Source Code</vt:lpstr>
      <vt:lpstr>Trace a Program Execution</vt:lpstr>
      <vt:lpstr>Trace a Program Execution</vt:lpstr>
      <vt:lpstr>Trace a Program Execution</vt:lpstr>
      <vt:lpstr>Anatomy of a Java Program</vt:lpstr>
      <vt:lpstr>Class Name</vt:lpstr>
      <vt:lpstr>Main Method</vt:lpstr>
      <vt:lpstr>Statement</vt:lpstr>
      <vt:lpstr>Statement Terminator</vt:lpstr>
      <vt:lpstr>Reserved words</vt:lpstr>
      <vt:lpstr>Blocks</vt:lpstr>
      <vt:lpstr>Special Symbols</vt:lpstr>
      <vt:lpstr>{  … }</vt:lpstr>
      <vt:lpstr>(  …  )</vt:lpstr>
      <vt:lpstr>;</vt:lpstr>
      <vt:lpstr>// …</vt:lpstr>
      <vt:lpstr>" … "</vt:lpstr>
      <vt:lpstr>Programming Style and Documentation</vt:lpstr>
      <vt:lpstr>Appropriate Comments</vt:lpstr>
      <vt:lpstr>Naming Conventions</vt:lpstr>
      <vt:lpstr>Proper Indentation and Spacing</vt:lpstr>
      <vt:lpstr>Block Styles</vt:lpstr>
      <vt:lpstr>JAVA Command Line Arguments</vt:lpstr>
      <vt:lpstr>Programming Errors</vt:lpstr>
      <vt:lpstr>Syntax Errors</vt:lpstr>
      <vt:lpstr>Runtime Errors</vt:lpstr>
      <vt:lpstr>Logic Errors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Scene Understanding</dc:title>
  <dc:creator>Imran Khurram</dc:creator>
  <cp:lastModifiedBy>Suleman  Khurram</cp:lastModifiedBy>
  <cp:revision>604</cp:revision>
  <dcterms:created xsi:type="dcterms:W3CDTF">2017-12-06T11:43:02Z</dcterms:created>
  <dcterms:modified xsi:type="dcterms:W3CDTF">2021-10-08T13:16:29Z</dcterms:modified>
</cp:coreProperties>
</file>