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9" r:id="rId3"/>
    <p:sldId id="260" r:id="rId4"/>
    <p:sldId id="261" r:id="rId5"/>
    <p:sldId id="262" r:id="rId6"/>
    <p:sldId id="284" r:id="rId7"/>
    <p:sldId id="263" r:id="rId8"/>
    <p:sldId id="264" r:id="rId9"/>
    <p:sldId id="265" r:id="rId10"/>
    <p:sldId id="266" r:id="rId11"/>
    <p:sldId id="267" r:id="rId12"/>
    <p:sldId id="268" r:id="rId13"/>
    <p:sldId id="269" r:id="rId14"/>
    <p:sldId id="270" r:id="rId15"/>
    <p:sldId id="278" r:id="rId16"/>
    <p:sldId id="279" r:id="rId17"/>
    <p:sldId id="280" r:id="rId18"/>
    <p:sldId id="285" r:id="rId19"/>
    <p:sldId id="286" r:id="rId20"/>
    <p:sldId id="287" r:id="rId21"/>
    <p:sldId id="288" r:id="rId22"/>
    <p:sldId id="289" r:id="rId23"/>
    <p:sldId id="304"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81" r:id="rId39"/>
    <p:sldId id="282" r:id="rId40"/>
    <p:sldId id="271" r:id="rId41"/>
    <p:sldId id="283" r:id="rId42"/>
    <p:sldId id="272" r:id="rId43"/>
    <p:sldId id="273" r:id="rId44"/>
    <p:sldId id="274" r:id="rId45"/>
    <p:sldId id="275" r:id="rId46"/>
    <p:sldId id="276" r:id="rId47"/>
    <p:sldId id="27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A2E8"/>
    <a:srgbClr val="FF7D27"/>
    <a:srgbClr val="F1550F"/>
    <a:srgbClr val="EE9426"/>
    <a:srgbClr val="FBF3EF"/>
    <a:srgbClr val="BD582C"/>
    <a:srgbClr val="C27110"/>
    <a:srgbClr val="F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81" d="100"/>
          <a:sy n="81" d="100"/>
        </p:scale>
        <p:origin x="8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A3EF7-6A8C-41E7-A670-94BEBA3C090C}" type="datetimeFigureOut">
              <a:rPr lang="en-GB" smtClean="0"/>
              <a:t>08/11/2021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EC80-0680-4175-AD25-0A2E3B7CFF0B}" type="slidenum">
              <a:rPr lang="en-GB" smtClean="0"/>
              <a:t>‹#›</a:t>
            </a:fld>
            <a:endParaRPr lang="en-GB"/>
          </a:p>
        </p:txBody>
      </p:sp>
    </p:spTree>
    <p:extLst>
      <p:ext uri="{BB962C8B-B14F-4D97-AF65-F5344CB8AC3E}">
        <p14:creationId xmlns:p14="http://schemas.microsoft.com/office/powerpoint/2010/main" val="99516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18A69AD-F682-4101-B3AA-898C192D3AF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69D1B0-75D6-46CB-B2BC-196446803D8B}" type="slidenum">
              <a:rPr lang="en-US" altLang="en-US"/>
              <a:pPr/>
              <a:t>2</a:t>
            </a:fld>
            <a:endParaRPr lang="en-US" altLang="en-US"/>
          </a:p>
        </p:txBody>
      </p:sp>
      <p:sp>
        <p:nvSpPr>
          <p:cNvPr id="6147" name="Rectangle 2">
            <a:extLst>
              <a:ext uri="{FF2B5EF4-FFF2-40B4-BE49-F238E27FC236}">
                <a16:creationId xmlns:a16="http://schemas.microsoft.com/office/drawing/2014/main" id="{B2061E28-5854-4E07-92D5-EDA62610D0E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DAAD5CC-C931-4736-B1E6-A43CFE71CA0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18D7C6F2-1ED2-422A-937D-BC86E787B45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0821A8-A9F5-4711-BE17-C93883596B33}" type="slidenum">
              <a:rPr lang="en-US" altLang="en-US"/>
              <a:pPr/>
              <a:t>12</a:t>
            </a:fld>
            <a:endParaRPr lang="en-US" altLang="en-US"/>
          </a:p>
        </p:txBody>
      </p:sp>
      <p:sp>
        <p:nvSpPr>
          <p:cNvPr id="24579" name="Rectangle 2">
            <a:extLst>
              <a:ext uri="{FF2B5EF4-FFF2-40B4-BE49-F238E27FC236}">
                <a16:creationId xmlns:a16="http://schemas.microsoft.com/office/drawing/2014/main" id="{B86E1EA1-39D6-4CFE-B7A8-E9AE3EC8B09E}"/>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708ACDA-4CC1-475C-A86D-7D59B1377A5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29</a:t>
            </a:fld>
            <a:endParaRPr lang="en-GB"/>
          </a:p>
        </p:txBody>
      </p:sp>
    </p:spTree>
    <p:extLst>
      <p:ext uri="{BB962C8B-B14F-4D97-AF65-F5344CB8AC3E}">
        <p14:creationId xmlns:p14="http://schemas.microsoft.com/office/powerpoint/2010/main" val="178266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90DA5B-AEBF-4C49-8136-9FC974B1CD3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89651-1EAC-4B11-88A6-9B78B490A72F}" type="slidenum">
              <a:rPr lang="en-US" altLang="en-US"/>
              <a:pPr/>
              <a:t>3</a:t>
            </a:fld>
            <a:endParaRPr lang="en-US" altLang="en-US"/>
          </a:p>
        </p:txBody>
      </p:sp>
      <p:sp>
        <p:nvSpPr>
          <p:cNvPr id="8195" name="Rectangle 2">
            <a:extLst>
              <a:ext uri="{FF2B5EF4-FFF2-40B4-BE49-F238E27FC236}">
                <a16:creationId xmlns:a16="http://schemas.microsoft.com/office/drawing/2014/main" id="{E727E93F-4285-4479-937C-B0B4A52A1D2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2DFD0C28-E73E-4D63-B8AF-7A96FBAFA52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F321C5B-96CF-4386-B5F4-71140C77F43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302027-72E1-4454-B084-D682E6A8ED21}" type="slidenum">
              <a:rPr lang="en-US" altLang="en-US"/>
              <a:pPr/>
              <a:t>4</a:t>
            </a:fld>
            <a:endParaRPr lang="en-US" altLang="en-US"/>
          </a:p>
        </p:txBody>
      </p:sp>
      <p:sp>
        <p:nvSpPr>
          <p:cNvPr id="10243" name="Rectangle 2">
            <a:extLst>
              <a:ext uri="{FF2B5EF4-FFF2-40B4-BE49-F238E27FC236}">
                <a16:creationId xmlns:a16="http://schemas.microsoft.com/office/drawing/2014/main" id="{0E244A39-95F9-4E8F-89D9-110AC2778AE2}"/>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36B883F-4DC1-43A5-A893-39BFA6366F2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3951BE21-E0C0-4A97-A49B-59CFCD86312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29DBA7-B442-472D-B010-573C50A15541}" type="slidenum">
              <a:rPr lang="en-US" altLang="en-US"/>
              <a:pPr/>
              <a:t>5</a:t>
            </a:fld>
            <a:endParaRPr lang="en-US" altLang="en-US"/>
          </a:p>
        </p:txBody>
      </p:sp>
      <p:sp>
        <p:nvSpPr>
          <p:cNvPr id="12291" name="Rectangle 2">
            <a:extLst>
              <a:ext uri="{FF2B5EF4-FFF2-40B4-BE49-F238E27FC236}">
                <a16:creationId xmlns:a16="http://schemas.microsoft.com/office/drawing/2014/main" id="{D2D4F267-E695-486F-B132-CBAED7931D37}"/>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DF4939A-06F6-4453-9C6C-443ABAE2941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83D2AB1-E260-4251-85BB-814AB00BF23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F74CD6-4DE2-4465-B8BB-63036A7D2D6E}" type="slidenum">
              <a:rPr lang="en-US" altLang="en-US"/>
              <a:pPr/>
              <a:t>7</a:t>
            </a:fld>
            <a:endParaRPr lang="en-US" altLang="en-US"/>
          </a:p>
        </p:txBody>
      </p:sp>
      <p:sp>
        <p:nvSpPr>
          <p:cNvPr id="14339" name="Rectangle 2">
            <a:extLst>
              <a:ext uri="{FF2B5EF4-FFF2-40B4-BE49-F238E27FC236}">
                <a16:creationId xmlns:a16="http://schemas.microsoft.com/office/drawing/2014/main" id="{66D1AA5A-055C-447B-BB9F-6B5F54A5198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9FE5953-8C3B-48BC-A569-F81BAC7D70D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92A4689-A188-4237-AE64-BFA2E5EA021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BBC9E3-2C78-4A5C-A3CE-0954A26A08EA}" type="slidenum">
              <a:rPr lang="en-US" altLang="en-US"/>
              <a:pPr/>
              <a:t>8</a:t>
            </a:fld>
            <a:endParaRPr lang="en-US" altLang="en-US"/>
          </a:p>
        </p:txBody>
      </p:sp>
      <p:sp>
        <p:nvSpPr>
          <p:cNvPr id="16387" name="Rectangle 2">
            <a:extLst>
              <a:ext uri="{FF2B5EF4-FFF2-40B4-BE49-F238E27FC236}">
                <a16:creationId xmlns:a16="http://schemas.microsoft.com/office/drawing/2014/main" id="{96B6DF60-F007-498B-8D76-64A701E07C28}"/>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F096A88E-1F45-440E-AFBB-C046D06DCFA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5C69393-19FE-43A3-BD2E-DF787FAB804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AF0D91-EAB7-4A0B-A1CD-0567C7BEFE70}" type="slidenum">
              <a:rPr lang="en-US" altLang="en-US"/>
              <a:pPr/>
              <a:t>9</a:t>
            </a:fld>
            <a:endParaRPr lang="en-US" altLang="en-US"/>
          </a:p>
        </p:txBody>
      </p:sp>
      <p:sp>
        <p:nvSpPr>
          <p:cNvPr id="18435" name="Rectangle 2">
            <a:extLst>
              <a:ext uri="{FF2B5EF4-FFF2-40B4-BE49-F238E27FC236}">
                <a16:creationId xmlns:a16="http://schemas.microsoft.com/office/drawing/2014/main" id="{F85C0CE4-0143-4993-83B9-3DA174AAAB08}"/>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4EC4A5F-CF87-4613-8988-DFE006C48D5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0CFA07D-3D22-40D9-A739-E95CE2601B1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633362-1E7E-41EA-988E-1D299C7955D8}" type="slidenum">
              <a:rPr lang="en-US" altLang="en-US"/>
              <a:pPr/>
              <a:t>10</a:t>
            </a:fld>
            <a:endParaRPr lang="en-US" altLang="en-US"/>
          </a:p>
        </p:txBody>
      </p:sp>
      <p:sp>
        <p:nvSpPr>
          <p:cNvPr id="20483" name="Rectangle 2">
            <a:extLst>
              <a:ext uri="{FF2B5EF4-FFF2-40B4-BE49-F238E27FC236}">
                <a16:creationId xmlns:a16="http://schemas.microsoft.com/office/drawing/2014/main" id="{C99AA6EA-AE8E-4FCA-B8C4-CBB51A6842CA}"/>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99B6A249-80A6-422F-AD6C-08D1EC05577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8386453-FBAD-4F3B-AB83-6C067AC6FA1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766690-3DE3-48CC-9672-F6CF89311C16}" type="slidenum">
              <a:rPr lang="en-US" altLang="en-US"/>
              <a:pPr/>
              <a:t>11</a:t>
            </a:fld>
            <a:endParaRPr lang="en-US" altLang="en-US"/>
          </a:p>
        </p:txBody>
      </p:sp>
      <p:sp>
        <p:nvSpPr>
          <p:cNvPr id="22531" name="Rectangle 2">
            <a:extLst>
              <a:ext uri="{FF2B5EF4-FFF2-40B4-BE49-F238E27FC236}">
                <a16:creationId xmlns:a16="http://schemas.microsoft.com/office/drawing/2014/main" id="{C551AC92-52C0-420A-8241-195EDF0F289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0B172F3-53AD-4236-8A51-9304D27B444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5ED0D-1D7B-48EA-821D-F9A216117C10}" type="datetime1">
              <a:rPr lang="en-GB" smtClean="0"/>
              <a:t>08/11/2021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9B2E9-3FD0-46AD-AA4C-9F8B3B8D3AF0}" type="datetime1">
              <a:rPr lang="en-GB" smtClean="0"/>
              <a:t>08/11/2021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7006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F98D0-E025-4F22-9C9B-4C1E174F52F0}" type="datetime1">
              <a:rPr lang="en-GB" smtClean="0"/>
              <a:t>08/11/2021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405771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222250"/>
            <a:ext cx="10566400" cy="685800"/>
          </a:xfrm>
        </p:spPr>
        <p:txBody>
          <a:bodyPr/>
          <a:lstStyle/>
          <a:p>
            <a:r>
              <a:rPr lang="en-US"/>
              <a:t>Click to edit Master title style</a:t>
            </a:r>
          </a:p>
        </p:txBody>
      </p:sp>
      <p:sp>
        <p:nvSpPr>
          <p:cNvPr id="3" name="Text Placeholder 2"/>
          <p:cNvSpPr>
            <a:spLocks noGrp="1"/>
          </p:cNvSpPr>
          <p:nvPr>
            <p:ph type="body" sz="half" idx="1"/>
          </p:nvPr>
        </p:nvSpPr>
        <p:spPr>
          <a:xfrm>
            <a:off x="12192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40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D9D6ED0-6E99-40BA-8044-9940D10CC7DA}"/>
              </a:ext>
            </a:extLst>
          </p:cNvPr>
          <p:cNvSpPr>
            <a:spLocks noGrp="1"/>
          </p:cNvSpPr>
          <p:nvPr>
            <p:ph type="ftr" sz="quarter" idx="10"/>
          </p:nvPr>
        </p:nvSpPr>
        <p:spPr/>
        <p:txBody>
          <a:bodyPr/>
          <a:lstStyle>
            <a:lvl1pPr>
              <a:defRPr/>
            </a:lvl1pPr>
          </a:lstStyle>
          <a:p>
            <a:pPr>
              <a:defRPr/>
            </a:pPr>
            <a:r>
              <a:rPr lang="en-US" altLang="en-US"/>
              <a:t>MPL - Muzaffar Iqbal Farooqi</a:t>
            </a:r>
          </a:p>
        </p:txBody>
      </p:sp>
      <p:sp>
        <p:nvSpPr>
          <p:cNvPr id="6" name="Slide Number Placeholder 5">
            <a:extLst>
              <a:ext uri="{FF2B5EF4-FFF2-40B4-BE49-F238E27FC236}">
                <a16:creationId xmlns:a16="http://schemas.microsoft.com/office/drawing/2014/main" id="{33B83392-DD12-4D5C-9796-BCDA70E8C045}"/>
              </a:ext>
            </a:extLst>
          </p:cNvPr>
          <p:cNvSpPr>
            <a:spLocks noGrp="1"/>
          </p:cNvSpPr>
          <p:nvPr>
            <p:ph type="sldNum" sz="quarter" idx="11"/>
          </p:nvPr>
        </p:nvSpPr>
        <p:spPr/>
        <p:txBody>
          <a:bodyPr/>
          <a:lstStyle>
            <a:lvl1pPr>
              <a:defRPr/>
            </a:lvl1pPr>
          </a:lstStyle>
          <a:p>
            <a:pPr>
              <a:defRPr/>
            </a:pPr>
            <a:r>
              <a:rPr lang="en-US" altLang="en-US"/>
              <a:t>5-</a:t>
            </a:r>
            <a:fld id="{B43B5563-217A-4727-8FF6-29BF89169DA2}" type="slidenum">
              <a:rPr lang="en-US" altLang="en-US" smtClean="0"/>
              <a:pPr>
                <a:defRPr/>
              </a:pPr>
              <a:t>‹#›</a:t>
            </a:fld>
            <a:endParaRPr lang="en-US" altLang="en-US"/>
          </a:p>
        </p:txBody>
      </p:sp>
    </p:spTree>
    <p:extLst>
      <p:ext uri="{BB962C8B-B14F-4D97-AF65-F5344CB8AC3E}">
        <p14:creationId xmlns:p14="http://schemas.microsoft.com/office/powerpoint/2010/main" val="547978855"/>
      </p:ext>
    </p:extLst>
  </p:cSld>
  <p:clrMapOvr>
    <a:masterClrMapping/>
  </p:clrMapOvr>
  <p:transition spd="med">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9787995-3331-47D4-86F9-144006306781}"/>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AEA7457-5D1C-4F9A-B480-EE3E68C827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54D7DEFD-1FAE-4DAF-B2B2-C2357FB3C011}"/>
              </a:ext>
            </a:extLst>
          </p:cNvPr>
          <p:cNvSpPr>
            <a:spLocks noGrp="1" noChangeArrowheads="1"/>
          </p:cNvSpPr>
          <p:nvPr>
            <p:ph type="sldNum" sz="quarter" idx="12"/>
          </p:nvPr>
        </p:nvSpPr>
        <p:spPr>
          <a:ln/>
        </p:spPr>
        <p:txBody>
          <a:bodyPr/>
          <a:lstStyle>
            <a:lvl1pPr>
              <a:defRPr/>
            </a:lvl1pPr>
          </a:lstStyle>
          <a:p>
            <a:fld id="{63D035C1-5BCD-4B92-8FC7-D7ECD77C0068}" type="slidenum">
              <a:rPr lang="en-US" altLang="en-US"/>
              <a:pPr/>
              <a:t>‹#›</a:t>
            </a:fld>
            <a:endParaRPr lang="en-US" altLang="en-US"/>
          </a:p>
        </p:txBody>
      </p:sp>
    </p:spTree>
    <p:extLst>
      <p:ext uri="{BB962C8B-B14F-4D97-AF65-F5344CB8AC3E}">
        <p14:creationId xmlns:p14="http://schemas.microsoft.com/office/powerpoint/2010/main" val="201677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54838"/>
            <a:ext cx="10058400" cy="6864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214651"/>
            <a:ext cx="10058400" cy="46544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0"/>
          </p:nvPr>
        </p:nvSpPr>
        <p:spPr/>
        <p:txBody>
          <a:bodyPr/>
          <a:lstStyle/>
          <a:p>
            <a:fld id="{C670C0AA-D1EF-400B-8AAA-A39801240C71}" type="datetime1">
              <a:rPr lang="en-GB" smtClean="0"/>
              <a:t>08/11/2021</a:t>
            </a:fld>
            <a:endParaRPr lang="en-GB"/>
          </a:p>
        </p:txBody>
      </p:sp>
      <p:sp>
        <p:nvSpPr>
          <p:cNvPr id="12" name="Footer Placeholder 11"/>
          <p:cNvSpPr>
            <a:spLocks noGrp="1"/>
          </p:cNvSpPr>
          <p:nvPr>
            <p:ph type="ftr" sz="quarter" idx="11"/>
          </p:nvPr>
        </p:nvSpPr>
        <p:spPr/>
        <p:txBody>
          <a:bodyPr/>
          <a:lstStyle/>
          <a:p>
            <a:r>
              <a:rPr lang="en-GB"/>
              <a:t>MPL - Muzaffar Iqbal Farooqi</a:t>
            </a:r>
          </a:p>
        </p:txBody>
      </p:sp>
      <p:sp>
        <p:nvSpPr>
          <p:cNvPr id="13" name="Slide Number Placeholder 12"/>
          <p:cNvSpPr>
            <a:spLocks noGrp="1"/>
          </p:cNvSpPr>
          <p:nvPr>
            <p:ph type="sldNum" sz="quarter" idx="12"/>
          </p:nvPr>
        </p:nvSpPr>
        <p:spPr/>
        <p:txBody>
          <a:bodyPr/>
          <a:lstStyle/>
          <a:p>
            <a:fld id="{0D736693-4716-4F4B-B6D1-76F915E8FF72}" type="slidenum">
              <a:rPr lang="en-GB" smtClean="0"/>
              <a:t>‹#›</a:t>
            </a:fld>
            <a:endParaRPr lang="en-GB"/>
          </a:p>
        </p:txBody>
      </p:sp>
      <p:sp>
        <p:nvSpPr>
          <p:cNvPr id="17" name="Rectangle 1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p:nvPr userDrawn="1"/>
        </p:nvCxnSpPr>
        <p:spPr>
          <a:xfrm>
            <a:off x="1207658" y="102698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77EAA1-9C2F-4E7E-B98A-A3FC76AECB8D}" type="datetime1">
              <a:rPr lang="en-GB" smtClean="0"/>
              <a:t>08/11/2021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3F27-CB3B-4B4E-9658-FFC3687D2EBC}" type="datetime1">
              <a:rPr lang="en-GB" smtClean="0"/>
              <a:t>08/11/2021</a:t>
            </a:fld>
            <a:endParaRPr lang="en-GB"/>
          </a:p>
        </p:txBody>
      </p:sp>
      <p:sp>
        <p:nvSpPr>
          <p:cNvPr id="6" name="Footer Placeholder 5"/>
          <p:cNvSpPr>
            <a:spLocks noGrp="1"/>
          </p:cNvSpPr>
          <p:nvPr>
            <p:ph type="ftr" sz="quarter" idx="11"/>
          </p:nvPr>
        </p:nvSpPr>
        <p:spPr/>
        <p:txBody>
          <a:bodyPr/>
          <a:lstStyle/>
          <a:p>
            <a:r>
              <a:rPr lang="en-GB"/>
              <a:t>MPL - Muzaffar Iqbal Farooqi</a:t>
            </a:r>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3622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CC75C-26AE-431B-9FAD-78A485EB2C50}" type="datetime1">
              <a:rPr lang="en-GB" smtClean="0"/>
              <a:t>08/11/2021</a:t>
            </a:fld>
            <a:endParaRPr lang="en-GB"/>
          </a:p>
        </p:txBody>
      </p:sp>
      <p:sp>
        <p:nvSpPr>
          <p:cNvPr id="8" name="Footer Placeholder 7"/>
          <p:cNvSpPr>
            <a:spLocks noGrp="1"/>
          </p:cNvSpPr>
          <p:nvPr>
            <p:ph type="ftr" sz="quarter" idx="11"/>
          </p:nvPr>
        </p:nvSpPr>
        <p:spPr/>
        <p:txBody>
          <a:bodyPr/>
          <a:lstStyle/>
          <a:p>
            <a:r>
              <a:rPr lang="en-GB"/>
              <a:t>MPL - Muzaffar Iqbal Farooqi</a:t>
            </a:r>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579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6A59D-5030-4EFA-BB4A-D0D30ECD8EE2}" type="datetime1">
              <a:rPr lang="en-GB" smtClean="0"/>
              <a:t>08/11/2021</a:t>
            </a:fld>
            <a:endParaRPr lang="en-GB"/>
          </a:p>
        </p:txBody>
      </p:sp>
      <p:sp>
        <p:nvSpPr>
          <p:cNvPr id="4" name="Footer Placeholder 3"/>
          <p:cNvSpPr>
            <a:spLocks noGrp="1"/>
          </p:cNvSpPr>
          <p:nvPr>
            <p:ph type="ftr" sz="quarter" idx="11"/>
          </p:nvPr>
        </p:nvSpPr>
        <p:spPr/>
        <p:txBody>
          <a:bodyPr/>
          <a:lstStyle/>
          <a:p>
            <a:r>
              <a:rPr lang="en-GB"/>
              <a:t>MPL - Muzaffar Iqbal Farooqi</a:t>
            </a:r>
          </a:p>
        </p:txBody>
      </p:sp>
      <p:sp>
        <p:nvSpPr>
          <p:cNvPr id="5" name="Slide Number Placeholder 4"/>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20568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CF787D-49A3-42F4-BC72-141086CC1B3B}" type="datetime1">
              <a:rPr lang="en-GB" smtClean="0"/>
              <a:t>08/11/2021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MPL - Muzaffar Iqbal Farooqi</a:t>
            </a:r>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087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E44C73-225D-4648-BE46-7AD4BF3D858E}" type="datetime1">
              <a:rPr lang="en-GB" smtClean="0"/>
              <a:t>08/11/2021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MPL - Muzaffar Iqbal Farooqi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736693-4716-4F4B-B6D1-76F915E8FF72}" type="slidenum">
              <a:rPr lang="en-GB" smtClean="0"/>
              <a:t>‹#›</a:t>
            </a:fld>
            <a:endParaRPr lang="en-GB"/>
          </a:p>
        </p:txBody>
      </p:sp>
    </p:spTree>
    <p:extLst>
      <p:ext uri="{BB962C8B-B14F-4D97-AF65-F5344CB8AC3E}">
        <p14:creationId xmlns:p14="http://schemas.microsoft.com/office/powerpoint/2010/main" val="226258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B28896-F226-47AF-9FF8-7C41C1ABE44B}" type="datetime1">
              <a:rPr lang="en-GB" smtClean="0"/>
              <a:t>08/11/2021</a:t>
            </a:fld>
            <a:endParaRPr lang="en-GB"/>
          </a:p>
        </p:txBody>
      </p:sp>
      <p:sp>
        <p:nvSpPr>
          <p:cNvPr id="6" name="Footer Placeholder 5"/>
          <p:cNvSpPr>
            <a:spLocks noGrp="1"/>
          </p:cNvSpPr>
          <p:nvPr>
            <p:ph type="ftr" sz="quarter" idx="11"/>
          </p:nvPr>
        </p:nvSpPr>
        <p:spPr/>
        <p:txBody>
          <a:bodyPr/>
          <a:lstStyle/>
          <a:p>
            <a:r>
              <a:rPr lang="en-GB"/>
              <a:t>MPL - Muzaffar Iqbal Farooqi</a:t>
            </a:r>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14376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6475"/>
            <a:ext cx="10058400" cy="7683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19116"/>
            <a:ext cx="10058400" cy="47499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83B602-1600-4385-BDEE-9515958394E1}" type="datetime1">
              <a:rPr lang="en-GB" smtClean="0"/>
              <a:t>08/11/2021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MPL - Muzaffar Iqbal Farooqi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0D736693-4716-4F4B-B6D1-76F915E8FF72}" type="slidenum">
              <a:rPr lang="en-GB" smtClean="0"/>
              <a:pPr/>
              <a:t>‹#›</a:t>
            </a:fld>
            <a:endParaRPr lang="en-GB" dirty="0"/>
          </a:p>
        </p:txBody>
      </p:sp>
    </p:spTree>
    <p:extLst>
      <p:ext uri="{BB962C8B-B14F-4D97-AF65-F5344CB8AC3E}">
        <p14:creationId xmlns:p14="http://schemas.microsoft.com/office/powerpoint/2010/main" val="29334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6" y="1523995"/>
            <a:ext cx="9981968" cy="631289"/>
          </a:xfrm>
        </p:spPr>
        <p:txBody>
          <a:bodyPr>
            <a:noAutofit/>
          </a:bodyPr>
          <a:lstStyle/>
          <a:p>
            <a:pPr algn="ctr"/>
            <a:r>
              <a:rPr lang="en-GB" sz="6000" b="1" dirty="0">
                <a:latin typeface="+mn-lt"/>
              </a:rPr>
              <a:t>Modern Programming Languages</a:t>
            </a:r>
          </a:p>
        </p:txBody>
      </p:sp>
      <p:sp>
        <p:nvSpPr>
          <p:cNvPr id="4" name="Subtitle 2"/>
          <p:cNvSpPr txBox="1">
            <a:spLocks/>
          </p:cNvSpPr>
          <p:nvPr/>
        </p:nvSpPr>
        <p:spPr>
          <a:xfrm>
            <a:off x="5722070" y="5740761"/>
            <a:ext cx="6119261" cy="4245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t>Course Instructor: Suleman Khurram</a:t>
            </a:r>
            <a:endParaRPr lang="en-GB" sz="2800" dirty="0"/>
          </a:p>
        </p:txBody>
      </p:sp>
      <p:sp>
        <p:nvSpPr>
          <p:cNvPr id="9" name="Subtitle 2"/>
          <p:cNvSpPr txBox="1">
            <a:spLocks/>
          </p:cNvSpPr>
          <p:nvPr/>
        </p:nvSpPr>
        <p:spPr>
          <a:xfrm>
            <a:off x="1274618" y="2449797"/>
            <a:ext cx="9843423" cy="1846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GB" sz="3200" dirty="0"/>
            </a:br>
            <a:r>
              <a:rPr lang="en-GB" sz="3200" dirty="0"/>
              <a:t>UIIT</a:t>
            </a:r>
            <a:br>
              <a:rPr lang="en-GB" sz="3200" dirty="0"/>
            </a:br>
            <a:r>
              <a:rPr lang="en-GB" sz="3200" dirty="0"/>
              <a:t>PMAS Arid Agriculture University, Rawalpindi</a:t>
            </a:r>
          </a:p>
        </p:txBody>
      </p:sp>
      <p:sp>
        <p:nvSpPr>
          <p:cNvPr id="8" name="Slide Number Placeholder 7">
            <a:extLst>
              <a:ext uri="{FF2B5EF4-FFF2-40B4-BE49-F238E27FC236}">
                <a16:creationId xmlns:a16="http://schemas.microsoft.com/office/drawing/2014/main" id="{621400D2-E7D2-4A62-9480-5187F796974C}"/>
              </a:ext>
            </a:extLst>
          </p:cNvPr>
          <p:cNvSpPr>
            <a:spLocks noGrp="1"/>
          </p:cNvSpPr>
          <p:nvPr>
            <p:ph type="sldNum" sz="quarter" idx="12"/>
          </p:nvPr>
        </p:nvSpPr>
        <p:spPr/>
        <p:txBody>
          <a:bodyPr/>
          <a:lstStyle/>
          <a:p>
            <a:fld id="{0D736693-4716-4F4B-B6D1-76F915E8FF72}" type="slidenum">
              <a:rPr lang="en-GB" smtClean="0"/>
              <a:t>1</a:t>
            </a:fld>
            <a:endParaRPr lang="en-GB"/>
          </a:p>
        </p:txBody>
      </p:sp>
    </p:spTree>
    <p:extLst>
      <p:ext uri="{BB962C8B-B14F-4D97-AF65-F5344CB8AC3E}">
        <p14:creationId xmlns:p14="http://schemas.microsoft.com/office/powerpoint/2010/main" val="76427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D67BDD-A465-4C3D-B4F1-A48B13868C74}"/>
              </a:ext>
            </a:extLst>
          </p:cNvPr>
          <p:cNvSpPr>
            <a:spLocks noGrp="1" noChangeArrowheads="1"/>
          </p:cNvSpPr>
          <p:nvPr>
            <p:ph type="title"/>
          </p:nvPr>
        </p:nvSpPr>
        <p:spPr/>
        <p:txBody>
          <a:bodyPr>
            <a:normAutofit fontScale="90000"/>
          </a:bodyPr>
          <a:lstStyle/>
          <a:p>
            <a:pPr eaLnBrk="1" hangingPunct="1"/>
            <a:r>
              <a:rPr lang="en-US" altLang="en-US"/>
              <a:t>Basics of Components</a:t>
            </a:r>
          </a:p>
        </p:txBody>
      </p:sp>
      <p:sp>
        <p:nvSpPr>
          <p:cNvPr id="19459" name="Rectangle 3">
            <a:extLst>
              <a:ext uri="{FF2B5EF4-FFF2-40B4-BE49-F238E27FC236}">
                <a16:creationId xmlns:a16="http://schemas.microsoft.com/office/drawing/2014/main" id="{71D5FA42-93E3-47E9-B454-A70F90F1C7B5}"/>
              </a:ext>
            </a:extLst>
          </p:cNvPr>
          <p:cNvSpPr>
            <a:spLocks noGrp="1" noChangeArrowheads="1"/>
          </p:cNvSpPr>
          <p:nvPr>
            <p:ph idx="1"/>
          </p:nvPr>
        </p:nvSpPr>
        <p:spPr/>
        <p:txBody>
          <a:bodyPr/>
          <a:lstStyle/>
          <a:p>
            <a:pPr eaLnBrk="1" hangingPunct="1"/>
            <a:r>
              <a:rPr lang="en-US" altLang="en-US"/>
              <a:t>Component properties/attributes</a:t>
            </a:r>
          </a:p>
        </p:txBody>
      </p:sp>
      <p:sp>
        <p:nvSpPr>
          <p:cNvPr id="19460" name="Rectangle 4">
            <a:extLst>
              <a:ext uri="{FF2B5EF4-FFF2-40B4-BE49-F238E27FC236}">
                <a16:creationId xmlns:a16="http://schemas.microsoft.com/office/drawing/2014/main" id="{8001F8DE-7CDA-4FE4-AD80-F211281A6A05}"/>
              </a:ext>
            </a:extLst>
          </p:cNvPr>
          <p:cNvSpPr>
            <a:spLocks noChangeArrowheads="1"/>
          </p:cNvSpPr>
          <p:nvPr/>
        </p:nvSpPr>
        <p:spPr bwMode="auto">
          <a:xfrm>
            <a:off x="1097280" y="1714110"/>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sz="2400" dirty="0"/>
              <a:t>The </a:t>
            </a:r>
            <a:r>
              <a:rPr lang="en-US" altLang="en-US" sz="2400" b="1" dirty="0"/>
              <a:t>position </a:t>
            </a:r>
            <a:r>
              <a:rPr lang="en-US" altLang="en-US" sz="2400" dirty="0"/>
              <a:t>is stored as (</a:t>
            </a:r>
            <a:r>
              <a:rPr lang="en-US" altLang="en-US" sz="2400" i="1" dirty="0"/>
              <a:t>x</a:t>
            </a:r>
            <a:r>
              <a:rPr lang="en-US" altLang="en-US" sz="2400" dirty="0"/>
              <a:t>, </a:t>
            </a:r>
            <a:r>
              <a:rPr lang="en-US" altLang="en-US" sz="2400" i="1" dirty="0"/>
              <a:t>y</a:t>
            </a:r>
            <a:r>
              <a:rPr lang="en-US" altLang="en-US" sz="2400" dirty="0"/>
              <a:t>) coordinates. This fixes where the object is in relation to its container in the coordinate system of the container object.</a:t>
            </a:r>
          </a:p>
          <a:p>
            <a:pPr>
              <a:buFontTx/>
              <a:buChar char="•"/>
            </a:pPr>
            <a:r>
              <a:rPr lang="en-US" altLang="en-US" sz="2400" dirty="0"/>
              <a:t>The </a:t>
            </a:r>
            <a:r>
              <a:rPr lang="en-US" altLang="en-US" sz="2400" b="1" dirty="0"/>
              <a:t>name </a:t>
            </a:r>
            <a:r>
              <a:rPr lang="en-US" altLang="en-US" sz="2400" dirty="0"/>
              <a:t>of the component is stored as a String object.</a:t>
            </a:r>
          </a:p>
          <a:p>
            <a:pPr>
              <a:buFontTx/>
              <a:buChar char="•"/>
            </a:pPr>
            <a:r>
              <a:rPr lang="en-US" altLang="en-US" sz="2400" dirty="0"/>
              <a:t>The </a:t>
            </a:r>
            <a:r>
              <a:rPr lang="en-US" altLang="en-US" sz="2400" b="1" dirty="0"/>
              <a:t>size </a:t>
            </a:r>
            <a:r>
              <a:rPr lang="en-US" altLang="en-US" sz="2400" dirty="0"/>
              <a:t>is recorded as values for the width and the height of the object.</a:t>
            </a:r>
          </a:p>
          <a:p>
            <a:pPr>
              <a:buFontTx/>
              <a:buChar char="•"/>
            </a:pPr>
            <a:r>
              <a:rPr lang="en-US" altLang="en-US" sz="2400" dirty="0"/>
              <a:t>The </a:t>
            </a:r>
            <a:r>
              <a:rPr lang="en-US" altLang="en-US" sz="2400" b="1" dirty="0"/>
              <a:t>foreground color </a:t>
            </a:r>
            <a:r>
              <a:rPr lang="en-US" altLang="en-US" sz="2400" dirty="0"/>
              <a:t>and </a:t>
            </a:r>
            <a:r>
              <a:rPr lang="en-US" altLang="en-US" sz="2400" b="1" dirty="0"/>
              <a:t>background color </a:t>
            </a:r>
            <a:r>
              <a:rPr lang="en-US" altLang="en-US" sz="2400" dirty="0"/>
              <a:t>that apply to the object. These color values are used when the object is displayed.</a:t>
            </a:r>
          </a:p>
          <a:p>
            <a:pPr>
              <a:buFontTx/>
              <a:buChar char="•"/>
            </a:pPr>
            <a:r>
              <a:rPr lang="en-US" altLang="en-US" sz="2400" dirty="0"/>
              <a:t>The </a:t>
            </a:r>
            <a:r>
              <a:rPr lang="en-US" altLang="en-US" sz="2400" b="1" dirty="0"/>
              <a:t>font </a:t>
            </a:r>
            <a:r>
              <a:rPr lang="en-US" altLang="en-US" sz="2400" dirty="0"/>
              <a:t>used by the object when text is displayed.</a:t>
            </a:r>
          </a:p>
          <a:p>
            <a:pPr>
              <a:buFontTx/>
              <a:buChar char="•"/>
            </a:pPr>
            <a:r>
              <a:rPr lang="en-US" altLang="en-US" sz="2400" dirty="0"/>
              <a:t>And many more……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6A75F06-CC28-42C0-AC4E-D117B45309EE}"/>
              </a:ext>
            </a:extLst>
          </p:cNvPr>
          <p:cNvSpPr>
            <a:spLocks noGrp="1" noChangeArrowheads="1"/>
          </p:cNvSpPr>
          <p:nvPr>
            <p:ph type="title"/>
          </p:nvPr>
        </p:nvSpPr>
        <p:spPr/>
        <p:txBody>
          <a:bodyPr/>
          <a:lstStyle/>
          <a:p>
            <a:pPr eaLnBrk="1" hangingPunct="1"/>
            <a:r>
              <a:rPr lang="en-US" altLang="en-US" sz="4000"/>
              <a:t>Setting component color and font</a:t>
            </a:r>
          </a:p>
        </p:txBody>
      </p:sp>
      <p:sp>
        <p:nvSpPr>
          <p:cNvPr id="21507" name="Rectangle 3">
            <a:extLst>
              <a:ext uri="{FF2B5EF4-FFF2-40B4-BE49-F238E27FC236}">
                <a16:creationId xmlns:a16="http://schemas.microsoft.com/office/drawing/2014/main" id="{2AF51C4E-0653-4C8B-899F-12E4F6AD1AEA}"/>
              </a:ext>
            </a:extLst>
          </p:cNvPr>
          <p:cNvSpPr>
            <a:spLocks noGrp="1" noChangeArrowheads="1"/>
          </p:cNvSpPr>
          <p:nvPr>
            <p:ph type="body" idx="1"/>
          </p:nvPr>
        </p:nvSpPr>
        <p:spPr/>
        <p:txBody>
          <a:bodyPr/>
          <a:lstStyle/>
          <a:p>
            <a:pPr eaLnBrk="1" hangingPunct="1"/>
            <a:endParaRPr lang="en-US" altLang="en-US"/>
          </a:p>
        </p:txBody>
      </p:sp>
      <p:pic>
        <p:nvPicPr>
          <p:cNvPr id="21508" name="Picture 4">
            <a:extLst>
              <a:ext uri="{FF2B5EF4-FFF2-40B4-BE49-F238E27FC236}">
                <a16:creationId xmlns:a16="http://schemas.microsoft.com/office/drawing/2014/main" id="{45A89A33-931B-41E4-9406-A045396BB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524001"/>
            <a:ext cx="7497763"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a:extLst>
              <a:ext uri="{FF2B5EF4-FFF2-40B4-BE49-F238E27FC236}">
                <a16:creationId xmlns:a16="http://schemas.microsoft.com/office/drawing/2014/main" id="{E55C3E31-7F48-4A23-8B15-B8C285ECE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4267201"/>
            <a:ext cx="75231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F5D9ECE-D029-4957-A80F-FF829810357C}"/>
              </a:ext>
            </a:extLst>
          </p:cNvPr>
          <p:cNvSpPr>
            <a:spLocks noGrp="1" noChangeArrowheads="1"/>
          </p:cNvSpPr>
          <p:nvPr>
            <p:ph type="title"/>
          </p:nvPr>
        </p:nvSpPr>
        <p:spPr/>
        <p:txBody>
          <a:bodyPr/>
          <a:lstStyle/>
          <a:p>
            <a:pPr eaLnBrk="1" hangingPunct="1"/>
            <a:r>
              <a:rPr lang="en-US" altLang="en-US" sz="4000"/>
              <a:t>Setting component color and font</a:t>
            </a:r>
          </a:p>
        </p:txBody>
      </p:sp>
      <p:sp>
        <p:nvSpPr>
          <p:cNvPr id="23555" name="Rectangle 4">
            <a:extLst>
              <a:ext uri="{FF2B5EF4-FFF2-40B4-BE49-F238E27FC236}">
                <a16:creationId xmlns:a16="http://schemas.microsoft.com/office/drawing/2014/main" id="{520CF066-D25F-4914-832C-80F19244FE2C}"/>
              </a:ext>
            </a:extLst>
          </p:cNvPr>
          <p:cNvSpPr>
            <a:spLocks noChangeArrowheads="1"/>
          </p:cNvSpPr>
          <p:nvPr/>
        </p:nvSpPr>
        <p:spPr bwMode="auto">
          <a:xfrm>
            <a:off x="2590800" y="1752600"/>
            <a:ext cx="6781800"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Color myBlack = new Color(0,0,0); // Color black</a:t>
            </a:r>
          </a:p>
          <a:p>
            <a:r>
              <a:rPr lang="en-US" altLang="en-US"/>
              <a:t>Color myWhite = new Color(255,255,255); // Color white</a:t>
            </a:r>
          </a:p>
          <a:p>
            <a:r>
              <a:rPr lang="en-US" altLang="en-US"/>
              <a:t>Color myGreen = new Color(0,200,0); // A shade of green</a:t>
            </a:r>
          </a:p>
          <a:p>
            <a:r>
              <a:rPr lang="en-US" altLang="en-US" sz="2400"/>
              <a:t>aWindow.getcontentPane().setBackground(myGreen);</a:t>
            </a:r>
          </a:p>
        </p:txBody>
      </p:sp>
      <p:pic>
        <p:nvPicPr>
          <p:cNvPr id="23556" name="Picture 5">
            <a:extLst>
              <a:ext uri="{FF2B5EF4-FFF2-40B4-BE49-F238E27FC236}">
                <a16:creationId xmlns:a16="http://schemas.microsoft.com/office/drawing/2014/main" id="{30A60B2C-21FC-445E-9109-AD3A41303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48126"/>
            <a:ext cx="781843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25389C4-38BA-4958-A67E-8CAE37EB220C}"/>
              </a:ext>
            </a:extLst>
          </p:cNvPr>
          <p:cNvSpPr>
            <a:spLocks noGrp="1" noChangeArrowheads="1"/>
          </p:cNvSpPr>
          <p:nvPr>
            <p:ph type="title"/>
          </p:nvPr>
        </p:nvSpPr>
        <p:spPr/>
        <p:txBody>
          <a:bodyPr>
            <a:normAutofit fontScale="90000"/>
          </a:bodyPr>
          <a:lstStyle/>
          <a:p>
            <a:pPr eaLnBrk="1" hangingPunct="1"/>
            <a:r>
              <a:rPr lang="en-US" altLang="en-US" b="1" i="1"/>
              <a:t>Swing Components</a:t>
            </a:r>
            <a:endParaRPr lang="en-US" altLang="en-US"/>
          </a:p>
        </p:txBody>
      </p:sp>
      <p:sp>
        <p:nvSpPr>
          <p:cNvPr id="25603" name="Rectangle 3">
            <a:extLst>
              <a:ext uri="{FF2B5EF4-FFF2-40B4-BE49-F238E27FC236}">
                <a16:creationId xmlns:a16="http://schemas.microsoft.com/office/drawing/2014/main" id="{CC29D435-25E1-4154-B572-E66B0D110C9C}"/>
              </a:ext>
            </a:extLst>
          </p:cNvPr>
          <p:cNvSpPr>
            <a:spLocks noGrp="1" noChangeArrowheads="1"/>
          </p:cNvSpPr>
          <p:nvPr>
            <p:ph type="body" idx="1"/>
          </p:nvPr>
        </p:nvSpPr>
        <p:spPr/>
        <p:txBody>
          <a:bodyPr/>
          <a:lstStyle/>
          <a:p>
            <a:pPr eaLnBrk="1" hangingPunct="1">
              <a:lnSpc>
                <a:spcPct val="80000"/>
              </a:lnSpc>
            </a:pPr>
            <a:r>
              <a:rPr lang="en-US" altLang="en-US" sz="2800"/>
              <a:t>Swing components all have the JComponent class as a base, which itself extends the Component class</a:t>
            </a:r>
          </a:p>
          <a:p>
            <a:pPr eaLnBrk="1" hangingPunct="1">
              <a:lnSpc>
                <a:spcPct val="80000"/>
              </a:lnSpc>
            </a:pPr>
            <a:r>
              <a:rPr lang="en-US" altLang="en-US" sz="2800"/>
              <a:t>All the Swing component classes are defined in the javax.swing package and have class names that begin with J</a:t>
            </a:r>
          </a:p>
          <a:p>
            <a:pPr eaLnBrk="1" hangingPunct="1">
              <a:lnSpc>
                <a:spcPct val="80000"/>
              </a:lnSpc>
            </a:pPr>
            <a:r>
              <a:rPr lang="en-US" altLang="en-US" sz="2800"/>
              <a:t>There are various useful classes in the swing package to deal with GUI</a:t>
            </a:r>
          </a:p>
          <a:p>
            <a:pPr lvl="1" eaLnBrk="1" hangingPunct="1">
              <a:lnSpc>
                <a:spcPct val="80000"/>
              </a:lnSpc>
            </a:pPr>
            <a:r>
              <a:rPr lang="en-US" altLang="en-US"/>
              <a:t>Button</a:t>
            </a:r>
          </a:p>
          <a:p>
            <a:pPr lvl="1" eaLnBrk="1" hangingPunct="1">
              <a:lnSpc>
                <a:spcPct val="80000"/>
              </a:lnSpc>
            </a:pPr>
            <a:r>
              <a:rPr lang="en-US" altLang="en-US"/>
              <a:t>Menus</a:t>
            </a:r>
          </a:p>
          <a:p>
            <a:pPr lvl="1" eaLnBrk="1" hangingPunct="1">
              <a:lnSpc>
                <a:spcPct val="80000"/>
              </a:lnSpc>
            </a:pPr>
            <a:r>
              <a:rPr lang="en-US" altLang="en-US"/>
              <a:t>Text components…</a:t>
            </a:r>
          </a:p>
          <a:p>
            <a:pPr eaLnBrk="1" hangingPunct="1">
              <a:lnSpc>
                <a:spcPct val="80000"/>
              </a:lnSpc>
            </a:pPr>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2DA21FC-534C-4AD3-A8AF-65E1E5760D5C}"/>
              </a:ext>
            </a:extLst>
          </p:cNvPr>
          <p:cNvSpPr>
            <a:spLocks noGrp="1" noChangeArrowheads="1"/>
          </p:cNvSpPr>
          <p:nvPr>
            <p:ph type="title"/>
          </p:nvPr>
        </p:nvSpPr>
        <p:spPr/>
        <p:txBody>
          <a:bodyPr/>
          <a:lstStyle/>
          <a:p>
            <a:pPr eaLnBrk="1" hangingPunct="1"/>
            <a:r>
              <a:rPr lang="en-US" altLang="en-US"/>
              <a:t>Buttons in Swing</a:t>
            </a:r>
          </a:p>
        </p:txBody>
      </p:sp>
      <p:pic>
        <p:nvPicPr>
          <p:cNvPr id="26627" name="Picture 4">
            <a:extLst>
              <a:ext uri="{FF2B5EF4-FFF2-40B4-BE49-F238E27FC236}">
                <a16:creationId xmlns:a16="http://schemas.microsoft.com/office/drawing/2014/main" id="{30280310-DB45-4605-BF8A-E611D1EDA5A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895600" y="1295401"/>
            <a:ext cx="6019800" cy="3267075"/>
          </a:xfrm>
          <a:noFill/>
        </p:spPr>
      </p:pic>
      <p:graphicFrame>
        <p:nvGraphicFramePr>
          <p:cNvPr id="26628" name="Object 6">
            <a:extLst>
              <a:ext uri="{FF2B5EF4-FFF2-40B4-BE49-F238E27FC236}">
                <a16:creationId xmlns:a16="http://schemas.microsoft.com/office/drawing/2014/main" id="{1B946181-0183-4834-88B1-A3B11353EEAA}"/>
              </a:ext>
            </a:extLst>
          </p:cNvPr>
          <p:cNvGraphicFramePr>
            <a:graphicFrameLocks noGrp="1" noChangeAspect="1"/>
          </p:cNvGraphicFramePr>
          <p:nvPr>
            <p:ph sz="half" idx="2"/>
          </p:nvPr>
        </p:nvGraphicFramePr>
        <p:xfrm>
          <a:off x="3581400" y="5029201"/>
          <a:ext cx="5105400" cy="1317625"/>
        </p:xfrm>
        <a:graphic>
          <a:graphicData uri="http://schemas.openxmlformats.org/presentationml/2006/ole">
            <mc:AlternateContent xmlns:mc="http://schemas.openxmlformats.org/markup-compatibility/2006">
              <mc:Choice xmlns:v="urn:schemas-microsoft-com:vml" Requires="v">
                <p:oleObj spid="_x0000_s1113" name="Bitmap Image" r:id="rId4" imgW="3209524" imgH="828791" progId="Paint.Picture">
                  <p:embed/>
                </p:oleObj>
              </mc:Choice>
              <mc:Fallback>
                <p:oleObj name="Bitmap Image" r:id="rId4" imgW="3209524" imgH="828791" progId="Paint.Picture">
                  <p:embed/>
                  <p:pic>
                    <p:nvPicPr>
                      <p:cNvPr id="26628" name="Object 6">
                        <a:extLst>
                          <a:ext uri="{FF2B5EF4-FFF2-40B4-BE49-F238E27FC236}">
                            <a16:creationId xmlns:a16="http://schemas.microsoft.com/office/drawing/2014/main" id="{1B946181-0183-4834-88B1-A3B11353EE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029201"/>
                        <a:ext cx="510540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Line 8">
            <a:extLst>
              <a:ext uri="{FF2B5EF4-FFF2-40B4-BE49-F238E27FC236}">
                <a16:creationId xmlns:a16="http://schemas.microsoft.com/office/drawing/2014/main" id="{74762028-56A6-4B82-87FF-D1BD6205295F}"/>
              </a:ext>
            </a:extLst>
          </p:cNvPr>
          <p:cNvSpPr>
            <a:spLocks noChangeShapeType="1"/>
          </p:cNvSpPr>
          <p:nvPr/>
        </p:nvSpPr>
        <p:spPr bwMode="auto">
          <a:xfrm>
            <a:off x="4191000" y="4191000"/>
            <a:ext cx="0" cy="14478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9">
            <a:extLst>
              <a:ext uri="{FF2B5EF4-FFF2-40B4-BE49-F238E27FC236}">
                <a16:creationId xmlns:a16="http://schemas.microsoft.com/office/drawing/2014/main" id="{CB7F2CCB-D127-4008-A79E-1AC3D9F98682}"/>
              </a:ext>
            </a:extLst>
          </p:cNvPr>
          <p:cNvSpPr>
            <a:spLocks noChangeShapeType="1"/>
          </p:cNvSpPr>
          <p:nvPr/>
        </p:nvSpPr>
        <p:spPr bwMode="auto">
          <a:xfrm>
            <a:off x="5791200" y="4114800"/>
            <a:ext cx="0" cy="1524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10">
            <a:extLst>
              <a:ext uri="{FF2B5EF4-FFF2-40B4-BE49-F238E27FC236}">
                <a16:creationId xmlns:a16="http://schemas.microsoft.com/office/drawing/2014/main" id="{27A59F2B-51D7-4224-9AB8-20D8E0AC24AC}"/>
              </a:ext>
            </a:extLst>
          </p:cNvPr>
          <p:cNvSpPr>
            <a:spLocks noChangeShapeType="1"/>
          </p:cNvSpPr>
          <p:nvPr/>
        </p:nvSpPr>
        <p:spPr bwMode="auto">
          <a:xfrm>
            <a:off x="8001000" y="3429000"/>
            <a:ext cx="0" cy="22098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A249A9-AB40-4697-9C4D-ACD63D045744}"/>
              </a:ext>
            </a:extLst>
          </p:cNvPr>
          <p:cNvSpPr>
            <a:spLocks noGrp="1" noChangeArrowheads="1"/>
          </p:cNvSpPr>
          <p:nvPr>
            <p:ph type="title"/>
          </p:nvPr>
        </p:nvSpPr>
        <p:spPr/>
        <p:txBody>
          <a:bodyPr>
            <a:normAutofit fontScale="90000"/>
          </a:bodyPr>
          <a:lstStyle/>
          <a:p>
            <a:pPr eaLnBrk="1" hangingPunct="1"/>
            <a:r>
              <a:rPr lang="en-US" altLang="en-US"/>
              <a:t>Creating a Swing Button </a:t>
            </a:r>
          </a:p>
        </p:txBody>
      </p:sp>
      <p:sp>
        <p:nvSpPr>
          <p:cNvPr id="27651" name="Rectangle 4">
            <a:extLst>
              <a:ext uri="{FF2B5EF4-FFF2-40B4-BE49-F238E27FC236}">
                <a16:creationId xmlns:a16="http://schemas.microsoft.com/office/drawing/2014/main" id="{EC46CA96-AF9E-447C-A099-56739E06BCCB}"/>
              </a:ext>
            </a:extLst>
          </p:cNvPr>
          <p:cNvSpPr>
            <a:spLocks noChangeArrowheads="1"/>
          </p:cNvSpPr>
          <p:nvPr/>
        </p:nvSpPr>
        <p:spPr bwMode="auto">
          <a:xfrm>
            <a:off x="2362200" y="1600200"/>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Container content = aWindow.getContentPane(); </a:t>
            </a:r>
          </a:p>
          <a:p>
            <a:r>
              <a:rPr lang="en-US" altLang="en-US" sz="2400"/>
              <a:t>JButton myButton=new JButton(“MyButton”);</a:t>
            </a:r>
          </a:p>
          <a:p>
            <a:endParaRPr lang="en-US" altLang="en-US" sz="2400"/>
          </a:p>
          <a:p>
            <a:r>
              <a:rPr lang="en-US" altLang="en-US" sz="2400"/>
              <a:t>content.add(myButton);</a:t>
            </a:r>
          </a:p>
        </p:txBody>
      </p:sp>
      <p:graphicFrame>
        <p:nvGraphicFramePr>
          <p:cNvPr id="27652" name="Object 5">
            <a:extLst>
              <a:ext uri="{FF2B5EF4-FFF2-40B4-BE49-F238E27FC236}">
                <a16:creationId xmlns:a16="http://schemas.microsoft.com/office/drawing/2014/main" id="{BE92A7CE-CC3A-4319-A804-4411A9946B4C}"/>
              </a:ext>
            </a:extLst>
          </p:cNvPr>
          <p:cNvGraphicFramePr>
            <a:graphicFrameLocks noGrp="1" noChangeAspect="1"/>
          </p:cNvGraphicFramePr>
          <p:nvPr>
            <p:ph idx="1"/>
          </p:nvPr>
        </p:nvGraphicFramePr>
        <p:xfrm>
          <a:off x="3200400" y="3581401"/>
          <a:ext cx="5715000" cy="2117725"/>
        </p:xfrm>
        <a:graphic>
          <a:graphicData uri="http://schemas.openxmlformats.org/presentationml/2006/ole">
            <mc:AlternateContent xmlns:mc="http://schemas.openxmlformats.org/markup-compatibility/2006">
              <mc:Choice xmlns:v="urn:schemas-microsoft-com:vml" Requires="v">
                <p:oleObj spid="_x0000_s2137" name="Bitmap Image" r:id="rId3" imgW="3828571" imgH="1419048" progId="Paint.Picture">
                  <p:embed/>
                </p:oleObj>
              </mc:Choice>
              <mc:Fallback>
                <p:oleObj name="Bitmap Image" r:id="rId3" imgW="3828571" imgH="1419048" progId="Paint.Picture">
                  <p:embed/>
                  <p:pic>
                    <p:nvPicPr>
                      <p:cNvPr id="27652" name="Object 5">
                        <a:extLst>
                          <a:ext uri="{FF2B5EF4-FFF2-40B4-BE49-F238E27FC236}">
                            <a16:creationId xmlns:a16="http://schemas.microsoft.com/office/drawing/2014/main" id="{BE92A7CE-CC3A-4319-A804-4411A9946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581401"/>
                        <a:ext cx="571500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2B444DB-9D42-4BC9-B793-B4802DAC07A3}"/>
              </a:ext>
            </a:extLst>
          </p:cNvPr>
          <p:cNvSpPr>
            <a:spLocks noGrp="1" noChangeArrowheads="1"/>
          </p:cNvSpPr>
          <p:nvPr>
            <p:ph type="title"/>
          </p:nvPr>
        </p:nvSpPr>
        <p:spPr/>
        <p:txBody>
          <a:bodyPr>
            <a:normAutofit fontScale="90000"/>
          </a:bodyPr>
          <a:lstStyle/>
          <a:p>
            <a:pPr eaLnBrk="1" hangingPunct="1"/>
            <a:r>
              <a:rPr lang="en-US" altLang="en-US"/>
              <a:t>Setting Window Layout </a:t>
            </a:r>
          </a:p>
        </p:txBody>
      </p:sp>
      <p:graphicFrame>
        <p:nvGraphicFramePr>
          <p:cNvPr id="28675" name="Object 4">
            <a:extLst>
              <a:ext uri="{FF2B5EF4-FFF2-40B4-BE49-F238E27FC236}">
                <a16:creationId xmlns:a16="http://schemas.microsoft.com/office/drawing/2014/main" id="{9494E4FD-62AF-4D56-9F56-3DBFEE3EF2D9}"/>
              </a:ext>
            </a:extLst>
          </p:cNvPr>
          <p:cNvGraphicFramePr>
            <a:graphicFrameLocks noGrp="1" noChangeAspect="1"/>
          </p:cNvGraphicFramePr>
          <p:nvPr>
            <p:ph idx="1"/>
          </p:nvPr>
        </p:nvGraphicFramePr>
        <p:xfrm>
          <a:off x="6172201" y="3048000"/>
          <a:ext cx="3857625" cy="1447800"/>
        </p:xfrm>
        <a:graphic>
          <a:graphicData uri="http://schemas.openxmlformats.org/presentationml/2006/ole">
            <mc:AlternateContent xmlns:mc="http://schemas.openxmlformats.org/markup-compatibility/2006">
              <mc:Choice xmlns:v="urn:schemas-microsoft-com:vml" Requires="v">
                <p:oleObj spid="_x0000_s3161" name="Bitmap Image" r:id="rId3" imgW="3858164" imgH="1448002" progId="Paint.Picture">
                  <p:embed/>
                </p:oleObj>
              </mc:Choice>
              <mc:Fallback>
                <p:oleObj name="Bitmap Image" r:id="rId3" imgW="3858164" imgH="1448002" progId="Paint.Picture">
                  <p:embed/>
                  <p:pic>
                    <p:nvPicPr>
                      <p:cNvPr id="28675" name="Object 4">
                        <a:extLst>
                          <a:ext uri="{FF2B5EF4-FFF2-40B4-BE49-F238E27FC236}">
                            <a16:creationId xmlns:a16="http://schemas.microsoft.com/office/drawing/2014/main" id="{9494E4FD-62AF-4D56-9F56-3DBFEE3EF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1" y="3048000"/>
                        <a:ext cx="3857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6">
            <a:extLst>
              <a:ext uri="{FF2B5EF4-FFF2-40B4-BE49-F238E27FC236}">
                <a16:creationId xmlns:a16="http://schemas.microsoft.com/office/drawing/2014/main" id="{ADF9AC42-66A5-49D0-98F9-BFDAA6D76F52}"/>
              </a:ext>
            </a:extLst>
          </p:cNvPr>
          <p:cNvSpPr>
            <a:spLocks noChangeArrowheads="1"/>
          </p:cNvSpPr>
          <p:nvPr/>
        </p:nvSpPr>
        <p:spPr bwMode="auto">
          <a:xfrm>
            <a:off x="1905000" y="1676400"/>
            <a:ext cx="7162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FlowLayout flow = new FlowLayout();</a:t>
            </a:r>
          </a:p>
          <a:p>
            <a:r>
              <a:rPr lang="en-US" altLang="en-US" sz="2400"/>
              <a:t>Container content = aWindow.getContentPane(); content.setLayout(flow);</a:t>
            </a:r>
          </a:p>
          <a:p>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BE91351-F1FB-4BB8-B918-ED85453448A1}"/>
              </a:ext>
            </a:extLst>
          </p:cNvPr>
          <p:cNvSpPr>
            <a:spLocks noGrp="1" noChangeArrowheads="1"/>
          </p:cNvSpPr>
          <p:nvPr>
            <p:ph type="title"/>
          </p:nvPr>
        </p:nvSpPr>
        <p:spPr>
          <a:xfrm>
            <a:off x="1828800" y="0"/>
            <a:ext cx="8229600" cy="713295"/>
          </a:xfrm>
        </p:spPr>
        <p:txBody>
          <a:bodyPr>
            <a:normAutofit fontScale="90000"/>
          </a:bodyPr>
          <a:lstStyle/>
          <a:p>
            <a:pPr eaLnBrk="1" hangingPunct="1"/>
            <a:r>
              <a:rPr lang="en-US" altLang="en-US" dirty="0"/>
              <a:t>Window Layouts</a:t>
            </a:r>
          </a:p>
        </p:txBody>
      </p:sp>
      <p:graphicFrame>
        <p:nvGraphicFramePr>
          <p:cNvPr id="29699" name="Object 4">
            <a:extLst>
              <a:ext uri="{FF2B5EF4-FFF2-40B4-BE49-F238E27FC236}">
                <a16:creationId xmlns:a16="http://schemas.microsoft.com/office/drawing/2014/main" id="{7BE33D97-6681-4C9E-8BD2-45D275CA7AA2}"/>
              </a:ext>
            </a:extLst>
          </p:cNvPr>
          <p:cNvGraphicFramePr>
            <a:graphicFrameLocks noGrp="1" noChangeAspect="1"/>
          </p:cNvGraphicFramePr>
          <p:nvPr>
            <p:ph idx="1"/>
          </p:nvPr>
        </p:nvGraphicFramePr>
        <p:xfrm>
          <a:off x="1676400" y="609600"/>
          <a:ext cx="8382000" cy="6273800"/>
        </p:xfrm>
        <a:graphic>
          <a:graphicData uri="http://schemas.openxmlformats.org/presentationml/2006/ole">
            <mc:AlternateContent xmlns:mc="http://schemas.openxmlformats.org/markup-compatibility/2006">
              <mc:Choice xmlns:v="urn:schemas-microsoft-com:vml" Requires="v">
                <p:oleObj spid="_x0000_s4185" name="Bitmap Image" r:id="rId3" imgW="7354327" imgH="5504762" progId="Paint.Picture">
                  <p:embed/>
                </p:oleObj>
              </mc:Choice>
              <mc:Fallback>
                <p:oleObj name="Bitmap Image" r:id="rId3" imgW="7354327" imgH="5504762" progId="Paint.Picture">
                  <p:embed/>
                  <p:pic>
                    <p:nvPicPr>
                      <p:cNvPr id="29699" name="Object 4">
                        <a:extLst>
                          <a:ext uri="{FF2B5EF4-FFF2-40B4-BE49-F238E27FC236}">
                            <a16:creationId xmlns:a16="http://schemas.microsoft.com/office/drawing/2014/main" id="{7BE33D97-6681-4C9E-8BD2-45D275CA7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09600"/>
                        <a:ext cx="8382000" cy="627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B6D9-534F-4C01-84AD-7F1124DDB11C}"/>
              </a:ext>
            </a:extLst>
          </p:cNvPr>
          <p:cNvSpPr>
            <a:spLocks noGrp="1"/>
          </p:cNvSpPr>
          <p:nvPr>
            <p:ph type="title"/>
          </p:nvPr>
        </p:nvSpPr>
        <p:spPr/>
        <p:txBody>
          <a:bodyPr>
            <a:normAutofit fontScale="90000"/>
          </a:bodyPr>
          <a:lstStyle/>
          <a:p>
            <a:r>
              <a:rPr lang="en-US" dirty="0" err="1"/>
              <a:t>BorderLayout</a:t>
            </a:r>
            <a:endParaRPr lang="en-US" dirty="0"/>
          </a:p>
        </p:txBody>
      </p:sp>
      <p:sp>
        <p:nvSpPr>
          <p:cNvPr id="3" name="Content Placeholder 2">
            <a:extLst>
              <a:ext uri="{FF2B5EF4-FFF2-40B4-BE49-F238E27FC236}">
                <a16:creationId xmlns:a16="http://schemas.microsoft.com/office/drawing/2014/main" id="{9B480904-2EF9-4EB5-B62A-DE70B3C69A40}"/>
              </a:ext>
            </a:extLst>
          </p:cNvPr>
          <p:cNvSpPr>
            <a:spLocks noGrp="1"/>
          </p:cNvSpPr>
          <p:nvPr>
            <p:ph idx="1"/>
          </p:nvPr>
        </p:nvSpPr>
        <p:spPr/>
        <p:txBody>
          <a:bodyPr/>
          <a:lstStyle/>
          <a:p>
            <a:r>
              <a:rPr lang="en-US" b="0" i="0" dirty="0">
                <a:solidFill>
                  <a:srgbClr val="333333"/>
                </a:solidFill>
                <a:effectLst/>
                <a:latin typeface="inter-regular"/>
              </a:rPr>
              <a:t>The </a:t>
            </a:r>
            <a:r>
              <a:rPr lang="en-US" b="0" i="0" dirty="0" err="1">
                <a:solidFill>
                  <a:srgbClr val="333333"/>
                </a:solidFill>
                <a:effectLst/>
                <a:latin typeface="inter-regular"/>
              </a:rPr>
              <a:t>BorderLayout</a:t>
            </a:r>
            <a:r>
              <a:rPr lang="en-US" b="0" i="0" dirty="0">
                <a:solidFill>
                  <a:srgbClr val="333333"/>
                </a:solidFill>
                <a:effectLst/>
                <a:latin typeface="inter-regular"/>
              </a:rPr>
              <a:t> is used to arrange the components in five regions: north, south, east, west, and center.</a:t>
            </a:r>
            <a:r>
              <a:rPr lang="en-US" dirty="0"/>
              <a:t> </a:t>
            </a:r>
          </a:p>
          <a:p>
            <a:r>
              <a:rPr lang="en-US" dirty="0"/>
              <a:t>The </a:t>
            </a:r>
            <a:r>
              <a:rPr lang="en-US" dirty="0" err="1"/>
              <a:t>BorderLayout</a:t>
            </a:r>
            <a:r>
              <a:rPr lang="en-US" dirty="0"/>
              <a:t> provides five constants for each region:</a:t>
            </a:r>
          </a:p>
          <a:p>
            <a:pPr lvl="1"/>
            <a:r>
              <a:rPr lang="en-US" dirty="0"/>
              <a:t>public static final int NORTH</a:t>
            </a:r>
          </a:p>
          <a:p>
            <a:pPr lvl="1"/>
            <a:r>
              <a:rPr lang="en-US" dirty="0"/>
              <a:t>public static final int SOUTH</a:t>
            </a:r>
          </a:p>
          <a:p>
            <a:pPr lvl="1"/>
            <a:r>
              <a:rPr lang="en-US" dirty="0"/>
              <a:t>public static final int EAST</a:t>
            </a:r>
          </a:p>
          <a:p>
            <a:pPr lvl="1"/>
            <a:r>
              <a:rPr lang="en-US" dirty="0"/>
              <a:t>public static final int WEST</a:t>
            </a:r>
          </a:p>
          <a:p>
            <a:pPr lvl="1"/>
            <a:r>
              <a:rPr lang="en-US" dirty="0"/>
              <a:t>public static final int CENTER</a:t>
            </a:r>
          </a:p>
        </p:txBody>
      </p:sp>
      <p:sp>
        <p:nvSpPr>
          <p:cNvPr id="4" name="Slide Number Placeholder 3">
            <a:extLst>
              <a:ext uri="{FF2B5EF4-FFF2-40B4-BE49-F238E27FC236}">
                <a16:creationId xmlns:a16="http://schemas.microsoft.com/office/drawing/2014/main" id="{A3B0E213-2EBE-46B6-BB42-912F61405469}"/>
              </a:ext>
            </a:extLst>
          </p:cNvPr>
          <p:cNvSpPr>
            <a:spLocks noGrp="1"/>
          </p:cNvSpPr>
          <p:nvPr>
            <p:ph type="sldNum" sz="quarter" idx="12"/>
          </p:nvPr>
        </p:nvSpPr>
        <p:spPr/>
        <p:txBody>
          <a:bodyPr/>
          <a:lstStyle/>
          <a:p>
            <a:fld id="{0D736693-4716-4F4B-B6D1-76F915E8FF72}" type="slidenum">
              <a:rPr lang="en-GB" smtClean="0"/>
              <a:t>18</a:t>
            </a:fld>
            <a:endParaRPr lang="en-GB"/>
          </a:p>
        </p:txBody>
      </p:sp>
    </p:spTree>
    <p:extLst>
      <p:ext uri="{BB962C8B-B14F-4D97-AF65-F5344CB8AC3E}">
        <p14:creationId xmlns:p14="http://schemas.microsoft.com/office/powerpoint/2010/main" val="73285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597E-1F74-4431-BA4E-71CDA8DB2C65}"/>
              </a:ext>
            </a:extLst>
          </p:cNvPr>
          <p:cNvSpPr>
            <a:spLocks noGrp="1"/>
          </p:cNvSpPr>
          <p:nvPr>
            <p:ph type="title"/>
          </p:nvPr>
        </p:nvSpPr>
        <p:spPr/>
        <p:txBody>
          <a:bodyPr>
            <a:normAutofit fontScale="90000"/>
          </a:bodyPr>
          <a:lstStyle/>
          <a:p>
            <a:r>
              <a:rPr lang="en-US" dirty="0" err="1"/>
              <a:t>BorderLayout</a:t>
            </a:r>
            <a:endParaRPr lang="en-US" dirty="0"/>
          </a:p>
        </p:txBody>
      </p:sp>
      <p:sp>
        <p:nvSpPr>
          <p:cNvPr id="3" name="Content Placeholder 2">
            <a:extLst>
              <a:ext uri="{FF2B5EF4-FFF2-40B4-BE49-F238E27FC236}">
                <a16:creationId xmlns:a16="http://schemas.microsoft.com/office/drawing/2014/main" id="{D1DD284D-E1A3-4F74-8523-35588650E5A9}"/>
              </a:ext>
            </a:extLst>
          </p:cNvPr>
          <p:cNvSpPr>
            <a:spLocks noGrp="1"/>
          </p:cNvSpPr>
          <p:nvPr>
            <p:ph idx="1"/>
          </p:nvPr>
        </p:nvSpPr>
        <p:spPr>
          <a:xfrm>
            <a:off x="1097280" y="1041317"/>
            <a:ext cx="10058400" cy="5604580"/>
          </a:xfrm>
        </p:spPr>
        <p:txBody>
          <a:bodyPr>
            <a:normAutofit fontScale="92500" lnSpcReduction="1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Border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JFrame</a:t>
            </a:r>
            <a:r>
              <a:rPr lang="en-US" sz="1400" b="0" i="0" dirty="0">
                <a:solidFill>
                  <a:srgbClr val="000000"/>
                </a:solidFill>
                <a:effectLst/>
                <a:latin typeface="inter-regular"/>
              </a:rPr>
              <a:t> f;    </a:t>
            </a:r>
          </a:p>
          <a:p>
            <a:pPr marL="0" indent="0" algn="just">
              <a:lnSpc>
                <a:spcPct val="120000"/>
              </a:lnSpc>
              <a:spcBef>
                <a:spcPts val="0"/>
              </a:spcBef>
              <a:spcAft>
                <a:spcPts val="0"/>
              </a:spcAft>
              <a:buNone/>
            </a:pPr>
            <a:r>
              <a:rPr lang="en-US" sz="1400" b="0" i="0" dirty="0">
                <a:solidFill>
                  <a:srgbClr val="000000"/>
                </a:solidFill>
                <a:effectLst/>
                <a:latin typeface="inter-regular"/>
              </a:rPr>
              <a:t>Border()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f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a:solidFill>
                  <a:srgbClr val="008200"/>
                </a:solidFill>
                <a:effectLst/>
                <a:latin typeface="inter-regular"/>
              </a:rPr>
              <a:t>// creating buttons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b1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"NORTH"</a:t>
            </a:r>
            <a:r>
              <a:rPr lang="en-US" sz="1400" b="0" i="0" dirty="0">
                <a:solidFill>
                  <a:srgbClr val="000000"/>
                </a:solidFill>
                <a:effectLst/>
                <a:latin typeface="inter-regular"/>
              </a:rPr>
              <a:t>);; </a:t>
            </a:r>
            <a:r>
              <a:rPr lang="en-US" sz="1400" b="0" i="0" dirty="0">
                <a:solidFill>
                  <a:srgbClr val="008200"/>
                </a:solidFill>
                <a:effectLst/>
                <a:latin typeface="inter-regular"/>
              </a:rPr>
              <a:t>// the button will be labeled as NORTH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b2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"SOUTH"</a:t>
            </a:r>
            <a:r>
              <a:rPr lang="en-US" sz="1400" b="0" i="0" dirty="0">
                <a:solidFill>
                  <a:srgbClr val="000000"/>
                </a:solidFill>
                <a:effectLst/>
                <a:latin typeface="inter-regular"/>
              </a:rPr>
              <a:t>);; </a:t>
            </a:r>
            <a:r>
              <a:rPr lang="en-US" sz="1400" b="0" i="0" dirty="0">
                <a:solidFill>
                  <a:srgbClr val="008200"/>
                </a:solidFill>
                <a:effectLst/>
                <a:latin typeface="inter-regular"/>
              </a:rPr>
              <a:t>// the button will be labeled as SOUTH</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b3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"EAST"</a:t>
            </a:r>
            <a:r>
              <a:rPr lang="en-US" sz="1400" b="0" i="0" dirty="0">
                <a:solidFill>
                  <a:srgbClr val="000000"/>
                </a:solidFill>
                <a:effectLst/>
                <a:latin typeface="inter-regular"/>
              </a:rPr>
              <a:t>);; </a:t>
            </a:r>
            <a:r>
              <a:rPr lang="en-US" sz="1400" b="0" i="0" dirty="0">
                <a:solidFill>
                  <a:srgbClr val="008200"/>
                </a:solidFill>
                <a:effectLst/>
                <a:latin typeface="inter-regular"/>
              </a:rPr>
              <a:t>// the button will be labeled as EAST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b4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"WEST"</a:t>
            </a:r>
            <a:r>
              <a:rPr lang="en-US" sz="1400" b="0" i="0" dirty="0">
                <a:solidFill>
                  <a:srgbClr val="000000"/>
                </a:solidFill>
                <a:effectLst/>
                <a:latin typeface="inter-regular"/>
              </a:rPr>
              <a:t>);; </a:t>
            </a:r>
            <a:r>
              <a:rPr lang="en-US" sz="1400" b="0" i="0" dirty="0">
                <a:solidFill>
                  <a:srgbClr val="008200"/>
                </a:solidFill>
                <a:effectLst/>
                <a:latin typeface="inter-regular"/>
              </a:rPr>
              <a:t>// the button will be labeled as WEST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b5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"CENTER"</a:t>
            </a:r>
            <a:r>
              <a:rPr lang="en-US" sz="1400" b="0" i="0" dirty="0">
                <a:solidFill>
                  <a:srgbClr val="000000"/>
                </a:solidFill>
                <a:effectLst/>
                <a:latin typeface="inter-regular"/>
              </a:rPr>
              <a:t>);; </a:t>
            </a:r>
            <a:r>
              <a:rPr lang="en-US" sz="1400" b="0" i="0" dirty="0">
                <a:solidFill>
                  <a:srgbClr val="008200"/>
                </a:solidFill>
                <a:effectLst/>
                <a:latin typeface="inter-regular"/>
              </a:rPr>
              <a:t>// the button will be labeled as CENTER</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f.add</a:t>
            </a:r>
            <a:r>
              <a:rPr lang="en-US" sz="1400" b="0" i="0" dirty="0">
                <a:solidFill>
                  <a:srgbClr val="000000"/>
                </a:solidFill>
                <a:effectLst/>
                <a:latin typeface="inter-regular"/>
              </a:rPr>
              <a:t>(b1, </a:t>
            </a:r>
            <a:r>
              <a:rPr lang="en-US" sz="1400" b="0" i="0" dirty="0" err="1">
                <a:solidFill>
                  <a:srgbClr val="000000"/>
                </a:solidFill>
                <a:effectLst/>
                <a:latin typeface="inter-regular"/>
              </a:rPr>
              <a:t>BorderLayout.NORTH</a:t>
            </a:r>
            <a:r>
              <a:rPr lang="en-US" sz="1400" b="0" i="0" dirty="0">
                <a:solidFill>
                  <a:srgbClr val="000000"/>
                </a:solidFill>
                <a:effectLst/>
                <a:latin typeface="inter-regular"/>
              </a:rPr>
              <a:t>); </a:t>
            </a:r>
            <a:r>
              <a:rPr lang="en-US" sz="1400" b="0" i="0" dirty="0">
                <a:solidFill>
                  <a:srgbClr val="008200"/>
                </a:solidFill>
                <a:effectLst/>
                <a:latin typeface="inter-regular"/>
              </a:rPr>
              <a:t>// b1 will be placed in the North Direction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f.add</a:t>
            </a:r>
            <a:r>
              <a:rPr lang="en-US" sz="1400" b="0" i="0" dirty="0">
                <a:solidFill>
                  <a:srgbClr val="000000"/>
                </a:solidFill>
                <a:effectLst/>
                <a:latin typeface="inter-regular"/>
              </a:rPr>
              <a:t>(b2, </a:t>
            </a:r>
            <a:r>
              <a:rPr lang="en-US" sz="1400" b="0" i="0" dirty="0" err="1">
                <a:solidFill>
                  <a:srgbClr val="000000"/>
                </a:solidFill>
                <a:effectLst/>
                <a:latin typeface="inter-regular"/>
              </a:rPr>
              <a:t>BorderLayout.SOUTH</a:t>
            </a:r>
            <a:r>
              <a:rPr lang="en-US" sz="1400" b="0" i="0" dirty="0">
                <a:solidFill>
                  <a:srgbClr val="000000"/>
                </a:solidFill>
                <a:effectLst/>
                <a:latin typeface="inter-regular"/>
              </a:rPr>
              <a:t>);  </a:t>
            </a:r>
            <a:r>
              <a:rPr lang="en-US" sz="1400" b="0" i="0" dirty="0">
                <a:solidFill>
                  <a:srgbClr val="008200"/>
                </a:solidFill>
                <a:effectLst/>
                <a:latin typeface="inter-regular"/>
              </a:rPr>
              <a:t>// b2 will be placed in the South Direction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f.add</a:t>
            </a:r>
            <a:r>
              <a:rPr lang="en-US" sz="1400" b="0" i="0" dirty="0">
                <a:solidFill>
                  <a:srgbClr val="000000"/>
                </a:solidFill>
                <a:effectLst/>
                <a:latin typeface="inter-regular"/>
              </a:rPr>
              <a:t>(b3, </a:t>
            </a:r>
            <a:r>
              <a:rPr lang="en-US" sz="1400" b="0" i="0" dirty="0" err="1">
                <a:solidFill>
                  <a:srgbClr val="000000"/>
                </a:solidFill>
                <a:effectLst/>
                <a:latin typeface="inter-regular"/>
              </a:rPr>
              <a:t>BorderLayout.EAST</a:t>
            </a:r>
            <a:r>
              <a:rPr lang="en-US" sz="1400" b="0" i="0" dirty="0">
                <a:solidFill>
                  <a:srgbClr val="000000"/>
                </a:solidFill>
                <a:effectLst/>
                <a:latin typeface="inter-regular"/>
              </a:rPr>
              <a:t>);  </a:t>
            </a:r>
            <a:r>
              <a:rPr lang="en-US" sz="1400" b="0" i="0" dirty="0">
                <a:solidFill>
                  <a:srgbClr val="008200"/>
                </a:solidFill>
                <a:effectLst/>
                <a:latin typeface="inter-regular"/>
              </a:rPr>
              <a:t>// b2 will be placed in the East Direction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f.add</a:t>
            </a:r>
            <a:r>
              <a:rPr lang="en-US" sz="1400" b="0" i="0" dirty="0">
                <a:solidFill>
                  <a:srgbClr val="000000"/>
                </a:solidFill>
                <a:effectLst/>
                <a:latin typeface="inter-regular"/>
              </a:rPr>
              <a:t>(b4, </a:t>
            </a:r>
            <a:r>
              <a:rPr lang="en-US" sz="1400" b="0" i="0" dirty="0" err="1">
                <a:solidFill>
                  <a:srgbClr val="000000"/>
                </a:solidFill>
                <a:effectLst/>
                <a:latin typeface="inter-regular"/>
              </a:rPr>
              <a:t>BorderLayout.WEST</a:t>
            </a:r>
            <a:r>
              <a:rPr lang="en-US" sz="1400" b="0" i="0" dirty="0">
                <a:solidFill>
                  <a:srgbClr val="000000"/>
                </a:solidFill>
                <a:effectLst/>
                <a:latin typeface="inter-regular"/>
              </a:rPr>
              <a:t>);  </a:t>
            </a:r>
            <a:r>
              <a:rPr lang="en-US" sz="1400" b="0" i="0" dirty="0">
                <a:solidFill>
                  <a:srgbClr val="008200"/>
                </a:solidFill>
                <a:effectLst/>
                <a:latin typeface="inter-regular"/>
              </a:rPr>
              <a:t>// b2 will be placed in the West Direction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f.add</a:t>
            </a:r>
            <a:r>
              <a:rPr lang="en-US" sz="1400" b="0" i="0" dirty="0">
                <a:solidFill>
                  <a:srgbClr val="000000"/>
                </a:solidFill>
                <a:effectLst/>
                <a:latin typeface="inter-regular"/>
              </a:rPr>
              <a:t>(b5, </a:t>
            </a:r>
            <a:r>
              <a:rPr lang="en-US" sz="1400" b="0" i="0" dirty="0" err="1">
                <a:solidFill>
                  <a:srgbClr val="000000"/>
                </a:solidFill>
                <a:effectLst/>
                <a:latin typeface="inter-regular"/>
              </a:rPr>
              <a:t>BorderLayout.CENTER</a:t>
            </a:r>
            <a:r>
              <a:rPr lang="en-US" sz="1400" b="0" i="0" dirty="0">
                <a:solidFill>
                  <a:srgbClr val="000000"/>
                </a:solidFill>
                <a:effectLst/>
                <a:latin typeface="inter-regular"/>
              </a:rPr>
              <a:t>);  </a:t>
            </a:r>
            <a:r>
              <a:rPr lang="en-US" sz="1400" b="0" i="0" dirty="0">
                <a:solidFill>
                  <a:srgbClr val="008200"/>
                </a:solidFill>
                <a:effectLst/>
                <a:latin typeface="inter-regular"/>
              </a:rPr>
              <a:t>// b2 will be placed in the Center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f.setSize</a:t>
            </a:r>
            <a:r>
              <a:rPr lang="en-US" sz="1400" b="0" i="0" dirty="0">
                <a:solidFill>
                  <a:srgbClr val="000000"/>
                </a:solidFill>
                <a:effectLst/>
                <a:latin typeface="inter-regular"/>
              </a:rPr>
              <a:t>(</a:t>
            </a:r>
            <a:r>
              <a:rPr lang="en-US" sz="1400" b="0" i="0" dirty="0">
                <a:solidFill>
                  <a:srgbClr val="C00000"/>
                </a:solidFill>
                <a:effectLst/>
                <a:latin typeface="inter-regular"/>
              </a:rPr>
              <a:t>300</a:t>
            </a:r>
            <a:r>
              <a:rPr lang="en-US" sz="1400" b="0" i="0" dirty="0">
                <a:solidFill>
                  <a:srgbClr val="000000"/>
                </a:solidFill>
                <a:effectLst/>
                <a:latin typeface="inter-regular"/>
              </a:rPr>
              <a:t>, </a:t>
            </a:r>
            <a:r>
              <a:rPr lang="en-US" sz="1400" b="0" i="0" dirty="0">
                <a:solidFill>
                  <a:srgbClr val="C00000"/>
                </a:solidFill>
                <a:effectLst/>
                <a:latin typeface="inter-regular"/>
              </a:rPr>
              <a:t>300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f.setVisible</a:t>
            </a:r>
            <a:r>
              <a:rPr lang="en-US" sz="1400" b="0" i="0" dirty="0">
                <a:solidFill>
                  <a:srgbClr val="000000"/>
                </a:solidFill>
                <a:effectLst/>
                <a:latin typeface="inter-regular"/>
              </a:rPr>
              <a:t>(</a:t>
            </a:r>
            <a:r>
              <a:rPr lang="en-US" sz="1400" b="1" i="0" dirty="0">
                <a:solidFill>
                  <a:srgbClr val="006699"/>
                </a:solidFill>
                <a:effectLst/>
                <a:latin typeface="inter-regular"/>
              </a:rPr>
              <a:t>true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args</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new</a:t>
            </a:r>
            <a:r>
              <a:rPr lang="en-US" sz="1400" b="0" i="0" dirty="0">
                <a:solidFill>
                  <a:srgbClr val="000000"/>
                </a:solidFill>
                <a:effectLst/>
                <a:latin typeface="inter-regular"/>
              </a:rPr>
              <a:t> Border();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nSpc>
                <a:spcPct val="120000"/>
              </a:lnSpc>
              <a:spcBef>
                <a:spcPts val="0"/>
              </a:spcBef>
              <a:spcAft>
                <a:spcPts val="0"/>
              </a:spcAft>
              <a:buNone/>
            </a:pPr>
            <a:endParaRPr lang="en-US" sz="1400" dirty="0"/>
          </a:p>
        </p:txBody>
      </p:sp>
      <p:sp>
        <p:nvSpPr>
          <p:cNvPr id="4" name="Slide Number Placeholder 3">
            <a:extLst>
              <a:ext uri="{FF2B5EF4-FFF2-40B4-BE49-F238E27FC236}">
                <a16:creationId xmlns:a16="http://schemas.microsoft.com/office/drawing/2014/main" id="{F349972F-21CB-49B2-A939-2110AF174300}"/>
              </a:ext>
            </a:extLst>
          </p:cNvPr>
          <p:cNvSpPr>
            <a:spLocks noGrp="1"/>
          </p:cNvSpPr>
          <p:nvPr>
            <p:ph type="sldNum" sz="quarter" idx="12"/>
          </p:nvPr>
        </p:nvSpPr>
        <p:spPr/>
        <p:txBody>
          <a:bodyPr/>
          <a:lstStyle/>
          <a:p>
            <a:fld id="{0D736693-4716-4F4B-B6D1-76F915E8FF72}" type="slidenum">
              <a:rPr lang="en-GB" smtClean="0"/>
              <a:t>19</a:t>
            </a:fld>
            <a:endParaRPr lang="en-GB"/>
          </a:p>
        </p:txBody>
      </p:sp>
      <p:pic>
        <p:nvPicPr>
          <p:cNvPr id="9218" name="Picture 2" descr="BorderLayout class">
            <a:extLst>
              <a:ext uri="{FF2B5EF4-FFF2-40B4-BE49-F238E27FC236}">
                <a16:creationId xmlns:a16="http://schemas.microsoft.com/office/drawing/2014/main" id="{0ED17ECF-4BF5-4B7C-91D3-7C2CBFD1A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286" y="1534754"/>
            <a:ext cx="33528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8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D2468F8-36D3-4A64-B816-AEA460392765}"/>
              </a:ext>
            </a:extLst>
          </p:cNvPr>
          <p:cNvSpPr>
            <a:spLocks noGrp="1" noChangeArrowheads="1"/>
          </p:cNvSpPr>
          <p:nvPr>
            <p:ph type="title"/>
          </p:nvPr>
        </p:nvSpPr>
        <p:spPr/>
        <p:txBody>
          <a:bodyPr/>
          <a:lstStyle/>
          <a:p>
            <a:pPr eaLnBrk="1" hangingPunct="1"/>
            <a:r>
              <a:rPr lang="en-US" altLang="en-US" sz="4000"/>
              <a:t>Graphical User Interfaces in Java</a:t>
            </a:r>
          </a:p>
        </p:txBody>
      </p:sp>
      <p:sp>
        <p:nvSpPr>
          <p:cNvPr id="5123" name="Rectangle 3">
            <a:extLst>
              <a:ext uri="{FF2B5EF4-FFF2-40B4-BE49-F238E27FC236}">
                <a16:creationId xmlns:a16="http://schemas.microsoft.com/office/drawing/2014/main" id="{450DF0E7-EFB8-4538-9D42-734FC4731638}"/>
              </a:ext>
            </a:extLst>
          </p:cNvPr>
          <p:cNvSpPr>
            <a:spLocks noGrp="1" noChangeArrowheads="1"/>
          </p:cNvSpPr>
          <p:nvPr>
            <p:ph type="body" idx="1"/>
          </p:nvPr>
        </p:nvSpPr>
        <p:spPr/>
        <p:txBody>
          <a:bodyPr/>
          <a:lstStyle/>
          <a:p>
            <a:pPr eaLnBrk="1" hangingPunct="1"/>
            <a:r>
              <a:rPr lang="en-US" altLang="en-US" sz="2800"/>
              <a:t>The fundamental elements that you need to create a GUI reside in two packages, java.awt and javax.swing.</a:t>
            </a:r>
          </a:p>
          <a:p>
            <a:pPr eaLnBrk="1" hangingPunct="1"/>
            <a:r>
              <a:rPr lang="en-US" altLang="en-US" sz="2800"/>
              <a:t>The java.awt package was the primary repository to create GUI in Java1.1 (awt being an abbreviation for </a:t>
            </a:r>
            <a:r>
              <a:rPr lang="en-US" altLang="en-US" sz="2800" b="1"/>
              <a:t>A</a:t>
            </a:r>
            <a:r>
              <a:rPr lang="en-US" altLang="en-US" sz="2800"/>
              <a:t>bstract </a:t>
            </a:r>
            <a:r>
              <a:rPr lang="en-US" altLang="en-US" sz="2800" b="1"/>
              <a:t>W</a:t>
            </a:r>
            <a:r>
              <a:rPr lang="en-US" altLang="en-US" sz="2800"/>
              <a:t>indowing </a:t>
            </a:r>
            <a:r>
              <a:rPr lang="en-US" altLang="en-US" sz="2800" b="1"/>
              <a:t>T</a:t>
            </a:r>
            <a:r>
              <a:rPr lang="en-US" altLang="en-US" sz="2800"/>
              <a:t>oolkit)</a:t>
            </a:r>
          </a:p>
          <a:p>
            <a:pPr eaLnBrk="1" hangingPunct="1"/>
            <a:r>
              <a:rPr lang="en-US" altLang="en-US" sz="2800"/>
              <a:t>but many of the classes this package defines have been superseded in Java 2 by javax.swing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E87F-3139-469A-990D-86C3C2C3E111}"/>
              </a:ext>
            </a:extLst>
          </p:cNvPr>
          <p:cNvSpPr>
            <a:spLocks noGrp="1"/>
          </p:cNvSpPr>
          <p:nvPr>
            <p:ph type="title"/>
          </p:nvPr>
        </p:nvSpPr>
        <p:spPr/>
        <p:txBody>
          <a:bodyPr>
            <a:normAutofit fontScale="90000"/>
          </a:bodyPr>
          <a:lstStyle/>
          <a:p>
            <a:r>
              <a:rPr lang="en-US" dirty="0" err="1"/>
              <a:t>GridLayout</a:t>
            </a:r>
            <a:endParaRPr lang="en-US" dirty="0"/>
          </a:p>
        </p:txBody>
      </p:sp>
      <p:sp>
        <p:nvSpPr>
          <p:cNvPr id="3" name="Content Placeholder 2">
            <a:extLst>
              <a:ext uri="{FF2B5EF4-FFF2-40B4-BE49-F238E27FC236}">
                <a16:creationId xmlns:a16="http://schemas.microsoft.com/office/drawing/2014/main" id="{86514F5A-DF12-4B9B-8DC7-0E3ED093A503}"/>
              </a:ext>
            </a:extLst>
          </p:cNvPr>
          <p:cNvSpPr>
            <a:spLocks noGrp="1"/>
          </p:cNvSpPr>
          <p:nvPr>
            <p:ph idx="1"/>
          </p:nvPr>
        </p:nvSpPr>
        <p:spPr/>
        <p:txBody>
          <a:bodyPr>
            <a:normAutofit/>
          </a:bodyPr>
          <a:lstStyle/>
          <a:p>
            <a:r>
              <a:rPr lang="en-US" dirty="0"/>
              <a:t>The Java </a:t>
            </a:r>
            <a:r>
              <a:rPr lang="en-US" dirty="0" err="1"/>
              <a:t>GridLayout</a:t>
            </a:r>
            <a:r>
              <a:rPr lang="en-US" dirty="0"/>
              <a:t> class is used to arrange the components in a rectangular grid. One component is displayed in each rectangle.</a:t>
            </a:r>
          </a:p>
          <a:p>
            <a:pPr lvl="1"/>
            <a:endParaRPr lang="en-US" dirty="0"/>
          </a:p>
          <a:p>
            <a:pPr lvl="1"/>
            <a:r>
              <a:rPr lang="en-US" dirty="0" err="1"/>
              <a:t>GridLayout</a:t>
            </a:r>
            <a:r>
              <a:rPr lang="en-US" dirty="0"/>
              <a:t>(): creates a grid layout with one column per component in a row.</a:t>
            </a:r>
          </a:p>
          <a:p>
            <a:pPr lvl="1"/>
            <a:r>
              <a:rPr lang="en-US" dirty="0" err="1"/>
              <a:t>GridLayout</a:t>
            </a:r>
            <a:r>
              <a:rPr lang="en-US" dirty="0"/>
              <a:t>(int rows, int columns): creates a grid layout with the given rows and columns but no gaps between the components.</a:t>
            </a:r>
          </a:p>
          <a:p>
            <a:pPr lvl="1"/>
            <a:r>
              <a:rPr lang="en-US" dirty="0" err="1"/>
              <a:t>GridLayout</a:t>
            </a:r>
            <a:r>
              <a:rPr lang="en-US" dirty="0"/>
              <a:t>(int rows, int columns, int </a:t>
            </a:r>
            <a:r>
              <a:rPr lang="en-US" dirty="0" err="1"/>
              <a:t>hgap</a:t>
            </a:r>
            <a:r>
              <a:rPr lang="en-US" dirty="0"/>
              <a:t>, int </a:t>
            </a:r>
            <a:r>
              <a:rPr lang="en-US" dirty="0" err="1"/>
              <a:t>vgap</a:t>
            </a:r>
            <a:r>
              <a:rPr lang="en-US" dirty="0"/>
              <a:t>): creates a grid layout with the given rows and columns along with given horizontal and vertical gaps.</a:t>
            </a:r>
          </a:p>
        </p:txBody>
      </p:sp>
      <p:sp>
        <p:nvSpPr>
          <p:cNvPr id="4" name="Slide Number Placeholder 3">
            <a:extLst>
              <a:ext uri="{FF2B5EF4-FFF2-40B4-BE49-F238E27FC236}">
                <a16:creationId xmlns:a16="http://schemas.microsoft.com/office/drawing/2014/main" id="{5AC8C12F-529F-490C-9ED8-1B362AED87C5}"/>
              </a:ext>
            </a:extLst>
          </p:cNvPr>
          <p:cNvSpPr>
            <a:spLocks noGrp="1"/>
          </p:cNvSpPr>
          <p:nvPr>
            <p:ph type="sldNum" sz="quarter" idx="12"/>
          </p:nvPr>
        </p:nvSpPr>
        <p:spPr/>
        <p:txBody>
          <a:bodyPr/>
          <a:lstStyle/>
          <a:p>
            <a:fld id="{0D736693-4716-4F4B-B6D1-76F915E8FF72}" type="slidenum">
              <a:rPr lang="en-GB" smtClean="0"/>
              <a:t>20</a:t>
            </a:fld>
            <a:endParaRPr lang="en-GB"/>
          </a:p>
        </p:txBody>
      </p:sp>
    </p:spTree>
    <p:extLst>
      <p:ext uri="{BB962C8B-B14F-4D97-AF65-F5344CB8AC3E}">
        <p14:creationId xmlns:p14="http://schemas.microsoft.com/office/powerpoint/2010/main" val="254020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FEE2-F007-406F-802D-C0E418A2B56B}"/>
              </a:ext>
            </a:extLst>
          </p:cNvPr>
          <p:cNvSpPr>
            <a:spLocks noGrp="1"/>
          </p:cNvSpPr>
          <p:nvPr>
            <p:ph type="title"/>
          </p:nvPr>
        </p:nvSpPr>
        <p:spPr/>
        <p:txBody>
          <a:bodyPr>
            <a:normAutofit fontScale="90000"/>
          </a:bodyPr>
          <a:lstStyle/>
          <a:p>
            <a:r>
              <a:rPr lang="en-US" dirty="0" err="1"/>
              <a:t>GridLayout</a:t>
            </a:r>
            <a:endParaRPr lang="en-US" dirty="0"/>
          </a:p>
        </p:txBody>
      </p:sp>
      <p:sp>
        <p:nvSpPr>
          <p:cNvPr id="3" name="Content Placeholder 2">
            <a:extLst>
              <a:ext uri="{FF2B5EF4-FFF2-40B4-BE49-F238E27FC236}">
                <a16:creationId xmlns:a16="http://schemas.microsoft.com/office/drawing/2014/main" id="{90DEAC0E-4013-477A-B689-086FA69D1672}"/>
              </a:ext>
            </a:extLst>
          </p:cNvPr>
          <p:cNvSpPr>
            <a:spLocks noGrp="1"/>
          </p:cNvSpPr>
          <p:nvPr>
            <p:ph idx="1"/>
          </p:nvPr>
        </p:nvSpPr>
        <p:spPr>
          <a:xfrm>
            <a:off x="1097280" y="1041317"/>
            <a:ext cx="10058400" cy="5651714"/>
          </a:xfrm>
        </p:spPr>
        <p:txBody>
          <a:bodyPr>
            <a:normAutofit fontScale="62500" lnSpcReduction="2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a:t>
            </a:r>
            <a:r>
              <a:rPr lang="en-US" sz="1400" b="0" i="0" dirty="0" err="1">
                <a:solidFill>
                  <a:srgbClr val="000000"/>
                </a:solidFill>
                <a:effectLst/>
                <a:latin typeface="inter-regular"/>
              </a:rPr>
              <a:t>GridLayoutExample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JFrame</a:t>
            </a:r>
            <a:r>
              <a:rPr lang="en-US" sz="1400" b="0" i="0" dirty="0">
                <a:solidFill>
                  <a:srgbClr val="000000"/>
                </a:solidFill>
                <a:effectLst/>
                <a:latin typeface="inter-regular"/>
              </a:rPr>
              <a:t> </a:t>
            </a:r>
            <a:r>
              <a:rPr lang="en-US" sz="1400" b="0" i="0" dirty="0" err="1">
                <a:solidFill>
                  <a:srgbClr val="000000"/>
                </a:solidFill>
                <a:effectLst/>
                <a:latin typeface="inter-regular"/>
              </a:rPr>
              <a:t>frameObj</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GridLayoutExample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JFrame</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"Test Frame2"</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800" dirty="0">
              <a:latin typeface="Consolas" panose="020B0609020204030204" pitchFamily="49" charset="0"/>
            </a:endParaRP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btn1</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"1"</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btn2</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"2"</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btn3</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"3"</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btn4</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"4"</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btn5</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"5"</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btn6</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"6"</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btn7</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"7"</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btn8</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"8"</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000000"/>
                </a:solidFill>
                <a:latin typeface="Consolas" panose="020B0609020204030204" pitchFamily="49" charset="0"/>
              </a:rPr>
              <a:t>JButton</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btn9</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JButton</a:t>
            </a:r>
            <a:r>
              <a:rPr lang="en-US" sz="1800" b="1" dirty="0">
                <a:solidFill>
                  <a:srgbClr val="000000"/>
                </a:solidFill>
                <a:latin typeface="Consolas" panose="020B0609020204030204" pitchFamily="49" charset="0"/>
              </a:rPr>
              <a:t>(</a:t>
            </a:r>
            <a:r>
              <a:rPr lang="en-US" sz="1800" b="1" dirty="0">
                <a:solidFill>
                  <a:srgbClr val="2A00FF"/>
                </a:solidFill>
                <a:latin typeface="Consolas" panose="020B0609020204030204" pitchFamily="49" charset="0"/>
              </a:rPr>
              <a:t>"9"</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800" dirty="0">
              <a:latin typeface="Consolas" panose="020B0609020204030204" pitchFamily="49" charset="0"/>
            </a:endParaRPr>
          </a:p>
          <a:p>
            <a:pPr marL="0" indent="0" algn="l">
              <a:lnSpc>
                <a:spcPct val="120000"/>
              </a:lnSpc>
              <a:spcBef>
                <a:spcPts val="0"/>
              </a:spcBef>
              <a:spcAft>
                <a:spcPts val="0"/>
              </a:spcAft>
              <a:buNone/>
            </a:pPr>
            <a:r>
              <a:rPr lang="en-US" sz="1800" dirty="0">
                <a:solidFill>
                  <a:srgbClr val="3F7F5F"/>
                </a:solidFill>
                <a:latin typeface="Consolas" panose="020B0609020204030204" pitchFamily="49" charset="0"/>
              </a:rPr>
              <a:t>// adding buttons to the frame  since, we are using the </a:t>
            </a:r>
            <a:r>
              <a:rPr lang="en-US" sz="1800" dirty="0" err="1">
                <a:solidFill>
                  <a:srgbClr val="3F7F5F"/>
                </a:solidFill>
                <a:latin typeface="Consolas" panose="020B0609020204030204" pitchFamily="49" charset="0"/>
              </a:rPr>
              <a:t>parameterless</a:t>
            </a:r>
            <a:r>
              <a:rPr lang="en-US" sz="1800" dirty="0">
                <a:solidFill>
                  <a:srgbClr val="3F7F5F"/>
                </a:solidFill>
                <a:latin typeface="Consolas" panose="020B0609020204030204" pitchFamily="49" charset="0"/>
              </a:rPr>
              <a:t> constructor, </a:t>
            </a:r>
            <a:r>
              <a:rPr lang="en-US" sz="1800" u="sng" dirty="0" err="1">
                <a:solidFill>
                  <a:srgbClr val="3F7F5F"/>
                </a:solidFill>
                <a:latin typeface="Consolas" panose="020B0609020204030204" pitchFamily="49" charset="0"/>
              </a:rPr>
              <a:t>therfore</a:t>
            </a:r>
            <a:r>
              <a:rPr lang="en-US" sz="1800" u="sng" dirty="0">
                <a:solidFill>
                  <a:srgbClr val="3F7F5F"/>
                </a:solidFill>
                <a:latin typeface="Consolas" panose="020B0609020204030204" pitchFamily="49" charset="0"/>
              </a:rPr>
              <a:t>;   </a:t>
            </a:r>
          </a:p>
          <a:p>
            <a:pPr marL="0" indent="0" algn="l">
              <a:lnSpc>
                <a:spcPct val="120000"/>
              </a:lnSpc>
              <a:spcBef>
                <a:spcPts val="0"/>
              </a:spcBef>
              <a:spcAft>
                <a:spcPts val="0"/>
              </a:spcAft>
              <a:buNone/>
            </a:pPr>
            <a:r>
              <a:rPr lang="en-US" sz="1800" dirty="0">
                <a:solidFill>
                  <a:srgbClr val="3F7F5F"/>
                </a:solidFill>
                <a:latin typeface="Consolas" panose="020B0609020204030204" pitchFamily="49" charset="0"/>
              </a:rPr>
              <a:t>// the number of columns is equal to the number of buttons we  are adding to the frame. The row count remains one.  </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btn1</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btn2</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btn3</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btn4</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btn5</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btn6</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btn7</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btn8</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.add</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btn9</a:t>
            </a:r>
            <a:r>
              <a:rPr lang="en-US" sz="1800"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800" dirty="0">
              <a:latin typeface="Consolas" panose="020B0609020204030204" pitchFamily="49" charset="0"/>
            </a:endParaRP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.setLayout</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GridLayout</a:t>
            </a:r>
            <a:r>
              <a:rPr lang="en-US" sz="18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.setSize</a:t>
            </a:r>
            <a:r>
              <a:rPr lang="en-US" sz="1800" dirty="0">
                <a:solidFill>
                  <a:srgbClr val="000000"/>
                </a:solidFill>
                <a:latin typeface="Consolas" panose="020B0609020204030204" pitchFamily="49" charset="0"/>
              </a:rPr>
              <a:t>(300, 300);</a:t>
            </a:r>
          </a:p>
          <a:p>
            <a:pPr marL="0" indent="0" algn="l">
              <a:lnSpc>
                <a:spcPct val="120000"/>
              </a:lnSpc>
              <a:spcBef>
                <a:spcPts val="0"/>
              </a:spcBef>
              <a:spcAft>
                <a:spcPts val="0"/>
              </a:spcAft>
              <a:buNone/>
            </a:pPr>
            <a:r>
              <a:rPr lang="en-US" sz="1800" dirty="0" err="1">
                <a:solidFill>
                  <a:srgbClr val="6A3E3E"/>
                </a:solidFill>
                <a:latin typeface="Consolas" panose="020B0609020204030204" pitchFamily="49" charset="0"/>
              </a:rPr>
              <a:t>frameObj</a:t>
            </a:r>
            <a:r>
              <a:rPr lang="en-US" sz="1800" dirty="0" err="1">
                <a:solidFill>
                  <a:srgbClr val="000000"/>
                </a:solidFill>
                <a:latin typeface="Consolas" panose="020B0609020204030204" pitchFamily="49" charset="0"/>
              </a:rPr>
              <a:t>.setVisible</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true</a:t>
            </a:r>
            <a:r>
              <a:rPr lang="en-US" sz="1800" b="1" dirty="0">
                <a:solidFill>
                  <a:srgbClr val="000000"/>
                </a:solidFill>
                <a:latin typeface="Consolas" panose="020B0609020204030204" pitchFamily="49" charset="0"/>
              </a:rPr>
              <a:t>);</a:t>
            </a:r>
            <a:endParaRPr lang="en-US" sz="1400" b="0" i="0" dirty="0">
              <a:solidFill>
                <a:srgbClr val="000000"/>
              </a:solidFill>
              <a:effectLst/>
              <a:latin typeface="inter-regular"/>
            </a:endParaRPr>
          </a:p>
          <a:p>
            <a:pPr marL="0" indent="0" algn="just">
              <a:lnSpc>
                <a:spcPct val="120000"/>
              </a:lnSpc>
              <a:spcBef>
                <a:spcPts val="0"/>
              </a:spcBef>
              <a:spcAft>
                <a:spcPts val="0"/>
              </a:spcAft>
              <a:buNone/>
            </a:pPr>
            <a:r>
              <a:rPr lang="en-US" sz="1400" b="0" i="0" dirty="0">
                <a:solidFill>
                  <a:srgbClr val="000000"/>
                </a:solidFill>
                <a:effectLst/>
                <a:latin typeface="inter-regular"/>
              </a:rPr>
              <a:t>}  </a:t>
            </a:r>
          </a:p>
        </p:txBody>
      </p:sp>
      <p:sp>
        <p:nvSpPr>
          <p:cNvPr id="4" name="Slide Number Placeholder 3">
            <a:extLst>
              <a:ext uri="{FF2B5EF4-FFF2-40B4-BE49-F238E27FC236}">
                <a16:creationId xmlns:a16="http://schemas.microsoft.com/office/drawing/2014/main" id="{EEA00C40-6FC9-4F72-B688-CA549EE5A5AC}"/>
              </a:ext>
            </a:extLst>
          </p:cNvPr>
          <p:cNvSpPr>
            <a:spLocks noGrp="1"/>
          </p:cNvSpPr>
          <p:nvPr>
            <p:ph type="sldNum" sz="quarter" idx="12"/>
          </p:nvPr>
        </p:nvSpPr>
        <p:spPr/>
        <p:txBody>
          <a:bodyPr/>
          <a:lstStyle/>
          <a:p>
            <a:fld id="{0D736693-4716-4F4B-B6D1-76F915E8FF72}" type="slidenum">
              <a:rPr lang="en-GB" smtClean="0"/>
              <a:t>21</a:t>
            </a:fld>
            <a:endParaRPr lang="en-GB"/>
          </a:p>
        </p:txBody>
      </p:sp>
      <p:pic>
        <p:nvPicPr>
          <p:cNvPr id="10242" name="Picture 2" descr="Java GridLayout">
            <a:extLst>
              <a:ext uri="{FF2B5EF4-FFF2-40B4-BE49-F238E27FC236}">
                <a16:creationId xmlns:a16="http://schemas.microsoft.com/office/drawing/2014/main" id="{16B6C9E3-C669-47A2-A089-041F334E9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126" y="1041317"/>
            <a:ext cx="6539354" cy="30667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8F07BD-EB11-4BE4-964C-7FE20C673F50}"/>
              </a:ext>
            </a:extLst>
          </p:cNvPr>
          <p:cNvSpPr txBox="1"/>
          <p:nvPr/>
        </p:nvSpPr>
        <p:spPr>
          <a:xfrm>
            <a:off x="7223290" y="5007332"/>
            <a:ext cx="6094428" cy="1109214"/>
          </a:xfrm>
          <a:prstGeom prst="rect">
            <a:avLst/>
          </a:prstGeom>
          <a:noFill/>
        </p:spPr>
        <p:txBody>
          <a:bodyPr wrap="square">
            <a:spAutoFit/>
          </a:bodyPr>
          <a:lstStyle/>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argvs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GridLayoutExample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a:t>
            </a:r>
          </a:p>
        </p:txBody>
      </p:sp>
    </p:spTree>
    <p:extLst>
      <p:ext uri="{BB962C8B-B14F-4D97-AF65-F5344CB8AC3E}">
        <p14:creationId xmlns:p14="http://schemas.microsoft.com/office/powerpoint/2010/main" val="168089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16F0-51C3-4494-8645-42A3344A7E5B}"/>
              </a:ext>
            </a:extLst>
          </p:cNvPr>
          <p:cNvSpPr>
            <a:spLocks noGrp="1"/>
          </p:cNvSpPr>
          <p:nvPr>
            <p:ph type="title"/>
          </p:nvPr>
        </p:nvSpPr>
        <p:spPr/>
        <p:txBody>
          <a:bodyPr>
            <a:normAutofit fontScale="90000"/>
          </a:bodyPr>
          <a:lstStyle/>
          <a:p>
            <a:r>
              <a:rPr lang="en-US" dirty="0" err="1"/>
              <a:t>FlowLayout</a:t>
            </a:r>
            <a:endParaRPr lang="en-US" dirty="0"/>
          </a:p>
        </p:txBody>
      </p:sp>
      <p:sp>
        <p:nvSpPr>
          <p:cNvPr id="3" name="Content Placeholder 2">
            <a:extLst>
              <a:ext uri="{FF2B5EF4-FFF2-40B4-BE49-F238E27FC236}">
                <a16:creationId xmlns:a16="http://schemas.microsoft.com/office/drawing/2014/main" id="{CB9322D7-D749-4AF4-B3D1-746F3EA7F865}"/>
              </a:ext>
            </a:extLst>
          </p:cNvPr>
          <p:cNvSpPr>
            <a:spLocks noGrp="1"/>
          </p:cNvSpPr>
          <p:nvPr>
            <p:ph idx="1"/>
          </p:nvPr>
        </p:nvSpPr>
        <p:spPr/>
        <p:txBody>
          <a:bodyPr/>
          <a:lstStyle/>
          <a:p>
            <a:r>
              <a:rPr lang="en-US" dirty="0"/>
              <a:t> The Java </a:t>
            </a:r>
            <a:r>
              <a:rPr lang="en-US" dirty="0" err="1"/>
              <a:t>FlowLayout</a:t>
            </a:r>
            <a:r>
              <a:rPr lang="en-US" dirty="0"/>
              <a:t> class is used to arrange the components in a line, one after another (in a flow). It is the default layout of the applet or panel.</a:t>
            </a:r>
          </a:p>
          <a:p>
            <a:pPr lvl="1"/>
            <a:r>
              <a:rPr lang="en-US" dirty="0"/>
              <a:t>public static final int LEFT</a:t>
            </a:r>
          </a:p>
          <a:p>
            <a:pPr lvl="1"/>
            <a:r>
              <a:rPr lang="en-US" dirty="0"/>
              <a:t>public static final int RIGHT</a:t>
            </a:r>
          </a:p>
          <a:p>
            <a:pPr lvl="1"/>
            <a:r>
              <a:rPr lang="en-US" dirty="0"/>
              <a:t>public static final int CENTER</a:t>
            </a:r>
          </a:p>
          <a:p>
            <a:pPr lvl="1"/>
            <a:r>
              <a:rPr lang="en-US" dirty="0"/>
              <a:t>public static final int LEADING</a:t>
            </a:r>
          </a:p>
          <a:p>
            <a:pPr lvl="1"/>
            <a:r>
              <a:rPr lang="en-US" dirty="0"/>
              <a:t>public static final int TRAILING</a:t>
            </a:r>
          </a:p>
        </p:txBody>
      </p:sp>
      <p:sp>
        <p:nvSpPr>
          <p:cNvPr id="4" name="Slide Number Placeholder 3">
            <a:extLst>
              <a:ext uri="{FF2B5EF4-FFF2-40B4-BE49-F238E27FC236}">
                <a16:creationId xmlns:a16="http://schemas.microsoft.com/office/drawing/2014/main" id="{59C9B660-59A1-4B94-8DB8-E7299066F3BD}"/>
              </a:ext>
            </a:extLst>
          </p:cNvPr>
          <p:cNvSpPr>
            <a:spLocks noGrp="1"/>
          </p:cNvSpPr>
          <p:nvPr>
            <p:ph type="sldNum" sz="quarter" idx="12"/>
          </p:nvPr>
        </p:nvSpPr>
        <p:spPr/>
        <p:txBody>
          <a:bodyPr/>
          <a:lstStyle/>
          <a:p>
            <a:fld id="{0D736693-4716-4F4B-B6D1-76F915E8FF72}" type="slidenum">
              <a:rPr lang="en-GB" smtClean="0"/>
              <a:t>22</a:t>
            </a:fld>
            <a:endParaRPr lang="en-GB"/>
          </a:p>
        </p:txBody>
      </p:sp>
    </p:spTree>
    <p:extLst>
      <p:ext uri="{BB962C8B-B14F-4D97-AF65-F5344CB8AC3E}">
        <p14:creationId xmlns:p14="http://schemas.microsoft.com/office/powerpoint/2010/main" val="330814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06FD-2812-45BF-B11D-C4EF85D90465}"/>
              </a:ext>
            </a:extLst>
          </p:cNvPr>
          <p:cNvSpPr>
            <a:spLocks noGrp="1"/>
          </p:cNvSpPr>
          <p:nvPr>
            <p:ph type="title"/>
          </p:nvPr>
        </p:nvSpPr>
        <p:spPr/>
        <p:txBody>
          <a:bodyPr>
            <a:normAutofit fontScale="90000"/>
          </a:bodyPr>
          <a:lstStyle/>
          <a:p>
            <a:r>
              <a:rPr lang="en-US" dirty="0" err="1"/>
              <a:t>FlowLayout</a:t>
            </a:r>
            <a:endParaRPr lang="en-US" dirty="0"/>
          </a:p>
        </p:txBody>
      </p:sp>
      <p:sp>
        <p:nvSpPr>
          <p:cNvPr id="3" name="Content Placeholder 2">
            <a:extLst>
              <a:ext uri="{FF2B5EF4-FFF2-40B4-BE49-F238E27FC236}">
                <a16:creationId xmlns:a16="http://schemas.microsoft.com/office/drawing/2014/main" id="{EA010D35-185E-426B-AF3F-AE5B77E9C1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C67D910-6DBB-40AD-98FC-65D1F1775370}"/>
              </a:ext>
            </a:extLst>
          </p:cNvPr>
          <p:cNvSpPr>
            <a:spLocks noGrp="1"/>
          </p:cNvSpPr>
          <p:nvPr>
            <p:ph type="sldNum" sz="quarter" idx="12"/>
          </p:nvPr>
        </p:nvSpPr>
        <p:spPr/>
        <p:txBody>
          <a:bodyPr/>
          <a:lstStyle/>
          <a:p>
            <a:fld id="{0D736693-4716-4F4B-B6D1-76F915E8FF72}" type="slidenum">
              <a:rPr lang="en-GB" smtClean="0"/>
              <a:t>23</a:t>
            </a:fld>
            <a:endParaRPr lang="en-GB"/>
          </a:p>
        </p:txBody>
      </p:sp>
      <p:pic>
        <p:nvPicPr>
          <p:cNvPr id="9218" name="Picture 2" descr="left and Leading, right and trailing">
            <a:extLst>
              <a:ext uri="{FF2B5EF4-FFF2-40B4-BE49-F238E27FC236}">
                <a16:creationId xmlns:a16="http://schemas.microsoft.com/office/drawing/2014/main" id="{D6E2DD9F-5B0A-497D-8927-5FF2464DE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894" y="2039382"/>
            <a:ext cx="694372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039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7EFC-7E85-4741-95AF-815E8A9B26C3}"/>
              </a:ext>
            </a:extLst>
          </p:cNvPr>
          <p:cNvSpPr>
            <a:spLocks noGrp="1"/>
          </p:cNvSpPr>
          <p:nvPr>
            <p:ph type="title"/>
          </p:nvPr>
        </p:nvSpPr>
        <p:spPr/>
        <p:txBody>
          <a:bodyPr>
            <a:normAutofit fontScale="90000"/>
          </a:bodyPr>
          <a:lstStyle/>
          <a:p>
            <a:r>
              <a:rPr lang="en-US" dirty="0" err="1"/>
              <a:t>FlowLayout</a:t>
            </a:r>
            <a:endParaRPr lang="en-US" dirty="0"/>
          </a:p>
        </p:txBody>
      </p:sp>
      <p:sp>
        <p:nvSpPr>
          <p:cNvPr id="3" name="Content Placeholder 2">
            <a:extLst>
              <a:ext uri="{FF2B5EF4-FFF2-40B4-BE49-F238E27FC236}">
                <a16:creationId xmlns:a16="http://schemas.microsoft.com/office/drawing/2014/main" id="{495EF63C-27CF-4344-8977-64C4640C788C}"/>
              </a:ext>
            </a:extLst>
          </p:cNvPr>
          <p:cNvSpPr>
            <a:spLocks noGrp="1"/>
          </p:cNvSpPr>
          <p:nvPr>
            <p:ph idx="1"/>
          </p:nvPr>
        </p:nvSpPr>
        <p:spPr>
          <a:xfrm>
            <a:off x="1097280" y="1041317"/>
            <a:ext cx="10058400" cy="5623434"/>
          </a:xfrm>
        </p:spPr>
        <p:txBody>
          <a:bodyPr>
            <a:normAutofit fontScale="92500" lnSpcReduction="2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a:t>
            </a:r>
            <a:r>
              <a:rPr lang="en-US" sz="1400" b="0" i="0" dirty="0" err="1">
                <a:solidFill>
                  <a:srgbClr val="000000"/>
                </a:solidFill>
                <a:effectLst/>
                <a:latin typeface="inter-regular"/>
              </a:rPr>
              <a:t>FlowLayoutExample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r>
              <a:rPr lang="en-US" sz="1400" b="0" i="0" dirty="0" err="1">
                <a:solidFill>
                  <a:srgbClr val="000000"/>
                </a:solidFill>
                <a:effectLst/>
                <a:latin typeface="inter-regular"/>
              </a:rPr>
              <a:t>frameObj</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FlowLayoutExample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b1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"1"</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b2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"2"</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b3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"3"</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b4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"4"</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b5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"5"</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b6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"6"</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b7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"7"</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b8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"8"</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b9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"9"</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b10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"10"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frameObj.add</a:t>
            </a:r>
            <a:r>
              <a:rPr lang="en-US" sz="1400" b="0" i="0" dirty="0">
                <a:solidFill>
                  <a:srgbClr val="000000"/>
                </a:solidFill>
                <a:effectLst/>
                <a:latin typeface="inter-regular"/>
              </a:rPr>
              <a:t>(b1); </a:t>
            </a:r>
            <a:r>
              <a:rPr lang="en-US" sz="1400" b="0" i="0" dirty="0" err="1">
                <a:solidFill>
                  <a:srgbClr val="000000"/>
                </a:solidFill>
                <a:effectLst/>
                <a:latin typeface="inter-regular"/>
              </a:rPr>
              <a:t>frameObj.add</a:t>
            </a:r>
            <a:r>
              <a:rPr lang="en-US" sz="1400" b="0" i="0" dirty="0">
                <a:solidFill>
                  <a:srgbClr val="000000"/>
                </a:solidFill>
                <a:effectLst/>
                <a:latin typeface="inter-regular"/>
              </a:rPr>
              <a:t>(b2); </a:t>
            </a:r>
            <a:r>
              <a:rPr lang="en-US" sz="1400" b="0" i="0" dirty="0" err="1">
                <a:solidFill>
                  <a:srgbClr val="000000"/>
                </a:solidFill>
                <a:effectLst/>
                <a:latin typeface="inter-regular"/>
              </a:rPr>
              <a:t>frameObj.add</a:t>
            </a:r>
            <a:r>
              <a:rPr lang="en-US" sz="1400" b="0" i="0" dirty="0">
                <a:solidFill>
                  <a:srgbClr val="000000"/>
                </a:solidFill>
                <a:effectLst/>
                <a:latin typeface="inter-regular"/>
              </a:rPr>
              <a:t>(b3); </a:t>
            </a:r>
            <a:r>
              <a:rPr lang="en-US" sz="1400" b="0" i="0" dirty="0" err="1">
                <a:solidFill>
                  <a:srgbClr val="000000"/>
                </a:solidFill>
                <a:effectLst/>
                <a:latin typeface="inter-regular"/>
              </a:rPr>
              <a:t>frameObj.add</a:t>
            </a:r>
            <a:r>
              <a:rPr lang="en-US" sz="1400" b="0" i="0" dirty="0">
                <a:solidFill>
                  <a:srgbClr val="000000"/>
                </a:solidFill>
                <a:effectLst/>
                <a:latin typeface="inter-regular"/>
              </a:rPr>
              <a:t>(b4);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frameObj.add</a:t>
            </a:r>
            <a:r>
              <a:rPr lang="en-US" sz="1400" b="0" i="0" dirty="0">
                <a:solidFill>
                  <a:srgbClr val="000000"/>
                </a:solidFill>
                <a:effectLst/>
                <a:latin typeface="inter-regular"/>
              </a:rPr>
              <a:t>(b5); </a:t>
            </a:r>
            <a:r>
              <a:rPr lang="en-US" sz="1400" b="0" i="0" dirty="0" err="1">
                <a:solidFill>
                  <a:srgbClr val="000000"/>
                </a:solidFill>
                <a:effectLst/>
                <a:latin typeface="inter-regular"/>
              </a:rPr>
              <a:t>frameObj.add</a:t>
            </a:r>
            <a:r>
              <a:rPr lang="en-US" sz="1400" b="0" i="0" dirty="0">
                <a:solidFill>
                  <a:srgbClr val="000000"/>
                </a:solidFill>
                <a:effectLst/>
                <a:latin typeface="inter-regular"/>
              </a:rPr>
              <a:t>(b6);  </a:t>
            </a:r>
            <a:r>
              <a:rPr lang="en-US" sz="1400" b="0" i="0" dirty="0" err="1">
                <a:solidFill>
                  <a:srgbClr val="000000"/>
                </a:solidFill>
                <a:effectLst/>
                <a:latin typeface="inter-regular"/>
              </a:rPr>
              <a:t>frameObj.add</a:t>
            </a:r>
            <a:r>
              <a:rPr lang="en-US" sz="1400" b="0" i="0" dirty="0">
                <a:solidFill>
                  <a:srgbClr val="000000"/>
                </a:solidFill>
                <a:effectLst/>
                <a:latin typeface="inter-regular"/>
              </a:rPr>
              <a:t>(b7);  </a:t>
            </a:r>
            <a:r>
              <a:rPr lang="en-US" sz="1400" b="0" i="0" dirty="0" err="1">
                <a:solidFill>
                  <a:srgbClr val="000000"/>
                </a:solidFill>
                <a:effectLst/>
                <a:latin typeface="inter-regular"/>
              </a:rPr>
              <a:t>frameObj.add</a:t>
            </a:r>
            <a:r>
              <a:rPr lang="en-US" sz="1400" b="0" i="0" dirty="0">
                <a:solidFill>
                  <a:srgbClr val="000000"/>
                </a:solidFill>
                <a:effectLst/>
                <a:latin typeface="inter-regular"/>
              </a:rPr>
              <a:t>(b8);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frameObj.add</a:t>
            </a:r>
            <a:r>
              <a:rPr lang="en-US" sz="1400" b="0" i="0" dirty="0">
                <a:solidFill>
                  <a:srgbClr val="000000"/>
                </a:solidFill>
                <a:effectLst/>
                <a:latin typeface="inter-regular"/>
              </a:rPr>
              <a:t>(b9);  </a:t>
            </a:r>
            <a:r>
              <a:rPr lang="en-US" sz="1400" b="0" i="0" dirty="0" err="1">
                <a:solidFill>
                  <a:srgbClr val="000000"/>
                </a:solidFill>
                <a:effectLst/>
                <a:latin typeface="inter-regular"/>
              </a:rPr>
              <a:t>frameObj.add</a:t>
            </a:r>
            <a:r>
              <a:rPr lang="en-US" sz="1400" b="0" i="0" dirty="0">
                <a:solidFill>
                  <a:srgbClr val="000000"/>
                </a:solidFill>
                <a:effectLst/>
                <a:latin typeface="inter-regular"/>
              </a:rPr>
              <a:t>(b10);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a:solidFill>
                  <a:srgbClr val="008200"/>
                </a:solidFill>
                <a:effectLst/>
                <a:latin typeface="inter-regular"/>
              </a:rPr>
              <a:t>// parameter less constructor is used</a:t>
            </a:r>
            <a:r>
              <a:rPr lang="en-US" sz="1400" b="0" i="0" dirty="0">
                <a:solidFill>
                  <a:srgbClr val="000000"/>
                </a:solidFill>
                <a:effectLst/>
                <a:latin typeface="inter-regular"/>
              </a:rPr>
              <a:t>  </a:t>
            </a:r>
            <a:r>
              <a:rPr lang="en-US" sz="1400" b="0" i="0" dirty="0">
                <a:solidFill>
                  <a:srgbClr val="008200"/>
                </a:solidFill>
                <a:effectLst/>
                <a:latin typeface="inter-regular"/>
              </a:rPr>
              <a:t> therefore, alignment is center  horizontal as well as the vertical gap is 5 units.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frameObj.setLayout</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FlowLayout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frameObj.setSize</a:t>
            </a:r>
            <a:r>
              <a:rPr lang="en-US" sz="1400" b="0" i="0" dirty="0">
                <a:solidFill>
                  <a:srgbClr val="000000"/>
                </a:solidFill>
                <a:effectLst/>
                <a:latin typeface="inter-regular"/>
              </a:rPr>
              <a:t>(</a:t>
            </a:r>
            <a:r>
              <a:rPr lang="en-US" sz="1400" b="0" i="0" dirty="0">
                <a:solidFill>
                  <a:srgbClr val="C00000"/>
                </a:solidFill>
                <a:effectLst/>
                <a:latin typeface="inter-regular"/>
              </a:rPr>
              <a:t>300</a:t>
            </a:r>
            <a:r>
              <a:rPr lang="en-US" sz="1400" b="0" i="0" dirty="0">
                <a:solidFill>
                  <a:srgbClr val="000000"/>
                </a:solidFill>
                <a:effectLst/>
                <a:latin typeface="inter-regular"/>
              </a:rPr>
              <a:t>, </a:t>
            </a:r>
            <a:r>
              <a:rPr lang="en-US" sz="1400" b="0" i="0" dirty="0">
                <a:solidFill>
                  <a:srgbClr val="C00000"/>
                </a:solidFill>
                <a:effectLst/>
                <a:latin typeface="inter-regular"/>
              </a:rPr>
              <a:t>300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frameObj.setVisible</a:t>
            </a:r>
            <a:r>
              <a:rPr lang="en-US" sz="1400" b="0" i="0" dirty="0">
                <a:solidFill>
                  <a:srgbClr val="000000"/>
                </a:solidFill>
                <a:effectLst/>
                <a:latin typeface="inter-regular"/>
              </a:rPr>
              <a:t>(</a:t>
            </a:r>
            <a:r>
              <a:rPr lang="en-US" sz="1400" b="1" i="0" dirty="0">
                <a:solidFill>
                  <a:srgbClr val="006699"/>
                </a:solidFill>
                <a:effectLst/>
                <a:latin typeface="inter-regular"/>
              </a:rPr>
              <a:t>true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p:txBody>
      </p:sp>
      <p:sp>
        <p:nvSpPr>
          <p:cNvPr id="4" name="Slide Number Placeholder 3">
            <a:extLst>
              <a:ext uri="{FF2B5EF4-FFF2-40B4-BE49-F238E27FC236}">
                <a16:creationId xmlns:a16="http://schemas.microsoft.com/office/drawing/2014/main" id="{6DDC823F-72B4-4E66-A7BF-41E7B6E7FBBB}"/>
              </a:ext>
            </a:extLst>
          </p:cNvPr>
          <p:cNvSpPr>
            <a:spLocks noGrp="1"/>
          </p:cNvSpPr>
          <p:nvPr>
            <p:ph type="sldNum" sz="quarter" idx="12"/>
          </p:nvPr>
        </p:nvSpPr>
        <p:spPr/>
        <p:txBody>
          <a:bodyPr/>
          <a:lstStyle/>
          <a:p>
            <a:fld id="{0D736693-4716-4F4B-B6D1-76F915E8FF72}" type="slidenum">
              <a:rPr lang="en-GB" smtClean="0"/>
              <a:t>24</a:t>
            </a:fld>
            <a:endParaRPr lang="en-GB"/>
          </a:p>
        </p:txBody>
      </p:sp>
      <p:pic>
        <p:nvPicPr>
          <p:cNvPr id="11266" name="Picture 2" descr="Java FlowLayout">
            <a:extLst>
              <a:ext uri="{FF2B5EF4-FFF2-40B4-BE49-F238E27FC236}">
                <a16:creationId xmlns:a16="http://schemas.microsoft.com/office/drawing/2014/main" id="{AF09FF9D-EFF0-4F04-A688-6AD67B91F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212" y="2281840"/>
            <a:ext cx="5080556" cy="29282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302175-BA66-41CD-9EEC-38B590108476}"/>
              </a:ext>
            </a:extLst>
          </p:cNvPr>
          <p:cNvSpPr txBox="1"/>
          <p:nvPr/>
        </p:nvSpPr>
        <p:spPr>
          <a:xfrm>
            <a:off x="5794343" y="1105407"/>
            <a:ext cx="6094428" cy="1367747"/>
          </a:xfrm>
          <a:prstGeom prst="rect">
            <a:avLst/>
          </a:prstGeom>
          <a:noFill/>
        </p:spPr>
        <p:txBody>
          <a:bodyPr wrap="square">
            <a:spAutoFit/>
          </a:bodyPr>
          <a:lstStyle/>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argvs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FlowLayoutExample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p:txBody>
      </p:sp>
    </p:spTree>
    <p:extLst>
      <p:ext uri="{BB962C8B-B14F-4D97-AF65-F5344CB8AC3E}">
        <p14:creationId xmlns:p14="http://schemas.microsoft.com/office/powerpoint/2010/main" val="339967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AD24-1CB2-44AD-A37E-6C3EFD31A653}"/>
              </a:ext>
            </a:extLst>
          </p:cNvPr>
          <p:cNvSpPr>
            <a:spLocks noGrp="1"/>
          </p:cNvSpPr>
          <p:nvPr>
            <p:ph type="title"/>
          </p:nvPr>
        </p:nvSpPr>
        <p:spPr/>
        <p:txBody>
          <a:bodyPr>
            <a:normAutofit fontScale="90000"/>
          </a:bodyPr>
          <a:lstStyle/>
          <a:p>
            <a:r>
              <a:rPr lang="en-US" dirty="0" err="1"/>
              <a:t>BoxLayout</a:t>
            </a:r>
            <a:endParaRPr lang="en-US" dirty="0"/>
          </a:p>
        </p:txBody>
      </p:sp>
      <p:sp>
        <p:nvSpPr>
          <p:cNvPr id="3" name="Content Placeholder 2">
            <a:extLst>
              <a:ext uri="{FF2B5EF4-FFF2-40B4-BE49-F238E27FC236}">
                <a16:creationId xmlns:a16="http://schemas.microsoft.com/office/drawing/2014/main" id="{D4E192AA-5DAA-4084-A66A-DD49581EF67A}"/>
              </a:ext>
            </a:extLst>
          </p:cNvPr>
          <p:cNvSpPr>
            <a:spLocks noGrp="1"/>
          </p:cNvSpPr>
          <p:nvPr>
            <p:ph idx="1"/>
          </p:nvPr>
        </p:nvSpPr>
        <p:spPr/>
        <p:txBody>
          <a:bodyPr>
            <a:normAutofit/>
          </a:bodyPr>
          <a:lstStyle/>
          <a:p>
            <a:r>
              <a:rPr lang="en-US" dirty="0"/>
              <a:t> The Java </a:t>
            </a:r>
            <a:r>
              <a:rPr lang="en-US" dirty="0" err="1"/>
              <a:t>BoxLayout</a:t>
            </a:r>
            <a:r>
              <a:rPr lang="en-US" dirty="0"/>
              <a:t> class is used to arrange the components either vertically or horizontally. For this purpose, the </a:t>
            </a:r>
            <a:r>
              <a:rPr lang="en-US" dirty="0" err="1"/>
              <a:t>BoxLayout</a:t>
            </a:r>
            <a:r>
              <a:rPr lang="en-US" dirty="0"/>
              <a:t> class provides four constants.</a:t>
            </a:r>
          </a:p>
          <a:p>
            <a:pPr lvl="1"/>
            <a:r>
              <a:rPr lang="en-US" dirty="0"/>
              <a:t>public static final int X_AXIS: Alignment of the components are horizontal from left to right.</a:t>
            </a:r>
          </a:p>
          <a:p>
            <a:pPr lvl="1"/>
            <a:r>
              <a:rPr lang="en-US" dirty="0"/>
              <a:t>public static final int Y_AXIS: Alignment of the components are vertical from top to bottom.</a:t>
            </a:r>
          </a:p>
        </p:txBody>
      </p:sp>
      <p:sp>
        <p:nvSpPr>
          <p:cNvPr id="4" name="Slide Number Placeholder 3">
            <a:extLst>
              <a:ext uri="{FF2B5EF4-FFF2-40B4-BE49-F238E27FC236}">
                <a16:creationId xmlns:a16="http://schemas.microsoft.com/office/drawing/2014/main" id="{CA59F265-3110-418F-9A7F-02AAF257B3F9}"/>
              </a:ext>
            </a:extLst>
          </p:cNvPr>
          <p:cNvSpPr>
            <a:spLocks noGrp="1"/>
          </p:cNvSpPr>
          <p:nvPr>
            <p:ph type="sldNum" sz="quarter" idx="12"/>
          </p:nvPr>
        </p:nvSpPr>
        <p:spPr/>
        <p:txBody>
          <a:bodyPr/>
          <a:lstStyle/>
          <a:p>
            <a:fld id="{0D736693-4716-4F4B-B6D1-76F915E8FF72}" type="slidenum">
              <a:rPr lang="en-GB" smtClean="0"/>
              <a:t>25</a:t>
            </a:fld>
            <a:endParaRPr lang="en-GB"/>
          </a:p>
        </p:txBody>
      </p:sp>
    </p:spTree>
    <p:extLst>
      <p:ext uri="{BB962C8B-B14F-4D97-AF65-F5344CB8AC3E}">
        <p14:creationId xmlns:p14="http://schemas.microsoft.com/office/powerpoint/2010/main" val="1141411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AD24-1CB2-44AD-A37E-6C3EFD31A653}"/>
              </a:ext>
            </a:extLst>
          </p:cNvPr>
          <p:cNvSpPr>
            <a:spLocks noGrp="1"/>
          </p:cNvSpPr>
          <p:nvPr>
            <p:ph type="title"/>
          </p:nvPr>
        </p:nvSpPr>
        <p:spPr/>
        <p:txBody>
          <a:bodyPr>
            <a:normAutofit fontScale="90000"/>
          </a:bodyPr>
          <a:lstStyle/>
          <a:p>
            <a:r>
              <a:rPr lang="en-US" dirty="0" err="1"/>
              <a:t>BoxLayout</a:t>
            </a:r>
            <a:endParaRPr lang="en-US" dirty="0"/>
          </a:p>
        </p:txBody>
      </p:sp>
      <p:sp>
        <p:nvSpPr>
          <p:cNvPr id="3" name="Content Placeholder 2">
            <a:extLst>
              <a:ext uri="{FF2B5EF4-FFF2-40B4-BE49-F238E27FC236}">
                <a16:creationId xmlns:a16="http://schemas.microsoft.com/office/drawing/2014/main" id="{D4E192AA-5DAA-4084-A66A-DD49581EF67A}"/>
              </a:ext>
            </a:extLst>
          </p:cNvPr>
          <p:cNvSpPr>
            <a:spLocks noGrp="1"/>
          </p:cNvSpPr>
          <p:nvPr>
            <p:ph idx="1"/>
          </p:nvPr>
        </p:nvSpPr>
        <p:spPr>
          <a:xfrm>
            <a:off x="1097280" y="1214651"/>
            <a:ext cx="10058400" cy="5063601"/>
          </a:xfrm>
        </p:spPr>
        <p:txBody>
          <a:bodyPr>
            <a:normAutofit fontScale="92500" lnSpcReduction="20000"/>
          </a:bodyPr>
          <a:lstStyle/>
          <a:p>
            <a:pPr lvl="1"/>
            <a:r>
              <a:rPr lang="en-US" dirty="0"/>
              <a:t>public static final int LINE_AXIS: Alignment of the components is similar to the way words are aligned in a line, which is based on the </a:t>
            </a:r>
            <a:r>
              <a:rPr lang="en-US" dirty="0" err="1"/>
              <a:t>ComponentOrientation</a:t>
            </a:r>
            <a:r>
              <a:rPr lang="en-US" dirty="0"/>
              <a:t> property of the container. If the </a:t>
            </a:r>
            <a:r>
              <a:rPr lang="en-US" dirty="0" err="1"/>
              <a:t>ComponentOrientation</a:t>
            </a:r>
            <a:r>
              <a:rPr lang="en-US" dirty="0"/>
              <a:t> property of the container is horizontal, then the components are aligned horizontally; otherwise, the components are aligned vertically. For horizontal orientations, we have two cases: left to right, and right to left. If the value </a:t>
            </a:r>
            <a:r>
              <a:rPr lang="en-US" dirty="0" err="1"/>
              <a:t>ComponentOrientation</a:t>
            </a:r>
            <a:r>
              <a:rPr lang="en-US" dirty="0"/>
              <a:t> property of the container is from left to right, then the components are rendered from left to right, and for right to left, the rendering of components is also from right to left. In the case of vertical orientations, the components are always rendered from top to bottom.</a:t>
            </a:r>
          </a:p>
          <a:p>
            <a:pPr lvl="1"/>
            <a:endParaRPr lang="en-US" dirty="0"/>
          </a:p>
          <a:p>
            <a:pPr lvl="1"/>
            <a:r>
              <a:rPr lang="en-US" dirty="0"/>
              <a:t>public static final int PAGE_AXIS: Alignment of the components is similar to the way text lines are put on a page, which is based on the </a:t>
            </a:r>
            <a:r>
              <a:rPr lang="en-US" dirty="0" err="1"/>
              <a:t>ComponentOrientation</a:t>
            </a:r>
            <a:r>
              <a:rPr lang="en-US" dirty="0"/>
              <a:t> property of the container. If the </a:t>
            </a:r>
            <a:r>
              <a:rPr lang="en-US" dirty="0" err="1"/>
              <a:t>ComponentOrientation</a:t>
            </a:r>
            <a:r>
              <a:rPr lang="en-US" dirty="0"/>
              <a:t> property of the container is horizontal, then components are aligned vertically; otherwise, the components are aligned horizontally. For horizontal orientations, we have two cases: left to right, and right to left. If the value </a:t>
            </a:r>
            <a:r>
              <a:rPr lang="en-US" dirty="0" err="1"/>
              <a:t>ComponentOrientation</a:t>
            </a:r>
            <a:r>
              <a:rPr lang="en-US" dirty="0"/>
              <a:t> property of the container is also from left to right, then the components are rendered from left to right, and for right to left, the rendering of components is from right to left. In the case of vertical orientations, the components are always rendered from top to bottom.</a:t>
            </a:r>
          </a:p>
        </p:txBody>
      </p:sp>
      <p:sp>
        <p:nvSpPr>
          <p:cNvPr id="4" name="Slide Number Placeholder 3">
            <a:extLst>
              <a:ext uri="{FF2B5EF4-FFF2-40B4-BE49-F238E27FC236}">
                <a16:creationId xmlns:a16="http://schemas.microsoft.com/office/drawing/2014/main" id="{CA59F265-3110-418F-9A7F-02AAF257B3F9}"/>
              </a:ext>
            </a:extLst>
          </p:cNvPr>
          <p:cNvSpPr>
            <a:spLocks noGrp="1"/>
          </p:cNvSpPr>
          <p:nvPr>
            <p:ph type="sldNum" sz="quarter" idx="12"/>
          </p:nvPr>
        </p:nvSpPr>
        <p:spPr/>
        <p:txBody>
          <a:bodyPr/>
          <a:lstStyle/>
          <a:p>
            <a:fld id="{0D736693-4716-4F4B-B6D1-76F915E8FF72}" type="slidenum">
              <a:rPr lang="en-GB" smtClean="0"/>
              <a:t>26</a:t>
            </a:fld>
            <a:endParaRPr lang="en-GB"/>
          </a:p>
        </p:txBody>
      </p:sp>
    </p:spTree>
    <p:extLst>
      <p:ext uri="{BB962C8B-B14F-4D97-AF65-F5344CB8AC3E}">
        <p14:creationId xmlns:p14="http://schemas.microsoft.com/office/powerpoint/2010/main" val="3990518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16EE-2704-4D73-8586-4556C5804712}"/>
              </a:ext>
            </a:extLst>
          </p:cNvPr>
          <p:cNvSpPr>
            <a:spLocks noGrp="1"/>
          </p:cNvSpPr>
          <p:nvPr>
            <p:ph type="title"/>
          </p:nvPr>
        </p:nvSpPr>
        <p:spPr/>
        <p:txBody>
          <a:bodyPr>
            <a:normAutofit fontScale="90000"/>
          </a:bodyPr>
          <a:lstStyle/>
          <a:p>
            <a:r>
              <a:rPr lang="en-US" dirty="0" err="1"/>
              <a:t>BoxLayout</a:t>
            </a:r>
            <a:endParaRPr lang="en-US" dirty="0"/>
          </a:p>
        </p:txBody>
      </p:sp>
      <p:sp>
        <p:nvSpPr>
          <p:cNvPr id="3" name="Content Placeholder 2">
            <a:extLst>
              <a:ext uri="{FF2B5EF4-FFF2-40B4-BE49-F238E27FC236}">
                <a16:creationId xmlns:a16="http://schemas.microsoft.com/office/drawing/2014/main" id="{050CF916-F98E-4BD7-A560-90242940A0BD}"/>
              </a:ext>
            </a:extLst>
          </p:cNvPr>
          <p:cNvSpPr>
            <a:spLocks noGrp="1"/>
          </p:cNvSpPr>
          <p:nvPr>
            <p:ph idx="1"/>
          </p:nvPr>
        </p:nvSpPr>
        <p:spPr>
          <a:xfrm>
            <a:off x="1097280" y="1214651"/>
            <a:ext cx="10058400" cy="5016467"/>
          </a:xfrm>
        </p:spPr>
        <p:txBody>
          <a:bodyPr>
            <a:normAutofit fontScale="47500" lnSpcReduction="20000"/>
          </a:bodyPr>
          <a:lstStyle/>
          <a:p>
            <a:pPr marL="0" indent="0" algn="just">
              <a:lnSpc>
                <a:spcPct val="120000"/>
              </a:lnSpc>
              <a:spcBef>
                <a:spcPts val="0"/>
              </a:spcBef>
              <a:spcAft>
                <a:spcPts val="0"/>
              </a:spcAf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BoxLayoutExample1 </a:t>
            </a:r>
            <a:r>
              <a:rPr lang="en-US" b="1" i="0" dirty="0">
                <a:solidFill>
                  <a:srgbClr val="006699"/>
                </a:solidFill>
                <a:effectLst/>
                <a:latin typeface="inter-regular"/>
              </a:rPr>
              <a:t>extends</a:t>
            </a:r>
            <a:r>
              <a:rPr lang="en-US" b="0" i="0" dirty="0">
                <a:solidFill>
                  <a:srgbClr val="000000"/>
                </a:solidFill>
                <a:effectLst/>
                <a:latin typeface="inter-regular"/>
              </a:rPr>
              <a:t> Frame {    </a:t>
            </a:r>
          </a:p>
          <a:p>
            <a:pPr marL="0" indent="0" algn="just">
              <a:lnSpc>
                <a:spcPct val="120000"/>
              </a:lnSpc>
              <a:spcBef>
                <a:spcPts val="0"/>
              </a:spcBef>
              <a:spcAft>
                <a:spcPts val="0"/>
              </a:spcAft>
              <a:buNone/>
            </a:pPr>
            <a:r>
              <a:rPr lang="en-US" b="0" i="0" dirty="0">
                <a:solidFill>
                  <a:srgbClr val="000000"/>
                </a:solidFill>
                <a:effectLst/>
                <a:latin typeface="inter-regular"/>
              </a:rPr>
              <a:t> Button buttons[];    </a:t>
            </a:r>
          </a:p>
          <a:p>
            <a:pPr marL="0" indent="0" algn="just">
              <a:lnSpc>
                <a:spcPct val="120000"/>
              </a:lnSpc>
              <a:spcBef>
                <a:spcPts val="0"/>
              </a:spcBef>
              <a:spcAft>
                <a:spcPts val="0"/>
              </a:spcAft>
              <a:buNone/>
            </a:pP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BoxLayoutExample1 () {    </a:t>
            </a:r>
          </a:p>
          <a:p>
            <a:pPr marL="0" indent="0" algn="just">
              <a:lnSpc>
                <a:spcPct val="120000"/>
              </a:lnSpc>
              <a:spcBef>
                <a:spcPts val="0"/>
              </a:spcBef>
              <a:spcAft>
                <a:spcPts val="0"/>
              </a:spcAft>
              <a:buNone/>
            </a:pPr>
            <a:r>
              <a:rPr lang="en-US" b="0" i="0" dirty="0">
                <a:solidFill>
                  <a:srgbClr val="000000"/>
                </a:solidFill>
                <a:effectLst/>
                <a:latin typeface="inter-regular"/>
              </a:rPr>
              <a:t>   buttons = </a:t>
            </a:r>
            <a:r>
              <a:rPr lang="en-US" b="1" i="0" dirty="0">
                <a:solidFill>
                  <a:srgbClr val="006699"/>
                </a:solidFill>
                <a:effectLst/>
                <a:latin typeface="inter-regular"/>
              </a:rPr>
              <a:t>new</a:t>
            </a:r>
            <a:r>
              <a:rPr lang="en-US" b="0" i="0" dirty="0">
                <a:solidFill>
                  <a:srgbClr val="000000"/>
                </a:solidFill>
                <a:effectLst/>
                <a:latin typeface="inter-regular"/>
              </a:rPr>
              <a:t> Button [</a:t>
            </a:r>
            <a:r>
              <a:rPr lang="en-US" b="0" i="0" dirty="0">
                <a:solidFill>
                  <a:srgbClr val="C00000"/>
                </a:solidFill>
                <a:effectLst/>
                <a:latin typeface="inter-regular"/>
              </a:rPr>
              <a:t>5</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 </a:t>
            </a:r>
            <a:r>
              <a:rPr lang="en-US" b="0" i="0" dirty="0">
                <a:solidFill>
                  <a:srgbClr val="C00000"/>
                </a:solidFill>
                <a:effectLst/>
                <a:latin typeface="inter-regular"/>
              </a:rPr>
              <a:t>0</a:t>
            </a:r>
            <a:r>
              <a:rPr lang="en-US" b="0" i="0" dirty="0">
                <a:solidFill>
                  <a:srgbClr val="000000"/>
                </a:solidFill>
                <a:effectLst/>
                <a:latin typeface="inter-regular"/>
              </a:rPr>
              <a:t>;i&lt;</a:t>
            </a:r>
            <a:r>
              <a:rPr lang="en-US" b="0" i="0" dirty="0">
                <a:solidFill>
                  <a:srgbClr val="C00000"/>
                </a:solidFill>
                <a:effectLst/>
                <a:latin typeface="inter-regular"/>
              </a:rPr>
              <a:t>5</a:t>
            </a:r>
            <a:r>
              <a:rPr lang="en-US" b="0" i="0" dirty="0">
                <a:solidFill>
                  <a:srgbClr val="000000"/>
                </a:solidFill>
                <a:effectLst/>
                <a:latin typeface="inter-regular"/>
              </a:rPr>
              <a:t>;i++) {    </a:t>
            </a:r>
          </a:p>
          <a:p>
            <a:pPr marL="0" indent="0" algn="just">
              <a:lnSpc>
                <a:spcPct val="120000"/>
              </a:lnSpc>
              <a:spcBef>
                <a:spcPts val="0"/>
              </a:spcBef>
              <a:spcAft>
                <a:spcPts val="0"/>
              </a:spcAft>
              <a:buNone/>
            </a:pPr>
            <a:r>
              <a:rPr lang="en-US" b="0" i="0" dirty="0">
                <a:solidFill>
                  <a:srgbClr val="000000"/>
                </a:solidFill>
                <a:effectLst/>
                <a:latin typeface="inter-regular"/>
              </a:rPr>
              <a:t>      buttons[</a:t>
            </a:r>
            <a:r>
              <a:rPr lang="en-US" b="0" i="0" dirty="0" err="1">
                <a:solidFill>
                  <a:srgbClr val="000000"/>
                </a:solidFill>
                <a:effectLst/>
                <a:latin typeface="inter-regular"/>
              </a:rPr>
              <a:t>i</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Button (</a:t>
            </a:r>
            <a:r>
              <a:rPr lang="en-US" b="0" i="0" dirty="0">
                <a:solidFill>
                  <a:srgbClr val="0000FF"/>
                </a:solidFill>
                <a:effectLst/>
                <a:latin typeface="inter-regular"/>
              </a:rPr>
              <a:t>"Button "</a:t>
            </a:r>
            <a:r>
              <a:rPr lang="en-US" b="0" i="0" dirty="0">
                <a:solidFill>
                  <a:srgbClr val="000000"/>
                </a:solidFill>
                <a:effectLst/>
                <a:latin typeface="inter-regular"/>
              </a:rPr>
              <a:t> + (</a:t>
            </a:r>
            <a:r>
              <a:rPr lang="en-US" b="0" i="0" dirty="0" err="1">
                <a:solidFill>
                  <a:srgbClr val="000000"/>
                </a:solidFill>
                <a:effectLst/>
                <a:latin typeface="inter-regular"/>
              </a:rPr>
              <a:t>i</a:t>
            </a:r>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r>
              <a:rPr lang="en-US" b="0" i="0" dirty="0">
                <a:solidFill>
                  <a:srgbClr val="008200"/>
                </a:solidFill>
                <a:effectLst/>
                <a:latin typeface="inter-regular"/>
              </a:rPr>
              <a:t>// adding the buttons so that it can be displayed</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add (buttons[</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    </a:t>
            </a:r>
          </a:p>
          <a:p>
            <a:pPr marL="0" indent="0" algn="just">
              <a:lnSpc>
                <a:spcPct val="120000"/>
              </a:lnSpc>
              <a:spcBef>
                <a:spcPts val="0"/>
              </a:spcBef>
              <a:spcAft>
                <a:spcPts val="0"/>
              </a:spcAft>
              <a:buNone/>
            </a:pPr>
            <a:r>
              <a:rPr lang="en-US" b="0" i="0" dirty="0">
                <a:solidFill>
                  <a:srgbClr val="000000"/>
                </a:solidFill>
                <a:effectLst/>
                <a:latin typeface="inter-regular"/>
              </a:rPr>
              <a:t>  </a:t>
            </a:r>
            <a:r>
              <a:rPr lang="en-US" b="0" i="0" dirty="0">
                <a:solidFill>
                  <a:srgbClr val="008200"/>
                </a:solidFill>
                <a:effectLst/>
                <a:latin typeface="inter-regular"/>
              </a:rPr>
              <a:t>// the buttons will be placed horizontally</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err="1">
                <a:solidFill>
                  <a:srgbClr val="000000"/>
                </a:solidFill>
                <a:effectLst/>
                <a:latin typeface="inter-regular"/>
              </a:rPr>
              <a:t>setLayout</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BoxLayout</a:t>
            </a:r>
            <a:r>
              <a:rPr lang="en-US" b="0" i="0" dirty="0">
                <a:solidFill>
                  <a:srgbClr val="000000"/>
                </a:solidFill>
                <a:effectLst/>
                <a:latin typeface="inter-regular"/>
              </a:rPr>
              <a:t> (</a:t>
            </a:r>
            <a:r>
              <a:rPr lang="en-US" b="1" i="0" dirty="0">
                <a:solidFill>
                  <a:srgbClr val="006699"/>
                </a:solidFill>
                <a:effectLst/>
                <a:latin typeface="inter-regular"/>
              </a:rPr>
              <a:t>this</a:t>
            </a:r>
            <a:r>
              <a:rPr lang="en-US" b="0" i="0" dirty="0">
                <a:solidFill>
                  <a:srgbClr val="000000"/>
                </a:solidFill>
                <a:effectLst/>
                <a:latin typeface="inter-regular"/>
              </a:rPr>
              <a:t>, </a:t>
            </a:r>
            <a:r>
              <a:rPr lang="en-US" b="0" i="0" dirty="0" err="1">
                <a:solidFill>
                  <a:srgbClr val="000000"/>
                </a:solidFill>
                <a:effectLst/>
                <a:latin typeface="inter-regular"/>
              </a:rPr>
              <a:t>BoxLayout.Y_AXIS</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err="1">
                <a:solidFill>
                  <a:srgbClr val="000000"/>
                </a:solidFill>
                <a:effectLst/>
                <a:latin typeface="inter-regular"/>
              </a:rPr>
              <a:t>setSize</a:t>
            </a:r>
            <a:r>
              <a:rPr lang="en-US" b="0" i="0" dirty="0">
                <a:solidFill>
                  <a:srgbClr val="000000"/>
                </a:solidFill>
                <a:effectLst/>
                <a:latin typeface="inter-regular"/>
              </a:rPr>
              <a:t>(</a:t>
            </a:r>
            <a:r>
              <a:rPr lang="en-US" b="0" i="0" dirty="0">
                <a:solidFill>
                  <a:srgbClr val="C00000"/>
                </a:solidFill>
                <a:effectLst/>
                <a:latin typeface="inter-regular"/>
              </a:rPr>
              <a:t>400</a:t>
            </a:r>
            <a:r>
              <a:rPr lang="en-US" b="0" i="0" dirty="0">
                <a:solidFill>
                  <a:srgbClr val="000000"/>
                </a:solidFill>
                <a:effectLst/>
                <a:latin typeface="inter-regular"/>
              </a:rPr>
              <a:t>,</a:t>
            </a:r>
            <a:r>
              <a:rPr lang="en-US" b="0" i="0" dirty="0">
                <a:solidFill>
                  <a:srgbClr val="C00000"/>
                </a:solidFill>
                <a:effectLst/>
                <a:latin typeface="inter-regular"/>
              </a:rPr>
              <a:t>400</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err="1">
                <a:solidFill>
                  <a:srgbClr val="000000"/>
                </a:solidFill>
                <a:effectLst/>
                <a:latin typeface="inter-regular"/>
              </a:rPr>
              <a:t>setVisible</a:t>
            </a:r>
            <a:r>
              <a:rPr lang="en-US" b="0" i="0" dirty="0">
                <a:solidFill>
                  <a:srgbClr val="000000"/>
                </a:solidFill>
                <a:effectLst/>
                <a:latin typeface="inter-regular"/>
              </a:rPr>
              <a:t>(</a:t>
            </a:r>
            <a:r>
              <a:rPr lang="en-US" b="1" i="0" dirty="0">
                <a:solidFill>
                  <a:srgbClr val="006699"/>
                </a:solidFill>
                <a:effectLst/>
                <a:latin typeface="inter-regular"/>
              </a:rPr>
              <a:t>true</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r>
              <a:rPr lang="en-US" b="0" i="0" dirty="0">
                <a:solidFill>
                  <a:srgbClr val="008200"/>
                </a:solidFill>
                <a:effectLst/>
                <a:latin typeface="inter-regular"/>
              </a:rPr>
              <a:t>// main method</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BoxLayoutExample1 b=</a:t>
            </a:r>
            <a:r>
              <a:rPr lang="en-US" b="1" i="0" dirty="0">
                <a:solidFill>
                  <a:srgbClr val="006699"/>
                </a:solidFill>
                <a:effectLst/>
                <a:latin typeface="inter-regular"/>
              </a:rPr>
              <a:t>new</a:t>
            </a:r>
            <a:r>
              <a:rPr lang="en-US" b="0" i="0" dirty="0">
                <a:solidFill>
                  <a:srgbClr val="000000"/>
                </a:solidFill>
                <a:effectLst/>
                <a:latin typeface="inter-regular"/>
              </a:rPr>
              <a:t> BoxLayoutExample1();    </a:t>
            </a:r>
          </a:p>
          <a:p>
            <a:pPr marL="0" indent="0" algn="just">
              <a:lnSpc>
                <a:spcPct val="120000"/>
              </a:lnSpc>
              <a:spcBef>
                <a:spcPts val="0"/>
              </a:spcBef>
              <a:spcAft>
                <a:spcPts val="0"/>
              </a:spcAft>
              <a:buNone/>
            </a:pPr>
            <a:r>
              <a:rPr lang="en-US" b="0" i="0" dirty="0">
                <a:solidFill>
                  <a:srgbClr val="000000"/>
                </a:solidFill>
                <a:effectLst/>
                <a:latin typeface="inter-regular"/>
              </a:rPr>
              <a:t>}    </a:t>
            </a:r>
          </a:p>
          <a:p>
            <a:pPr marL="0" indent="0" algn="just">
              <a:lnSpc>
                <a:spcPct val="120000"/>
              </a:lnSpc>
              <a:spcBef>
                <a:spcPts val="0"/>
              </a:spcBef>
              <a:spcAft>
                <a:spcPts val="0"/>
              </a:spcAft>
              <a:buNone/>
            </a:pPr>
            <a:r>
              <a:rPr lang="en-US" b="0" i="0" dirty="0">
                <a:solidFill>
                  <a:srgbClr val="000000"/>
                </a:solidFill>
                <a:effectLst/>
                <a:latin typeface="inter-regular"/>
              </a:rPr>
              <a:t>}    </a:t>
            </a:r>
          </a:p>
          <a:p>
            <a:pPr marL="0" indent="0" algn="just">
              <a:lnSpc>
                <a:spcPct val="120000"/>
              </a:lnSpc>
              <a:spcBef>
                <a:spcPts val="0"/>
              </a:spcBef>
              <a:spcAft>
                <a:spcPts val="0"/>
              </a:spcAft>
              <a:buNone/>
            </a:pPr>
            <a:endParaRPr lang="en-US" dirty="0"/>
          </a:p>
        </p:txBody>
      </p:sp>
      <p:sp>
        <p:nvSpPr>
          <p:cNvPr id="4" name="Slide Number Placeholder 3">
            <a:extLst>
              <a:ext uri="{FF2B5EF4-FFF2-40B4-BE49-F238E27FC236}">
                <a16:creationId xmlns:a16="http://schemas.microsoft.com/office/drawing/2014/main" id="{8A87B231-9B05-46E2-AEC7-29701904EF8B}"/>
              </a:ext>
            </a:extLst>
          </p:cNvPr>
          <p:cNvSpPr>
            <a:spLocks noGrp="1"/>
          </p:cNvSpPr>
          <p:nvPr>
            <p:ph type="sldNum" sz="quarter" idx="12"/>
          </p:nvPr>
        </p:nvSpPr>
        <p:spPr/>
        <p:txBody>
          <a:bodyPr/>
          <a:lstStyle/>
          <a:p>
            <a:fld id="{0D736693-4716-4F4B-B6D1-76F915E8FF72}" type="slidenum">
              <a:rPr lang="en-GB" smtClean="0"/>
              <a:t>27</a:t>
            </a:fld>
            <a:endParaRPr lang="en-GB"/>
          </a:p>
        </p:txBody>
      </p:sp>
      <p:pic>
        <p:nvPicPr>
          <p:cNvPr id="12290" name="Picture 2" descr="BoxLayout class example">
            <a:extLst>
              <a:ext uri="{FF2B5EF4-FFF2-40B4-BE49-F238E27FC236}">
                <a16:creationId xmlns:a16="http://schemas.microsoft.com/office/drawing/2014/main" id="{A27F39D8-6429-4AB5-90C6-F566B775B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800" y="1269984"/>
            <a:ext cx="41529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17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9927-BFEB-458F-807F-1ABB4BFCA4C6}"/>
              </a:ext>
            </a:extLst>
          </p:cNvPr>
          <p:cNvSpPr>
            <a:spLocks noGrp="1"/>
          </p:cNvSpPr>
          <p:nvPr>
            <p:ph type="title"/>
          </p:nvPr>
        </p:nvSpPr>
        <p:spPr/>
        <p:txBody>
          <a:bodyPr>
            <a:normAutofit fontScale="90000"/>
          </a:bodyPr>
          <a:lstStyle/>
          <a:p>
            <a:r>
              <a:rPr lang="en-US" dirty="0" err="1"/>
              <a:t>CardLayout</a:t>
            </a:r>
            <a:endParaRPr lang="en-US" dirty="0"/>
          </a:p>
        </p:txBody>
      </p:sp>
      <p:sp>
        <p:nvSpPr>
          <p:cNvPr id="3" name="Content Placeholder 2">
            <a:extLst>
              <a:ext uri="{FF2B5EF4-FFF2-40B4-BE49-F238E27FC236}">
                <a16:creationId xmlns:a16="http://schemas.microsoft.com/office/drawing/2014/main" id="{FF1C3CEE-B071-449E-92D4-E26B860F05F8}"/>
              </a:ext>
            </a:extLst>
          </p:cNvPr>
          <p:cNvSpPr>
            <a:spLocks noGrp="1"/>
          </p:cNvSpPr>
          <p:nvPr>
            <p:ph idx="1"/>
          </p:nvPr>
        </p:nvSpPr>
        <p:spPr>
          <a:xfrm>
            <a:off x="1097280" y="1214651"/>
            <a:ext cx="10058400" cy="5035320"/>
          </a:xfrm>
        </p:spPr>
        <p:txBody>
          <a:bodyPr>
            <a:normAutofit fontScale="92500" lnSpcReduction="20000"/>
          </a:bodyPr>
          <a:lstStyle/>
          <a:p>
            <a:r>
              <a:rPr lang="en-US" dirty="0"/>
              <a:t> The Java </a:t>
            </a:r>
            <a:r>
              <a:rPr lang="en-US" dirty="0" err="1"/>
              <a:t>CardLayout</a:t>
            </a:r>
            <a:r>
              <a:rPr lang="en-US" dirty="0"/>
              <a:t> class manages the components in such a manner that only one component is visible at a time. It treats each component as a card that is why it is known as </a:t>
            </a:r>
            <a:r>
              <a:rPr lang="en-US" dirty="0" err="1"/>
              <a:t>CardLayout</a:t>
            </a:r>
            <a:r>
              <a:rPr lang="en-US" dirty="0"/>
              <a:t>.</a:t>
            </a:r>
          </a:p>
          <a:p>
            <a:pPr lvl="1"/>
            <a:r>
              <a:rPr lang="en-US" dirty="0" err="1"/>
              <a:t>CardLayout</a:t>
            </a:r>
            <a:r>
              <a:rPr lang="en-US" dirty="0"/>
              <a:t>(): creates a card layout with zero horizontal and vertical gap.</a:t>
            </a:r>
          </a:p>
          <a:p>
            <a:pPr lvl="1"/>
            <a:r>
              <a:rPr lang="en-US" dirty="0" err="1"/>
              <a:t>CardLayout</a:t>
            </a:r>
            <a:r>
              <a:rPr lang="en-US" dirty="0"/>
              <a:t>(int </a:t>
            </a:r>
            <a:r>
              <a:rPr lang="en-US" dirty="0" err="1"/>
              <a:t>hgap</a:t>
            </a:r>
            <a:r>
              <a:rPr lang="en-US" dirty="0"/>
              <a:t>, int </a:t>
            </a:r>
            <a:r>
              <a:rPr lang="en-US" dirty="0" err="1"/>
              <a:t>vgap</a:t>
            </a:r>
            <a:r>
              <a:rPr lang="en-US" dirty="0"/>
              <a:t>): creates a card layout with the given horizontal and vertical gap.</a:t>
            </a:r>
          </a:p>
          <a:p>
            <a:pPr lvl="1"/>
            <a:endParaRPr lang="en-US" dirty="0"/>
          </a:p>
          <a:p>
            <a:pPr lvl="1"/>
            <a:r>
              <a:rPr lang="en-US" dirty="0"/>
              <a:t>public void next(Container parent): is used to flip to the next card of the given container.</a:t>
            </a:r>
          </a:p>
          <a:p>
            <a:pPr lvl="1"/>
            <a:r>
              <a:rPr lang="en-US" dirty="0"/>
              <a:t>public void previous(Container parent): is used to flip to the previous card of the given container.</a:t>
            </a:r>
          </a:p>
          <a:p>
            <a:pPr lvl="1"/>
            <a:r>
              <a:rPr lang="en-US" dirty="0"/>
              <a:t>public void first(Container parent): is used to flip to the first card of the given container.</a:t>
            </a:r>
          </a:p>
          <a:p>
            <a:pPr lvl="1"/>
            <a:r>
              <a:rPr lang="en-US" dirty="0"/>
              <a:t>public void last(Container parent): is used to flip to the last card of the given container.</a:t>
            </a:r>
          </a:p>
          <a:p>
            <a:pPr lvl="1"/>
            <a:r>
              <a:rPr lang="en-US" dirty="0"/>
              <a:t>public void show(Container parent, String name): is used to flip to the specified card with the given name.</a:t>
            </a:r>
          </a:p>
        </p:txBody>
      </p:sp>
      <p:sp>
        <p:nvSpPr>
          <p:cNvPr id="4" name="Slide Number Placeholder 3">
            <a:extLst>
              <a:ext uri="{FF2B5EF4-FFF2-40B4-BE49-F238E27FC236}">
                <a16:creationId xmlns:a16="http://schemas.microsoft.com/office/drawing/2014/main" id="{F8C9D4C0-83FC-4CAD-80EA-CA9CA37DE93E}"/>
              </a:ext>
            </a:extLst>
          </p:cNvPr>
          <p:cNvSpPr>
            <a:spLocks noGrp="1"/>
          </p:cNvSpPr>
          <p:nvPr>
            <p:ph type="sldNum" sz="quarter" idx="12"/>
          </p:nvPr>
        </p:nvSpPr>
        <p:spPr/>
        <p:txBody>
          <a:bodyPr/>
          <a:lstStyle/>
          <a:p>
            <a:fld id="{0D736693-4716-4F4B-B6D1-76F915E8FF72}" type="slidenum">
              <a:rPr lang="en-GB" smtClean="0"/>
              <a:t>28</a:t>
            </a:fld>
            <a:endParaRPr lang="en-GB"/>
          </a:p>
        </p:txBody>
      </p:sp>
    </p:spTree>
    <p:extLst>
      <p:ext uri="{BB962C8B-B14F-4D97-AF65-F5344CB8AC3E}">
        <p14:creationId xmlns:p14="http://schemas.microsoft.com/office/powerpoint/2010/main" val="29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DF1-29CE-415A-8733-3DC3BD577FDF}"/>
              </a:ext>
            </a:extLst>
          </p:cNvPr>
          <p:cNvSpPr>
            <a:spLocks noGrp="1"/>
          </p:cNvSpPr>
          <p:nvPr>
            <p:ph type="title"/>
          </p:nvPr>
        </p:nvSpPr>
        <p:spPr/>
        <p:txBody>
          <a:bodyPr>
            <a:normAutofit fontScale="90000"/>
          </a:bodyPr>
          <a:lstStyle/>
          <a:p>
            <a:r>
              <a:rPr lang="en-US" dirty="0" err="1"/>
              <a:t>CardLayout</a:t>
            </a:r>
            <a:endParaRPr lang="en-US" dirty="0"/>
          </a:p>
        </p:txBody>
      </p:sp>
      <p:sp>
        <p:nvSpPr>
          <p:cNvPr id="3" name="Content Placeholder 2">
            <a:extLst>
              <a:ext uri="{FF2B5EF4-FFF2-40B4-BE49-F238E27FC236}">
                <a16:creationId xmlns:a16="http://schemas.microsoft.com/office/drawing/2014/main" id="{99188FC9-81FB-4FFB-BB8A-AAAE1A218BFF}"/>
              </a:ext>
            </a:extLst>
          </p:cNvPr>
          <p:cNvSpPr>
            <a:spLocks noGrp="1"/>
          </p:cNvSpPr>
          <p:nvPr>
            <p:ph idx="1"/>
          </p:nvPr>
        </p:nvSpPr>
        <p:spPr>
          <a:xfrm>
            <a:off x="1097280" y="1041317"/>
            <a:ext cx="10058400" cy="5284069"/>
          </a:xfrm>
        </p:spPr>
        <p:txBody>
          <a:bodyPr>
            <a:normAutofit fontScale="92500" lnSpcReduction="2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CardLayoutExample1 </a:t>
            </a:r>
            <a:r>
              <a:rPr lang="en-US" sz="1400" b="1" i="0" dirty="0">
                <a:solidFill>
                  <a:srgbClr val="006699"/>
                </a:solidFill>
                <a:effectLst/>
                <a:latin typeface="inter-regular"/>
              </a:rPr>
              <a:t>extends</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r>
              <a:rPr lang="en-US" sz="1400" b="1" i="0" dirty="0">
                <a:solidFill>
                  <a:srgbClr val="006699"/>
                </a:solidFill>
                <a:effectLst/>
                <a:latin typeface="inter-regular"/>
              </a:rPr>
              <a:t>implements</a:t>
            </a:r>
            <a:r>
              <a:rPr lang="en-US" sz="1400" b="0" i="0" dirty="0">
                <a:solidFill>
                  <a:srgbClr val="000000"/>
                </a:solidFill>
                <a:effectLst/>
                <a:latin typeface="inter-regular"/>
              </a:rPr>
              <a:t> ActionListener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CardLayout</a:t>
            </a:r>
            <a:r>
              <a:rPr lang="en-US" sz="1400" b="0" i="0" dirty="0">
                <a:solidFill>
                  <a:srgbClr val="000000"/>
                </a:solidFill>
                <a:effectLst/>
                <a:latin typeface="inter-regular"/>
              </a:rPr>
              <a:t> </a:t>
            </a:r>
            <a:r>
              <a:rPr lang="en-US" sz="1400" b="0" i="0" dirty="0" err="1">
                <a:solidFill>
                  <a:srgbClr val="000000"/>
                </a:solidFill>
                <a:effectLst/>
                <a:latin typeface="inter-regular"/>
              </a:rPr>
              <a:t>crd</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JButton</a:t>
            </a:r>
            <a:r>
              <a:rPr lang="en-US" sz="1400" b="0" i="0" dirty="0">
                <a:solidFill>
                  <a:srgbClr val="000000"/>
                </a:solidFill>
                <a:effectLst/>
                <a:latin typeface="inter-regular"/>
              </a:rPr>
              <a:t> btn1, btn2, btn3;    </a:t>
            </a:r>
          </a:p>
          <a:p>
            <a:pPr marL="0" indent="0" algn="just">
              <a:lnSpc>
                <a:spcPct val="120000"/>
              </a:lnSpc>
              <a:spcBef>
                <a:spcPts val="0"/>
              </a:spcBef>
              <a:spcAft>
                <a:spcPts val="0"/>
              </a:spcAft>
              <a:buNone/>
            </a:pPr>
            <a:r>
              <a:rPr lang="en-US" sz="1400" b="0" i="0" dirty="0">
                <a:solidFill>
                  <a:srgbClr val="000000"/>
                </a:solidFill>
                <a:effectLst/>
                <a:latin typeface="inter-regular"/>
              </a:rPr>
              <a:t>Container </a:t>
            </a:r>
            <a:r>
              <a:rPr lang="en-US" sz="1400" b="0" i="0" dirty="0" err="1">
                <a:solidFill>
                  <a:srgbClr val="000000"/>
                </a:solidFill>
                <a:effectLst/>
                <a:latin typeface="inter-regular"/>
              </a:rPr>
              <a:t>cPane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CardLayoutExample1()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cPane</a:t>
            </a:r>
            <a:r>
              <a:rPr lang="en-US" sz="1400" b="0" i="0" dirty="0">
                <a:solidFill>
                  <a:srgbClr val="000000"/>
                </a:solidFill>
                <a:effectLst/>
                <a:latin typeface="inter-regular"/>
              </a:rPr>
              <a:t> = </a:t>
            </a:r>
            <a:r>
              <a:rPr lang="en-US" sz="1400" b="0" i="0" dirty="0" err="1">
                <a:solidFill>
                  <a:srgbClr val="000000"/>
                </a:solidFill>
                <a:effectLst/>
                <a:latin typeface="inter-regular"/>
              </a:rPr>
              <a:t>getContentPane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8200"/>
                </a:solidFill>
                <a:effectLst/>
                <a:latin typeface="inter-regular"/>
              </a:rPr>
              <a:t>//default constructor used</a:t>
            </a:r>
            <a:r>
              <a:rPr lang="en-US" sz="1400" b="0" i="0" dirty="0">
                <a:solidFill>
                  <a:srgbClr val="000000"/>
                </a:solidFill>
                <a:effectLst/>
                <a:latin typeface="inter-regular"/>
              </a:rPr>
              <a:t>  </a:t>
            </a:r>
            <a:r>
              <a:rPr lang="en-US" sz="1400" b="0" i="0" dirty="0">
                <a:solidFill>
                  <a:srgbClr val="008200"/>
                </a:solidFill>
                <a:effectLst/>
                <a:latin typeface="inter-regular"/>
              </a:rPr>
              <a:t>therefore, components will </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8200"/>
                </a:solidFill>
                <a:effectLst/>
                <a:latin typeface="inter-regular"/>
              </a:rPr>
              <a:t>// cover the whole area</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crd</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CardLayout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cPane.setLayout</a:t>
            </a:r>
            <a:r>
              <a:rPr lang="en-US" sz="1400" b="0" i="0" dirty="0">
                <a:solidFill>
                  <a:srgbClr val="000000"/>
                </a:solidFill>
                <a:effectLst/>
                <a:latin typeface="inter-regular"/>
              </a:rPr>
              <a:t>(</a:t>
            </a:r>
            <a:r>
              <a:rPr lang="en-US" sz="1400" b="0" i="0" dirty="0" err="1">
                <a:solidFill>
                  <a:srgbClr val="000000"/>
                </a:solidFill>
                <a:effectLst/>
                <a:latin typeface="inter-regular"/>
              </a:rPr>
              <a:t>crd</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btn1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"Apple"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btn2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"Boy"</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btn3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"Cat"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8200"/>
                </a:solidFill>
                <a:effectLst/>
                <a:latin typeface="inter-regular"/>
              </a:rPr>
              <a:t>// adding listeners to it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btn1.addActionListener(</a:t>
            </a:r>
            <a:r>
              <a:rPr lang="en-US" sz="1400" b="1" i="0" dirty="0">
                <a:solidFill>
                  <a:srgbClr val="006699"/>
                </a:solidFill>
                <a:effectLst/>
                <a:latin typeface="inter-regular"/>
              </a:rPr>
              <a:t>this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btn2.addActionListener(</a:t>
            </a:r>
            <a:r>
              <a:rPr lang="en-US" sz="1400" b="1" i="0" dirty="0">
                <a:solidFill>
                  <a:srgbClr val="006699"/>
                </a:solidFill>
                <a:effectLst/>
                <a:latin typeface="inter-regular"/>
              </a:rPr>
              <a:t>this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btn3.addActionListener(</a:t>
            </a:r>
            <a:r>
              <a:rPr lang="en-US" sz="1400" b="1" i="0" dirty="0">
                <a:solidFill>
                  <a:srgbClr val="006699"/>
                </a:solidFill>
                <a:effectLst/>
                <a:latin typeface="inter-regular"/>
              </a:rPr>
              <a:t>this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cPane.add</a:t>
            </a:r>
            <a:r>
              <a:rPr lang="en-US" sz="1400" b="0" i="0" dirty="0">
                <a:solidFill>
                  <a:srgbClr val="000000"/>
                </a:solidFill>
                <a:effectLst/>
                <a:latin typeface="inter-regular"/>
              </a:rPr>
              <a:t>(</a:t>
            </a:r>
            <a:r>
              <a:rPr lang="en-US" sz="1400" b="0" i="0" dirty="0">
                <a:solidFill>
                  <a:srgbClr val="0000FF"/>
                </a:solidFill>
                <a:effectLst/>
                <a:latin typeface="inter-regular"/>
              </a:rPr>
              <a:t>"a"</a:t>
            </a:r>
            <a:r>
              <a:rPr lang="en-US" sz="1400" b="0" i="0" dirty="0">
                <a:solidFill>
                  <a:srgbClr val="000000"/>
                </a:solidFill>
                <a:effectLst/>
                <a:latin typeface="inter-regular"/>
              </a:rPr>
              <a:t>, btn1); </a:t>
            </a:r>
          </a:p>
          <a:p>
            <a:pPr marL="0" indent="0" algn="just">
              <a:lnSpc>
                <a:spcPct val="120000"/>
              </a:lnSpc>
              <a:spcBef>
                <a:spcPts val="0"/>
              </a:spcBef>
              <a:spcAft>
                <a:spcPts val="0"/>
              </a:spcAft>
              <a:buNone/>
            </a:pPr>
            <a:r>
              <a:rPr lang="en-US" sz="1400" b="0" i="0" dirty="0" err="1">
                <a:solidFill>
                  <a:srgbClr val="000000"/>
                </a:solidFill>
                <a:effectLst/>
                <a:latin typeface="inter-regular"/>
              </a:rPr>
              <a:t>cPane.add</a:t>
            </a:r>
            <a:r>
              <a:rPr lang="en-US" sz="1400" b="0" i="0" dirty="0">
                <a:solidFill>
                  <a:srgbClr val="000000"/>
                </a:solidFill>
                <a:effectLst/>
                <a:latin typeface="inter-regular"/>
              </a:rPr>
              <a:t>(</a:t>
            </a:r>
            <a:r>
              <a:rPr lang="en-US" sz="1400" b="0" i="0" dirty="0">
                <a:solidFill>
                  <a:srgbClr val="0000FF"/>
                </a:solidFill>
                <a:effectLst/>
                <a:latin typeface="inter-regular"/>
              </a:rPr>
              <a:t>"b"</a:t>
            </a:r>
            <a:r>
              <a:rPr lang="en-US" sz="1400" b="0" i="0" dirty="0">
                <a:solidFill>
                  <a:srgbClr val="000000"/>
                </a:solidFill>
                <a:effectLst/>
                <a:latin typeface="inter-regular"/>
              </a:rPr>
              <a:t>, btn2); </a:t>
            </a:r>
          </a:p>
          <a:p>
            <a:pPr marL="0" indent="0" algn="just">
              <a:lnSpc>
                <a:spcPct val="120000"/>
              </a:lnSpc>
              <a:spcBef>
                <a:spcPts val="0"/>
              </a:spcBef>
              <a:spcAft>
                <a:spcPts val="0"/>
              </a:spcAft>
              <a:buNone/>
            </a:pPr>
            <a:r>
              <a:rPr lang="en-US" sz="1400" b="0" i="0" dirty="0" err="1">
                <a:solidFill>
                  <a:srgbClr val="000000"/>
                </a:solidFill>
                <a:effectLst/>
                <a:latin typeface="inter-regular"/>
              </a:rPr>
              <a:t>cPane.add</a:t>
            </a:r>
            <a:r>
              <a:rPr lang="en-US" sz="1400" b="0" i="0" dirty="0">
                <a:solidFill>
                  <a:srgbClr val="000000"/>
                </a:solidFill>
                <a:effectLst/>
                <a:latin typeface="inter-regular"/>
              </a:rPr>
              <a:t>(</a:t>
            </a:r>
            <a:r>
              <a:rPr lang="en-US" sz="1400" b="0" i="0" dirty="0">
                <a:solidFill>
                  <a:srgbClr val="0000FF"/>
                </a:solidFill>
                <a:effectLst/>
                <a:latin typeface="inter-regular"/>
              </a:rPr>
              <a:t>"c"</a:t>
            </a:r>
            <a:r>
              <a:rPr lang="en-US" sz="1400" b="0" i="0" dirty="0">
                <a:solidFill>
                  <a:srgbClr val="000000"/>
                </a:solidFill>
                <a:effectLst/>
                <a:latin typeface="inter-regular"/>
              </a:rPr>
              <a:t>, btn3);  </a:t>
            </a:r>
          </a:p>
          <a:p>
            <a:pPr marL="0" indent="0" algn="just">
              <a:lnSpc>
                <a:spcPct val="120000"/>
              </a:lnSpc>
              <a:spcBef>
                <a:spcPts val="0"/>
              </a:spcBef>
              <a:spcAft>
                <a:spcPts val="0"/>
              </a:spcAft>
              <a:buNone/>
            </a:pPr>
            <a:r>
              <a:rPr lang="en-US" sz="1400" b="0" i="0" dirty="0">
                <a:solidFill>
                  <a:srgbClr val="000000"/>
                </a:solidFill>
                <a:effectLst/>
                <a:latin typeface="inter-regular"/>
              </a:rPr>
              <a:t>}    </a:t>
            </a:r>
          </a:p>
        </p:txBody>
      </p:sp>
      <p:sp>
        <p:nvSpPr>
          <p:cNvPr id="4" name="Slide Number Placeholder 3">
            <a:extLst>
              <a:ext uri="{FF2B5EF4-FFF2-40B4-BE49-F238E27FC236}">
                <a16:creationId xmlns:a16="http://schemas.microsoft.com/office/drawing/2014/main" id="{0001D070-FDEC-467C-8FC2-0D4A954268A2}"/>
              </a:ext>
            </a:extLst>
          </p:cNvPr>
          <p:cNvSpPr>
            <a:spLocks noGrp="1"/>
          </p:cNvSpPr>
          <p:nvPr>
            <p:ph type="sldNum" sz="quarter" idx="12"/>
          </p:nvPr>
        </p:nvSpPr>
        <p:spPr/>
        <p:txBody>
          <a:bodyPr/>
          <a:lstStyle/>
          <a:p>
            <a:fld id="{0D736693-4716-4F4B-B6D1-76F915E8FF72}" type="slidenum">
              <a:rPr lang="en-GB" smtClean="0"/>
              <a:t>29</a:t>
            </a:fld>
            <a:endParaRPr lang="en-GB"/>
          </a:p>
        </p:txBody>
      </p:sp>
      <p:sp>
        <p:nvSpPr>
          <p:cNvPr id="6" name="TextBox 5">
            <a:extLst>
              <a:ext uri="{FF2B5EF4-FFF2-40B4-BE49-F238E27FC236}">
                <a16:creationId xmlns:a16="http://schemas.microsoft.com/office/drawing/2014/main" id="{1F01D834-3368-41AC-B490-4522368098CF}"/>
              </a:ext>
            </a:extLst>
          </p:cNvPr>
          <p:cNvSpPr txBox="1"/>
          <p:nvPr/>
        </p:nvSpPr>
        <p:spPr>
          <a:xfrm>
            <a:off x="6406498" y="1041317"/>
            <a:ext cx="5015060" cy="3844770"/>
          </a:xfrm>
          <a:prstGeom prst="rect">
            <a:avLst/>
          </a:prstGeom>
          <a:noFill/>
        </p:spPr>
        <p:txBody>
          <a:bodyPr wrap="square">
            <a:spAutoFit/>
          </a:bodyPr>
          <a:lstStyle/>
          <a:p>
            <a:pPr marL="0" indent="0" algn="just">
              <a:lnSpc>
                <a:spcPct val="120000"/>
              </a:lnSpc>
              <a:spcBef>
                <a:spcPts val="0"/>
              </a:spcBef>
              <a:spcAft>
                <a:spcPts val="0"/>
              </a:spcAft>
              <a:buNone/>
            </a:pPr>
            <a:r>
              <a:rPr lang="en-US" sz="1200" b="1" i="0" dirty="0">
                <a:solidFill>
                  <a:srgbClr val="006699"/>
                </a:solidFill>
                <a:effectLst/>
                <a:latin typeface="inter-regular"/>
              </a:rPr>
              <a:t>public</a:t>
            </a:r>
            <a:r>
              <a:rPr lang="en-US" sz="1200" b="0" i="0" dirty="0">
                <a:solidFill>
                  <a:srgbClr val="000000"/>
                </a:solidFill>
                <a:effectLst/>
                <a:latin typeface="inter-regular"/>
              </a:rPr>
              <a:t> </a:t>
            </a:r>
            <a:r>
              <a:rPr lang="en-US" sz="1200" b="1" i="0" dirty="0">
                <a:solidFill>
                  <a:srgbClr val="006699"/>
                </a:solidFill>
                <a:effectLst/>
                <a:latin typeface="inter-regular"/>
              </a:rPr>
              <a:t>void</a:t>
            </a:r>
            <a:r>
              <a:rPr lang="en-US" sz="1200" b="0" i="0" dirty="0">
                <a:solidFill>
                  <a:srgbClr val="000000"/>
                </a:solidFill>
                <a:effectLst/>
                <a:latin typeface="inter-regular"/>
              </a:rPr>
              <a:t> </a:t>
            </a:r>
            <a:r>
              <a:rPr lang="en-US" sz="1200" b="0" i="0" dirty="0" err="1">
                <a:solidFill>
                  <a:srgbClr val="000000"/>
                </a:solidFill>
                <a:effectLst/>
                <a:latin typeface="inter-regular"/>
              </a:rPr>
              <a:t>actionPerformed</a:t>
            </a:r>
            <a:r>
              <a:rPr lang="en-US" sz="1200" b="0" i="0" dirty="0">
                <a:solidFill>
                  <a:srgbClr val="000000"/>
                </a:solidFill>
                <a:effectLst/>
                <a:latin typeface="inter-regular"/>
              </a:rPr>
              <a:t>(</a:t>
            </a:r>
            <a:r>
              <a:rPr lang="en-US" sz="1200" b="0" i="0" dirty="0" err="1">
                <a:solidFill>
                  <a:srgbClr val="000000"/>
                </a:solidFill>
                <a:effectLst/>
                <a:latin typeface="inter-regular"/>
              </a:rPr>
              <a:t>ActionEvent</a:t>
            </a:r>
            <a:r>
              <a:rPr lang="en-US" sz="1200" b="0" i="0" dirty="0">
                <a:solidFill>
                  <a:srgbClr val="000000"/>
                </a:solidFill>
                <a:effectLst/>
                <a:latin typeface="inter-regular"/>
              </a:rPr>
              <a:t> e)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8200"/>
                </a:solidFill>
                <a:effectLst/>
                <a:latin typeface="inter-regular"/>
              </a:rPr>
              <a:t>// Upon clicking the button, the next card of the container is shown</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8200"/>
                </a:solidFill>
                <a:effectLst/>
                <a:latin typeface="inter-regular"/>
              </a:rPr>
              <a:t>// after the last card, again, the first card of the container is shown upon clicking</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err="1">
                <a:solidFill>
                  <a:srgbClr val="000000"/>
                </a:solidFill>
                <a:effectLst/>
                <a:latin typeface="inter-regular"/>
              </a:rPr>
              <a:t>crd.next</a:t>
            </a:r>
            <a:r>
              <a:rPr lang="en-US" sz="1200" b="0" i="0" dirty="0">
                <a:solidFill>
                  <a:srgbClr val="000000"/>
                </a:solidFill>
                <a:effectLst/>
                <a:latin typeface="inter-regular"/>
              </a:rPr>
              <a:t>(</a:t>
            </a:r>
            <a:r>
              <a:rPr lang="en-US" sz="1200" b="0" i="0" dirty="0" err="1">
                <a:solidFill>
                  <a:srgbClr val="000000"/>
                </a:solidFill>
                <a:effectLst/>
                <a:latin typeface="inter-regular"/>
              </a:rPr>
              <a:t>cPane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1" i="0" dirty="0">
                <a:solidFill>
                  <a:srgbClr val="006699"/>
                </a:solidFill>
                <a:effectLst/>
                <a:latin typeface="inter-regular"/>
              </a:rPr>
              <a:t>public</a:t>
            </a:r>
            <a:r>
              <a:rPr lang="en-US" sz="1200" b="0" i="0" dirty="0">
                <a:solidFill>
                  <a:srgbClr val="000000"/>
                </a:solidFill>
                <a:effectLst/>
                <a:latin typeface="inter-regular"/>
              </a:rPr>
              <a:t> </a:t>
            </a:r>
            <a:r>
              <a:rPr lang="en-US" sz="1200" b="1" i="0" dirty="0">
                <a:solidFill>
                  <a:srgbClr val="006699"/>
                </a:solidFill>
                <a:effectLst/>
                <a:latin typeface="inter-regular"/>
              </a:rPr>
              <a:t>static</a:t>
            </a:r>
            <a:r>
              <a:rPr lang="en-US" sz="1200" b="0" i="0" dirty="0">
                <a:solidFill>
                  <a:srgbClr val="000000"/>
                </a:solidFill>
                <a:effectLst/>
                <a:latin typeface="inter-regular"/>
              </a:rPr>
              <a:t> </a:t>
            </a:r>
            <a:r>
              <a:rPr lang="en-US" sz="1200" b="1" i="0" dirty="0">
                <a:solidFill>
                  <a:srgbClr val="006699"/>
                </a:solidFill>
                <a:effectLst/>
                <a:latin typeface="inter-regular"/>
              </a:rPr>
              <a:t>void</a:t>
            </a:r>
            <a:r>
              <a:rPr lang="en-US" sz="1200" b="0" i="0" dirty="0">
                <a:solidFill>
                  <a:srgbClr val="000000"/>
                </a:solidFill>
                <a:effectLst/>
                <a:latin typeface="inter-regular"/>
              </a:rPr>
              <a:t> main(String </a:t>
            </a:r>
            <a:r>
              <a:rPr lang="en-US" sz="1200" b="0" i="0" dirty="0" err="1">
                <a:solidFill>
                  <a:srgbClr val="000000"/>
                </a:solidFill>
                <a:effectLst/>
                <a:latin typeface="inter-regular"/>
              </a:rPr>
              <a:t>argvs</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CardLayoutExample1 </a:t>
            </a:r>
            <a:r>
              <a:rPr lang="en-US" sz="1200" b="0" i="0" dirty="0" err="1">
                <a:solidFill>
                  <a:srgbClr val="000000"/>
                </a:solidFill>
                <a:effectLst/>
                <a:latin typeface="inter-regular"/>
              </a:rPr>
              <a:t>crdl</a:t>
            </a:r>
            <a:r>
              <a:rPr lang="en-US" sz="1200" b="0" i="0" dirty="0">
                <a:solidFill>
                  <a:srgbClr val="000000"/>
                </a:solidFill>
                <a:effectLst/>
                <a:latin typeface="inter-regular"/>
              </a:rPr>
              <a:t> = </a:t>
            </a:r>
            <a:r>
              <a:rPr lang="en-US" sz="1200" b="1" i="0" dirty="0">
                <a:solidFill>
                  <a:srgbClr val="006699"/>
                </a:solidFill>
                <a:effectLst/>
                <a:latin typeface="inter-regular"/>
              </a:rPr>
              <a:t>new</a:t>
            </a:r>
            <a:r>
              <a:rPr lang="en-US" sz="1200" b="0" i="0" dirty="0">
                <a:solidFill>
                  <a:srgbClr val="000000"/>
                </a:solidFill>
                <a:effectLst/>
                <a:latin typeface="inter-regular"/>
              </a:rPr>
              <a:t> CardLayoutExample1();   </a:t>
            </a:r>
          </a:p>
          <a:p>
            <a:pPr marL="0" indent="0" algn="just">
              <a:lnSpc>
                <a:spcPct val="120000"/>
              </a:lnSpc>
              <a:spcBef>
                <a:spcPts val="0"/>
              </a:spcBef>
              <a:spcAft>
                <a:spcPts val="0"/>
              </a:spcAft>
              <a:buNone/>
            </a:pPr>
            <a:r>
              <a:rPr lang="en-US" sz="1200" b="0" i="0" dirty="0">
                <a:solidFill>
                  <a:srgbClr val="008200"/>
                </a:solidFill>
                <a:effectLst/>
                <a:latin typeface="inter-regular"/>
              </a:rPr>
              <a:t>// size is 300 * 300        </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err="1">
                <a:solidFill>
                  <a:srgbClr val="000000"/>
                </a:solidFill>
                <a:effectLst/>
                <a:latin typeface="inter-regular"/>
              </a:rPr>
              <a:t>crdl.setSize</a:t>
            </a:r>
            <a:r>
              <a:rPr lang="en-US" sz="1200" b="0" i="0" dirty="0">
                <a:solidFill>
                  <a:srgbClr val="000000"/>
                </a:solidFill>
                <a:effectLst/>
                <a:latin typeface="inter-regular"/>
              </a:rPr>
              <a:t>(</a:t>
            </a:r>
            <a:r>
              <a:rPr lang="en-US" sz="1200" b="0" i="0" dirty="0">
                <a:solidFill>
                  <a:srgbClr val="C00000"/>
                </a:solidFill>
                <a:effectLst/>
                <a:latin typeface="inter-regular"/>
              </a:rPr>
              <a:t>300</a:t>
            </a:r>
            <a:r>
              <a:rPr lang="en-US" sz="1200" b="0" i="0" dirty="0">
                <a:solidFill>
                  <a:srgbClr val="000000"/>
                </a:solidFill>
                <a:effectLst/>
                <a:latin typeface="inter-regular"/>
              </a:rPr>
              <a:t>, </a:t>
            </a:r>
            <a:r>
              <a:rPr lang="en-US" sz="1200" b="0" i="0" dirty="0">
                <a:solidFill>
                  <a:srgbClr val="C00000"/>
                </a:solidFill>
                <a:effectLst/>
                <a:latin typeface="inter-regular"/>
              </a:rPr>
              <a:t>300</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err="1">
                <a:solidFill>
                  <a:srgbClr val="000000"/>
                </a:solidFill>
                <a:effectLst/>
                <a:latin typeface="inter-regular"/>
              </a:rPr>
              <a:t>crdl.setVisible</a:t>
            </a:r>
            <a:r>
              <a:rPr lang="en-US" sz="1200" b="0" i="0" dirty="0">
                <a:solidFill>
                  <a:srgbClr val="000000"/>
                </a:solidFill>
                <a:effectLst/>
                <a:latin typeface="inter-regular"/>
              </a:rPr>
              <a:t>(</a:t>
            </a:r>
            <a:r>
              <a:rPr lang="en-US" sz="1200" b="1" i="0" dirty="0">
                <a:solidFill>
                  <a:srgbClr val="006699"/>
                </a:solidFill>
                <a:effectLst/>
                <a:latin typeface="inter-regular"/>
              </a:rPr>
              <a:t>true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err="1">
                <a:solidFill>
                  <a:srgbClr val="000000"/>
                </a:solidFill>
                <a:effectLst/>
                <a:latin typeface="inter-regular"/>
              </a:rPr>
              <a:t>crdl.setDefaultCloseOperation</a:t>
            </a:r>
            <a:r>
              <a:rPr lang="en-US" sz="1200" b="0" i="0" dirty="0">
                <a:solidFill>
                  <a:srgbClr val="000000"/>
                </a:solidFill>
                <a:effectLst/>
                <a:latin typeface="inter-regular"/>
              </a:rPr>
              <a:t>(EXIT_ON_CLOSE);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nSpc>
                <a:spcPct val="120000"/>
              </a:lnSpc>
              <a:spcBef>
                <a:spcPts val="0"/>
              </a:spcBef>
              <a:spcAft>
                <a:spcPts val="0"/>
              </a:spcAft>
              <a:buNone/>
            </a:pPr>
            <a:endParaRPr lang="en-US" sz="1200" dirty="0"/>
          </a:p>
        </p:txBody>
      </p:sp>
      <p:pic>
        <p:nvPicPr>
          <p:cNvPr id="13314" name="Picture 2" descr="CardLayout class">
            <a:extLst>
              <a:ext uri="{FF2B5EF4-FFF2-40B4-BE49-F238E27FC236}">
                <a16:creationId xmlns:a16="http://schemas.microsoft.com/office/drawing/2014/main" id="{4EC28B3B-7D77-4462-842C-84D51D034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940" y="4724359"/>
            <a:ext cx="2081408" cy="208140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ardLayout class">
            <a:extLst>
              <a:ext uri="{FF2B5EF4-FFF2-40B4-BE49-F238E27FC236}">
                <a16:creationId xmlns:a16="http://schemas.microsoft.com/office/drawing/2014/main" id="{346D8AE6-0C13-4BC0-8B90-B543327A8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275" y="4699451"/>
            <a:ext cx="2081408" cy="212545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ardLayout class">
            <a:extLst>
              <a:ext uri="{FF2B5EF4-FFF2-40B4-BE49-F238E27FC236}">
                <a16:creationId xmlns:a16="http://schemas.microsoft.com/office/drawing/2014/main" id="{92EE1A59-3954-4433-8717-7AAF655533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4028" y="4680308"/>
            <a:ext cx="2103990" cy="212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99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D51C4A-9B50-44FB-B905-993A83CE7487}"/>
              </a:ext>
            </a:extLst>
          </p:cNvPr>
          <p:cNvSpPr>
            <a:spLocks noGrp="1" noChangeArrowheads="1"/>
          </p:cNvSpPr>
          <p:nvPr>
            <p:ph type="title"/>
          </p:nvPr>
        </p:nvSpPr>
        <p:spPr/>
        <p:txBody>
          <a:bodyPr>
            <a:normAutofit fontScale="90000"/>
          </a:bodyPr>
          <a:lstStyle/>
          <a:p>
            <a:pPr eaLnBrk="1" hangingPunct="1"/>
            <a:r>
              <a:rPr lang="en-US" altLang="en-US"/>
              <a:t>Java Foundation Classes (JFC)</a:t>
            </a:r>
          </a:p>
        </p:txBody>
      </p:sp>
      <p:sp>
        <p:nvSpPr>
          <p:cNvPr id="7171" name="Rectangle 3">
            <a:extLst>
              <a:ext uri="{FF2B5EF4-FFF2-40B4-BE49-F238E27FC236}">
                <a16:creationId xmlns:a16="http://schemas.microsoft.com/office/drawing/2014/main" id="{6FD68DDA-0D0F-42F4-A7EB-34D794E8F0BE}"/>
              </a:ext>
            </a:extLst>
          </p:cNvPr>
          <p:cNvSpPr>
            <a:spLocks noGrp="1" noChangeArrowheads="1"/>
          </p:cNvSpPr>
          <p:nvPr>
            <p:ph type="body" idx="1"/>
          </p:nvPr>
        </p:nvSpPr>
        <p:spPr/>
        <p:txBody>
          <a:bodyPr/>
          <a:lstStyle/>
          <a:p>
            <a:pPr eaLnBrk="1" hangingPunct="1">
              <a:lnSpc>
                <a:spcPct val="80000"/>
              </a:lnSpc>
            </a:pPr>
            <a:r>
              <a:rPr lang="en-US" altLang="en-US" sz="2800"/>
              <a:t>JFC is a general set of GUI programming capabilities. It contains the following set of packages for creating GUI</a:t>
            </a:r>
          </a:p>
          <a:p>
            <a:pPr lvl="1" eaLnBrk="1" hangingPunct="1">
              <a:lnSpc>
                <a:spcPct val="80000"/>
              </a:lnSpc>
            </a:pPr>
            <a:r>
              <a:rPr lang="en-US" altLang="en-US"/>
              <a:t>Swing component classes, such as those defining buttons and menus, but also </a:t>
            </a:r>
          </a:p>
          <a:p>
            <a:pPr lvl="1" eaLnBrk="1" hangingPunct="1">
              <a:lnSpc>
                <a:spcPct val="80000"/>
              </a:lnSpc>
            </a:pPr>
            <a:r>
              <a:rPr lang="en-US" altLang="en-US"/>
              <a:t>Classes for 2D drawing from the java.awt.geom package</a:t>
            </a:r>
          </a:p>
          <a:p>
            <a:pPr lvl="1" eaLnBrk="1" hangingPunct="1">
              <a:lnSpc>
                <a:spcPct val="80000"/>
              </a:lnSpc>
            </a:pPr>
            <a:r>
              <a:rPr lang="en-US" altLang="en-US"/>
              <a:t>Classes that support drag-and-drop capability in the java.awt.dnd package.</a:t>
            </a:r>
          </a:p>
          <a:p>
            <a:pPr lvl="1" eaLnBrk="1" hangingPunct="1">
              <a:lnSpc>
                <a:spcPct val="80000"/>
              </a:lnSpc>
            </a:pPr>
            <a:r>
              <a:rPr lang="en-US" altLang="en-US"/>
              <a:t>The JFC also includes an application program interface (API) defined in the javax.accessibility package that allows applications to be implemented that provide for users with disabilities.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D26B-52ED-47A9-8D65-39CB9B094465}"/>
              </a:ext>
            </a:extLst>
          </p:cNvPr>
          <p:cNvSpPr>
            <a:spLocks noGrp="1"/>
          </p:cNvSpPr>
          <p:nvPr>
            <p:ph type="title"/>
          </p:nvPr>
        </p:nvSpPr>
        <p:spPr/>
        <p:txBody>
          <a:bodyPr>
            <a:normAutofit fontScale="90000"/>
          </a:bodyPr>
          <a:lstStyle/>
          <a:p>
            <a:r>
              <a:rPr lang="en-US" dirty="0" err="1"/>
              <a:t>GridBagLayout</a:t>
            </a:r>
            <a:endParaRPr lang="en-US" dirty="0"/>
          </a:p>
        </p:txBody>
      </p:sp>
      <p:sp>
        <p:nvSpPr>
          <p:cNvPr id="3" name="Content Placeholder 2">
            <a:extLst>
              <a:ext uri="{FF2B5EF4-FFF2-40B4-BE49-F238E27FC236}">
                <a16:creationId xmlns:a16="http://schemas.microsoft.com/office/drawing/2014/main" id="{21A98397-4806-4B93-86E1-FEB6E64794C9}"/>
              </a:ext>
            </a:extLst>
          </p:cNvPr>
          <p:cNvSpPr>
            <a:spLocks noGrp="1"/>
          </p:cNvSpPr>
          <p:nvPr>
            <p:ph idx="1"/>
          </p:nvPr>
        </p:nvSpPr>
        <p:spPr/>
        <p:txBody>
          <a:bodyPr/>
          <a:lstStyle/>
          <a:p>
            <a:r>
              <a:rPr lang="en-US" dirty="0"/>
              <a:t> The Java </a:t>
            </a:r>
            <a:r>
              <a:rPr lang="en-US" dirty="0" err="1"/>
              <a:t>GridBagLayout</a:t>
            </a:r>
            <a:r>
              <a:rPr lang="en-US" dirty="0"/>
              <a:t> class is used to align components vertically, horizontally or along their baseline.</a:t>
            </a:r>
          </a:p>
          <a:p>
            <a:r>
              <a:rPr lang="en-US" dirty="0"/>
              <a:t> The components may not be of the same size. Each </a:t>
            </a:r>
            <a:r>
              <a:rPr lang="en-US" dirty="0" err="1"/>
              <a:t>GridBagLayout</a:t>
            </a:r>
            <a:r>
              <a:rPr lang="en-US" dirty="0"/>
              <a:t> object maintains a dynamic, rectangular grid of cells. Each component occupies one or more cells known as its display area.</a:t>
            </a:r>
          </a:p>
        </p:txBody>
      </p:sp>
      <p:sp>
        <p:nvSpPr>
          <p:cNvPr id="4" name="Slide Number Placeholder 3">
            <a:extLst>
              <a:ext uri="{FF2B5EF4-FFF2-40B4-BE49-F238E27FC236}">
                <a16:creationId xmlns:a16="http://schemas.microsoft.com/office/drawing/2014/main" id="{6C1A88A2-063A-4E8F-BE59-DD94298CF966}"/>
              </a:ext>
            </a:extLst>
          </p:cNvPr>
          <p:cNvSpPr>
            <a:spLocks noGrp="1"/>
          </p:cNvSpPr>
          <p:nvPr>
            <p:ph type="sldNum" sz="quarter" idx="12"/>
          </p:nvPr>
        </p:nvSpPr>
        <p:spPr/>
        <p:txBody>
          <a:bodyPr/>
          <a:lstStyle/>
          <a:p>
            <a:fld id="{0D736693-4716-4F4B-B6D1-76F915E8FF72}" type="slidenum">
              <a:rPr lang="en-GB" smtClean="0"/>
              <a:t>30</a:t>
            </a:fld>
            <a:endParaRPr lang="en-GB"/>
          </a:p>
        </p:txBody>
      </p:sp>
    </p:spTree>
    <p:extLst>
      <p:ext uri="{BB962C8B-B14F-4D97-AF65-F5344CB8AC3E}">
        <p14:creationId xmlns:p14="http://schemas.microsoft.com/office/powerpoint/2010/main" val="4068656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4BD1-710B-401B-9DC3-7D4F80888EEF}"/>
              </a:ext>
            </a:extLst>
          </p:cNvPr>
          <p:cNvSpPr>
            <a:spLocks noGrp="1"/>
          </p:cNvSpPr>
          <p:nvPr>
            <p:ph type="title"/>
          </p:nvPr>
        </p:nvSpPr>
        <p:spPr/>
        <p:txBody>
          <a:bodyPr>
            <a:normAutofit fontScale="90000"/>
          </a:bodyPr>
          <a:lstStyle/>
          <a:p>
            <a:r>
              <a:rPr lang="en-US" dirty="0" err="1"/>
              <a:t>GridBagLayout</a:t>
            </a:r>
            <a:endParaRPr lang="en-US" dirty="0"/>
          </a:p>
        </p:txBody>
      </p:sp>
      <p:sp>
        <p:nvSpPr>
          <p:cNvPr id="3" name="Content Placeholder 2">
            <a:extLst>
              <a:ext uri="{FF2B5EF4-FFF2-40B4-BE49-F238E27FC236}">
                <a16:creationId xmlns:a16="http://schemas.microsoft.com/office/drawing/2014/main" id="{D328F673-BE80-41A3-904B-FFFC71FE208E}"/>
              </a:ext>
            </a:extLst>
          </p:cNvPr>
          <p:cNvSpPr>
            <a:spLocks noGrp="1"/>
          </p:cNvSpPr>
          <p:nvPr>
            <p:ph idx="1"/>
          </p:nvPr>
        </p:nvSpPr>
        <p:spPr>
          <a:xfrm>
            <a:off x="1097280" y="1041317"/>
            <a:ext cx="10058400" cy="5623434"/>
          </a:xfrm>
        </p:spPr>
        <p:txBody>
          <a:bodyPr>
            <a:normAutofit lnSpcReduction="1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a:t>
            </a:r>
            <a:r>
              <a:rPr lang="en-US" sz="1400" b="0" i="0" dirty="0" err="1">
                <a:solidFill>
                  <a:srgbClr val="000000"/>
                </a:solidFill>
                <a:effectLst/>
                <a:latin typeface="inter-regular"/>
              </a:rPr>
              <a:t>GridBagLayoutExample</a:t>
            </a:r>
            <a:r>
              <a:rPr lang="en-US" sz="1400" b="0" i="0" dirty="0">
                <a:solidFill>
                  <a:srgbClr val="000000"/>
                </a:solidFill>
                <a:effectLst/>
                <a:latin typeface="inter-regular"/>
              </a:rPr>
              <a:t> </a:t>
            </a:r>
            <a:r>
              <a:rPr lang="en-US" sz="1400" b="1" i="0" dirty="0">
                <a:solidFill>
                  <a:srgbClr val="006699"/>
                </a:solidFill>
                <a:effectLst/>
                <a:latin typeface="inter-regular"/>
              </a:rPr>
              <a:t>extends</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args</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GridBagLayoutExample</a:t>
            </a:r>
            <a:r>
              <a:rPr lang="en-US" sz="1400" b="0" i="0" dirty="0">
                <a:solidFill>
                  <a:srgbClr val="000000"/>
                </a:solidFill>
                <a:effectLst/>
                <a:latin typeface="inter-regular"/>
              </a:rPr>
              <a:t> a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GridBagLayoutExample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0" i="0" dirty="0" err="1">
                <a:solidFill>
                  <a:srgbClr val="000000"/>
                </a:solidFill>
                <a:effectLst/>
                <a:latin typeface="inter-regular"/>
              </a:rPr>
              <a:t>GridBagLayoutExample</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GridBagLayoutgrid</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GridBagLayout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GridBagConstraints</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GridBagConstraints</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setLayout</a:t>
            </a:r>
            <a:r>
              <a:rPr lang="en-US" sz="1400" b="0" i="0" dirty="0">
                <a:solidFill>
                  <a:srgbClr val="000000"/>
                </a:solidFill>
                <a:effectLst/>
                <a:latin typeface="inter-regular"/>
              </a:rPr>
              <a:t>(grid);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setTitle</a:t>
            </a:r>
            <a:r>
              <a:rPr lang="en-US" sz="1400" b="0" i="0" dirty="0">
                <a:solidFill>
                  <a:srgbClr val="000000"/>
                </a:solidFill>
                <a:effectLst/>
                <a:latin typeface="inter-regular"/>
              </a:rPr>
              <a:t>(</a:t>
            </a:r>
            <a:r>
              <a:rPr lang="en-US" sz="1400" b="0" i="0" dirty="0">
                <a:solidFill>
                  <a:srgbClr val="0000FF"/>
                </a:solidFill>
                <a:effectLst/>
                <a:latin typeface="inter-regular"/>
              </a:rPr>
              <a:t>"</a:t>
            </a:r>
            <a:r>
              <a:rPr lang="en-US" sz="1400" b="0" i="0" dirty="0" err="1">
                <a:solidFill>
                  <a:srgbClr val="0000FF"/>
                </a:solidFill>
                <a:effectLst/>
                <a:latin typeface="inter-regular"/>
              </a:rPr>
              <a:t>GridBag</a:t>
            </a:r>
            <a:r>
              <a:rPr lang="en-US" sz="1400" b="0" i="0" dirty="0">
                <a:solidFill>
                  <a:srgbClr val="0000FF"/>
                </a:solidFill>
                <a:effectLst/>
                <a:latin typeface="inter-regular"/>
              </a:rPr>
              <a:t> Layout Example"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GridBagLayout</a:t>
            </a:r>
            <a:r>
              <a:rPr lang="en-US" sz="1400" b="0" i="0" dirty="0">
                <a:solidFill>
                  <a:srgbClr val="000000"/>
                </a:solidFill>
                <a:effectLst/>
                <a:latin typeface="inter-regular"/>
              </a:rPr>
              <a:t> layout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GridBagLayout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.setLayout</a:t>
            </a:r>
            <a:r>
              <a:rPr lang="en-US" sz="1400" b="0" i="0" dirty="0">
                <a:solidFill>
                  <a:srgbClr val="000000"/>
                </a:solidFill>
                <a:effectLst/>
                <a:latin typeface="inter-regular"/>
              </a:rPr>
              <a:t>(layout);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gbc.fill</a:t>
            </a:r>
            <a:r>
              <a:rPr lang="en-US" sz="1400" b="0" i="0" dirty="0">
                <a:solidFill>
                  <a:srgbClr val="000000"/>
                </a:solidFill>
                <a:effectLst/>
                <a:latin typeface="inter-regular"/>
              </a:rPr>
              <a:t> = </a:t>
            </a:r>
            <a:r>
              <a:rPr lang="en-US" sz="1400" b="0" i="0" dirty="0" err="1">
                <a:solidFill>
                  <a:srgbClr val="000000"/>
                </a:solidFill>
                <a:effectLst/>
                <a:latin typeface="inter-regular"/>
              </a:rPr>
              <a:t>GridBagConstraints.HORIZONTAL</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gbc.gridx</a:t>
            </a:r>
            <a:r>
              <a:rPr lang="en-US" sz="1400" b="0" i="0" dirty="0">
                <a:solidFill>
                  <a:srgbClr val="000000"/>
                </a:solidFill>
                <a:effectLst/>
                <a:latin typeface="inter-regular"/>
              </a:rPr>
              <a:t> = </a:t>
            </a:r>
            <a:r>
              <a:rPr lang="en-US" sz="1400" b="0" i="0" dirty="0">
                <a:solidFill>
                  <a:srgbClr val="C00000"/>
                </a:solidFill>
                <a:effectLst/>
                <a:latin typeface="inter-regular"/>
              </a:rPr>
              <a:t>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gbc.gridy</a:t>
            </a:r>
            <a:r>
              <a:rPr lang="en-US" sz="1400" b="0" i="0" dirty="0">
                <a:solidFill>
                  <a:srgbClr val="000000"/>
                </a:solidFill>
                <a:effectLst/>
                <a:latin typeface="inter-regular"/>
              </a:rPr>
              <a:t> = </a:t>
            </a:r>
            <a:r>
              <a:rPr lang="en-US" sz="1400" b="0" i="0" dirty="0">
                <a:solidFill>
                  <a:srgbClr val="C00000"/>
                </a:solidFill>
                <a:effectLst/>
                <a:latin typeface="inter-regular"/>
              </a:rPr>
              <a:t>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.add</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Button(</a:t>
            </a:r>
            <a:r>
              <a:rPr lang="en-US" sz="1400" b="0" i="0" dirty="0">
                <a:solidFill>
                  <a:srgbClr val="0000FF"/>
                </a:solidFill>
                <a:effectLst/>
                <a:latin typeface="inter-regular"/>
              </a:rPr>
              <a:t>"Button One"</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gbc.gridx</a:t>
            </a:r>
            <a:r>
              <a:rPr lang="en-US" sz="1400" b="0" i="0" dirty="0">
                <a:solidFill>
                  <a:srgbClr val="000000"/>
                </a:solidFill>
                <a:effectLst/>
                <a:latin typeface="inter-regular"/>
              </a:rPr>
              <a:t> =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gbc.gridy</a:t>
            </a:r>
            <a:r>
              <a:rPr lang="en-US" sz="1400" b="0" i="0" dirty="0">
                <a:solidFill>
                  <a:srgbClr val="000000"/>
                </a:solidFill>
                <a:effectLst/>
                <a:latin typeface="inter-regular"/>
              </a:rPr>
              <a:t> = </a:t>
            </a:r>
            <a:r>
              <a:rPr lang="en-US" sz="1400" b="0" i="0" dirty="0">
                <a:solidFill>
                  <a:srgbClr val="C00000"/>
                </a:solidFill>
                <a:effectLst/>
                <a:latin typeface="inter-regular"/>
              </a:rPr>
              <a:t>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.add</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Button(</a:t>
            </a:r>
            <a:r>
              <a:rPr lang="en-US" sz="1400" b="0" i="0" dirty="0">
                <a:solidFill>
                  <a:srgbClr val="0000FF"/>
                </a:solidFill>
                <a:effectLst/>
                <a:latin typeface="inter-regular"/>
              </a:rPr>
              <a:t>"Button two"</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gbc.fill</a:t>
            </a:r>
            <a:r>
              <a:rPr lang="en-US" sz="1400" b="0" i="0" dirty="0">
                <a:solidFill>
                  <a:srgbClr val="000000"/>
                </a:solidFill>
                <a:effectLst/>
                <a:latin typeface="inter-regular"/>
              </a:rPr>
              <a:t> = </a:t>
            </a:r>
            <a:r>
              <a:rPr lang="en-US" sz="1400" b="0" i="0" dirty="0" err="1">
                <a:solidFill>
                  <a:srgbClr val="000000"/>
                </a:solidFill>
                <a:effectLst/>
                <a:latin typeface="inter-regular"/>
              </a:rPr>
              <a:t>GridBagConstraints.HORIZONTAL</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gbc.ipady</a:t>
            </a:r>
            <a:r>
              <a:rPr lang="en-US" sz="1400" b="0" i="0" dirty="0">
                <a:solidFill>
                  <a:srgbClr val="000000"/>
                </a:solidFill>
                <a:effectLst/>
                <a:latin typeface="inter-regular"/>
              </a:rPr>
              <a:t> = </a:t>
            </a:r>
            <a:r>
              <a:rPr lang="en-US" sz="1400" b="0" i="0" dirty="0">
                <a:solidFill>
                  <a:srgbClr val="C00000"/>
                </a:solidFill>
                <a:effectLst/>
                <a:latin typeface="inter-regular"/>
              </a:rPr>
              <a:t>20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gbc.gridx</a:t>
            </a:r>
            <a:r>
              <a:rPr lang="en-US" sz="1400" b="0" i="0" dirty="0">
                <a:solidFill>
                  <a:srgbClr val="000000"/>
                </a:solidFill>
                <a:effectLst/>
                <a:latin typeface="inter-regular"/>
              </a:rPr>
              <a:t> = </a:t>
            </a:r>
            <a:r>
              <a:rPr lang="en-US" sz="1400" b="0" i="0" dirty="0">
                <a:solidFill>
                  <a:srgbClr val="C00000"/>
                </a:solidFill>
                <a:effectLst/>
                <a:latin typeface="inter-regular"/>
              </a:rPr>
              <a:t>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gbc.gridy</a:t>
            </a:r>
            <a:r>
              <a:rPr lang="en-US" sz="1400" b="0" i="0" dirty="0">
                <a:solidFill>
                  <a:srgbClr val="000000"/>
                </a:solidFill>
                <a:effectLst/>
                <a:latin typeface="inter-regular"/>
              </a:rPr>
              <a:t> =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.add</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Button(</a:t>
            </a:r>
            <a:r>
              <a:rPr lang="en-US" sz="1400" b="0" i="0" dirty="0">
                <a:solidFill>
                  <a:srgbClr val="0000FF"/>
                </a:solidFill>
                <a:effectLst/>
                <a:latin typeface="inter-regular"/>
              </a:rPr>
              <a:t>"Button Three"</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a:t>
            </a:r>
          </a:p>
        </p:txBody>
      </p:sp>
      <p:sp>
        <p:nvSpPr>
          <p:cNvPr id="4" name="Slide Number Placeholder 3">
            <a:extLst>
              <a:ext uri="{FF2B5EF4-FFF2-40B4-BE49-F238E27FC236}">
                <a16:creationId xmlns:a16="http://schemas.microsoft.com/office/drawing/2014/main" id="{9787ACB7-CAD5-4560-BA65-ABFF520F33FC}"/>
              </a:ext>
            </a:extLst>
          </p:cNvPr>
          <p:cNvSpPr>
            <a:spLocks noGrp="1"/>
          </p:cNvSpPr>
          <p:nvPr>
            <p:ph type="sldNum" sz="quarter" idx="12"/>
          </p:nvPr>
        </p:nvSpPr>
        <p:spPr/>
        <p:txBody>
          <a:bodyPr/>
          <a:lstStyle/>
          <a:p>
            <a:fld id="{0D736693-4716-4F4B-B6D1-76F915E8FF72}" type="slidenum">
              <a:rPr lang="en-GB" smtClean="0"/>
              <a:t>31</a:t>
            </a:fld>
            <a:endParaRPr lang="en-GB"/>
          </a:p>
        </p:txBody>
      </p:sp>
      <p:sp>
        <p:nvSpPr>
          <p:cNvPr id="6" name="TextBox 5">
            <a:extLst>
              <a:ext uri="{FF2B5EF4-FFF2-40B4-BE49-F238E27FC236}">
                <a16:creationId xmlns:a16="http://schemas.microsoft.com/office/drawing/2014/main" id="{93A75D47-2CA9-44B9-BFAE-ACB8805EAFA8}"/>
              </a:ext>
            </a:extLst>
          </p:cNvPr>
          <p:cNvSpPr txBox="1"/>
          <p:nvPr/>
        </p:nvSpPr>
        <p:spPr>
          <a:xfrm>
            <a:off x="5733854" y="1055112"/>
            <a:ext cx="6094428" cy="3953070"/>
          </a:xfrm>
          <a:prstGeom prst="rect">
            <a:avLst/>
          </a:prstGeom>
          <a:noFill/>
        </p:spPr>
        <p:txBody>
          <a:bodyPr wrap="square">
            <a:spAutoFit/>
          </a:bodyPr>
          <a:lstStyle/>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gbc.gridx</a:t>
            </a:r>
            <a:r>
              <a:rPr lang="en-US" sz="1400" b="0" i="0" dirty="0">
                <a:solidFill>
                  <a:srgbClr val="000000"/>
                </a:solidFill>
                <a:effectLst/>
                <a:latin typeface="inter-regular"/>
              </a:rPr>
              <a:t> =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gbc.gridy</a:t>
            </a:r>
            <a:r>
              <a:rPr lang="en-US" sz="1400" b="0" i="0" dirty="0">
                <a:solidFill>
                  <a:srgbClr val="000000"/>
                </a:solidFill>
                <a:effectLst/>
                <a:latin typeface="inter-regular"/>
              </a:rPr>
              <a:t> = </a:t>
            </a:r>
            <a:r>
              <a:rPr lang="en-US" sz="1400" b="0" i="0" dirty="0">
                <a:solidFill>
                  <a:srgbClr val="C00000"/>
                </a:solidFill>
                <a:effectLst/>
                <a:latin typeface="inter-regular"/>
              </a:rPr>
              <a:t>1</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.add</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Button(</a:t>
            </a:r>
            <a:r>
              <a:rPr lang="en-US" sz="1400" b="0" i="0" dirty="0">
                <a:solidFill>
                  <a:srgbClr val="0000FF"/>
                </a:solidFill>
                <a:effectLst/>
                <a:latin typeface="inter-regular"/>
              </a:rPr>
              <a:t>"Button Four"</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gbc.gridx</a:t>
            </a:r>
            <a:r>
              <a:rPr lang="en-US" sz="1400" b="0" i="0" dirty="0">
                <a:solidFill>
                  <a:srgbClr val="000000"/>
                </a:solidFill>
                <a:effectLst/>
                <a:latin typeface="inter-regular"/>
              </a:rPr>
              <a:t> = </a:t>
            </a:r>
            <a:r>
              <a:rPr lang="en-US" sz="1400" b="0" i="0" dirty="0">
                <a:solidFill>
                  <a:srgbClr val="C00000"/>
                </a:solidFill>
                <a:effectLst/>
                <a:latin typeface="inter-regular"/>
              </a:rPr>
              <a:t>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gbc.gridy</a:t>
            </a:r>
            <a:r>
              <a:rPr lang="en-US" sz="1400" b="0" i="0" dirty="0">
                <a:solidFill>
                  <a:srgbClr val="000000"/>
                </a:solidFill>
                <a:effectLst/>
                <a:latin typeface="inter-regular"/>
              </a:rPr>
              <a:t> = </a:t>
            </a:r>
            <a:r>
              <a:rPr lang="en-US" sz="1400" b="0" i="0" dirty="0">
                <a:solidFill>
                  <a:srgbClr val="C00000"/>
                </a:solidFill>
                <a:effectLst/>
                <a:latin typeface="inter-regular"/>
              </a:rPr>
              <a:t>2</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gbc.fill</a:t>
            </a:r>
            <a:r>
              <a:rPr lang="en-US" sz="1400" b="0" i="0" dirty="0">
                <a:solidFill>
                  <a:srgbClr val="000000"/>
                </a:solidFill>
                <a:effectLst/>
                <a:latin typeface="inter-regular"/>
              </a:rPr>
              <a:t> = </a:t>
            </a:r>
            <a:r>
              <a:rPr lang="en-US" sz="1400" b="0" i="0" dirty="0" err="1">
                <a:solidFill>
                  <a:srgbClr val="000000"/>
                </a:solidFill>
                <a:effectLst/>
                <a:latin typeface="inter-regular"/>
              </a:rPr>
              <a:t>GridBagConstraints.HORIZONTAL</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gbc.gridwidth</a:t>
            </a:r>
            <a:r>
              <a:rPr lang="en-US" sz="1400" b="0" i="0" dirty="0">
                <a:solidFill>
                  <a:srgbClr val="000000"/>
                </a:solidFill>
                <a:effectLst/>
                <a:latin typeface="inter-regular"/>
              </a:rPr>
              <a:t> = </a:t>
            </a:r>
            <a:r>
              <a:rPr lang="en-US" sz="1400" b="0" i="0" dirty="0">
                <a:solidFill>
                  <a:srgbClr val="C00000"/>
                </a:solidFill>
                <a:effectLst/>
                <a:latin typeface="inter-regular"/>
              </a:rPr>
              <a:t>2</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err="1">
                <a:solidFill>
                  <a:srgbClr val="006699"/>
                </a:solidFill>
                <a:effectLst/>
                <a:latin typeface="inter-regular"/>
              </a:rPr>
              <a:t>this</a:t>
            </a:r>
            <a:r>
              <a:rPr lang="en-US" sz="1400" b="0" i="0" dirty="0" err="1">
                <a:solidFill>
                  <a:srgbClr val="000000"/>
                </a:solidFill>
                <a:effectLst/>
                <a:latin typeface="inter-regular"/>
              </a:rPr>
              <a:t>.add</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Button(</a:t>
            </a:r>
            <a:r>
              <a:rPr lang="en-US" sz="1400" b="0" i="0" dirty="0">
                <a:solidFill>
                  <a:srgbClr val="0000FF"/>
                </a:solidFill>
                <a:effectLst/>
                <a:latin typeface="inter-regular"/>
              </a:rPr>
              <a:t>"Button Five"</a:t>
            </a:r>
            <a:r>
              <a:rPr lang="en-US" sz="1400" b="0" i="0" dirty="0">
                <a:solidFill>
                  <a:srgbClr val="000000"/>
                </a:solidFill>
                <a:effectLst/>
                <a:latin typeface="inter-regular"/>
              </a:rPr>
              <a:t>), </a:t>
            </a:r>
            <a:r>
              <a:rPr lang="en-US" sz="1400" b="0" i="0" dirty="0" err="1">
                <a:solidFill>
                  <a:srgbClr val="000000"/>
                </a:solidFill>
                <a:effectLst/>
                <a:latin typeface="inter-regular"/>
              </a:rPr>
              <a:t>gbc</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setSize</a:t>
            </a:r>
            <a:r>
              <a:rPr lang="en-US" sz="1400" b="0" i="0" dirty="0">
                <a:solidFill>
                  <a:srgbClr val="000000"/>
                </a:solidFill>
                <a:effectLst/>
                <a:latin typeface="inter-regular"/>
              </a:rPr>
              <a:t>(</a:t>
            </a:r>
            <a:r>
              <a:rPr lang="en-US" sz="1400" b="0" i="0" dirty="0">
                <a:solidFill>
                  <a:srgbClr val="C00000"/>
                </a:solidFill>
                <a:effectLst/>
                <a:latin typeface="inter-regular"/>
              </a:rPr>
              <a:t>300</a:t>
            </a:r>
            <a:r>
              <a:rPr lang="en-US" sz="1400" b="0" i="0" dirty="0">
                <a:solidFill>
                  <a:srgbClr val="000000"/>
                </a:solidFill>
                <a:effectLst/>
                <a:latin typeface="inter-regular"/>
              </a:rPr>
              <a:t>, </a:t>
            </a:r>
            <a:r>
              <a:rPr lang="en-US" sz="1400" b="0" i="0" dirty="0">
                <a:solidFill>
                  <a:srgbClr val="C00000"/>
                </a:solidFill>
                <a:effectLst/>
                <a:latin typeface="inter-regular"/>
              </a:rPr>
              <a:t>300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setPreferredSize</a:t>
            </a:r>
            <a:r>
              <a:rPr lang="en-US" sz="1400" b="0" i="0" dirty="0">
                <a:solidFill>
                  <a:srgbClr val="000000"/>
                </a:solidFill>
                <a:effectLst/>
                <a:latin typeface="inter-regular"/>
              </a:rPr>
              <a:t>(</a:t>
            </a:r>
            <a:r>
              <a:rPr lang="en-US" sz="1400" b="0" i="0" dirty="0" err="1">
                <a:solidFill>
                  <a:srgbClr val="000000"/>
                </a:solidFill>
                <a:effectLst/>
                <a:latin typeface="inter-regular"/>
              </a:rPr>
              <a:t>getSize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setVisible</a:t>
            </a:r>
            <a:r>
              <a:rPr lang="en-US" sz="1400" b="0" i="0" dirty="0">
                <a:solidFill>
                  <a:srgbClr val="000000"/>
                </a:solidFill>
                <a:effectLst/>
                <a:latin typeface="inter-regular"/>
              </a:rPr>
              <a:t>(</a:t>
            </a:r>
            <a:r>
              <a:rPr lang="en-US" sz="1400" b="1" i="0" dirty="0">
                <a:solidFill>
                  <a:srgbClr val="006699"/>
                </a:solidFill>
                <a:effectLst/>
                <a:latin typeface="inter-regular"/>
              </a:rPr>
              <a:t>true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setDefaultCloseOperation</a:t>
            </a:r>
            <a:r>
              <a:rPr lang="en-US" sz="1400" b="0" i="0" dirty="0">
                <a:solidFill>
                  <a:srgbClr val="000000"/>
                </a:solidFill>
                <a:effectLst/>
                <a:latin typeface="inter-regular"/>
              </a:rPr>
              <a:t>(EXIT_ON_CLOSE);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  </a:t>
            </a:r>
          </a:p>
        </p:txBody>
      </p:sp>
      <p:pic>
        <p:nvPicPr>
          <p:cNvPr id="14338" name="Picture 2" descr="Java Gridbaglayout 1">
            <a:extLst>
              <a:ext uri="{FF2B5EF4-FFF2-40B4-BE49-F238E27FC236}">
                <a16:creationId xmlns:a16="http://schemas.microsoft.com/office/drawing/2014/main" id="{9E63F8FD-5C0D-4767-B9DD-3BA3F2C2D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491" y="4260914"/>
            <a:ext cx="3030920" cy="256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84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400F-28C4-4C3A-A9C1-32B4FBDEF9F2}"/>
              </a:ext>
            </a:extLst>
          </p:cNvPr>
          <p:cNvSpPr>
            <a:spLocks noGrp="1"/>
          </p:cNvSpPr>
          <p:nvPr>
            <p:ph type="title"/>
          </p:nvPr>
        </p:nvSpPr>
        <p:spPr/>
        <p:txBody>
          <a:bodyPr>
            <a:normAutofit fontScale="90000"/>
          </a:bodyPr>
          <a:lstStyle/>
          <a:p>
            <a:r>
              <a:rPr lang="en-US" dirty="0" err="1"/>
              <a:t>GroupLayout</a:t>
            </a:r>
            <a:endParaRPr lang="en-US" dirty="0"/>
          </a:p>
        </p:txBody>
      </p:sp>
      <p:sp>
        <p:nvSpPr>
          <p:cNvPr id="3" name="Content Placeholder 2">
            <a:extLst>
              <a:ext uri="{FF2B5EF4-FFF2-40B4-BE49-F238E27FC236}">
                <a16:creationId xmlns:a16="http://schemas.microsoft.com/office/drawing/2014/main" id="{5345FBAC-DAA6-443B-BA02-C1000EFA6F49}"/>
              </a:ext>
            </a:extLst>
          </p:cNvPr>
          <p:cNvSpPr>
            <a:spLocks noGrp="1"/>
          </p:cNvSpPr>
          <p:nvPr>
            <p:ph idx="1"/>
          </p:nvPr>
        </p:nvSpPr>
        <p:spPr/>
        <p:txBody>
          <a:bodyPr>
            <a:normAutofit fontScale="85000" lnSpcReduction="20000"/>
          </a:bodyPr>
          <a:lstStyle/>
          <a:p>
            <a:r>
              <a:rPr lang="en-US" dirty="0"/>
              <a:t> </a:t>
            </a:r>
            <a:r>
              <a:rPr lang="en-US" dirty="0" err="1"/>
              <a:t>GroupLayout</a:t>
            </a:r>
            <a:r>
              <a:rPr lang="en-US" dirty="0"/>
              <a:t> groups its components and places them in a Container hierarchically. The grouping is done by instances of the Group class.</a:t>
            </a:r>
          </a:p>
          <a:p>
            <a:endParaRPr lang="en-US" dirty="0"/>
          </a:p>
          <a:p>
            <a:r>
              <a:rPr lang="en-US" dirty="0"/>
              <a:t> Group is an abstract class, and two concrete classes which implement this Group class are </a:t>
            </a:r>
            <a:r>
              <a:rPr lang="en-US" dirty="0" err="1"/>
              <a:t>SequentialGroup</a:t>
            </a:r>
            <a:r>
              <a:rPr lang="en-US" dirty="0"/>
              <a:t> and </a:t>
            </a:r>
            <a:r>
              <a:rPr lang="en-US" dirty="0" err="1"/>
              <a:t>ParallelGroup</a:t>
            </a:r>
            <a:r>
              <a:rPr lang="en-US" dirty="0"/>
              <a:t>.</a:t>
            </a:r>
          </a:p>
          <a:p>
            <a:endParaRPr lang="en-US" dirty="0"/>
          </a:p>
          <a:p>
            <a:r>
              <a:rPr lang="en-US" dirty="0"/>
              <a:t> </a:t>
            </a:r>
            <a:r>
              <a:rPr lang="en-US" dirty="0" err="1"/>
              <a:t>SequentialGroup</a:t>
            </a:r>
            <a:r>
              <a:rPr lang="en-US" dirty="0"/>
              <a:t> positions its child sequentially one after another whereas </a:t>
            </a:r>
            <a:r>
              <a:rPr lang="en-US" dirty="0" err="1"/>
              <a:t>ParallelGroup</a:t>
            </a:r>
            <a:r>
              <a:rPr lang="en-US" dirty="0"/>
              <a:t> aligns its child on top of each other.</a:t>
            </a:r>
          </a:p>
          <a:p>
            <a:endParaRPr lang="en-US" dirty="0"/>
          </a:p>
          <a:p>
            <a:r>
              <a:rPr lang="en-US" dirty="0"/>
              <a:t> The </a:t>
            </a:r>
            <a:r>
              <a:rPr lang="en-US" dirty="0" err="1"/>
              <a:t>GroupLayout</a:t>
            </a:r>
            <a:r>
              <a:rPr lang="en-US" dirty="0"/>
              <a:t> class provides methods such as </a:t>
            </a:r>
            <a:r>
              <a:rPr lang="en-US" dirty="0" err="1"/>
              <a:t>createParallelGroup</a:t>
            </a:r>
            <a:r>
              <a:rPr lang="en-US" dirty="0"/>
              <a:t>() and </a:t>
            </a:r>
            <a:r>
              <a:rPr lang="en-US" dirty="0" err="1"/>
              <a:t>createSequentialGroup</a:t>
            </a:r>
            <a:r>
              <a:rPr lang="en-US" dirty="0"/>
              <a:t>() to create groups.</a:t>
            </a:r>
            <a:br>
              <a:rPr lang="en-US" dirty="0"/>
            </a:br>
            <a:endParaRPr lang="en-US" dirty="0"/>
          </a:p>
        </p:txBody>
      </p:sp>
      <p:sp>
        <p:nvSpPr>
          <p:cNvPr id="4" name="Slide Number Placeholder 3">
            <a:extLst>
              <a:ext uri="{FF2B5EF4-FFF2-40B4-BE49-F238E27FC236}">
                <a16:creationId xmlns:a16="http://schemas.microsoft.com/office/drawing/2014/main" id="{274965A8-CF4A-4CD0-B64C-B92EF0385F79}"/>
              </a:ext>
            </a:extLst>
          </p:cNvPr>
          <p:cNvSpPr>
            <a:spLocks noGrp="1"/>
          </p:cNvSpPr>
          <p:nvPr>
            <p:ph type="sldNum" sz="quarter" idx="12"/>
          </p:nvPr>
        </p:nvSpPr>
        <p:spPr/>
        <p:txBody>
          <a:bodyPr/>
          <a:lstStyle/>
          <a:p>
            <a:fld id="{0D736693-4716-4F4B-B6D1-76F915E8FF72}" type="slidenum">
              <a:rPr lang="en-GB" smtClean="0"/>
              <a:t>32</a:t>
            </a:fld>
            <a:endParaRPr lang="en-GB"/>
          </a:p>
        </p:txBody>
      </p:sp>
    </p:spTree>
    <p:extLst>
      <p:ext uri="{BB962C8B-B14F-4D97-AF65-F5344CB8AC3E}">
        <p14:creationId xmlns:p14="http://schemas.microsoft.com/office/powerpoint/2010/main" val="1204624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AF59-50FA-4407-A8E4-00CF1F8A5F22}"/>
              </a:ext>
            </a:extLst>
          </p:cNvPr>
          <p:cNvSpPr>
            <a:spLocks noGrp="1"/>
          </p:cNvSpPr>
          <p:nvPr>
            <p:ph type="title"/>
          </p:nvPr>
        </p:nvSpPr>
        <p:spPr/>
        <p:txBody>
          <a:bodyPr>
            <a:normAutofit fontScale="90000"/>
          </a:bodyPr>
          <a:lstStyle/>
          <a:p>
            <a:r>
              <a:rPr lang="en-US" dirty="0" err="1"/>
              <a:t>GroupLayout</a:t>
            </a:r>
            <a:endParaRPr lang="en-US" dirty="0"/>
          </a:p>
        </p:txBody>
      </p:sp>
      <p:sp>
        <p:nvSpPr>
          <p:cNvPr id="3" name="Content Placeholder 2">
            <a:extLst>
              <a:ext uri="{FF2B5EF4-FFF2-40B4-BE49-F238E27FC236}">
                <a16:creationId xmlns:a16="http://schemas.microsoft.com/office/drawing/2014/main" id="{6C9131AA-54C3-4303-A1B2-433ED177A2E1}"/>
              </a:ext>
            </a:extLst>
          </p:cNvPr>
          <p:cNvSpPr>
            <a:spLocks noGrp="1"/>
          </p:cNvSpPr>
          <p:nvPr>
            <p:ph idx="1"/>
          </p:nvPr>
        </p:nvSpPr>
        <p:spPr>
          <a:xfrm>
            <a:off x="1097280" y="1041317"/>
            <a:ext cx="10058400" cy="5461845"/>
          </a:xfrm>
        </p:spPr>
        <p:txBody>
          <a:bodyPr>
            <a:normAutofit fontScale="92500" lnSpcReduction="10000"/>
          </a:bodyPr>
          <a:lstStyle/>
          <a:p>
            <a:pPr marL="0" indent="0" algn="just">
              <a:lnSpc>
                <a:spcPct val="120000"/>
              </a:lnSpc>
              <a:spcBef>
                <a:spcPts val="0"/>
              </a:spcBef>
              <a:spcAft>
                <a:spcPts val="0"/>
              </a:spcAft>
              <a:buNone/>
            </a:pPr>
            <a:r>
              <a:rPr lang="en-US" sz="1400" dirty="0"/>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a:t>
            </a:r>
            <a:r>
              <a:rPr lang="en-US" sz="1400" b="0" i="0" dirty="0" err="1">
                <a:solidFill>
                  <a:srgbClr val="000000"/>
                </a:solidFill>
                <a:effectLst/>
                <a:latin typeface="inter-regular"/>
              </a:rPr>
              <a:t>GroupExample</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args</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frame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a:t>
            </a:r>
            <a:r>
              <a:rPr lang="en-US" sz="1400" b="0" i="0" dirty="0">
                <a:solidFill>
                  <a:srgbClr val="0000FF"/>
                </a:solidFill>
                <a:effectLst/>
                <a:latin typeface="inter-regular"/>
              </a:rPr>
              <a:t>"</a:t>
            </a:r>
            <a:r>
              <a:rPr lang="en-US" sz="1400" b="0" i="0" dirty="0" err="1">
                <a:solidFill>
                  <a:srgbClr val="0000FF"/>
                </a:solidFill>
                <a:effectLst/>
                <a:latin typeface="inter-regular"/>
              </a:rPr>
              <a:t>GroupLayoutExample</a:t>
            </a:r>
            <a:r>
              <a:rPr lang="en-US" sz="1400" b="0" i="0" dirty="0">
                <a:solidFill>
                  <a:srgbClr val="0000FF"/>
                </a:solidFill>
                <a:effectLst/>
                <a:latin typeface="inter-regular"/>
              </a:rPr>
              <a: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frame.setDefaultCloseOperation</a:t>
            </a:r>
            <a:r>
              <a:rPr lang="en-US" sz="1400" b="0" i="0" dirty="0">
                <a:solidFill>
                  <a:srgbClr val="000000"/>
                </a:solidFill>
                <a:effectLst/>
                <a:latin typeface="inter-regular"/>
              </a:rPr>
              <a:t>(</a:t>
            </a:r>
            <a:r>
              <a:rPr lang="en-US" sz="1400" b="0" i="0" dirty="0" err="1">
                <a:solidFill>
                  <a:srgbClr val="000000"/>
                </a:solidFill>
                <a:effectLst/>
                <a:latin typeface="inter-regular"/>
              </a:rPr>
              <a:t>JFrame.EXIT_ON_CLOSE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Container </a:t>
            </a:r>
            <a:r>
              <a:rPr lang="en-US" sz="1400" b="0" i="0" dirty="0" err="1">
                <a:solidFill>
                  <a:srgbClr val="000000"/>
                </a:solidFill>
                <a:effectLst/>
                <a:latin typeface="inter-regular"/>
              </a:rPr>
              <a:t>contentPanel</a:t>
            </a:r>
            <a:r>
              <a:rPr lang="en-US" sz="1400" b="0" i="0" dirty="0">
                <a:solidFill>
                  <a:srgbClr val="000000"/>
                </a:solidFill>
                <a:effectLst/>
                <a:latin typeface="inter-regular"/>
              </a:rPr>
              <a:t> = </a:t>
            </a:r>
            <a:r>
              <a:rPr lang="en-US" sz="1400" b="0" i="0" dirty="0" err="1">
                <a:solidFill>
                  <a:srgbClr val="000000"/>
                </a:solidFill>
                <a:effectLst/>
                <a:latin typeface="inter-regular"/>
              </a:rPr>
              <a:t>frame.getContentPane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GroupLayout</a:t>
            </a:r>
            <a:r>
              <a:rPr lang="en-US" sz="1400" b="0" i="0" dirty="0">
                <a:solidFill>
                  <a:srgbClr val="000000"/>
                </a:solidFill>
                <a:effectLst/>
                <a:latin typeface="inter-regular"/>
              </a:rPr>
              <a:t> </a:t>
            </a:r>
            <a:r>
              <a:rPr lang="en-US" sz="1400" b="0" i="0" dirty="0" err="1">
                <a:solidFill>
                  <a:srgbClr val="000000"/>
                </a:solidFill>
                <a:effectLst/>
                <a:latin typeface="inter-regular"/>
              </a:rPr>
              <a:t>groupLayout</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GroupLayout</a:t>
            </a:r>
            <a:r>
              <a:rPr lang="en-US" sz="1400" b="0" i="0" dirty="0">
                <a:solidFill>
                  <a:srgbClr val="000000"/>
                </a:solidFill>
                <a:effectLst/>
                <a:latin typeface="inter-regular"/>
              </a:rPr>
              <a:t>(</a:t>
            </a:r>
            <a:r>
              <a:rPr lang="en-US" sz="1400" b="0" i="0" dirty="0" err="1">
                <a:solidFill>
                  <a:srgbClr val="000000"/>
                </a:solidFill>
                <a:effectLst/>
                <a:latin typeface="inter-regular"/>
              </a:rPr>
              <a:t>contentPanel</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contentPanel.setLayout</a:t>
            </a:r>
            <a:r>
              <a:rPr lang="en-US" sz="1400" b="0" i="0" dirty="0">
                <a:solidFill>
                  <a:srgbClr val="000000"/>
                </a:solidFill>
                <a:effectLst/>
                <a:latin typeface="inter-regular"/>
              </a:rPr>
              <a:t>(</a:t>
            </a:r>
            <a:r>
              <a:rPr lang="en-US" sz="1400" b="0" i="0" dirty="0" err="1">
                <a:solidFill>
                  <a:srgbClr val="000000"/>
                </a:solidFill>
                <a:effectLst/>
                <a:latin typeface="inter-regular"/>
              </a:rPr>
              <a:t>groupLayout</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JLabel</a:t>
            </a:r>
            <a:r>
              <a:rPr lang="en-US" sz="1400" b="0" i="0" dirty="0">
                <a:solidFill>
                  <a:srgbClr val="000000"/>
                </a:solidFill>
                <a:effectLst/>
                <a:latin typeface="inter-regular"/>
              </a:rPr>
              <a:t> </a:t>
            </a:r>
            <a:r>
              <a:rPr lang="en-US" sz="1400" b="0" i="0" dirty="0" err="1">
                <a:solidFill>
                  <a:srgbClr val="000000"/>
                </a:solidFill>
                <a:effectLst/>
                <a:latin typeface="inter-regular"/>
              </a:rPr>
              <a:t>clickMe</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JLabel</a:t>
            </a:r>
            <a:r>
              <a:rPr lang="en-US" sz="1400" b="0" i="0" dirty="0">
                <a:solidFill>
                  <a:srgbClr val="000000"/>
                </a:solidFill>
                <a:effectLst/>
                <a:latin typeface="inter-regular"/>
              </a:rPr>
              <a:t>(</a:t>
            </a:r>
            <a:r>
              <a:rPr lang="en-US" sz="1400" b="0" i="0" dirty="0">
                <a:solidFill>
                  <a:srgbClr val="0000FF"/>
                </a:solidFill>
                <a:effectLst/>
                <a:latin typeface="inter-regular"/>
              </a:rPr>
              <a:t>"Click Here"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 button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JButton</a:t>
            </a:r>
            <a:r>
              <a:rPr lang="en-US" sz="1400" b="0" i="0" dirty="0">
                <a:solidFill>
                  <a:srgbClr val="000000"/>
                </a:solidFill>
                <a:effectLst/>
                <a:latin typeface="inter-regular"/>
              </a:rPr>
              <a:t>(</a:t>
            </a:r>
            <a:r>
              <a:rPr lang="en-US" sz="1400" b="0" i="0" dirty="0">
                <a:solidFill>
                  <a:srgbClr val="0000FF"/>
                </a:solidFill>
                <a:effectLst/>
                <a:latin typeface="inter-regular"/>
              </a:rPr>
              <a:t>"This Button"</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groupLayout.setHorizontalGroup</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groupLayout.createSequentialGroup</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addComponent</a:t>
            </a:r>
            <a:r>
              <a:rPr lang="en-US" sz="1400" b="0" i="0" dirty="0">
                <a:solidFill>
                  <a:srgbClr val="000000"/>
                </a:solidFill>
                <a:effectLst/>
                <a:latin typeface="inter-regular"/>
              </a:rPr>
              <a:t>(</a:t>
            </a:r>
            <a:r>
              <a:rPr lang="en-US" sz="1400" b="0" i="0" dirty="0" err="1">
                <a:solidFill>
                  <a:srgbClr val="000000"/>
                </a:solidFill>
                <a:effectLst/>
                <a:latin typeface="inter-regular"/>
              </a:rPr>
              <a:t>clickMe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addGap</a:t>
            </a:r>
            <a:r>
              <a:rPr lang="en-US" sz="1400" b="0" i="0" dirty="0">
                <a:solidFill>
                  <a:srgbClr val="000000"/>
                </a:solidFill>
                <a:effectLst/>
                <a:latin typeface="inter-regular"/>
              </a:rPr>
              <a:t>(</a:t>
            </a:r>
            <a:r>
              <a:rPr lang="en-US" sz="1400" b="0" i="0" dirty="0">
                <a:solidFill>
                  <a:srgbClr val="C00000"/>
                </a:solidFill>
                <a:effectLst/>
                <a:latin typeface="inter-regular"/>
              </a:rPr>
              <a:t>10</a:t>
            </a:r>
            <a:r>
              <a:rPr lang="en-US" sz="1400" b="0" i="0" dirty="0">
                <a:solidFill>
                  <a:srgbClr val="000000"/>
                </a:solidFill>
                <a:effectLst/>
                <a:latin typeface="inter-regular"/>
              </a:rPr>
              <a:t>, </a:t>
            </a:r>
            <a:r>
              <a:rPr lang="en-US" sz="1400" b="0" i="0" dirty="0">
                <a:solidFill>
                  <a:srgbClr val="C00000"/>
                </a:solidFill>
                <a:effectLst/>
                <a:latin typeface="inter-regular"/>
              </a:rPr>
              <a:t>20</a:t>
            </a:r>
            <a:r>
              <a:rPr lang="en-US" sz="1400" b="0" i="0" dirty="0">
                <a:solidFill>
                  <a:srgbClr val="000000"/>
                </a:solidFill>
                <a:effectLst/>
                <a:latin typeface="inter-regular"/>
              </a:rPr>
              <a:t>, </a:t>
            </a:r>
            <a:r>
              <a:rPr lang="en-US" sz="1400" b="0" i="0" dirty="0">
                <a:solidFill>
                  <a:srgbClr val="C00000"/>
                </a:solidFill>
                <a:effectLst/>
                <a:latin typeface="inter-regular"/>
              </a:rPr>
              <a:t>100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addComponent</a:t>
            </a:r>
            <a:r>
              <a:rPr lang="en-US" sz="1400" b="0" i="0" dirty="0">
                <a:solidFill>
                  <a:srgbClr val="000000"/>
                </a:solidFill>
                <a:effectLst/>
                <a:latin typeface="inter-regular"/>
              </a:rPr>
              <a:t>(button));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groupLayout.setVerticalGroup</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groupLayout.createParallelGroup</a:t>
            </a:r>
            <a:r>
              <a:rPr lang="en-US" sz="1400" b="0" i="0" dirty="0">
                <a:solidFill>
                  <a:srgbClr val="000000"/>
                </a:solidFill>
                <a:effectLst/>
                <a:latin typeface="inter-regular"/>
              </a:rPr>
              <a:t>(</a:t>
            </a:r>
            <a:r>
              <a:rPr lang="en-US" sz="1400" b="0" i="0" dirty="0" err="1">
                <a:solidFill>
                  <a:srgbClr val="000000"/>
                </a:solidFill>
                <a:effectLst/>
                <a:latin typeface="inter-regular"/>
              </a:rPr>
              <a:t>GroupLayout.Alignment.BASELINE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addComponent</a:t>
            </a:r>
            <a:r>
              <a:rPr lang="en-US" sz="1400" b="0" i="0" dirty="0">
                <a:solidFill>
                  <a:srgbClr val="000000"/>
                </a:solidFill>
                <a:effectLst/>
                <a:latin typeface="inter-regular"/>
              </a:rPr>
              <a:t>(</a:t>
            </a:r>
            <a:r>
              <a:rPr lang="en-US" sz="1400" b="0" i="0" dirty="0" err="1">
                <a:solidFill>
                  <a:srgbClr val="000000"/>
                </a:solidFill>
                <a:effectLst/>
                <a:latin typeface="inter-regular"/>
              </a:rPr>
              <a:t>clickMe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addComponent</a:t>
            </a:r>
            <a:r>
              <a:rPr lang="en-US" sz="1400" b="0" i="0" dirty="0">
                <a:solidFill>
                  <a:srgbClr val="000000"/>
                </a:solidFill>
                <a:effectLst/>
                <a:latin typeface="inter-regular"/>
              </a:rPr>
              <a:t>(button));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frame.pack</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r>
              <a:rPr lang="en-US" sz="1400" b="0" i="0" dirty="0" err="1">
                <a:solidFill>
                  <a:srgbClr val="000000"/>
                </a:solidFill>
                <a:effectLst/>
                <a:latin typeface="inter-regular"/>
              </a:rPr>
              <a:t>frame.setVisible</a:t>
            </a:r>
            <a:r>
              <a:rPr lang="en-US" sz="1400" b="0" i="0" dirty="0">
                <a:solidFill>
                  <a:srgbClr val="000000"/>
                </a:solidFill>
                <a:effectLst/>
                <a:latin typeface="inter-regular"/>
              </a:rPr>
              <a:t>(</a:t>
            </a:r>
            <a:r>
              <a:rPr lang="en-US" sz="1400" b="1" i="0" dirty="0">
                <a:solidFill>
                  <a:srgbClr val="006699"/>
                </a:solidFill>
                <a:effectLst/>
                <a:latin typeface="inter-regular"/>
              </a:rPr>
              <a:t>true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  }</a:t>
            </a:r>
          </a:p>
        </p:txBody>
      </p:sp>
      <p:sp>
        <p:nvSpPr>
          <p:cNvPr id="4" name="Slide Number Placeholder 3">
            <a:extLst>
              <a:ext uri="{FF2B5EF4-FFF2-40B4-BE49-F238E27FC236}">
                <a16:creationId xmlns:a16="http://schemas.microsoft.com/office/drawing/2014/main" id="{DE58F2E1-49E3-4085-86C6-A65A81254936}"/>
              </a:ext>
            </a:extLst>
          </p:cNvPr>
          <p:cNvSpPr>
            <a:spLocks noGrp="1"/>
          </p:cNvSpPr>
          <p:nvPr>
            <p:ph type="sldNum" sz="quarter" idx="12"/>
          </p:nvPr>
        </p:nvSpPr>
        <p:spPr/>
        <p:txBody>
          <a:bodyPr/>
          <a:lstStyle/>
          <a:p>
            <a:fld id="{0D736693-4716-4F4B-B6D1-76F915E8FF72}" type="slidenum">
              <a:rPr lang="en-GB" smtClean="0"/>
              <a:t>33</a:t>
            </a:fld>
            <a:endParaRPr lang="en-GB"/>
          </a:p>
        </p:txBody>
      </p:sp>
      <p:pic>
        <p:nvPicPr>
          <p:cNvPr id="15362" name="Picture 2" descr="Java Grouplayout 1">
            <a:extLst>
              <a:ext uri="{FF2B5EF4-FFF2-40B4-BE49-F238E27FC236}">
                <a16:creationId xmlns:a16="http://schemas.microsoft.com/office/drawing/2014/main" id="{4FCE2E8B-475B-4116-B23C-1FC2F3818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895" y="2636126"/>
            <a:ext cx="26860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841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DBC8-F34B-4592-B277-ABF498DDE6DB}"/>
              </a:ext>
            </a:extLst>
          </p:cNvPr>
          <p:cNvSpPr>
            <a:spLocks noGrp="1"/>
          </p:cNvSpPr>
          <p:nvPr>
            <p:ph type="title"/>
          </p:nvPr>
        </p:nvSpPr>
        <p:spPr/>
        <p:txBody>
          <a:bodyPr>
            <a:normAutofit fontScale="90000"/>
          </a:bodyPr>
          <a:lstStyle/>
          <a:p>
            <a:r>
              <a:rPr lang="en-US" dirty="0" err="1"/>
              <a:t>SpringLayout</a:t>
            </a:r>
            <a:endParaRPr lang="en-US" dirty="0"/>
          </a:p>
        </p:txBody>
      </p:sp>
      <p:sp>
        <p:nvSpPr>
          <p:cNvPr id="3" name="Content Placeholder 2">
            <a:extLst>
              <a:ext uri="{FF2B5EF4-FFF2-40B4-BE49-F238E27FC236}">
                <a16:creationId xmlns:a16="http://schemas.microsoft.com/office/drawing/2014/main" id="{AB9BE971-A158-4D46-8666-B83C0BC3DC46}"/>
              </a:ext>
            </a:extLst>
          </p:cNvPr>
          <p:cNvSpPr>
            <a:spLocks noGrp="1"/>
          </p:cNvSpPr>
          <p:nvPr>
            <p:ph idx="1"/>
          </p:nvPr>
        </p:nvSpPr>
        <p:spPr/>
        <p:txBody>
          <a:bodyPr>
            <a:normAutofit/>
          </a:bodyPr>
          <a:lstStyle/>
          <a:p>
            <a:r>
              <a:rPr lang="en-US" sz="2800" dirty="0"/>
              <a:t> A </a:t>
            </a:r>
            <a:r>
              <a:rPr lang="en-US" sz="2800" dirty="0" err="1"/>
              <a:t>SpringLayout</a:t>
            </a:r>
            <a:r>
              <a:rPr lang="en-US" sz="2800" dirty="0"/>
              <a:t> arranges the children of its associated container according to a set of constraints. Constraints are nothing but horizontal and vertical distance between two-component edges. Every constraint is represented by a </a:t>
            </a:r>
            <a:r>
              <a:rPr lang="en-US" sz="2800" dirty="0" err="1"/>
              <a:t>SpringLayout.Constraint</a:t>
            </a:r>
            <a:r>
              <a:rPr lang="en-US" sz="2800" dirty="0"/>
              <a:t> object.</a:t>
            </a:r>
          </a:p>
          <a:p>
            <a:endParaRPr lang="en-US" sz="2800" dirty="0"/>
          </a:p>
          <a:p>
            <a:r>
              <a:rPr lang="en-US" sz="2800" dirty="0"/>
              <a:t>Each child of a </a:t>
            </a:r>
            <a:r>
              <a:rPr lang="en-US" sz="2800" dirty="0" err="1"/>
              <a:t>SpringLayout</a:t>
            </a:r>
            <a:r>
              <a:rPr lang="en-US" sz="2800" dirty="0"/>
              <a:t> container, as well as the container itself, has exactly one set of constraints associated with them.</a:t>
            </a:r>
          </a:p>
        </p:txBody>
      </p:sp>
      <p:sp>
        <p:nvSpPr>
          <p:cNvPr id="4" name="Slide Number Placeholder 3">
            <a:extLst>
              <a:ext uri="{FF2B5EF4-FFF2-40B4-BE49-F238E27FC236}">
                <a16:creationId xmlns:a16="http://schemas.microsoft.com/office/drawing/2014/main" id="{B28BAE6D-6B34-4A71-8E3B-A907A0E73F59}"/>
              </a:ext>
            </a:extLst>
          </p:cNvPr>
          <p:cNvSpPr>
            <a:spLocks noGrp="1"/>
          </p:cNvSpPr>
          <p:nvPr>
            <p:ph type="sldNum" sz="quarter" idx="12"/>
          </p:nvPr>
        </p:nvSpPr>
        <p:spPr/>
        <p:txBody>
          <a:bodyPr/>
          <a:lstStyle/>
          <a:p>
            <a:fld id="{0D736693-4716-4F4B-B6D1-76F915E8FF72}" type="slidenum">
              <a:rPr lang="en-GB" smtClean="0"/>
              <a:t>34</a:t>
            </a:fld>
            <a:endParaRPr lang="en-GB"/>
          </a:p>
        </p:txBody>
      </p:sp>
    </p:spTree>
    <p:extLst>
      <p:ext uri="{BB962C8B-B14F-4D97-AF65-F5344CB8AC3E}">
        <p14:creationId xmlns:p14="http://schemas.microsoft.com/office/powerpoint/2010/main" val="48608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6453-8D0C-481F-900A-DC8CC071A958}"/>
              </a:ext>
            </a:extLst>
          </p:cNvPr>
          <p:cNvSpPr>
            <a:spLocks noGrp="1"/>
          </p:cNvSpPr>
          <p:nvPr>
            <p:ph type="title"/>
          </p:nvPr>
        </p:nvSpPr>
        <p:spPr/>
        <p:txBody>
          <a:bodyPr>
            <a:normAutofit fontScale="90000"/>
          </a:bodyPr>
          <a:lstStyle/>
          <a:p>
            <a:r>
              <a:rPr lang="en-US" dirty="0" err="1"/>
              <a:t>SpringLayout</a:t>
            </a:r>
            <a:endParaRPr lang="en-US" dirty="0"/>
          </a:p>
        </p:txBody>
      </p:sp>
      <p:sp>
        <p:nvSpPr>
          <p:cNvPr id="3" name="Content Placeholder 2">
            <a:extLst>
              <a:ext uri="{FF2B5EF4-FFF2-40B4-BE49-F238E27FC236}">
                <a16:creationId xmlns:a16="http://schemas.microsoft.com/office/drawing/2014/main" id="{7E78F485-9937-4F1F-9166-30D4FEC933E1}"/>
              </a:ext>
            </a:extLst>
          </p:cNvPr>
          <p:cNvSpPr>
            <a:spLocks noGrp="1"/>
          </p:cNvSpPr>
          <p:nvPr>
            <p:ph idx="1"/>
          </p:nvPr>
        </p:nvSpPr>
        <p:spPr>
          <a:xfrm>
            <a:off x="1097280" y="1041317"/>
            <a:ext cx="10058400" cy="5293495"/>
          </a:xfrm>
        </p:spPr>
        <p:txBody>
          <a:bodyPr>
            <a:noAutofit/>
          </a:bodyPr>
          <a:lstStyle/>
          <a:p>
            <a:pPr marL="0" indent="0" algn="just">
              <a:lnSpc>
                <a:spcPct val="120000"/>
              </a:lnSpc>
              <a:spcBef>
                <a:spcPts val="0"/>
              </a:spcBef>
              <a:spcAft>
                <a:spcPts val="0"/>
              </a:spcAft>
              <a:buNone/>
            </a:pPr>
            <a:r>
              <a:rPr lang="en-US" sz="1200" dirty="0"/>
              <a:t> </a:t>
            </a:r>
            <a:r>
              <a:rPr lang="en-US" sz="1200" b="1" i="0" dirty="0">
                <a:solidFill>
                  <a:srgbClr val="006699"/>
                </a:solidFill>
                <a:effectLst/>
                <a:latin typeface="inter-regular"/>
              </a:rPr>
              <a:t>public</a:t>
            </a:r>
            <a:r>
              <a:rPr lang="en-US" sz="1200" b="0" i="0" dirty="0">
                <a:solidFill>
                  <a:srgbClr val="000000"/>
                </a:solidFill>
                <a:effectLst/>
                <a:latin typeface="inter-regular"/>
              </a:rPr>
              <a:t> </a:t>
            </a:r>
            <a:r>
              <a:rPr lang="en-US" sz="1200" b="1" i="0" dirty="0">
                <a:solidFill>
                  <a:srgbClr val="006699"/>
                </a:solidFill>
                <a:effectLst/>
                <a:latin typeface="inter-regular"/>
              </a:rPr>
              <a:t>class</a:t>
            </a:r>
            <a:r>
              <a:rPr lang="en-US" sz="1200" b="0" i="0" dirty="0">
                <a:solidFill>
                  <a:srgbClr val="000000"/>
                </a:solidFill>
                <a:effectLst/>
                <a:latin typeface="inter-regular"/>
              </a:rPr>
              <a:t> </a:t>
            </a:r>
            <a:r>
              <a:rPr lang="en-US" sz="1200" b="0" i="0" dirty="0" err="1">
                <a:solidFill>
                  <a:srgbClr val="000000"/>
                </a:solidFill>
                <a:effectLst/>
                <a:latin typeface="inter-regular"/>
              </a:rPr>
              <a:t>MySpringDemo</a:t>
            </a:r>
            <a:r>
              <a:rPr lang="en-US" sz="1200" b="0" i="0" dirty="0">
                <a:solidFill>
                  <a:srgbClr val="000000"/>
                </a:solidFill>
                <a:effectLst/>
                <a:latin typeface="inter-regular"/>
              </a:rPr>
              <a:t> {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1" i="0" dirty="0">
                <a:solidFill>
                  <a:srgbClr val="006699"/>
                </a:solidFill>
                <a:effectLst/>
                <a:latin typeface="inter-regular"/>
              </a:rPr>
              <a:t>private</a:t>
            </a:r>
            <a:r>
              <a:rPr lang="en-US" sz="1200" b="0" i="0" dirty="0">
                <a:solidFill>
                  <a:srgbClr val="000000"/>
                </a:solidFill>
                <a:effectLst/>
                <a:latin typeface="inter-regular"/>
              </a:rPr>
              <a:t> </a:t>
            </a:r>
            <a:r>
              <a:rPr lang="en-US" sz="1200" b="1" i="0" dirty="0">
                <a:solidFill>
                  <a:srgbClr val="006699"/>
                </a:solidFill>
                <a:effectLst/>
                <a:latin typeface="inter-regular"/>
              </a:rPr>
              <a:t>static</a:t>
            </a:r>
            <a:r>
              <a:rPr lang="en-US" sz="1200" b="0" i="0" dirty="0">
                <a:solidFill>
                  <a:srgbClr val="000000"/>
                </a:solidFill>
                <a:effectLst/>
                <a:latin typeface="inter-regular"/>
              </a:rPr>
              <a:t> </a:t>
            </a:r>
            <a:r>
              <a:rPr lang="en-US" sz="1200" b="1" i="0" dirty="0">
                <a:solidFill>
                  <a:srgbClr val="006699"/>
                </a:solidFill>
                <a:effectLst/>
                <a:latin typeface="inter-regular"/>
              </a:rPr>
              <a:t>void</a:t>
            </a:r>
            <a:r>
              <a:rPr lang="en-US" sz="1200" b="0" i="0" dirty="0">
                <a:solidFill>
                  <a:srgbClr val="000000"/>
                </a:solidFill>
                <a:effectLst/>
                <a:latin typeface="inter-regular"/>
              </a:rPr>
              <a:t> </a:t>
            </a:r>
            <a:r>
              <a:rPr lang="en-US" sz="1200" b="0" i="0" dirty="0" err="1">
                <a:solidFill>
                  <a:srgbClr val="000000"/>
                </a:solidFill>
                <a:effectLst/>
                <a:latin typeface="inter-regular"/>
              </a:rPr>
              <a:t>createAndShowGUI</a:t>
            </a:r>
            <a:r>
              <a:rPr lang="en-US" sz="1200" b="0" i="0" dirty="0">
                <a:solidFill>
                  <a:srgbClr val="000000"/>
                </a:solidFill>
                <a:effectLst/>
                <a:latin typeface="inter-regular"/>
              </a:rPr>
              <a:t>() {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JFrame</a:t>
            </a:r>
            <a:r>
              <a:rPr lang="en-US" sz="1200" b="0" i="0" dirty="0">
                <a:solidFill>
                  <a:srgbClr val="000000"/>
                </a:solidFill>
                <a:effectLst/>
                <a:latin typeface="inter-regular"/>
              </a:rPr>
              <a:t> frame = </a:t>
            </a:r>
            <a:r>
              <a:rPr lang="en-US" sz="1200" b="1" i="0" dirty="0">
                <a:solidFill>
                  <a:srgbClr val="006699"/>
                </a:solidFill>
                <a:effectLst/>
                <a:latin typeface="inter-regular"/>
              </a:rPr>
              <a:t>new</a:t>
            </a:r>
            <a:r>
              <a:rPr lang="en-US" sz="1200" b="0" i="0" dirty="0">
                <a:solidFill>
                  <a:srgbClr val="000000"/>
                </a:solidFill>
                <a:effectLst/>
                <a:latin typeface="inter-regular"/>
              </a:rPr>
              <a:t> </a:t>
            </a:r>
            <a:r>
              <a:rPr lang="en-US" sz="1200" b="0" i="0" dirty="0" err="1">
                <a:solidFill>
                  <a:srgbClr val="000000"/>
                </a:solidFill>
                <a:effectLst/>
                <a:latin typeface="inter-regular"/>
              </a:rPr>
              <a:t>JFrame</a:t>
            </a:r>
            <a:r>
              <a:rPr lang="en-US" sz="1200" b="0" i="0" dirty="0">
                <a:solidFill>
                  <a:srgbClr val="000000"/>
                </a:solidFill>
                <a:effectLst/>
                <a:latin typeface="inter-regular"/>
              </a:rPr>
              <a:t>(</a:t>
            </a:r>
            <a:r>
              <a:rPr lang="en-US" sz="1200" b="0" i="0" dirty="0">
                <a:solidFill>
                  <a:srgbClr val="0000FF"/>
                </a:solidFill>
                <a:effectLst/>
                <a:latin typeface="inter-regular"/>
              </a:rPr>
              <a:t>"</a:t>
            </a:r>
            <a:r>
              <a:rPr lang="en-US" sz="1200" b="0" i="0" dirty="0" err="1">
                <a:solidFill>
                  <a:srgbClr val="0000FF"/>
                </a:solidFill>
                <a:effectLst/>
                <a:latin typeface="inter-regular"/>
              </a:rPr>
              <a:t>MySpringDemp</a:t>
            </a:r>
            <a:r>
              <a:rPr lang="en-US" sz="1200" b="0" i="0" dirty="0">
                <a:solidFill>
                  <a:srgbClr val="0000FF"/>
                </a:solidFill>
                <a:effectLst/>
                <a:latin typeface="inter-regular"/>
              </a:rPr>
              <a:t>"</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frame.setDefaultCloseOperation</a:t>
            </a:r>
            <a:r>
              <a:rPr lang="en-US" sz="1200" b="0" i="0" dirty="0">
                <a:solidFill>
                  <a:srgbClr val="000000"/>
                </a:solidFill>
                <a:effectLst/>
                <a:latin typeface="inter-regular"/>
              </a:rPr>
              <a:t>(</a:t>
            </a:r>
            <a:r>
              <a:rPr lang="en-US" sz="1200" b="0" i="0" dirty="0" err="1">
                <a:solidFill>
                  <a:srgbClr val="000000"/>
                </a:solidFill>
                <a:effectLst/>
                <a:latin typeface="inter-regular"/>
              </a:rPr>
              <a:t>JFrame.EXIT_ON_CLOSE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Container </a:t>
            </a:r>
            <a:r>
              <a:rPr lang="en-US" sz="1200" b="0" i="0" dirty="0" err="1">
                <a:solidFill>
                  <a:srgbClr val="000000"/>
                </a:solidFill>
                <a:effectLst/>
                <a:latin typeface="inter-regular"/>
              </a:rPr>
              <a:t>contentPane</a:t>
            </a:r>
            <a:r>
              <a:rPr lang="en-US" sz="1200" b="0" i="0" dirty="0">
                <a:solidFill>
                  <a:srgbClr val="000000"/>
                </a:solidFill>
                <a:effectLst/>
                <a:latin typeface="inter-regular"/>
              </a:rPr>
              <a:t> = </a:t>
            </a:r>
            <a:r>
              <a:rPr lang="en-US" sz="1200" b="0" i="0" dirty="0" err="1">
                <a:solidFill>
                  <a:srgbClr val="000000"/>
                </a:solidFill>
                <a:effectLst/>
                <a:latin typeface="inter-regular"/>
              </a:rPr>
              <a:t>frame.getContentPane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SpringLayout</a:t>
            </a:r>
            <a:r>
              <a:rPr lang="en-US" sz="1200" b="0" i="0" dirty="0">
                <a:solidFill>
                  <a:srgbClr val="000000"/>
                </a:solidFill>
                <a:effectLst/>
                <a:latin typeface="inter-regular"/>
              </a:rPr>
              <a:t> layout = </a:t>
            </a:r>
            <a:r>
              <a:rPr lang="en-US" sz="1200" b="1" i="0" dirty="0">
                <a:solidFill>
                  <a:srgbClr val="006699"/>
                </a:solidFill>
                <a:effectLst/>
                <a:latin typeface="inter-regular"/>
              </a:rPr>
              <a:t>new</a:t>
            </a:r>
            <a:r>
              <a:rPr lang="en-US" sz="1200" b="0" i="0" dirty="0">
                <a:solidFill>
                  <a:srgbClr val="000000"/>
                </a:solidFill>
                <a:effectLst/>
                <a:latin typeface="inter-regular"/>
              </a:rPr>
              <a:t> </a:t>
            </a:r>
            <a:r>
              <a:rPr lang="en-US" sz="1200" b="0" i="0" dirty="0" err="1">
                <a:solidFill>
                  <a:srgbClr val="000000"/>
                </a:solidFill>
                <a:effectLst/>
                <a:latin typeface="inter-regular"/>
              </a:rPr>
              <a:t>SpringLayout</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contentPane.setLayout</a:t>
            </a:r>
            <a:r>
              <a:rPr lang="en-US" sz="1200" b="0" i="0" dirty="0">
                <a:solidFill>
                  <a:srgbClr val="000000"/>
                </a:solidFill>
                <a:effectLst/>
                <a:latin typeface="inter-regular"/>
              </a:rPr>
              <a:t>(layout);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JLabel</a:t>
            </a:r>
            <a:r>
              <a:rPr lang="en-US" sz="1200" b="0" i="0" dirty="0">
                <a:solidFill>
                  <a:srgbClr val="000000"/>
                </a:solidFill>
                <a:effectLst/>
                <a:latin typeface="inter-regular"/>
              </a:rPr>
              <a:t> label = </a:t>
            </a:r>
            <a:r>
              <a:rPr lang="en-US" sz="1200" b="1" i="0" dirty="0">
                <a:solidFill>
                  <a:srgbClr val="006699"/>
                </a:solidFill>
                <a:effectLst/>
                <a:latin typeface="inter-regular"/>
              </a:rPr>
              <a:t>new</a:t>
            </a:r>
            <a:r>
              <a:rPr lang="en-US" sz="1200" b="0" i="0" dirty="0">
                <a:solidFill>
                  <a:srgbClr val="000000"/>
                </a:solidFill>
                <a:effectLst/>
                <a:latin typeface="inter-regular"/>
              </a:rPr>
              <a:t> </a:t>
            </a:r>
            <a:r>
              <a:rPr lang="en-US" sz="1200" b="0" i="0" dirty="0" err="1">
                <a:solidFill>
                  <a:srgbClr val="000000"/>
                </a:solidFill>
                <a:effectLst/>
                <a:latin typeface="inter-regular"/>
              </a:rPr>
              <a:t>JLabel</a:t>
            </a:r>
            <a:r>
              <a:rPr lang="en-US" sz="1200" b="0" i="0" dirty="0">
                <a:solidFill>
                  <a:srgbClr val="000000"/>
                </a:solidFill>
                <a:effectLst/>
                <a:latin typeface="inter-regular"/>
              </a:rPr>
              <a:t>(</a:t>
            </a:r>
            <a:r>
              <a:rPr lang="en-US" sz="1200" b="0" i="0" dirty="0">
                <a:solidFill>
                  <a:srgbClr val="0000FF"/>
                </a:solidFill>
                <a:effectLst/>
                <a:latin typeface="inter-regular"/>
              </a:rPr>
              <a:t>"Label: "</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JTextField</a:t>
            </a:r>
            <a:r>
              <a:rPr lang="en-US" sz="1200" b="0" i="0" dirty="0">
                <a:solidFill>
                  <a:srgbClr val="000000"/>
                </a:solidFill>
                <a:effectLst/>
                <a:latin typeface="inter-regular"/>
              </a:rPr>
              <a:t> </a:t>
            </a:r>
            <a:r>
              <a:rPr lang="en-US" sz="1200" b="0" i="0" dirty="0" err="1">
                <a:solidFill>
                  <a:srgbClr val="000000"/>
                </a:solidFill>
                <a:effectLst/>
                <a:latin typeface="inter-regular"/>
              </a:rPr>
              <a:t>textField</a:t>
            </a:r>
            <a:r>
              <a:rPr lang="en-US" sz="1200" b="0" i="0" dirty="0">
                <a:solidFill>
                  <a:srgbClr val="000000"/>
                </a:solidFill>
                <a:effectLst/>
                <a:latin typeface="inter-regular"/>
              </a:rPr>
              <a:t> = </a:t>
            </a:r>
            <a:r>
              <a:rPr lang="en-US" sz="1200" b="1" i="0" dirty="0">
                <a:solidFill>
                  <a:srgbClr val="006699"/>
                </a:solidFill>
                <a:effectLst/>
                <a:latin typeface="inter-regular"/>
              </a:rPr>
              <a:t>new</a:t>
            </a:r>
            <a:r>
              <a:rPr lang="en-US" sz="1200" b="0" i="0" dirty="0">
                <a:solidFill>
                  <a:srgbClr val="000000"/>
                </a:solidFill>
                <a:effectLst/>
                <a:latin typeface="inter-regular"/>
              </a:rPr>
              <a:t> </a:t>
            </a:r>
            <a:r>
              <a:rPr lang="en-US" sz="1200" b="0" i="0" dirty="0" err="1">
                <a:solidFill>
                  <a:srgbClr val="000000"/>
                </a:solidFill>
                <a:effectLst/>
                <a:latin typeface="inter-regular"/>
              </a:rPr>
              <a:t>JTextField</a:t>
            </a:r>
            <a:r>
              <a:rPr lang="en-US" sz="1200" b="0" i="0" dirty="0">
                <a:solidFill>
                  <a:srgbClr val="000000"/>
                </a:solidFill>
                <a:effectLst/>
                <a:latin typeface="inter-regular"/>
              </a:rPr>
              <a:t>(</a:t>
            </a:r>
            <a:r>
              <a:rPr lang="en-US" sz="1200" b="0" i="0" dirty="0">
                <a:solidFill>
                  <a:srgbClr val="0000FF"/>
                </a:solidFill>
                <a:effectLst/>
                <a:latin typeface="inter-regular"/>
              </a:rPr>
              <a:t>"My Text Field"</a:t>
            </a:r>
            <a:r>
              <a:rPr lang="en-US" sz="1200" b="0" i="0" dirty="0">
                <a:solidFill>
                  <a:srgbClr val="000000"/>
                </a:solidFill>
                <a:effectLst/>
                <a:latin typeface="inter-regular"/>
              </a:rPr>
              <a:t>, </a:t>
            </a:r>
            <a:r>
              <a:rPr lang="en-US" sz="1200" b="0" i="0" dirty="0">
                <a:solidFill>
                  <a:srgbClr val="C00000"/>
                </a:solidFill>
                <a:effectLst/>
                <a:latin typeface="inter-regular"/>
              </a:rPr>
              <a:t>15</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contentPane.add</a:t>
            </a:r>
            <a:r>
              <a:rPr lang="en-US" sz="1200" b="0" i="0" dirty="0">
                <a:solidFill>
                  <a:srgbClr val="000000"/>
                </a:solidFill>
                <a:effectLst/>
                <a:latin typeface="inter-regular"/>
              </a:rPr>
              <a:t>(label);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contentPane.add</a:t>
            </a:r>
            <a:r>
              <a:rPr lang="en-US" sz="1200" b="0" i="0" dirty="0">
                <a:solidFill>
                  <a:srgbClr val="000000"/>
                </a:solidFill>
                <a:effectLst/>
                <a:latin typeface="inter-regular"/>
              </a:rPr>
              <a:t>(</a:t>
            </a:r>
            <a:r>
              <a:rPr lang="en-US" sz="1200" b="0" i="0" dirty="0" err="1">
                <a:solidFill>
                  <a:srgbClr val="000000"/>
                </a:solidFill>
                <a:effectLst/>
                <a:latin typeface="inter-regular"/>
              </a:rPr>
              <a:t>textField</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SpringLayout.WEST</a:t>
            </a:r>
            <a:r>
              <a:rPr lang="en-US" sz="1200" b="0" i="0" dirty="0">
                <a:solidFill>
                  <a:srgbClr val="000000"/>
                </a:solidFill>
                <a:effectLst/>
                <a:latin typeface="inter-regular"/>
              </a:rPr>
              <a:t>, label,</a:t>
            </a:r>
            <a:r>
              <a:rPr lang="en-US" sz="1200" b="0" i="0" dirty="0">
                <a:solidFill>
                  <a:srgbClr val="C00000"/>
                </a:solidFill>
                <a:effectLst/>
                <a:latin typeface="inter-regular"/>
              </a:rPr>
              <a:t>6</a:t>
            </a:r>
            <a:r>
              <a:rPr lang="en-US" sz="1200" b="0" i="0" dirty="0">
                <a:solidFill>
                  <a:srgbClr val="000000"/>
                </a:solidFill>
                <a:effectLst/>
                <a:latin typeface="inter-regular"/>
              </a:rPr>
              <a:t>,SpringLayout.WEST, </a:t>
            </a:r>
            <a:r>
              <a:rPr lang="en-US" sz="1200" b="0" i="0" dirty="0" err="1">
                <a:solidFill>
                  <a:srgbClr val="000000"/>
                </a:solidFill>
                <a:effectLst/>
                <a:latin typeface="inter-regular"/>
              </a:rPr>
              <a:t>contentPane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SpringLayout.NORTH</a:t>
            </a:r>
            <a:r>
              <a:rPr lang="en-US" sz="1200" b="0" i="0" dirty="0">
                <a:solidFill>
                  <a:srgbClr val="000000"/>
                </a:solidFill>
                <a:effectLst/>
                <a:latin typeface="inter-regular"/>
              </a:rPr>
              <a:t>, label,</a:t>
            </a:r>
            <a:r>
              <a:rPr lang="en-US" sz="1200" b="0" i="0" dirty="0">
                <a:solidFill>
                  <a:srgbClr val="C00000"/>
                </a:solidFill>
                <a:effectLst/>
                <a:latin typeface="inter-regular"/>
              </a:rPr>
              <a:t>6</a:t>
            </a:r>
            <a:r>
              <a:rPr lang="en-US" sz="1200" b="0" i="0" dirty="0">
                <a:solidFill>
                  <a:srgbClr val="000000"/>
                </a:solidFill>
                <a:effectLst/>
                <a:latin typeface="inter-regular"/>
              </a:rPr>
              <a:t>,SpringLayout.NORTH, </a:t>
            </a:r>
            <a:r>
              <a:rPr lang="en-US" sz="1200" b="0" i="0" dirty="0" err="1">
                <a:solidFill>
                  <a:srgbClr val="000000"/>
                </a:solidFill>
                <a:effectLst/>
                <a:latin typeface="inter-regular"/>
              </a:rPr>
              <a:t>contentPane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SpringLayout.WEST</a:t>
            </a:r>
            <a:r>
              <a:rPr lang="en-US" sz="1200" b="0" i="0" dirty="0">
                <a:solidFill>
                  <a:srgbClr val="000000"/>
                </a:solidFill>
                <a:effectLst/>
                <a:latin typeface="inter-regular"/>
              </a:rPr>
              <a:t>, textField,</a:t>
            </a:r>
            <a:r>
              <a:rPr lang="en-US" sz="1200" b="0" i="0" dirty="0">
                <a:solidFill>
                  <a:srgbClr val="C00000"/>
                </a:solidFill>
                <a:effectLst/>
                <a:latin typeface="inter-regular"/>
              </a:rPr>
              <a:t>6</a:t>
            </a:r>
            <a:r>
              <a:rPr lang="en-US" sz="1200" b="0" i="0" dirty="0">
                <a:solidFill>
                  <a:srgbClr val="000000"/>
                </a:solidFill>
                <a:effectLst/>
                <a:latin typeface="inter-regular"/>
              </a:rPr>
              <a:t>,SpringLayout.EAST, label);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SpringLayout.NORTH</a:t>
            </a:r>
            <a:r>
              <a:rPr lang="en-US" sz="1200" b="0" i="0" dirty="0">
                <a:solidFill>
                  <a:srgbClr val="000000"/>
                </a:solidFill>
                <a:effectLst/>
                <a:latin typeface="inter-regular"/>
              </a:rPr>
              <a:t>, textField,</a:t>
            </a:r>
            <a:r>
              <a:rPr lang="en-US" sz="1200" b="0" i="0" dirty="0">
                <a:solidFill>
                  <a:srgbClr val="C00000"/>
                </a:solidFill>
                <a:effectLst/>
                <a:latin typeface="inter-regular"/>
              </a:rPr>
              <a:t>6</a:t>
            </a:r>
            <a:r>
              <a:rPr lang="en-US" sz="1200" b="0" i="0" dirty="0">
                <a:solidFill>
                  <a:srgbClr val="000000"/>
                </a:solidFill>
                <a:effectLst/>
                <a:latin typeface="inter-regular"/>
              </a:rPr>
              <a:t>,SpringLayout.NORTH, </a:t>
            </a:r>
            <a:r>
              <a:rPr lang="en-US" sz="1200" b="0" i="0" dirty="0" err="1">
                <a:solidFill>
                  <a:srgbClr val="000000"/>
                </a:solidFill>
                <a:effectLst/>
                <a:latin typeface="inter-regular"/>
              </a:rPr>
              <a:t>contentPane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SpringLayout.EAST</a:t>
            </a:r>
            <a:r>
              <a:rPr lang="en-US" sz="1200" b="0" i="0" dirty="0">
                <a:solidFill>
                  <a:srgbClr val="000000"/>
                </a:solidFill>
                <a:effectLst/>
                <a:latin typeface="inter-regular"/>
              </a:rPr>
              <a:t>, contentPane,</a:t>
            </a:r>
            <a:r>
              <a:rPr lang="en-US" sz="1200" b="0" i="0" dirty="0">
                <a:solidFill>
                  <a:srgbClr val="C00000"/>
                </a:solidFill>
                <a:effectLst/>
                <a:latin typeface="inter-regular"/>
              </a:rPr>
              <a:t>6</a:t>
            </a:r>
            <a:r>
              <a:rPr lang="en-US" sz="1200" b="0" i="0" dirty="0">
                <a:solidFill>
                  <a:srgbClr val="000000"/>
                </a:solidFill>
                <a:effectLst/>
                <a:latin typeface="inter-regular"/>
              </a:rPr>
              <a:t>,SpringLayout.EAST, </a:t>
            </a:r>
            <a:r>
              <a:rPr lang="en-US" sz="1200" b="0" i="0" dirty="0" err="1">
                <a:solidFill>
                  <a:srgbClr val="000000"/>
                </a:solidFill>
                <a:effectLst/>
                <a:latin typeface="inter-regular"/>
              </a:rPr>
              <a:t>textField</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layout.putConstraint</a:t>
            </a:r>
            <a:r>
              <a:rPr lang="en-US" sz="1200" b="0" i="0" dirty="0">
                <a:solidFill>
                  <a:srgbClr val="000000"/>
                </a:solidFill>
                <a:effectLst/>
                <a:latin typeface="inter-regular"/>
              </a:rPr>
              <a:t>(</a:t>
            </a:r>
            <a:r>
              <a:rPr lang="en-US" sz="1200" b="0" i="0" dirty="0" err="1">
                <a:solidFill>
                  <a:srgbClr val="000000"/>
                </a:solidFill>
                <a:effectLst/>
                <a:latin typeface="inter-regular"/>
              </a:rPr>
              <a:t>SpringLayout.SOUTH</a:t>
            </a:r>
            <a:r>
              <a:rPr lang="en-US" sz="1200" b="0" i="0" dirty="0">
                <a:solidFill>
                  <a:srgbClr val="000000"/>
                </a:solidFill>
                <a:effectLst/>
                <a:latin typeface="inter-regular"/>
              </a:rPr>
              <a:t>, contentPane,</a:t>
            </a:r>
            <a:r>
              <a:rPr lang="en-US" sz="1200" b="0" i="0" dirty="0">
                <a:solidFill>
                  <a:srgbClr val="C00000"/>
                </a:solidFill>
                <a:effectLst/>
                <a:latin typeface="inter-regular"/>
              </a:rPr>
              <a:t>6</a:t>
            </a:r>
            <a:r>
              <a:rPr lang="en-US" sz="1200" b="0" i="0" dirty="0">
                <a:solidFill>
                  <a:srgbClr val="000000"/>
                </a:solidFill>
                <a:effectLst/>
                <a:latin typeface="inter-regular"/>
              </a:rPr>
              <a:t>,SpringLayout.SOUTH, </a:t>
            </a:r>
            <a:r>
              <a:rPr lang="en-US" sz="1200" b="0" i="0" dirty="0" err="1">
                <a:solidFill>
                  <a:srgbClr val="000000"/>
                </a:solidFill>
                <a:effectLst/>
                <a:latin typeface="inter-regular"/>
              </a:rPr>
              <a:t>textField</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frame.pack</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frame.setVisible</a:t>
            </a:r>
            <a:r>
              <a:rPr lang="en-US" sz="1200" b="0" i="0" dirty="0">
                <a:solidFill>
                  <a:srgbClr val="000000"/>
                </a:solidFill>
                <a:effectLst/>
                <a:latin typeface="inter-regular"/>
              </a:rPr>
              <a:t>(</a:t>
            </a:r>
            <a:r>
              <a:rPr lang="en-US" sz="1200" b="1" i="0" dirty="0">
                <a:solidFill>
                  <a:srgbClr val="006699"/>
                </a:solidFill>
                <a:effectLst/>
                <a:latin typeface="inter-regular"/>
              </a:rPr>
              <a:t>true</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  </a:t>
            </a:r>
          </a:p>
        </p:txBody>
      </p:sp>
      <p:sp>
        <p:nvSpPr>
          <p:cNvPr id="4" name="Slide Number Placeholder 3">
            <a:extLst>
              <a:ext uri="{FF2B5EF4-FFF2-40B4-BE49-F238E27FC236}">
                <a16:creationId xmlns:a16="http://schemas.microsoft.com/office/drawing/2014/main" id="{F443D54C-63A9-47C8-955D-19FA79356A29}"/>
              </a:ext>
            </a:extLst>
          </p:cNvPr>
          <p:cNvSpPr>
            <a:spLocks noGrp="1"/>
          </p:cNvSpPr>
          <p:nvPr>
            <p:ph type="sldNum" sz="quarter" idx="12"/>
          </p:nvPr>
        </p:nvSpPr>
        <p:spPr/>
        <p:txBody>
          <a:bodyPr/>
          <a:lstStyle/>
          <a:p>
            <a:fld id="{0D736693-4716-4F4B-B6D1-76F915E8FF72}" type="slidenum">
              <a:rPr lang="en-GB" smtClean="0"/>
              <a:t>35</a:t>
            </a:fld>
            <a:endParaRPr lang="en-GB"/>
          </a:p>
        </p:txBody>
      </p:sp>
      <p:sp>
        <p:nvSpPr>
          <p:cNvPr id="6" name="TextBox 5">
            <a:extLst>
              <a:ext uri="{FF2B5EF4-FFF2-40B4-BE49-F238E27FC236}">
                <a16:creationId xmlns:a16="http://schemas.microsoft.com/office/drawing/2014/main" id="{C243748A-3B33-4631-8273-034C7F91882B}"/>
              </a:ext>
            </a:extLst>
          </p:cNvPr>
          <p:cNvSpPr txBox="1"/>
          <p:nvPr/>
        </p:nvSpPr>
        <p:spPr>
          <a:xfrm>
            <a:off x="6271182" y="1144803"/>
            <a:ext cx="6094428" cy="1628779"/>
          </a:xfrm>
          <a:prstGeom prst="rect">
            <a:avLst/>
          </a:prstGeom>
          <a:noFill/>
        </p:spPr>
        <p:txBody>
          <a:bodyPr wrap="square">
            <a:spAutoFit/>
          </a:bodyPr>
          <a:lstStyle/>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1" i="0" dirty="0">
                <a:solidFill>
                  <a:srgbClr val="006699"/>
                </a:solidFill>
                <a:effectLst/>
                <a:latin typeface="inter-regular"/>
              </a:rPr>
              <a:t>public</a:t>
            </a:r>
            <a:r>
              <a:rPr lang="en-US" sz="1200" b="0" i="0" dirty="0">
                <a:solidFill>
                  <a:srgbClr val="000000"/>
                </a:solidFill>
                <a:effectLst/>
                <a:latin typeface="inter-regular"/>
              </a:rPr>
              <a:t> </a:t>
            </a:r>
            <a:r>
              <a:rPr lang="en-US" sz="1200" b="1" i="0" dirty="0">
                <a:solidFill>
                  <a:srgbClr val="006699"/>
                </a:solidFill>
                <a:effectLst/>
                <a:latin typeface="inter-regular"/>
              </a:rPr>
              <a:t>static</a:t>
            </a:r>
            <a:r>
              <a:rPr lang="en-US" sz="1200" b="0" i="0" dirty="0">
                <a:solidFill>
                  <a:srgbClr val="000000"/>
                </a:solidFill>
                <a:effectLst/>
                <a:latin typeface="inter-regular"/>
              </a:rPr>
              <a:t> </a:t>
            </a:r>
            <a:r>
              <a:rPr lang="en-US" sz="1200" b="1" i="0" dirty="0">
                <a:solidFill>
                  <a:srgbClr val="006699"/>
                </a:solidFill>
                <a:effectLst/>
                <a:latin typeface="inter-regular"/>
              </a:rPr>
              <a:t>void</a:t>
            </a:r>
            <a:r>
              <a:rPr lang="en-US" sz="1200" b="0" i="0" dirty="0">
                <a:solidFill>
                  <a:srgbClr val="000000"/>
                </a:solidFill>
                <a:effectLst/>
                <a:latin typeface="inter-regular"/>
              </a:rPr>
              <a:t> main(String[] </a:t>
            </a:r>
            <a:r>
              <a:rPr lang="en-US" sz="1200" b="0" i="0" dirty="0" err="1">
                <a:solidFill>
                  <a:srgbClr val="000000"/>
                </a:solidFill>
                <a:effectLst/>
                <a:latin typeface="inter-regular"/>
              </a:rPr>
              <a:t>args</a:t>
            </a:r>
            <a:r>
              <a:rPr lang="en-US" sz="1200" b="0" i="0" dirty="0">
                <a:solidFill>
                  <a:srgbClr val="000000"/>
                </a:solidFill>
                <a:effectLst/>
                <a:latin typeface="inter-regular"/>
              </a:rPr>
              <a:t>) {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javax.swing.SwingUtilities.invokeLater</a:t>
            </a:r>
            <a:r>
              <a:rPr lang="en-US" sz="1200" b="0" i="0" dirty="0">
                <a:solidFill>
                  <a:srgbClr val="000000"/>
                </a:solidFill>
                <a:effectLst/>
                <a:latin typeface="inter-regular"/>
              </a:rPr>
              <a:t>(</a:t>
            </a:r>
            <a:r>
              <a:rPr lang="en-US" sz="1200" b="1" i="0" dirty="0">
                <a:solidFill>
                  <a:srgbClr val="006699"/>
                </a:solidFill>
                <a:effectLst/>
                <a:latin typeface="inter-regular"/>
              </a:rPr>
              <a:t>new</a:t>
            </a:r>
            <a:r>
              <a:rPr lang="en-US" sz="1200" b="0" i="0" dirty="0">
                <a:solidFill>
                  <a:srgbClr val="000000"/>
                </a:solidFill>
                <a:effectLst/>
                <a:latin typeface="inter-regular"/>
              </a:rPr>
              <a:t> Runnable() {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1" i="0" dirty="0">
                <a:solidFill>
                  <a:srgbClr val="006699"/>
                </a:solidFill>
                <a:effectLst/>
                <a:latin typeface="inter-regular"/>
              </a:rPr>
              <a:t>public</a:t>
            </a:r>
            <a:r>
              <a:rPr lang="en-US" sz="1200" b="0" i="0" dirty="0">
                <a:solidFill>
                  <a:srgbClr val="000000"/>
                </a:solidFill>
                <a:effectLst/>
                <a:latin typeface="inter-regular"/>
              </a:rPr>
              <a:t> </a:t>
            </a:r>
            <a:r>
              <a:rPr lang="en-US" sz="1200" b="1" i="0" dirty="0">
                <a:solidFill>
                  <a:srgbClr val="006699"/>
                </a:solidFill>
                <a:effectLst/>
                <a:latin typeface="inter-regular"/>
              </a:rPr>
              <a:t>void</a:t>
            </a:r>
            <a:r>
              <a:rPr lang="en-US" sz="1200" b="0" i="0" dirty="0">
                <a:solidFill>
                  <a:srgbClr val="000000"/>
                </a:solidFill>
                <a:effectLst/>
                <a:latin typeface="inter-regular"/>
              </a:rPr>
              <a:t> run() {  </a:t>
            </a:r>
          </a:p>
          <a:p>
            <a:pPr marL="0" indent="0" algn="just">
              <a:lnSpc>
                <a:spcPct val="120000"/>
              </a:lnSpc>
              <a:spcBef>
                <a:spcPts val="0"/>
              </a:spcBef>
              <a:spcAft>
                <a:spcPts val="0"/>
              </a:spcAft>
              <a:buNone/>
            </a:pPr>
            <a:r>
              <a:rPr lang="en-US" sz="1200" b="0" i="0" dirty="0">
                <a:solidFill>
                  <a:srgbClr val="000000"/>
                </a:solidFill>
                <a:effectLst/>
                <a:latin typeface="inter-regular"/>
              </a:rPr>
              <a:t>                    </a:t>
            </a:r>
            <a:r>
              <a:rPr lang="en-US" sz="1200" b="0" i="0" dirty="0" err="1">
                <a:solidFill>
                  <a:srgbClr val="000000"/>
                </a:solidFill>
                <a:effectLst/>
                <a:latin typeface="inter-regular"/>
              </a:rPr>
              <a:t>createAndShowGUI</a:t>
            </a:r>
            <a:r>
              <a:rPr lang="en-US" sz="1200" b="0" i="0" dirty="0">
                <a:solidFill>
                  <a:srgbClr val="000000"/>
                </a:solidFill>
                <a:effectLst/>
                <a:latin typeface="inter-regular"/>
              </a:rPr>
              <a:t>();  </a:t>
            </a:r>
          </a:p>
          <a:p>
            <a:pPr marL="0" indent="0" algn="just">
              <a:lnSpc>
                <a:spcPct val="120000"/>
              </a:lnSpc>
              <a:spcBef>
                <a:spcPts val="0"/>
              </a:spcBef>
              <a:spcAft>
                <a:spcPts val="0"/>
              </a:spcAft>
              <a:buNone/>
            </a:pPr>
            <a:r>
              <a:rPr lang="en-US" sz="1200" b="0" i="0" dirty="0">
                <a:solidFill>
                  <a:srgbClr val="000000"/>
                </a:solidFill>
                <a:effectLst/>
                <a:latin typeface="inter-regular"/>
              </a:rPr>
              <a:t>                }            </a:t>
            </a:r>
          </a:p>
          <a:p>
            <a:pPr marL="0" indent="0" algn="just">
              <a:lnSpc>
                <a:spcPct val="120000"/>
              </a:lnSpc>
              <a:spcBef>
                <a:spcPts val="0"/>
              </a:spcBef>
              <a:spcAft>
                <a:spcPts val="0"/>
              </a:spcAft>
              <a:buNone/>
            </a:pPr>
            <a:r>
              <a:rPr lang="en-US" sz="1200" b="0" i="0" dirty="0">
                <a:solidFill>
                  <a:srgbClr val="000000"/>
                </a:solidFill>
                <a:effectLst/>
                <a:latin typeface="inter-regular"/>
              </a:rPr>
              <a:t>          });  </a:t>
            </a:r>
          </a:p>
          <a:p>
            <a:pPr marL="0" indent="0" algn="just">
              <a:lnSpc>
                <a:spcPct val="120000"/>
              </a:lnSpc>
              <a:spcBef>
                <a:spcPts val="0"/>
              </a:spcBef>
              <a:spcAft>
                <a:spcPts val="0"/>
              </a:spcAft>
              <a:buNone/>
            </a:pPr>
            <a:r>
              <a:rPr lang="en-US" sz="1200" b="0" i="0" dirty="0">
                <a:solidFill>
                  <a:srgbClr val="000000"/>
                </a:solidFill>
                <a:effectLst/>
                <a:latin typeface="inter-regular"/>
              </a:rPr>
              <a:t>        }}  </a:t>
            </a:r>
          </a:p>
        </p:txBody>
      </p:sp>
      <p:pic>
        <p:nvPicPr>
          <p:cNvPr id="16386" name="Picture 2" descr="Java Springlayout 1">
            <a:extLst>
              <a:ext uri="{FF2B5EF4-FFF2-40B4-BE49-F238E27FC236}">
                <a16:creationId xmlns:a16="http://schemas.microsoft.com/office/drawing/2014/main" id="{A9CA6BF6-EF94-4929-B303-1C6680506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620" y="3111801"/>
            <a:ext cx="43910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579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7C36-288F-459A-9A93-CA6E0C454B0C}"/>
              </a:ext>
            </a:extLst>
          </p:cNvPr>
          <p:cNvSpPr>
            <a:spLocks noGrp="1"/>
          </p:cNvSpPr>
          <p:nvPr>
            <p:ph type="title"/>
          </p:nvPr>
        </p:nvSpPr>
        <p:spPr/>
        <p:txBody>
          <a:bodyPr>
            <a:normAutofit fontScale="90000"/>
          </a:bodyPr>
          <a:lstStyle/>
          <a:p>
            <a:r>
              <a:rPr lang="en-US" dirty="0" err="1"/>
              <a:t>ScrollPaneLayout</a:t>
            </a:r>
            <a:endParaRPr lang="en-US" dirty="0"/>
          </a:p>
        </p:txBody>
      </p:sp>
      <p:sp>
        <p:nvSpPr>
          <p:cNvPr id="3" name="Content Placeholder 2">
            <a:extLst>
              <a:ext uri="{FF2B5EF4-FFF2-40B4-BE49-F238E27FC236}">
                <a16:creationId xmlns:a16="http://schemas.microsoft.com/office/drawing/2014/main" id="{E599C0D5-02EB-46CE-9C54-5EB2DCA33C98}"/>
              </a:ext>
            </a:extLst>
          </p:cNvPr>
          <p:cNvSpPr>
            <a:spLocks noGrp="1"/>
          </p:cNvSpPr>
          <p:nvPr>
            <p:ph idx="1"/>
          </p:nvPr>
        </p:nvSpPr>
        <p:spPr/>
        <p:txBody>
          <a:bodyPr/>
          <a:lstStyle/>
          <a:p>
            <a:r>
              <a:rPr lang="en-US" dirty="0"/>
              <a:t> The layout manager is used by </a:t>
            </a:r>
            <a:r>
              <a:rPr lang="en-US" dirty="0" err="1"/>
              <a:t>JScrollPane</a:t>
            </a:r>
            <a:r>
              <a:rPr lang="en-US" dirty="0"/>
              <a:t>. </a:t>
            </a:r>
            <a:r>
              <a:rPr lang="en-US" dirty="0" err="1"/>
              <a:t>JScrollPaneLayout</a:t>
            </a:r>
            <a:r>
              <a:rPr lang="en-US" dirty="0"/>
              <a:t> is responsible for nine components: a viewport, two scrollbars, a row header, a column header, and four "corner" components.</a:t>
            </a:r>
          </a:p>
        </p:txBody>
      </p:sp>
      <p:sp>
        <p:nvSpPr>
          <p:cNvPr id="4" name="Slide Number Placeholder 3">
            <a:extLst>
              <a:ext uri="{FF2B5EF4-FFF2-40B4-BE49-F238E27FC236}">
                <a16:creationId xmlns:a16="http://schemas.microsoft.com/office/drawing/2014/main" id="{B26E8EAD-12EE-4261-8907-EB3E25D21352}"/>
              </a:ext>
            </a:extLst>
          </p:cNvPr>
          <p:cNvSpPr>
            <a:spLocks noGrp="1"/>
          </p:cNvSpPr>
          <p:nvPr>
            <p:ph type="sldNum" sz="quarter" idx="12"/>
          </p:nvPr>
        </p:nvSpPr>
        <p:spPr/>
        <p:txBody>
          <a:bodyPr/>
          <a:lstStyle/>
          <a:p>
            <a:fld id="{0D736693-4716-4F4B-B6D1-76F915E8FF72}" type="slidenum">
              <a:rPr lang="en-GB" smtClean="0"/>
              <a:t>36</a:t>
            </a:fld>
            <a:endParaRPr lang="en-GB"/>
          </a:p>
        </p:txBody>
      </p:sp>
    </p:spTree>
    <p:extLst>
      <p:ext uri="{BB962C8B-B14F-4D97-AF65-F5344CB8AC3E}">
        <p14:creationId xmlns:p14="http://schemas.microsoft.com/office/powerpoint/2010/main" val="2317505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53CE-54C4-41E4-B715-DACEEE303A10}"/>
              </a:ext>
            </a:extLst>
          </p:cNvPr>
          <p:cNvSpPr>
            <a:spLocks noGrp="1"/>
          </p:cNvSpPr>
          <p:nvPr>
            <p:ph type="title"/>
          </p:nvPr>
        </p:nvSpPr>
        <p:spPr/>
        <p:txBody>
          <a:bodyPr>
            <a:normAutofit fontScale="90000"/>
          </a:bodyPr>
          <a:lstStyle/>
          <a:p>
            <a:r>
              <a:rPr lang="en-US" dirty="0" err="1"/>
              <a:t>ScrollPaneLayout</a:t>
            </a:r>
            <a:endParaRPr lang="en-US" dirty="0"/>
          </a:p>
        </p:txBody>
      </p:sp>
      <p:sp>
        <p:nvSpPr>
          <p:cNvPr id="3" name="Content Placeholder 2">
            <a:extLst>
              <a:ext uri="{FF2B5EF4-FFF2-40B4-BE49-F238E27FC236}">
                <a16:creationId xmlns:a16="http://schemas.microsoft.com/office/drawing/2014/main" id="{8B5DF506-879A-4D12-AAB2-6B6C0C3CBFCB}"/>
              </a:ext>
            </a:extLst>
          </p:cNvPr>
          <p:cNvSpPr>
            <a:spLocks noGrp="1"/>
          </p:cNvSpPr>
          <p:nvPr>
            <p:ph idx="1"/>
          </p:nvPr>
        </p:nvSpPr>
        <p:spPr>
          <a:xfrm>
            <a:off x="1097280" y="1041317"/>
            <a:ext cx="10058400" cy="5284069"/>
          </a:xfrm>
        </p:spPr>
        <p:txBody>
          <a:bodyPr>
            <a:normAutofit lnSpcReduction="10000"/>
          </a:bodyPr>
          <a:lstStyle/>
          <a:p>
            <a:pPr marL="0" indent="0" algn="just">
              <a:lnSpc>
                <a:spcPct val="120000"/>
              </a:lnSpc>
              <a:spcBef>
                <a:spcPts val="0"/>
              </a:spcBef>
              <a:spcAft>
                <a:spcPts val="0"/>
              </a:spcAft>
              <a:buNone/>
            </a:pPr>
            <a:r>
              <a:rPr lang="en-US" sz="1400" b="1" i="0" dirty="0">
                <a:solidFill>
                  <a:srgbClr val="006699"/>
                </a:solidFill>
                <a:effectLst/>
                <a:latin typeface="inter-regular"/>
              </a:rPr>
              <a:t>import</a:t>
            </a:r>
            <a:r>
              <a:rPr lang="en-US" sz="1400" b="0" i="0" dirty="0">
                <a:solidFill>
                  <a:srgbClr val="000000"/>
                </a:solidFill>
                <a:effectLst/>
                <a:latin typeface="inter-regular"/>
              </a:rPr>
              <a:t> </a:t>
            </a:r>
            <a:r>
              <a:rPr lang="en-US" sz="1400" b="0" i="0" dirty="0" err="1">
                <a:solidFill>
                  <a:srgbClr val="000000"/>
                </a:solidFill>
                <a:effectLst/>
                <a:latin typeface="inter-regular"/>
              </a:rPr>
              <a:t>javax.swing.ImageIcon</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import</a:t>
            </a:r>
            <a:r>
              <a:rPr lang="en-US" sz="1400" b="0" i="0" dirty="0">
                <a:solidFill>
                  <a:srgbClr val="000000"/>
                </a:solidFill>
                <a:effectLst/>
                <a:latin typeface="inter-regular"/>
              </a:rPr>
              <a:t> </a:t>
            </a:r>
            <a:r>
              <a:rPr lang="en-US" sz="1400" b="0" i="0" dirty="0" err="1">
                <a:solidFill>
                  <a:srgbClr val="000000"/>
                </a:solidFill>
                <a:effectLst/>
                <a:latin typeface="inter-regular"/>
              </a:rPr>
              <a:t>javax.swing.JFrame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import</a:t>
            </a:r>
            <a:r>
              <a:rPr lang="en-US" sz="1400" b="0" i="0" dirty="0">
                <a:solidFill>
                  <a:srgbClr val="000000"/>
                </a:solidFill>
                <a:effectLst/>
                <a:latin typeface="inter-regular"/>
              </a:rPr>
              <a:t> </a:t>
            </a:r>
            <a:r>
              <a:rPr lang="en-US" sz="1400" b="0" i="0" dirty="0" err="1">
                <a:solidFill>
                  <a:srgbClr val="000000"/>
                </a:solidFill>
                <a:effectLst/>
                <a:latin typeface="inter-regular"/>
              </a:rPr>
              <a:t>javax.swing.JLabel</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import</a:t>
            </a:r>
            <a:r>
              <a:rPr lang="en-US" sz="1400" b="0" i="0" dirty="0">
                <a:solidFill>
                  <a:srgbClr val="000000"/>
                </a:solidFill>
                <a:effectLst/>
                <a:latin typeface="inter-regular"/>
              </a:rPr>
              <a:t> </a:t>
            </a:r>
            <a:r>
              <a:rPr lang="en-US" sz="1400" b="0" i="0" dirty="0" err="1">
                <a:solidFill>
                  <a:srgbClr val="000000"/>
                </a:solidFill>
                <a:effectLst/>
                <a:latin typeface="inter-regular"/>
              </a:rPr>
              <a:t>javax.swing.JScrollPane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class</a:t>
            </a:r>
            <a:r>
              <a:rPr lang="en-US" sz="1400" b="0" i="0" dirty="0">
                <a:solidFill>
                  <a:srgbClr val="000000"/>
                </a:solidFill>
                <a:effectLst/>
                <a:latin typeface="inter-regular"/>
              </a:rPr>
              <a:t> </a:t>
            </a:r>
            <a:r>
              <a:rPr lang="en-US" sz="1400" b="0" i="0" dirty="0" err="1">
                <a:solidFill>
                  <a:srgbClr val="000000"/>
                </a:solidFill>
                <a:effectLst/>
                <a:latin typeface="inter-regular"/>
              </a:rPr>
              <a:t>ScrollPaneDemo</a:t>
            </a:r>
            <a:r>
              <a:rPr lang="en-US" sz="1400" b="0" i="0" dirty="0">
                <a:solidFill>
                  <a:srgbClr val="000000"/>
                </a:solidFill>
                <a:effectLst/>
                <a:latin typeface="inter-regular"/>
              </a:rPr>
              <a:t> </a:t>
            </a:r>
            <a:r>
              <a:rPr lang="en-US" sz="1400" b="1" i="0" dirty="0">
                <a:solidFill>
                  <a:srgbClr val="006699"/>
                </a:solidFill>
                <a:effectLst/>
                <a:latin typeface="inter-regular"/>
              </a:rPr>
              <a:t>extends</a:t>
            </a:r>
            <a:r>
              <a:rPr lang="en-US" sz="1400" b="0" i="0" dirty="0">
                <a:solidFill>
                  <a:srgbClr val="000000"/>
                </a:solidFill>
                <a:effectLst/>
                <a:latin typeface="inter-regular"/>
              </a:rPr>
              <a:t> </a:t>
            </a:r>
            <a:r>
              <a:rPr lang="en-US" sz="1400" b="0" i="0" dirty="0" err="1">
                <a:solidFill>
                  <a:srgbClr val="000000"/>
                </a:solidFill>
                <a:effectLst/>
                <a:latin typeface="inter-regular"/>
              </a:rPr>
              <a:t>JFrame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0" i="0" dirty="0" err="1">
                <a:solidFill>
                  <a:srgbClr val="000000"/>
                </a:solidFill>
                <a:effectLst/>
                <a:latin typeface="inter-regular"/>
              </a:rPr>
              <a:t>ScrollPaneDemo</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1" i="0" dirty="0">
                <a:solidFill>
                  <a:srgbClr val="006699"/>
                </a:solidFill>
                <a:effectLst/>
                <a:latin typeface="inter-regular"/>
              </a:rPr>
              <a:t>super</a:t>
            </a:r>
            <a:r>
              <a:rPr lang="en-US" sz="1400" b="0" i="0" dirty="0">
                <a:solidFill>
                  <a:srgbClr val="000000"/>
                </a:solidFill>
                <a:effectLst/>
                <a:latin typeface="inter-regular"/>
              </a:rPr>
              <a:t>(</a:t>
            </a:r>
            <a:r>
              <a:rPr lang="en-US" sz="1400" b="0" i="0" dirty="0">
                <a:solidFill>
                  <a:srgbClr val="0000FF"/>
                </a:solidFill>
                <a:effectLst/>
                <a:latin typeface="inter-regular"/>
              </a:rPr>
              <a:t>"</a:t>
            </a:r>
            <a:r>
              <a:rPr lang="en-US" sz="1400" b="0" i="0" dirty="0" err="1">
                <a:solidFill>
                  <a:srgbClr val="0000FF"/>
                </a:solidFill>
                <a:effectLst/>
                <a:latin typeface="inter-regular"/>
              </a:rPr>
              <a:t>ScrollPane</a:t>
            </a:r>
            <a:r>
              <a:rPr lang="en-US" sz="1400" b="0" i="0" dirty="0">
                <a:solidFill>
                  <a:srgbClr val="0000FF"/>
                </a:solidFill>
                <a:effectLst/>
                <a:latin typeface="inter-regular"/>
              </a:rPr>
              <a:t> Demo"</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ImageIcon</a:t>
            </a:r>
            <a:r>
              <a:rPr lang="en-US" sz="1400" b="0" i="0" dirty="0">
                <a:solidFill>
                  <a:srgbClr val="000000"/>
                </a:solidFill>
                <a:effectLst/>
                <a:latin typeface="inter-regular"/>
              </a:rPr>
              <a:t> </a:t>
            </a:r>
            <a:r>
              <a:rPr lang="en-US" sz="1400" b="0" i="0" dirty="0" err="1">
                <a:solidFill>
                  <a:srgbClr val="000000"/>
                </a:solidFill>
                <a:effectLst/>
                <a:latin typeface="inter-regular"/>
              </a:rPr>
              <a:t>img</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ImageIcon</a:t>
            </a:r>
            <a:r>
              <a:rPr lang="en-US" sz="1400" b="0" i="0" dirty="0">
                <a:solidFill>
                  <a:srgbClr val="000000"/>
                </a:solidFill>
                <a:effectLst/>
                <a:latin typeface="inter-regular"/>
              </a:rPr>
              <a:t>(</a:t>
            </a:r>
            <a:r>
              <a:rPr lang="en-US" sz="1400" b="0" i="0" dirty="0">
                <a:solidFill>
                  <a:srgbClr val="0000FF"/>
                </a:solidFill>
                <a:effectLst/>
                <a:latin typeface="inter-regular"/>
              </a:rPr>
              <a:t>"child.png"</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JScrollPane</a:t>
            </a:r>
            <a:r>
              <a:rPr lang="en-US" sz="1400" b="0" i="0" dirty="0">
                <a:solidFill>
                  <a:srgbClr val="000000"/>
                </a:solidFill>
                <a:effectLst/>
                <a:latin typeface="inter-regular"/>
              </a:rPr>
              <a:t> </a:t>
            </a:r>
            <a:r>
              <a:rPr lang="en-US" sz="1400" b="0" i="0" dirty="0" err="1">
                <a:solidFill>
                  <a:srgbClr val="000000"/>
                </a:solidFill>
                <a:effectLst/>
                <a:latin typeface="inter-regular"/>
              </a:rPr>
              <a:t>png</a:t>
            </a:r>
            <a:r>
              <a:rPr lang="en-US" sz="1400" b="0" i="0" dirty="0">
                <a:solidFill>
                  <a:srgbClr val="000000"/>
                </a:solidFill>
                <a:effectLst/>
                <a:latin typeface="inter-regular"/>
              </a:rPr>
              <a:t> = </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JScrollPane</a:t>
            </a:r>
            <a:r>
              <a:rPr lang="en-US" sz="1400" b="0" i="0" dirty="0">
                <a:solidFill>
                  <a:srgbClr val="000000"/>
                </a:solidFill>
                <a:effectLst/>
                <a:latin typeface="inter-regular"/>
              </a:rPr>
              <a:t>(</a:t>
            </a: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JLabel</a:t>
            </a:r>
            <a:r>
              <a:rPr lang="en-US" sz="1400" b="0" i="0" dirty="0">
                <a:solidFill>
                  <a:srgbClr val="000000"/>
                </a:solidFill>
                <a:effectLst/>
                <a:latin typeface="inter-regular"/>
              </a:rPr>
              <a:t>(</a:t>
            </a:r>
            <a:r>
              <a:rPr lang="en-US" sz="1400" b="0" i="0" dirty="0" err="1">
                <a:solidFill>
                  <a:srgbClr val="000000"/>
                </a:solidFill>
                <a:effectLst/>
                <a:latin typeface="inter-regular"/>
              </a:rPr>
              <a:t>img</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getContentPane</a:t>
            </a:r>
            <a:r>
              <a:rPr lang="en-US" sz="1400" b="0" i="0" dirty="0">
                <a:solidFill>
                  <a:srgbClr val="000000"/>
                </a:solidFill>
                <a:effectLst/>
                <a:latin typeface="inter-regular"/>
              </a:rPr>
              <a:t>().add(</a:t>
            </a:r>
            <a:r>
              <a:rPr lang="en-US" sz="1400" b="0" i="0" dirty="0" err="1">
                <a:solidFill>
                  <a:srgbClr val="000000"/>
                </a:solidFill>
                <a:effectLst/>
                <a:latin typeface="inter-regular"/>
              </a:rPr>
              <a:t>png</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setSize</a:t>
            </a:r>
            <a:r>
              <a:rPr lang="en-US" sz="1400" b="0" i="0" dirty="0">
                <a:solidFill>
                  <a:srgbClr val="000000"/>
                </a:solidFill>
                <a:effectLst/>
                <a:latin typeface="inter-regular"/>
              </a:rPr>
              <a:t>(</a:t>
            </a:r>
            <a:r>
              <a:rPr lang="en-US" sz="1400" b="0" i="0" dirty="0">
                <a:solidFill>
                  <a:srgbClr val="C00000"/>
                </a:solidFill>
                <a:effectLst/>
                <a:latin typeface="inter-regular"/>
              </a:rPr>
              <a:t>300</a:t>
            </a:r>
            <a:r>
              <a:rPr lang="en-US" sz="1400" b="0" i="0" dirty="0">
                <a:solidFill>
                  <a:srgbClr val="000000"/>
                </a:solidFill>
                <a:effectLst/>
                <a:latin typeface="inter-regular"/>
              </a:rPr>
              <a:t>,</a:t>
            </a:r>
            <a:r>
              <a:rPr lang="en-US" sz="1400" b="0" i="0" dirty="0">
                <a:solidFill>
                  <a:srgbClr val="C00000"/>
                </a:solidFill>
                <a:effectLst/>
                <a:latin typeface="inter-regular"/>
              </a:rPr>
              <a:t>250</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err="1">
                <a:solidFill>
                  <a:srgbClr val="000000"/>
                </a:solidFill>
                <a:effectLst/>
                <a:latin typeface="inter-regular"/>
              </a:rPr>
              <a:t>setVisible</a:t>
            </a:r>
            <a:r>
              <a:rPr lang="en-US" sz="1400" b="0" i="0" dirty="0">
                <a:solidFill>
                  <a:srgbClr val="000000"/>
                </a:solidFill>
                <a:effectLst/>
                <a:latin typeface="inter-regular"/>
              </a:rPr>
              <a:t>(</a:t>
            </a:r>
            <a:r>
              <a:rPr lang="en-US" sz="1400" b="1" i="0" dirty="0">
                <a:solidFill>
                  <a:srgbClr val="006699"/>
                </a:solidFill>
                <a:effectLst/>
                <a:latin typeface="inter-regular"/>
              </a:rPr>
              <a:t>true</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1" i="0" dirty="0">
                <a:solidFill>
                  <a:srgbClr val="006699"/>
                </a:solidFill>
                <a:effectLst/>
                <a:latin typeface="inter-regular"/>
              </a:rPr>
              <a:t>public</a:t>
            </a:r>
            <a:r>
              <a:rPr lang="en-US" sz="1400" b="0" i="0" dirty="0">
                <a:solidFill>
                  <a:srgbClr val="000000"/>
                </a:solidFill>
                <a:effectLst/>
                <a:latin typeface="inter-regular"/>
              </a:rPr>
              <a:t> </a:t>
            </a:r>
            <a:r>
              <a:rPr lang="en-US" sz="1400" b="1" i="0" dirty="0">
                <a:solidFill>
                  <a:srgbClr val="006699"/>
                </a:solidFill>
                <a:effectLst/>
                <a:latin typeface="inter-regular"/>
              </a:rPr>
              <a:t>static</a:t>
            </a:r>
            <a:r>
              <a:rPr lang="en-US" sz="1400" b="0" i="0" dirty="0">
                <a:solidFill>
                  <a:srgbClr val="000000"/>
                </a:solidFill>
                <a:effectLst/>
                <a:latin typeface="inter-regular"/>
              </a:rPr>
              <a:t> </a:t>
            </a:r>
            <a:r>
              <a:rPr lang="en-US" sz="1400" b="1" i="0" dirty="0">
                <a:solidFill>
                  <a:srgbClr val="006699"/>
                </a:solidFill>
                <a:effectLst/>
                <a:latin typeface="inter-regular"/>
              </a:rPr>
              <a:t>void</a:t>
            </a:r>
            <a:r>
              <a:rPr lang="en-US" sz="1400" b="0" i="0" dirty="0">
                <a:solidFill>
                  <a:srgbClr val="000000"/>
                </a:solidFill>
                <a:effectLst/>
                <a:latin typeface="inter-regular"/>
              </a:rPr>
              <a:t> main(String[] </a:t>
            </a:r>
            <a:r>
              <a:rPr lang="en-US" sz="1400" b="0" i="0" dirty="0" err="1">
                <a:solidFill>
                  <a:srgbClr val="000000"/>
                </a:solidFill>
                <a:effectLst/>
                <a:latin typeface="inter-regular"/>
              </a:rPr>
              <a:t>args</a:t>
            </a:r>
            <a:r>
              <a:rPr lang="en-US" sz="1400" b="0" i="0" dirty="0">
                <a:solidFill>
                  <a:srgbClr val="000000"/>
                </a:solidFill>
                <a:effectLst/>
                <a:latin typeface="inter-regular"/>
              </a:rPr>
              <a:t>) {  </a:t>
            </a:r>
          </a:p>
          <a:p>
            <a:pPr marL="0" indent="0" algn="just">
              <a:lnSpc>
                <a:spcPct val="120000"/>
              </a:lnSpc>
              <a:spcBef>
                <a:spcPts val="0"/>
              </a:spcBef>
              <a:spcAft>
                <a:spcPts val="0"/>
              </a:spcAft>
              <a:buNone/>
            </a:pPr>
            <a:r>
              <a:rPr lang="en-US" sz="1400" b="1" i="0" dirty="0">
                <a:solidFill>
                  <a:srgbClr val="006699"/>
                </a:solidFill>
                <a:effectLst/>
                <a:latin typeface="inter-regular"/>
              </a:rPr>
              <a:t>new</a:t>
            </a:r>
            <a:r>
              <a:rPr lang="en-US" sz="1400" b="0" i="0" dirty="0">
                <a:solidFill>
                  <a:srgbClr val="000000"/>
                </a:solidFill>
                <a:effectLst/>
                <a:latin typeface="inter-regular"/>
              </a:rPr>
              <a:t> </a:t>
            </a:r>
            <a:r>
              <a:rPr lang="en-US" sz="1400" b="0" i="0" dirty="0" err="1">
                <a:solidFill>
                  <a:srgbClr val="000000"/>
                </a:solidFill>
                <a:effectLst/>
                <a:latin typeface="inter-regular"/>
              </a:rPr>
              <a:t>ScrollPaneDemo</a:t>
            </a: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a:p>
            <a:pPr marL="0" indent="0" algn="just">
              <a:lnSpc>
                <a:spcPct val="120000"/>
              </a:lnSpc>
              <a:spcBef>
                <a:spcPts val="0"/>
              </a:spcBef>
              <a:spcAft>
                <a:spcPts val="0"/>
              </a:spcAft>
              <a:buNone/>
            </a:pPr>
            <a:r>
              <a:rPr lang="en-US" sz="1400" b="0" i="0" dirty="0">
                <a:solidFill>
                  <a:srgbClr val="000000"/>
                </a:solidFill>
                <a:effectLst/>
                <a:latin typeface="inter-regular"/>
              </a:rPr>
              <a:t>}  </a:t>
            </a:r>
          </a:p>
        </p:txBody>
      </p:sp>
      <p:sp>
        <p:nvSpPr>
          <p:cNvPr id="4" name="Slide Number Placeholder 3">
            <a:extLst>
              <a:ext uri="{FF2B5EF4-FFF2-40B4-BE49-F238E27FC236}">
                <a16:creationId xmlns:a16="http://schemas.microsoft.com/office/drawing/2014/main" id="{C5E4E740-6266-496D-8D88-FF34DE168179}"/>
              </a:ext>
            </a:extLst>
          </p:cNvPr>
          <p:cNvSpPr>
            <a:spLocks noGrp="1"/>
          </p:cNvSpPr>
          <p:nvPr>
            <p:ph type="sldNum" sz="quarter" idx="12"/>
          </p:nvPr>
        </p:nvSpPr>
        <p:spPr/>
        <p:txBody>
          <a:bodyPr/>
          <a:lstStyle/>
          <a:p>
            <a:fld id="{0D736693-4716-4F4B-B6D1-76F915E8FF72}" type="slidenum">
              <a:rPr lang="en-GB" smtClean="0"/>
              <a:t>37</a:t>
            </a:fld>
            <a:endParaRPr lang="en-GB"/>
          </a:p>
        </p:txBody>
      </p:sp>
      <p:pic>
        <p:nvPicPr>
          <p:cNvPr id="17410" name="Picture 2" descr="Java Scrollpanellayout 1">
            <a:extLst>
              <a:ext uri="{FF2B5EF4-FFF2-40B4-BE49-F238E27FC236}">
                <a16:creationId xmlns:a16="http://schemas.microsoft.com/office/drawing/2014/main" id="{0057F144-C90E-4424-9261-52C09F520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891" y="1959352"/>
            <a:ext cx="31527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368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80867DB-376E-43B1-B3FD-7E272D8DCEF0}"/>
              </a:ext>
            </a:extLst>
          </p:cNvPr>
          <p:cNvSpPr>
            <a:spLocks noGrp="1" noChangeArrowheads="1"/>
          </p:cNvSpPr>
          <p:nvPr>
            <p:ph type="title"/>
          </p:nvPr>
        </p:nvSpPr>
        <p:spPr/>
        <p:txBody>
          <a:bodyPr/>
          <a:lstStyle/>
          <a:p>
            <a:pPr eaLnBrk="1" hangingPunct="1"/>
            <a:r>
              <a:rPr lang="en-US" altLang="en-US" sz="4000"/>
              <a:t>Check Boxes and Radio Buttons</a:t>
            </a:r>
          </a:p>
        </p:txBody>
      </p:sp>
      <p:graphicFrame>
        <p:nvGraphicFramePr>
          <p:cNvPr id="30724" name="Object 6">
            <a:extLst>
              <a:ext uri="{FF2B5EF4-FFF2-40B4-BE49-F238E27FC236}">
                <a16:creationId xmlns:a16="http://schemas.microsoft.com/office/drawing/2014/main" id="{27EE2265-B2EB-4251-9A1E-EFBC5E356CE0}"/>
              </a:ext>
            </a:extLst>
          </p:cNvPr>
          <p:cNvGraphicFramePr>
            <a:graphicFrameLocks noGrp="1" noChangeAspect="1"/>
          </p:cNvGraphicFramePr>
          <p:nvPr>
            <p:ph idx="1"/>
            <p:extLst>
              <p:ext uri="{D42A27DB-BD31-4B8C-83A1-F6EECF244321}">
                <p14:modId xmlns:p14="http://schemas.microsoft.com/office/powerpoint/2010/main" val="2980104228"/>
              </p:ext>
            </p:extLst>
          </p:nvPr>
        </p:nvGraphicFramePr>
        <p:xfrm>
          <a:off x="7924800" y="2121028"/>
          <a:ext cx="228600" cy="200025"/>
        </p:xfrm>
        <a:graphic>
          <a:graphicData uri="http://schemas.openxmlformats.org/presentationml/2006/ole">
            <mc:AlternateContent xmlns:mc="http://schemas.openxmlformats.org/markup-compatibility/2006">
              <mc:Choice xmlns:v="urn:schemas-microsoft-com:vml" Requires="v">
                <p:oleObj spid="_x0000_s5296" name="Bitmap Image" r:id="rId3" imgW="228571" imgH="200159" progId="Paint.Picture">
                  <p:embed/>
                </p:oleObj>
              </mc:Choice>
              <mc:Fallback>
                <p:oleObj name="Bitmap Image" r:id="rId3" imgW="228571" imgH="200159" progId="Paint.Picture">
                  <p:embed/>
                  <p:pic>
                    <p:nvPicPr>
                      <p:cNvPr id="30724" name="Object 6">
                        <a:extLst>
                          <a:ext uri="{FF2B5EF4-FFF2-40B4-BE49-F238E27FC236}">
                            <a16:creationId xmlns:a16="http://schemas.microsoft.com/office/drawing/2014/main" id="{27EE2265-B2EB-4251-9A1E-EFBC5E356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21028"/>
                        <a:ext cx="228600" cy="200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a:extLst>
              <a:ext uri="{FF2B5EF4-FFF2-40B4-BE49-F238E27FC236}">
                <a16:creationId xmlns:a16="http://schemas.microsoft.com/office/drawing/2014/main" id="{C1B957A3-B13B-4BDA-AE64-789078277363}"/>
              </a:ext>
            </a:extLst>
          </p:cNvPr>
          <p:cNvSpPr>
            <a:spLocks noGrp="1" noChangeArrowheads="1"/>
          </p:cNvSpPr>
          <p:nvPr>
            <p:ph type="body" sz="half" idx="4294967295"/>
          </p:nvPr>
        </p:nvSpPr>
        <p:spPr>
          <a:xfrm>
            <a:off x="1451728" y="1625559"/>
            <a:ext cx="4191000" cy="1143000"/>
          </a:xfrm>
        </p:spPr>
        <p:txBody>
          <a:bodyPr/>
          <a:lstStyle/>
          <a:p>
            <a:pPr eaLnBrk="1" hangingPunct="1">
              <a:lnSpc>
                <a:spcPct val="90000"/>
              </a:lnSpc>
              <a:buFontTx/>
              <a:buNone/>
            </a:pPr>
            <a:r>
              <a:rPr lang="en-US" altLang="en-US" sz="2000" dirty="0" err="1"/>
              <a:t>JRadioButton</a:t>
            </a:r>
            <a:r>
              <a:rPr lang="en-US" altLang="en-US" sz="2000" dirty="0"/>
              <a:t> </a:t>
            </a:r>
            <a:r>
              <a:rPr lang="en-US" altLang="en-US" sz="2000" dirty="0" err="1"/>
              <a:t>myRButton</a:t>
            </a:r>
            <a:r>
              <a:rPr lang="en-US" altLang="en-US" sz="2000" dirty="0"/>
              <a:t>=new </a:t>
            </a:r>
            <a:r>
              <a:rPr lang="en-US" altLang="en-US" sz="2000" dirty="0" err="1"/>
              <a:t>RadioButton</a:t>
            </a:r>
            <a:r>
              <a:rPr lang="en-US" altLang="en-US" sz="2000" dirty="0"/>
              <a:t>(“my radio button”);</a:t>
            </a:r>
          </a:p>
          <a:p>
            <a:pPr eaLnBrk="1" hangingPunct="1">
              <a:lnSpc>
                <a:spcPct val="90000"/>
              </a:lnSpc>
              <a:buFontTx/>
              <a:buNone/>
            </a:pPr>
            <a:r>
              <a:rPr lang="en-US" altLang="en-US" sz="2000" dirty="0" err="1"/>
              <a:t>Content.add</a:t>
            </a:r>
            <a:r>
              <a:rPr lang="en-US" altLang="en-US" sz="2000" dirty="0"/>
              <a:t>(</a:t>
            </a:r>
            <a:r>
              <a:rPr lang="en-US" altLang="en-US" sz="2000" dirty="0" err="1"/>
              <a:t>myRButton</a:t>
            </a:r>
            <a:r>
              <a:rPr lang="en-US" altLang="en-US" sz="2000" dirty="0"/>
              <a:t>);</a:t>
            </a:r>
          </a:p>
        </p:txBody>
      </p:sp>
      <p:graphicFrame>
        <p:nvGraphicFramePr>
          <p:cNvPr id="30726" name="Object 8">
            <a:extLst>
              <a:ext uri="{FF2B5EF4-FFF2-40B4-BE49-F238E27FC236}">
                <a16:creationId xmlns:a16="http://schemas.microsoft.com/office/drawing/2014/main" id="{BB36EB53-50AE-4699-BF6A-5BE7B24C5FD7}"/>
              </a:ext>
            </a:extLst>
          </p:cNvPr>
          <p:cNvGraphicFramePr>
            <a:graphicFrameLocks noGrp="1" noChangeAspect="1"/>
          </p:cNvGraphicFramePr>
          <p:nvPr>
            <p:ph sz="quarter" idx="4294967295"/>
            <p:extLst>
              <p:ext uri="{D42A27DB-BD31-4B8C-83A1-F6EECF244321}">
                <p14:modId xmlns:p14="http://schemas.microsoft.com/office/powerpoint/2010/main" val="3660439480"/>
              </p:ext>
            </p:extLst>
          </p:nvPr>
        </p:nvGraphicFramePr>
        <p:xfrm>
          <a:off x="7858125" y="4194048"/>
          <a:ext cx="361950" cy="342900"/>
        </p:xfrm>
        <a:graphic>
          <a:graphicData uri="http://schemas.openxmlformats.org/presentationml/2006/ole">
            <mc:AlternateContent xmlns:mc="http://schemas.openxmlformats.org/markup-compatibility/2006">
              <mc:Choice xmlns:v="urn:schemas-microsoft-com:vml" Requires="v">
                <p:oleObj spid="_x0000_s5297" name="Bitmap Image" r:id="rId5" imgW="190426" imgH="181096" progId="Paint.Picture">
                  <p:embed/>
                </p:oleObj>
              </mc:Choice>
              <mc:Fallback>
                <p:oleObj name="Bitmap Image" r:id="rId5" imgW="190426" imgH="181096" progId="Paint.Picture">
                  <p:embed/>
                  <p:pic>
                    <p:nvPicPr>
                      <p:cNvPr id="30726" name="Object 8">
                        <a:extLst>
                          <a:ext uri="{FF2B5EF4-FFF2-40B4-BE49-F238E27FC236}">
                            <a16:creationId xmlns:a16="http://schemas.microsoft.com/office/drawing/2014/main" id="{BB36EB53-50AE-4699-BF6A-5BE7B24C5F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25" y="4194048"/>
                        <a:ext cx="361950" cy="342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Rectangle 4">
            <a:extLst>
              <a:ext uri="{FF2B5EF4-FFF2-40B4-BE49-F238E27FC236}">
                <a16:creationId xmlns:a16="http://schemas.microsoft.com/office/drawing/2014/main" id="{7A4321B5-D0BD-445A-95C1-859BBD50525B}"/>
              </a:ext>
            </a:extLst>
          </p:cNvPr>
          <p:cNvSpPr>
            <a:spLocks noChangeArrowheads="1"/>
          </p:cNvSpPr>
          <p:nvPr/>
        </p:nvSpPr>
        <p:spPr bwMode="auto">
          <a:xfrm>
            <a:off x="1340178" y="3939620"/>
            <a:ext cx="5181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err="1"/>
              <a:t>JRadioButton</a:t>
            </a:r>
            <a:r>
              <a:rPr lang="en-US" altLang="en-US" sz="2000" dirty="0"/>
              <a:t> </a:t>
            </a:r>
            <a:r>
              <a:rPr lang="en-US" altLang="en-US" sz="2000" dirty="0" err="1"/>
              <a:t>myRButton</a:t>
            </a:r>
            <a:r>
              <a:rPr lang="en-US" altLang="en-US" sz="2000" dirty="0"/>
              <a:t>=new </a:t>
            </a:r>
            <a:r>
              <a:rPr lang="en-US" altLang="en-US" sz="2000" dirty="0" err="1"/>
              <a:t>RadioButton</a:t>
            </a:r>
            <a:r>
              <a:rPr lang="en-US" altLang="en-US" sz="2000" dirty="0"/>
              <a:t>(“my radio button”);</a:t>
            </a:r>
          </a:p>
          <a:p>
            <a:r>
              <a:rPr lang="en-US" altLang="en-US" sz="2000" dirty="0" err="1"/>
              <a:t>Content.add</a:t>
            </a:r>
            <a:r>
              <a:rPr lang="en-US" altLang="en-US" sz="2000" dirty="0"/>
              <a:t>(</a:t>
            </a:r>
            <a:r>
              <a:rPr lang="en-US" altLang="en-US" sz="2000" dirty="0" err="1"/>
              <a:t>myRButton</a:t>
            </a:r>
            <a:r>
              <a:rPr lang="en-US" altLang="en-US" sz="20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133F01F-AA38-4AB6-966D-A7C20DD3B9DB}"/>
              </a:ext>
            </a:extLst>
          </p:cNvPr>
          <p:cNvSpPr>
            <a:spLocks noGrp="1" noChangeArrowheads="1"/>
          </p:cNvSpPr>
          <p:nvPr>
            <p:ph type="title"/>
          </p:nvPr>
        </p:nvSpPr>
        <p:spPr/>
        <p:txBody>
          <a:bodyPr>
            <a:normAutofit fontScale="90000"/>
          </a:bodyPr>
          <a:lstStyle/>
          <a:p>
            <a:pPr eaLnBrk="1" hangingPunct="1"/>
            <a:r>
              <a:rPr lang="en-US" altLang="en-US"/>
              <a:t>Adding Group of Radio Buttons</a:t>
            </a:r>
          </a:p>
        </p:txBody>
      </p:sp>
      <p:sp>
        <p:nvSpPr>
          <p:cNvPr id="31747" name="Rectangle 4">
            <a:extLst>
              <a:ext uri="{FF2B5EF4-FFF2-40B4-BE49-F238E27FC236}">
                <a16:creationId xmlns:a16="http://schemas.microsoft.com/office/drawing/2014/main" id="{EEB8B5DD-1B39-4335-9781-338F209103BE}"/>
              </a:ext>
            </a:extLst>
          </p:cNvPr>
          <p:cNvSpPr>
            <a:spLocks noChangeArrowheads="1"/>
          </p:cNvSpPr>
          <p:nvPr/>
        </p:nvSpPr>
        <p:spPr bwMode="auto">
          <a:xfrm>
            <a:off x="1752600" y="1981201"/>
            <a:ext cx="8915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//Creating Radio Group</a:t>
            </a:r>
          </a:p>
          <a:p>
            <a:r>
              <a:rPr lang="en-US" altLang="en-US"/>
              <a:t>		ButtonGroup radioGroup = new ButtonGroup(); </a:t>
            </a:r>
          </a:p>
          <a:p>
            <a:endParaRPr lang="en-US" altLang="en-US"/>
          </a:p>
          <a:p>
            <a:r>
              <a:rPr lang="en-US" altLang="en-US"/>
              <a:t>//add a radio button</a:t>
            </a:r>
          </a:p>
          <a:p>
            <a:endParaRPr lang="en-US" altLang="en-US"/>
          </a:p>
          <a:p>
            <a:r>
              <a:rPr lang="en-US" altLang="en-US"/>
              <a:t>		JRadioButton myRadioButton=new JRadioButton("Red");</a:t>
            </a:r>
          </a:p>
          <a:p>
            <a:r>
              <a:rPr lang="en-US" altLang="en-US"/>
              <a:t>		content.add(myRadioButton);</a:t>
            </a:r>
          </a:p>
          <a:p>
            <a:r>
              <a:rPr lang="en-US" altLang="en-US"/>
              <a:t>		radioGroup.add(myRadioButton);</a:t>
            </a:r>
          </a:p>
          <a:p>
            <a:endParaRPr lang="en-US" altLang="en-US"/>
          </a:p>
          <a:p>
            <a:r>
              <a:rPr lang="en-US" altLang="en-US"/>
              <a:t>//add another radio button</a:t>
            </a:r>
          </a:p>
          <a:p>
            <a:r>
              <a:rPr lang="en-US" altLang="en-US"/>
              <a:t>		JRadioButton anotherRadioButton=new JRadioButton("Green");</a:t>
            </a:r>
          </a:p>
          <a:p>
            <a:r>
              <a:rPr lang="en-US" altLang="en-US"/>
              <a:t>		content.add(anotherRadioButton);</a:t>
            </a:r>
          </a:p>
          <a:p>
            <a:r>
              <a:rPr lang="en-US" altLang="en-US"/>
              <a:t>		radioGroup.add(anotherRadioButton);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0EE5CC3-0FCC-40D0-AA73-29788AE0856D}"/>
              </a:ext>
            </a:extLst>
          </p:cNvPr>
          <p:cNvSpPr>
            <a:spLocks noGrp="1" noChangeArrowheads="1"/>
          </p:cNvSpPr>
          <p:nvPr>
            <p:ph type="title"/>
          </p:nvPr>
        </p:nvSpPr>
        <p:spPr/>
        <p:txBody>
          <a:bodyPr>
            <a:normAutofit fontScale="90000"/>
          </a:bodyPr>
          <a:lstStyle/>
          <a:p>
            <a:pPr eaLnBrk="1" hangingPunct="1"/>
            <a:r>
              <a:rPr lang="en-US" altLang="en-US"/>
              <a:t>Difference b/w AWT and Swing</a:t>
            </a:r>
          </a:p>
        </p:txBody>
      </p:sp>
      <p:sp>
        <p:nvSpPr>
          <p:cNvPr id="9219" name="Rectangle 3">
            <a:extLst>
              <a:ext uri="{FF2B5EF4-FFF2-40B4-BE49-F238E27FC236}">
                <a16:creationId xmlns:a16="http://schemas.microsoft.com/office/drawing/2014/main" id="{A59DA59C-B4AB-46F6-A631-13D1B146CFB0}"/>
              </a:ext>
            </a:extLst>
          </p:cNvPr>
          <p:cNvSpPr>
            <a:spLocks noGrp="1" noChangeArrowheads="1"/>
          </p:cNvSpPr>
          <p:nvPr>
            <p:ph type="body" idx="1"/>
          </p:nvPr>
        </p:nvSpPr>
        <p:spPr/>
        <p:txBody>
          <a:bodyPr/>
          <a:lstStyle/>
          <a:p>
            <a:pPr eaLnBrk="1" hangingPunct="1"/>
            <a:r>
              <a:rPr lang="en-US" altLang="en-US"/>
              <a:t>AWT is platform-dependent</a:t>
            </a:r>
          </a:p>
          <a:p>
            <a:pPr eaLnBrk="1" hangingPunct="1"/>
            <a:r>
              <a:rPr lang="en-US" altLang="en-US"/>
              <a:t>Swing is platform- Independent</a:t>
            </a:r>
          </a:p>
          <a:p>
            <a:pPr eaLnBrk="1" hangingPunct="1"/>
            <a:r>
              <a:rPr lang="en-US" altLang="en-US"/>
              <a:t>Swing is a more powerful package as compared to AWT and offers many enhanced elements as well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E98246E-0DDC-44F5-A998-690E3BB9BE6E}"/>
              </a:ext>
            </a:extLst>
          </p:cNvPr>
          <p:cNvSpPr>
            <a:spLocks noGrp="1" noChangeArrowheads="1"/>
          </p:cNvSpPr>
          <p:nvPr>
            <p:ph type="title"/>
          </p:nvPr>
        </p:nvSpPr>
        <p:spPr>
          <a:xfrm>
            <a:off x="762000" y="170698"/>
            <a:ext cx="8229600" cy="765928"/>
          </a:xfrm>
        </p:spPr>
        <p:txBody>
          <a:bodyPr/>
          <a:lstStyle/>
          <a:p>
            <a:pPr eaLnBrk="1" hangingPunct="1"/>
            <a:r>
              <a:rPr lang="en-US" altLang="en-US" dirty="0"/>
              <a:t>Swing Menus</a:t>
            </a:r>
          </a:p>
        </p:txBody>
      </p:sp>
      <p:graphicFrame>
        <p:nvGraphicFramePr>
          <p:cNvPr id="32771" name="Object 6">
            <a:extLst>
              <a:ext uri="{FF2B5EF4-FFF2-40B4-BE49-F238E27FC236}">
                <a16:creationId xmlns:a16="http://schemas.microsoft.com/office/drawing/2014/main" id="{AF44D1C4-451D-4265-9FBA-042384472EBF}"/>
              </a:ext>
            </a:extLst>
          </p:cNvPr>
          <p:cNvGraphicFramePr>
            <a:graphicFrameLocks noGrp="1" noChangeAspect="1"/>
          </p:cNvGraphicFramePr>
          <p:nvPr>
            <p:ph sz="half" idx="2"/>
          </p:nvPr>
        </p:nvGraphicFramePr>
        <p:xfrm>
          <a:off x="1524000" y="3140076"/>
          <a:ext cx="4267200" cy="3717925"/>
        </p:xfrm>
        <a:graphic>
          <a:graphicData uri="http://schemas.openxmlformats.org/presentationml/2006/ole">
            <mc:AlternateContent xmlns:mc="http://schemas.openxmlformats.org/markup-compatibility/2006">
              <mc:Choice xmlns:v="urn:schemas-microsoft-com:vml" Requires="v">
                <p:oleObj spid="_x0000_s6233" name="Bitmap Image" r:id="rId3" imgW="2886478" imgH="2514286" progId="Paint.Picture">
                  <p:embed/>
                </p:oleObj>
              </mc:Choice>
              <mc:Fallback>
                <p:oleObj name="Bitmap Image" r:id="rId3" imgW="2886478" imgH="2514286" progId="Paint.Picture">
                  <p:embed/>
                  <p:pic>
                    <p:nvPicPr>
                      <p:cNvPr id="32771" name="Object 6">
                        <a:extLst>
                          <a:ext uri="{FF2B5EF4-FFF2-40B4-BE49-F238E27FC236}">
                            <a16:creationId xmlns:a16="http://schemas.microsoft.com/office/drawing/2014/main" id="{AF44D1C4-451D-4265-9FBA-042384472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140076"/>
                        <a:ext cx="4267200"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2" name="Picture 4">
            <a:extLst>
              <a:ext uri="{FF2B5EF4-FFF2-40B4-BE49-F238E27FC236}">
                <a16:creationId xmlns:a16="http://schemas.microsoft.com/office/drawing/2014/main" id="{C3AED995-B61C-41DA-9BE4-D89F4DE9E2DF}"/>
              </a:ext>
            </a:extLst>
          </p:cNvPr>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3581400" y="914401"/>
            <a:ext cx="7086600" cy="2994025"/>
          </a:xfrm>
          <a:noFill/>
        </p:spPr>
      </p:pic>
      <p:sp>
        <p:nvSpPr>
          <p:cNvPr id="32773" name="Line 8">
            <a:extLst>
              <a:ext uri="{FF2B5EF4-FFF2-40B4-BE49-F238E27FC236}">
                <a16:creationId xmlns:a16="http://schemas.microsoft.com/office/drawing/2014/main" id="{432A8A3C-87F8-4F35-8BDF-161D99B59E34}"/>
              </a:ext>
            </a:extLst>
          </p:cNvPr>
          <p:cNvSpPr>
            <a:spLocks noChangeShapeType="1"/>
          </p:cNvSpPr>
          <p:nvPr/>
        </p:nvSpPr>
        <p:spPr bwMode="auto">
          <a:xfrm flipH="1">
            <a:off x="2209800" y="3352800"/>
            <a:ext cx="2133600" cy="8382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9">
            <a:extLst>
              <a:ext uri="{FF2B5EF4-FFF2-40B4-BE49-F238E27FC236}">
                <a16:creationId xmlns:a16="http://schemas.microsoft.com/office/drawing/2014/main" id="{BEC86959-7C8B-4E88-81ED-DC15F383D6E8}"/>
              </a:ext>
            </a:extLst>
          </p:cNvPr>
          <p:cNvSpPr>
            <a:spLocks noChangeShapeType="1"/>
          </p:cNvSpPr>
          <p:nvPr/>
        </p:nvSpPr>
        <p:spPr bwMode="auto">
          <a:xfrm flipH="1">
            <a:off x="2209800" y="3429000"/>
            <a:ext cx="6477000" cy="16002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10">
            <a:extLst>
              <a:ext uri="{FF2B5EF4-FFF2-40B4-BE49-F238E27FC236}">
                <a16:creationId xmlns:a16="http://schemas.microsoft.com/office/drawing/2014/main" id="{755D651F-84AA-4424-B3BF-082B0BC90BA2}"/>
              </a:ext>
            </a:extLst>
          </p:cNvPr>
          <p:cNvSpPr>
            <a:spLocks noChangeShapeType="1"/>
          </p:cNvSpPr>
          <p:nvPr/>
        </p:nvSpPr>
        <p:spPr bwMode="auto">
          <a:xfrm flipH="1">
            <a:off x="2743200" y="3429000"/>
            <a:ext cx="381000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25">
            <a:extLst>
              <a:ext uri="{FF2B5EF4-FFF2-40B4-BE49-F238E27FC236}">
                <a16:creationId xmlns:a16="http://schemas.microsoft.com/office/drawing/2014/main" id="{BA689A5F-9E61-4778-A4E8-78C4BE000FE8}"/>
              </a:ext>
            </a:extLst>
          </p:cNvPr>
          <p:cNvSpPr>
            <a:spLocks noChangeShapeType="1"/>
          </p:cNvSpPr>
          <p:nvPr/>
        </p:nvSpPr>
        <p:spPr bwMode="auto">
          <a:xfrm flipH="1">
            <a:off x="1981200" y="2057400"/>
            <a:ext cx="2895600" cy="152400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26">
            <a:extLst>
              <a:ext uri="{FF2B5EF4-FFF2-40B4-BE49-F238E27FC236}">
                <a16:creationId xmlns:a16="http://schemas.microsoft.com/office/drawing/2014/main" id="{C9464D9E-6C52-4669-BD94-F3176A4A895F}"/>
              </a:ext>
            </a:extLst>
          </p:cNvPr>
          <p:cNvSpPr>
            <a:spLocks noChangeShapeType="1"/>
          </p:cNvSpPr>
          <p:nvPr/>
        </p:nvSpPr>
        <p:spPr bwMode="auto">
          <a:xfrm flipH="1">
            <a:off x="4800600" y="2133600"/>
            <a:ext cx="4191000" cy="3886200"/>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5">
            <a:extLst>
              <a:ext uri="{FF2B5EF4-FFF2-40B4-BE49-F238E27FC236}">
                <a16:creationId xmlns:a16="http://schemas.microsoft.com/office/drawing/2014/main" id="{11CCA07C-BDF7-4024-8C92-33F39B834554}"/>
              </a:ext>
            </a:extLst>
          </p:cNvPr>
          <p:cNvGraphicFramePr>
            <a:graphicFrameLocks noGrp="1" noChangeAspect="1"/>
          </p:cNvGraphicFramePr>
          <p:nvPr>
            <p:ph idx="1"/>
            <p:extLst>
              <p:ext uri="{D42A27DB-BD31-4B8C-83A1-F6EECF244321}">
                <p14:modId xmlns:p14="http://schemas.microsoft.com/office/powerpoint/2010/main" val="2924501213"/>
              </p:ext>
            </p:extLst>
          </p:nvPr>
        </p:nvGraphicFramePr>
        <p:xfrm>
          <a:off x="6638827" y="1461155"/>
          <a:ext cx="4953000" cy="1873250"/>
        </p:xfrm>
        <a:graphic>
          <a:graphicData uri="http://schemas.openxmlformats.org/presentationml/2006/ole">
            <mc:AlternateContent xmlns:mc="http://schemas.openxmlformats.org/markup-compatibility/2006">
              <mc:Choice xmlns:v="urn:schemas-microsoft-com:vml" Requires="v">
                <p:oleObj spid="_x0000_s7257" name="Bitmap Image" r:id="rId3" imgW="3828571" imgH="1448002" progId="Paint.Picture">
                  <p:embed/>
                </p:oleObj>
              </mc:Choice>
              <mc:Fallback>
                <p:oleObj name="Bitmap Image" r:id="rId3" imgW="3828571" imgH="1448002" progId="Paint.Picture">
                  <p:embed/>
                  <p:pic>
                    <p:nvPicPr>
                      <p:cNvPr id="33794" name="Object 5">
                        <a:extLst>
                          <a:ext uri="{FF2B5EF4-FFF2-40B4-BE49-F238E27FC236}">
                            <a16:creationId xmlns:a16="http://schemas.microsoft.com/office/drawing/2014/main" id="{11CCA07C-BDF7-4024-8C92-33F39B834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827" y="1461155"/>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Rectangle 2">
            <a:extLst>
              <a:ext uri="{FF2B5EF4-FFF2-40B4-BE49-F238E27FC236}">
                <a16:creationId xmlns:a16="http://schemas.microsoft.com/office/drawing/2014/main" id="{B8D15204-2822-4D2A-B011-4B6FAD3EE4CA}"/>
              </a:ext>
            </a:extLst>
          </p:cNvPr>
          <p:cNvSpPr>
            <a:spLocks noGrp="1" noChangeArrowheads="1"/>
          </p:cNvSpPr>
          <p:nvPr>
            <p:ph type="title"/>
          </p:nvPr>
        </p:nvSpPr>
        <p:spPr>
          <a:xfrm>
            <a:off x="1187777" y="274638"/>
            <a:ext cx="7852528" cy="868362"/>
          </a:xfrm>
        </p:spPr>
        <p:txBody>
          <a:bodyPr>
            <a:normAutofit/>
          </a:bodyPr>
          <a:lstStyle/>
          <a:p>
            <a:pPr eaLnBrk="1" hangingPunct="1"/>
            <a:r>
              <a:rPr lang="en-US" altLang="en-US" sz="4000" dirty="0"/>
              <a:t>Adding Menu to a Window</a:t>
            </a:r>
          </a:p>
        </p:txBody>
      </p:sp>
      <p:sp>
        <p:nvSpPr>
          <p:cNvPr id="33796" name="Rectangle 4">
            <a:extLst>
              <a:ext uri="{FF2B5EF4-FFF2-40B4-BE49-F238E27FC236}">
                <a16:creationId xmlns:a16="http://schemas.microsoft.com/office/drawing/2014/main" id="{D6F22287-B465-45E9-87D4-18A841240C29}"/>
              </a:ext>
            </a:extLst>
          </p:cNvPr>
          <p:cNvSpPr>
            <a:spLocks noChangeArrowheads="1"/>
          </p:cNvSpPr>
          <p:nvPr/>
        </p:nvSpPr>
        <p:spPr bwMode="auto">
          <a:xfrm>
            <a:off x="1257300" y="1076473"/>
            <a:ext cx="8305800"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 Create a menu Bar</a:t>
            </a:r>
          </a:p>
          <a:p>
            <a:r>
              <a:rPr lang="en-US" altLang="en-US" dirty="0" err="1"/>
              <a:t>JMenuBar</a:t>
            </a:r>
            <a:r>
              <a:rPr lang="en-US" altLang="en-US" dirty="0"/>
              <a:t> </a:t>
            </a:r>
            <a:r>
              <a:rPr lang="en-US" altLang="en-US" dirty="0" err="1"/>
              <a:t>menuBar</a:t>
            </a:r>
            <a:r>
              <a:rPr lang="en-US" altLang="en-US" dirty="0"/>
              <a:t> = new </a:t>
            </a:r>
            <a:r>
              <a:rPr lang="en-US" altLang="en-US" dirty="0" err="1"/>
              <a:t>JMenuBar</a:t>
            </a:r>
            <a:r>
              <a:rPr lang="en-US" altLang="en-US" dirty="0"/>
              <a:t>();</a:t>
            </a:r>
          </a:p>
          <a:p>
            <a:r>
              <a:rPr lang="en-US" altLang="en-US" dirty="0"/>
              <a:t>//setting a menu bar of a window</a:t>
            </a:r>
          </a:p>
          <a:p>
            <a:r>
              <a:rPr lang="en-US" altLang="en-US" dirty="0" err="1"/>
              <a:t>Awindow.setJMenuBar</a:t>
            </a:r>
            <a:r>
              <a:rPr lang="en-US" altLang="en-US" dirty="0"/>
              <a:t>(</a:t>
            </a:r>
            <a:r>
              <a:rPr lang="en-US" altLang="en-US" dirty="0" err="1"/>
              <a:t>menuBar</a:t>
            </a:r>
            <a:r>
              <a:rPr lang="en-US" altLang="en-US" dirty="0"/>
              <a:t>);</a:t>
            </a:r>
          </a:p>
          <a:p>
            <a:endParaRPr lang="en-US" altLang="en-US" dirty="0"/>
          </a:p>
          <a:p>
            <a:r>
              <a:rPr lang="en-US" altLang="en-US" dirty="0"/>
              <a:t>//Creating a menu</a:t>
            </a:r>
          </a:p>
          <a:p>
            <a:r>
              <a:rPr lang="en-US" altLang="en-US" dirty="0" err="1"/>
              <a:t>JMenu</a:t>
            </a:r>
            <a:r>
              <a:rPr lang="en-US" altLang="en-US" dirty="0"/>
              <a:t> </a:t>
            </a:r>
            <a:r>
              <a:rPr lang="en-US" altLang="en-US" dirty="0" err="1"/>
              <a:t>fileMenu</a:t>
            </a:r>
            <a:r>
              <a:rPr lang="en-US" altLang="en-US" dirty="0"/>
              <a:t> = new </a:t>
            </a:r>
            <a:r>
              <a:rPr lang="en-US" altLang="en-US" dirty="0" err="1"/>
              <a:t>JMenu</a:t>
            </a:r>
            <a:r>
              <a:rPr lang="en-US" altLang="en-US" dirty="0"/>
              <a:t>(“File”);</a:t>
            </a:r>
          </a:p>
          <a:p>
            <a:endParaRPr lang="en-US" altLang="en-US" dirty="0"/>
          </a:p>
          <a:p>
            <a:r>
              <a:rPr lang="en-US" altLang="en-US" dirty="0"/>
              <a:t>//adding menu to menu bar</a:t>
            </a:r>
          </a:p>
          <a:p>
            <a:r>
              <a:rPr lang="en-US" altLang="en-US" dirty="0" err="1"/>
              <a:t>menuBar.add</a:t>
            </a:r>
            <a:r>
              <a:rPr lang="en-US" altLang="en-US" dirty="0"/>
              <a:t>(</a:t>
            </a:r>
            <a:r>
              <a:rPr lang="en-US" altLang="en-US" dirty="0" err="1"/>
              <a:t>fileMenu</a:t>
            </a:r>
            <a:r>
              <a:rPr lang="en-US" altLang="en-US" dirty="0"/>
              <a:t>);</a:t>
            </a:r>
          </a:p>
          <a:p>
            <a:endParaRPr lang="en-US" altLang="en-US" dirty="0"/>
          </a:p>
          <a:p>
            <a:r>
              <a:rPr lang="en-US" altLang="en-US" dirty="0"/>
              <a:t>//Creating and adding menu items</a:t>
            </a:r>
          </a:p>
          <a:p>
            <a:endParaRPr lang="en-US" altLang="en-US" dirty="0"/>
          </a:p>
          <a:p>
            <a:r>
              <a:rPr lang="en-US" altLang="en-US" dirty="0" err="1"/>
              <a:t>JMenuItem</a:t>
            </a:r>
            <a:r>
              <a:rPr lang="en-US" altLang="en-US" dirty="0"/>
              <a:t> </a:t>
            </a:r>
            <a:r>
              <a:rPr lang="en-US" altLang="en-US" dirty="0" err="1"/>
              <a:t>openMenu</a:t>
            </a:r>
            <a:r>
              <a:rPr lang="en-US" altLang="en-US" dirty="0"/>
              <a:t> = new </a:t>
            </a:r>
            <a:r>
              <a:rPr lang="en-US" altLang="en-US" dirty="0" err="1"/>
              <a:t>JMenuItem</a:t>
            </a:r>
            <a:r>
              <a:rPr lang="en-US" altLang="en-US" dirty="0"/>
              <a:t>(“Open”);</a:t>
            </a:r>
          </a:p>
          <a:p>
            <a:r>
              <a:rPr lang="en-US" altLang="en-US" dirty="0" err="1"/>
              <a:t>fileMenu.add</a:t>
            </a:r>
            <a:r>
              <a:rPr lang="en-US" altLang="en-US" dirty="0"/>
              <a:t>(</a:t>
            </a:r>
            <a:r>
              <a:rPr lang="en-US" altLang="en-US" dirty="0" err="1"/>
              <a:t>openMenu</a:t>
            </a:r>
            <a:r>
              <a:rPr lang="en-US" altLang="en-US" dirty="0"/>
              <a:t>);</a:t>
            </a:r>
          </a:p>
          <a:p>
            <a:r>
              <a:rPr lang="en-US" altLang="en-US" dirty="0" err="1"/>
              <a:t>JCheckboxMenuItem</a:t>
            </a:r>
            <a:r>
              <a:rPr lang="en-US" altLang="en-US" dirty="0"/>
              <a:t> </a:t>
            </a:r>
            <a:r>
              <a:rPr lang="en-US" altLang="en-US" dirty="0" err="1"/>
              <a:t>circleItem</a:t>
            </a:r>
            <a:r>
              <a:rPr lang="en-US" altLang="en-US" dirty="0"/>
              <a:t> = new </a:t>
            </a:r>
            <a:r>
              <a:rPr lang="en-US" altLang="en-US" dirty="0" err="1"/>
              <a:t>JCheckboxMenuItem</a:t>
            </a:r>
            <a:r>
              <a:rPr lang="en-US" altLang="en-US" dirty="0"/>
              <a:t>(“Circle”);</a:t>
            </a:r>
          </a:p>
          <a:p>
            <a:r>
              <a:rPr lang="en-US" altLang="en-US" dirty="0" err="1"/>
              <a:t>fileMenu.add</a:t>
            </a:r>
            <a:r>
              <a:rPr lang="en-US" altLang="en-US" dirty="0"/>
              <a:t>(</a:t>
            </a:r>
            <a:r>
              <a:rPr lang="en-US" altLang="en-US" dirty="0" err="1"/>
              <a:t>circleItm</a:t>
            </a:r>
            <a:r>
              <a:rPr lang="en-US" altLang="en-US" dirty="0"/>
              <a:t>);</a:t>
            </a:r>
          </a:p>
          <a:p>
            <a:r>
              <a:rPr lang="en-US" altLang="en-US" dirty="0" err="1"/>
              <a:t>JRadioButtonMenuItem</a:t>
            </a:r>
            <a:r>
              <a:rPr lang="en-US" altLang="en-US" dirty="0"/>
              <a:t> </a:t>
            </a:r>
            <a:r>
              <a:rPr lang="en-US" altLang="en-US" dirty="0" err="1"/>
              <a:t>curveItem</a:t>
            </a:r>
            <a:r>
              <a:rPr lang="en-US" altLang="en-US" dirty="0"/>
              <a:t> = new </a:t>
            </a:r>
            <a:r>
              <a:rPr lang="en-US" altLang="en-US" dirty="0" err="1"/>
              <a:t>JRadioButtonMenuItem</a:t>
            </a:r>
            <a:r>
              <a:rPr lang="en-US" altLang="en-US" dirty="0"/>
              <a:t>(“Curve”, true);</a:t>
            </a:r>
          </a:p>
          <a:p>
            <a:r>
              <a:rPr lang="en-US" altLang="en-US" dirty="0" err="1"/>
              <a:t>fileMenu.add</a:t>
            </a:r>
            <a:r>
              <a:rPr lang="en-US" altLang="en-US" dirty="0"/>
              <a:t>(</a:t>
            </a:r>
            <a:r>
              <a:rPr lang="en-US" altLang="en-US" dirty="0" err="1"/>
              <a:t>curveItem</a:t>
            </a:r>
            <a:r>
              <a:rPr lang="en-US" altLang="en-US"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a:extLst>
              <a:ext uri="{FF2B5EF4-FFF2-40B4-BE49-F238E27FC236}">
                <a16:creationId xmlns:a16="http://schemas.microsoft.com/office/drawing/2014/main" id="{919FC90B-5766-42B2-8452-EFF84B1AE497}"/>
              </a:ext>
            </a:extLst>
          </p:cNvPr>
          <p:cNvSpPr>
            <a:spLocks noGrp="1" noChangeArrowheads="1"/>
          </p:cNvSpPr>
          <p:nvPr>
            <p:ph type="title"/>
          </p:nvPr>
        </p:nvSpPr>
        <p:spPr/>
        <p:txBody>
          <a:bodyPr>
            <a:normAutofit fontScale="90000"/>
          </a:bodyPr>
          <a:lstStyle/>
          <a:p>
            <a:pPr eaLnBrk="1" hangingPunct="1"/>
            <a:r>
              <a:rPr lang="en-US" altLang="en-US"/>
              <a:t>Swing Text Components</a:t>
            </a:r>
          </a:p>
        </p:txBody>
      </p:sp>
      <p:pic>
        <p:nvPicPr>
          <p:cNvPr id="34819" name="Picture 8">
            <a:extLst>
              <a:ext uri="{FF2B5EF4-FFF2-40B4-BE49-F238E27FC236}">
                <a16:creationId xmlns:a16="http://schemas.microsoft.com/office/drawing/2014/main" id="{62B77916-442A-43B9-B36C-97F75C9E84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524000"/>
            <a:ext cx="8153400" cy="327025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8FF6EB-E045-4EBE-B0EE-3FA9765FCA9B}"/>
              </a:ext>
            </a:extLst>
          </p:cNvPr>
          <p:cNvSpPr>
            <a:spLocks noGrp="1" noChangeArrowheads="1"/>
          </p:cNvSpPr>
          <p:nvPr>
            <p:ph type="title"/>
          </p:nvPr>
        </p:nvSpPr>
        <p:spPr/>
        <p:txBody>
          <a:bodyPr/>
          <a:lstStyle/>
          <a:p>
            <a:pPr eaLnBrk="1" hangingPunct="1"/>
            <a:r>
              <a:rPr lang="en-US" altLang="en-US" sz="4000"/>
              <a:t>Other important Swing components</a:t>
            </a:r>
          </a:p>
        </p:txBody>
      </p:sp>
      <p:pic>
        <p:nvPicPr>
          <p:cNvPr id="35844" name="Picture 4">
            <a:extLst>
              <a:ext uri="{FF2B5EF4-FFF2-40B4-BE49-F238E27FC236}">
                <a16:creationId xmlns:a16="http://schemas.microsoft.com/office/drawing/2014/main" id="{CBA62B88-9AA1-4C56-AA4E-0144F7FDE3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550564" y="5119902"/>
            <a:ext cx="666667" cy="561905"/>
          </a:xfrm>
          <a:noFill/>
        </p:spPr>
      </p:pic>
      <p:sp>
        <p:nvSpPr>
          <p:cNvPr id="35843" name="Rectangle 3">
            <a:extLst>
              <a:ext uri="{FF2B5EF4-FFF2-40B4-BE49-F238E27FC236}">
                <a16:creationId xmlns:a16="http://schemas.microsoft.com/office/drawing/2014/main" id="{403A1C8A-18A6-4FAC-96DB-509D811BDCF9}"/>
              </a:ext>
            </a:extLst>
          </p:cNvPr>
          <p:cNvSpPr>
            <a:spLocks noGrp="1" noChangeArrowheads="1"/>
          </p:cNvSpPr>
          <p:nvPr>
            <p:ph type="body" sz="half" idx="4294967295"/>
          </p:nvPr>
        </p:nvSpPr>
        <p:spPr>
          <a:xfrm>
            <a:off x="1244339" y="1104900"/>
            <a:ext cx="8229600" cy="4648200"/>
          </a:xfrm>
        </p:spPr>
        <p:txBody>
          <a:bodyPr/>
          <a:lstStyle/>
          <a:p>
            <a:pPr eaLnBrk="1" hangingPunct="1"/>
            <a:r>
              <a:rPr lang="en-US" altLang="en-US" sz="2400" dirty="0" err="1"/>
              <a:t>JPanel</a:t>
            </a:r>
            <a:endParaRPr lang="en-US" altLang="en-US" sz="2400" dirty="0"/>
          </a:p>
          <a:p>
            <a:pPr lvl="1" eaLnBrk="1" hangingPunct="1"/>
            <a:r>
              <a:rPr lang="en-US" altLang="en-US" sz="2000" dirty="0"/>
              <a:t>The </a:t>
            </a:r>
            <a:r>
              <a:rPr lang="en-US" altLang="en-US" sz="2000" dirty="0" err="1"/>
              <a:t>JPanel</a:t>
            </a:r>
            <a:r>
              <a:rPr lang="en-US" altLang="en-US" sz="2000" dirty="0"/>
              <a:t> class defines something like a physical panel that you can use as a container to group a set of components</a:t>
            </a:r>
          </a:p>
          <a:p>
            <a:pPr eaLnBrk="1" hangingPunct="1"/>
            <a:r>
              <a:rPr lang="en-US" altLang="en-US" sz="2400" dirty="0" err="1"/>
              <a:t>JTable</a:t>
            </a:r>
            <a:endParaRPr lang="en-US" altLang="en-US" sz="2400" dirty="0"/>
          </a:p>
          <a:p>
            <a:pPr lvl="1" eaLnBrk="1" hangingPunct="1"/>
            <a:r>
              <a:rPr lang="en-US" altLang="en-US" sz="2000" dirty="0" err="1"/>
              <a:t>JTable</a:t>
            </a:r>
            <a:r>
              <a:rPr lang="en-US" altLang="en-US" sz="2000" dirty="0"/>
              <a:t> component implements a table of items from which you can select a row, a column, or a single element.</a:t>
            </a:r>
          </a:p>
          <a:p>
            <a:pPr lvl="1" eaLnBrk="1" hangingPunct="1"/>
            <a:endParaRPr lang="en-US" altLang="en-US" sz="2000" dirty="0"/>
          </a:p>
          <a:p>
            <a:pPr eaLnBrk="1" hangingPunct="1"/>
            <a:endParaRPr lang="en-US" altLang="en-US" sz="2400" dirty="0"/>
          </a:p>
          <a:p>
            <a:pPr eaLnBrk="1" hangingPunct="1"/>
            <a:r>
              <a:rPr lang="en-US" altLang="en-US" sz="2400" dirty="0" err="1"/>
              <a:t>JList</a:t>
            </a:r>
            <a:endParaRPr lang="en-US" altLang="en-US" sz="2400" dirty="0"/>
          </a:p>
          <a:p>
            <a:pPr lvl="1" eaLnBrk="1" hangingPunct="1"/>
            <a:r>
              <a:rPr lang="en-US" altLang="en-US" sz="2000" dirty="0"/>
              <a:t>A </a:t>
            </a:r>
            <a:r>
              <a:rPr lang="en-US" altLang="en-US" sz="2000" dirty="0" err="1"/>
              <a:t>JList</a:t>
            </a:r>
            <a:r>
              <a:rPr lang="en-US" altLang="en-US" sz="2000" dirty="0"/>
              <a:t> component implements a list of items with a line border around it.</a:t>
            </a:r>
          </a:p>
          <a:p>
            <a:pPr eaLnBrk="1" hangingPunct="1"/>
            <a:endParaRPr lang="en-US" altLang="en-US" sz="2400" dirty="0"/>
          </a:p>
        </p:txBody>
      </p:sp>
      <p:pic>
        <p:nvPicPr>
          <p:cNvPr id="35845" name="Picture 6">
            <a:extLst>
              <a:ext uri="{FF2B5EF4-FFF2-40B4-BE49-F238E27FC236}">
                <a16:creationId xmlns:a16="http://schemas.microsoft.com/office/drawing/2014/main" id="{69856A65-54F5-4228-A16D-13AEDDDA49BB}"/>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3692951" y="3198043"/>
            <a:ext cx="6019800" cy="1044575"/>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D63FFEB3-FC30-4356-9112-2BB56B1A40CA}"/>
              </a:ext>
            </a:extLst>
          </p:cNvPr>
          <p:cNvSpPr>
            <a:spLocks noGrp="1" noChangeArrowheads="1"/>
          </p:cNvSpPr>
          <p:nvPr>
            <p:ph type="title"/>
          </p:nvPr>
        </p:nvSpPr>
        <p:spPr/>
        <p:txBody>
          <a:bodyPr>
            <a:normAutofit fontScale="90000"/>
          </a:bodyPr>
          <a:lstStyle/>
          <a:p>
            <a:pPr eaLnBrk="1" hangingPunct="1"/>
            <a:r>
              <a:rPr lang="en-US" altLang="en-US"/>
              <a:t>Containers</a:t>
            </a:r>
          </a:p>
        </p:txBody>
      </p:sp>
      <p:pic>
        <p:nvPicPr>
          <p:cNvPr id="36867" name="Picture 4">
            <a:extLst>
              <a:ext uri="{FF2B5EF4-FFF2-40B4-BE49-F238E27FC236}">
                <a16:creationId xmlns:a16="http://schemas.microsoft.com/office/drawing/2014/main" id="{B53BED7A-51AC-44BE-8885-A9975CC1D1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143000"/>
            <a:ext cx="9144000" cy="570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8" name="Oval 7">
            <a:extLst>
              <a:ext uri="{FF2B5EF4-FFF2-40B4-BE49-F238E27FC236}">
                <a16:creationId xmlns:a16="http://schemas.microsoft.com/office/drawing/2014/main" id="{35E0A19A-0B4C-46B4-89CD-BE861C371E97}"/>
              </a:ext>
            </a:extLst>
          </p:cNvPr>
          <p:cNvSpPr>
            <a:spLocks noChangeArrowheads="1"/>
          </p:cNvSpPr>
          <p:nvPr/>
        </p:nvSpPr>
        <p:spPr bwMode="auto">
          <a:xfrm>
            <a:off x="3810000" y="2133600"/>
            <a:ext cx="2590800" cy="914400"/>
          </a:xfrm>
          <a:prstGeom prst="ellipse">
            <a:avLst/>
          </a:prstGeom>
          <a:solidFill>
            <a:schemeClr val="bg1">
              <a:alpha val="0"/>
            </a:schemeClr>
          </a:solidFill>
          <a:ln w="28575">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0CF4BD0-9C4C-45F7-8F99-2FB12DDF5EAB}"/>
              </a:ext>
            </a:extLst>
          </p:cNvPr>
          <p:cNvSpPr>
            <a:spLocks noGrp="1" noChangeArrowheads="1"/>
          </p:cNvSpPr>
          <p:nvPr>
            <p:ph type="title"/>
          </p:nvPr>
        </p:nvSpPr>
        <p:spPr/>
        <p:txBody>
          <a:bodyPr>
            <a:normAutofit fontScale="90000"/>
          </a:bodyPr>
          <a:lstStyle/>
          <a:p>
            <a:pPr eaLnBrk="1" hangingPunct="1"/>
            <a:r>
              <a:rPr lang="en-US" altLang="en-US"/>
              <a:t>Containers</a:t>
            </a:r>
          </a:p>
        </p:txBody>
      </p:sp>
      <p:sp>
        <p:nvSpPr>
          <p:cNvPr id="37891" name="Rectangle 3">
            <a:extLst>
              <a:ext uri="{FF2B5EF4-FFF2-40B4-BE49-F238E27FC236}">
                <a16:creationId xmlns:a16="http://schemas.microsoft.com/office/drawing/2014/main" id="{6EA95AD5-B542-4795-B890-E36824C7AE24}"/>
              </a:ext>
            </a:extLst>
          </p:cNvPr>
          <p:cNvSpPr>
            <a:spLocks noGrp="1" noChangeArrowheads="1"/>
          </p:cNvSpPr>
          <p:nvPr>
            <p:ph type="body" idx="1"/>
          </p:nvPr>
        </p:nvSpPr>
        <p:spPr/>
        <p:txBody>
          <a:bodyPr/>
          <a:lstStyle/>
          <a:p>
            <a:pPr eaLnBrk="1" hangingPunct="1"/>
            <a:r>
              <a:rPr lang="en-US" altLang="en-US" sz="2800"/>
              <a:t>A container is any component of a type that has the Container class as a base; so all the Swing components are containers</a:t>
            </a:r>
          </a:p>
          <a:p>
            <a:pPr eaLnBrk="1" hangingPunct="1"/>
            <a:r>
              <a:rPr lang="en-US" altLang="en-US" sz="2800"/>
              <a:t>The Container class is the direct base class for the Window class, and it provides the capability for a window to contain other components</a:t>
            </a:r>
          </a:p>
          <a:p>
            <a:pPr eaLnBrk="1" hangingPunct="1"/>
            <a:r>
              <a:rPr lang="en-US" altLang="en-US" sz="2800"/>
              <a:t> Since the Container class is an abstract class, you cannot create instances of Container</a:t>
            </a:r>
          </a:p>
          <a:p>
            <a:pPr eaLnBrk="1" hangingPunct="1"/>
            <a:endParaRPr lang="en-US" altLang="en-US" sz="2800"/>
          </a:p>
          <a:p>
            <a:pPr eaLnBrk="1" hangingPunct="1"/>
            <a:endParaRPr lang="en-US"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9BF2E74-09D2-4BCD-8C80-10FB03BCC582}"/>
              </a:ext>
            </a:extLst>
          </p:cNvPr>
          <p:cNvSpPr>
            <a:spLocks noGrp="1" noChangeArrowheads="1"/>
          </p:cNvSpPr>
          <p:nvPr>
            <p:ph type="title"/>
          </p:nvPr>
        </p:nvSpPr>
        <p:spPr/>
        <p:txBody>
          <a:bodyPr/>
          <a:lstStyle/>
          <a:p>
            <a:pPr eaLnBrk="1" hangingPunct="1"/>
            <a:r>
              <a:rPr lang="en-US" altLang="en-US" sz="4000"/>
              <a:t>Getting objects contained in a container</a:t>
            </a:r>
          </a:p>
        </p:txBody>
      </p:sp>
      <p:graphicFrame>
        <p:nvGraphicFramePr>
          <p:cNvPr id="38915" name="Object 4">
            <a:extLst>
              <a:ext uri="{FF2B5EF4-FFF2-40B4-BE49-F238E27FC236}">
                <a16:creationId xmlns:a16="http://schemas.microsoft.com/office/drawing/2014/main" id="{8B2B476B-83F0-410E-93A1-C6993151BA79}"/>
              </a:ext>
            </a:extLst>
          </p:cNvPr>
          <p:cNvGraphicFramePr>
            <a:graphicFrameLocks noGrp="1" noChangeAspect="1"/>
          </p:cNvGraphicFramePr>
          <p:nvPr>
            <p:ph idx="1"/>
          </p:nvPr>
        </p:nvGraphicFramePr>
        <p:xfrm>
          <a:off x="1600200" y="1676401"/>
          <a:ext cx="9067800" cy="3089275"/>
        </p:xfrm>
        <a:graphic>
          <a:graphicData uri="http://schemas.openxmlformats.org/presentationml/2006/ole">
            <mc:AlternateContent xmlns:mc="http://schemas.openxmlformats.org/markup-compatibility/2006">
              <mc:Choice xmlns:v="urn:schemas-microsoft-com:vml" Requires="v">
                <p:oleObj spid="_x0000_s8281" name="Bitmap Image" r:id="rId3" imgW="7354327" imgH="2505425" progId="Paint.Picture">
                  <p:embed/>
                </p:oleObj>
              </mc:Choice>
              <mc:Fallback>
                <p:oleObj name="Bitmap Image" r:id="rId3" imgW="7354327" imgH="2505425" progId="Paint.Picture">
                  <p:embed/>
                  <p:pic>
                    <p:nvPicPr>
                      <p:cNvPr id="38915" name="Object 4">
                        <a:extLst>
                          <a:ext uri="{FF2B5EF4-FFF2-40B4-BE49-F238E27FC236}">
                            <a16:creationId xmlns:a16="http://schemas.microsoft.com/office/drawing/2014/main" id="{8B2B476B-83F0-410E-93A1-C6993151B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1"/>
                        <a:ext cx="9067800"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BAA36D5-657E-4BBD-8223-7C58B79F1E5B}"/>
              </a:ext>
            </a:extLst>
          </p:cNvPr>
          <p:cNvSpPr>
            <a:spLocks noGrp="1" noChangeArrowheads="1"/>
          </p:cNvSpPr>
          <p:nvPr>
            <p:ph type="title"/>
          </p:nvPr>
        </p:nvSpPr>
        <p:spPr/>
        <p:txBody>
          <a:bodyPr>
            <a:normAutofit fontScale="90000"/>
          </a:bodyPr>
          <a:lstStyle/>
          <a:p>
            <a:pPr eaLnBrk="1" hangingPunct="1"/>
            <a:r>
              <a:rPr lang="en-US" altLang="en-US"/>
              <a:t>To Do List</a:t>
            </a:r>
          </a:p>
        </p:txBody>
      </p:sp>
      <p:sp>
        <p:nvSpPr>
          <p:cNvPr id="39939" name="Rectangle 3">
            <a:extLst>
              <a:ext uri="{FF2B5EF4-FFF2-40B4-BE49-F238E27FC236}">
                <a16:creationId xmlns:a16="http://schemas.microsoft.com/office/drawing/2014/main" id="{0273E315-7B5A-4C65-B029-EEE854D8FFA6}"/>
              </a:ext>
            </a:extLst>
          </p:cNvPr>
          <p:cNvSpPr>
            <a:spLocks noGrp="1" noChangeArrowheads="1"/>
          </p:cNvSpPr>
          <p:nvPr>
            <p:ph type="body" idx="1"/>
          </p:nvPr>
        </p:nvSpPr>
        <p:spPr/>
        <p:txBody>
          <a:bodyPr/>
          <a:lstStyle/>
          <a:p>
            <a:pPr eaLnBrk="1" hangingPunct="1"/>
            <a:r>
              <a:rPr lang="en-US" altLang="en-US" dirty="0"/>
              <a:t>Create a Graphical User Interface of your Project using the Swing Package</a:t>
            </a:r>
          </a:p>
          <a:p>
            <a:pPr eaLnBrk="1" hangingPunct="1"/>
            <a:r>
              <a:rPr lang="en-US" altLang="en-US" dirty="0"/>
              <a:t>Add buttons menus and other swing items to make the interface interactive</a:t>
            </a:r>
          </a:p>
          <a:p>
            <a:pPr marL="0" indent="0" eaLnBrk="1" hangingPunct="1">
              <a:buNone/>
            </a:pPr>
            <a:endParaRPr lang="en-US" altLang="en-US" dirty="0"/>
          </a:p>
          <a:p>
            <a:pPr lvl="1"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1EFE6B9-EFC1-4D8B-997B-EEBFE974F2FC}"/>
              </a:ext>
            </a:extLst>
          </p:cNvPr>
          <p:cNvSpPr>
            <a:spLocks noGrp="1" noChangeArrowheads="1"/>
          </p:cNvSpPr>
          <p:nvPr>
            <p:ph type="title"/>
          </p:nvPr>
        </p:nvSpPr>
        <p:spPr/>
        <p:txBody>
          <a:bodyPr>
            <a:normAutofit fontScale="90000"/>
          </a:bodyPr>
          <a:lstStyle/>
          <a:p>
            <a:pPr eaLnBrk="1" hangingPunct="1"/>
            <a:r>
              <a:rPr lang="en-US" altLang="en-US"/>
              <a:t>Creating a Window</a:t>
            </a:r>
          </a:p>
        </p:txBody>
      </p:sp>
      <p:sp>
        <p:nvSpPr>
          <p:cNvPr id="11267" name="Rectangle 3">
            <a:extLst>
              <a:ext uri="{FF2B5EF4-FFF2-40B4-BE49-F238E27FC236}">
                <a16:creationId xmlns:a16="http://schemas.microsoft.com/office/drawing/2014/main" id="{98AE39A4-8B30-4864-B1B9-23317E52538C}"/>
              </a:ext>
            </a:extLst>
          </p:cNvPr>
          <p:cNvSpPr>
            <a:spLocks noGrp="1" noChangeArrowheads="1"/>
          </p:cNvSpPr>
          <p:nvPr>
            <p:ph type="body" idx="1"/>
          </p:nvPr>
        </p:nvSpPr>
        <p:spPr/>
        <p:txBody>
          <a:bodyPr/>
          <a:lstStyle/>
          <a:p>
            <a:pPr eaLnBrk="1" hangingPunct="1"/>
            <a:endParaRPr lang="en-US" altLang="en-US"/>
          </a:p>
        </p:txBody>
      </p:sp>
      <p:pic>
        <p:nvPicPr>
          <p:cNvPr id="11268" name="Picture 4">
            <a:extLst>
              <a:ext uri="{FF2B5EF4-FFF2-40B4-BE49-F238E27FC236}">
                <a16:creationId xmlns:a16="http://schemas.microsoft.com/office/drawing/2014/main" id="{E8F6D25D-5215-42AC-9DB1-1DDDDD817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60464"/>
            <a:ext cx="7315200"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F818-FFA3-49FB-9D3B-311A8AC52D3A}"/>
              </a:ext>
            </a:extLst>
          </p:cNvPr>
          <p:cNvSpPr>
            <a:spLocks noGrp="1"/>
          </p:cNvSpPr>
          <p:nvPr>
            <p:ph type="title"/>
          </p:nvPr>
        </p:nvSpPr>
        <p:spPr/>
        <p:txBody>
          <a:bodyPr>
            <a:normAutofit fontScale="90000"/>
          </a:bodyPr>
          <a:lstStyle/>
          <a:p>
            <a:r>
              <a:rPr lang="en-US" dirty="0"/>
              <a:t>AWT Example</a:t>
            </a:r>
          </a:p>
        </p:txBody>
      </p:sp>
      <p:sp>
        <p:nvSpPr>
          <p:cNvPr id="3" name="Content Placeholder 2">
            <a:extLst>
              <a:ext uri="{FF2B5EF4-FFF2-40B4-BE49-F238E27FC236}">
                <a16:creationId xmlns:a16="http://schemas.microsoft.com/office/drawing/2014/main" id="{B107941E-FFCA-480F-BAEA-C611DC33E209}"/>
              </a:ext>
            </a:extLst>
          </p:cNvPr>
          <p:cNvSpPr>
            <a:spLocks noGrp="1"/>
          </p:cNvSpPr>
          <p:nvPr>
            <p:ph idx="1"/>
          </p:nvPr>
        </p:nvSpPr>
        <p:spPr>
          <a:xfrm>
            <a:off x="1097280" y="1041317"/>
            <a:ext cx="10058400" cy="5227508"/>
          </a:xfrm>
        </p:spPr>
        <p:txBody>
          <a:bodyPr>
            <a:normAutofit fontScale="92500" lnSpcReduction="20000"/>
          </a:bodyPr>
          <a:lstStyle/>
          <a:p>
            <a:pPr marL="0" indent="0" algn="l">
              <a:lnSpc>
                <a:spcPct val="120000"/>
              </a:lnSpc>
              <a:spcBef>
                <a:spcPts val="0"/>
              </a:spcBef>
              <a:spcAft>
                <a:spcPts val="0"/>
              </a:spcAft>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AWTExample2 {</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AWTExample2() {</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Frame </a:t>
            </a:r>
            <a:r>
              <a:rPr lang="en-US" sz="1400" dirty="0">
                <a:solidFill>
                  <a:srgbClr val="6A3E3E"/>
                </a:solidFill>
                <a:latin typeface="Consolas" panose="020B0609020204030204" pitchFamily="49" charset="0"/>
              </a:rPr>
              <a:t>f</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Frame();</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Label </a:t>
            </a:r>
            <a:r>
              <a:rPr lang="en-US" sz="1400" dirty="0">
                <a:solidFill>
                  <a:srgbClr val="6A3E3E"/>
                </a:solidFill>
                <a:latin typeface="Consolas" panose="020B0609020204030204" pitchFamily="49" charset="0"/>
              </a:rPr>
              <a:t>l</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Label(</a:t>
            </a:r>
            <a:r>
              <a:rPr lang="en-US" sz="1400" b="1" dirty="0">
                <a:solidFill>
                  <a:srgbClr val="2A00FF"/>
                </a:solidFill>
                <a:latin typeface="Consolas" panose="020B0609020204030204" pitchFamily="49" charset="0"/>
              </a:rPr>
              <a:t>"Employee id:"</a:t>
            </a:r>
            <a:r>
              <a:rPr lang="en-US" sz="14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Button </a:t>
            </a:r>
            <a:r>
              <a:rPr lang="en-US" sz="1400" dirty="0">
                <a:solidFill>
                  <a:srgbClr val="6A3E3E"/>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Button(</a:t>
            </a:r>
            <a:r>
              <a:rPr lang="en-US" sz="1400" b="1" dirty="0">
                <a:solidFill>
                  <a:srgbClr val="2A00FF"/>
                </a:solidFill>
                <a:latin typeface="Consolas" panose="020B0609020204030204" pitchFamily="49" charset="0"/>
              </a:rPr>
              <a:t>"Submit"</a:t>
            </a:r>
            <a:r>
              <a:rPr lang="en-US" sz="14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err="1">
                <a:solidFill>
                  <a:srgbClr val="000000"/>
                </a:solidFill>
                <a:latin typeface="Consolas" panose="020B0609020204030204" pitchFamily="49" charset="0"/>
              </a:rPr>
              <a:t>TextField</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t</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TextField</a:t>
            </a:r>
            <a:r>
              <a:rPr lang="en-US" sz="1400" b="1"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400" dirty="0">
              <a:latin typeface="Consolas" panose="020B0609020204030204" pitchFamily="49" charset="0"/>
            </a:endParaRP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l</a:t>
            </a:r>
            <a:r>
              <a:rPr lang="en-US" sz="1400" dirty="0" err="1">
                <a:solidFill>
                  <a:srgbClr val="000000"/>
                </a:solidFill>
                <a:latin typeface="Consolas" panose="020B0609020204030204" pitchFamily="49" charset="0"/>
              </a:rPr>
              <a:t>.setBounds</a:t>
            </a:r>
            <a:r>
              <a:rPr lang="en-US" sz="1400" dirty="0">
                <a:solidFill>
                  <a:srgbClr val="000000"/>
                </a:solidFill>
                <a:latin typeface="Consolas" panose="020B0609020204030204" pitchFamily="49" charset="0"/>
              </a:rPr>
              <a:t>(20, 80, 80, 30);</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t</a:t>
            </a:r>
            <a:r>
              <a:rPr lang="en-US" sz="1400" dirty="0" err="1">
                <a:solidFill>
                  <a:srgbClr val="000000"/>
                </a:solidFill>
                <a:latin typeface="Consolas" panose="020B0609020204030204" pitchFamily="49" charset="0"/>
              </a:rPr>
              <a:t>.setBounds</a:t>
            </a:r>
            <a:r>
              <a:rPr lang="en-US" sz="1400" dirty="0">
                <a:solidFill>
                  <a:srgbClr val="000000"/>
                </a:solidFill>
                <a:latin typeface="Consolas" panose="020B0609020204030204" pitchFamily="49" charset="0"/>
              </a:rPr>
              <a:t>(20, 100, 80, 30);</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b</a:t>
            </a:r>
            <a:r>
              <a:rPr lang="en-US" sz="1400" dirty="0" err="1">
                <a:solidFill>
                  <a:srgbClr val="000000"/>
                </a:solidFill>
                <a:latin typeface="Consolas" panose="020B0609020204030204" pitchFamily="49" charset="0"/>
              </a:rPr>
              <a:t>.setBounds</a:t>
            </a:r>
            <a:r>
              <a:rPr lang="en-US" sz="1400" dirty="0">
                <a:solidFill>
                  <a:srgbClr val="000000"/>
                </a:solidFill>
                <a:latin typeface="Consolas" panose="020B0609020204030204" pitchFamily="49" charset="0"/>
              </a:rPr>
              <a:t>(100, 100, 80, 30);</a:t>
            </a:r>
          </a:p>
          <a:p>
            <a:pPr marL="0" indent="0" algn="l">
              <a:lnSpc>
                <a:spcPct val="120000"/>
              </a:lnSpc>
              <a:spcBef>
                <a:spcPts val="0"/>
              </a:spcBef>
              <a:spcAft>
                <a:spcPts val="0"/>
              </a:spcAft>
              <a:buNone/>
            </a:pPr>
            <a:endParaRPr lang="en-US" sz="1400" dirty="0">
              <a:latin typeface="Consolas" panose="020B0609020204030204" pitchFamily="49" charset="0"/>
            </a:endParaRP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.add</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b</a:t>
            </a: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.add</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l</a:t>
            </a: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.add</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t</a:t>
            </a: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400" dirty="0">
              <a:latin typeface="Consolas" panose="020B0609020204030204" pitchFamily="49" charset="0"/>
            </a:endParaRP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.setSize</a:t>
            </a:r>
            <a:r>
              <a:rPr lang="en-US" sz="1400" dirty="0">
                <a:solidFill>
                  <a:srgbClr val="000000"/>
                </a:solidFill>
                <a:latin typeface="Consolas" panose="020B0609020204030204" pitchFamily="49" charset="0"/>
              </a:rPr>
              <a:t>(400, 300);</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.setTitle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"Employee info"</a:t>
            </a: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.setLayout</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.setVisible</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true</a:t>
            </a:r>
            <a:r>
              <a:rPr lang="en-US" sz="1400" b="1"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endParaRPr lang="en-US" sz="1400" dirty="0">
              <a:latin typeface="Consolas" panose="020B0609020204030204" pitchFamily="49" charset="0"/>
            </a:endParaRPr>
          </a:p>
          <a:p>
            <a:pPr marL="0" indent="0" algn="l">
              <a:lnSpc>
                <a:spcPct val="120000"/>
              </a:lnSpc>
              <a:spcBef>
                <a:spcPts val="0"/>
              </a:spcBef>
              <a:spcAft>
                <a:spcPts val="0"/>
              </a:spcAft>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AWTExample2 </a:t>
            </a:r>
            <a:r>
              <a:rPr lang="en-US" sz="1400" u="sng" dirty="0" err="1">
                <a:solidFill>
                  <a:srgbClr val="6A3E3E"/>
                </a:solidFill>
                <a:latin typeface="Consolas" panose="020B0609020204030204" pitchFamily="49" charset="0"/>
              </a:rPr>
              <a:t>awt_obj</a:t>
            </a:r>
            <a:r>
              <a:rPr lang="en-US" sz="1400" u="sng" dirty="0">
                <a:solidFill>
                  <a:srgbClr val="000000"/>
                </a:solidFill>
                <a:latin typeface="Consolas" panose="020B0609020204030204" pitchFamily="49" charset="0"/>
              </a:rPr>
              <a:t> = </a:t>
            </a:r>
            <a:r>
              <a:rPr lang="en-US" sz="1400" b="1" u="sng" dirty="0">
                <a:solidFill>
                  <a:srgbClr val="7F0055"/>
                </a:solidFill>
                <a:latin typeface="Consolas" panose="020B0609020204030204" pitchFamily="49" charset="0"/>
              </a:rPr>
              <a:t>new</a:t>
            </a:r>
            <a:r>
              <a:rPr lang="en-US" sz="1400" b="1" u="sng" dirty="0">
                <a:solidFill>
                  <a:srgbClr val="000000"/>
                </a:solidFill>
                <a:latin typeface="Consolas" panose="020B0609020204030204" pitchFamily="49" charset="0"/>
              </a:rPr>
              <a:t> AWTExample2();</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8974FAB0-B985-43A8-90A7-B2A0B95DEBE2}"/>
              </a:ext>
            </a:extLst>
          </p:cNvPr>
          <p:cNvSpPr>
            <a:spLocks noGrp="1"/>
          </p:cNvSpPr>
          <p:nvPr>
            <p:ph type="sldNum" sz="quarter" idx="12"/>
          </p:nvPr>
        </p:nvSpPr>
        <p:spPr/>
        <p:txBody>
          <a:bodyPr/>
          <a:lstStyle/>
          <a:p>
            <a:fld id="{0D736693-4716-4F4B-B6D1-76F915E8FF72}" type="slidenum">
              <a:rPr lang="en-GB" smtClean="0"/>
              <a:t>6</a:t>
            </a:fld>
            <a:endParaRPr lang="en-GB"/>
          </a:p>
        </p:txBody>
      </p:sp>
      <p:sp>
        <p:nvSpPr>
          <p:cNvPr id="8" name="TextBox 7">
            <a:extLst>
              <a:ext uri="{FF2B5EF4-FFF2-40B4-BE49-F238E27FC236}">
                <a16:creationId xmlns:a16="http://schemas.microsoft.com/office/drawing/2014/main" id="{39856E5F-6745-4B70-8B4A-1AE9BF50A18B}"/>
              </a:ext>
            </a:extLst>
          </p:cNvPr>
          <p:cNvSpPr txBox="1"/>
          <p:nvPr/>
        </p:nvSpPr>
        <p:spPr>
          <a:xfrm>
            <a:off x="6097572" y="2343917"/>
            <a:ext cx="6015871" cy="2143087"/>
          </a:xfrm>
          <a:prstGeom prst="rect">
            <a:avLst/>
          </a:prstGeom>
          <a:noFill/>
        </p:spPr>
        <p:txBody>
          <a:bodyPr wrap="square">
            <a:spAutoFit/>
          </a:bodyPr>
          <a:lstStyle/>
          <a:p>
            <a:pPr marL="0" indent="0" algn="l">
              <a:lnSpc>
                <a:spcPct val="120000"/>
              </a:lnSpc>
              <a:spcBef>
                <a:spcPts val="0"/>
              </a:spcBef>
              <a:spcAft>
                <a:spcPts val="0"/>
              </a:spcAft>
              <a:buNone/>
            </a:pPr>
            <a:r>
              <a:rPr lang="en-US" sz="1400" b="1" dirty="0">
                <a:solidFill>
                  <a:srgbClr val="6A3E3E"/>
                </a:solidFill>
                <a:latin typeface="Consolas" panose="020B0609020204030204" pitchFamily="49" charset="0"/>
              </a:rPr>
              <a:t>Note: AWT Frame is not closing on clicking on cross, then add following:</a:t>
            </a:r>
          </a:p>
          <a:p>
            <a:pPr marL="0" indent="0" algn="l">
              <a:lnSpc>
                <a:spcPct val="120000"/>
              </a:lnSpc>
              <a:spcBef>
                <a:spcPts val="0"/>
              </a:spcBef>
              <a:spcAft>
                <a:spcPts val="0"/>
              </a:spcAft>
              <a:buNone/>
            </a:pPr>
            <a:endParaRPr lang="en-US" sz="1400" b="1" dirty="0">
              <a:solidFill>
                <a:srgbClr val="6A3E3E"/>
              </a:solidFill>
              <a:latin typeface="Consolas" panose="020B0609020204030204" pitchFamily="49" charset="0"/>
            </a:endParaRP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.addWindowListener</a:t>
            </a:r>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WindowAdapter</a:t>
            </a:r>
            <a:r>
              <a:rPr lang="en-US" sz="1400" b="1" dirty="0">
                <a:solidFill>
                  <a:srgbClr val="000000"/>
                </a:solidFill>
                <a:latin typeface="Consolas" panose="020B0609020204030204" pitchFamily="49" charset="0"/>
              </a:rPr>
              <a:t>() {</a:t>
            </a:r>
          </a:p>
          <a:p>
            <a:pPr marL="0" indent="0" algn="l">
              <a:lnSpc>
                <a:spcPct val="120000"/>
              </a:lnSpc>
              <a:spcBef>
                <a:spcPts val="0"/>
              </a:spcBef>
              <a:spcAft>
                <a:spcPts val="0"/>
              </a:spcAft>
              <a:buNone/>
            </a:pP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windowClosing</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WindowEvent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we</a:t>
            </a:r>
            <a:r>
              <a:rPr lang="en-US" sz="1400" b="1" dirty="0">
                <a:solidFill>
                  <a:srgbClr val="000000"/>
                </a:solidFill>
                <a:latin typeface="Consolas" panose="020B0609020204030204" pitchFamily="49" charset="0"/>
              </a:rPr>
              <a:t>) {</a:t>
            </a:r>
          </a:p>
          <a:p>
            <a:pPr marL="0" indent="0" algn="l">
              <a:lnSpc>
                <a:spcPct val="120000"/>
              </a:lnSpc>
              <a:spcBef>
                <a:spcPts val="0"/>
              </a:spcBef>
              <a:spcAft>
                <a:spcPts val="0"/>
              </a:spcAft>
              <a:buNone/>
            </a:pPr>
            <a:r>
              <a:rPr lang="en-US" sz="1400" dirty="0" err="1">
                <a:solidFill>
                  <a:srgbClr val="6A3E3E"/>
                </a:solidFill>
                <a:latin typeface="Consolas" panose="020B0609020204030204" pitchFamily="49" charset="0"/>
              </a:rPr>
              <a:t>f</a:t>
            </a:r>
            <a:r>
              <a:rPr lang="en-US" sz="1400" dirty="0" err="1">
                <a:solidFill>
                  <a:srgbClr val="000000"/>
                </a:solidFill>
                <a:latin typeface="Consolas" panose="020B0609020204030204" pitchFamily="49" charset="0"/>
              </a:rPr>
              <a:t>.dispose</a:t>
            </a: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t>
            </a:r>
          </a:p>
          <a:p>
            <a:pPr marL="0" indent="0" algn="l">
              <a:lnSpc>
                <a:spcPct val="120000"/>
              </a:lnSpc>
              <a:spcBef>
                <a:spcPts val="0"/>
              </a:spcBef>
              <a:spcAft>
                <a:spcPts val="0"/>
              </a:spcAft>
              <a:buNone/>
            </a:pP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6559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001754A-0FDD-4147-9E29-6C4FAD905418}"/>
              </a:ext>
            </a:extLst>
          </p:cNvPr>
          <p:cNvSpPr>
            <a:spLocks noGrp="1" noChangeArrowheads="1"/>
          </p:cNvSpPr>
          <p:nvPr>
            <p:ph type="title"/>
          </p:nvPr>
        </p:nvSpPr>
        <p:spPr/>
        <p:txBody>
          <a:bodyPr>
            <a:normAutofit fontScale="90000"/>
          </a:bodyPr>
          <a:lstStyle/>
          <a:p>
            <a:pPr eaLnBrk="1" hangingPunct="1"/>
            <a:r>
              <a:rPr lang="en-US" altLang="en-US" dirty="0" err="1"/>
              <a:t>JFrame</a:t>
            </a:r>
            <a:r>
              <a:rPr lang="en-US" altLang="en-US" dirty="0"/>
              <a:t> Window Example</a:t>
            </a:r>
          </a:p>
        </p:txBody>
      </p:sp>
      <p:sp>
        <p:nvSpPr>
          <p:cNvPr id="13315" name="Rectangle 4">
            <a:extLst>
              <a:ext uri="{FF2B5EF4-FFF2-40B4-BE49-F238E27FC236}">
                <a16:creationId xmlns:a16="http://schemas.microsoft.com/office/drawing/2014/main" id="{85292F97-D81B-43E8-A69D-EC9BFB3DCB82}"/>
              </a:ext>
            </a:extLst>
          </p:cNvPr>
          <p:cNvSpPr>
            <a:spLocks noChangeArrowheads="1"/>
          </p:cNvSpPr>
          <p:nvPr/>
        </p:nvSpPr>
        <p:spPr bwMode="auto">
          <a:xfrm>
            <a:off x="2209800" y="1219201"/>
            <a:ext cx="7772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import javax.swing.JFrame;</a:t>
            </a:r>
          </a:p>
          <a:p>
            <a:r>
              <a:rPr lang="en-US" altLang="en-US"/>
              <a:t>public class TryWindow {</a:t>
            </a:r>
          </a:p>
          <a:p>
            <a:r>
              <a:rPr lang="en-US" altLang="en-US"/>
              <a:t>// The window object</a:t>
            </a:r>
          </a:p>
          <a:p>
            <a:r>
              <a:rPr lang="en-US" altLang="en-US"/>
              <a:t>static JFrame aWindow = new JFrame(“This is the Window Title”);</a:t>
            </a:r>
          </a:p>
          <a:p>
            <a:r>
              <a:rPr lang="en-US" altLang="en-US"/>
              <a:t>public static void main(String[] args) {</a:t>
            </a:r>
          </a:p>
          <a:p>
            <a:r>
              <a:rPr lang="en-US" altLang="en-US"/>
              <a:t>	int windowWidth = 400; // Window width in pixels</a:t>
            </a:r>
          </a:p>
          <a:p>
            <a:r>
              <a:rPr lang="en-US" altLang="en-US"/>
              <a:t>	int windowHeight = 150; // Window height in pixels</a:t>
            </a:r>
          </a:p>
          <a:p>
            <a:r>
              <a:rPr lang="en-US" altLang="en-US"/>
              <a:t>	aWindow.setBounds(50, 100, // Set position</a:t>
            </a:r>
          </a:p>
          <a:p>
            <a:r>
              <a:rPr lang="en-US" altLang="en-US"/>
              <a:t>	windowWidth, windowHeight); // and size</a:t>
            </a:r>
          </a:p>
          <a:p>
            <a:r>
              <a:rPr lang="en-US" altLang="en-US"/>
              <a:t>	aWindow.setDefaultCloseOperation(JFrame.EXIT_ON_CLOSE);</a:t>
            </a:r>
          </a:p>
          <a:p>
            <a:r>
              <a:rPr lang="en-US" altLang="en-US"/>
              <a:t>	aWindow.setVisible(true); // Display the window</a:t>
            </a:r>
          </a:p>
          <a:p>
            <a:r>
              <a:rPr lang="en-US" altLang="en-US"/>
              <a:t>}</a:t>
            </a:r>
          </a:p>
          <a:p>
            <a:r>
              <a:rPr lang="en-US" altLang="en-US"/>
              <a:t>}</a:t>
            </a:r>
          </a:p>
        </p:txBody>
      </p:sp>
      <p:pic>
        <p:nvPicPr>
          <p:cNvPr id="13316" name="Picture 5">
            <a:extLst>
              <a:ext uri="{FF2B5EF4-FFF2-40B4-BE49-F238E27FC236}">
                <a16:creationId xmlns:a16="http://schemas.microsoft.com/office/drawing/2014/main" id="{49EB1C86-EDBB-48A0-A602-8BDE6F156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5029201"/>
            <a:ext cx="36290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44C7439-DD3D-49FD-8505-F39A111B0CC1}"/>
              </a:ext>
            </a:extLst>
          </p:cNvPr>
          <p:cNvSpPr>
            <a:spLocks noGrp="1" noChangeArrowheads="1"/>
          </p:cNvSpPr>
          <p:nvPr>
            <p:ph type="title"/>
          </p:nvPr>
        </p:nvSpPr>
        <p:spPr/>
        <p:txBody>
          <a:bodyPr>
            <a:normAutofit fontScale="90000"/>
          </a:bodyPr>
          <a:lstStyle/>
          <a:p>
            <a:pPr eaLnBrk="1" hangingPunct="1"/>
            <a:r>
              <a:rPr lang="en-US" altLang="en-US"/>
              <a:t>Components and Containers</a:t>
            </a:r>
          </a:p>
        </p:txBody>
      </p:sp>
      <p:sp>
        <p:nvSpPr>
          <p:cNvPr id="15363" name="Rectangle 3">
            <a:extLst>
              <a:ext uri="{FF2B5EF4-FFF2-40B4-BE49-F238E27FC236}">
                <a16:creationId xmlns:a16="http://schemas.microsoft.com/office/drawing/2014/main" id="{DFCED686-118A-44B3-88D5-24233969BBAA}"/>
              </a:ext>
            </a:extLst>
          </p:cNvPr>
          <p:cNvSpPr>
            <a:spLocks noGrp="1" noChangeArrowheads="1"/>
          </p:cNvSpPr>
          <p:nvPr>
            <p:ph type="body" idx="1"/>
          </p:nvPr>
        </p:nvSpPr>
        <p:spPr/>
        <p:txBody>
          <a:bodyPr/>
          <a:lstStyle/>
          <a:p>
            <a:pPr eaLnBrk="1" hangingPunct="1"/>
            <a:endParaRPr lang="en-US" altLang="en-US"/>
          </a:p>
        </p:txBody>
      </p:sp>
      <p:pic>
        <p:nvPicPr>
          <p:cNvPr id="15364" name="Picture 4">
            <a:extLst>
              <a:ext uri="{FF2B5EF4-FFF2-40B4-BE49-F238E27FC236}">
                <a16:creationId xmlns:a16="http://schemas.microsoft.com/office/drawing/2014/main" id="{6D8E5B5E-7478-476A-84EF-C9E291B06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610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CC9D40D-C327-4D59-B19A-5EE2EB797018}"/>
              </a:ext>
            </a:extLst>
          </p:cNvPr>
          <p:cNvSpPr>
            <a:spLocks noGrp="1" noChangeArrowheads="1"/>
          </p:cNvSpPr>
          <p:nvPr>
            <p:ph type="title"/>
          </p:nvPr>
        </p:nvSpPr>
        <p:spPr/>
        <p:txBody>
          <a:bodyPr>
            <a:normAutofit fontScale="90000"/>
          </a:bodyPr>
          <a:lstStyle/>
          <a:p>
            <a:pPr eaLnBrk="1" hangingPunct="1"/>
            <a:endParaRPr lang="en-US" altLang="en-US"/>
          </a:p>
        </p:txBody>
      </p:sp>
      <p:sp>
        <p:nvSpPr>
          <p:cNvPr id="17411" name="Rectangle 3">
            <a:extLst>
              <a:ext uri="{FF2B5EF4-FFF2-40B4-BE49-F238E27FC236}">
                <a16:creationId xmlns:a16="http://schemas.microsoft.com/office/drawing/2014/main" id="{E7A553F4-AA4C-48EE-8198-22A699020868}"/>
              </a:ext>
            </a:extLst>
          </p:cNvPr>
          <p:cNvSpPr>
            <a:spLocks noGrp="1" noChangeArrowheads="1"/>
          </p:cNvSpPr>
          <p:nvPr>
            <p:ph type="body" idx="1"/>
          </p:nvPr>
        </p:nvSpPr>
        <p:spPr/>
        <p:txBody>
          <a:bodyPr/>
          <a:lstStyle/>
          <a:p>
            <a:pPr eaLnBrk="1" hangingPunct="1"/>
            <a:endParaRPr lang="en-US" altLang="en-US"/>
          </a:p>
        </p:txBody>
      </p:sp>
      <p:pic>
        <p:nvPicPr>
          <p:cNvPr id="17412" name="Picture 4">
            <a:extLst>
              <a:ext uri="{FF2B5EF4-FFF2-40B4-BE49-F238E27FC236}">
                <a16:creationId xmlns:a16="http://schemas.microsoft.com/office/drawing/2014/main" id="{EBCAC8E7-53D5-4E9D-97BD-2D3303A18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762001"/>
            <a:ext cx="8839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3109</TotalTime>
  <Words>4021</Words>
  <Application>Microsoft Office PowerPoint</Application>
  <PresentationFormat>Widescreen</PresentationFormat>
  <Paragraphs>522</Paragraphs>
  <Slides>47</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Calibri Light</vt:lpstr>
      <vt:lpstr>Consolas</vt:lpstr>
      <vt:lpstr>inter-regular</vt:lpstr>
      <vt:lpstr>Retrospect</vt:lpstr>
      <vt:lpstr>Bitmap Image</vt:lpstr>
      <vt:lpstr>Modern Programming Languages</vt:lpstr>
      <vt:lpstr>Graphical User Interfaces in Java</vt:lpstr>
      <vt:lpstr>Java Foundation Classes (JFC)</vt:lpstr>
      <vt:lpstr>Difference b/w AWT and Swing</vt:lpstr>
      <vt:lpstr>Creating a Window</vt:lpstr>
      <vt:lpstr>AWT Example</vt:lpstr>
      <vt:lpstr>JFrame Window Example</vt:lpstr>
      <vt:lpstr>Components and Containers</vt:lpstr>
      <vt:lpstr>PowerPoint Presentation</vt:lpstr>
      <vt:lpstr>Basics of Components</vt:lpstr>
      <vt:lpstr>Setting component color and font</vt:lpstr>
      <vt:lpstr>Setting component color and font</vt:lpstr>
      <vt:lpstr>Swing Components</vt:lpstr>
      <vt:lpstr>Buttons in Swing</vt:lpstr>
      <vt:lpstr>Creating a Swing Button </vt:lpstr>
      <vt:lpstr>Setting Window Layout </vt:lpstr>
      <vt:lpstr>Window Layouts</vt:lpstr>
      <vt:lpstr>BorderLayout</vt:lpstr>
      <vt:lpstr>BorderLayout</vt:lpstr>
      <vt:lpstr>GridLayout</vt:lpstr>
      <vt:lpstr>GridLayout</vt:lpstr>
      <vt:lpstr>FlowLayout</vt:lpstr>
      <vt:lpstr>FlowLayout</vt:lpstr>
      <vt:lpstr>FlowLayout</vt:lpstr>
      <vt:lpstr>BoxLayout</vt:lpstr>
      <vt:lpstr>BoxLayout</vt:lpstr>
      <vt:lpstr>BoxLayout</vt:lpstr>
      <vt:lpstr>CardLayout</vt:lpstr>
      <vt:lpstr>CardLayout</vt:lpstr>
      <vt:lpstr>GridBagLayout</vt:lpstr>
      <vt:lpstr>GridBagLayout</vt:lpstr>
      <vt:lpstr>GroupLayout</vt:lpstr>
      <vt:lpstr>GroupLayout</vt:lpstr>
      <vt:lpstr>SpringLayout</vt:lpstr>
      <vt:lpstr>SpringLayout</vt:lpstr>
      <vt:lpstr>ScrollPaneLayout</vt:lpstr>
      <vt:lpstr>ScrollPaneLayout</vt:lpstr>
      <vt:lpstr>Check Boxes and Radio Buttons</vt:lpstr>
      <vt:lpstr>Adding Group of Radio Buttons</vt:lpstr>
      <vt:lpstr>Swing Menus</vt:lpstr>
      <vt:lpstr>Adding Menu to a Window</vt:lpstr>
      <vt:lpstr>Swing Text Components</vt:lpstr>
      <vt:lpstr>Other important Swing components</vt:lpstr>
      <vt:lpstr>Containers</vt:lpstr>
      <vt:lpstr>Containers</vt:lpstr>
      <vt:lpstr>Getting objects contained in a container</vt:lpstr>
      <vt:lpstr>To Do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Scene Understanding</dc:title>
  <dc:creator>Imran Khurram</dc:creator>
  <cp:lastModifiedBy>Suleman  Khurram</cp:lastModifiedBy>
  <cp:revision>1015</cp:revision>
  <dcterms:created xsi:type="dcterms:W3CDTF">2017-12-06T11:43:02Z</dcterms:created>
  <dcterms:modified xsi:type="dcterms:W3CDTF">2021-11-08T12:26:29Z</dcterms:modified>
</cp:coreProperties>
</file>