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eman Khurram" initials="SK" lastIdx="1" clrIdx="0">
    <p:extLst>
      <p:ext uri="{19B8F6BF-5375-455C-9EA6-DF929625EA0E}">
        <p15:presenceInfo xmlns:p15="http://schemas.microsoft.com/office/powerpoint/2012/main" userId="Suleman Khurr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A2E8"/>
    <a:srgbClr val="FF7D27"/>
    <a:srgbClr val="F1550F"/>
    <a:srgbClr val="EE9426"/>
    <a:srgbClr val="FBF3EF"/>
    <a:srgbClr val="BD582C"/>
    <a:srgbClr val="C27110"/>
    <a:srgbClr val="F0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81" d="100"/>
          <a:sy n="81" d="100"/>
        </p:scale>
        <p:origin x="864"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1T23:11:38.736" idx="1">
    <p:pos x="4169" y="1939"/>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A3EF7-6A8C-41E7-A670-94BEBA3C090C}" type="datetimeFigureOut">
              <a:rPr lang="en-GB" smtClean="0"/>
              <a:t>11/10/2021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4EC80-0680-4175-AD25-0A2E3B7CFF0B}" type="slidenum">
              <a:rPr lang="en-GB" smtClean="0"/>
              <a:t>‹#›</a:t>
            </a:fld>
            <a:endParaRPr lang="en-GB"/>
          </a:p>
        </p:txBody>
      </p:sp>
    </p:spTree>
    <p:extLst>
      <p:ext uri="{BB962C8B-B14F-4D97-AF65-F5344CB8AC3E}">
        <p14:creationId xmlns:p14="http://schemas.microsoft.com/office/powerpoint/2010/main" val="995161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27</a:t>
            </a:r>
          </a:p>
        </p:txBody>
      </p:sp>
      <p:sp>
        <p:nvSpPr>
          <p:cNvPr id="4" name="Slide Number Placeholder 3"/>
          <p:cNvSpPr>
            <a:spLocks noGrp="1"/>
          </p:cNvSpPr>
          <p:nvPr>
            <p:ph type="sldNum" sz="quarter" idx="5"/>
          </p:nvPr>
        </p:nvSpPr>
        <p:spPr/>
        <p:txBody>
          <a:bodyPr/>
          <a:lstStyle/>
          <a:p>
            <a:fld id="{7194EC80-0680-4175-AD25-0A2E3B7CFF0B}" type="slidenum">
              <a:rPr lang="en-GB" smtClean="0"/>
              <a:t>34</a:t>
            </a:fld>
            <a:endParaRPr lang="en-GB"/>
          </a:p>
        </p:txBody>
      </p:sp>
    </p:spTree>
    <p:extLst>
      <p:ext uri="{BB962C8B-B14F-4D97-AF65-F5344CB8AC3E}">
        <p14:creationId xmlns:p14="http://schemas.microsoft.com/office/powerpoint/2010/main" val="481521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p:txBody>
      </p:sp>
      <p:sp>
        <p:nvSpPr>
          <p:cNvPr id="4" name="Slide Number Placeholder 3"/>
          <p:cNvSpPr>
            <a:spLocks noGrp="1"/>
          </p:cNvSpPr>
          <p:nvPr>
            <p:ph type="sldNum" sz="quarter" idx="5"/>
          </p:nvPr>
        </p:nvSpPr>
        <p:spPr/>
        <p:txBody>
          <a:bodyPr/>
          <a:lstStyle/>
          <a:p>
            <a:fld id="{7194EC80-0680-4175-AD25-0A2E3B7CFF0B}" type="slidenum">
              <a:rPr lang="en-GB" smtClean="0"/>
              <a:t>35</a:t>
            </a:fld>
            <a:endParaRPr lang="en-GB"/>
          </a:p>
        </p:txBody>
      </p:sp>
    </p:spTree>
    <p:extLst>
      <p:ext uri="{BB962C8B-B14F-4D97-AF65-F5344CB8AC3E}">
        <p14:creationId xmlns:p14="http://schemas.microsoft.com/office/powerpoint/2010/main" val="293256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3D3D5-D20F-4551-9FE5-056F1A40A389}" type="datetime1">
              <a:rPr lang="en-GB" smtClean="0"/>
              <a:t>11/10/2021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1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B15B6-37CC-46F4-99C0-5DDF7C298B12}" type="datetime1">
              <a:rPr lang="en-GB" smtClean="0"/>
              <a:t>11/10/2021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7006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AACFF-2EBB-47E6-8ABA-B77E329ADC88}" type="datetime1">
              <a:rPr lang="en-GB" smtClean="0"/>
              <a:t>11/10/2021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405771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354838"/>
            <a:ext cx="10058400" cy="686479"/>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214651"/>
            <a:ext cx="10058400" cy="46544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p:cNvSpPr>
            <a:spLocks noGrp="1"/>
          </p:cNvSpPr>
          <p:nvPr>
            <p:ph type="dt" sz="half" idx="10"/>
          </p:nvPr>
        </p:nvSpPr>
        <p:spPr/>
        <p:txBody>
          <a:bodyPr/>
          <a:lstStyle/>
          <a:p>
            <a:fld id="{DCE04DD5-451F-4968-8EEA-6A704E456FB3}" type="datetime1">
              <a:rPr lang="en-GB" smtClean="0"/>
              <a:t>11/10/2021</a:t>
            </a:fld>
            <a:endParaRPr lang="en-GB"/>
          </a:p>
        </p:txBody>
      </p:sp>
      <p:sp>
        <p:nvSpPr>
          <p:cNvPr id="12" name="Footer Placeholder 11"/>
          <p:cNvSpPr>
            <a:spLocks noGrp="1"/>
          </p:cNvSpPr>
          <p:nvPr>
            <p:ph type="ftr" sz="quarter" idx="11"/>
          </p:nvPr>
        </p:nvSpPr>
        <p:spPr/>
        <p:txBody>
          <a:bodyPr/>
          <a:lstStyle/>
          <a:p>
            <a:endParaRPr lang="en-GB"/>
          </a:p>
        </p:txBody>
      </p:sp>
      <p:sp>
        <p:nvSpPr>
          <p:cNvPr id="13" name="Slide Number Placeholder 12"/>
          <p:cNvSpPr>
            <a:spLocks noGrp="1"/>
          </p:cNvSpPr>
          <p:nvPr>
            <p:ph type="sldNum" sz="quarter" idx="12"/>
          </p:nvPr>
        </p:nvSpPr>
        <p:spPr/>
        <p:txBody>
          <a:bodyPr/>
          <a:lstStyle/>
          <a:p>
            <a:fld id="{0D736693-4716-4F4B-B6D1-76F915E8FF72}" type="slidenum">
              <a:rPr lang="en-GB" smtClean="0"/>
              <a:t>‹#›</a:t>
            </a:fld>
            <a:endParaRPr lang="en-GB"/>
          </a:p>
        </p:txBody>
      </p:sp>
      <p:sp>
        <p:nvSpPr>
          <p:cNvPr id="17" name="Rectangle 1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p:cNvCxnSpPr/>
          <p:nvPr userDrawn="1"/>
        </p:nvCxnSpPr>
        <p:spPr>
          <a:xfrm>
            <a:off x="1207658" y="102698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1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C8CE92-31A1-45D4-90F6-89F62638B506}" type="datetime1">
              <a:rPr lang="en-GB" smtClean="0"/>
              <a:t>11/10/2021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3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115367-7A8E-479C-B543-D69DAD2F0699}" type="datetime1">
              <a:rPr lang="en-GB" smtClean="0"/>
              <a:t>11/10/2021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36224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19E90-CA7E-470A-842C-E85B11CD7A42}" type="datetime1">
              <a:rPr lang="en-GB" smtClean="0"/>
              <a:t>11/10/2021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5790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634AF-AD0B-43EF-AE83-C4AA9D00CB62}" type="datetime1">
              <a:rPr lang="en-GB" smtClean="0"/>
              <a:t>11/10/2021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20568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052130-9434-4EDC-8E68-DC0AFA306E85}" type="datetime1">
              <a:rPr lang="en-GB" smtClean="0"/>
              <a:t>11/10/2021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08755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5CF13C-B886-4A70-9D54-34F7C22F8DC4}" type="datetime1">
              <a:rPr lang="en-GB" smtClean="0"/>
              <a:t>11/10/2021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736693-4716-4F4B-B6D1-76F915E8FF72}" type="slidenum">
              <a:rPr lang="en-GB" smtClean="0"/>
              <a:t>‹#›</a:t>
            </a:fld>
            <a:endParaRPr lang="en-GB"/>
          </a:p>
        </p:txBody>
      </p:sp>
    </p:spTree>
    <p:extLst>
      <p:ext uri="{BB962C8B-B14F-4D97-AF65-F5344CB8AC3E}">
        <p14:creationId xmlns:p14="http://schemas.microsoft.com/office/powerpoint/2010/main" val="226258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BD50AE-E347-4923-9479-21AA7DAEBD4D}" type="datetime1">
              <a:rPr lang="en-GB" smtClean="0"/>
              <a:t>11/10/2021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14376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36475"/>
            <a:ext cx="10058400" cy="7683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119116"/>
            <a:ext cx="10058400" cy="474997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CE04DD5-451F-4968-8EEA-6A704E456FB3}" type="datetime1">
              <a:rPr lang="en-GB" smtClean="0"/>
              <a:t>11/10/2021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0D736693-4716-4F4B-B6D1-76F915E8FF72}" type="slidenum">
              <a:rPr lang="en-GB" smtClean="0"/>
              <a:pPr/>
              <a:t>‹#›</a:t>
            </a:fld>
            <a:endParaRPr lang="en-GB" dirty="0"/>
          </a:p>
        </p:txBody>
      </p:sp>
    </p:spTree>
    <p:extLst>
      <p:ext uri="{BB962C8B-B14F-4D97-AF65-F5344CB8AC3E}">
        <p14:creationId xmlns:p14="http://schemas.microsoft.com/office/powerpoint/2010/main" val="2933400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366" y="1523995"/>
            <a:ext cx="9981968" cy="631289"/>
          </a:xfrm>
        </p:spPr>
        <p:txBody>
          <a:bodyPr>
            <a:noAutofit/>
          </a:bodyPr>
          <a:lstStyle/>
          <a:p>
            <a:pPr algn="ctr"/>
            <a:r>
              <a:rPr lang="en-GB" sz="6000" b="1" dirty="0">
                <a:latin typeface="+mn-lt"/>
              </a:rPr>
              <a:t>Modern Programming Languages</a:t>
            </a:r>
          </a:p>
        </p:txBody>
      </p:sp>
      <p:sp>
        <p:nvSpPr>
          <p:cNvPr id="5" name="Slide Number Placeholder 4"/>
          <p:cNvSpPr>
            <a:spLocks noGrp="1"/>
          </p:cNvSpPr>
          <p:nvPr>
            <p:ph type="sldNum" sz="quarter" idx="12"/>
          </p:nvPr>
        </p:nvSpPr>
        <p:spPr/>
        <p:txBody>
          <a:bodyPr/>
          <a:lstStyle/>
          <a:p>
            <a:fld id="{0D736693-4716-4F4B-B6D1-76F915E8FF72}" type="slidenum">
              <a:rPr lang="en-GB" sz="1800" smtClean="0"/>
              <a:t>1</a:t>
            </a:fld>
            <a:endParaRPr lang="en-GB" sz="1800" dirty="0"/>
          </a:p>
        </p:txBody>
      </p:sp>
      <p:sp>
        <p:nvSpPr>
          <p:cNvPr id="4" name="Subtitle 2"/>
          <p:cNvSpPr txBox="1">
            <a:spLocks/>
          </p:cNvSpPr>
          <p:nvPr/>
        </p:nvSpPr>
        <p:spPr>
          <a:xfrm>
            <a:off x="5806912" y="5740761"/>
            <a:ext cx="6034420" cy="4245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b="1" dirty="0"/>
              <a:t>Course Instructor: Suleman Khurram</a:t>
            </a:r>
            <a:endParaRPr lang="en-GB" sz="2800" dirty="0"/>
          </a:p>
        </p:txBody>
      </p:sp>
      <p:sp>
        <p:nvSpPr>
          <p:cNvPr id="9" name="Subtitle 2"/>
          <p:cNvSpPr txBox="1">
            <a:spLocks/>
          </p:cNvSpPr>
          <p:nvPr/>
        </p:nvSpPr>
        <p:spPr>
          <a:xfrm>
            <a:off x="1274618" y="2449797"/>
            <a:ext cx="9843423" cy="1846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GB" sz="3200" dirty="0"/>
            </a:br>
            <a:r>
              <a:rPr lang="en-GB" sz="3200" dirty="0"/>
              <a:t>UIIT</a:t>
            </a:r>
            <a:br>
              <a:rPr lang="en-GB" sz="3200" dirty="0"/>
            </a:br>
            <a:r>
              <a:rPr lang="en-GB" sz="3200" dirty="0"/>
              <a:t>PMAS Arid Agriculture University, Rawalpindi</a:t>
            </a:r>
          </a:p>
        </p:txBody>
      </p:sp>
    </p:spTree>
    <p:extLst>
      <p:ext uri="{BB962C8B-B14F-4D97-AF65-F5344CB8AC3E}">
        <p14:creationId xmlns:p14="http://schemas.microsoft.com/office/powerpoint/2010/main" val="76427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80BD-6291-4AE3-A494-7AC961AA73B9}"/>
              </a:ext>
            </a:extLst>
          </p:cNvPr>
          <p:cNvSpPr>
            <a:spLocks noGrp="1"/>
          </p:cNvSpPr>
          <p:nvPr>
            <p:ph type="title"/>
          </p:nvPr>
        </p:nvSpPr>
        <p:spPr/>
        <p:txBody>
          <a:bodyPr>
            <a:normAutofit fontScale="90000"/>
          </a:bodyPr>
          <a:lstStyle/>
          <a:p>
            <a:r>
              <a:rPr lang="en-US" dirty="0"/>
              <a:t>Primitive data types</a:t>
            </a:r>
          </a:p>
        </p:txBody>
      </p:sp>
      <p:sp>
        <p:nvSpPr>
          <p:cNvPr id="3" name="Content Placeholder 2">
            <a:extLst>
              <a:ext uri="{FF2B5EF4-FFF2-40B4-BE49-F238E27FC236}">
                <a16:creationId xmlns:a16="http://schemas.microsoft.com/office/drawing/2014/main" id="{30C88AAE-9E8C-4E91-9047-6A5BFF69D915}"/>
              </a:ext>
            </a:extLst>
          </p:cNvPr>
          <p:cNvSpPr>
            <a:spLocks noGrp="1"/>
          </p:cNvSpPr>
          <p:nvPr>
            <p:ph idx="1"/>
          </p:nvPr>
        </p:nvSpPr>
        <p:spPr>
          <a:xfrm>
            <a:off x="1097280" y="1026114"/>
            <a:ext cx="10058400" cy="4654443"/>
          </a:xfrm>
        </p:spPr>
        <p:txBody>
          <a:bodyPr/>
          <a:lstStyle/>
          <a:p>
            <a:pPr marL="0" indent="0">
              <a:buNone/>
            </a:pPr>
            <a:r>
              <a:rPr lang="en-US" dirty="0"/>
              <a:t>A primitive data type specifies the size and type of variable values, and it has no additional methods.</a:t>
            </a:r>
          </a:p>
          <a:p>
            <a:pPr lvl="1"/>
            <a:r>
              <a:rPr lang="en-US" dirty="0"/>
              <a:t>All numeric types are signed, there is no unsigned types in java.</a:t>
            </a:r>
          </a:p>
          <a:p>
            <a:pPr lvl="1"/>
            <a:r>
              <a:rPr lang="en-US" dirty="0"/>
              <a:t>2 types based on floating point value: float and double. Floating point numbers are not accurate, they are approximation. Float store 7 significant digits, double stores 15.</a:t>
            </a:r>
          </a:p>
          <a:p>
            <a:pPr lvl="1"/>
            <a:r>
              <a:rPr lang="en-US" dirty="0"/>
              <a:t>The character type defines a single character. In java it is 16-bits. Stores in Unicode format. Characters can be converted to integers to perform mathematical functions on them.</a:t>
            </a:r>
          </a:p>
          <a:p>
            <a:pPr marL="0" indent="0">
              <a:buNone/>
            </a:pPr>
            <a:endParaRPr lang="en-US" dirty="0"/>
          </a:p>
        </p:txBody>
      </p:sp>
      <p:sp>
        <p:nvSpPr>
          <p:cNvPr id="4" name="Slide Number Placeholder 3">
            <a:extLst>
              <a:ext uri="{FF2B5EF4-FFF2-40B4-BE49-F238E27FC236}">
                <a16:creationId xmlns:a16="http://schemas.microsoft.com/office/drawing/2014/main" id="{45A31E2C-FA9E-4596-B5C9-E18A3F1BEFFE}"/>
              </a:ext>
            </a:extLst>
          </p:cNvPr>
          <p:cNvSpPr>
            <a:spLocks noGrp="1"/>
          </p:cNvSpPr>
          <p:nvPr>
            <p:ph type="sldNum" sz="quarter" idx="12"/>
          </p:nvPr>
        </p:nvSpPr>
        <p:spPr/>
        <p:txBody>
          <a:bodyPr/>
          <a:lstStyle/>
          <a:p>
            <a:fld id="{0D736693-4716-4F4B-B6D1-76F915E8FF72}" type="slidenum">
              <a:rPr lang="en-GB" smtClean="0"/>
              <a:t>10</a:t>
            </a:fld>
            <a:endParaRPr lang="en-GB"/>
          </a:p>
        </p:txBody>
      </p:sp>
    </p:spTree>
    <p:extLst>
      <p:ext uri="{BB962C8B-B14F-4D97-AF65-F5344CB8AC3E}">
        <p14:creationId xmlns:p14="http://schemas.microsoft.com/office/powerpoint/2010/main" val="291535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FF550-D53F-407F-A1B3-8854198C6D2D}"/>
              </a:ext>
            </a:extLst>
          </p:cNvPr>
          <p:cNvSpPr>
            <a:spLocks noGrp="1"/>
          </p:cNvSpPr>
          <p:nvPr>
            <p:ph type="title"/>
          </p:nvPr>
        </p:nvSpPr>
        <p:spPr/>
        <p:txBody>
          <a:bodyPr>
            <a:normAutofit fontScale="90000"/>
          </a:bodyPr>
          <a:lstStyle/>
          <a:p>
            <a:r>
              <a:rPr lang="en-US" dirty="0"/>
              <a:t>Non-Primitive or Reference Data Types</a:t>
            </a:r>
          </a:p>
        </p:txBody>
      </p:sp>
      <p:sp>
        <p:nvSpPr>
          <p:cNvPr id="3" name="Content Placeholder 2">
            <a:extLst>
              <a:ext uri="{FF2B5EF4-FFF2-40B4-BE49-F238E27FC236}">
                <a16:creationId xmlns:a16="http://schemas.microsoft.com/office/drawing/2014/main" id="{F6B0C6B3-63C2-4071-A534-73A71CC0D31D}"/>
              </a:ext>
            </a:extLst>
          </p:cNvPr>
          <p:cNvSpPr>
            <a:spLocks noGrp="1"/>
          </p:cNvSpPr>
          <p:nvPr>
            <p:ph idx="1"/>
          </p:nvPr>
        </p:nvSpPr>
        <p:spPr/>
        <p:txBody>
          <a:bodyPr/>
          <a:lstStyle/>
          <a:p>
            <a:pPr marL="0" indent="0">
              <a:buNone/>
            </a:pPr>
            <a:r>
              <a:rPr lang="en-US" dirty="0"/>
              <a:t>The Reference Data Types will contain a memory address of variable value because the reference types won’t store the variable value directly in memory. They are strings, objects, arrays, etc. </a:t>
            </a:r>
          </a:p>
        </p:txBody>
      </p:sp>
      <p:sp>
        <p:nvSpPr>
          <p:cNvPr id="4" name="Slide Number Placeholder 3">
            <a:extLst>
              <a:ext uri="{FF2B5EF4-FFF2-40B4-BE49-F238E27FC236}">
                <a16:creationId xmlns:a16="http://schemas.microsoft.com/office/drawing/2014/main" id="{C56F9EAC-2B6A-4E7C-9FF3-F989D5CE57C7}"/>
              </a:ext>
            </a:extLst>
          </p:cNvPr>
          <p:cNvSpPr>
            <a:spLocks noGrp="1"/>
          </p:cNvSpPr>
          <p:nvPr>
            <p:ph type="sldNum" sz="quarter" idx="12"/>
          </p:nvPr>
        </p:nvSpPr>
        <p:spPr/>
        <p:txBody>
          <a:bodyPr/>
          <a:lstStyle/>
          <a:p>
            <a:fld id="{0D736693-4716-4F4B-B6D1-76F915E8FF72}" type="slidenum">
              <a:rPr lang="en-GB" smtClean="0"/>
              <a:t>11</a:t>
            </a:fld>
            <a:endParaRPr lang="en-GB"/>
          </a:p>
        </p:txBody>
      </p:sp>
    </p:spTree>
    <p:extLst>
      <p:ext uri="{BB962C8B-B14F-4D97-AF65-F5344CB8AC3E}">
        <p14:creationId xmlns:p14="http://schemas.microsoft.com/office/powerpoint/2010/main" val="9756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A577-BB84-40BA-8827-75DE62F339FF}"/>
              </a:ext>
            </a:extLst>
          </p:cNvPr>
          <p:cNvSpPr>
            <a:spLocks noGrp="1"/>
          </p:cNvSpPr>
          <p:nvPr>
            <p:ph type="title"/>
          </p:nvPr>
        </p:nvSpPr>
        <p:spPr/>
        <p:txBody>
          <a:bodyPr>
            <a:normAutofit fontScale="90000"/>
          </a:bodyPr>
          <a:lstStyle/>
          <a:p>
            <a:r>
              <a:rPr lang="en-US" dirty="0"/>
              <a:t>Variables</a:t>
            </a:r>
          </a:p>
        </p:txBody>
      </p:sp>
      <p:sp>
        <p:nvSpPr>
          <p:cNvPr id="3" name="Content Placeholder 2">
            <a:extLst>
              <a:ext uri="{FF2B5EF4-FFF2-40B4-BE49-F238E27FC236}">
                <a16:creationId xmlns:a16="http://schemas.microsoft.com/office/drawing/2014/main" id="{F180C3E4-D19D-412F-8BEA-0DA2A5EBDD30}"/>
              </a:ext>
            </a:extLst>
          </p:cNvPr>
          <p:cNvSpPr>
            <a:spLocks noGrp="1"/>
          </p:cNvSpPr>
          <p:nvPr>
            <p:ph idx="1"/>
          </p:nvPr>
        </p:nvSpPr>
        <p:spPr/>
        <p:txBody>
          <a:bodyPr/>
          <a:lstStyle/>
          <a:p>
            <a:r>
              <a:rPr lang="en-US" dirty="0"/>
              <a:t> Variable in Java is a data container that stores the data values during Java program execution. </a:t>
            </a:r>
          </a:p>
          <a:p>
            <a:r>
              <a:rPr lang="en-US" dirty="0"/>
              <a:t> Every variable is assigned data type which designates the type and quantity of value it can hold. Variable is a memory location name of the data. </a:t>
            </a:r>
          </a:p>
          <a:p>
            <a:r>
              <a:rPr lang="en-US" dirty="0"/>
              <a:t> The Java variables have mainly three types : Local, Instance and Static.</a:t>
            </a:r>
          </a:p>
        </p:txBody>
      </p:sp>
      <p:sp>
        <p:nvSpPr>
          <p:cNvPr id="4" name="Slide Number Placeholder 3">
            <a:extLst>
              <a:ext uri="{FF2B5EF4-FFF2-40B4-BE49-F238E27FC236}">
                <a16:creationId xmlns:a16="http://schemas.microsoft.com/office/drawing/2014/main" id="{9C925BEF-49A3-4222-A239-18B5CDC0E6FC}"/>
              </a:ext>
            </a:extLst>
          </p:cNvPr>
          <p:cNvSpPr>
            <a:spLocks noGrp="1"/>
          </p:cNvSpPr>
          <p:nvPr>
            <p:ph type="sldNum" sz="quarter" idx="12"/>
          </p:nvPr>
        </p:nvSpPr>
        <p:spPr/>
        <p:txBody>
          <a:bodyPr/>
          <a:lstStyle/>
          <a:p>
            <a:fld id="{0D736693-4716-4F4B-B6D1-76F915E8FF72}" type="slidenum">
              <a:rPr lang="en-GB" smtClean="0"/>
              <a:t>12</a:t>
            </a:fld>
            <a:endParaRPr lang="en-GB"/>
          </a:p>
        </p:txBody>
      </p:sp>
    </p:spTree>
    <p:extLst>
      <p:ext uri="{BB962C8B-B14F-4D97-AF65-F5344CB8AC3E}">
        <p14:creationId xmlns:p14="http://schemas.microsoft.com/office/powerpoint/2010/main" val="113646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6DAE-629C-411F-A091-A4319D685E3C}"/>
              </a:ext>
            </a:extLst>
          </p:cNvPr>
          <p:cNvSpPr>
            <a:spLocks noGrp="1"/>
          </p:cNvSpPr>
          <p:nvPr>
            <p:ph type="title"/>
          </p:nvPr>
        </p:nvSpPr>
        <p:spPr/>
        <p:txBody>
          <a:bodyPr>
            <a:normAutofit fontScale="90000"/>
          </a:bodyPr>
          <a:lstStyle/>
          <a:p>
            <a:r>
              <a:rPr lang="en-US" dirty="0"/>
              <a:t>Variable Declaration</a:t>
            </a:r>
          </a:p>
        </p:txBody>
      </p:sp>
      <p:sp>
        <p:nvSpPr>
          <p:cNvPr id="3" name="Content Placeholder 2">
            <a:extLst>
              <a:ext uri="{FF2B5EF4-FFF2-40B4-BE49-F238E27FC236}">
                <a16:creationId xmlns:a16="http://schemas.microsoft.com/office/drawing/2014/main" id="{B5EE4AA9-AA62-4096-9F9E-2AAA69A67DC6}"/>
              </a:ext>
            </a:extLst>
          </p:cNvPr>
          <p:cNvSpPr>
            <a:spLocks noGrp="1"/>
          </p:cNvSpPr>
          <p:nvPr>
            <p:ph idx="1"/>
          </p:nvPr>
        </p:nvSpPr>
        <p:spPr/>
        <p:txBody>
          <a:bodyPr/>
          <a:lstStyle/>
          <a:p>
            <a:pPr marL="0" indent="0">
              <a:buNone/>
            </a:pPr>
            <a:r>
              <a:rPr lang="en-US" dirty="0"/>
              <a:t>To declare a variable, you must specify the data type &amp; give the variable a unique name.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71E248A-27FE-4869-AE9C-42C3D245DECE}"/>
              </a:ext>
            </a:extLst>
          </p:cNvPr>
          <p:cNvSpPr>
            <a:spLocks noGrp="1"/>
          </p:cNvSpPr>
          <p:nvPr>
            <p:ph type="sldNum" sz="quarter" idx="12"/>
          </p:nvPr>
        </p:nvSpPr>
        <p:spPr/>
        <p:txBody>
          <a:bodyPr/>
          <a:lstStyle/>
          <a:p>
            <a:fld id="{0D736693-4716-4F4B-B6D1-76F915E8FF72}" type="slidenum">
              <a:rPr lang="en-GB" smtClean="0"/>
              <a:t>13</a:t>
            </a:fld>
            <a:endParaRPr lang="en-GB"/>
          </a:p>
        </p:txBody>
      </p:sp>
      <p:pic>
        <p:nvPicPr>
          <p:cNvPr id="5" name="Picture 4">
            <a:extLst>
              <a:ext uri="{FF2B5EF4-FFF2-40B4-BE49-F238E27FC236}">
                <a16:creationId xmlns:a16="http://schemas.microsoft.com/office/drawing/2014/main" id="{3DA165DF-A5D6-4D2B-80DD-B59283F3DDA5}"/>
              </a:ext>
            </a:extLst>
          </p:cNvPr>
          <p:cNvPicPr>
            <a:picLocks noChangeAspect="1"/>
          </p:cNvPicPr>
          <p:nvPr/>
        </p:nvPicPr>
        <p:blipFill>
          <a:blip r:embed="rId2"/>
          <a:stretch>
            <a:fillRect/>
          </a:stretch>
        </p:blipFill>
        <p:spPr>
          <a:xfrm>
            <a:off x="3938587" y="2414587"/>
            <a:ext cx="4314825" cy="2028825"/>
          </a:xfrm>
          <a:prstGeom prst="rect">
            <a:avLst/>
          </a:prstGeom>
        </p:spPr>
      </p:pic>
    </p:spTree>
    <p:extLst>
      <p:ext uri="{BB962C8B-B14F-4D97-AF65-F5344CB8AC3E}">
        <p14:creationId xmlns:p14="http://schemas.microsoft.com/office/powerpoint/2010/main" val="237710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9707-7F87-45F1-8E8C-0133D9AD9E7C}"/>
              </a:ext>
            </a:extLst>
          </p:cNvPr>
          <p:cNvSpPr>
            <a:spLocks noGrp="1"/>
          </p:cNvSpPr>
          <p:nvPr>
            <p:ph type="title"/>
          </p:nvPr>
        </p:nvSpPr>
        <p:spPr/>
        <p:txBody>
          <a:bodyPr>
            <a:normAutofit fontScale="90000"/>
          </a:bodyPr>
          <a:lstStyle/>
          <a:p>
            <a:r>
              <a:rPr lang="en-US" dirty="0"/>
              <a:t>Variable Initialization</a:t>
            </a:r>
          </a:p>
        </p:txBody>
      </p:sp>
      <p:sp>
        <p:nvSpPr>
          <p:cNvPr id="3" name="Content Placeholder 2">
            <a:extLst>
              <a:ext uri="{FF2B5EF4-FFF2-40B4-BE49-F238E27FC236}">
                <a16:creationId xmlns:a16="http://schemas.microsoft.com/office/drawing/2014/main" id="{A175D017-FA5D-4F51-8F5E-FED94E5414C1}"/>
              </a:ext>
            </a:extLst>
          </p:cNvPr>
          <p:cNvSpPr>
            <a:spLocks noGrp="1"/>
          </p:cNvSpPr>
          <p:nvPr>
            <p:ph idx="1"/>
          </p:nvPr>
        </p:nvSpPr>
        <p:spPr/>
        <p:txBody>
          <a:bodyPr/>
          <a:lstStyle/>
          <a:p>
            <a:pPr marL="0" indent="0">
              <a:buNone/>
            </a:pPr>
            <a:r>
              <a:rPr lang="en-US" dirty="0"/>
              <a:t>To initialize a variable, you must assign it a valid value.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5F77B6E-76FC-4204-87E5-ACF1E24BEBC9}"/>
              </a:ext>
            </a:extLst>
          </p:cNvPr>
          <p:cNvSpPr>
            <a:spLocks noGrp="1"/>
          </p:cNvSpPr>
          <p:nvPr>
            <p:ph type="sldNum" sz="quarter" idx="12"/>
          </p:nvPr>
        </p:nvSpPr>
        <p:spPr/>
        <p:txBody>
          <a:bodyPr/>
          <a:lstStyle/>
          <a:p>
            <a:fld id="{0D736693-4716-4F4B-B6D1-76F915E8FF72}" type="slidenum">
              <a:rPr lang="en-GB" smtClean="0"/>
              <a:t>14</a:t>
            </a:fld>
            <a:endParaRPr lang="en-GB"/>
          </a:p>
        </p:txBody>
      </p:sp>
      <p:pic>
        <p:nvPicPr>
          <p:cNvPr id="5" name="Picture 4">
            <a:extLst>
              <a:ext uri="{FF2B5EF4-FFF2-40B4-BE49-F238E27FC236}">
                <a16:creationId xmlns:a16="http://schemas.microsoft.com/office/drawing/2014/main" id="{A7B79166-8227-4847-86A3-9572ABD1735D}"/>
              </a:ext>
            </a:extLst>
          </p:cNvPr>
          <p:cNvPicPr>
            <a:picLocks noChangeAspect="1"/>
          </p:cNvPicPr>
          <p:nvPr/>
        </p:nvPicPr>
        <p:blipFill>
          <a:blip r:embed="rId2"/>
          <a:stretch>
            <a:fillRect/>
          </a:stretch>
        </p:blipFill>
        <p:spPr>
          <a:xfrm>
            <a:off x="3533775" y="1985962"/>
            <a:ext cx="5124450" cy="2886075"/>
          </a:xfrm>
          <a:prstGeom prst="rect">
            <a:avLst/>
          </a:prstGeom>
        </p:spPr>
      </p:pic>
    </p:spTree>
    <p:extLst>
      <p:ext uri="{BB962C8B-B14F-4D97-AF65-F5344CB8AC3E}">
        <p14:creationId xmlns:p14="http://schemas.microsoft.com/office/powerpoint/2010/main" val="2505316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2FCD-0FBA-4359-A067-19C84BC25FE2}"/>
              </a:ext>
            </a:extLst>
          </p:cNvPr>
          <p:cNvSpPr>
            <a:spLocks noGrp="1"/>
          </p:cNvSpPr>
          <p:nvPr>
            <p:ph type="title"/>
          </p:nvPr>
        </p:nvSpPr>
        <p:spPr/>
        <p:txBody>
          <a:bodyPr>
            <a:normAutofit fontScale="90000"/>
          </a:bodyPr>
          <a:lstStyle/>
          <a:p>
            <a:r>
              <a:rPr lang="en-US" dirty="0"/>
              <a:t>Types of variables</a:t>
            </a:r>
          </a:p>
        </p:txBody>
      </p:sp>
      <p:sp>
        <p:nvSpPr>
          <p:cNvPr id="3" name="Content Placeholder 2">
            <a:extLst>
              <a:ext uri="{FF2B5EF4-FFF2-40B4-BE49-F238E27FC236}">
                <a16:creationId xmlns:a16="http://schemas.microsoft.com/office/drawing/2014/main" id="{BDECE143-D0E8-4F14-A36B-998B522C01DC}"/>
              </a:ext>
            </a:extLst>
          </p:cNvPr>
          <p:cNvSpPr>
            <a:spLocks noGrp="1"/>
          </p:cNvSpPr>
          <p:nvPr>
            <p:ph idx="1"/>
          </p:nvPr>
        </p:nvSpPr>
        <p:spPr>
          <a:xfrm>
            <a:off x="1097279" y="1082673"/>
            <a:ext cx="10478835" cy="4654443"/>
          </a:xfrm>
        </p:spPr>
        <p:txBody>
          <a:bodyPr>
            <a:normAutofit/>
          </a:bodyPr>
          <a:lstStyle/>
          <a:p>
            <a:r>
              <a:rPr lang="en-US" sz="2400" dirty="0"/>
              <a:t> </a:t>
            </a:r>
            <a:r>
              <a:rPr lang="en-US" sz="2800" dirty="0"/>
              <a:t>Local Variables</a:t>
            </a:r>
          </a:p>
          <a:p>
            <a:pPr marL="0" indent="0">
              <a:lnSpc>
                <a:spcPct val="100000"/>
              </a:lnSpc>
              <a:spcBef>
                <a:spcPts val="0"/>
              </a:spcBef>
              <a:buNone/>
            </a:pPr>
            <a:r>
              <a:rPr lang="en-US" sz="2400" dirty="0"/>
              <a:t>	</a:t>
            </a:r>
            <a:r>
              <a:rPr lang="en-US" sz="2000" dirty="0"/>
              <a:t>Local Variables are a variable that are declared inside the body of a method.</a:t>
            </a:r>
          </a:p>
          <a:p>
            <a:r>
              <a:rPr lang="en-US" sz="2400" dirty="0"/>
              <a:t> </a:t>
            </a:r>
            <a:r>
              <a:rPr lang="en-US" sz="2800" dirty="0"/>
              <a:t>Instance Variables</a:t>
            </a:r>
            <a:endParaRPr lang="en-US" sz="2400" dirty="0"/>
          </a:p>
          <a:p>
            <a:pPr marL="0" indent="0">
              <a:lnSpc>
                <a:spcPct val="100000"/>
              </a:lnSpc>
              <a:spcBef>
                <a:spcPts val="0"/>
              </a:spcBef>
              <a:buNone/>
            </a:pPr>
            <a:r>
              <a:rPr lang="en-US" sz="2400" dirty="0"/>
              <a:t>	</a:t>
            </a:r>
            <a:r>
              <a:rPr lang="en-US" sz="2000" dirty="0"/>
              <a:t>Instance variables are defined without the STATIC keyword. They are defined Outside a method declaration. They are Object specific and are known as instance variables.</a:t>
            </a:r>
            <a:endParaRPr lang="en-US" sz="2400" dirty="0"/>
          </a:p>
          <a:p>
            <a:r>
              <a:rPr lang="en-US" sz="2400" dirty="0"/>
              <a:t> </a:t>
            </a:r>
            <a:r>
              <a:rPr lang="en-US" sz="2800" dirty="0"/>
              <a:t>Static Variables</a:t>
            </a:r>
            <a:endParaRPr lang="en-US" sz="2400" dirty="0"/>
          </a:p>
          <a:p>
            <a:pPr marL="0" indent="0">
              <a:lnSpc>
                <a:spcPct val="100000"/>
              </a:lnSpc>
              <a:spcBef>
                <a:spcPts val="0"/>
              </a:spcBef>
              <a:buNone/>
            </a:pPr>
            <a:r>
              <a:rPr lang="en-US" sz="2000" dirty="0"/>
              <a:t>	Static variables are initialized only once, at the start of the program execution. These variables should be initialized first, before the initialization of any instance variables.</a:t>
            </a:r>
          </a:p>
        </p:txBody>
      </p:sp>
      <p:sp>
        <p:nvSpPr>
          <p:cNvPr id="4" name="Slide Number Placeholder 3">
            <a:extLst>
              <a:ext uri="{FF2B5EF4-FFF2-40B4-BE49-F238E27FC236}">
                <a16:creationId xmlns:a16="http://schemas.microsoft.com/office/drawing/2014/main" id="{79D661D3-D947-4562-9469-CF004C462E53}"/>
              </a:ext>
            </a:extLst>
          </p:cNvPr>
          <p:cNvSpPr>
            <a:spLocks noGrp="1"/>
          </p:cNvSpPr>
          <p:nvPr>
            <p:ph type="sldNum" sz="quarter" idx="12"/>
          </p:nvPr>
        </p:nvSpPr>
        <p:spPr/>
        <p:txBody>
          <a:bodyPr/>
          <a:lstStyle/>
          <a:p>
            <a:fld id="{0D736693-4716-4F4B-B6D1-76F915E8FF72}" type="slidenum">
              <a:rPr lang="en-GB" smtClean="0"/>
              <a:t>15</a:t>
            </a:fld>
            <a:endParaRPr lang="en-GB"/>
          </a:p>
        </p:txBody>
      </p:sp>
      <p:pic>
        <p:nvPicPr>
          <p:cNvPr id="5" name="Picture 4">
            <a:extLst>
              <a:ext uri="{FF2B5EF4-FFF2-40B4-BE49-F238E27FC236}">
                <a16:creationId xmlns:a16="http://schemas.microsoft.com/office/drawing/2014/main" id="{80958EB8-0751-4703-ACC5-9B5DBA2A8D7D}"/>
              </a:ext>
            </a:extLst>
          </p:cNvPr>
          <p:cNvPicPr>
            <a:picLocks noChangeAspect="1"/>
          </p:cNvPicPr>
          <p:nvPr/>
        </p:nvPicPr>
        <p:blipFill>
          <a:blip r:embed="rId2"/>
          <a:stretch>
            <a:fillRect/>
          </a:stretch>
        </p:blipFill>
        <p:spPr>
          <a:xfrm>
            <a:off x="3726180" y="4421435"/>
            <a:ext cx="4800600" cy="2038350"/>
          </a:xfrm>
          <a:prstGeom prst="rect">
            <a:avLst/>
          </a:prstGeom>
        </p:spPr>
      </p:pic>
    </p:spTree>
    <p:extLst>
      <p:ext uri="{BB962C8B-B14F-4D97-AF65-F5344CB8AC3E}">
        <p14:creationId xmlns:p14="http://schemas.microsoft.com/office/powerpoint/2010/main" val="119694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6984-2C5B-4899-842A-2DE289124EB6}"/>
              </a:ext>
            </a:extLst>
          </p:cNvPr>
          <p:cNvSpPr>
            <a:spLocks noGrp="1"/>
          </p:cNvSpPr>
          <p:nvPr>
            <p:ph type="title"/>
          </p:nvPr>
        </p:nvSpPr>
        <p:spPr/>
        <p:txBody>
          <a:bodyPr>
            <a:normAutofit fontScale="90000"/>
          </a:bodyPr>
          <a:lstStyle/>
          <a:p>
            <a:r>
              <a:rPr lang="en-US" dirty="0"/>
              <a:t>Variable naming conventions</a:t>
            </a:r>
          </a:p>
        </p:txBody>
      </p:sp>
      <p:sp>
        <p:nvSpPr>
          <p:cNvPr id="3" name="Content Placeholder 2">
            <a:extLst>
              <a:ext uri="{FF2B5EF4-FFF2-40B4-BE49-F238E27FC236}">
                <a16:creationId xmlns:a16="http://schemas.microsoft.com/office/drawing/2014/main" id="{955400B2-2C04-4A73-8C9C-B5F8670FAE30}"/>
              </a:ext>
            </a:extLst>
          </p:cNvPr>
          <p:cNvSpPr>
            <a:spLocks noGrp="1"/>
          </p:cNvSpPr>
          <p:nvPr>
            <p:ph idx="1"/>
          </p:nvPr>
        </p:nvSpPr>
        <p:spPr/>
        <p:txBody>
          <a:bodyPr>
            <a:normAutofit lnSpcReduction="10000"/>
          </a:bodyPr>
          <a:lstStyle/>
          <a:p>
            <a:r>
              <a:rPr lang="en-US" dirty="0"/>
              <a:t> Java variable names are case sensitive. The variable name money is not the same as Money or MONEY.</a:t>
            </a:r>
          </a:p>
          <a:p>
            <a:r>
              <a:rPr lang="en-US" dirty="0"/>
              <a:t> Java variable names must start with a letter, or the $ or _ character.</a:t>
            </a:r>
          </a:p>
          <a:p>
            <a:r>
              <a:rPr lang="en-US" dirty="0"/>
              <a:t> After the first character in a Java variable name, the name can also contain numbers (in addition to letters, the $, and the _ character).</a:t>
            </a:r>
          </a:p>
          <a:p>
            <a:r>
              <a:rPr lang="en-US" dirty="0"/>
              <a:t> Variable names cannot be equal to reserved key words in Java. For instance, the words int or for are reserved words in Java. Therefore you cannot name your variables int or for.</a:t>
            </a:r>
          </a:p>
        </p:txBody>
      </p:sp>
      <p:sp>
        <p:nvSpPr>
          <p:cNvPr id="4" name="Slide Number Placeholder 3">
            <a:extLst>
              <a:ext uri="{FF2B5EF4-FFF2-40B4-BE49-F238E27FC236}">
                <a16:creationId xmlns:a16="http://schemas.microsoft.com/office/drawing/2014/main" id="{6284A83A-6B08-4B8E-9B3A-F579F73B8E67}"/>
              </a:ext>
            </a:extLst>
          </p:cNvPr>
          <p:cNvSpPr>
            <a:spLocks noGrp="1"/>
          </p:cNvSpPr>
          <p:nvPr>
            <p:ph type="sldNum" sz="quarter" idx="12"/>
          </p:nvPr>
        </p:nvSpPr>
        <p:spPr/>
        <p:txBody>
          <a:bodyPr/>
          <a:lstStyle/>
          <a:p>
            <a:fld id="{0D736693-4716-4F4B-B6D1-76F915E8FF72}" type="slidenum">
              <a:rPr lang="en-GB" smtClean="0"/>
              <a:t>16</a:t>
            </a:fld>
            <a:endParaRPr lang="en-GB"/>
          </a:p>
        </p:txBody>
      </p:sp>
    </p:spTree>
    <p:extLst>
      <p:ext uri="{BB962C8B-B14F-4D97-AF65-F5344CB8AC3E}">
        <p14:creationId xmlns:p14="http://schemas.microsoft.com/office/powerpoint/2010/main" val="182693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D616-D420-4A4C-BBC8-46D809E98E43}"/>
              </a:ext>
            </a:extLst>
          </p:cNvPr>
          <p:cNvSpPr>
            <a:spLocks noGrp="1"/>
          </p:cNvSpPr>
          <p:nvPr>
            <p:ph type="title"/>
          </p:nvPr>
        </p:nvSpPr>
        <p:spPr/>
        <p:txBody>
          <a:bodyPr>
            <a:normAutofit fontScale="90000"/>
          </a:bodyPr>
          <a:lstStyle/>
          <a:p>
            <a:r>
              <a:rPr lang="en-US" dirty="0"/>
              <a:t>Reserved words</a:t>
            </a:r>
          </a:p>
        </p:txBody>
      </p:sp>
      <p:sp>
        <p:nvSpPr>
          <p:cNvPr id="3" name="Content Placeholder 2">
            <a:extLst>
              <a:ext uri="{FF2B5EF4-FFF2-40B4-BE49-F238E27FC236}">
                <a16:creationId xmlns:a16="http://schemas.microsoft.com/office/drawing/2014/main" id="{E464498E-AE5F-40A9-B865-A36C7B95E07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685E684-4CC6-42DB-BB5E-BE96467EC470}"/>
              </a:ext>
            </a:extLst>
          </p:cNvPr>
          <p:cNvSpPr>
            <a:spLocks noGrp="1"/>
          </p:cNvSpPr>
          <p:nvPr>
            <p:ph type="sldNum" sz="quarter" idx="12"/>
          </p:nvPr>
        </p:nvSpPr>
        <p:spPr/>
        <p:txBody>
          <a:bodyPr/>
          <a:lstStyle/>
          <a:p>
            <a:fld id="{0D736693-4716-4F4B-B6D1-76F915E8FF72}" type="slidenum">
              <a:rPr lang="en-GB" smtClean="0"/>
              <a:t>17</a:t>
            </a:fld>
            <a:endParaRPr lang="en-GB"/>
          </a:p>
        </p:txBody>
      </p:sp>
      <p:pic>
        <p:nvPicPr>
          <p:cNvPr id="5" name="Picture 4">
            <a:extLst>
              <a:ext uri="{FF2B5EF4-FFF2-40B4-BE49-F238E27FC236}">
                <a16:creationId xmlns:a16="http://schemas.microsoft.com/office/drawing/2014/main" id="{850897F5-E564-487A-A47F-F986168A1D71}"/>
              </a:ext>
            </a:extLst>
          </p:cNvPr>
          <p:cNvPicPr>
            <a:picLocks noChangeAspect="1"/>
          </p:cNvPicPr>
          <p:nvPr/>
        </p:nvPicPr>
        <p:blipFill>
          <a:blip r:embed="rId2"/>
          <a:stretch>
            <a:fillRect/>
          </a:stretch>
        </p:blipFill>
        <p:spPr>
          <a:xfrm>
            <a:off x="1524491" y="1126912"/>
            <a:ext cx="8684738" cy="4836684"/>
          </a:xfrm>
          <a:prstGeom prst="rect">
            <a:avLst/>
          </a:prstGeom>
        </p:spPr>
      </p:pic>
    </p:spTree>
    <p:extLst>
      <p:ext uri="{BB962C8B-B14F-4D97-AF65-F5344CB8AC3E}">
        <p14:creationId xmlns:p14="http://schemas.microsoft.com/office/powerpoint/2010/main" val="3807194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8B38-1811-41BA-8C0B-2E7F31D358A9}"/>
              </a:ext>
            </a:extLst>
          </p:cNvPr>
          <p:cNvSpPr>
            <a:spLocks noGrp="1"/>
          </p:cNvSpPr>
          <p:nvPr>
            <p:ph type="title"/>
          </p:nvPr>
        </p:nvSpPr>
        <p:spPr/>
        <p:txBody>
          <a:bodyPr>
            <a:normAutofit fontScale="90000"/>
          </a:bodyPr>
          <a:lstStyle/>
          <a:p>
            <a:r>
              <a:rPr lang="en-US" dirty="0"/>
              <a:t>Good variable names</a:t>
            </a:r>
          </a:p>
        </p:txBody>
      </p:sp>
      <p:sp>
        <p:nvSpPr>
          <p:cNvPr id="3" name="Content Placeholder 2">
            <a:extLst>
              <a:ext uri="{FF2B5EF4-FFF2-40B4-BE49-F238E27FC236}">
                <a16:creationId xmlns:a16="http://schemas.microsoft.com/office/drawing/2014/main" id="{A7BE8258-4CB0-4876-9255-F9149A32A4E4}"/>
              </a:ext>
            </a:extLst>
          </p:cNvPr>
          <p:cNvSpPr>
            <a:spLocks noGrp="1"/>
          </p:cNvSpPr>
          <p:nvPr>
            <p:ph idx="1"/>
          </p:nvPr>
        </p:nvSpPr>
        <p:spPr/>
        <p:txBody>
          <a:bodyPr/>
          <a:lstStyle/>
          <a:p>
            <a:r>
              <a:rPr lang="en-US" dirty="0"/>
              <a:t> Use naming convention.</a:t>
            </a:r>
          </a:p>
          <a:p>
            <a:r>
              <a:rPr lang="en-US" dirty="0"/>
              <a:t> Use meaningful names.</a:t>
            </a:r>
          </a:p>
          <a:p>
            <a:r>
              <a:rPr lang="en-US" dirty="0"/>
              <a:t> Avoid using _ and $.</a:t>
            </a:r>
          </a:p>
          <a:p>
            <a:r>
              <a:rPr lang="en-US" dirty="0"/>
              <a:t> Start class name with Upper case letter. Variables and other identifiers with lower case letters.</a:t>
            </a:r>
          </a:p>
          <a:p>
            <a:r>
              <a:rPr lang="en-US" dirty="0"/>
              <a:t> Separate words with capital letters not with underscores.</a:t>
            </a:r>
          </a:p>
          <a:p>
            <a:pPr lvl="1"/>
            <a:r>
              <a:rPr lang="en-US" dirty="0" err="1"/>
              <a:t>myAccount</a:t>
            </a:r>
            <a:r>
              <a:rPr lang="en-US" dirty="0"/>
              <a:t>, </a:t>
            </a:r>
            <a:r>
              <a:rPr lang="en-US" dirty="0" err="1"/>
              <a:t>aLongVariableName</a:t>
            </a:r>
            <a:endParaRPr lang="en-US" dirty="0"/>
          </a:p>
        </p:txBody>
      </p:sp>
      <p:sp>
        <p:nvSpPr>
          <p:cNvPr id="4" name="Slide Number Placeholder 3">
            <a:extLst>
              <a:ext uri="{FF2B5EF4-FFF2-40B4-BE49-F238E27FC236}">
                <a16:creationId xmlns:a16="http://schemas.microsoft.com/office/drawing/2014/main" id="{A0128481-F9F5-4A63-A9B7-4CE47CB545A8}"/>
              </a:ext>
            </a:extLst>
          </p:cNvPr>
          <p:cNvSpPr>
            <a:spLocks noGrp="1"/>
          </p:cNvSpPr>
          <p:nvPr>
            <p:ph type="sldNum" sz="quarter" idx="12"/>
          </p:nvPr>
        </p:nvSpPr>
        <p:spPr/>
        <p:txBody>
          <a:bodyPr/>
          <a:lstStyle/>
          <a:p>
            <a:fld id="{0D736693-4716-4F4B-B6D1-76F915E8FF72}" type="slidenum">
              <a:rPr lang="en-GB" smtClean="0"/>
              <a:t>18</a:t>
            </a:fld>
            <a:endParaRPr lang="en-GB"/>
          </a:p>
        </p:txBody>
      </p:sp>
    </p:spTree>
    <p:extLst>
      <p:ext uri="{BB962C8B-B14F-4D97-AF65-F5344CB8AC3E}">
        <p14:creationId xmlns:p14="http://schemas.microsoft.com/office/powerpoint/2010/main" val="416073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C733-F46D-4287-856F-C8D22616E73F}"/>
              </a:ext>
            </a:extLst>
          </p:cNvPr>
          <p:cNvSpPr>
            <a:spLocks noGrp="1"/>
          </p:cNvSpPr>
          <p:nvPr>
            <p:ph type="title"/>
          </p:nvPr>
        </p:nvSpPr>
        <p:spPr/>
        <p:txBody>
          <a:bodyPr>
            <a:normAutofit fontScale="90000"/>
          </a:bodyPr>
          <a:lstStyle/>
          <a:p>
            <a:r>
              <a:rPr lang="en-US" dirty="0"/>
              <a:t>Constant values</a:t>
            </a:r>
          </a:p>
        </p:txBody>
      </p:sp>
      <p:sp>
        <p:nvSpPr>
          <p:cNvPr id="3" name="Content Placeholder 2">
            <a:extLst>
              <a:ext uri="{FF2B5EF4-FFF2-40B4-BE49-F238E27FC236}">
                <a16:creationId xmlns:a16="http://schemas.microsoft.com/office/drawing/2014/main" id="{1983FC4E-C199-4391-AB4E-A2CFD4225EE3}"/>
              </a:ext>
            </a:extLst>
          </p:cNvPr>
          <p:cNvSpPr>
            <a:spLocks noGrp="1"/>
          </p:cNvSpPr>
          <p:nvPr>
            <p:ph idx="1"/>
          </p:nvPr>
        </p:nvSpPr>
        <p:spPr/>
        <p:txBody>
          <a:bodyPr/>
          <a:lstStyle/>
          <a:p>
            <a:r>
              <a:rPr lang="en-US" dirty="0"/>
              <a:t> A variable can be made constant by including “final” keyword.</a:t>
            </a:r>
          </a:p>
          <a:p>
            <a:r>
              <a:rPr lang="en-US" dirty="0"/>
              <a:t> Convention is: the names of variables declared as final are UPPER CASE.</a:t>
            </a:r>
          </a:p>
          <a:p>
            <a:r>
              <a:rPr lang="en-US" dirty="0"/>
              <a:t> Must be initialized upon declaration.</a:t>
            </a:r>
          </a:p>
          <a:p>
            <a:endParaRPr lang="en-US" dirty="0"/>
          </a:p>
        </p:txBody>
      </p:sp>
      <p:sp>
        <p:nvSpPr>
          <p:cNvPr id="4" name="Slide Number Placeholder 3">
            <a:extLst>
              <a:ext uri="{FF2B5EF4-FFF2-40B4-BE49-F238E27FC236}">
                <a16:creationId xmlns:a16="http://schemas.microsoft.com/office/drawing/2014/main" id="{51552876-4934-43FE-BCE9-E5EBD4670931}"/>
              </a:ext>
            </a:extLst>
          </p:cNvPr>
          <p:cNvSpPr>
            <a:spLocks noGrp="1"/>
          </p:cNvSpPr>
          <p:nvPr>
            <p:ph type="sldNum" sz="quarter" idx="12"/>
          </p:nvPr>
        </p:nvSpPr>
        <p:spPr/>
        <p:txBody>
          <a:bodyPr/>
          <a:lstStyle/>
          <a:p>
            <a:fld id="{0D736693-4716-4F4B-B6D1-76F915E8FF72}" type="slidenum">
              <a:rPr lang="en-GB" smtClean="0"/>
              <a:t>19</a:t>
            </a:fld>
            <a:endParaRPr lang="en-GB"/>
          </a:p>
        </p:txBody>
      </p:sp>
      <p:pic>
        <p:nvPicPr>
          <p:cNvPr id="5" name="Picture 4">
            <a:extLst>
              <a:ext uri="{FF2B5EF4-FFF2-40B4-BE49-F238E27FC236}">
                <a16:creationId xmlns:a16="http://schemas.microsoft.com/office/drawing/2014/main" id="{0A55E515-BF79-4191-8004-DF3D95A938F9}"/>
              </a:ext>
            </a:extLst>
          </p:cNvPr>
          <p:cNvPicPr>
            <a:picLocks noChangeAspect="1"/>
          </p:cNvPicPr>
          <p:nvPr/>
        </p:nvPicPr>
        <p:blipFill>
          <a:blip r:embed="rId2"/>
          <a:stretch>
            <a:fillRect/>
          </a:stretch>
        </p:blipFill>
        <p:spPr>
          <a:xfrm>
            <a:off x="3452812" y="4292777"/>
            <a:ext cx="5286375" cy="1247775"/>
          </a:xfrm>
          <a:prstGeom prst="rect">
            <a:avLst/>
          </a:prstGeom>
        </p:spPr>
      </p:pic>
    </p:spTree>
    <p:extLst>
      <p:ext uri="{BB962C8B-B14F-4D97-AF65-F5344CB8AC3E}">
        <p14:creationId xmlns:p14="http://schemas.microsoft.com/office/powerpoint/2010/main" val="7241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F926-8FC9-43E1-B899-8EC9AA8C2975}"/>
              </a:ext>
            </a:extLst>
          </p:cNvPr>
          <p:cNvSpPr>
            <a:spLocks noGrp="1"/>
          </p:cNvSpPr>
          <p:nvPr>
            <p:ph type="title"/>
          </p:nvPr>
        </p:nvSpPr>
        <p:spPr/>
        <p:txBody>
          <a:bodyPr>
            <a:normAutofit fontScale="90000"/>
          </a:bodyPr>
          <a:lstStyle/>
          <a:p>
            <a:r>
              <a:rPr lang="en-US" dirty="0"/>
              <a:t>What we will learn in this lecture…</a:t>
            </a:r>
          </a:p>
        </p:txBody>
      </p:sp>
      <p:sp>
        <p:nvSpPr>
          <p:cNvPr id="3" name="Content Placeholder 2">
            <a:extLst>
              <a:ext uri="{FF2B5EF4-FFF2-40B4-BE49-F238E27FC236}">
                <a16:creationId xmlns:a16="http://schemas.microsoft.com/office/drawing/2014/main" id="{C176A411-2476-4F3F-98E9-21D2E8588ED1}"/>
              </a:ext>
            </a:extLst>
          </p:cNvPr>
          <p:cNvSpPr>
            <a:spLocks noGrp="1"/>
          </p:cNvSpPr>
          <p:nvPr>
            <p:ph idx="1"/>
          </p:nvPr>
        </p:nvSpPr>
        <p:spPr/>
        <p:txBody>
          <a:bodyPr/>
          <a:lstStyle/>
          <a:p>
            <a:r>
              <a:rPr lang="en-US" dirty="0"/>
              <a:t> Java Statements and expressions</a:t>
            </a:r>
          </a:p>
          <a:p>
            <a:r>
              <a:rPr lang="en-US" dirty="0"/>
              <a:t> Data types</a:t>
            </a:r>
          </a:p>
          <a:p>
            <a:r>
              <a:rPr lang="en-US" dirty="0"/>
              <a:t> Variables</a:t>
            </a:r>
          </a:p>
          <a:p>
            <a:r>
              <a:rPr lang="en-US" dirty="0"/>
              <a:t> Operators and precedence</a:t>
            </a:r>
          </a:p>
          <a:p>
            <a:r>
              <a:rPr lang="en-US" dirty="0"/>
              <a:t> Coding style</a:t>
            </a:r>
          </a:p>
        </p:txBody>
      </p:sp>
      <p:sp>
        <p:nvSpPr>
          <p:cNvPr id="4" name="Slide Number Placeholder 3">
            <a:extLst>
              <a:ext uri="{FF2B5EF4-FFF2-40B4-BE49-F238E27FC236}">
                <a16:creationId xmlns:a16="http://schemas.microsoft.com/office/drawing/2014/main" id="{39542460-02C1-4609-9922-BE4CF8881A77}"/>
              </a:ext>
            </a:extLst>
          </p:cNvPr>
          <p:cNvSpPr>
            <a:spLocks noGrp="1"/>
          </p:cNvSpPr>
          <p:nvPr>
            <p:ph type="sldNum" sz="quarter" idx="12"/>
          </p:nvPr>
        </p:nvSpPr>
        <p:spPr/>
        <p:txBody>
          <a:bodyPr/>
          <a:lstStyle/>
          <a:p>
            <a:fld id="{0D736693-4716-4F4B-B6D1-76F915E8FF72}" type="slidenum">
              <a:rPr lang="en-GB" smtClean="0"/>
              <a:t>2</a:t>
            </a:fld>
            <a:endParaRPr lang="en-GB"/>
          </a:p>
        </p:txBody>
      </p:sp>
    </p:spTree>
    <p:extLst>
      <p:ext uri="{BB962C8B-B14F-4D97-AF65-F5344CB8AC3E}">
        <p14:creationId xmlns:p14="http://schemas.microsoft.com/office/powerpoint/2010/main" val="1541298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6F5-998A-4F9F-BE85-7A07CE476495}"/>
              </a:ext>
            </a:extLst>
          </p:cNvPr>
          <p:cNvSpPr>
            <a:spLocks noGrp="1"/>
          </p:cNvSpPr>
          <p:nvPr>
            <p:ph type="title"/>
          </p:nvPr>
        </p:nvSpPr>
        <p:spPr/>
        <p:txBody>
          <a:bodyPr>
            <a:normAutofit fontScale="90000"/>
          </a:bodyPr>
          <a:lstStyle/>
          <a:p>
            <a:r>
              <a:rPr lang="en-US" dirty="0"/>
              <a:t>Literals</a:t>
            </a:r>
          </a:p>
        </p:txBody>
      </p:sp>
      <p:sp>
        <p:nvSpPr>
          <p:cNvPr id="3" name="Content Placeholder 2">
            <a:extLst>
              <a:ext uri="{FF2B5EF4-FFF2-40B4-BE49-F238E27FC236}">
                <a16:creationId xmlns:a16="http://schemas.microsoft.com/office/drawing/2014/main" id="{9470B849-312E-46A4-B899-522910479827}"/>
              </a:ext>
            </a:extLst>
          </p:cNvPr>
          <p:cNvSpPr>
            <a:spLocks noGrp="1"/>
          </p:cNvSpPr>
          <p:nvPr>
            <p:ph idx="1"/>
          </p:nvPr>
        </p:nvSpPr>
        <p:spPr/>
        <p:txBody>
          <a:bodyPr/>
          <a:lstStyle/>
          <a:p>
            <a:r>
              <a:rPr lang="en-US" dirty="0"/>
              <a:t> A literal is a source code representation of a fixed value. They are represented directly in the code without any computation.</a:t>
            </a:r>
          </a:p>
        </p:txBody>
      </p:sp>
      <p:sp>
        <p:nvSpPr>
          <p:cNvPr id="4" name="Slide Number Placeholder 3">
            <a:extLst>
              <a:ext uri="{FF2B5EF4-FFF2-40B4-BE49-F238E27FC236}">
                <a16:creationId xmlns:a16="http://schemas.microsoft.com/office/drawing/2014/main" id="{40C67CFB-F8E2-4DAD-A270-35788C43F907}"/>
              </a:ext>
            </a:extLst>
          </p:cNvPr>
          <p:cNvSpPr>
            <a:spLocks noGrp="1"/>
          </p:cNvSpPr>
          <p:nvPr>
            <p:ph type="sldNum" sz="quarter" idx="12"/>
          </p:nvPr>
        </p:nvSpPr>
        <p:spPr/>
        <p:txBody>
          <a:bodyPr/>
          <a:lstStyle/>
          <a:p>
            <a:fld id="{0D736693-4716-4F4B-B6D1-76F915E8FF72}" type="slidenum">
              <a:rPr lang="en-GB" smtClean="0"/>
              <a:t>20</a:t>
            </a:fld>
            <a:endParaRPr lang="en-GB"/>
          </a:p>
        </p:txBody>
      </p:sp>
      <p:pic>
        <p:nvPicPr>
          <p:cNvPr id="5" name="Picture 4">
            <a:extLst>
              <a:ext uri="{FF2B5EF4-FFF2-40B4-BE49-F238E27FC236}">
                <a16:creationId xmlns:a16="http://schemas.microsoft.com/office/drawing/2014/main" id="{B371684F-1021-495A-A9FB-2F2DAC38754D}"/>
              </a:ext>
            </a:extLst>
          </p:cNvPr>
          <p:cNvPicPr>
            <a:picLocks noChangeAspect="1"/>
          </p:cNvPicPr>
          <p:nvPr/>
        </p:nvPicPr>
        <p:blipFill>
          <a:blip r:embed="rId2"/>
          <a:stretch>
            <a:fillRect/>
          </a:stretch>
        </p:blipFill>
        <p:spPr>
          <a:xfrm>
            <a:off x="3854433" y="2715705"/>
            <a:ext cx="4181475" cy="3048000"/>
          </a:xfrm>
          <a:prstGeom prst="rect">
            <a:avLst/>
          </a:prstGeom>
        </p:spPr>
      </p:pic>
    </p:spTree>
    <p:extLst>
      <p:ext uri="{BB962C8B-B14F-4D97-AF65-F5344CB8AC3E}">
        <p14:creationId xmlns:p14="http://schemas.microsoft.com/office/powerpoint/2010/main" val="1653834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0E03-7CFE-4BAF-B13F-027BEAD0B7DA}"/>
              </a:ext>
            </a:extLst>
          </p:cNvPr>
          <p:cNvSpPr>
            <a:spLocks noGrp="1"/>
          </p:cNvSpPr>
          <p:nvPr>
            <p:ph type="title"/>
          </p:nvPr>
        </p:nvSpPr>
        <p:spPr/>
        <p:txBody>
          <a:bodyPr>
            <a:normAutofit fontScale="90000"/>
          </a:bodyPr>
          <a:lstStyle/>
          <a:p>
            <a:r>
              <a:rPr lang="en-US" dirty="0"/>
              <a:t>Literals</a:t>
            </a:r>
          </a:p>
        </p:txBody>
      </p:sp>
      <p:sp>
        <p:nvSpPr>
          <p:cNvPr id="3" name="Content Placeholder 2">
            <a:extLst>
              <a:ext uri="{FF2B5EF4-FFF2-40B4-BE49-F238E27FC236}">
                <a16:creationId xmlns:a16="http://schemas.microsoft.com/office/drawing/2014/main" id="{072C4A76-5DBE-48F7-8DB6-613738120D85}"/>
              </a:ext>
            </a:extLst>
          </p:cNvPr>
          <p:cNvSpPr>
            <a:spLocks noGrp="1"/>
          </p:cNvSpPr>
          <p:nvPr>
            <p:ph idx="1"/>
          </p:nvPr>
        </p:nvSpPr>
        <p:spPr/>
        <p:txBody>
          <a:bodyPr/>
          <a:lstStyle/>
          <a:p>
            <a:pPr marL="0" indent="0">
              <a:buNone/>
            </a:pPr>
            <a:r>
              <a:rPr lang="en-US" dirty="0"/>
              <a:t>Literals in Java can be classified into six types, as below:</a:t>
            </a:r>
          </a:p>
          <a:p>
            <a:pPr lvl="1"/>
            <a:r>
              <a:rPr lang="en-US" dirty="0"/>
              <a:t>Integral Literals</a:t>
            </a:r>
          </a:p>
          <a:p>
            <a:pPr lvl="1"/>
            <a:r>
              <a:rPr lang="en-US" dirty="0"/>
              <a:t>Floating-point Literals</a:t>
            </a:r>
          </a:p>
          <a:p>
            <a:pPr lvl="1"/>
            <a:r>
              <a:rPr lang="en-US" dirty="0"/>
              <a:t>Char Literals</a:t>
            </a:r>
          </a:p>
          <a:p>
            <a:pPr lvl="1"/>
            <a:r>
              <a:rPr lang="en-US" dirty="0"/>
              <a:t>String Literals</a:t>
            </a:r>
          </a:p>
          <a:p>
            <a:pPr lvl="1"/>
            <a:r>
              <a:rPr lang="en-US" dirty="0"/>
              <a:t>Boolean Literals</a:t>
            </a:r>
          </a:p>
          <a:p>
            <a:pPr lvl="1"/>
            <a:r>
              <a:rPr lang="en-US" dirty="0"/>
              <a:t>Null Literals</a:t>
            </a:r>
          </a:p>
        </p:txBody>
      </p:sp>
      <p:sp>
        <p:nvSpPr>
          <p:cNvPr id="4" name="Slide Number Placeholder 3">
            <a:extLst>
              <a:ext uri="{FF2B5EF4-FFF2-40B4-BE49-F238E27FC236}">
                <a16:creationId xmlns:a16="http://schemas.microsoft.com/office/drawing/2014/main" id="{7082467F-64FC-4103-933B-FE14B7BF437D}"/>
              </a:ext>
            </a:extLst>
          </p:cNvPr>
          <p:cNvSpPr>
            <a:spLocks noGrp="1"/>
          </p:cNvSpPr>
          <p:nvPr>
            <p:ph type="sldNum" sz="quarter" idx="12"/>
          </p:nvPr>
        </p:nvSpPr>
        <p:spPr/>
        <p:txBody>
          <a:bodyPr/>
          <a:lstStyle/>
          <a:p>
            <a:fld id="{0D736693-4716-4F4B-B6D1-76F915E8FF72}" type="slidenum">
              <a:rPr lang="en-GB" smtClean="0"/>
              <a:t>21</a:t>
            </a:fld>
            <a:endParaRPr lang="en-GB"/>
          </a:p>
        </p:txBody>
      </p:sp>
    </p:spTree>
    <p:extLst>
      <p:ext uri="{BB962C8B-B14F-4D97-AF65-F5344CB8AC3E}">
        <p14:creationId xmlns:p14="http://schemas.microsoft.com/office/powerpoint/2010/main" val="4164986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08D3-4B3E-4D92-9B2C-7F1FD7867FB9}"/>
              </a:ext>
            </a:extLst>
          </p:cNvPr>
          <p:cNvSpPr>
            <a:spLocks noGrp="1"/>
          </p:cNvSpPr>
          <p:nvPr>
            <p:ph type="title"/>
          </p:nvPr>
        </p:nvSpPr>
        <p:spPr/>
        <p:txBody>
          <a:bodyPr>
            <a:normAutofit fontScale="90000"/>
          </a:bodyPr>
          <a:lstStyle/>
          <a:p>
            <a:r>
              <a:rPr lang="en-US" dirty="0"/>
              <a:t>Literals</a:t>
            </a:r>
          </a:p>
        </p:txBody>
      </p:sp>
      <p:sp>
        <p:nvSpPr>
          <p:cNvPr id="3" name="Content Placeholder 2">
            <a:extLst>
              <a:ext uri="{FF2B5EF4-FFF2-40B4-BE49-F238E27FC236}">
                <a16:creationId xmlns:a16="http://schemas.microsoft.com/office/drawing/2014/main" id="{18CA5908-FC50-474F-9130-E790FB31D32D}"/>
              </a:ext>
            </a:extLst>
          </p:cNvPr>
          <p:cNvSpPr>
            <a:spLocks noGrp="1"/>
          </p:cNvSpPr>
          <p:nvPr>
            <p:ph idx="1"/>
          </p:nvPr>
        </p:nvSpPr>
        <p:spPr>
          <a:xfrm>
            <a:off x="820132" y="1150307"/>
            <a:ext cx="7866422" cy="5118518"/>
          </a:xfrm>
        </p:spPr>
        <p:txBody>
          <a:bodyPr>
            <a:normAutofit fontScale="92500" lnSpcReduction="10000"/>
          </a:bodyPr>
          <a:lstStyle/>
          <a:p>
            <a:r>
              <a:rPr lang="en-US" dirty="0"/>
              <a:t> Integral literals can be specified in decimal, octal or hexadecimal. Integrals can be long or int. By default, they are int.</a:t>
            </a:r>
          </a:p>
          <a:p>
            <a:r>
              <a:rPr lang="en-US" dirty="0"/>
              <a:t> Floating point numbers can be defined using standard or scientific notation.</a:t>
            </a:r>
          </a:p>
          <a:p>
            <a:pPr lvl="1"/>
            <a:r>
              <a:rPr lang="en-US" dirty="0"/>
              <a:t> double by default</a:t>
            </a:r>
          </a:p>
          <a:p>
            <a:pPr lvl="1"/>
            <a:r>
              <a:rPr lang="en-US" dirty="0"/>
              <a:t> F indicates float</a:t>
            </a:r>
          </a:p>
          <a:p>
            <a:r>
              <a:rPr lang="en-US" dirty="0"/>
              <a:t> Single characters are defined within single quotes</a:t>
            </a:r>
          </a:p>
          <a:p>
            <a:pPr lvl="1"/>
            <a:r>
              <a:rPr lang="en-US" sz="2000" dirty="0"/>
              <a:t> can be defined as </a:t>
            </a:r>
            <a:r>
              <a:rPr lang="en-US" sz="2000" dirty="0" err="1"/>
              <a:t>unicode</a:t>
            </a:r>
            <a:endParaRPr lang="en-US" sz="2000" dirty="0"/>
          </a:p>
          <a:p>
            <a:pPr lvl="1"/>
            <a:r>
              <a:rPr lang="en-US" sz="2000" dirty="0"/>
              <a:t> can be "special" character (</a:t>
            </a:r>
            <a:r>
              <a:rPr lang="en-US" sz="2000" dirty="0" err="1"/>
              <a:t>eg.</a:t>
            </a:r>
            <a:r>
              <a:rPr lang="en-US" sz="2000" dirty="0"/>
              <a:t> '\n’)</a:t>
            </a:r>
          </a:p>
          <a:p>
            <a:pPr lvl="1"/>
            <a:r>
              <a:rPr lang="en-US" sz="2000" dirty="0"/>
              <a:t> Strings are defined by double quotes</a:t>
            </a:r>
          </a:p>
          <a:p>
            <a:r>
              <a:rPr lang="en-US" sz="2800" dirty="0"/>
              <a:t> Strings are defined by double quotes</a:t>
            </a:r>
          </a:p>
        </p:txBody>
      </p:sp>
      <p:sp>
        <p:nvSpPr>
          <p:cNvPr id="4" name="Slide Number Placeholder 3">
            <a:extLst>
              <a:ext uri="{FF2B5EF4-FFF2-40B4-BE49-F238E27FC236}">
                <a16:creationId xmlns:a16="http://schemas.microsoft.com/office/drawing/2014/main" id="{5CD3938E-58B9-4D54-AA60-3B6E2EE433D4}"/>
              </a:ext>
            </a:extLst>
          </p:cNvPr>
          <p:cNvSpPr>
            <a:spLocks noGrp="1"/>
          </p:cNvSpPr>
          <p:nvPr>
            <p:ph type="sldNum" sz="quarter" idx="12"/>
          </p:nvPr>
        </p:nvSpPr>
        <p:spPr/>
        <p:txBody>
          <a:bodyPr/>
          <a:lstStyle/>
          <a:p>
            <a:fld id="{0D736693-4716-4F4B-B6D1-76F915E8FF72}" type="slidenum">
              <a:rPr lang="en-GB" smtClean="0"/>
              <a:t>22</a:t>
            </a:fld>
            <a:endParaRPr lang="en-GB"/>
          </a:p>
        </p:txBody>
      </p:sp>
      <p:pic>
        <p:nvPicPr>
          <p:cNvPr id="5" name="Picture 4">
            <a:extLst>
              <a:ext uri="{FF2B5EF4-FFF2-40B4-BE49-F238E27FC236}">
                <a16:creationId xmlns:a16="http://schemas.microsoft.com/office/drawing/2014/main" id="{E83726CB-4966-4EF3-9FAF-A8CFD34931F4}"/>
              </a:ext>
            </a:extLst>
          </p:cNvPr>
          <p:cNvPicPr>
            <a:picLocks noChangeAspect="1"/>
          </p:cNvPicPr>
          <p:nvPr/>
        </p:nvPicPr>
        <p:blipFill>
          <a:blip r:embed="rId2"/>
          <a:stretch>
            <a:fillRect/>
          </a:stretch>
        </p:blipFill>
        <p:spPr>
          <a:xfrm>
            <a:off x="8686554" y="1150307"/>
            <a:ext cx="3095625" cy="1323975"/>
          </a:xfrm>
          <a:prstGeom prst="rect">
            <a:avLst/>
          </a:prstGeom>
        </p:spPr>
      </p:pic>
      <p:pic>
        <p:nvPicPr>
          <p:cNvPr id="14" name="Picture 13">
            <a:extLst>
              <a:ext uri="{FF2B5EF4-FFF2-40B4-BE49-F238E27FC236}">
                <a16:creationId xmlns:a16="http://schemas.microsoft.com/office/drawing/2014/main" id="{9923BB60-56CB-4B31-B1DD-D4C33DA7B4F7}"/>
              </a:ext>
            </a:extLst>
          </p:cNvPr>
          <p:cNvPicPr>
            <a:picLocks noChangeAspect="1"/>
          </p:cNvPicPr>
          <p:nvPr/>
        </p:nvPicPr>
        <p:blipFill>
          <a:blip r:embed="rId3"/>
          <a:stretch>
            <a:fillRect/>
          </a:stretch>
        </p:blipFill>
        <p:spPr>
          <a:xfrm>
            <a:off x="8686554" y="2771810"/>
            <a:ext cx="3076575" cy="971550"/>
          </a:xfrm>
          <a:prstGeom prst="rect">
            <a:avLst/>
          </a:prstGeom>
        </p:spPr>
      </p:pic>
      <p:sp>
        <p:nvSpPr>
          <p:cNvPr id="15" name="TextBox 14">
            <a:extLst>
              <a:ext uri="{FF2B5EF4-FFF2-40B4-BE49-F238E27FC236}">
                <a16:creationId xmlns:a16="http://schemas.microsoft.com/office/drawing/2014/main" id="{7EAF7B4A-C215-4E8B-BAD4-8D608DCADEB4}"/>
              </a:ext>
            </a:extLst>
          </p:cNvPr>
          <p:cNvSpPr txBox="1"/>
          <p:nvPr/>
        </p:nvSpPr>
        <p:spPr>
          <a:xfrm>
            <a:off x="9002598" y="5467546"/>
            <a:ext cx="2516957" cy="461665"/>
          </a:xfrm>
          <a:prstGeom prst="rect">
            <a:avLst/>
          </a:prstGeom>
          <a:solidFill>
            <a:srgbClr val="FFFFCC"/>
          </a:solidFill>
        </p:spPr>
        <p:txBody>
          <a:bodyPr wrap="square" rtlCol="0">
            <a:spAutoFit/>
          </a:bodyPr>
          <a:lstStyle/>
          <a:p>
            <a:r>
              <a:rPr lang="en-US" sz="2400" dirty="0"/>
              <a:t>“This is a string”</a:t>
            </a:r>
          </a:p>
        </p:txBody>
      </p:sp>
    </p:spTree>
    <p:extLst>
      <p:ext uri="{BB962C8B-B14F-4D97-AF65-F5344CB8AC3E}">
        <p14:creationId xmlns:p14="http://schemas.microsoft.com/office/powerpoint/2010/main" val="1290590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7977-C548-4568-A237-49C3CEB395CF}"/>
              </a:ext>
            </a:extLst>
          </p:cNvPr>
          <p:cNvSpPr>
            <a:spLocks noGrp="1"/>
          </p:cNvSpPr>
          <p:nvPr>
            <p:ph type="title"/>
          </p:nvPr>
        </p:nvSpPr>
        <p:spPr/>
        <p:txBody>
          <a:bodyPr>
            <a:normAutofit fontScale="90000"/>
          </a:bodyPr>
          <a:lstStyle/>
          <a:p>
            <a:r>
              <a:rPr lang="en-US" dirty="0"/>
              <a:t>Special characters</a:t>
            </a:r>
          </a:p>
        </p:txBody>
      </p:sp>
      <p:sp>
        <p:nvSpPr>
          <p:cNvPr id="3" name="Content Placeholder 2">
            <a:extLst>
              <a:ext uri="{FF2B5EF4-FFF2-40B4-BE49-F238E27FC236}">
                <a16:creationId xmlns:a16="http://schemas.microsoft.com/office/drawing/2014/main" id="{4F598145-5F0C-4275-A938-C54AC5A2BA9B}"/>
              </a:ext>
            </a:extLst>
          </p:cNvPr>
          <p:cNvSpPr>
            <a:spLocks noGrp="1"/>
          </p:cNvSpPr>
          <p:nvPr>
            <p:ph idx="1"/>
          </p:nvPr>
        </p:nvSpPr>
        <p:spPr/>
        <p:txBody>
          <a:bodyPr/>
          <a:lstStyle/>
          <a:p>
            <a:r>
              <a:rPr lang="en-US" dirty="0"/>
              <a:t> The following list shows these special characters; note that each is preceded by a backslash (\).</a:t>
            </a:r>
          </a:p>
        </p:txBody>
      </p:sp>
      <p:sp>
        <p:nvSpPr>
          <p:cNvPr id="4" name="Slide Number Placeholder 3">
            <a:extLst>
              <a:ext uri="{FF2B5EF4-FFF2-40B4-BE49-F238E27FC236}">
                <a16:creationId xmlns:a16="http://schemas.microsoft.com/office/drawing/2014/main" id="{2D3EEE3E-326D-4BA0-B7E5-3F81D7F16F1C}"/>
              </a:ext>
            </a:extLst>
          </p:cNvPr>
          <p:cNvSpPr>
            <a:spLocks noGrp="1"/>
          </p:cNvSpPr>
          <p:nvPr>
            <p:ph type="sldNum" sz="quarter" idx="12"/>
          </p:nvPr>
        </p:nvSpPr>
        <p:spPr/>
        <p:txBody>
          <a:bodyPr/>
          <a:lstStyle/>
          <a:p>
            <a:fld id="{0D736693-4716-4F4B-B6D1-76F915E8FF72}" type="slidenum">
              <a:rPr lang="en-GB" smtClean="0"/>
              <a:t>23</a:t>
            </a:fld>
            <a:endParaRPr lang="en-GB"/>
          </a:p>
        </p:txBody>
      </p:sp>
      <p:graphicFrame>
        <p:nvGraphicFramePr>
          <p:cNvPr id="5" name="Table 4">
            <a:extLst>
              <a:ext uri="{FF2B5EF4-FFF2-40B4-BE49-F238E27FC236}">
                <a16:creationId xmlns:a16="http://schemas.microsoft.com/office/drawing/2014/main" id="{A1372F93-DE87-4B42-92E5-264CC6B41750}"/>
              </a:ext>
            </a:extLst>
          </p:cNvPr>
          <p:cNvGraphicFramePr>
            <a:graphicFrameLocks noGrp="1"/>
          </p:cNvGraphicFramePr>
          <p:nvPr>
            <p:extLst>
              <p:ext uri="{D42A27DB-BD31-4B8C-83A1-F6EECF244321}">
                <p14:modId xmlns:p14="http://schemas.microsoft.com/office/powerpoint/2010/main" val="1618153949"/>
              </p:ext>
            </p:extLst>
          </p:nvPr>
        </p:nvGraphicFramePr>
        <p:xfrm>
          <a:off x="2813662" y="2577254"/>
          <a:ext cx="5972119" cy="3291840"/>
        </p:xfrm>
        <a:graphic>
          <a:graphicData uri="http://schemas.openxmlformats.org/drawingml/2006/table">
            <a:tbl>
              <a:tblPr/>
              <a:tblGrid>
                <a:gridCol w="2094932">
                  <a:extLst>
                    <a:ext uri="{9D8B030D-6E8A-4147-A177-3AD203B41FA5}">
                      <a16:colId xmlns:a16="http://schemas.microsoft.com/office/drawing/2014/main" val="2626140090"/>
                    </a:ext>
                  </a:extLst>
                </a:gridCol>
                <a:gridCol w="3877187">
                  <a:extLst>
                    <a:ext uri="{9D8B030D-6E8A-4147-A177-3AD203B41FA5}">
                      <a16:colId xmlns:a16="http://schemas.microsoft.com/office/drawing/2014/main" val="3237059322"/>
                    </a:ext>
                  </a:extLst>
                </a:gridCol>
              </a:tblGrid>
              <a:tr h="0">
                <a:tc>
                  <a:txBody>
                    <a:bodyPr/>
                    <a:lstStyle/>
                    <a:p>
                      <a:pPr fontAlgn="t"/>
                      <a:r>
                        <a:rPr lang="en-US" b="1" i="1" dirty="0">
                          <a:effectLst/>
                        </a:rPr>
                        <a:t>Special characters</a:t>
                      </a:r>
                      <a:endParaRPr lang="en-US" b="1" dirty="0">
                        <a:effectLst/>
                      </a:endParaRP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b="1" i="1" dirty="0">
                          <a:effectLst/>
                        </a:rPr>
                        <a:t>Display</a:t>
                      </a:r>
                      <a:endParaRPr lang="en-US" b="1" dirty="0">
                        <a:effectLst/>
                      </a:endParaRP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357176670"/>
                  </a:ext>
                </a:extLst>
              </a:tr>
              <a:tr h="0">
                <a:tc>
                  <a:txBody>
                    <a:bodyPr/>
                    <a:lstStyle/>
                    <a:p>
                      <a:pPr fontAlgn="t"/>
                      <a:r>
                        <a:rPr lang="en-US">
                          <a:effectLst/>
                        </a:rPr>
                        <a:t>\'</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Single quotation mark</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235113093"/>
                  </a:ext>
                </a:extLst>
              </a:tr>
              <a:tr h="0">
                <a:tc>
                  <a:txBody>
                    <a:bodyPr/>
                    <a:lstStyle/>
                    <a:p>
                      <a:pPr fontAlgn="t"/>
                      <a:r>
                        <a:rPr lang="en-US">
                          <a:effectLst/>
                        </a:rPr>
                        <a:t>\"</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Double quotation mark</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450639384"/>
                  </a:ext>
                </a:extLst>
              </a:tr>
              <a:tr h="0">
                <a:tc>
                  <a:txBody>
                    <a:bodyPr/>
                    <a:lstStyle/>
                    <a:p>
                      <a:pPr fontAlgn="t"/>
                      <a:r>
                        <a:rPr lang="en-US">
                          <a:effectLst/>
                        </a:rPr>
                        <a:t>\\</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Backslash</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671184555"/>
                  </a:ext>
                </a:extLst>
              </a:tr>
              <a:tr h="0">
                <a:tc>
                  <a:txBody>
                    <a:bodyPr/>
                    <a:lstStyle/>
                    <a:p>
                      <a:pPr fontAlgn="t"/>
                      <a:r>
                        <a:rPr lang="en-US">
                          <a:effectLst/>
                        </a:rPr>
                        <a:t>\t</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Tab</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83722818"/>
                  </a:ext>
                </a:extLst>
              </a:tr>
              <a:tr h="0">
                <a:tc>
                  <a:txBody>
                    <a:bodyPr/>
                    <a:lstStyle/>
                    <a:p>
                      <a:pPr fontAlgn="t"/>
                      <a:r>
                        <a:rPr lang="en-US">
                          <a:effectLst/>
                        </a:rPr>
                        <a:t>\b</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Backspace</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123425767"/>
                  </a:ext>
                </a:extLst>
              </a:tr>
              <a:tr h="0">
                <a:tc>
                  <a:txBody>
                    <a:bodyPr/>
                    <a:lstStyle/>
                    <a:p>
                      <a:pPr fontAlgn="t"/>
                      <a:r>
                        <a:rPr lang="en-US">
                          <a:effectLst/>
                        </a:rPr>
                        <a:t>\r</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Carriage return</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423352764"/>
                  </a:ext>
                </a:extLst>
              </a:tr>
              <a:tr h="0">
                <a:tc>
                  <a:txBody>
                    <a:bodyPr/>
                    <a:lstStyle/>
                    <a:p>
                      <a:pPr fontAlgn="t"/>
                      <a:r>
                        <a:rPr lang="en-US">
                          <a:effectLst/>
                        </a:rPr>
                        <a:t>\f</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a:effectLst/>
                        </a:rPr>
                        <a:t>Formfeed</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844517914"/>
                  </a:ext>
                </a:extLst>
              </a:tr>
              <a:tr h="0">
                <a:tc>
                  <a:txBody>
                    <a:bodyPr/>
                    <a:lstStyle/>
                    <a:p>
                      <a:pPr fontAlgn="t"/>
                      <a:r>
                        <a:rPr lang="en-US">
                          <a:effectLst/>
                        </a:rPr>
                        <a:t>\n</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fontAlgn="t"/>
                      <a:r>
                        <a:rPr lang="en-US" dirty="0">
                          <a:effectLst/>
                        </a:rPr>
                        <a:t>Newline</a:t>
                      </a:r>
                    </a:p>
                  </a:txBody>
                  <a:tcP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737214232"/>
                  </a:ext>
                </a:extLst>
              </a:tr>
            </a:tbl>
          </a:graphicData>
        </a:graphic>
      </p:graphicFrame>
    </p:spTree>
    <p:extLst>
      <p:ext uri="{BB962C8B-B14F-4D97-AF65-F5344CB8AC3E}">
        <p14:creationId xmlns:p14="http://schemas.microsoft.com/office/powerpoint/2010/main" val="4110896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0AB6-F150-4C6D-8E34-8F55588761AA}"/>
              </a:ext>
            </a:extLst>
          </p:cNvPr>
          <p:cNvSpPr>
            <a:spLocks noGrp="1"/>
          </p:cNvSpPr>
          <p:nvPr>
            <p:ph type="title"/>
          </p:nvPr>
        </p:nvSpPr>
        <p:spPr/>
        <p:txBody>
          <a:bodyPr>
            <a:normAutofit fontScale="90000"/>
          </a:bodyPr>
          <a:lstStyle/>
          <a:p>
            <a:r>
              <a:rPr lang="en-US" dirty="0"/>
              <a:t>Operators</a:t>
            </a:r>
          </a:p>
        </p:txBody>
      </p:sp>
      <p:sp>
        <p:nvSpPr>
          <p:cNvPr id="3" name="Content Placeholder 2">
            <a:extLst>
              <a:ext uri="{FF2B5EF4-FFF2-40B4-BE49-F238E27FC236}">
                <a16:creationId xmlns:a16="http://schemas.microsoft.com/office/drawing/2014/main" id="{E9BAB622-F7CA-4F6D-BF6F-8567AD1C2D1B}"/>
              </a:ext>
            </a:extLst>
          </p:cNvPr>
          <p:cNvSpPr>
            <a:spLocks noGrp="1"/>
          </p:cNvSpPr>
          <p:nvPr>
            <p:ph idx="1"/>
          </p:nvPr>
        </p:nvSpPr>
        <p:spPr/>
        <p:txBody>
          <a:bodyPr>
            <a:normAutofit/>
          </a:bodyPr>
          <a:lstStyle/>
          <a:p>
            <a:pPr marL="0" indent="0">
              <a:buNone/>
            </a:pPr>
            <a:r>
              <a:rPr lang="en-US" dirty="0"/>
              <a:t>Operator in Java is a symbol that is used to perform operations. For example: +, -, *, / etc.</a:t>
            </a:r>
          </a:p>
          <a:p>
            <a:pPr marL="0" indent="0">
              <a:buNone/>
            </a:pPr>
            <a:r>
              <a:rPr lang="en-US" dirty="0"/>
              <a:t>Operators are defined by symbols:</a:t>
            </a:r>
          </a:p>
          <a:p>
            <a:pPr lvl="1"/>
            <a:r>
              <a:rPr lang="en-US" dirty="0"/>
              <a:t> Arithmetic (+, -, *, /, %)</a:t>
            </a:r>
          </a:p>
          <a:p>
            <a:pPr lvl="1"/>
            <a:r>
              <a:rPr lang="en-US" dirty="0"/>
              <a:t> Assignment (=, +=, -=, *=, /=)</a:t>
            </a:r>
          </a:p>
          <a:p>
            <a:pPr lvl="1"/>
            <a:r>
              <a:rPr lang="en-US" dirty="0"/>
              <a:t> Increment and decrement (++, --)</a:t>
            </a:r>
          </a:p>
          <a:p>
            <a:pPr lvl="1"/>
            <a:r>
              <a:rPr lang="en-US" dirty="0"/>
              <a:t> relational operators (==, !=, &lt;, &lt;=, &gt;, &gt;=)</a:t>
            </a:r>
          </a:p>
          <a:p>
            <a:pPr lvl="1"/>
            <a:r>
              <a:rPr lang="en-US" dirty="0"/>
              <a:t> logical operators (||, &amp;&amp;) (note: logical or, logical and)</a:t>
            </a:r>
          </a:p>
        </p:txBody>
      </p:sp>
      <p:sp>
        <p:nvSpPr>
          <p:cNvPr id="4" name="Slide Number Placeholder 3">
            <a:extLst>
              <a:ext uri="{FF2B5EF4-FFF2-40B4-BE49-F238E27FC236}">
                <a16:creationId xmlns:a16="http://schemas.microsoft.com/office/drawing/2014/main" id="{61DD516F-0DF6-496E-B8F1-396C4AF4C762}"/>
              </a:ext>
            </a:extLst>
          </p:cNvPr>
          <p:cNvSpPr>
            <a:spLocks noGrp="1"/>
          </p:cNvSpPr>
          <p:nvPr>
            <p:ph type="sldNum" sz="quarter" idx="12"/>
          </p:nvPr>
        </p:nvSpPr>
        <p:spPr/>
        <p:txBody>
          <a:bodyPr/>
          <a:lstStyle/>
          <a:p>
            <a:fld id="{0D736693-4716-4F4B-B6D1-76F915E8FF72}" type="slidenum">
              <a:rPr lang="en-GB" smtClean="0"/>
              <a:t>24</a:t>
            </a:fld>
            <a:endParaRPr lang="en-GB"/>
          </a:p>
        </p:txBody>
      </p:sp>
    </p:spTree>
    <p:extLst>
      <p:ext uri="{BB962C8B-B14F-4D97-AF65-F5344CB8AC3E}">
        <p14:creationId xmlns:p14="http://schemas.microsoft.com/office/powerpoint/2010/main" val="1021108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F978-C363-41AB-87F3-E96D0FA87F2D}"/>
              </a:ext>
            </a:extLst>
          </p:cNvPr>
          <p:cNvSpPr>
            <a:spLocks noGrp="1"/>
          </p:cNvSpPr>
          <p:nvPr>
            <p:ph type="title"/>
          </p:nvPr>
        </p:nvSpPr>
        <p:spPr/>
        <p:txBody>
          <a:bodyPr>
            <a:normAutofit fontScale="90000"/>
          </a:bodyPr>
          <a:lstStyle/>
          <a:p>
            <a:r>
              <a:rPr lang="en-US"/>
              <a:t>Operator Precedence</a:t>
            </a:r>
            <a:endParaRPr lang="en-US" dirty="0"/>
          </a:p>
        </p:txBody>
      </p:sp>
      <p:graphicFrame>
        <p:nvGraphicFramePr>
          <p:cNvPr id="5" name="Content Placeholder 4">
            <a:extLst>
              <a:ext uri="{FF2B5EF4-FFF2-40B4-BE49-F238E27FC236}">
                <a16:creationId xmlns:a16="http://schemas.microsoft.com/office/drawing/2014/main" id="{8A93729A-81CB-4FD0-8E40-71C663A54081}"/>
              </a:ext>
            </a:extLst>
          </p:cNvPr>
          <p:cNvGraphicFramePr>
            <a:graphicFrameLocks noGrp="1"/>
          </p:cNvGraphicFramePr>
          <p:nvPr>
            <p:ph idx="1"/>
            <p:extLst>
              <p:ext uri="{D42A27DB-BD31-4B8C-83A1-F6EECF244321}">
                <p14:modId xmlns:p14="http://schemas.microsoft.com/office/powerpoint/2010/main" val="3796669777"/>
              </p:ext>
            </p:extLst>
          </p:nvPr>
        </p:nvGraphicFramePr>
        <p:xfrm>
          <a:off x="1097280" y="1053236"/>
          <a:ext cx="9997441" cy="4961070"/>
        </p:xfrm>
        <a:graphic>
          <a:graphicData uri="http://schemas.openxmlformats.org/drawingml/2006/table">
            <a:tbl>
              <a:tblPr/>
              <a:tblGrid>
                <a:gridCol w="1746292">
                  <a:extLst>
                    <a:ext uri="{9D8B030D-6E8A-4147-A177-3AD203B41FA5}">
                      <a16:colId xmlns:a16="http://schemas.microsoft.com/office/drawing/2014/main" val="4097988810"/>
                    </a:ext>
                  </a:extLst>
                </a:gridCol>
                <a:gridCol w="6504857">
                  <a:extLst>
                    <a:ext uri="{9D8B030D-6E8A-4147-A177-3AD203B41FA5}">
                      <a16:colId xmlns:a16="http://schemas.microsoft.com/office/drawing/2014/main" val="1672040984"/>
                    </a:ext>
                  </a:extLst>
                </a:gridCol>
                <a:gridCol w="1746292">
                  <a:extLst>
                    <a:ext uri="{9D8B030D-6E8A-4147-A177-3AD203B41FA5}">
                      <a16:colId xmlns:a16="http://schemas.microsoft.com/office/drawing/2014/main" val="3773079601"/>
                    </a:ext>
                  </a:extLst>
                </a:gridCol>
              </a:tblGrid>
              <a:tr h="326168">
                <a:tc>
                  <a:txBody>
                    <a:bodyPr/>
                    <a:lstStyle/>
                    <a:p>
                      <a:pPr algn="ctr" fontAlgn="t"/>
                      <a:r>
                        <a:rPr lang="en-US" sz="1800" dirty="0">
                          <a:effectLst/>
                        </a:rPr>
                        <a:t>Category</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effectLst/>
                        </a:rPr>
                        <a:t>Operator</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effectLst/>
                        </a:rPr>
                        <a:t>Associativity</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844463530"/>
                  </a:ext>
                </a:extLst>
              </a:tr>
              <a:tr h="326168">
                <a:tc>
                  <a:txBody>
                    <a:bodyPr/>
                    <a:lstStyle/>
                    <a:p>
                      <a:pPr fontAlgn="t"/>
                      <a:r>
                        <a:rPr lang="en-US" sz="1800">
                          <a:effectLst/>
                        </a:rPr>
                        <a:t>Postfix</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expression++ expression--</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29768367"/>
                  </a:ext>
                </a:extLst>
              </a:tr>
              <a:tr h="326168">
                <a:tc>
                  <a:txBody>
                    <a:bodyPr/>
                    <a:lstStyle/>
                    <a:p>
                      <a:pPr fontAlgn="t"/>
                      <a:r>
                        <a:rPr lang="en-US" sz="1800">
                          <a:effectLst/>
                        </a:rPr>
                        <a:t>Unary</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++expression –-expression +expression –expression ~ !</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Right to left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931352"/>
                  </a:ext>
                </a:extLst>
              </a:tr>
              <a:tr h="326168">
                <a:tc>
                  <a:txBody>
                    <a:bodyPr/>
                    <a:lstStyle/>
                    <a:p>
                      <a:pPr fontAlgn="t"/>
                      <a:r>
                        <a:rPr lang="en-US" sz="1800">
                          <a:effectLst/>
                        </a:rPr>
                        <a:t>Multiplicative</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 / %</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153331"/>
                  </a:ext>
                </a:extLst>
              </a:tr>
              <a:tr h="326168">
                <a:tc>
                  <a:txBody>
                    <a:bodyPr/>
                    <a:lstStyle/>
                    <a:p>
                      <a:pPr fontAlgn="t"/>
                      <a:r>
                        <a:rPr lang="en-US" sz="1800">
                          <a:effectLst/>
                        </a:rPr>
                        <a:t>Additive</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 -</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74091289"/>
                  </a:ext>
                </a:extLst>
              </a:tr>
              <a:tr h="326168">
                <a:tc>
                  <a:txBody>
                    <a:bodyPr/>
                    <a:lstStyle/>
                    <a:p>
                      <a:pPr fontAlgn="t"/>
                      <a:r>
                        <a:rPr lang="en-US" sz="1800">
                          <a:effectLst/>
                        </a:rPr>
                        <a:t>Shift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&lt;&lt; &gt;&gt; &gt;&gt;&gt;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42913278"/>
                  </a:ext>
                </a:extLst>
              </a:tr>
              <a:tr h="326168">
                <a:tc>
                  <a:txBody>
                    <a:bodyPr/>
                    <a:lstStyle/>
                    <a:p>
                      <a:pPr fontAlgn="t"/>
                      <a:r>
                        <a:rPr lang="en-US" sz="1800">
                          <a:effectLst/>
                        </a:rPr>
                        <a:t>Relational</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&lt; &gt; &lt;= &gt;= instanceof</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1369616"/>
                  </a:ext>
                </a:extLst>
              </a:tr>
              <a:tr h="326168">
                <a:tc>
                  <a:txBody>
                    <a:bodyPr/>
                    <a:lstStyle/>
                    <a:p>
                      <a:pPr fontAlgn="t"/>
                      <a:r>
                        <a:rPr lang="en-US" sz="1800">
                          <a:effectLst/>
                        </a:rPr>
                        <a:t>Equality</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 !=</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91704329"/>
                  </a:ext>
                </a:extLst>
              </a:tr>
              <a:tr h="326168">
                <a:tc>
                  <a:txBody>
                    <a:bodyPr/>
                    <a:lstStyle/>
                    <a:p>
                      <a:pPr fontAlgn="t"/>
                      <a:r>
                        <a:rPr lang="en-US" sz="1800">
                          <a:effectLst/>
                        </a:rPr>
                        <a:t>Bitwise AND</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&amp;</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2088963"/>
                  </a:ext>
                </a:extLst>
              </a:tr>
              <a:tr h="326168">
                <a:tc>
                  <a:txBody>
                    <a:bodyPr/>
                    <a:lstStyle/>
                    <a:p>
                      <a:pPr fontAlgn="t"/>
                      <a:r>
                        <a:rPr lang="en-US" sz="1800">
                          <a:effectLst/>
                        </a:rPr>
                        <a:t>Bitwise XOR</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87542561"/>
                  </a:ext>
                </a:extLst>
              </a:tr>
              <a:tr h="326168">
                <a:tc>
                  <a:txBody>
                    <a:bodyPr/>
                    <a:lstStyle/>
                    <a:p>
                      <a:pPr fontAlgn="t"/>
                      <a:r>
                        <a:rPr lang="en-US" sz="1800">
                          <a:effectLst/>
                        </a:rPr>
                        <a:t>Bitwise OR</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7106490"/>
                  </a:ext>
                </a:extLst>
              </a:tr>
              <a:tr h="326168">
                <a:tc>
                  <a:txBody>
                    <a:bodyPr/>
                    <a:lstStyle/>
                    <a:p>
                      <a:pPr fontAlgn="t"/>
                      <a:r>
                        <a:rPr lang="en-US" sz="1800">
                          <a:effectLst/>
                        </a:rPr>
                        <a:t>Logical AND</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&amp;&amp;</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53370773"/>
                  </a:ext>
                </a:extLst>
              </a:tr>
              <a:tr h="326168">
                <a:tc>
                  <a:txBody>
                    <a:bodyPr/>
                    <a:lstStyle/>
                    <a:p>
                      <a:pPr fontAlgn="t"/>
                      <a:r>
                        <a:rPr lang="en-US" sz="1800">
                          <a:effectLst/>
                        </a:rPr>
                        <a:t>Logical OR</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Left to right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30128167"/>
                  </a:ext>
                </a:extLst>
              </a:tr>
              <a:tr h="326168">
                <a:tc>
                  <a:txBody>
                    <a:bodyPr/>
                    <a:lstStyle/>
                    <a:p>
                      <a:pPr fontAlgn="t"/>
                      <a:r>
                        <a:rPr lang="en-US" sz="1800">
                          <a:effectLst/>
                        </a:rPr>
                        <a:t>Conditional</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a:effectLst/>
                        </a:rPr>
                        <a:t>Right to left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75427523"/>
                  </a:ext>
                </a:extLst>
              </a:tr>
              <a:tr h="326168">
                <a:tc>
                  <a:txBody>
                    <a:bodyPr/>
                    <a:lstStyle/>
                    <a:p>
                      <a:pPr fontAlgn="t"/>
                      <a:r>
                        <a:rPr lang="en-US" sz="1800">
                          <a:effectLst/>
                        </a:rPr>
                        <a:t>Assignment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 += -= *= /= %= ^= |= &lt;&lt;= &gt;&gt;= &gt;&gt;&gt;=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800" dirty="0">
                          <a:effectLst/>
                        </a:rPr>
                        <a:t>Right to left</a:t>
                      </a:r>
                    </a:p>
                  </a:txBody>
                  <a:tcPr marL="28209" marR="28209" marT="28209" marB="2820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41315959"/>
                  </a:ext>
                </a:extLst>
              </a:tr>
            </a:tbl>
          </a:graphicData>
        </a:graphic>
      </p:graphicFrame>
      <p:sp>
        <p:nvSpPr>
          <p:cNvPr id="4" name="Slide Number Placeholder 3">
            <a:extLst>
              <a:ext uri="{FF2B5EF4-FFF2-40B4-BE49-F238E27FC236}">
                <a16:creationId xmlns:a16="http://schemas.microsoft.com/office/drawing/2014/main" id="{FB64348C-3BB4-4E06-A3DF-32AAE970FA2D}"/>
              </a:ext>
            </a:extLst>
          </p:cNvPr>
          <p:cNvSpPr>
            <a:spLocks noGrp="1"/>
          </p:cNvSpPr>
          <p:nvPr>
            <p:ph type="sldNum" sz="quarter" idx="12"/>
          </p:nvPr>
        </p:nvSpPr>
        <p:spPr/>
        <p:txBody>
          <a:bodyPr/>
          <a:lstStyle/>
          <a:p>
            <a:fld id="{0D736693-4716-4F4B-B6D1-76F915E8FF72}" type="slidenum">
              <a:rPr lang="en-GB" smtClean="0"/>
              <a:t>25</a:t>
            </a:fld>
            <a:endParaRPr lang="en-GB"/>
          </a:p>
        </p:txBody>
      </p:sp>
      <p:sp>
        <p:nvSpPr>
          <p:cNvPr id="13" name="TextBox 12">
            <a:extLst>
              <a:ext uri="{FF2B5EF4-FFF2-40B4-BE49-F238E27FC236}">
                <a16:creationId xmlns:a16="http://schemas.microsoft.com/office/drawing/2014/main" id="{AD9F0177-E0E7-405B-91BC-61AFDBA20662}"/>
              </a:ext>
            </a:extLst>
          </p:cNvPr>
          <p:cNvSpPr txBox="1"/>
          <p:nvPr/>
        </p:nvSpPr>
        <p:spPr>
          <a:xfrm>
            <a:off x="979516" y="6061441"/>
            <a:ext cx="10176163" cy="369332"/>
          </a:xfrm>
          <a:prstGeom prst="rect">
            <a:avLst/>
          </a:prstGeom>
          <a:solidFill>
            <a:srgbClr val="FFFFCC"/>
          </a:solidFill>
        </p:spPr>
        <p:txBody>
          <a:bodyPr wrap="square">
            <a:spAutoFit/>
          </a:bodyPr>
          <a:lstStyle/>
          <a:p>
            <a:r>
              <a:rPr lang="en-US" sz="1800" b="1" i="0" dirty="0">
                <a:solidFill>
                  <a:srgbClr val="000000"/>
                </a:solidFill>
                <a:effectLst/>
                <a:latin typeface="HelveticaNeue"/>
              </a:rPr>
              <a:t>Two operators of the same precedence will be evaluated based on their associativity</a:t>
            </a:r>
            <a:r>
              <a:rPr lang="en-US" b="1" dirty="0"/>
              <a:t> </a:t>
            </a:r>
          </a:p>
        </p:txBody>
      </p:sp>
    </p:spTree>
    <p:extLst>
      <p:ext uri="{BB962C8B-B14F-4D97-AF65-F5344CB8AC3E}">
        <p14:creationId xmlns:p14="http://schemas.microsoft.com/office/powerpoint/2010/main" val="260705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A58E-2508-4CA9-85A6-A5FA0D102C4A}"/>
              </a:ext>
            </a:extLst>
          </p:cNvPr>
          <p:cNvSpPr>
            <a:spLocks noGrp="1"/>
          </p:cNvSpPr>
          <p:nvPr>
            <p:ph type="title"/>
          </p:nvPr>
        </p:nvSpPr>
        <p:spPr/>
        <p:txBody>
          <a:bodyPr>
            <a:normAutofit fontScale="90000"/>
          </a:bodyPr>
          <a:lstStyle/>
          <a:p>
            <a:r>
              <a:rPr lang="en-US" dirty="0"/>
              <a:t>Java type conversion</a:t>
            </a:r>
          </a:p>
        </p:txBody>
      </p:sp>
      <p:sp>
        <p:nvSpPr>
          <p:cNvPr id="3" name="Content Placeholder 2">
            <a:extLst>
              <a:ext uri="{FF2B5EF4-FFF2-40B4-BE49-F238E27FC236}">
                <a16:creationId xmlns:a16="http://schemas.microsoft.com/office/drawing/2014/main" id="{E953D7E8-4D99-4285-960E-ED343AFB7411}"/>
              </a:ext>
            </a:extLst>
          </p:cNvPr>
          <p:cNvSpPr>
            <a:spLocks noGrp="1"/>
          </p:cNvSpPr>
          <p:nvPr>
            <p:ph idx="1"/>
          </p:nvPr>
        </p:nvSpPr>
        <p:spPr/>
        <p:txBody>
          <a:bodyPr/>
          <a:lstStyle/>
          <a:p>
            <a:r>
              <a:rPr lang="en-US" dirty="0"/>
              <a:t> When you assign a value of one data type to another, the two types might not be compatible with each other. If the data types are compatible, then Java will perform the conversion automatically known as Automatic Type Conversion.</a:t>
            </a:r>
          </a:p>
          <a:p>
            <a:r>
              <a:rPr lang="en-US" dirty="0"/>
              <a:t> If not, then they need to be cast or converted explicitly. For example, assigning an int value to a long variable. </a:t>
            </a:r>
          </a:p>
        </p:txBody>
      </p:sp>
      <p:sp>
        <p:nvSpPr>
          <p:cNvPr id="4" name="Slide Number Placeholder 3">
            <a:extLst>
              <a:ext uri="{FF2B5EF4-FFF2-40B4-BE49-F238E27FC236}">
                <a16:creationId xmlns:a16="http://schemas.microsoft.com/office/drawing/2014/main" id="{3C75B729-F3FC-42F2-AE98-FCDFF467F0F9}"/>
              </a:ext>
            </a:extLst>
          </p:cNvPr>
          <p:cNvSpPr>
            <a:spLocks noGrp="1"/>
          </p:cNvSpPr>
          <p:nvPr>
            <p:ph type="sldNum" sz="quarter" idx="12"/>
          </p:nvPr>
        </p:nvSpPr>
        <p:spPr/>
        <p:txBody>
          <a:bodyPr/>
          <a:lstStyle/>
          <a:p>
            <a:fld id="{0D736693-4716-4F4B-B6D1-76F915E8FF72}" type="slidenum">
              <a:rPr lang="en-GB" smtClean="0"/>
              <a:t>26</a:t>
            </a:fld>
            <a:endParaRPr lang="en-GB"/>
          </a:p>
        </p:txBody>
      </p:sp>
    </p:spTree>
    <p:extLst>
      <p:ext uri="{BB962C8B-B14F-4D97-AF65-F5344CB8AC3E}">
        <p14:creationId xmlns:p14="http://schemas.microsoft.com/office/powerpoint/2010/main" val="2453125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194CA-38D2-47F6-85F4-7EA57218BBC7}"/>
              </a:ext>
            </a:extLst>
          </p:cNvPr>
          <p:cNvSpPr>
            <a:spLocks noGrp="1"/>
          </p:cNvSpPr>
          <p:nvPr>
            <p:ph type="title"/>
          </p:nvPr>
        </p:nvSpPr>
        <p:spPr/>
        <p:txBody>
          <a:bodyPr>
            <a:normAutofit fontScale="90000"/>
          </a:bodyPr>
          <a:lstStyle/>
          <a:p>
            <a:r>
              <a:rPr lang="en-US" dirty="0"/>
              <a:t>Widening or Automatic Type Conversion</a:t>
            </a:r>
          </a:p>
        </p:txBody>
      </p:sp>
      <p:sp>
        <p:nvSpPr>
          <p:cNvPr id="3" name="Content Placeholder 2">
            <a:extLst>
              <a:ext uri="{FF2B5EF4-FFF2-40B4-BE49-F238E27FC236}">
                <a16:creationId xmlns:a16="http://schemas.microsoft.com/office/drawing/2014/main" id="{CF097D3A-36A4-4BEA-84E7-83E2A22E2F80}"/>
              </a:ext>
            </a:extLst>
          </p:cNvPr>
          <p:cNvSpPr>
            <a:spLocks noGrp="1"/>
          </p:cNvSpPr>
          <p:nvPr>
            <p:ph idx="1"/>
          </p:nvPr>
        </p:nvSpPr>
        <p:spPr/>
        <p:txBody>
          <a:bodyPr/>
          <a:lstStyle/>
          <a:p>
            <a:pPr marL="0" indent="0">
              <a:buNone/>
            </a:pPr>
            <a:r>
              <a:rPr lang="en-US" dirty="0"/>
              <a:t>Widening conversion takes place when two data types are automatically converted. This happens when:  </a:t>
            </a:r>
          </a:p>
          <a:p>
            <a:pPr lvl="1"/>
            <a:r>
              <a:rPr lang="en-US" dirty="0"/>
              <a:t>The two data types are compatible.</a:t>
            </a:r>
          </a:p>
          <a:p>
            <a:pPr lvl="1"/>
            <a:r>
              <a:rPr lang="en-US" dirty="0"/>
              <a:t>When we assign a value of a smaller data type to a bigger data type.</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800E06E-3A14-4E06-BD79-2EF5D4F9AFD3}"/>
              </a:ext>
            </a:extLst>
          </p:cNvPr>
          <p:cNvSpPr>
            <a:spLocks noGrp="1"/>
          </p:cNvSpPr>
          <p:nvPr>
            <p:ph type="sldNum" sz="quarter" idx="12"/>
          </p:nvPr>
        </p:nvSpPr>
        <p:spPr/>
        <p:txBody>
          <a:bodyPr/>
          <a:lstStyle/>
          <a:p>
            <a:fld id="{0D736693-4716-4F4B-B6D1-76F915E8FF72}" type="slidenum">
              <a:rPr lang="en-GB" smtClean="0"/>
              <a:t>27</a:t>
            </a:fld>
            <a:endParaRPr lang="en-GB"/>
          </a:p>
        </p:txBody>
      </p:sp>
      <p:pic>
        <p:nvPicPr>
          <p:cNvPr id="5" name="Picture 4">
            <a:extLst>
              <a:ext uri="{FF2B5EF4-FFF2-40B4-BE49-F238E27FC236}">
                <a16:creationId xmlns:a16="http://schemas.microsoft.com/office/drawing/2014/main" id="{B6A98242-A5D2-434F-AD1A-FF510A41E714}"/>
              </a:ext>
            </a:extLst>
          </p:cNvPr>
          <p:cNvPicPr>
            <a:picLocks noChangeAspect="1"/>
          </p:cNvPicPr>
          <p:nvPr/>
        </p:nvPicPr>
        <p:blipFill>
          <a:blip r:embed="rId2"/>
          <a:stretch>
            <a:fillRect/>
          </a:stretch>
        </p:blipFill>
        <p:spPr>
          <a:xfrm>
            <a:off x="3514725" y="2966595"/>
            <a:ext cx="5162550" cy="3752850"/>
          </a:xfrm>
          <a:prstGeom prst="rect">
            <a:avLst/>
          </a:prstGeom>
        </p:spPr>
      </p:pic>
    </p:spTree>
    <p:extLst>
      <p:ext uri="{BB962C8B-B14F-4D97-AF65-F5344CB8AC3E}">
        <p14:creationId xmlns:p14="http://schemas.microsoft.com/office/powerpoint/2010/main" val="764422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26C2-707A-4363-BCA8-96E3BA202FDE}"/>
              </a:ext>
            </a:extLst>
          </p:cNvPr>
          <p:cNvSpPr>
            <a:spLocks noGrp="1"/>
          </p:cNvSpPr>
          <p:nvPr>
            <p:ph type="title"/>
          </p:nvPr>
        </p:nvSpPr>
        <p:spPr/>
        <p:txBody>
          <a:bodyPr>
            <a:normAutofit fontScale="90000"/>
          </a:bodyPr>
          <a:lstStyle/>
          <a:p>
            <a:r>
              <a:rPr lang="en-US" dirty="0"/>
              <a:t>Widening or Automatic Type Conversion</a:t>
            </a:r>
          </a:p>
        </p:txBody>
      </p:sp>
      <p:sp>
        <p:nvSpPr>
          <p:cNvPr id="3" name="Content Placeholder 2">
            <a:extLst>
              <a:ext uri="{FF2B5EF4-FFF2-40B4-BE49-F238E27FC236}">
                <a16:creationId xmlns:a16="http://schemas.microsoft.com/office/drawing/2014/main" id="{523680E8-3287-497F-9CF6-C2DEEA419F21}"/>
              </a:ext>
            </a:extLst>
          </p:cNvPr>
          <p:cNvSpPr>
            <a:spLocks noGrp="1"/>
          </p:cNvSpPr>
          <p:nvPr>
            <p:ph idx="1"/>
          </p:nvPr>
        </p:nvSpPr>
        <p:spPr/>
        <p:txBody>
          <a:bodyPr/>
          <a:lstStyle/>
          <a:p>
            <a:r>
              <a:rPr lang="en-US" dirty="0"/>
              <a:t>In java, the numeric data types are compatible with each other, but no automatic conversion is supported from numeric type to char or </a:t>
            </a:r>
            <a:r>
              <a:rPr lang="en-US" dirty="0" err="1"/>
              <a:t>boolean</a:t>
            </a:r>
            <a:r>
              <a:rPr lang="en-US" dirty="0"/>
              <a:t>. Also, char and </a:t>
            </a:r>
            <a:r>
              <a:rPr lang="en-US" dirty="0" err="1"/>
              <a:t>boolean</a:t>
            </a:r>
            <a:r>
              <a:rPr lang="en-US" dirty="0"/>
              <a:t> are not compatible with each other.</a:t>
            </a:r>
          </a:p>
        </p:txBody>
      </p:sp>
      <p:sp>
        <p:nvSpPr>
          <p:cNvPr id="4" name="Slide Number Placeholder 3">
            <a:extLst>
              <a:ext uri="{FF2B5EF4-FFF2-40B4-BE49-F238E27FC236}">
                <a16:creationId xmlns:a16="http://schemas.microsoft.com/office/drawing/2014/main" id="{4C63C119-1F37-4259-9EA3-6A47F29BE544}"/>
              </a:ext>
            </a:extLst>
          </p:cNvPr>
          <p:cNvSpPr>
            <a:spLocks noGrp="1"/>
          </p:cNvSpPr>
          <p:nvPr>
            <p:ph type="sldNum" sz="quarter" idx="12"/>
          </p:nvPr>
        </p:nvSpPr>
        <p:spPr/>
        <p:txBody>
          <a:bodyPr/>
          <a:lstStyle/>
          <a:p>
            <a:fld id="{0D736693-4716-4F4B-B6D1-76F915E8FF72}" type="slidenum">
              <a:rPr lang="en-GB" smtClean="0"/>
              <a:t>28</a:t>
            </a:fld>
            <a:endParaRPr lang="en-GB"/>
          </a:p>
        </p:txBody>
      </p:sp>
      <p:pic>
        <p:nvPicPr>
          <p:cNvPr id="7" name="Picture 6">
            <a:extLst>
              <a:ext uri="{FF2B5EF4-FFF2-40B4-BE49-F238E27FC236}">
                <a16:creationId xmlns:a16="http://schemas.microsoft.com/office/drawing/2014/main" id="{8CB2B996-8A03-43BF-83E7-A8B96F894C01}"/>
              </a:ext>
            </a:extLst>
          </p:cNvPr>
          <p:cNvPicPr>
            <a:picLocks noChangeAspect="1"/>
          </p:cNvPicPr>
          <p:nvPr/>
        </p:nvPicPr>
        <p:blipFill>
          <a:blip r:embed="rId2"/>
          <a:stretch>
            <a:fillRect/>
          </a:stretch>
        </p:blipFill>
        <p:spPr>
          <a:xfrm>
            <a:off x="1360170" y="2940279"/>
            <a:ext cx="9734550" cy="3371850"/>
          </a:xfrm>
          <a:prstGeom prst="rect">
            <a:avLst/>
          </a:prstGeom>
        </p:spPr>
      </p:pic>
    </p:spTree>
    <p:extLst>
      <p:ext uri="{BB962C8B-B14F-4D97-AF65-F5344CB8AC3E}">
        <p14:creationId xmlns:p14="http://schemas.microsoft.com/office/powerpoint/2010/main" val="3299927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26C2-707A-4363-BCA8-96E3BA202FDE}"/>
              </a:ext>
            </a:extLst>
          </p:cNvPr>
          <p:cNvSpPr>
            <a:spLocks noGrp="1"/>
          </p:cNvSpPr>
          <p:nvPr>
            <p:ph type="title"/>
          </p:nvPr>
        </p:nvSpPr>
        <p:spPr/>
        <p:txBody>
          <a:bodyPr>
            <a:normAutofit fontScale="90000"/>
          </a:bodyPr>
          <a:lstStyle/>
          <a:p>
            <a:r>
              <a:rPr lang="en-US" dirty="0"/>
              <a:t>Narrowing or Explicit Conversion</a:t>
            </a:r>
          </a:p>
        </p:txBody>
      </p:sp>
      <p:sp>
        <p:nvSpPr>
          <p:cNvPr id="3" name="Content Placeholder 2">
            <a:extLst>
              <a:ext uri="{FF2B5EF4-FFF2-40B4-BE49-F238E27FC236}">
                <a16:creationId xmlns:a16="http://schemas.microsoft.com/office/drawing/2014/main" id="{523680E8-3287-497F-9CF6-C2DEEA419F21}"/>
              </a:ext>
            </a:extLst>
          </p:cNvPr>
          <p:cNvSpPr>
            <a:spLocks noGrp="1"/>
          </p:cNvSpPr>
          <p:nvPr>
            <p:ph idx="1"/>
          </p:nvPr>
        </p:nvSpPr>
        <p:spPr/>
        <p:txBody>
          <a:bodyPr/>
          <a:lstStyle/>
          <a:p>
            <a:pPr marL="0" indent="0">
              <a:buNone/>
            </a:pPr>
            <a:r>
              <a:rPr lang="en-US" dirty="0"/>
              <a:t>If we want to assign a value of a larger data type to a smaller data type we perform explicit type casting or narrowing.  </a:t>
            </a:r>
          </a:p>
          <a:p>
            <a:pPr lvl="1"/>
            <a:r>
              <a:rPr lang="en-US" dirty="0"/>
              <a:t>This is useful for incompatible data types where automatic conversion cannot be done.</a:t>
            </a:r>
          </a:p>
          <a:p>
            <a:pPr lvl="1"/>
            <a:r>
              <a:rPr lang="en-US" dirty="0"/>
              <a:t>Here, target type specifies the desired type to convert the specified value to.</a:t>
            </a:r>
          </a:p>
          <a:p>
            <a:endParaRPr lang="en-US" dirty="0"/>
          </a:p>
        </p:txBody>
      </p:sp>
      <p:sp>
        <p:nvSpPr>
          <p:cNvPr id="4" name="Slide Number Placeholder 3">
            <a:extLst>
              <a:ext uri="{FF2B5EF4-FFF2-40B4-BE49-F238E27FC236}">
                <a16:creationId xmlns:a16="http://schemas.microsoft.com/office/drawing/2014/main" id="{4C63C119-1F37-4259-9EA3-6A47F29BE544}"/>
              </a:ext>
            </a:extLst>
          </p:cNvPr>
          <p:cNvSpPr>
            <a:spLocks noGrp="1"/>
          </p:cNvSpPr>
          <p:nvPr>
            <p:ph type="sldNum" sz="quarter" idx="12"/>
          </p:nvPr>
        </p:nvSpPr>
        <p:spPr/>
        <p:txBody>
          <a:bodyPr/>
          <a:lstStyle/>
          <a:p>
            <a:fld id="{0D736693-4716-4F4B-B6D1-76F915E8FF72}" type="slidenum">
              <a:rPr lang="en-GB" smtClean="0"/>
              <a:t>29</a:t>
            </a:fld>
            <a:endParaRPr lang="en-GB"/>
          </a:p>
        </p:txBody>
      </p:sp>
      <p:pic>
        <p:nvPicPr>
          <p:cNvPr id="5" name="Picture 4">
            <a:extLst>
              <a:ext uri="{FF2B5EF4-FFF2-40B4-BE49-F238E27FC236}">
                <a16:creationId xmlns:a16="http://schemas.microsoft.com/office/drawing/2014/main" id="{A6A7CE45-9801-4C53-B1E2-1B0596F9A404}"/>
              </a:ext>
            </a:extLst>
          </p:cNvPr>
          <p:cNvPicPr>
            <a:picLocks noChangeAspect="1"/>
          </p:cNvPicPr>
          <p:nvPr/>
        </p:nvPicPr>
        <p:blipFill>
          <a:blip r:embed="rId2"/>
          <a:stretch>
            <a:fillRect/>
          </a:stretch>
        </p:blipFill>
        <p:spPr>
          <a:xfrm>
            <a:off x="3573348" y="3429000"/>
            <a:ext cx="4762500" cy="2562225"/>
          </a:xfrm>
          <a:prstGeom prst="rect">
            <a:avLst/>
          </a:prstGeom>
        </p:spPr>
      </p:pic>
    </p:spTree>
    <p:extLst>
      <p:ext uri="{BB962C8B-B14F-4D97-AF65-F5344CB8AC3E}">
        <p14:creationId xmlns:p14="http://schemas.microsoft.com/office/powerpoint/2010/main" val="292322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A872-0E9A-4728-9F18-CBCC07833B32}"/>
              </a:ext>
            </a:extLst>
          </p:cNvPr>
          <p:cNvSpPr>
            <a:spLocks noGrp="1"/>
          </p:cNvSpPr>
          <p:nvPr>
            <p:ph type="title"/>
          </p:nvPr>
        </p:nvSpPr>
        <p:spPr/>
        <p:txBody>
          <a:bodyPr>
            <a:normAutofit fontScale="90000"/>
          </a:bodyPr>
          <a:lstStyle/>
          <a:p>
            <a:r>
              <a:rPr lang="en-US" dirty="0"/>
              <a:t>Java Statements</a:t>
            </a:r>
          </a:p>
        </p:txBody>
      </p:sp>
      <p:sp>
        <p:nvSpPr>
          <p:cNvPr id="3" name="Content Placeholder 2">
            <a:extLst>
              <a:ext uri="{FF2B5EF4-FFF2-40B4-BE49-F238E27FC236}">
                <a16:creationId xmlns:a16="http://schemas.microsoft.com/office/drawing/2014/main" id="{DC916EBB-9709-4701-9FA5-4114C2EC0550}"/>
              </a:ext>
            </a:extLst>
          </p:cNvPr>
          <p:cNvSpPr>
            <a:spLocks noGrp="1"/>
          </p:cNvSpPr>
          <p:nvPr>
            <p:ph idx="1"/>
          </p:nvPr>
        </p:nvSpPr>
        <p:spPr>
          <a:xfrm>
            <a:off x="1097280" y="1063819"/>
            <a:ext cx="10058400" cy="4654443"/>
          </a:xfrm>
        </p:spPr>
        <p:txBody>
          <a:bodyPr>
            <a:normAutofit/>
          </a:bodyPr>
          <a:lstStyle/>
          <a:p>
            <a:pPr marL="0" indent="0">
              <a:buNone/>
            </a:pPr>
            <a:r>
              <a:rPr lang="en-US" dirty="0"/>
              <a:t>Statements are roughly equivalent to sentences in natural languages. A statement forms a complete unit of execution.</a:t>
            </a:r>
          </a:p>
          <a:p>
            <a:pPr lvl="1"/>
            <a:r>
              <a:rPr lang="en-US" dirty="0"/>
              <a:t> Expression statements change values of variables, call methods, and create objects.</a:t>
            </a:r>
          </a:p>
          <a:p>
            <a:pPr lvl="1"/>
            <a:r>
              <a:rPr lang="en-US" dirty="0"/>
              <a:t> Declaration statements declare variables.</a:t>
            </a:r>
          </a:p>
          <a:p>
            <a:pPr lvl="1"/>
            <a:r>
              <a:rPr lang="en-US" dirty="0"/>
              <a:t> Control-flow statements determine the order that statements are executed. </a:t>
            </a:r>
          </a:p>
        </p:txBody>
      </p:sp>
      <p:sp>
        <p:nvSpPr>
          <p:cNvPr id="4" name="Slide Number Placeholder 3">
            <a:extLst>
              <a:ext uri="{FF2B5EF4-FFF2-40B4-BE49-F238E27FC236}">
                <a16:creationId xmlns:a16="http://schemas.microsoft.com/office/drawing/2014/main" id="{5A5F5931-7D63-4010-B7EE-C3FD7BA93D51}"/>
              </a:ext>
            </a:extLst>
          </p:cNvPr>
          <p:cNvSpPr>
            <a:spLocks noGrp="1"/>
          </p:cNvSpPr>
          <p:nvPr>
            <p:ph type="sldNum" sz="quarter" idx="12"/>
          </p:nvPr>
        </p:nvSpPr>
        <p:spPr/>
        <p:txBody>
          <a:bodyPr/>
          <a:lstStyle/>
          <a:p>
            <a:fld id="{0D736693-4716-4F4B-B6D1-76F915E8FF72}" type="slidenum">
              <a:rPr lang="en-GB" smtClean="0"/>
              <a:t>3</a:t>
            </a:fld>
            <a:endParaRPr lang="en-GB"/>
          </a:p>
        </p:txBody>
      </p:sp>
      <p:pic>
        <p:nvPicPr>
          <p:cNvPr id="6" name="Picture 5">
            <a:extLst>
              <a:ext uri="{FF2B5EF4-FFF2-40B4-BE49-F238E27FC236}">
                <a16:creationId xmlns:a16="http://schemas.microsoft.com/office/drawing/2014/main" id="{3E24A449-100E-492C-BF45-875E938BEAEC}"/>
              </a:ext>
            </a:extLst>
          </p:cNvPr>
          <p:cNvPicPr>
            <a:picLocks noChangeAspect="1"/>
          </p:cNvPicPr>
          <p:nvPr/>
        </p:nvPicPr>
        <p:blipFill>
          <a:blip r:embed="rId2"/>
          <a:stretch>
            <a:fillRect/>
          </a:stretch>
        </p:blipFill>
        <p:spPr>
          <a:xfrm>
            <a:off x="3214687" y="3588371"/>
            <a:ext cx="5762625" cy="3048000"/>
          </a:xfrm>
          <a:prstGeom prst="rect">
            <a:avLst/>
          </a:prstGeom>
        </p:spPr>
      </p:pic>
    </p:spTree>
    <p:extLst>
      <p:ext uri="{BB962C8B-B14F-4D97-AF65-F5344CB8AC3E}">
        <p14:creationId xmlns:p14="http://schemas.microsoft.com/office/powerpoint/2010/main" val="310460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26C2-707A-4363-BCA8-96E3BA202FDE}"/>
              </a:ext>
            </a:extLst>
          </p:cNvPr>
          <p:cNvSpPr>
            <a:spLocks noGrp="1"/>
          </p:cNvSpPr>
          <p:nvPr>
            <p:ph type="title"/>
          </p:nvPr>
        </p:nvSpPr>
        <p:spPr/>
        <p:txBody>
          <a:bodyPr>
            <a:normAutofit fontScale="90000"/>
          </a:bodyPr>
          <a:lstStyle/>
          <a:p>
            <a:r>
              <a:rPr lang="en-US" dirty="0"/>
              <a:t>Narrowing or Explicit Conversion</a:t>
            </a:r>
          </a:p>
        </p:txBody>
      </p:sp>
      <p:pic>
        <p:nvPicPr>
          <p:cNvPr id="6" name="Content Placeholder 5">
            <a:extLst>
              <a:ext uri="{FF2B5EF4-FFF2-40B4-BE49-F238E27FC236}">
                <a16:creationId xmlns:a16="http://schemas.microsoft.com/office/drawing/2014/main" id="{D5C7E75B-6F65-4797-99F6-B5751EB9B158}"/>
              </a:ext>
            </a:extLst>
          </p:cNvPr>
          <p:cNvPicPr>
            <a:picLocks noGrp="1" noChangeAspect="1"/>
          </p:cNvPicPr>
          <p:nvPr>
            <p:ph idx="1"/>
          </p:nvPr>
        </p:nvPicPr>
        <p:blipFill>
          <a:blip r:embed="rId2"/>
          <a:stretch>
            <a:fillRect/>
          </a:stretch>
        </p:blipFill>
        <p:spPr>
          <a:xfrm>
            <a:off x="1349375" y="1617663"/>
            <a:ext cx="9553575" cy="3848100"/>
          </a:xfrm>
          <a:prstGeom prst="rect">
            <a:avLst/>
          </a:prstGeom>
        </p:spPr>
      </p:pic>
      <p:sp>
        <p:nvSpPr>
          <p:cNvPr id="4" name="Slide Number Placeholder 3">
            <a:extLst>
              <a:ext uri="{FF2B5EF4-FFF2-40B4-BE49-F238E27FC236}">
                <a16:creationId xmlns:a16="http://schemas.microsoft.com/office/drawing/2014/main" id="{4C63C119-1F37-4259-9EA3-6A47F29BE544}"/>
              </a:ext>
            </a:extLst>
          </p:cNvPr>
          <p:cNvSpPr>
            <a:spLocks noGrp="1"/>
          </p:cNvSpPr>
          <p:nvPr>
            <p:ph type="sldNum" sz="quarter" idx="12"/>
          </p:nvPr>
        </p:nvSpPr>
        <p:spPr/>
        <p:txBody>
          <a:bodyPr/>
          <a:lstStyle/>
          <a:p>
            <a:fld id="{0D736693-4716-4F4B-B6D1-76F915E8FF72}" type="slidenum">
              <a:rPr lang="en-GB" smtClean="0"/>
              <a:t>30</a:t>
            </a:fld>
            <a:endParaRPr lang="en-GB"/>
          </a:p>
        </p:txBody>
      </p:sp>
    </p:spTree>
    <p:extLst>
      <p:ext uri="{BB962C8B-B14F-4D97-AF65-F5344CB8AC3E}">
        <p14:creationId xmlns:p14="http://schemas.microsoft.com/office/powerpoint/2010/main" val="3367787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716D-1A6B-48F1-BA43-0808E9F013FC}"/>
              </a:ext>
            </a:extLst>
          </p:cNvPr>
          <p:cNvSpPr>
            <a:spLocks noGrp="1"/>
          </p:cNvSpPr>
          <p:nvPr>
            <p:ph type="title"/>
          </p:nvPr>
        </p:nvSpPr>
        <p:spPr/>
        <p:txBody>
          <a:bodyPr>
            <a:normAutofit fontScale="90000"/>
          </a:bodyPr>
          <a:lstStyle/>
          <a:p>
            <a:r>
              <a:rPr lang="en-US" dirty="0"/>
              <a:t>Casting</a:t>
            </a:r>
          </a:p>
        </p:txBody>
      </p:sp>
      <p:sp>
        <p:nvSpPr>
          <p:cNvPr id="3" name="Content Placeholder 2">
            <a:extLst>
              <a:ext uri="{FF2B5EF4-FFF2-40B4-BE49-F238E27FC236}">
                <a16:creationId xmlns:a16="http://schemas.microsoft.com/office/drawing/2014/main" id="{0ABDE67D-662B-45AC-A6C8-23A66929F446}"/>
              </a:ext>
            </a:extLst>
          </p:cNvPr>
          <p:cNvSpPr>
            <a:spLocks noGrp="1"/>
          </p:cNvSpPr>
          <p:nvPr>
            <p:ph idx="1"/>
          </p:nvPr>
        </p:nvSpPr>
        <p:spPr/>
        <p:txBody>
          <a:bodyPr/>
          <a:lstStyle/>
          <a:p>
            <a:pPr marL="0" indent="0">
              <a:buNone/>
            </a:pPr>
            <a:r>
              <a:rPr lang="en-US" dirty="0"/>
              <a:t>While evaluating expressions, the result is automatically updated to a larger data type of the operand. But if we store that result in any smaller data type it generates compile time error, due to which we need to typecast the result. </a:t>
            </a:r>
          </a:p>
        </p:txBody>
      </p:sp>
      <p:sp>
        <p:nvSpPr>
          <p:cNvPr id="4" name="Slide Number Placeholder 3">
            <a:extLst>
              <a:ext uri="{FF2B5EF4-FFF2-40B4-BE49-F238E27FC236}">
                <a16:creationId xmlns:a16="http://schemas.microsoft.com/office/drawing/2014/main" id="{A18A28C2-E45D-4044-950B-B9B128F2EF4C}"/>
              </a:ext>
            </a:extLst>
          </p:cNvPr>
          <p:cNvSpPr>
            <a:spLocks noGrp="1"/>
          </p:cNvSpPr>
          <p:nvPr>
            <p:ph type="sldNum" sz="quarter" idx="12"/>
          </p:nvPr>
        </p:nvSpPr>
        <p:spPr/>
        <p:txBody>
          <a:bodyPr/>
          <a:lstStyle/>
          <a:p>
            <a:fld id="{0D736693-4716-4F4B-B6D1-76F915E8FF72}" type="slidenum">
              <a:rPr lang="en-GB" smtClean="0"/>
              <a:t>31</a:t>
            </a:fld>
            <a:endParaRPr lang="en-GB"/>
          </a:p>
        </p:txBody>
      </p:sp>
      <p:pic>
        <p:nvPicPr>
          <p:cNvPr id="5" name="Picture 4">
            <a:extLst>
              <a:ext uri="{FF2B5EF4-FFF2-40B4-BE49-F238E27FC236}">
                <a16:creationId xmlns:a16="http://schemas.microsoft.com/office/drawing/2014/main" id="{16208C8D-65E6-46BB-B933-7B932ACC2AF7}"/>
              </a:ext>
            </a:extLst>
          </p:cNvPr>
          <p:cNvPicPr>
            <a:picLocks noChangeAspect="1"/>
          </p:cNvPicPr>
          <p:nvPr/>
        </p:nvPicPr>
        <p:blipFill>
          <a:blip r:embed="rId2"/>
          <a:stretch>
            <a:fillRect/>
          </a:stretch>
        </p:blipFill>
        <p:spPr>
          <a:xfrm>
            <a:off x="7000875" y="4621389"/>
            <a:ext cx="5191125" cy="828675"/>
          </a:xfrm>
          <a:prstGeom prst="rect">
            <a:avLst/>
          </a:prstGeom>
        </p:spPr>
      </p:pic>
      <p:pic>
        <p:nvPicPr>
          <p:cNvPr id="6" name="Picture 5">
            <a:extLst>
              <a:ext uri="{FF2B5EF4-FFF2-40B4-BE49-F238E27FC236}">
                <a16:creationId xmlns:a16="http://schemas.microsoft.com/office/drawing/2014/main" id="{507DC614-DBBD-4B12-930E-D7F18E23A385}"/>
              </a:ext>
            </a:extLst>
          </p:cNvPr>
          <p:cNvPicPr>
            <a:picLocks noChangeAspect="1"/>
          </p:cNvPicPr>
          <p:nvPr/>
        </p:nvPicPr>
        <p:blipFill>
          <a:blip r:embed="rId3"/>
          <a:stretch>
            <a:fillRect/>
          </a:stretch>
        </p:blipFill>
        <p:spPr>
          <a:xfrm>
            <a:off x="1188414" y="3078339"/>
            <a:ext cx="5429250" cy="3086100"/>
          </a:xfrm>
          <a:prstGeom prst="rect">
            <a:avLst/>
          </a:prstGeom>
        </p:spPr>
      </p:pic>
    </p:spTree>
    <p:extLst>
      <p:ext uri="{BB962C8B-B14F-4D97-AF65-F5344CB8AC3E}">
        <p14:creationId xmlns:p14="http://schemas.microsoft.com/office/powerpoint/2010/main" val="321395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DEA67-5C8F-4743-8767-B7D2DDC87055}"/>
              </a:ext>
            </a:extLst>
          </p:cNvPr>
          <p:cNvSpPr>
            <a:spLocks noGrp="1"/>
          </p:cNvSpPr>
          <p:nvPr>
            <p:ph type="title"/>
          </p:nvPr>
        </p:nvSpPr>
        <p:spPr/>
        <p:txBody>
          <a:bodyPr>
            <a:normAutofit fontScale="90000"/>
          </a:bodyPr>
          <a:lstStyle/>
          <a:p>
            <a:r>
              <a:rPr lang="en-US" dirty="0"/>
              <a:t>Postfix vs Prefix Notation</a:t>
            </a:r>
          </a:p>
        </p:txBody>
      </p:sp>
      <p:sp>
        <p:nvSpPr>
          <p:cNvPr id="3" name="Content Placeholder 2">
            <a:extLst>
              <a:ext uri="{FF2B5EF4-FFF2-40B4-BE49-F238E27FC236}">
                <a16:creationId xmlns:a16="http://schemas.microsoft.com/office/drawing/2014/main" id="{966879A6-4793-4DF2-B682-E0549B882E3A}"/>
              </a:ext>
            </a:extLst>
          </p:cNvPr>
          <p:cNvSpPr>
            <a:spLocks noGrp="1"/>
          </p:cNvSpPr>
          <p:nvPr>
            <p:ph idx="1"/>
          </p:nvPr>
        </p:nvSpPr>
        <p:spPr/>
        <p:txBody>
          <a:bodyPr/>
          <a:lstStyle/>
          <a:p>
            <a:r>
              <a:rPr lang="en-US" dirty="0"/>
              <a:t> Java provides two operators (increment and decrement operators) namely ++ and --, to increment and decrement values by 1 respectively.</a:t>
            </a:r>
          </a:p>
          <a:p>
            <a:r>
              <a:rPr lang="en-US" dirty="0"/>
              <a:t> In Prefix, it first decrement/increment, the perform specified operation.</a:t>
            </a:r>
          </a:p>
        </p:txBody>
      </p:sp>
      <p:sp>
        <p:nvSpPr>
          <p:cNvPr id="4" name="Slide Number Placeholder 3">
            <a:extLst>
              <a:ext uri="{FF2B5EF4-FFF2-40B4-BE49-F238E27FC236}">
                <a16:creationId xmlns:a16="http://schemas.microsoft.com/office/drawing/2014/main" id="{68A07165-C05C-418D-971F-49C24B4C3A4A}"/>
              </a:ext>
            </a:extLst>
          </p:cNvPr>
          <p:cNvSpPr>
            <a:spLocks noGrp="1"/>
          </p:cNvSpPr>
          <p:nvPr>
            <p:ph type="sldNum" sz="quarter" idx="12"/>
          </p:nvPr>
        </p:nvSpPr>
        <p:spPr/>
        <p:txBody>
          <a:bodyPr/>
          <a:lstStyle/>
          <a:p>
            <a:fld id="{0D736693-4716-4F4B-B6D1-76F915E8FF72}" type="slidenum">
              <a:rPr lang="en-GB" smtClean="0"/>
              <a:t>32</a:t>
            </a:fld>
            <a:endParaRPr lang="en-GB"/>
          </a:p>
        </p:txBody>
      </p:sp>
      <p:pic>
        <p:nvPicPr>
          <p:cNvPr id="5" name="Picture 4">
            <a:extLst>
              <a:ext uri="{FF2B5EF4-FFF2-40B4-BE49-F238E27FC236}">
                <a16:creationId xmlns:a16="http://schemas.microsoft.com/office/drawing/2014/main" id="{CA2C9240-0BA7-413B-B12B-01D9C78FB860}"/>
              </a:ext>
            </a:extLst>
          </p:cNvPr>
          <p:cNvPicPr>
            <a:picLocks noChangeAspect="1"/>
          </p:cNvPicPr>
          <p:nvPr/>
        </p:nvPicPr>
        <p:blipFill>
          <a:blip r:embed="rId2"/>
          <a:stretch>
            <a:fillRect/>
          </a:stretch>
        </p:blipFill>
        <p:spPr>
          <a:xfrm>
            <a:off x="1560577" y="3906944"/>
            <a:ext cx="4791075" cy="1962150"/>
          </a:xfrm>
          <a:prstGeom prst="rect">
            <a:avLst/>
          </a:prstGeom>
        </p:spPr>
      </p:pic>
      <p:pic>
        <p:nvPicPr>
          <p:cNvPr id="6" name="Picture 5">
            <a:extLst>
              <a:ext uri="{FF2B5EF4-FFF2-40B4-BE49-F238E27FC236}">
                <a16:creationId xmlns:a16="http://schemas.microsoft.com/office/drawing/2014/main" id="{88CC0C82-056D-43AE-AD96-CA475F181FAB}"/>
              </a:ext>
            </a:extLst>
          </p:cNvPr>
          <p:cNvPicPr>
            <a:picLocks noChangeAspect="1"/>
          </p:cNvPicPr>
          <p:nvPr/>
        </p:nvPicPr>
        <p:blipFill>
          <a:blip r:embed="rId3"/>
          <a:stretch>
            <a:fillRect/>
          </a:stretch>
        </p:blipFill>
        <p:spPr>
          <a:xfrm>
            <a:off x="8005953" y="3811694"/>
            <a:ext cx="1495425" cy="1076325"/>
          </a:xfrm>
          <a:prstGeom prst="rect">
            <a:avLst/>
          </a:prstGeom>
        </p:spPr>
      </p:pic>
      <p:pic>
        <p:nvPicPr>
          <p:cNvPr id="7" name="Picture 6">
            <a:extLst>
              <a:ext uri="{FF2B5EF4-FFF2-40B4-BE49-F238E27FC236}">
                <a16:creationId xmlns:a16="http://schemas.microsoft.com/office/drawing/2014/main" id="{EC9C40E2-0F8B-4FD6-97F4-0521D7A808F5}"/>
              </a:ext>
            </a:extLst>
          </p:cNvPr>
          <p:cNvPicPr>
            <a:picLocks noChangeAspect="1"/>
          </p:cNvPicPr>
          <p:nvPr/>
        </p:nvPicPr>
        <p:blipFill>
          <a:blip r:embed="rId4"/>
          <a:stretch>
            <a:fillRect/>
          </a:stretch>
        </p:blipFill>
        <p:spPr>
          <a:xfrm>
            <a:off x="8079753" y="4888019"/>
            <a:ext cx="1028700" cy="504825"/>
          </a:xfrm>
          <a:prstGeom prst="rect">
            <a:avLst/>
          </a:prstGeom>
        </p:spPr>
      </p:pic>
      <p:pic>
        <p:nvPicPr>
          <p:cNvPr id="8" name="Picture 7">
            <a:extLst>
              <a:ext uri="{FF2B5EF4-FFF2-40B4-BE49-F238E27FC236}">
                <a16:creationId xmlns:a16="http://schemas.microsoft.com/office/drawing/2014/main" id="{BF239263-FC9D-48C5-A378-22CE33D91AE8}"/>
              </a:ext>
            </a:extLst>
          </p:cNvPr>
          <p:cNvPicPr>
            <a:picLocks noChangeAspect="1"/>
          </p:cNvPicPr>
          <p:nvPr/>
        </p:nvPicPr>
        <p:blipFill>
          <a:blip r:embed="rId5"/>
          <a:stretch>
            <a:fillRect/>
          </a:stretch>
        </p:blipFill>
        <p:spPr>
          <a:xfrm>
            <a:off x="9108453" y="4842278"/>
            <a:ext cx="390525" cy="550566"/>
          </a:xfrm>
          <a:prstGeom prst="rect">
            <a:avLst/>
          </a:prstGeom>
        </p:spPr>
      </p:pic>
    </p:spTree>
    <p:extLst>
      <p:ext uri="{BB962C8B-B14F-4D97-AF65-F5344CB8AC3E}">
        <p14:creationId xmlns:p14="http://schemas.microsoft.com/office/powerpoint/2010/main" val="283117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46B1-5903-4C65-A74B-B53AFC467F7E}"/>
              </a:ext>
            </a:extLst>
          </p:cNvPr>
          <p:cNvSpPr>
            <a:spLocks noGrp="1"/>
          </p:cNvSpPr>
          <p:nvPr>
            <p:ph type="title"/>
          </p:nvPr>
        </p:nvSpPr>
        <p:spPr/>
        <p:txBody>
          <a:bodyPr>
            <a:normAutofit fontScale="90000"/>
          </a:bodyPr>
          <a:lstStyle/>
          <a:p>
            <a:r>
              <a:rPr lang="en-US" dirty="0"/>
              <a:t>Postfix vs Prefix Notation</a:t>
            </a:r>
          </a:p>
        </p:txBody>
      </p:sp>
      <p:sp>
        <p:nvSpPr>
          <p:cNvPr id="3" name="Content Placeholder 2">
            <a:extLst>
              <a:ext uri="{FF2B5EF4-FFF2-40B4-BE49-F238E27FC236}">
                <a16:creationId xmlns:a16="http://schemas.microsoft.com/office/drawing/2014/main" id="{AF97D997-D194-4D18-9457-F19CAEDB7463}"/>
              </a:ext>
            </a:extLst>
          </p:cNvPr>
          <p:cNvSpPr>
            <a:spLocks noGrp="1"/>
          </p:cNvSpPr>
          <p:nvPr>
            <p:ph idx="1"/>
          </p:nvPr>
        </p:nvSpPr>
        <p:spPr/>
        <p:txBody>
          <a:bodyPr/>
          <a:lstStyle/>
          <a:p>
            <a:r>
              <a:rPr lang="en-US" dirty="0"/>
              <a:t> In postfix, it first performs specified operation then increment/decrement the value.</a:t>
            </a:r>
          </a:p>
        </p:txBody>
      </p:sp>
      <p:sp>
        <p:nvSpPr>
          <p:cNvPr id="4" name="Slide Number Placeholder 3">
            <a:extLst>
              <a:ext uri="{FF2B5EF4-FFF2-40B4-BE49-F238E27FC236}">
                <a16:creationId xmlns:a16="http://schemas.microsoft.com/office/drawing/2014/main" id="{6787BB6D-3575-41BC-AC52-A6AB08A62368}"/>
              </a:ext>
            </a:extLst>
          </p:cNvPr>
          <p:cNvSpPr>
            <a:spLocks noGrp="1"/>
          </p:cNvSpPr>
          <p:nvPr>
            <p:ph type="sldNum" sz="quarter" idx="12"/>
          </p:nvPr>
        </p:nvSpPr>
        <p:spPr/>
        <p:txBody>
          <a:bodyPr/>
          <a:lstStyle/>
          <a:p>
            <a:fld id="{0D736693-4716-4F4B-B6D1-76F915E8FF72}" type="slidenum">
              <a:rPr lang="en-GB" smtClean="0"/>
              <a:t>33</a:t>
            </a:fld>
            <a:endParaRPr lang="en-GB"/>
          </a:p>
        </p:txBody>
      </p:sp>
      <p:pic>
        <p:nvPicPr>
          <p:cNvPr id="5" name="Picture 4">
            <a:extLst>
              <a:ext uri="{FF2B5EF4-FFF2-40B4-BE49-F238E27FC236}">
                <a16:creationId xmlns:a16="http://schemas.microsoft.com/office/drawing/2014/main" id="{7ABC97F5-F339-4EF1-AD44-FC0FA2565664}"/>
              </a:ext>
            </a:extLst>
          </p:cNvPr>
          <p:cNvPicPr>
            <a:picLocks noChangeAspect="1"/>
          </p:cNvPicPr>
          <p:nvPr/>
        </p:nvPicPr>
        <p:blipFill>
          <a:blip r:embed="rId2"/>
          <a:stretch>
            <a:fillRect/>
          </a:stretch>
        </p:blipFill>
        <p:spPr>
          <a:xfrm>
            <a:off x="1325880" y="2994188"/>
            <a:ext cx="4800600" cy="2057400"/>
          </a:xfrm>
          <a:prstGeom prst="rect">
            <a:avLst/>
          </a:prstGeom>
        </p:spPr>
      </p:pic>
      <p:pic>
        <p:nvPicPr>
          <p:cNvPr id="6" name="Picture 5">
            <a:extLst>
              <a:ext uri="{FF2B5EF4-FFF2-40B4-BE49-F238E27FC236}">
                <a16:creationId xmlns:a16="http://schemas.microsoft.com/office/drawing/2014/main" id="{F083B0D2-17D1-4080-858E-1C7CFFA7F610}"/>
              </a:ext>
            </a:extLst>
          </p:cNvPr>
          <p:cNvPicPr>
            <a:picLocks noChangeAspect="1"/>
          </p:cNvPicPr>
          <p:nvPr/>
        </p:nvPicPr>
        <p:blipFill>
          <a:blip r:embed="rId3"/>
          <a:stretch>
            <a:fillRect/>
          </a:stretch>
        </p:blipFill>
        <p:spPr>
          <a:xfrm>
            <a:off x="7920135" y="2879884"/>
            <a:ext cx="1819275" cy="1323975"/>
          </a:xfrm>
          <a:prstGeom prst="rect">
            <a:avLst/>
          </a:prstGeom>
        </p:spPr>
      </p:pic>
    </p:spTree>
    <p:extLst>
      <p:ext uri="{BB962C8B-B14F-4D97-AF65-F5344CB8AC3E}">
        <p14:creationId xmlns:p14="http://schemas.microsoft.com/office/powerpoint/2010/main" val="3963144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C0C5-2670-4AC2-BF10-E0785085E7EF}"/>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7E00ADD0-24BE-448B-AED9-C145DF8D07F3}"/>
              </a:ext>
            </a:extLst>
          </p:cNvPr>
          <p:cNvSpPr>
            <a:spLocks noGrp="1"/>
          </p:cNvSpPr>
          <p:nvPr>
            <p:ph idx="1"/>
          </p:nvPr>
        </p:nvSpPr>
        <p:spPr/>
        <p:txBody>
          <a:bodyPr/>
          <a:lstStyle/>
          <a:p>
            <a:r>
              <a:rPr lang="en-US" dirty="0"/>
              <a:t>What will be printed?</a:t>
            </a:r>
          </a:p>
        </p:txBody>
      </p:sp>
      <p:sp>
        <p:nvSpPr>
          <p:cNvPr id="4" name="Slide Number Placeholder 3">
            <a:extLst>
              <a:ext uri="{FF2B5EF4-FFF2-40B4-BE49-F238E27FC236}">
                <a16:creationId xmlns:a16="http://schemas.microsoft.com/office/drawing/2014/main" id="{B07996DB-068B-41DA-BAFA-2000519816B7}"/>
              </a:ext>
            </a:extLst>
          </p:cNvPr>
          <p:cNvSpPr>
            <a:spLocks noGrp="1"/>
          </p:cNvSpPr>
          <p:nvPr>
            <p:ph type="sldNum" sz="quarter" idx="12"/>
          </p:nvPr>
        </p:nvSpPr>
        <p:spPr/>
        <p:txBody>
          <a:bodyPr/>
          <a:lstStyle/>
          <a:p>
            <a:fld id="{0D736693-4716-4F4B-B6D1-76F915E8FF72}" type="slidenum">
              <a:rPr lang="en-GB" smtClean="0"/>
              <a:t>34</a:t>
            </a:fld>
            <a:endParaRPr lang="en-GB"/>
          </a:p>
        </p:txBody>
      </p:sp>
      <p:pic>
        <p:nvPicPr>
          <p:cNvPr id="5" name="Picture 4">
            <a:extLst>
              <a:ext uri="{FF2B5EF4-FFF2-40B4-BE49-F238E27FC236}">
                <a16:creationId xmlns:a16="http://schemas.microsoft.com/office/drawing/2014/main" id="{9C7EA7B8-B11D-4389-BD65-FE2A97E04998}"/>
              </a:ext>
            </a:extLst>
          </p:cNvPr>
          <p:cNvPicPr>
            <a:picLocks noChangeAspect="1"/>
          </p:cNvPicPr>
          <p:nvPr/>
        </p:nvPicPr>
        <p:blipFill>
          <a:blip r:embed="rId3"/>
          <a:stretch>
            <a:fillRect/>
          </a:stretch>
        </p:blipFill>
        <p:spPr>
          <a:xfrm>
            <a:off x="1744548" y="1896702"/>
            <a:ext cx="4762500" cy="1914525"/>
          </a:xfrm>
          <a:prstGeom prst="rect">
            <a:avLst/>
          </a:prstGeom>
        </p:spPr>
      </p:pic>
    </p:spTree>
    <p:extLst>
      <p:ext uri="{BB962C8B-B14F-4D97-AF65-F5344CB8AC3E}">
        <p14:creationId xmlns:p14="http://schemas.microsoft.com/office/powerpoint/2010/main" val="3932747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C0C5-2670-4AC2-BF10-E0785085E7EF}"/>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7E00ADD0-24BE-448B-AED9-C145DF8D07F3}"/>
              </a:ext>
            </a:extLst>
          </p:cNvPr>
          <p:cNvSpPr>
            <a:spLocks noGrp="1"/>
          </p:cNvSpPr>
          <p:nvPr>
            <p:ph idx="1"/>
          </p:nvPr>
        </p:nvSpPr>
        <p:spPr/>
        <p:txBody>
          <a:bodyPr/>
          <a:lstStyle/>
          <a:p>
            <a:r>
              <a:rPr lang="en-US" dirty="0"/>
              <a:t>What will be printed?</a:t>
            </a:r>
          </a:p>
        </p:txBody>
      </p:sp>
      <p:sp>
        <p:nvSpPr>
          <p:cNvPr id="4" name="Slide Number Placeholder 3">
            <a:extLst>
              <a:ext uri="{FF2B5EF4-FFF2-40B4-BE49-F238E27FC236}">
                <a16:creationId xmlns:a16="http://schemas.microsoft.com/office/drawing/2014/main" id="{B07996DB-068B-41DA-BAFA-2000519816B7}"/>
              </a:ext>
            </a:extLst>
          </p:cNvPr>
          <p:cNvSpPr>
            <a:spLocks noGrp="1"/>
          </p:cNvSpPr>
          <p:nvPr>
            <p:ph type="sldNum" sz="quarter" idx="12"/>
          </p:nvPr>
        </p:nvSpPr>
        <p:spPr/>
        <p:txBody>
          <a:bodyPr/>
          <a:lstStyle/>
          <a:p>
            <a:fld id="{0D736693-4716-4F4B-B6D1-76F915E8FF72}" type="slidenum">
              <a:rPr lang="en-GB" smtClean="0"/>
              <a:t>35</a:t>
            </a:fld>
            <a:endParaRPr lang="en-GB"/>
          </a:p>
        </p:txBody>
      </p:sp>
      <p:pic>
        <p:nvPicPr>
          <p:cNvPr id="6" name="Picture 5">
            <a:extLst>
              <a:ext uri="{FF2B5EF4-FFF2-40B4-BE49-F238E27FC236}">
                <a16:creationId xmlns:a16="http://schemas.microsoft.com/office/drawing/2014/main" id="{D4029555-481F-45AD-9853-8803959C224D}"/>
              </a:ext>
            </a:extLst>
          </p:cNvPr>
          <p:cNvPicPr>
            <a:picLocks noChangeAspect="1"/>
          </p:cNvPicPr>
          <p:nvPr/>
        </p:nvPicPr>
        <p:blipFill>
          <a:blip r:embed="rId3"/>
          <a:stretch>
            <a:fillRect/>
          </a:stretch>
        </p:blipFill>
        <p:spPr>
          <a:xfrm>
            <a:off x="1747199" y="1946046"/>
            <a:ext cx="4248150" cy="2400300"/>
          </a:xfrm>
          <a:prstGeom prst="rect">
            <a:avLst/>
          </a:prstGeom>
        </p:spPr>
      </p:pic>
    </p:spTree>
    <p:extLst>
      <p:ext uri="{BB962C8B-B14F-4D97-AF65-F5344CB8AC3E}">
        <p14:creationId xmlns:p14="http://schemas.microsoft.com/office/powerpoint/2010/main" val="382640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6F4D-278C-4F9F-99D8-D58FFB5CA1E4}"/>
              </a:ext>
            </a:extLst>
          </p:cNvPr>
          <p:cNvSpPr>
            <a:spLocks noGrp="1"/>
          </p:cNvSpPr>
          <p:nvPr>
            <p:ph type="title"/>
          </p:nvPr>
        </p:nvSpPr>
        <p:spPr/>
        <p:txBody>
          <a:bodyPr>
            <a:normAutofit fontScale="90000"/>
          </a:bodyPr>
          <a:lstStyle/>
          <a:p>
            <a:r>
              <a:rPr lang="en-US" dirty="0"/>
              <a:t>Expressions</a:t>
            </a:r>
          </a:p>
        </p:txBody>
      </p:sp>
      <p:sp>
        <p:nvSpPr>
          <p:cNvPr id="3" name="Content Placeholder 2">
            <a:extLst>
              <a:ext uri="{FF2B5EF4-FFF2-40B4-BE49-F238E27FC236}">
                <a16:creationId xmlns:a16="http://schemas.microsoft.com/office/drawing/2014/main" id="{575585C4-8605-4912-A3AC-030A671EE4B9}"/>
              </a:ext>
            </a:extLst>
          </p:cNvPr>
          <p:cNvSpPr>
            <a:spLocks noGrp="1"/>
          </p:cNvSpPr>
          <p:nvPr>
            <p:ph idx="1"/>
          </p:nvPr>
        </p:nvSpPr>
        <p:spPr/>
        <p:txBody>
          <a:bodyPr/>
          <a:lstStyle/>
          <a:p>
            <a:pPr marL="0" indent="0">
              <a:buNone/>
            </a:pPr>
            <a:r>
              <a:rPr lang="en-US" dirty="0"/>
              <a:t>An expression produces a result, or value, when it is evaluated.</a:t>
            </a:r>
          </a:p>
          <a:p>
            <a:pPr marL="0" indent="0">
              <a:buNone/>
            </a:pPr>
            <a:endParaRPr lang="en-US" dirty="0"/>
          </a:p>
        </p:txBody>
      </p:sp>
      <p:sp>
        <p:nvSpPr>
          <p:cNvPr id="4" name="Slide Number Placeholder 3">
            <a:extLst>
              <a:ext uri="{FF2B5EF4-FFF2-40B4-BE49-F238E27FC236}">
                <a16:creationId xmlns:a16="http://schemas.microsoft.com/office/drawing/2014/main" id="{EC81A6F3-F33C-4FBB-A1A5-EAFFCC795747}"/>
              </a:ext>
            </a:extLst>
          </p:cNvPr>
          <p:cNvSpPr>
            <a:spLocks noGrp="1"/>
          </p:cNvSpPr>
          <p:nvPr>
            <p:ph type="sldNum" sz="quarter" idx="12"/>
          </p:nvPr>
        </p:nvSpPr>
        <p:spPr/>
        <p:txBody>
          <a:bodyPr/>
          <a:lstStyle/>
          <a:p>
            <a:fld id="{0D736693-4716-4F4B-B6D1-76F915E8FF72}" type="slidenum">
              <a:rPr lang="en-GB" smtClean="0"/>
              <a:t>4</a:t>
            </a:fld>
            <a:endParaRPr lang="en-GB"/>
          </a:p>
        </p:txBody>
      </p:sp>
      <p:pic>
        <p:nvPicPr>
          <p:cNvPr id="5" name="Picture 4">
            <a:extLst>
              <a:ext uri="{FF2B5EF4-FFF2-40B4-BE49-F238E27FC236}">
                <a16:creationId xmlns:a16="http://schemas.microsoft.com/office/drawing/2014/main" id="{A7710920-E78D-476B-ABB4-E822CBC3AFA5}"/>
              </a:ext>
            </a:extLst>
          </p:cNvPr>
          <p:cNvPicPr>
            <a:picLocks noChangeAspect="1"/>
          </p:cNvPicPr>
          <p:nvPr/>
        </p:nvPicPr>
        <p:blipFill>
          <a:blip r:embed="rId2"/>
          <a:stretch>
            <a:fillRect/>
          </a:stretch>
        </p:blipFill>
        <p:spPr>
          <a:xfrm>
            <a:off x="3145705" y="2657229"/>
            <a:ext cx="5429250" cy="2505075"/>
          </a:xfrm>
          <a:prstGeom prst="rect">
            <a:avLst/>
          </a:prstGeom>
        </p:spPr>
      </p:pic>
    </p:spTree>
    <p:extLst>
      <p:ext uri="{BB962C8B-B14F-4D97-AF65-F5344CB8AC3E}">
        <p14:creationId xmlns:p14="http://schemas.microsoft.com/office/powerpoint/2010/main" val="2677255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C60B-C212-4986-88F3-C0BBD2BAAE2D}"/>
              </a:ext>
            </a:extLst>
          </p:cNvPr>
          <p:cNvSpPr>
            <a:spLocks noGrp="1"/>
          </p:cNvSpPr>
          <p:nvPr>
            <p:ph type="title"/>
          </p:nvPr>
        </p:nvSpPr>
        <p:spPr/>
        <p:txBody>
          <a:bodyPr>
            <a:normAutofit fontScale="90000"/>
          </a:bodyPr>
          <a:lstStyle/>
          <a:p>
            <a:r>
              <a:rPr lang="en-US" dirty="0"/>
              <a:t>Some other types of statements</a:t>
            </a:r>
          </a:p>
        </p:txBody>
      </p:sp>
      <p:sp>
        <p:nvSpPr>
          <p:cNvPr id="3" name="Content Placeholder 2">
            <a:extLst>
              <a:ext uri="{FF2B5EF4-FFF2-40B4-BE49-F238E27FC236}">
                <a16:creationId xmlns:a16="http://schemas.microsoft.com/office/drawing/2014/main" id="{338100CC-B771-4661-9750-B25023024AC5}"/>
              </a:ext>
            </a:extLst>
          </p:cNvPr>
          <p:cNvSpPr>
            <a:spLocks noGrp="1"/>
          </p:cNvSpPr>
          <p:nvPr>
            <p:ph idx="1"/>
          </p:nvPr>
        </p:nvSpPr>
        <p:spPr>
          <a:xfrm>
            <a:off x="1097280" y="1214651"/>
            <a:ext cx="10058400" cy="5120161"/>
          </a:xfrm>
        </p:spPr>
        <p:txBody>
          <a:bodyPr>
            <a:normAutofit/>
          </a:bodyPr>
          <a:lstStyle/>
          <a:p>
            <a:pPr marL="0" indent="0">
              <a:buNone/>
            </a:pPr>
            <a:r>
              <a:rPr lang="en-US" b="1" dirty="0"/>
              <a:t>Block:</a:t>
            </a:r>
          </a:p>
          <a:p>
            <a:pPr marL="0" indent="0">
              <a:lnSpc>
                <a:spcPct val="100000"/>
              </a:lnSpc>
              <a:spcBef>
                <a:spcPts val="0"/>
              </a:spcBef>
              <a:buNone/>
            </a:pPr>
            <a:r>
              <a:rPr lang="en-US" sz="2800" dirty="0"/>
              <a:t>	A block is a group of zero or more statements between balanced braces.</a:t>
            </a:r>
          </a:p>
          <a:p>
            <a:pPr marL="0" indent="0">
              <a:buNone/>
            </a:pPr>
            <a:endParaRPr lang="en-US" sz="2800" dirty="0"/>
          </a:p>
          <a:p>
            <a:pPr marL="0" indent="0">
              <a:buNone/>
            </a:pPr>
            <a:endParaRPr lang="en-US" sz="2800" dirty="0"/>
          </a:p>
          <a:p>
            <a:pPr marL="0" indent="0">
              <a:buNone/>
            </a:pPr>
            <a:endParaRPr lang="en-US" sz="2800" dirty="0"/>
          </a:p>
        </p:txBody>
      </p:sp>
      <p:sp>
        <p:nvSpPr>
          <p:cNvPr id="4" name="Slide Number Placeholder 3">
            <a:extLst>
              <a:ext uri="{FF2B5EF4-FFF2-40B4-BE49-F238E27FC236}">
                <a16:creationId xmlns:a16="http://schemas.microsoft.com/office/drawing/2014/main" id="{85C62247-B60A-4162-8297-F643B470E60C}"/>
              </a:ext>
            </a:extLst>
          </p:cNvPr>
          <p:cNvSpPr>
            <a:spLocks noGrp="1"/>
          </p:cNvSpPr>
          <p:nvPr>
            <p:ph type="sldNum" sz="quarter" idx="12"/>
          </p:nvPr>
        </p:nvSpPr>
        <p:spPr/>
        <p:txBody>
          <a:bodyPr/>
          <a:lstStyle/>
          <a:p>
            <a:fld id="{0D736693-4716-4F4B-B6D1-76F915E8FF72}" type="slidenum">
              <a:rPr lang="en-GB" smtClean="0"/>
              <a:t>5</a:t>
            </a:fld>
            <a:endParaRPr lang="en-GB"/>
          </a:p>
        </p:txBody>
      </p:sp>
      <p:pic>
        <p:nvPicPr>
          <p:cNvPr id="5" name="Picture 4">
            <a:extLst>
              <a:ext uri="{FF2B5EF4-FFF2-40B4-BE49-F238E27FC236}">
                <a16:creationId xmlns:a16="http://schemas.microsoft.com/office/drawing/2014/main" id="{17879489-F3CC-40A4-BC77-460723FCE61A}"/>
              </a:ext>
            </a:extLst>
          </p:cNvPr>
          <p:cNvPicPr>
            <a:picLocks noChangeAspect="1"/>
          </p:cNvPicPr>
          <p:nvPr/>
        </p:nvPicPr>
        <p:blipFill>
          <a:blip r:embed="rId2"/>
          <a:stretch>
            <a:fillRect/>
          </a:stretch>
        </p:blipFill>
        <p:spPr>
          <a:xfrm>
            <a:off x="2495255" y="2847662"/>
            <a:ext cx="6884415" cy="3283141"/>
          </a:xfrm>
          <a:prstGeom prst="rect">
            <a:avLst/>
          </a:prstGeom>
        </p:spPr>
      </p:pic>
    </p:spTree>
    <p:extLst>
      <p:ext uri="{BB962C8B-B14F-4D97-AF65-F5344CB8AC3E}">
        <p14:creationId xmlns:p14="http://schemas.microsoft.com/office/powerpoint/2010/main" val="144953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C60B-C212-4986-88F3-C0BBD2BAAE2D}"/>
              </a:ext>
            </a:extLst>
          </p:cNvPr>
          <p:cNvSpPr>
            <a:spLocks noGrp="1"/>
          </p:cNvSpPr>
          <p:nvPr>
            <p:ph type="title"/>
          </p:nvPr>
        </p:nvSpPr>
        <p:spPr/>
        <p:txBody>
          <a:bodyPr>
            <a:normAutofit fontScale="90000"/>
          </a:bodyPr>
          <a:lstStyle/>
          <a:p>
            <a:r>
              <a:rPr lang="en-US" dirty="0"/>
              <a:t>Some other types of statements</a:t>
            </a:r>
          </a:p>
        </p:txBody>
      </p:sp>
      <p:sp>
        <p:nvSpPr>
          <p:cNvPr id="3" name="Content Placeholder 2">
            <a:extLst>
              <a:ext uri="{FF2B5EF4-FFF2-40B4-BE49-F238E27FC236}">
                <a16:creationId xmlns:a16="http://schemas.microsoft.com/office/drawing/2014/main" id="{338100CC-B771-4661-9750-B25023024AC5}"/>
              </a:ext>
            </a:extLst>
          </p:cNvPr>
          <p:cNvSpPr>
            <a:spLocks noGrp="1"/>
          </p:cNvSpPr>
          <p:nvPr>
            <p:ph idx="1"/>
          </p:nvPr>
        </p:nvSpPr>
        <p:spPr>
          <a:xfrm>
            <a:off x="1097280" y="1041317"/>
            <a:ext cx="10058400" cy="5293495"/>
          </a:xfrm>
        </p:spPr>
        <p:txBody>
          <a:bodyPr>
            <a:normAutofit/>
          </a:bodyPr>
          <a:lstStyle/>
          <a:p>
            <a:pPr marL="0" indent="0">
              <a:buNone/>
            </a:pPr>
            <a:r>
              <a:rPr lang="en-US" b="1" dirty="0"/>
              <a:t>Comment:</a:t>
            </a:r>
          </a:p>
          <a:p>
            <a:pPr marL="0" indent="0">
              <a:lnSpc>
                <a:spcPct val="100000"/>
              </a:lnSpc>
              <a:spcBef>
                <a:spcPts val="0"/>
              </a:spcBef>
              <a:buNone/>
            </a:pPr>
            <a:r>
              <a:rPr lang="en-US" sz="3200" dirty="0"/>
              <a:t>	</a:t>
            </a:r>
            <a:r>
              <a:rPr lang="en-US" sz="2800" dirty="0"/>
              <a:t>Comments are discarded during compilation. They are used for documenting the code. There are three types of comments in java:</a:t>
            </a:r>
            <a:endParaRPr lang="en-US" sz="3200" dirty="0"/>
          </a:p>
          <a:p>
            <a:pPr lvl="1">
              <a:lnSpc>
                <a:spcPct val="100000"/>
              </a:lnSpc>
              <a:spcBef>
                <a:spcPts val="0"/>
              </a:spcBef>
            </a:pPr>
            <a:r>
              <a:rPr lang="fr-FR" dirty="0"/>
              <a:t>Single – line </a:t>
            </a:r>
            <a:r>
              <a:rPr lang="fr-FR" dirty="0" err="1"/>
              <a:t>comments</a:t>
            </a:r>
            <a:r>
              <a:rPr lang="fr-FR" dirty="0"/>
              <a:t>.</a:t>
            </a:r>
          </a:p>
          <a:p>
            <a:pPr lvl="1">
              <a:lnSpc>
                <a:spcPct val="100000"/>
              </a:lnSpc>
              <a:spcBef>
                <a:spcPts val="0"/>
              </a:spcBef>
            </a:pPr>
            <a:r>
              <a:rPr lang="fr-FR" dirty="0"/>
              <a:t>Multi – line </a:t>
            </a:r>
            <a:r>
              <a:rPr lang="fr-FR" dirty="0" err="1"/>
              <a:t>comments</a:t>
            </a:r>
            <a:r>
              <a:rPr lang="fr-FR" dirty="0"/>
              <a:t>.</a:t>
            </a:r>
          </a:p>
          <a:p>
            <a:pPr lvl="1">
              <a:lnSpc>
                <a:spcPct val="100000"/>
              </a:lnSpc>
              <a:spcBef>
                <a:spcPts val="0"/>
              </a:spcBef>
            </a:pPr>
            <a:r>
              <a:rPr lang="fr-FR" dirty="0"/>
              <a:t>Documentation </a:t>
            </a:r>
            <a:r>
              <a:rPr lang="fr-FR" dirty="0" err="1"/>
              <a:t>comments</a:t>
            </a:r>
            <a:r>
              <a:rPr lang="fr-FR" dirty="0"/>
              <a:t>.</a:t>
            </a:r>
            <a:endParaRPr lang="en-US" dirty="0"/>
          </a:p>
          <a:p>
            <a:pPr marL="0" indent="0">
              <a:lnSpc>
                <a:spcPct val="100000"/>
              </a:lnSpc>
              <a:spcBef>
                <a:spcPts val="0"/>
              </a:spcBef>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
        <p:nvSpPr>
          <p:cNvPr id="4" name="Slide Number Placeholder 3">
            <a:extLst>
              <a:ext uri="{FF2B5EF4-FFF2-40B4-BE49-F238E27FC236}">
                <a16:creationId xmlns:a16="http://schemas.microsoft.com/office/drawing/2014/main" id="{85C62247-B60A-4162-8297-F643B470E60C}"/>
              </a:ext>
            </a:extLst>
          </p:cNvPr>
          <p:cNvSpPr>
            <a:spLocks noGrp="1"/>
          </p:cNvSpPr>
          <p:nvPr>
            <p:ph type="sldNum" sz="quarter" idx="12"/>
          </p:nvPr>
        </p:nvSpPr>
        <p:spPr/>
        <p:txBody>
          <a:bodyPr/>
          <a:lstStyle/>
          <a:p>
            <a:fld id="{0D736693-4716-4F4B-B6D1-76F915E8FF72}" type="slidenum">
              <a:rPr lang="en-GB" smtClean="0"/>
              <a:t>6</a:t>
            </a:fld>
            <a:endParaRPr lang="en-GB"/>
          </a:p>
        </p:txBody>
      </p:sp>
      <p:pic>
        <p:nvPicPr>
          <p:cNvPr id="8" name="Picture 7">
            <a:extLst>
              <a:ext uri="{FF2B5EF4-FFF2-40B4-BE49-F238E27FC236}">
                <a16:creationId xmlns:a16="http://schemas.microsoft.com/office/drawing/2014/main" id="{B744AA19-113E-49FA-9B47-A8C548383B1F}"/>
              </a:ext>
            </a:extLst>
          </p:cNvPr>
          <p:cNvPicPr>
            <a:picLocks noChangeAspect="1"/>
          </p:cNvPicPr>
          <p:nvPr/>
        </p:nvPicPr>
        <p:blipFill>
          <a:blip r:embed="rId2"/>
          <a:stretch>
            <a:fillRect/>
          </a:stretch>
        </p:blipFill>
        <p:spPr>
          <a:xfrm>
            <a:off x="4951577" y="2555452"/>
            <a:ext cx="7124159" cy="3355006"/>
          </a:xfrm>
          <a:prstGeom prst="rect">
            <a:avLst/>
          </a:prstGeom>
        </p:spPr>
      </p:pic>
    </p:spTree>
    <p:extLst>
      <p:ext uri="{BB962C8B-B14F-4D97-AF65-F5344CB8AC3E}">
        <p14:creationId xmlns:p14="http://schemas.microsoft.com/office/powerpoint/2010/main" val="74177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5329-3183-48BD-B54D-EE688D1DA9FD}"/>
              </a:ext>
            </a:extLst>
          </p:cNvPr>
          <p:cNvSpPr>
            <a:spLocks noGrp="1"/>
          </p:cNvSpPr>
          <p:nvPr>
            <p:ph type="title"/>
          </p:nvPr>
        </p:nvSpPr>
        <p:spPr/>
        <p:txBody>
          <a:bodyPr>
            <a:normAutofit fontScale="90000"/>
          </a:bodyPr>
          <a:lstStyle/>
          <a:p>
            <a:r>
              <a:rPr lang="en-US" dirty="0"/>
              <a:t>Data types</a:t>
            </a:r>
          </a:p>
        </p:txBody>
      </p:sp>
      <p:sp>
        <p:nvSpPr>
          <p:cNvPr id="3" name="Content Placeholder 2">
            <a:extLst>
              <a:ext uri="{FF2B5EF4-FFF2-40B4-BE49-F238E27FC236}">
                <a16:creationId xmlns:a16="http://schemas.microsoft.com/office/drawing/2014/main" id="{A7CE29F4-CCB2-4CBA-A599-5F735ED57500}"/>
              </a:ext>
            </a:extLst>
          </p:cNvPr>
          <p:cNvSpPr>
            <a:spLocks noGrp="1"/>
          </p:cNvSpPr>
          <p:nvPr>
            <p:ph idx="1"/>
          </p:nvPr>
        </p:nvSpPr>
        <p:spPr/>
        <p:txBody>
          <a:bodyPr/>
          <a:lstStyle/>
          <a:p>
            <a:pPr marL="0" indent="0">
              <a:buNone/>
            </a:pPr>
            <a:r>
              <a:rPr lang="en-US" dirty="0"/>
              <a:t>Java is statically typed and also a strongly typed language. It means, all variables must be declared before its use. That is why we need to declare variable's type and name.</a:t>
            </a:r>
          </a:p>
          <a:p>
            <a:pPr marL="0" indent="0">
              <a:buNone/>
            </a:pPr>
            <a:r>
              <a:rPr lang="en-US" dirty="0"/>
              <a:t>Data types are divided into two groups:</a:t>
            </a:r>
          </a:p>
          <a:p>
            <a:r>
              <a:rPr lang="en-US" sz="2400" dirty="0"/>
              <a:t> Primitive data types - includes byte, short, int, long, float, double, </a:t>
            </a:r>
            <a:r>
              <a:rPr lang="en-US" sz="2400" dirty="0" err="1"/>
              <a:t>boolean</a:t>
            </a:r>
            <a:r>
              <a:rPr lang="en-US" sz="2400" dirty="0"/>
              <a:t> and char. </a:t>
            </a:r>
            <a:r>
              <a:rPr lang="en-US" sz="1200" b="0" i="0" dirty="0">
                <a:solidFill>
                  <a:srgbClr val="000000"/>
                </a:solidFill>
                <a:effectLst/>
                <a:latin typeface="Verdana" panose="020B0604030504040204" pitchFamily="34" charset="0"/>
              </a:rPr>
              <a:t>	</a:t>
            </a:r>
            <a:endParaRPr lang="en-US" sz="1600" dirty="0"/>
          </a:p>
          <a:p>
            <a:r>
              <a:rPr lang="en-US" sz="2400" dirty="0"/>
              <a:t> Non-primitive data types - such as String, Arrays and Classes.</a:t>
            </a:r>
          </a:p>
          <a:p>
            <a:endParaRPr lang="en-US" dirty="0"/>
          </a:p>
        </p:txBody>
      </p:sp>
      <p:sp>
        <p:nvSpPr>
          <p:cNvPr id="4" name="Slide Number Placeholder 3">
            <a:extLst>
              <a:ext uri="{FF2B5EF4-FFF2-40B4-BE49-F238E27FC236}">
                <a16:creationId xmlns:a16="http://schemas.microsoft.com/office/drawing/2014/main" id="{8D0FCA82-6F19-485C-AF5A-0EBA90FF0F36}"/>
              </a:ext>
            </a:extLst>
          </p:cNvPr>
          <p:cNvSpPr>
            <a:spLocks noGrp="1"/>
          </p:cNvSpPr>
          <p:nvPr>
            <p:ph type="sldNum" sz="quarter" idx="12"/>
          </p:nvPr>
        </p:nvSpPr>
        <p:spPr/>
        <p:txBody>
          <a:bodyPr/>
          <a:lstStyle/>
          <a:p>
            <a:fld id="{0D736693-4716-4F4B-B6D1-76F915E8FF72}" type="slidenum">
              <a:rPr lang="en-GB" smtClean="0"/>
              <a:t>7</a:t>
            </a:fld>
            <a:endParaRPr lang="en-GB"/>
          </a:p>
        </p:txBody>
      </p:sp>
    </p:spTree>
    <p:extLst>
      <p:ext uri="{BB962C8B-B14F-4D97-AF65-F5344CB8AC3E}">
        <p14:creationId xmlns:p14="http://schemas.microsoft.com/office/powerpoint/2010/main" val="82099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5329-3183-48BD-B54D-EE688D1DA9FD}"/>
              </a:ext>
            </a:extLst>
          </p:cNvPr>
          <p:cNvSpPr>
            <a:spLocks noGrp="1"/>
          </p:cNvSpPr>
          <p:nvPr>
            <p:ph type="title"/>
          </p:nvPr>
        </p:nvSpPr>
        <p:spPr/>
        <p:txBody>
          <a:bodyPr>
            <a:normAutofit fontScale="90000"/>
          </a:bodyPr>
          <a:lstStyle/>
          <a:p>
            <a:r>
              <a:rPr lang="en-US" dirty="0"/>
              <a:t>Data types</a:t>
            </a:r>
          </a:p>
        </p:txBody>
      </p:sp>
      <p:sp>
        <p:nvSpPr>
          <p:cNvPr id="4" name="Slide Number Placeholder 3">
            <a:extLst>
              <a:ext uri="{FF2B5EF4-FFF2-40B4-BE49-F238E27FC236}">
                <a16:creationId xmlns:a16="http://schemas.microsoft.com/office/drawing/2014/main" id="{8D0FCA82-6F19-485C-AF5A-0EBA90FF0F36}"/>
              </a:ext>
            </a:extLst>
          </p:cNvPr>
          <p:cNvSpPr>
            <a:spLocks noGrp="1"/>
          </p:cNvSpPr>
          <p:nvPr>
            <p:ph type="sldNum" sz="quarter" idx="12"/>
          </p:nvPr>
        </p:nvSpPr>
        <p:spPr/>
        <p:txBody>
          <a:bodyPr/>
          <a:lstStyle/>
          <a:p>
            <a:fld id="{0D736693-4716-4F4B-B6D1-76F915E8FF72}" type="slidenum">
              <a:rPr lang="en-GB" smtClean="0"/>
              <a:t>8</a:t>
            </a:fld>
            <a:endParaRPr lang="en-GB"/>
          </a:p>
        </p:txBody>
      </p:sp>
      <p:pic>
        <p:nvPicPr>
          <p:cNvPr id="2050" name="Picture 2" descr="Java Data Types">
            <a:extLst>
              <a:ext uri="{FF2B5EF4-FFF2-40B4-BE49-F238E27FC236}">
                <a16:creationId xmlns:a16="http://schemas.microsoft.com/office/drawing/2014/main" id="{3C1739E3-1E1B-4D67-AE6C-40D380A6F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595438"/>
            <a:ext cx="66675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06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80BD-6291-4AE3-A494-7AC961AA73B9}"/>
              </a:ext>
            </a:extLst>
          </p:cNvPr>
          <p:cNvSpPr>
            <a:spLocks noGrp="1"/>
          </p:cNvSpPr>
          <p:nvPr>
            <p:ph type="title"/>
          </p:nvPr>
        </p:nvSpPr>
        <p:spPr/>
        <p:txBody>
          <a:bodyPr>
            <a:normAutofit fontScale="90000"/>
          </a:bodyPr>
          <a:lstStyle/>
          <a:p>
            <a:r>
              <a:rPr lang="en-US" dirty="0"/>
              <a:t>Primitive data types</a:t>
            </a:r>
          </a:p>
        </p:txBody>
      </p:sp>
      <p:sp>
        <p:nvSpPr>
          <p:cNvPr id="3" name="Content Placeholder 2">
            <a:extLst>
              <a:ext uri="{FF2B5EF4-FFF2-40B4-BE49-F238E27FC236}">
                <a16:creationId xmlns:a16="http://schemas.microsoft.com/office/drawing/2014/main" id="{30C88AAE-9E8C-4E91-9047-6A5BFF69D915}"/>
              </a:ext>
            </a:extLst>
          </p:cNvPr>
          <p:cNvSpPr>
            <a:spLocks noGrp="1"/>
          </p:cNvSpPr>
          <p:nvPr>
            <p:ph idx="1"/>
          </p:nvPr>
        </p:nvSpPr>
        <p:spPr>
          <a:xfrm>
            <a:off x="1097280" y="1026114"/>
            <a:ext cx="10058400" cy="4654443"/>
          </a:xfrm>
        </p:spPr>
        <p:txBody>
          <a:bodyPr/>
          <a:lstStyle/>
          <a:p>
            <a:pPr marL="0" indent="0">
              <a:buNone/>
            </a:pPr>
            <a:r>
              <a:rPr lang="en-US" dirty="0"/>
              <a:t>A primitive data type specifies the size and type of variable values, and it has no additional methods.</a:t>
            </a:r>
          </a:p>
          <a:p>
            <a:pPr marL="0" indent="0">
              <a:buNone/>
            </a:pPr>
            <a:endParaRPr lang="en-US" dirty="0"/>
          </a:p>
        </p:txBody>
      </p:sp>
      <p:sp>
        <p:nvSpPr>
          <p:cNvPr id="4" name="Slide Number Placeholder 3">
            <a:extLst>
              <a:ext uri="{FF2B5EF4-FFF2-40B4-BE49-F238E27FC236}">
                <a16:creationId xmlns:a16="http://schemas.microsoft.com/office/drawing/2014/main" id="{45A31E2C-FA9E-4596-B5C9-E18A3F1BEFFE}"/>
              </a:ext>
            </a:extLst>
          </p:cNvPr>
          <p:cNvSpPr>
            <a:spLocks noGrp="1"/>
          </p:cNvSpPr>
          <p:nvPr>
            <p:ph type="sldNum" sz="quarter" idx="12"/>
          </p:nvPr>
        </p:nvSpPr>
        <p:spPr/>
        <p:txBody>
          <a:bodyPr/>
          <a:lstStyle/>
          <a:p>
            <a:fld id="{0D736693-4716-4F4B-B6D1-76F915E8FF72}" type="slidenum">
              <a:rPr lang="en-GB" smtClean="0"/>
              <a:t>9</a:t>
            </a:fld>
            <a:endParaRPr lang="en-GB"/>
          </a:p>
        </p:txBody>
      </p:sp>
      <p:pic>
        <p:nvPicPr>
          <p:cNvPr id="5" name="Picture 4">
            <a:extLst>
              <a:ext uri="{FF2B5EF4-FFF2-40B4-BE49-F238E27FC236}">
                <a16:creationId xmlns:a16="http://schemas.microsoft.com/office/drawing/2014/main" id="{19D18DBC-EC0B-4DEC-862C-036898214FD6}"/>
              </a:ext>
            </a:extLst>
          </p:cNvPr>
          <p:cNvPicPr>
            <a:picLocks noChangeAspect="1"/>
          </p:cNvPicPr>
          <p:nvPr/>
        </p:nvPicPr>
        <p:blipFill>
          <a:blip r:embed="rId2"/>
          <a:stretch>
            <a:fillRect/>
          </a:stretch>
        </p:blipFill>
        <p:spPr>
          <a:xfrm>
            <a:off x="1493539" y="2151083"/>
            <a:ext cx="9204921" cy="4420442"/>
          </a:xfrm>
          <a:prstGeom prst="rect">
            <a:avLst/>
          </a:prstGeom>
        </p:spPr>
      </p:pic>
    </p:spTree>
    <p:extLst>
      <p:ext uri="{BB962C8B-B14F-4D97-AF65-F5344CB8AC3E}">
        <p14:creationId xmlns:p14="http://schemas.microsoft.com/office/powerpoint/2010/main" val="10583874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3120</TotalTime>
  <Words>1585</Words>
  <Application>Microsoft Office PowerPoint</Application>
  <PresentationFormat>Widescreen</PresentationFormat>
  <Paragraphs>236</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HelveticaNeue</vt:lpstr>
      <vt:lpstr>Verdana</vt:lpstr>
      <vt:lpstr>Retrospect</vt:lpstr>
      <vt:lpstr>Modern Programming Languages</vt:lpstr>
      <vt:lpstr>What we will learn in this lecture…</vt:lpstr>
      <vt:lpstr>Java Statements</vt:lpstr>
      <vt:lpstr>Expressions</vt:lpstr>
      <vt:lpstr>Some other types of statements</vt:lpstr>
      <vt:lpstr>Some other types of statements</vt:lpstr>
      <vt:lpstr>Data types</vt:lpstr>
      <vt:lpstr>Data types</vt:lpstr>
      <vt:lpstr>Primitive data types</vt:lpstr>
      <vt:lpstr>Primitive data types</vt:lpstr>
      <vt:lpstr>Non-Primitive or Reference Data Types</vt:lpstr>
      <vt:lpstr>Variables</vt:lpstr>
      <vt:lpstr>Variable Declaration</vt:lpstr>
      <vt:lpstr>Variable Initialization</vt:lpstr>
      <vt:lpstr>Types of variables</vt:lpstr>
      <vt:lpstr>Variable naming conventions</vt:lpstr>
      <vt:lpstr>Reserved words</vt:lpstr>
      <vt:lpstr>Good variable names</vt:lpstr>
      <vt:lpstr>Constant values</vt:lpstr>
      <vt:lpstr>Literals</vt:lpstr>
      <vt:lpstr>Literals</vt:lpstr>
      <vt:lpstr>Literals</vt:lpstr>
      <vt:lpstr>Special characters</vt:lpstr>
      <vt:lpstr>Operators</vt:lpstr>
      <vt:lpstr>Operator Precedence</vt:lpstr>
      <vt:lpstr>Java type conversion</vt:lpstr>
      <vt:lpstr>Widening or Automatic Type Conversion</vt:lpstr>
      <vt:lpstr>Widening or Automatic Type Conversion</vt:lpstr>
      <vt:lpstr>Narrowing or Explicit Conversion</vt:lpstr>
      <vt:lpstr>Narrowing or Explicit Conversion</vt:lpstr>
      <vt:lpstr>Casting</vt:lpstr>
      <vt:lpstr>Postfix vs Prefix Notation</vt:lpstr>
      <vt:lpstr>Postfix vs Prefix Notation</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Scene Understanding</dc:title>
  <dc:creator>Imran Khurram</dc:creator>
  <cp:lastModifiedBy>Suleman Khurram</cp:lastModifiedBy>
  <cp:revision>664</cp:revision>
  <dcterms:created xsi:type="dcterms:W3CDTF">2017-12-06T11:43:02Z</dcterms:created>
  <dcterms:modified xsi:type="dcterms:W3CDTF">2021-10-11T19:09:38Z</dcterms:modified>
</cp:coreProperties>
</file>