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333" r:id="rId10"/>
    <p:sldId id="334" r:id="rId11"/>
    <p:sldId id="335" r:id="rId12"/>
    <p:sldId id="337" r:id="rId13"/>
    <p:sldId id="336" r:id="rId14"/>
    <p:sldId id="339" r:id="rId15"/>
    <p:sldId id="338" r:id="rId16"/>
    <p:sldId id="297" r:id="rId17"/>
    <p:sldId id="340" r:id="rId18"/>
    <p:sldId id="341" r:id="rId19"/>
    <p:sldId id="342" r:id="rId20"/>
    <p:sldId id="343" r:id="rId21"/>
    <p:sldId id="344" r:id="rId22"/>
    <p:sldId id="346" r:id="rId23"/>
    <p:sldId id="279" r:id="rId24"/>
    <p:sldId id="304" r:id="rId25"/>
    <p:sldId id="305" r:id="rId26"/>
    <p:sldId id="306" r:id="rId27"/>
    <p:sldId id="359" r:id="rId28"/>
    <p:sldId id="308" r:id="rId29"/>
    <p:sldId id="360" r:id="rId30"/>
    <p:sldId id="309" r:id="rId31"/>
    <p:sldId id="361" r:id="rId32"/>
    <p:sldId id="345" r:id="rId33"/>
    <p:sldId id="365" r:id="rId34"/>
    <p:sldId id="368" r:id="rId35"/>
    <p:sldId id="369" r:id="rId36"/>
    <p:sldId id="314" r:id="rId37"/>
    <p:sldId id="332" r:id="rId38"/>
    <p:sldId id="362" r:id="rId39"/>
    <p:sldId id="370" r:id="rId40"/>
    <p:sldId id="320" r:id="rId41"/>
    <p:sldId id="372" r:id="rId42"/>
    <p:sldId id="399" r:id="rId43"/>
    <p:sldId id="401" r:id="rId44"/>
    <p:sldId id="4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00A2E8"/>
    <a:srgbClr val="FF7D27"/>
    <a:srgbClr val="F1550F"/>
    <a:srgbClr val="EE9426"/>
    <a:srgbClr val="FBF3EF"/>
    <a:srgbClr val="BD582C"/>
    <a:srgbClr val="C27110"/>
    <a:srgbClr val="F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3EF7-6A8C-41E7-A670-94BEBA3C090C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4EC80-0680-4175-AD25-0A2E3B7CF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6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2598155B-67CB-47FC-8FD2-DA9F9B192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A367EF1C-84C0-471E-9EA6-8B02F40A9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1 2 3</a:t>
            </a:r>
          </a:p>
          <a:p>
            <a:pPr eaLnBrk="1" hangingPunct="1"/>
            <a:r>
              <a:rPr lang="en-US" altLang="en-US"/>
              <a:t>1,2,3,4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262A3A2F-7B3E-43A9-9A1E-BF1E6FCCA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7D97E90-F1EC-4BFB-92C8-CB3C24421531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6027D0AB-AA34-4A25-BC3A-577FE2AEB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DD361CC0-D545-4EB1-8A52-0EEEFF7D5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33333"/>
                </a:solidFill>
                <a:latin typeface="Roboto" panose="02000000000000000000" pitchFamily="2" charset="0"/>
              </a:rPr>
              <a:t>1,2,3,4,</a:t>
            </a:r>
          </a:p>
          <a:p>
            <a:pPr eaLnBrk="1" hangingPunct="1"/>
            <a:r>
              <a:rPr lang="en-US" altLang="en-US">
                <a:solidFill>
                  <a:srgbClr val="333333"/>
                </a:solidFill>
                <a:latin typeface="Roboto" panose="02000000000000000000" pitchFamily="2" charset="0"/>
              </a:rPr>
              <a:t>1,2,3,4,</a:t>
            </a:r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6A8D6F30-B99D-48FD-813F-64B5EF951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19BD5A2-CA87-4F36-9086-5A27BCB5D0B1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AE97-EAB4-4074-A0CD-16B2037DD638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D20-87CA-4A0B-8C34-6DEACF2EB13D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3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DAB0-F553-4C35-AF8D-45CE14D9E64A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1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222250"/>
            <a:ext cx="10566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5181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6ED0-6E99-40BA-8044-9940D10CC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3392-DD12-4D5C-9796-BCDA70E8C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5-</a:t>
            </a:r>
            <a:fld id="{B43B5563-217A-4727-8FF6-29BF89169D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78855"/>
      </p:ext>
    </p:extLst>
  </p:cSld>
  <p:clrMapOvr>
    <a:masterClrMapping/>
  </p:clrMapOvr>
  <p:transition spd="med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54838"/>
            <a:ext cx="10058400" cy="68647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4651"/>
            <a:ext cx="10058400" cy="4654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D6A0-9CD9-475B-B96E-C50BA9C30E64}" type="datetime1">
              <a:rPr lang="en-GB" smtClean="0"/>
              <a:t>12/10/2021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/>
          <p:nvPr userDrawn="1"/>
        </p:nvCxnSpPr>
        <p:spPr>
          <a:xfrm>
            <a:off x="1207658" y="102698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1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43DB-D8B3-4A3B-9E06-B7AF0AFE0F9D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C5F-3E9F-4FC0-B051-D049E9F93EC2}" type="datetime1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4592-1479-4B52-8A3A-E93671FC8C01}" type="datetime1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4296-97DB-458F-88AA-FD4D69572303}" type="datetime1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101-30D7-4BF2-8BFB-F05313BA054C}" type="datetime1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25A8D5-A072-4AEA-B463-A49260507484}" type="datetime1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532F-BF2B-477A-AF95-AB8C797355CB}" type="datetime1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6475"/>
            <a:ext cx="10058400" cy="768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9116"/>
            <a:ext cx="10058400" cy="47499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579C5-034C-485A-9EC4-D13FF464C056}" type="datetime1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0D736693-4716-4F4B-B6D1-76F915E8FF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4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6" y="1523995"/>
            <a:ext cx="9981968" cy="631289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>
                <a:latin typeface="+mn-lt"/>
              </a:rPr>
              <a:t>Modern Programming Languages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41682" y="5740761"/>
            <a:ext cx="7099649" cy="42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Course Instructor: Suleman Khurram</a:t>
            </a:r>
            <a:endParaRPr lang="en-GB" sz="28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74618" y="2449797"/>
            <a:ext cx="9843423" cy="184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sz="3200" dirty="0"/>
            </a:br>
            <a:r>
              <a:rPr lang="en-GB" sz="3200" dirty="0"/>
              <a:t>UIIT</a:t>
            </a:r>
            <a:br>
              <a:rPr lang="en-GB" sz="3200" dirty="0"/>
            </a:br>
            <a:r>
              <a:rPr lang="en-GB" sz="3200" dirty="0"/>
              <a:t>PMAS Arid Agriculture University, Rawalpindi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919C-32F1-4A11-80D8-63505108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7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7889E26-7FD8-4C8E-ADA1-8694B591B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 dirty="0"/>
              <a:t>Logical NOT</a:t>
            </a:r>
          </a:p>
        </p:txBody>
      </p:sp>
      <p:graphicFrame>
        <p:nvGraphicFramePr>
          <p:cNvPr id="90132" name="Group 20">
            <a:extLst>
              <a:ext uri="{FF2B5EF4-FFF2-40B4-BE49-F238E27FC236}">
                <a16:creationId xmlns:a16="http://schemas.microsoft.com/office/drawing/2014/main" id="{65828E44-1014-455E-A411-DE1872812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137252"/>
              </p:ext>
            </p:extLst>
          </p:nvPr>
        </p:nvGraphicFramePr>
        <p:xfrm>
          <a:off x="3271100" y="4368243"/>
          <a:ext cx="5326145" cy="1323976"/>
        </p:xfrm>
        <a:graphic>
          <a:graphicData uri="http://schemas.openxmlformats.org/drawingml/2006/table">
            <a:tbl>
              <a:tblPr/>
              <a:tblGrid>
                <a:gridCol w="266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115" name="Rectangle 3">
            <a:extLst>
              <a:ext uri="{FF2B5EF4-FFF2-40B4-BE49-F238E27FC236}">
                <a16:creationId xmlns:a16="http://schemas.microsoft.com/office/drawing/2014/main" id="{4E71FEA8-3FCC-4874-ACEA-D5344598B1C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08136" y="1165781"/>
            <a:ext cx="9947543" cy="2770188"/>
          </a:xfrm>
          <a:noFill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logical NOT</a:t>
            </a:r>
            <a:r>
              <a:rPr lang="en-US" altLang="en-US" dirty="0"/>
              <a:t> operation is also called </a:t>
            </a:r>
            <a:r>
              <a:rPr lang="en-US" altLang="en-US" i="1" dirty="0"/>
              <a:t>logical negation</a:t>
            </a:r>
            <a:r>
              <a:rPr lang="en-US" altLang="en-US" dirty="0"/>
              <a:t> or </a:t>
            </a:r>
            <a:r>
              <a:rPr lang="en-US" altLang="en-US" i="1" dirty="0"/>
              <a:t>logical complement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If some </a:t>
            </a:r>
            <a:r>
              <a:rPr lang="en-US" altLang="en-US" dirty="0" err="1"/>
              <a:t>boolean</a:t>
            </a:r>
            <a:r>
              <a:rPr lang="en-US" altLang="en-US" dirty="0"/>
              <a:t> condition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is true, then </a:t>
            </a:r>
            <a:r>
              <a:rPr lang="en-US" altLang="en-US" dirty="0">
                <a:latin typeface="Courier New" panose="02070309020205020404" pitchFamily="49" charset="0"/>
              </a:rPr>
              <a:t>!a</a:t>
            </a:r>
            <a:r>
              <a:rPr lang="en-US" altLang="en-US" dirty="0"/>
              <a:t> is false;  if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is false, then </a:t>
            </a:r>
            <a:r>
              <a:rPr lang="en-US" altLang="en-US" dirty="0">
                <a:latin typeface="Courier New" panose="02070309020205020404" pitchFamily="49" charset="0"/>
              </a:rPr>
              <a:t>!a</a:t>
            </a:r>
            <a:r>
              <a:rPr lang="en-US" altLang="en-US" dirty="0"/>
              <a:t> is true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/>
              <a:t>Logical expressions can be shown using a </a:t>
            </a:r>
            <a:r>
              <a:rPr lang="en-US" altLang="en-US" i="1" dirty="0"/>
              <a:t>truth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2BE64-154E-48F5-9A29-D491362B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624BB899-779F-434D-8084-57BDD8AD4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Logical AND and Logical OR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7A536AD-8227-44EC-9D70-A9FEECB92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logical AND</a:t>
            </a:r>
            <a:r>
              <a:rPr lang="en-US" altLang="en-US" dirty="0"/>
              <a:t> expression</a:t>
            </a:r>
          </a:p>
          <a:p>
            <a:pPr algn="ctr" eaLnBrk="1" hangingPunct="1">
              <a:spcBef>
                <a:spcPct val="75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 &amp;&amp; b</a:t>
            </a:r>
            <a:endParaRPr lang="en-US" altLang="en-US" dirty="0"/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dirty="0"/>
              <a:t>	is true if both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b</a:t>
            </a:r>
            <a:r>
              <a:rPr lang="en-US" altLang="en-US" dirty="0"/>
              <a:t> are true, and false otherwise</a:t>
            </a:r>
          </a:p>
          <a:p>
            <a:pPr eaLnBrk="1" hangingPunct="1">
              <a:spcBef>
                <a:spcPct val="95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logical OR</a:t>
            </a:r>
            <a:r>
              <a:rPr lang="en-US" altLang="en-US" dirty="0"/>
              <a:t> expression</a:t>
            </a:r>
          </a:p>
          <a:p>
            <a:pPr algn="ctr" eaLnBrk="1" hangingPunct="1">
              <a:spcBef>
                <a:spcPct val="75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 || b</a:t>
            </a:r>
            <a:endParaRPr lang="en-US" altLang="en-US" dirty="0"/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dirty="0"/>
              <a:t>	is true if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b</a:t>
            </a:r>
            <a:r>
              <a:rPr lang="en-US" altLang="en-US" dirty="0"/>
              <a:t> or both are true, and false otherwise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1F6B-8ECA-4D0D-82EB-225C4B3E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1EA11D74-7A22-47E9-AB20-C3AC28CFC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ED1A71A9-412A-49EC-89DF-EC333309F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5207" y="1058616"/>
            <a:ext cx="9901287" cy="10001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/>
              <a:t>Expressions that use logical operators can form complex conditions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DAAD35A6-A151-4232-A288-447A5C5C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990" y="2335376"/>
            <a:ext cx="597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if (total &lt; MAX+5 &amp;&amp; !found)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("Processing…");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B1B48015-1D45-40D3-9606-B4308016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8" y="3392922"/>
            <a:ext cx="1022179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All logical operators have lower precedence than the relational operators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Logical NOT has higher precedence than logical AND </a:t>
            </a:r>
            <a:r>
              <a:rPr lang="en-US" altLang="en-US" dirty="0" err="1"/>
              <a:t>and</a:t>
            </a:r>
            <a:r>
              <a:rPr lang="en-US" altLang="en-US" dirty="0"/>
              <a:t> logical OR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1E8D2-1E8A-4ECB-864D-D9664DB3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5CB2F62-36ED-4D93-984F-6E23CAA88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graphicFrame>
        <p:nvGraphicFramePr>
          <p:cNvPr id="92196" name="Group 36">
            <a:extLst>
              <a:ext uri="{FF2B5EF4-FFF2-40B4-BE49-F238E27FC236}">
                <a16:creationId xmlns:a16="http://schemas.microsoft.com/office/drawing/2014/main" id="{3452A91C-69AF-4AD5-AAB6-10312979E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175270"/>
              </p:ext>
            </p:extLst>
          </p:nvPr>
        </p:nvGraphicFramePr>
        <p:xfrm>
          <a:off x="1154085" y="3505152"/>
          <a:ext cx="10058398" cy="2438402"/>
        </p:xfrm>
        <a:graphic>
          <a:graphicData uri="http://schemas.openxmlformats.org/drawingml/2006/table">
            <a:tbl>
              <a:tblPr/>
              <a:tblGrid>
                <a:gridCol w="201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&amp;&amp;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 ||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163" name="Rectangle 3">
            <a:extLst>
              <a:ext uri="{FF2B5EF4-FFF2-40B4-BE49-F238E27FC236}">
                <a16:creationId xmlns:a16="http://schemas.microsoft.com/office/drawing/2014/main" id="{BB6F0D1C-065E-4035-9571-3DE5C5D2648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4084" y="1197203"/>
            <a:ext cx="9940635" cy="2130113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75000"/>
              </a:spcBef>
            </a:pPr>
            <a:r>
              <a:rPr lang="en-US" altLang="en-US" dirty="0"/>
              <a:t>A truth table shows all possible true-false combinations of the terms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dirty="0"/>
              <a:t>Since </a:t>
            </a: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||</a:t>
            </a:r>
            <a:r>
              <a:rPr lang="en-US" altLang="en-US" dirty="0"/>
              <a:t> each have two operands, there are four possible combinations of conditions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D3A-3E44-44B1-98B7-519BCADF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214226B-16B4-4ECC-BA71-1EEEBE878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Boolean Expressions</a:t>
            </a:r>
          </a:p>
        </p:txBody>
      </p:sp>
      <p:graphicFrame>
        <p:nvGraphicFramePr>
          <p:cNvPr id="95276" name="Group 44">
            <a:extLst>
              <a:ext uri="{FF2B5EF4-FFF2-40B4-BE49-F238E27FC236}">
                <a16:creationId xmlns:a16="http://schemas.microsoft.com/office/drawing/2014/main" id="{FDB943F4-127F-4A56-A99D-C13919C5D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98662"/>
              </p:ext>
            </p:extLst>
          </p:nvPr>
        </p:nvGraphicFramePr>
        <p:xfrm>
          <a:off x="1154085" y="2165885"/>
          <a:ext cx="10058398" cy="2195514"/>
        </p:xfrm>
        <a:graphic>
          <a:graphicData uri="http://schemas.openxmlformats.org/drawingml/2006/table">
            <a:tbl>
              <a:tblPr/>
              <a:tblGrid>
                <a:gridCol w="23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total &lt; 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!found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total &lt; MAX &amp;&amp; !found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40C4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0C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235" name="Rectangle 3">
            <a:extLst>
              <a:ext uri="{FF2B5EF4-FFF2-40B4-BE49-F238E27FC236}">
                <a16:creationId xmlns:a16="http://schemas.microsoft.com/office/drawing/2014/main" id="{866A6F29-EA23-43F0-AD65-CD77E3D0BC1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2915" y="1168996"/>
            <a:ext cx="9912283" cy="846138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dirty="0"/>
              <a:t>Specific expressions can be evaluated using truth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278EB-A493-411E-84A1-4FC5F816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DCC88B25-5670-4D77-AA4E-C9D5AF916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Short-Circuited Operators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8A68B24-C288-4509-8EF6-775A3715D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79" y="1160421"/>
            <a:ext cx="10167751" cy="2133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processing of logical AND </a:t>
            </a:r>
            <a:r>
              <a:rPr lang="en-US" altLang="en-US" dirty="0" err="1"/>
              <a:t>and</a:t>
            </a:r>
            <a:r>
              <a:rPr lang="en-US" altLang="en-US" dirty="0"/>
              <a:t> logical OR is “short-circuited”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dirty="0"/>
              <a:t>If the left operand is sufficient to determine the result, the right operand is not evaluated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BD2DBD74-22E0-4FE9-82AD-FA1DDD7F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669" y="500484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dirty="0"/>
              <a:t>This type of processing must be used carefully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34610497-CD58-495E-B643-0F08C060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411" y="3682689"/>
            <a:ext cx="5672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if (count != 0 &amp;&amp; total/count &gt; MAX)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("Testing…");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8348A-305F-4E73-8F81-3C983878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utoUpdateAnimBg="0"/>
      <p:bldP spid="942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27C5-1BC8-4D61-8AD8-CF7778D0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if-else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A5FA-9889-40B2-ADF0-950D1327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else statement to specify a block of code to be executed if the condition is false.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B315D-5BB1-4306-BBB7-8B6B08FB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32371"/>
            <a:ext cx="6057900" cy="1438275"/>
          </a:xfrm>
          <a:prstGeom prst="rect">
            <a:avLst/>
          </a:prstGeom>
        </p:spPr>
      </p:pic>
      <p:pic>
        <p:nvPicPr>
          <p:cNvPr id="2053" name="Picture 5" descr="Java If Statement Tutorial With Examples">
            <a:extLst>
              <a:ext uri="{FF2B5EF4-FFF2-40B4-BE49-F238E27FC236}">
                <a16:creationId xmlns:a16="http://schemas.microsoft.com/office/drawing/2014/main" id="{6DDF52DF-4458-4963-9179-98AEF160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54" y="1841757"/>
            <a:ext cx="4355603" cy="43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3D872C-8F11-4595-9E9A-EA870508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7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143E-1FA0-4659-AA54-25E07433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dirty="0"/>
              <a:t>The Conditional Operator (Ternary Operator)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1757-37DB-42EC-9BBD-A2DE71FB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 has a conditional operator that uses a </a:t>
            </a:r>
            <a:r>
              <a:rPr lang="en-US" dirty="0" err="1"/>
              <a:t>boolean</a:t>
            </a:r>
            <a:r>
              <a:rPr lang="en-US" dirty="0"/>
              <a:t> condition to determine which of two expressions is evaluated</a:t>
            </a:r>
          </a:p>
          <a:p>
            <a:pPr marL="0" indent="0">
              <a:buNone/>
            </a:pPr>
            <a:r>
              <a:rPr lang="en-US" dirty="0"/>
              <a:t>Its syntax is:</a:t>
            </a:r>
          </a:p>
          <a:p>
            <a:pPr marL="0" indent="0" algn="ctr">
              <a:buNone/>
            </a:pPr>
            <a:r>
              <a:rPr lang="en-US" b="1" dirty="0"/>
              <a:t>condition ? expression1 : expression2</a:t>
            </a:r>
          </a:p>
          <a:p>
            <a:r>
              <a:rPr lang="en-US" dirty="0"/>
              <a:t> If the condition is true, expression1 is evaluated;  if it is false, expression2 is evaluated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E474-A984-46D4-AC1C-4F433253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2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BCBE-8F98-4C6D-A18D-6C22C997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The Conditional Operator (Ternary Operator)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414A10-880D-47AC-9B57-43950DF41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97" y="5003155"/>
            <a:ext cx="7564941" cy="1039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2A85E-E035-4ACF-ABD7-3E6AD0D9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05" y="1648284"/>
            <a:ext cx="5444922" cy="22811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090700-4FC0-470D-B05C-E9B4A055085E}"/>
              </a:ext>
            </a:extLst>
          </p:cNvPr>
          <p:cNvSpPr txBox="1">
            <a:spLocks/>
          </p:cNvSpPr>
          <p:nvPr/>
        </p:nvSpPr>
        <p:spPr>
          <a:xfrm>
            <a:off x="1097280" y="1214651"/>
            <a:ext cx="10058400" cy="4654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If else: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Ternary Operator: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1E616E-35D1-4EB2-9F47-349419B0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1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54B-89C4-4D78-AFF6-68C541C3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Nested if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10C7-9D7C-4B08-9641-FC0CFBF3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nested if statement represents the if block within another if block. Here, the inner if block condition executes only when outer if block condition is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FABB-BBD2-4213-9861-94F1130A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34" y="3225391"/>
            <a:ext cx="3354567" cy="24240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EEF5-7873-4CFE-8848-EBD7EC9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8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926-8FC9-43E1-B899-8EC9AA8C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will learn in this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A411-2476-4F3F-98E9-21D2E858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Conditions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/>
              <a:t>Ternary operator</a:t>
            </a:r>
            <a:endParaRPr lang="en-US" dirty="0"/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 Loops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AA62-5797-44FA-A83C-164435C0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9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Java Nested If Statement">
            <a:extLst>
              <a:ext uri="{FF2B5EF4-FFF2-40B4-BE49-F238E27FC236}">
                <a16:creationId xmlns:a16="http://schemas.microsoft.com/office/drawing/2014/main" id="{36E18534-84B2-40CF-A7A9-B55C48A3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95250"/>
            <a:ext cx="193357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21A2-1745-42FB-AB7C-4A02F69C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7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8DD55-9F43-491B-BC71-9B9585C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switch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31B2-2F1C-4A9E-8E80-BDEFE457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4651"/>
            <a:ext cx="7122893" cy="4654443"/>
          </a:xfrm>
        </p:spPr>
        <p:txBody>
          <a:bodyPr/>
          <a:lstStyle/>
          <a:p>
            <a:r>
              <a:rPr lang="en-US" dirty="0"/>
              <a:t> The switch statement evaluates an expression, then attempts to match the result to one of several possible cases</a:t>
            </a:r>
          </a:p>
          <a:p>
            <a:r>
              <a:rPr lang="en-US" dirty="0"/>
              <a:t>Each case contains a value and a list of statements</a:t>
            </a:r>
          </a:p>
          <a:p>
            <a:r>
              <a:rPr lang="en-US" dirty="0"/>
              <a:t>The flow of control transfers to statement associated with the first case value that matches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4C2FA-11B5-440C-A555-F3C3DF3B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173" y="1373707"/>
            <a:ext cx="2733773" cy="35378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70B24-3309-40C2-9684-29F481AB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8E36A6-CA52-4E15-A2E3-F3D8E910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63" y="1943213"/>
            <a:ext cx="5917873" cy="3326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6E14EA-E790-4AF3-9142-6B8177FD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switch Statement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6B72C-E7B3-44BC-954F-44E93863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0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CF395976-0C1E-4EB7-8AEE-6968E0BBB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switch Statement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5083E31C-B9D5-4077-9982-F8D79888D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can have an optional </a:t>
            </a:r>
            <a:r>
              <a:rPr lang="en-US" altLang="en-US" i="1" dirty="0"/>
              <a:t>default case</a:t>
            </a:r>
            <a:endParaRPr lang="en-US" altLang="en-US" dirty="0"/>
          </a:p>
          <a:p>
            <a:pPr eaLnBrk="1" hangingPunct="1">
              <a:spcBef>
                <a:spcPct val="75000"/>
              </a:spcBef>
            </a:pPr>
            <a:r>
              <a:rPr lang="en-US" altLang="en-US" dirty="0"/>
              <a:t>The default case has no associated value and simply uses the reserved word </a:t>
            </a:r>
            <a:r>
              <a:rPr lang="en-US" altLang="en-US" dirty="0">
                <a:latin typeface="Courier New" panose="02070309020205020404" pitchFamily="49" charset="0"/>
              </a:rPr>
              <a:t>default</a:t>
            </a:r>
            <a:endParaRPr lang="en-US" altLang="en-US" dirty="0"/>
          </a:p>
          <a:p>
            <a:pPr eaLnBrk="1" hangingPunct="1">
              <a:spcBef>
                <a:spcPct val="75000"/>
              </a:spcBef>
            </a:pPr>
            <a:r>
              <a:rPr lang="en-US" altLang="en-US" dirty="0"/>
              <a:t>If the default case is present, control will transfer to it if no other case value matches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dirty="0"/>
              <a:t>If there is no default case, and no other value matches, control falls through to the statement after the 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3B64B-53E9-42AE-8BAB-93D0E207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AF51CF8F-E124-40DC-8B21-4CA7FF361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Repetition Statements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E1421847-3A55-405F-BEEE-80E01ECAA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914" y="1154783"/>
            <a:ext cx="10058399" cy="479353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Repetition statements</a:t>
            </a:r>
            <a:r>
              <a:rPr lang="en-US" altLang="en-US" dirty="0"/>
              <a:t> allow us to execute a statement multiple times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Often they are referred to as </a:t>
            </a:r>
            <a:r>
              <a:rPr lang="en-US" altLang="en-US" i="1" dirty="0"/>
              <a:t>loops</a:t>
            </a:r>
            <a:endParaRPr lang="en-US" altLang="en-US" dirty="0"/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Like conditional statements, they are controlled by </a:t>
            </a:r>
            <a:r>
              <a:rPr lang="en-US" altLang="en-US" dirty="0" err="1"/>
              <a:t>boolean</a:t>
            </a:r>
            <a:r>
              <a:rPr lang="en-US" altLang="en-US" dirty="0"/>
              <a:t> expressions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Java has three kinds of repetition statements: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i="1" dirty="0"/>
              <a:t>while loop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i="1" dirty="0"/>
              <a:t>do loop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i="1" dirty="0"/>
              <a:t>for loop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programmer should choose the right kind of loop for the situation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2A72A-B900-4AD0-B3FF-8022DA1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9CB5B39B-A40B-421C-891E-7DE71CDB5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The while Statement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38B8757-3947-4E69-B898-455962AB2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4061" y="1117772"/>
            <a:ext cx="9788165" cy="58738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i="1" dirty="0"/>
              <a:t>while statement</a:t>
            </a:r>
            <a:r>
              <a:rPr lang="en-US" altLang="en-US" dirty="0"/>
              <a:t> has the following syntax: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23E5F3F8-A1D7-4E94-BBC1-27436E56C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92740"/>
            <a:ext cx="36872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400" b="1" dirty="0">
                <a:latin typeface="Courier New" panose="02070309020205020404" pitchFamily="49" charset="0"/>
              </a:rPr>
              <a:t>while ( </a:t>
            </a:r>
            <a:r>
              <a:rPr lang="en-US" altLang="en-US" sz="2400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latin typeface="Courier New" panose="02070309020205020404" pitchFamily="49" charset="0"/>
              </a:rPr>
              <a:t> )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153DB87F-DBEC-499A-A08D-C6C28321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7" y="3124200"/>
            <a:ext cx="95399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53975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3525" indent="168275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07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79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51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23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en-US" dirty="0"/>
              <a:t>If the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true, the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Then the condition is evaluated again, and if it is still true, the statement is executed again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C16DB-B317-4A55-B142-727C607B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6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EC0D390-0831-4AF5-AF24-E17FBFDD5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 of a while Loop</a:t>
            </a:r>
          </a:p>
        </p:txBody>
      </p:sp>
      <p:grpSp>
        <p:nvGrpSpPr>
          <p:cNvPr id="58388" name="Group 20">
            <a:extLst>
              <a:ext uri="{FF2B5EF4-FFF2-40B4-BE49-F238E27FC236}">
                <a16:creationId xmlns:a16="http://schemas.microsoft.com/office/drawing/2014/main" id="{4AE83A46-B1A2-4E6C-B605-98E1F8201A9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3124200"/>
            <a:ext cx="1600200" cy="1295400"/>
            <a:chOff x="2112" y="1968"/>
            <a:chExt cx="1008" cy="816"/>
          </a:xfrm>
        </p:grpSpPr>
        <p:grpSp>
          <p:nvGrpSpPr>
            <p:cNvPr id="49167" name="Group 19">
              <a:extLst>
                <a:ext uri="{FF2B5EF4-FFF2-40B4-BE49-F238E27FC236}">
                  <a16:creationId xmlns:a16="http://schemas.microsoft.com/office/drawing/2014/main" id="{28F834F4-6FD9-4170-94DA-7786DAB36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543"/>
              <a:ext cx="1008" cy="241"/>
              <a:chOff x="2112" y="2543"/>
              <a:chExt cx="1008" cy="241"/>
            </a:xfrm>
          </p:grpSpPr>
          <p:sp>
            <p:nvSpPr>
              <p:cNvPr id="49170" name="Rectangle 5">
                <a:extLst>
                  <a:ext uri="{FF2B5EF4-FFF2-40B4-BE49-F238E27FC236}">
                    <a16:creationId xmlns:a16="http://schemas.microsoft.com/office/drawing/2014/main" id="{68CFF7F1-9719-4204-BE2D-C1D52F7B7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71" name="Text Box 6">
                <a:extLst>
                  <a:ext uri="{FF2B5EF4-FFF2-40B4-BE49-F238E27FC236}">
                    <a16:creationId xmlns:a16="http://schemas.microsoft.com/office/drawing/2014/main" id="{01034673-DD38-4AB7-8A48-5A6E5A6A9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5" y="2543"/>
                <a:ext cx="8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Arial Unicode MS" pitchFamily="34" charset="-128"/>
                  </a:rPr>
                  <a:t>statement</a:t>
                </a:r>
                <a:endParaRPr lang="en-US" altLang="en-US" sz="2400">
                  <a:latin typeface="Arial Unicode MS" pitchFamily="34" charset="-128"/>
                </a:endParaRPr>
              </a:p>
            </p:txBody>
          </p:sp>
        </p:grpSp>
        <p:cxnSp>
          <p:nvCxnSpPr>
            <p:cNvPr id="49168" name="AutoShape 7">
              <a:extLst>
                <a:ext uri="{FF2B5EF4-FFF2-40B4-BE49-F238E27FC236}">
                  <a16:creationId xmlns:a16="http://schemas.microsoft.com/office/drawing/2014/main" id="{9AD6F17E-B005-4C19-BF25-5D8F1D7DF3E4}"/>
                </a:ext>
              </a:extLst>
            </p:cNvPr>
            <p:cNvCxnSpPr>
              <a:cxnSpLocks noChangeShapeType="1"/>
              <a:stCxn id="49163" idx="2"/>
              <a:endCxn id="49170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9" name="Text Box 8">
              <a:extLst>
                <a:ext uri="{FF2B5EF4-FFF2-40B4-BE49-F238E27FC236}">
                  <a16:creationId xmlns:a16="http://schemas.microsoft.com/office/drawing/2014/main" id="{E5421A06-50F2-4A6D-BA58-B56C4D8D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2111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8000"/>
                  </a:solidFill>
                  <a:latin typeface="Arial Unicode MS" pitchFamily="34" charset="-128"/>
                </a:rPr>
                <a:t>true</a:t>
              </a:r>
              <a:endParaRPr lang="en-US" altLang="en-US" sz="2400">
                <a:solidFill>
                  <a:srgbClr val="008000"/>
                </a:solidFill>
                <a:latin typeface="Arial Unicode MS" pitchFamily="34" charset="-128"/>
              </a:endParaRPr>
            </a:p>
          </p:txBody>
        </p:sp>
      </p:grpSp>
      <p:cxnSp>
        <p:nvCxnSpPr>
          <p:cNvPr id="58377" name="AutoShape 9">
            <a:extLst>
              <a:ext uri="{FF2B5EF4-FFF2-40B4-BE49-F238E27FC236}">
                <a16:creationId xmlns:a16="http://schemas.microsoft.com/office/drawing/2014/main" id="{97311BE0-8387-454D-AB89-D6EDEC20F92E}"/>
              </a:ext>
            </a:extLst>
          </p:cNvPr>
          <p:cNvCxnSpPr>
            <a:cxnSpLocks noChangeShapeType="1"/>
            <a:stCxn id="49170" idx="1"/>
            <a:endCxn id="49163" idx="1"/>
          </p:cNvCxnSpPr>
          <p:nvPr/>
        </p:nvCxnSpPr>
        <p:spPr bwMode="auto">
          <a:xfrm rot="10800000">
            <a:off x="5064125" y="2590800"/>
            <a:ext cx="228600" cy="1638300"/>
          </a:xfrm>
          <a:prstGeom prst="bentConnector3">
            <a:avLst>
              <a:gd name="adj1" fmla="val 25069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383" name="Group 15">
            <a:extLst>
              <a:ext uri="{FF2B5EF4-FFF2-40B4-BE49-F238E27FC236}">
                <a16:creationId xmlns:a16="http://schemas.microsoft.com/office/drawing/2014/main" id="{231AFAD7-A1A7-46A3-81BE-44A9B387D416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2590800"/>
            <a:ext cx="1968500" cy="2590800"/>
            <a:chOff x="2578" y="1680"/>
            <a:chExt cx="1240" cy="1584"/>
          </a:xfrm>
        </p:grpSpPr>
        <p:cxnSp>
          <p:nvCxnSpPr>
            <p:cNvPr id="49165" name="AutoShape 16">
              <a:extLst>
                <a:ext uri="{FF2B5EF4-FFF2-40B4-BE49-F238E27FC236}">
                  <a16:creationId xmlns:a16="http://schemas.microsoft.com/office/drawing/2014/main" id="{F555C6B3-5D17-4FF5-8522-2142235557D2}"/>
                </a:ext>
              </a:extLst>
            </p:cNvPr>
            <p:cNvCxnSpPr>
              <a:cxnSpLocks noChangeShapeType="1"/>
              <a:stCxn id="49163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6" name="Text Box 17">
              <a:extLst>
                <a:ext uri="{FF2B5EF4-FFF2-40B4-BE49-F238E27FC236}">
                  <a16:creationId xmlns:a16="http://schemas.microsoft.com/office/drawing/2014/main" id="{76C4D641-3D19-4877-B66B-5846C20FA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114"/>
              <a:ext cx="44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8000"/>
                  </a:solidFill>
                  <a:latin typeface="Arial Unicode MS" pitchFamily="34" charset="-128"/>
                </a:rPr>
                <a:t>false</a:t>
              </a:r>
              <a:endParaRPr lang="en-US" altLang="en-US" sz="2400">
                <a:solidFill>
                  <a:srgbClr val="008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58389" name="Group 21">
            <a:extLst>
              <a:ext uri="{FF2B5EF4-FFF2-40B4-BE49-F238E27FC236}">
                <a16:creationId xmlns:a16="http://schemas.microsoft.com/office/drawing/2014/main" id="{6F37C4CE-967F-47AA-88EE-0C91EC3F2F10}"/>
              </a:ext>
            </a:extLst>
          </p:cNvPr>
          <p:cNvGrpSpPr>
            <a:grpSpLocks/>
          </p:cNvGrpSpPr>
          <p:nvPr/>
        </p:nvGrpSpPr>
        <p:grpSpPr bwMode="auto">
          <a:xfrm>
            <a:off x="5064125" y="1371600"/>
            <a:ext cx="2057400" cy="1752600"/>
            <a:chOff x="1968" y="864"/>
            <a:chExt cx="1296" cy="1104"/>
          </a:xfrm>
        </p:grpSpPr>
        <p:cxnSp>
          <p:nvCxnSpPr>
            <p:cNvPr id="49161" name="AutoShape 14">
              <a:extLst>
                <a:ext uri="{FF2B5EF4-FFF2-40B4-BE49-F238E27FC236}">
                  <a16:creationId xmlns:a16="http://schemas.microsoft.com/office/drawing/2014/main" id="{CC29AA8B-3E69-4A1D-B939-EF6C432F7F34}"/>
                </a:ext>
              </a:extLst>
            </p:cNvPr>
            <p:cNvCxnSpPr>
              <a:cxnSpLocks noChangeShapeType="1"/>
              <a:endCxn id="4916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9162" name="Group 18">
              <a:extLst>
                <a:ext uri="{FF2B5EF4-FFF2-40B4-BE49-F238E27FC236}">
                  <a16:creationId xmlns:a16="http://schemas.microsoft.com/office/drawing/2014/main" id="{1607ED32-25AE-46A8-B18B-CD8ACEE64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49163" name="AutoShape 12">
                <a:extLst>
                  <a:ext uri="{FF2B5EF4-FFF2-40B4-BE49-F238E27FC236}">
                    <a16:creationId xmlns:a16="http://schemas.microsoft.com/office/drawing/2014/main" id="{F693314A-3634-4F9C-87A7-D62340C5B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64" name="Text Box 13">
                <a:extLst>
                  <a:ext uri="{FF2B5EF4-FFF2-40B4-BE49-F238E27FC236}">
                    <a16:creationId xmlns:a16="http://schemas.microsoft.com/office/drawing/2014/main" id="{5974EFAC-DD72-40D5-86C6-D7D845F4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7" y="143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itchFamily="34" charset="-128"/>
                  </a:rPr>
                  <a:t>evaluated</a:t>
                </a:r>
                <a:endParaRPr lang="en-US" altLang="en-US" sz="2400">
                  <a:latin typeface="Arial Unicode MS" pitchFamily="34" charset="-128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68EE9-746A-43C1-8B92-C22B3579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B5054E77-E177-4F3F-BECE-F18D51D1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while Statement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DD2946CF-2681-4911-9482-9ABC0D4D1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1768" y="1084016"/>
            <a:ext cx="9627909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 An example of a while statement: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7D255C63-F73B-484A-9B3D-555D39B7D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39" y="1829675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int count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 &lt;= 5)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(count);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FF2DBBCC-3EFD-4942-A711-F7C7796EF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39" y="4048813"/>
            <a:ext cx="908979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 altLang="en-US" dirty="0"/>
              <a:t>If the condition of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is false initially, the statement is never executed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Therefore, the body of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will execute zero or more times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BC7A3-02B6-4B20-9E4E-19FF194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  <p:bldP spid="11776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76D81330-9320-42A8-B5ED-75073BD49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/>
              <a:t>Infinite Loops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CC0EAA35-C98C-472F-93A6-AE74FBF93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altLang="en-US"/>
              <a:t>The body of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eventually must make the condition false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If not, it is called an </a:t>
            </a:r>
            <a:r>
              <a:rPr lang="en-US" altLang="en-US" i="1"/>
              <a:t>infinite loop</a:t>
            </a:r>
            <a:r>
              <a:rPr lang="en-US" altLang="en-US"/>
              <a:t>, which will execute until the user interrupts the program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This is a common logical error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You should always double check the logic of a program to ensure that your loops will terminate normally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72BCE-0ACA-42AD-A276-EF8A7529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A317C31C-5106-4497-B665-8B38582D6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Infinite Loops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D4F47AEB-6A78-4B7E-9CBC-C924BDD11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4636" y="1135734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An example of an infinite loop: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0FADBBEA-6BE5-4B05-BA2C-830CE8195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041526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int count = 1;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while (count &lt;= 25)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System.out.println (count);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count = count - 1;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27DDA95F-813E-4352-877F-78D19A89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73" y="4318918"/>
            <a:ext cx="888240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This loop will continue executing until interrupted (Control-C) or until an underflow error occurs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C783D-7D6C-4827-9668-13B9CB6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EB95-01B1-4B91-928F-2D6083BF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Flow 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DFDC-FF4E-42C2-B984-05449B14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Unless specified otherwise, the order of statement execution through a method is linear: one statement after another in sequence</a:t>
            </a:r>
          </a:p>
          <a:p>
            <a:r>
              <a:rPr lang="en-US" dirty="0"/>
              <a:t>Some programming statements allow us to:</a:t>
            </a:r>
          </a:p>
          <a:p>
            <a:pPr lvl="1"/>
            <a:r>
              <a:rPr lang="en-US" dirty="0"/>
              <a:t>decide whether or not to execute a particular statement</a:t>
            </a:r>
          </a:p>
          <a:p>
            <a:pPr lvl="1"/>
            <a:r>
              <a:rPr lang="en-US" dirty="0"/>
              <a:t>execute a statement over and over, repetitively</a:t>
            </a:r>
          </a:p>
          <a:p>
            <a:r>
              <a:rPr lang="en-US" dirty="0"/>
              <a:t>These decisions are based on </a:t>
            </a:r>
            <a:r>
              <a:rPr lang="en-US" dirty="0" err="1"/>
              <a:t>boolean</a:t>
            </a:r>
            <a:r>
              <a:rPr lang="en-US" dirty="0"/>
              <a:t> expressions (or conditions) that evaluate to true or false</a:t>
            </a:r>
          </a:p>
          <a:p>
            <a:r>
              <a:rPr lang="en-US" dirty="0"/>
              <a:t>The order of statement execution is called the flow of control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0BE8-8271-4C79-9686-30EBF8B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85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A799CCF1-734C-43FF-B084-C8F4515B0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Nested Loops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93A41B8F-6DD6-412C-B219-4A6B820B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/>
              <a:t>Similar to 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statements, loops can be nested as well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That is, the body of a loop can contain another loop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/>
              <a:t>For each iteration of the outer loop, the inner loop iterates completely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AE1F4-DBAA-437C-9BFA-4CC55980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905469F2-53E4-4BC7-B540-45E401DB3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Nested Loops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539533E1-95F2-4639-9330-5EAA32945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3489" y="1082677"/>
            <a:ext cx="7924800" cy="685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How many times will the string </a:t>
            </a:r>
            <a:r>
              <a:rPr lang="en-US" altLang="en-US" dirty="0">
                <a:latin typeface="Courier New" panose="02070309020205020404" pitchFamily="49" charset="0"/>
              </a:rPr>
              <a:t>"Here"</a:t>
            </a:r>
            <a:r>
              <a:rPr lang="en-US" altLang="en-US" dirty="0"/>
              <a:t> be printed?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617DB4AD-9A38-47A6-96C8-950AC6F05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1"/>
            <a:ext cx="53657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count1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while (count1 &lt;= 10)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count2 = 1;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while (count2 &lt;= 20)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{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("Here");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count2++;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}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count1++;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7BFF12CB-0E54-4A21-8E4A-9DCBF6C98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29200"/>
            <a:ext cx="200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400" b="1">
                <a:solidFill>
                  <a:srgbClr val="008000"/>
                </a:solidFill>
                <a:latin typeface="Arial" panose="020B0604020202020204" pitchFamily="34" charset="0"/>
              </a:rPr>
              <a:t>10 * 20 = 200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90FD7-FA29-42F8-8E8A-4F769F2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B9CD-071F-4696-BDF4-36EE3931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DF68-0A43-4680-BC0B-512BA4F0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that allows you to process a collection of items one at a time</a:t>
            </a:r>
          </a:p>
          <a:p>
            <a:r>
              <a:rPr lang="en-US" dirty="0"/>
              <a:t>It lets you step through each item in turn and process it as needed</a:t>
            </a:r>
          </a:p>
          <a:p>
            <a:r>
              <a:rPr lang="en-US" dirty="0"/>
              <a:t>An iterator object has a </a:t>
            </a:r>
            <a:r>
              <a:rPr lang="en-US" dirty="0" err="1"/>
              <a:t>hasNext</a:t>
            </a:r>
            <a:r>
              <a:rPr lang="en-US" dirty="0"/>
              <a:t> method that returns true if there is at least one more item to process</a:t>
            </a:r>
          </a:p>
          <a:p>
            <a:r>
              <a:rPr lang="en-US" dirty="0"/>
              <a:t>The next method returns the next item</a:t>
            </a:r>
          </a:p>
          <a:p>
            <a:r>
              <a:rPr lang="en-US" dirty="0"/>
              <a:t>Iterator objects are defined using the Iterator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CD9C-9F5A-4529-BB4E-628CA508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07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668A4BF2-7F89-448D-AC00-C87888E0A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Iterators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0F52A19-90C2-4A96-A161-43EE0CF10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/>
              <a:t>Several classes in the Java standard class library are iterators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class is an iterator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hasNext</a:t>
            </a:r>
            <a:r>
              <a:rPr lang="en-US" altLang="en-US"/>
              <a:t> method returns true if there is more data to be scanned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next</a:t>
            </a:r>
            <a:r>
              <a:rPr lang="en-US" altLang="en-US"/>
              <a:t> method returns the next scanned token as a string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class also has variations on the </a:t>
            </a:r>
            <a:r>
              <a:rPr lang="en-US" altLang="en-US">
                <a:latin typeface="Courier New" panose="02070309020205020404" pitchFamily="49" charset="0"/>
              </a:rPr>
              <a:t>hasNext</a:t>
            </a:r>
            <a:r>
              <a:rPr lang="en-US" altLang="en-US"/>
              <a:t> method for specific data types (such as </a:t>
            </a:r>
            <a:r>
              <a:rPr lang="en-US" altLang="en-US">
                <a:latin typeface="Courier New" panose="02070309020205020404" pitchFamily="49" charset="0"/>
              </a:rPr>
              <a:t>hasNextInt</a:t>
            </a:r>
            <a:r>
              <a:rPr lang="en-US" altLang="en-US"/>
              <a:t>)</a:t>
            </a:r>
          </a:p>
          <a:p>
            <a:pPr eaLnBrk="1" hangingPunct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92DB8-341F-48B1-9633-B7288B8C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A3F9BB39-909B-4B74-B56B-C3AA6E4B4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do Statement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B5EBB2F-4EDE-4C30-B969-CF420E9C6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196" y="1111484"/>
            <a:ext cx="79248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do statement</a:t>
            </a:r>
            <a:r>
              <a:rPr lang="en-US" altLang="en-US" dirty="0"/>
              <a:t> has the following syntax: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6E769EE1-C41F-46B3-B11D-B185078F9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383" y="1811559"/>
            <a:ext cx="36872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400" b="1" dirty="0">
                <a:latin typeface="Courier New" panose="02070309020205020404" pitchFamily="49" charset="0"/>
              </a:rPr>
              <a:t>do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while ( </a:t>
            </a:r>
            <a:r>
              <a:rPr lang="en-US" altLang="en-US" sz="2400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400" b="1" dirty="0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F1898ACA-0F7F-473D-BED5-31305473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56759"/>
            <a:ext cx="913693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53975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3525" indent="168275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07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79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51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2325" indent="1682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 once initially, and then the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/>
              <a:t> is evaluated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The statement is executed repeatedly until the condition becomes false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822E5-4DBC-42C8-8E12-E91E2C2A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71F12CC-0F7D-4BE5-9048-C9BF7D370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 of a do Loop</a:t>
            </a:r>
          </a:p>
        </p:txBody>
      </p:sp>
      <p:grpSp>
        <p:nvGrpSpPr>
          <p:cNvPr id="128003" name="Group 3">
            <a:extLst>
              <a:ext uri="{FF2B5EF4-FFF2-40B4-BE49-F238E27FC236}">
                <a16:creationId xmlns:a16="http://schemas.microsoft.com/office/drawing/2014/main" id="{10BAFCD8-8230-4832-B254-CB9E05A8288C}"/>
              </a:ext>
            </a:extLst>
          </p:cNvPr>
          <p:cNvGrpSpPr>
            <a:grpSpLocks/>
          </p:cNvGrpSpPr>
          <p:nvPr/>
        </p:nvGrpSpPr>
        <p:grpSpPr bwMode="auto">
          <a:xfrm>
            <a:off x="4432302" y="2362200"/>
            <a:ext cx="1004888" cy="1333500"/>
            <a:chOff x="1575" y="1608"/>
            <a:chExt cx="633" cy="840"/>
          </a:xfrm>
        </p:grpSpPr>
        <p:sp>
          <p:nvSpPr>
            <p:cNvPr id="60433" name="Text Box 4">
              <a:extLst>
                <a:ext uri="{FF2B5EF4-FFF2-40B4-BE49-F238E27FC236}">
                  <a16:creationId xmlns:a16="http://schemas.microsoft.com/office/drawing/2014/main" id="{C47D9708-0584-408E-9279-FE4CEE1C8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5" y="1919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8000"/>
                  </a:solidFill>
                  <a:latin typeface="Arial Unicode MS" pitchFamily="34" charset="-128"/>
                </a:rPr>
                <a:t>true</a:t>
              </a:r>
              <a:endParaRPr lang="en-US" altLang="en-US" sz="2400">
                <a:solidFill>
                  <a:srgbClr val="008000"/>
                </a:solidFill>
                <a:latin typeface="Arial Unicode MS" pitchFamily="34" charset="-128"/>
              </a:endParaRPr>
            </a:p>
          </p:txBody>
        </p:sp>
        <p:cxnSp>
          <p:nvCxnSpPr>
            <p:cNvPr id="60434" name="AutoShape 5">
              <a:extLst>
                <a:ext uri="{FF2B5EF4-FFF2-40B4-BE49-F238E27FC236}">
                  <a16:creationId xmlns:a16="http://schemas.microsoft.com/office/drawing/2014/main" id="{D2543AD1-A2A5-462F-A620-07C6DEE2948B}"/>
                </a:ext>
              </a:extLst>
            </p:cNvPr>
            <p:cNvCxnSpPr>
              <a:cxnSpLocks noChangeShapeType="1"/>
              <a:stCxn id="60428" idx="1"/>
              <a:endCxn id="60430" idx="1"/>
            </p:cNvCxnSpPr>
            <p:nvPr/>
          </p:nvCxnSpPr>
          <p:spPr bwMode="auto">
            <a:xfrm rot="10800000" flipV="1">
              <a:off x="2112" y="1608"/>
              <a:ext cx="96" cy="840"/>
            </a:xfrm>
            <a:prstGeom prst="bentConnector3">
              <a:avLst>
                <a:gd name="adj1" fmla="val 25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triangle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06" name="Group 6">
            <a:extLst>
              <a:ext uri="{FF2B5EF4-FFF2-40B4-BE49-F238E27FC236}">
                <a16:creationId xmlns:a16="http://schemas.microsoft.com/office/drawing/2014/main" id="{A4FAA16B-7DE5-4F46-AF3F-411C77299CF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578101"/>
            <a:ext cx="1981200" cy="1612900"/>
            <a:chOff x="2064" y="1720"/>
            <a:chExt cx="1248" cy="1016"/>
          </a:xfrm>
        </p:grpSpPr>
        <p:sp>
          <p:nvSpPr>
            <p:cNvPr id="60430" name="AutoShape 7">
              <a:extLst>
                <a:ext uri="{FF2B5EF4-FFF2-40B4-BE49-F238E27FC236}">
                  <a16:creationId xmlns:a16="http://schemas.microsoft.com/office/drawing/2014/main" id="{2154BDDB-BCBD-473B-AFB8-73899568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12"/>
              <a:ext cx="1248" cy="624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31" name="Text Box 8">
              <a:extLst>
                <a:ext uri="{FF2B5EF4-FFF2-40B4-BE49-F238E27FC236}">
                  <a16:creationId xmlns:a16="http://schemas.microsoft.com/office/drawing/2014/main" id="{365F552C-5EDA-432D-A5A6-B43B5FFC2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9" y="2222"/>
              <a:ext cx="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latin typeface="Arial Unicode MS" pitchFamily="34" charset="-128"/>
                </a:rPr>
                <a:t>condition</a:t>
              </a:r>
            </a:p>
            <a:p>
              <a:pPr algn="ctr"/>
              <a:r>
                <a:rPr lang="en-US" altLang="en-US" b="1">
                  <a:latin typeface="Arial Unicode MS" pitchFamily="34" charset="-128"/>
                </a:rPr>
                <a:t>evaluated</a:t>
              </a:r>
              <a:endParaRPr lang="en-US" altLang="en-US" sz="2400">
                <a:latin typeface="Arial Unicode MS" pitchFamily="34" charset="-128"/>
              </a:endParaRPr>
            </a:p>
          </p:txBody>
        </p:sp>
        <p:cxnSp>
          <p:nvCxnSpPr>
            <p:cNvPr id="60432" name="AutoShape 9">
              <a:extLst>
                <a:ext uri="{FF2B5EF4-FFF2-40B4-BE49-F238E27FC236}">
                  <a16:creationId xmlns:a16="http://schemas.microsoft.com/office/drawing/2014/main" id="{69D3F7DC-EDD7-4F02-9011-3AC8951D6E4A}"/>
                </a:ext>
              </a:extLst>
            </p:cNvPr>
            <p:cNvCxnSpPr>
              <a:cxnSpLocks noChangeShapeType="1"/>
              <a:stCxn id="60429" idx="2"/>
              <a:endCxn id="60430" idx="0"/>
            </p:cNvCxnSpPr>
            <p:nvPr/>
          </p:nvCxnSpPr>
          <p:spPr bwMode="auto">
            <a:xfrm flipH="1">
              <a:off x="2688" y="1720"/>
              <a:ext cx="1" cy="3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7022E237-30DD-4233-A412-7D06BDBC9DAA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1600200"/>
            <a:ext cx="1600200" cy="990600"/>
            <a:chOff x="2184" y="1104"/>
            <a:chExt cx="1008" cy="624"/>
          </a:xfrm>
        </p:grpSpPr>
        <p:cxnSp>
          <p:nvCxnSpPr>
            <p:cNvPr id="60427" name="AutoShape 11">
              <a:extLst>
                <a:ext uri="{FF2B5EF4-FFF2-40B4-BE49-F238E27FC236}">
                  <a16:creationId xmlns:a16="http://schemas.microsoft.com/office/drawing/2014/main" id="{B0D65DD5-7734-4226-8F49-16EE175D0707}"/>
                </a:ext>
              </a:extLst>
            </p:cNvPr>
            <p:cNvCxnSpPr>
              <a:cxnSpLocks noChangeShapeType="1"/>
              <a:endCxn id="60429" idx="0"/>
            </p:cNvCxnSpPr>
            <p:nvPr/>
          </p:nvCxnSpPr>
          <p:spPr bwMode="auto">
            <a:xfrm flipH="1">
              <a:off x="2689" y="1104"/>
              <a:ext cx="0" cy="38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28" name="Rectangle 12">
              <a:extLst>
                <a:ext uri="{FF2B5EF4-FFF2-40B4-BE49-F238E27FC236}">
                  <a16:creationId xmlns:a16="http://schemas.microsoft.com/office/drawing/2014/main" id="{49F3875B-B666-4E6C-A2DA-540786AD9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488"/>
              <a:ext cx="1008" cy="24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29" name="Text Box 13">
              <a:extLst>
                <a:ext uri="{FF2B5EF4-FFF2-40B4-BE49-F238E27FC236}">
                  <a16:creationId xmlns:a16="http://schemas.microsoft.com/office/drawing/2014/main" id="{D5921844-F6AD-4A76-9A67-ACA66A437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1487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latin typeface="Arial Unicode MS" pitchFamily="34" charset="-128"/>
                </a:rPr>
                <a:t>statement</a:t>
              </a:r>
              <a:endParaRPr lang="en-US" altLang="en-US" sz="2400">
                <a:latin typeface="Arial Unicode MS" pitchFamily="34" charset="-128"/>
              </a:endParaRPr>
            </a:p>
          </p:txBody>
        </p:sp>
      </p:grpSp>
      <p:grpSp>
        <p:nvGrpSpPr>
          <p:cNvPr id="128014" name="Group 14">
            <a:extLst>
              <a:ext uri="{FF2B5EF4-FFF2-40B4-BE49-F238E27FC236}">
                <a16:creationId xmlns:a16="http://schemas.microsoft.com/office/drawing/2014/main" id="{1FB7D133-F86B-4558-A28F-F56C19EB8502}"/>
              </a:ext>
            </a:extLst>
          </p:cNvPr>
          <p:cNvGrpSpPr>
            <a:grpSpLocks/>
          </p:cNvGrpSpPr>
          <p:nvPr/>
        </p:nvGrpSpPr>
        <p:grpSpPr bwMode="auto">
          <a:xfrm>
            <a:off x="6223000" y="4191000"/>
            <a:ext cx="711200" cy="914400"/>
            <a:chOff x="2698" y="2736"/>
            <a:chExt cx="448" cy="576"/>
          </a:xfrm>
        </p:grpSpPr>
        <p:cxnSp>
          <p:nvCxnSpPr>
            <p:cNvPr id="60425" name="AutoShape 15">
              <a:extLst>
                <a:ext uri="{FF2B5EF4-FFF2-40B4-BE49-F238E27FC236}">
                  <a16:creationId xmlns:a16="http://schemas.microsoft.com/office/drawing/2014/main" id="{0B2970AB-A82A-43B7-B9F4-2996D16279B0}"/>
                </a:ext>
              </a:extLst>
            </p:cNvPr>
            <p:cNvCxnSpPr>
              <a:cxnSpLocks noChangeShapeType="1"/>
              <a:stCxn id="60430" idx="2"/>
            </p:cNvCxnSpPr>
            <p:nvPr/>
          </p:nvCxnSpPr>
          <p:spPr bwMode="auto">
            <a:xfrm>
              <a:off x="2712" y="2736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426" name="Text Box 16">
              <a:extLst>
                <a:ext uri="{FF2B5EF4-FFF2-40B4-BE49-F238E27FC236}">
                  <a16:creationId xmlns:a16="http://schemas.microsoft.com/office/drawing/2014/main" id="{BE211F12-AC95-458E-986B-AF0F25561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879"/>
              <a:ext cx="4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8000"/>
                  </a:solidFill>
                  <a:latin typeface="Arial Unicode MS" pitchFamily="34" charset="-128"/>
                </a:rPr>
                <a:t>false</a:t>
              </a:r>
              <a:endParaRPr lang="en-US" altLang="en-US" sz="2400">
                <a:solidFill>
                  <a:srgbClr val="008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3D6BD-9410-4851-ADCE-5299EE77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6D269D30-3959-4B1A-BB5C-4D38D0E21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do Statement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999E9CE8-5F04-40E2-9848-48BED18CD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5208" y="1130259"/>
            <a:ext cx="7924800" cy="68580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en-US" dirty="0"/>
              <a:t>An example of a </a:t>
            </a:r>
            <a:r>
              <a:rPr lang="en-US" altLang="en-US" dirty="0">
                <a:latin typeface="Courier New" panose="02070309020205020404" pitchFamily="49" charset="0"/>
              </a:rPr>
              <a:t>do</a:t>
            </a:r>
            <a:r>
              <a:rPr lang="en-US" altLang="en-US" dirty="0"/>
              <a:t> loop: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ABE3624D-7832-48C2-96B5-BEC59478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48" y="4418930"/>
            <a:ext cx="7924800" cy="82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40C42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40C4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40C42"/>
              </a:buClr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40C42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0C42"/>
              </a:buClr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en-US" altLang="en-US" dirty="0"/>
              <a:t>The body of a </a:t>
            </a:r>
            <a:r>
              <a:rPr lang="en-US" altLang="en-US" dirty="0">
                <a:latin typeface="Courier New" panose="02070309020205020404" pitchFamily="49" charset="0"/>
              </a:rPr>
              <a:t>do</a:t>
            </a:r>
            <a:r>
              <a:rPr lang="en-US" altLang="en-US" dirty="0"/>
              <a:t> loop executes at least once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AB5634B8-D1E9-4908-8F2D-E37A2B1D9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1905001"/>
            <a:ext cx="47561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int count = 0;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do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count++;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  System.out.println (count);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} while (count &lt; 5);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18594-9468-4F8F-A19B-C55F6A6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  <p:bldP spid="6656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A79EDD84-493F-4EF6-9FA9-B5BB68BD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Comparing while and do</a:t>
            </a:r>
          </a:p>
        </p:txBody>
      </p:sp>
      <p:grpSp>
        <p:nvGrpSpPr>
          <p:cNvPr id="88098" name="Group 34">
            <a:extLst>
              <a:ext uri="{FF2B5EF4-FFF2-40B4-BE49-F238E27FC236}">
                <a16:creationId xmlns:a16="http://schemas.microsoft.com/office/drawing/2014/main" id="{F38D9527-1BA3-4063-920F-EBE3887A87F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3048000" cy="4419600"/>
            <a:chOff x="1056" y="720"/>
            <a:chExt cx="1920" cy="2784"/>
          </a:xfrm>
        </p:grpSpPr>
        <p:grpSp>
          <p:nvGrpSpPr>
            <p:cNvPr id="63510" name="Group 18">
              <a:extLst>
                <a:ext uri="{FF2B5EF4-FFF2-40B4-BE49-F238E27FC236}">
                  <a16:creationId xmlns:a16="http://schemas.microsoft.com/office/drawing/2014/main" id="{4B7A70A0-29D3-4849-B614-10C796E0A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208"/>
              <a:ext cx="1008" cy="816"/>
              <a:chOff x="2112" y="1968"/>
              <a:chExt cx="1008" cy="816"/>
            </a:xfrm>
          </p:grpSpPr>
          <p:grpSp>
            <p:nvGrpSpPr>
              <p:cNvPr id="63521" name="Group 19">
                <a:extLst>
                  <a:ext uri="{FF2B5EF4-FFF2-40B4-BE49-F238E27FC236}">
                    <a16:creationId xmlns:a16="http://schemas.microsoft.com/office/drawing/2014/main" id="{B8C497FC-F92F-497C-9A4F-4F80BE985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543"/>
                <a:ext cx="1008" cy="241"/>
                <a:chOff x="2112" y="2543"/>
                <a:chExt cx="1008" cy="241"/>
              </a:xfrm>
            </p:grpSpPr>
            <p:sp>
              <p:nvSpPr>
                <p:cNvPr id="63524" name="Rectangle 20">
                  <a:extLst>
                    <a:ext uri="{FF2B5EF4-FFF2-40B4-BE49-F238E27FC236}">
                      <a16:creationId xmlns:a16="http://schemas.microsoft.com/office/drawing/2014/main" id="{955106DC-D68C-4CA3-9C6D-6DA58FACA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3525" name="Text Box 21">
                  <a:extLst>
                    <a:ext uri="{FF2B5EF4-FFF2-40B4-BE49-F238E27FC236}">
                      <a16:creationId xmlns:a16="http://schemas.microsoft.com/office/drawing/2014/main" id="{A9AECECB-345E-4DC9-B31E-AA62877691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5" y="2543"/>
                  <a:ext cx="80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>
                      <a:latin typeface="Arial Unicode MS" pitchFamily="34" charset="-128"/>
                    </a:rPr>
                    <a:t>statement</a:t>
                  </a:r>
                  <a:endParaRPr lang="en-US" altLang="en-US" sz="2400">
                    <a:latin typeface="Arial Unicode MS" pitchFamily="34" charset="-128"/>
                  </a:endParaRPr>
                </a:p>
              </p:txBody>
            </p:sp>
          </p:grpSp>
          <p:cxnSp>
            <p:nvCxnSpPr>
              <p:cNvPr id="63522" name="AutoShape 22">
                <a:extLst>
                  <a:ext uri="{FF2B5EF4-FFF2-40B4-BE49-F238E27FC236}">
                    <a16:creationId xmlns:a16="http://schemas.microsoft.com/office/drawing/2014/main" id="{4337DB9C-7800-46C2-AC1A-C1547E2A5B35}"/>
                  </a:ext>
                </a:extLst>
              </p:cNvPr>
              <p:cNvCxnSpPr>
                <a:cxnSpLocks noChangeShapeType="1"/>
                <a:stCxn id="63517" idx="2"/>
                <a:endCxn id="63524" idx="0"/>
              </p:cNvCxnSpPr>
              <p:nvPr/>
            </p:nvCxnSpPr>
            <p:spPr bwMode="auto">
              <a:xfrm>
                <a:off x="2616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523" name="Text Box 23">
                <a:extLst>
                  <a:ext uri="{FF2B5EF4-FFF2-40B4-BE49-F238E27FC236}">
                    <a16:creationId xmlns:a16="http://schemas.microsoft.com/office/drawing/2014/main" id="{C98C083E-8D6A-430B-81EA-28D4498BE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" y="2111"/>
                <a:ext cx="39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rgbClr val="008000"/>
                    </a:solidFill>
                    <a:latin typeface="Arial Unicode MS" pitchFamily="34" charset="-128"/>
                  </a:rPr>
                  <a:t>true</a:t>
                </a:r>
                <a:endParaRPr lang="en-US" altLang="en-US" sz="2400">
                  <a:solidFill>
                    <a:srgbClr val="008000"/>
                  </a:solidFill>
                  <a:latin typeface="Arial Unicode MS" pitchFamily="34" charset="-128"/>
                </a:endParaRPr>
              </a:p>
            </p:txBody>
          </p:sp>
        </p:grpSp>
        <p:cxnSp>
          <p:nvCxnSpPr>
            <p:cNvPr id="63511" name="AutoShape 24">
              <a:extLst>
                <a:ext uri="{FF2B5EF4-FFF2-40B4-BE49-F238E27FC236}">
                  <a16:creationId xmlns:a16="http://schemas.microsoft.com/office/drawing/2014/main" id="{5054D455-82FE-4892-A8F8-710BE36E5D08}"/>
                </a:ext>
              </a:extLst>
            </p:cNvPr>
            <p:cNvCxnSpPr>
              <a:cxnSpLocks noChangeShapeType="1"/>
              <a:stCxn id="63524" idx="1"/>
              <a:endCxn id="63517" idx="1"/>
            </p:cNvCxnSpPr>
            <p:nvPr/>
          </p:nvCxnSpPr>
          <p:spPr bwMode="auto">
            <a:xfrm rot="10800000">
              <a:off x="1126" y="1872"/>
              <a:ext cx="144" cy="1032"/>
            </a:xfrm>
            <a:prstGeom prst="bentConnector3">
              <a:avLst>
                <a:gd name="adj1" fmla="val 239583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3512" name="Group 25">
              <a:extLst>
                <a:ext uri="{FF2B5EF4-FFF2-40B4-BE49-F238E27FC236}">
                  <a16:creationId xmlns:a16="http://schemas.microsoft.com/office/drawing/2014/main" id="{20034EEC-8F45-4900-BE13-C5183C3AF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" y="1872"/>
              <a:ext cx="1240" cy="1632"/>
              <a:chOff x="2578" y="1680"/>
              <a:chExt cx="1240" cy="1584"/>
            </a:xfrm>
          </p:grpSpPr>
          <p:cxnSp>
            <p:nvCxnSpPr>
              <p:cNvPr id="63519" name="AutoShape 26">
                <a:extLst>
                  <a:ext uri="{FF2B5EF4-FFF2-40B4-BE49-F238E27FC236}">
                    <a16:creationId xmlns:a16="http://schemas.microsoft.com/office/drawing/2014/main" id="{82DEEE42-5AD7-4353-8EB5-9F93E7D408F6}"/>
                  </a:ext>
                </a:extLst>
              </p:cNvPr>
              <p:cNvCxnSpPr>
                <a:cxnSpLocks noChangeShapeType="1"/>
                <a:stCxn id="63517" idx="3"/>
              </p:cNvCxnSpPr>
              <p:nvPr/>
            </p:nvCxnSpPr>
            <p:spPr bwMode="auto">
              <a:xfrm flipH="1">
                <a:off x="2578" y="1680"/>
                <a:ext cx="638" cy="1584"/>
              </a:xfrm>
              <a:prstGeom prst="bentConnector4">
                <a:avLst>
                  <a:gd name="adj1" fmla="val -22569"/>
                  <a:gd name="adj2" fmla="val 83458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520" name="Text Box 27">
                <a:extLst>
                  <a:ext uri="{FF2B5EF4-FFF2-40B4-BE49-F238E27FC236}">
                    <a16:creationId xmlns:a16="http://schemas.microsoft.com/office/drawing/2014/main" id="{24641CCA-DE3D-4427-BCC2-F51E6F37B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" y="2114"/>
                <a:ext cx="44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rgbClr val="008000"/>
                    </a:solidFill>
                    <a:latin typeface="Arial Unicode MS" pitchFamily="34" charset="-128"/>
                  </a:rPr>
                  <a:t>false</a:t>
                </a:r>
                <a:endParaRPr lang="en-US" altLang="en-US" sz="2400">
                  <a:solidFill>
                    <a:srgbClr val="008000"/>
                  </a:solidFill>
                  <a:latin typeface="Arial Unicode MS" pitchFamily="34" charset="-128"/>
                </a:endParaRPr>
              </a:p>
            </p:txBody>
          </p:sp>
        </p:grpSp>
        <p:grpSp>
          <p:nvGrpSpPr>
            <p:cNvPr id="63513" name="Group 28">
              <a:extLst>
                <a:ext uri="{FF2B5EF4-FFF2-40B4-BE49-F238E27FC236}">
                  <a16:creationId xmlns:a16="http://schemas.microsoft.com/office/drawing/2014/main" id="{5C622FB8-9EC1-47F5-A750-F2198B8E5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6" y="1104"/>
              <a:ext cx="1296" cy="1104"/>
              <a:chOff x="1968" y="864"/>
              <a:chExt cx="1296" cy="1104"/>
            </a:xfrm>
          </p:grpSpPr>
          <p:cxnSp>
            <p:nvCxnSpPr>
              <p:cNvPr id="63515" name="AutoShape 29">
                <a:extLst>
                  <a:ext uri="{FF2B5EF4-FFF2-40B4-BE49-F238E27FC236}">
                    <a16:creationId xmlns:a16="http://schemas.microsoft.com/office/drawing/2014/main" id="{38EF2E36-D61D-4325-9C81-C6F54AC68E8D}"/>
                  </a:ext>
                </a:extLst>
              </p:cNvPr>
              <p:cNvCxnSpPr>
                <a:cxnSpLocks noChangeShapeType="1"/>
                <a:endCxn id="63517" idx="0"/>
              </p:cNvCxnSpPr>
              <p:nvPr/>
            </p:nvCxnSpPr>
            <p:spPr bwMode="auto">
              <a:xfrm>
                <a:off x="2616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3516" name="Group 30">
                <a:extLst>
                  <a:ext uri="{FF2B5EF4-FFF2-40B4-BE49-F238E27FC236}">
                    <a16:creationId xmlns:a16="http://schemas.microsoft.com/office/drawing/2014/main" id="{01F4ED0E-FAA9-40AF-B2FD-18C8B3C9B0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96"/>
                <a:ext cx="1296" cy="672"/>
                <a:chOff x="1968" y="1296"/>
                <a:chExt cx="1296" cy="672"/>
              </a:xfrm>
            </p:grpSpPr>
            <p:sp>
              <p:nvSpPr>
                <p:cNvPr id="63517" name="AutoShape 31">
                  <a:extLst>
                    <a:ext uri="{FF2B5EF4-FFF2-40B4-BE49-F238E27FC236}">
                      <a16:creationId xmlns:a16="http://schemas.microsoft.com/office/drawing/2014/main" id="{B8A31F9B-34ED-4C4A-8745-F8A699D8A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296"/>
                  <a:ext cx="1296" cy="672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3518" name="Text Box 32">
                  <a:extLst>
                    <a:ext uri="{FF2B5EF4-FFF2-40B4-BE49-F238E27FC236}">
                      <a16:creationId xmlns:a16="http://schemas.microsoft.com/office/drawing/2014/main" id="{A225E813-37E2-4B9C-9E9B-0506382963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7" y="1430"/>
                  <a:ext cx="79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>
                      <a:latin typeface="Arial Unicode MS" pitchFamily="34" charset="-128"/>
                    </a:rPr>
                    <a:t>condition</a:t>
                  </a:r>
                </a:p>
                <a:p>
                  <a:pPr algn="ctr"/>
                  <a:r>
                    <a:rPr lang="en-US" altLang="en-US" b="1">
                      <a:latin typeface="Arial Unicode MS" pitchFamily="34" charset="-128"/>
                    </a:rPr>
                    <a:t>evaluated</a:t>
                  </a:r>
                  <a:endParaRPr lang="en-US" altLang="en-US" sz="2400">
                    <a:latin typeface="Arial Unicode MS" pitchFamily="34" charset="-128"/>
                  </a:endParaRPr>
                </a:p>
              </p:txBody>
            </p:sp>
          </p:grpSp>
        </p:grpSp>
        <p:sp>
          <p:nvSpPr>
            <p:cNvPr id="63514" name="Text Box 33">
              <a:extLst>
                <a:ext uri="{FF2B5EF4-FFF2-40B4-BE49-F238E27FC236}">
                  <a16:creationId xmlns:a16="http://schemas.microsoft.com/office/drawing/2014/main" id="{2AECA326-8A3E-4C10-97E9-036EBA5DF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20"/>
              <a:ext cx="1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2400" b="1" u="sng">
                  <a:solidFill>
                    <a:srgbClr val="008000"/>
                  </a:solidFill>
                  <a:latin typeface="Arial" panose="020B0604020202020204" pitchFamily="34" charset="0"/>
                </a:rPr>
                <a:t>The while Loop</a:t>
              </a:r>
              <a:endParaRPr lang="en-US" altLang="en-US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88100" name="Group 36">
            <a:extLst>
              <a:ext uri="{FF2B5EF4-FFF2-40B4-BE49-F238E27FC236}">
                <a16:creationId xmlns:a16="http://schemas.microsoft.com/office/drawing/2014/main" id="{624877FE-CF4F-4589-897E-C392BC74145A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1219201"/>
            <a:ext cx="2809874" cy="4151313"/>
            <a:chOff x="3479" y="745"/>
            <a:chExt cx="1770" cy="2615"/>
          </a:xfrm>
        </p:grpSpPr>
        <p:grpSp>
          <p:nvGrpSpPr>
            <p:cNvPr id="63495" name="Group 4">
              <a:extLst>
                <a:ext uri="{FF2B5EF4-FFF2-40B4-BE49-F238E27FC236}">
                  <a16:creationId xmlns:a16="http://schemas.microsoft.com/office/drawing/2014/main" id="{4960B0FD-6369-40AD-A8B5-3CA4C98A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9" y="1632"/>
              <a:ext cx="633" cy="840"/>
              <a:chOff x="1575" y="1608"/>
              <a:chExt cx="633" cy="840"/>
            </a:xfrm>
          </p:grpSpPr>
          <p:sp>
            <p:nvSpPr>
              <p:cNvPr id="63508" name="Text Box 5">
                <a:extLst>
                  <a:ext uri="{FF2B5EF4-FFF2-40B4-BE49-F238E27FC236}">
                    <a16:creationId xmlns:a16="http://schemas.microsoft.com/office/drawing/2014/main" id="{C4CB42B1-D89B-4499-B5D3-CE067259C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5" y="1919"/>
                <a:ext cx="39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rgbClr val="008000"/>
                    </a:solidFill>
                    <a:latin typeface="Arial Unicode MS" pitchFamily="34" charset="-128"/>
                  </a:rPr>
                  <a:t>true</a:t>
                </a:r>
                <a:endParaRPr lang="en-US" altLang="en-US" sz="2400">
                  <a:solidFill>
                    <a:srgbClr val="008000"/>
                  </a:solidFill>
                  <a:latin typeface="Arial Unicode MS" pitchFamily="34" charset="-128"/>
                </a:endParaRPr>
              </a:p>
            </p:txBody>
          </p:sp>
          <p:cxnSp>
            <p:nvCxnSpPr>
              <p:cNvPr id="63509" name="AutoShape 6">
                <a:extLst>
                  <a:ext uri="{FF2B5EF4-FFF2-40B4-BE49-F238E27FC236}">
                    <a16:creationId xmlns:a16="http://schemas.microsoft.com/office/drawing/2014/main" id="{E77B15ED-11BB-4B38-A28C-3CCD7C2352A7}"/>
                  </a:ext>
                </a:extLst>
              </p:cNvPr>
              <p:cNvCxnSpPr>
                <a:cxnSpLocks noChangeShapeType="1"/>
                <a:stCxn id="63503" idx="1"/>
                <a:endCxn id="63505" idx="1"/>
              </p:cNvCxnSpPr>
              <p:nvPr/>
            </p:nvCxnSpPr>
            <p:spPr bwMode="auto">
              <a:xfrm rot="10800000" flipV="1">
                <a:off x="2112" y="1608"/>
                <a:ext cx="96" cy="840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triangle" w="lg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496" name="Group 7">
              <a:extLst>
                <a:ext uri="{FF2B5EF4-FFF2-40B4-BE49-F238E27FC236}">
                  <a16:creationId xmlns:a16="http://schemas.microsoft.com/office/drawing/2014/main" id="{8414EF1B-14E7-4B88-AE6C-B400ACBA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9" y="1768"/>
              <a:ext cx="1248" cy="1016"/>
              <a:chOff x="2064" y="1720"/>
              <a:chExt cx="1248" cy="1016"/>
            </a:xfrm>
          </p:grpSpPr>
          <p:sp>
            <p:nvSpPr>
              <p:cNvPr id="63505" name="AutoShape 8">
                <a:extLst>
                  <a:ext uri="{FF2B5EF4-FFF2-40B4-BE49-F238E27FC236}">
                    <a16:creationId xmlns:a16="http://schemas.microsoft.com/office/drawing/2014/main" id="{7ABCC961-73CC-489D-BFFC-268060152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112"/>
                <a:ext cx="1248" cy="624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506" name="Text Box 9">
                <a:extLst>
                  <a:ext uri="{FF2B5EF4-FFF2-40B4-BE49-F238E27FC236}">
                    <a16:creationId xmlns:a16="http://schemas.microsoft.com/office/drawing/2014/main" id="{03957BE4-77E1-437F-B484-4632B22B7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" y="2222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Arial Unicode MS" pitchFamily="34" charset="-128"/>
                  </a:rPr>
                  <a:t>condition</a:t>
                </a:r>
              </a:p>
              <a:p>
                <a:pPr algn="ctr"/>
                <a:r>
                  <a:rPr lang="en-US" altLang="en-US" b="1">
                    <a:latin typeface="Arial Unicode MS" pitchFamily="34" charset="-128"/>
                  </a:rPr>
                  <a:t>evaluated</a:t>
                </a:r>
                <a:endParaRPr lang="en-US" altLang="en-US" sz="2400">
                  <a:latin typeface="Arial Unicode MS" pitchFamily="34" charset="-128"/>
                </a:endParaRPr>
              </a:p>
            </p:txBody>
          </p:sp>
          <p:cxnSp>
            <p:nvCxnSpPr>
              <p:cNvPr id="63507" name="AutoShape 10">
                <a:extLst>
                  <a:ext uri="{FF2B5EF4-FFF2-40B4-BE49-F238E27FC236}">
                    <a16:creationId xmlns:a16="http://schemas.microsoft.com/office/drawing/2014/main" id="{B47B0518-4897-4196-9165-DE6A5A50FAF0}"/>
                  </a:ext>
                </a:extLst>
              </p:cNvPr>
              <p:cNvCxnSpPr>
                <a:cxnSpLocks noChangeShapeType="1"/>
                <a:stCxn id="63504" idx="2"/>
                <a:endCxn id="63505" idx="0"/>
              </p:cNvCxnSpPr>
              <p:nvPr/>
            </p:nvCxnSpPr>
            <p:spPr bwMode="auto">
              <a:xfrm flipH="1">
                <a:off x="2688" y="1720"/>
                <a:ext cx="0" cy="39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3497" name="Group 11">
              <a:extLst>
                <a:ext uri="{FF2B5EF4-FFF2-40B4-BE49-F238E27FC236}">
                  <a16:creationId xmlns:a16="http://schemas.microsoft.com/office/drawing/2014/main" id="{50B145B0-037A-43AD-BFCC-8D28D32C8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" y="1152"/>
              <a:ext cx="1008" cy="624"/>
              <a:chOff x="2184" y="1104"/>
              <a:chExt cx="1008" cy="624"/>
            </a:xfrm>
          </p:grpSpPr>
          <p:cxnSp>
            <p:nvCxnSpPr>
              <p:cNvPr id="63502" name="AutoShape 12">
                <a:extLst>
                  <a:ext uri="{FF2B5EF4-FFF2-40B4-BE49-F238E27FC236}">
                    <a16:creationId xmlns:a16="http://schemas.microsoft.com/office/drawing/2014/main" id="{FEC94E55-1CC6-42FE-A293-3CC21FA56D70}"/>
                  </a:ext>
                </a:extLst>
              </p:cNvPr>
              <p:cNvCxnSpPr>
                <a:cxnSpLocks noChangeShapeType="1"/>
                <a:endCxn id="63504" idx="0"/>
              </p:cNvCxnSpPr>
              <p:nvPr/>
            </p:nvCxnSpPr>
            <p:spPr bwMode="auto">
              <a:xfrm flipH="1">
                <a:off x="2688" y="1104"/>
                <a:ext cx="1" cy="383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503" name="Rectangle 13">
                <a:extLst>
                  <a:ext uri="{FF2B5EF4-FFF2-40B4-BE49-F238E27FC236}">
                    <a16:creationId xmlns:a16="http://schemas.microsoft.com/office/drawing/2014/main" id="{7608E173-8A49-4984-A89F-EB950B45E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1488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504" name="Text Box 14">
                <a:extLst>
                  <a:ext uri="{FF2B5EF4-FFF2-40B4-BE49-F238E27FC236}">
                    <a16:creationId xmlns:a16="http://schemas.microsoft.com/office/drawing/2014/main" id="{389F46A4-D6F9-45D0-8CA7-B4C480136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1487"/>
                <a:ext cx="8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latin typeface="Arial Unicode MS" pitchFamily="34" charset="-128"/>
                  </a:rPr>
                  <a:t>statement</a:t>
                </a:r>
                <a:endParaRPr lang="en-US" altLang="en-US" sz="2400">
                  <a:latin typeface="Arial Unicode MS" pitchFamily="34" charset="-128"/>
                </a:endParaRPr>
              </a:p>
            </p:txBody>
          </p:sp>
        </p:grpSp>
        <p:grpSp>
          <p:nvGrpSpPr>
            <p:cNvPr id="63498" name="Group 15">
              <a:extLst>
                <a:ext uri="{FF2B5EF4-FFF2-40B4-BE49-F238E27FC236}">
                  <a16:creationId xmlns:a16="http://schemas.microsoft.com/office/drawing/2014/main" id="{3C630007-AF9D-4AB9-8AF1-35D59F94F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7" y="2784"/>
              <a:ext cx="448" cy="576"/>
              <a:chOff x="2698" y="2736"/>
              <a:chExt cx="448" cy="576"/>
            </a:xfrm>
          </p:grpSpPr>
          <p:cxnSp>
            <p:nvCxnSpPr>
              <p:cNvPr id="63500" name="AutoShape 16">
                <a:extLst>
                  <a:ext uri="{FF2B5EF4-FFF2-40B4-BE49-F238E27FC236}">
                    <a16:creationId xmlns:a16="http://schemas.microsoft.com/office/drawing/2014/main" id="{3689F2E8-76D1-451F-81C1-D4D1F4EAAEC5}"/>
                  </a:ext>
                </a:extLst>
              </p:cNvPr>
              <p:cNvCxnSpPr>
                <a:cxnSpLocks noChangeShapeType="1"/>
                <a:stCxn id="63505" idx="2"/>
              </p:cNvCxnSpPr>
              <p:nvPr/>
            </p:nvCxnSpPr>
            <p:spPr bwMode="auto">
              <a:xfrm>
                <a:off x="2712" y="2736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501" name="Text Box 17">
                <a:extLst>
                  <a:ext uri="{FF2B5EF4-FFF2-40B4-BE49-F238E27FC236}">
                    <a16:creationId xmlns:a16="http://schemas.microsoft.com/office/drawing/2014/main" id="{A5E82778-D1C4-490B-B669-DB75CDFFF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" y="2879"/>
                <a:ext cx="44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rgbClr val="008000"/>
                    </a:solidFill>
                    <a:latin typeface="Arial Unicode MS" pitchFamily="34" charset="-128"/>
                  </a:rPr>
                  <a:t>false</a:t>
                </a:r>
                <a:endParaRPr lang="en-US" altLang="en-US" sz="2400">
                  <a:solidFill>
                    <a:srgbClr val="008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3499" name="Text Box 35">
              <a:extLst>
                <a:ext uri="{FF2B5EF4-FFF2-40B4-BE49-F238E27FC236}">
                  <a16:creationId xmlns:a16="http://schemas.microsoft.com/office/drawing/2014/main" id="{5612A31B-55C0-433C-A2A7-348C3C895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45"/>
              <a:ext cx="1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2400" b="1" u="sng">
                  <a:solidFill>
                    <a:srgbClr val="008000"/>
                  </a:solidFill>
                  <a:latin typeface="Arial" panose="020B0604020202020204" pitchFamily="34" charset="0"/>
                </a:rPr>
                <a:t>The do Loop</a:t>
              </a:r>
              <a:endParaRPr lang="en-US" altLang="en-US" sz="2400">
                <a:solidFill>
                  <a:srgbClr val="00800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8A4EE-D16A-46E1-A1C8-876BD4FD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BA76-CCBE-4732-A46F-D585F1C6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for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864F-018B-4A70-9E6C-6FA57455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4651"/>
            <a:ext cx="6783528" cy="4654443"/>
          </a:xfrm>
        </p:spPr>
        <p:txBody>
          <a:bodyPr/>
          <a:lstStyle/>
          <a:p>
            <a:r>
              <a:rPr lang="en-US" dirty="0"/>
              <a:t> When you know exactly how many times you want to loop through a block of code, use the for loop instead of a while loop: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661F4-C528-45D2-B269-02362A93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28" y="3429000"/>
            <a:ext cx="5812928" cy="108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75E53-4647-4E98-9EBB-4F4ADF63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88" y="1155859"/>
            <a:ext cx="3829050" cy="4772025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8BDE7F8-3117-450E-B93E-087CA824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509" y="4941674"/>
            <a:ext cx="597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for (int count=1; count &lt;= 5; count++)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(count);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434C1-AF93-46DA-91C6-E2D73B8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BA76-CCBE-4732-A46F-D585F1C6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for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864F-018B-4A70-9E6C-6FA57455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initialization section can be used to declare a variable</a:t>
            </a:r>
          </a:p>
          <a:p>
            <a:r>
              <a:rPr lang="en-US" dirty="0"/>
              <a:t> Like a while loop, the condition of a for loop is tested prior to executing the loop body</a:t>
            </a:r>
          </a:p>
          <a:p>
            <a:r>
              <a:rPr lang="en-US" dirty="0"/>
              <a:t> Therefore, the body of a for loop will execute zero or more times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B982C-C8A8-405A-8A3E-16A12702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B257-0319-4575-972F-46016BC1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Conditional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A563-CFA2-4C10-8F36-A39EAA13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conditional statement lets us choose which statement will be executed next</a:t>
            </a:r>
          </a:p>
          <a:p>
            <a:r>
              <a:rPr lang="en-US" dirty="0"/>
              <a:t> Therefore they are sometimes called selection statements</a:t>
            </a:r>
          </a:p>
          <a:p>
            <a:r>
              <a:rPr lang="en-US" dirty="0"/>
              <a:t> Conditional statements give us the power to make basic decisions</a:t>
            </a:r>
          </a:p>
          <a:p>
            <a:r>
              <a:rPr lang="en-US" dirty="0"/>
              <a:t>The Java conditional statements are the: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if-else statement</a:t>
            </a:r>
          </a:p>
          <a:p>
            <a:pPr lvl="1"/>
            <a:r>
              <a:rPr lang="en-US" dirty="0"/>
              <a:t>switch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446-7C09-4FD1-A750-9DE6E2F3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71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3A23CAD7-9654-4092-995E-FAEDC41ED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The for Statement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338239FD-C290-409D-8E5F-8E2E378C5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214652"/>
            <a:ext cx="10058400" cy="353645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/>
              <a:t>Each expression in the header of a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is optional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If the initialization is left out, no initialization is performed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If the condition is left out, it is always considered to be true, and therefore creates an infinite loop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If the increment is left out, no increment operation is performed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FB02-42F9-4055-A176-075B998A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51" y="4584403"/>
            <a:ext cx="4822804" cy="155495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244EBC-56DD-4CCE-AA13-284D7D22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5BD9398D-7EC1-4314-B187-422CCF359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Iterators and for Loops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5112C62A-A9EB-4A62-A15B-3403ABFF6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2342" y="1130259"/>
            <a:ext cx="9933338" cy="507257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/>
              <a:t>Recall that an iterator is an object that allows you to process each item in a collection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A variant of 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simplifies the repetitive processing the items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For example, if </a:t>
            </a:r>
            <a:r>
              <a:rPr lang="en-US" altLang="en-US" dirty="0" err="1">
                <a:latin typeface="Courier New" panose="02070309020205020404" pitchFamily="49" charset="0"/>
              </a:rPr>
              <a:t>BookList</a:t>
            </a:r>
            <a:r>
              <a:rPr lang="en-US" altLang="en-US" dirty="0"/>
              <a:t> is an iterator that manages </a:t>
            </a:r>
            <a:r>
              <a:rPr lang="en-US" altLang="en-US" dirty="0">
                <a:latin typeface="Courier New" panose="02070309020205020404" pitchFamily="49" charset="0"/>
              </a:rPr>
              <a:t>Book</a:t>
            </a:r>
            <a:r>
              <a:rPr lang="en-US" altLang="en-US" dirty="0"/>
              <a:t> objects, the following loop will print each book:</a:t>
            </a:r>
          </a:p>
          <a:p>
            <a:pPr eaLnBrk="1" hangingPunct="1">
              <a:spcBef>
                <a:spcPct val="70000"/>
              </a:spcBef>
            </a:pPr>
            <a:endParaRPr lang="en-US" altLang="en-US" dirty="0"/>
          </a:p>
          <a:p>
            <a:pPr eaLnBrk="1" hangingPunct="1">
              <a:spcBef>
                <a:spcPct val="70000"/>
              </a:spcBef>
            </a:pPr>
            <a:endParaRPr lang="en-US" altLang="en-US" dirty="0"/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 The iterator version of 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is sometimes referred to as the </a:t>
            </a:r>
            <a:r>
              <a:rPr lang="en-US" altLang="en-US" i="1" dirty="0"/>
              <a:t>foreach</a:t>
            </a:r>
            <a:r>
              <a:rPr lang="en-US" altLang="en-US" dirty="0"/>
              <a:t> loop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46F79D66-A4F8-4F96-A6DF-29C940A49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242061"/>
            <a:ext cx="490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for (Book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myBook</a:t>
            </a:r>
            <a:r>
              <a:rPr lang="en-US" altLang="en-US" sz="2000" b="1" dirty="0">
                <a:latin typeface="Courier New" panose="02070309020205020404" pitchFamily="49" charset="0"/>
              </a:rPr>
              <a:t> :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BookList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myBook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35D0F-1DE2-4D24-B81B-11B00277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373C88B0-0397-4194-8F40-CCFA2E0FA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Practice problem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2BDE3A1F-9C2D-402C-9D5F-3BB55EFE74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wil be the output?</a:t>
            </a:r>
          </a:p>
          <a:p>
            <a:pPr eaLnBrk="1" hangingPunct="1"/>
            <a:endParaRPr lang="en-US" altLang="en-US"/>
          </a:p>
        </p:txBody>
      </p:sp>
      <p:pic>
        <p:nvPicPr>
          <p:cNvPr id="74758" name="Picture 5">
            <a:extLst>
              <a:ext uri="{FF2B5EF4-FFF2-40B4-BE49-F238E27FC236}">
                <a16:creationId xmlns:a16="http://schemas.microsoft.com/office/drawing/2014/main" id="{F3FE9BB2-E817-4A78-BB24-06D5F761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66950"/>
            <a:ext cx="31527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6">
            <a:extLst>
              <a:ext uri="{FF2B5EF4-FFF2-40B4-BE49-F238E27FC236}">
                <a16:creationId xmlns:a16="http://schemas.microsoft.com/office/drawing/2014/main" id="{51601CB6-D926-4A65-875B-A2A6FACE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266950"/>
            <a:ext cx="3295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E321F-DE2F-4580-84EB-420A264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C051BB8-2B06-4DDB-9540-CD28E5FC6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Practice problem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87034A2E-11C7-46B0-9457-96C1ACB93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wil be the output?</a:t>
            </a:r>
          </a:p>
          <a:p>
            <a:pPr eaLnBrk="1" hangingPunct="1"/>
            <a:endParaRPr lang="en-US" altLang="en-US"/>
          </a:p>
        </p:txBody>
      </p:sp>
      <p:pic>
        <p:nvPicPr>
          <p:cNvPr id="76806" name="Picture 7">
            <a:extLst>
              <a:ext uri="{FF2B5EF4-FFF2-40B4-BE49-F238E27FC236}">
                <a16:creationId xmlns:a16="http://schemas.microsoft.com/office/drawing/2014/main" id="{11F79A80-14B8-424D-8A72-A4A8EC64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1" y="2209801"/>
            <a:ext cx="33813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8">
            <a:extLst>
              <a:ext uri="{FF2B5EF4-FFF2-40B4-BE49-F238E27FC236}">
                <a16:creationId xmlns:a16="http://schemas.microsoft.com/office/drawing/2014/main" id="{F5E274E6-E002-425F-8020-99E52E68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457450"/>
            <a:ext cx="33623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60E46-EA34-43AD-AFED-FBDA5BD7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0845C01-08A5-4F80-B915-B1CF1168C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Practice problem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3D0AF1F-6173-4E08-AFAA-D155F0853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0" dirty="0">
                <a:solidFill>
                  <a:srgbClr val="000000"/>
                </a:solidFill>
                <a:latin typeface="Verdana" panose="020B0604030504040204" pitchFamily="34" charset="0"/>
              </a:rPr>
              <a:t>Write a program to print Fibonacci series of n terms where n is input by user :</a:t>
            </a:r>
            <a:br>
              <a:rPr lang="en-US" altLang="en-US" sz="2400" dirty="0"/>
            </a:br>
            <a:r>
              <a:rPr lang="en-US" altLang="en-US" sz="2400" b="0" dirty="0">
                <a:solidFill>
                  <a:srgbClr val="000000"/>
                </a:solidFill>
                <a:latin typeface="Verdana" panose="020B0604030504040204" pitchFamily="34" charset="0"/>
              </a:rPr>
              <a:t>0 1 1 2 3 5 8 13 24 ..... 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6C84E-2E9D-49B5-9998-C0089A32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2564-F054-4A19-B3E7-269E9FDA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CA2F-8863-409B-BE51-5506E8DE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if statement to specify a block of Java code to be executed if a condition is true.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7E584-59E4-4635-AD44-345FA0B0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20305"/>
            <a:ext cx="6308017" cy="1229526"/>
          </a:xfrm>
          <a:prstGeom prst="rect">
            <a:avLst/>
          </a:prstGeom>
        </p:spPr>
      </p:pic>
      <p:pic>
        <p:nvPicPr>
          <p:cNvPr id="1026" name="Picture 2" descr="Scala - IF ELSE Statements">
            <a:extLst>
              <a:ext uri="{FF2B5EF4-FFF2-40B4-BE49-F238E27FC236}">
                <a16:creationId xmlns:a16="http://schemas.microsoft.com/office/drawing/2014/main" id="{F3F382C7-A369-4458-A4E8-D57DDD62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38" y="1970202"/>
            <a:ext cx="4135289" cy="36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9B18-4D72-4AF5-967A-F6CE8CBD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78A6-69E9-4B9E-AD9A-DC28C76F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C6FD-D1F9-4497-904A-49FF629B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A condition often uses one of Java's equality operators or relational operators, which all return </a:t>
            </a:r>
            <a:r>
              <a:rPr lang="en-US" dirty="0" err="1"/>
              <a:t>boolean</a:t>
            </a:r>
            <a:r>
              <a:rPr lang="en-US" dirty="0"/>
              <a:t> results:</a:t>
            </a:r>
          </a:p>
          <a:p>
            <a:endParaRPr lang="en-US" dirty="0"/>
          </a:p>
          <a:p>
            <a:pPr marL="475488" lvl="2" indent="0">
              <a:buNone/>
            </a:pPr>
            <a:r>
              <a:rPr lang="en-US" sz="3000" dirty="0"/>
              <a:t>==		equal to</a:t>
            </a:r>
          </a:p>
          <a:p>
            <a:pPr marL="475488" lvl="2" indent="0">
              <a:buNone/>
            </a:pPr>
            <a:r>
              <a:rPr lang="en-US" sz="3000" dirty="0"/>
              <a:t>!=		not equal to</a:t>
            </a:r>
          </a:p>
          <a:p>
            <a:pPr marL="475488" lvl="2" indent="0">
              <a:buNone/>
            </a:pPr>
            <a:r>
              <a:rPr lang="en-US" sz="3000" dirty="0"/>
              <a:t>&lt;			less than</a:t>
            </a:r>
          </a:p>
          <a:p>
            <a:pPr marL="475488" lvl="2" indent="0">
              <a:buNone/>
            </a:pPr>
            <a:r>
              <a:rPr lang="en-US" sz="3000" dirty="0"/>
              <a:t>&gt;			greater than</a:t>
            </a:r>
          </a:p>
          <a:p>
            <a:pPr marL="475488" lvl="2" indent="0">
              <a:buNone/>
            </a:pPr>
            <a:r>
              <a:rPr lang="en-US" sz="3000" dirty="0"/>
              <a:t>&lt;=		less than or equal to</a:t>
            </a:r>
          </a:p>
          <a:p>
            <a:pPr marL="475488" lvl="2" indent="0">
              <a:buNone/>
            </a:pPr>
            <a:r>
              <a:rPr lang="en-US" sz="3000" dirty="0"/>
              <a:t>&gt;=		greater than or equal to</a:t>
            </a:r>
          </a:p>
          <a:p>
            <a:endParaRPr lang="en-US" dirty="0"/>
          </a:p>
          <a:p>
            <a:r>
              <a:rPr lang="en-US" dirty="0"/>
              <a:t> Note the difference between the equality operator (==) and the assignment operator (=)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5BE7-FEDA-4FEA-A144-1CB71F11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5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982E-6E27-47CE-A016-DBFBA88E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ADFA-1CD3-4648-AA4B-5085489A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An example of an if statement: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First the condition is evaluated -- the value of </a:t>
            </a:r>
            <a:r>
              <a:rPr lang="en-US" altLang="en-US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is either greater than the value of </a:t>
            </a:r>
            <a:r>
              <a:rPr lang="en-US" altLang="en-US" dirty="0">
                <a:latin typeface="Courier New" panose="02070309020205020404" pitchFamily="49" charset="0"/>
              </a:rPr>
              <a:t>MAX</a:t>
            </a:r>
            <a:r>
              <a:rPr lang="en-US" altLang="en-US" dirty="0"/>
              <a:t>, or it is not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If the condition is true, the assignment statement is executed -- if it isn’t, it is skipped.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en-US" dirty="0"/>
              <a:t>Either way, the call to </a:t>
            </a:r>
            <a:r>
              <a:rPr lang="en-US" altLang="en-US" dirty="0" err="1">
                <a:latin typeface="Courier New" panose="02070309020205020404" pitchFamily="49" charset="0"/>
              </a:rPr>
              <a:t>println</a:t>
            </a:r>
            <a:r>
              <a:rPr lang="en-US" altLang="en-US" dirty="0"/>
              <a:t> is executed next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AA1A88B-4606-4DCE-940D-6F2B28F64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1828800"/>
            <a:ext cx="6432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if (sum &gt; MAX)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delta = sum - MAX;</a:t>
            </a:r>
          </a:p>
          <a:p>
            <a:r>
              <a:rPr lang="en-US" altLang="en-US" sz="20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</a:rPr>
              <a:t> ("The sum is " + sum);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EE3C1-BBEF-470C-B4FE-2C6EF235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1924-0091-4863-88D5-27105CAF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Indentation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D051-2B7A-4E64-946B-C4B78CD2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4651"/>
            <a:ext cx="10058400" cy="4654443"/>
          </a:xfrm>
        </p:spPr>
        <p:txBody>
          <a:bodyPr/>
          <a:lstStyle/>
          <a:p>
            <a:r>
              <a:rPr lang="en-US" dirty="0"/>
              <a:t> The use of a consistent indentation style makes a program easier to read and understand</a:t>
            </a:r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A321FE1-C2BD-49B0-9A40-26C8BB8B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035" y="2901099"/>
            <a:ext cx="5715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"Always code as if the person who ends up maintaining your code will be a violent psychopath who knows where you live."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8000"/>
                </a:solidFill>
                <a:latin typeface="Arial" panose="020B0604020202020204" pitchFamily="34" charset="0"/>
              </a:rPr>
              <a:t>	-- Martin Golding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031FD5-FC58-48BD-9AFD-275B4E2B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16E2A589-6D9E-45F8-9BDD-384160192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 fontScale="90000"/>
          </a:bodyPr>
          <a:lstStyle/>
          <a:p>
            <a:pPr eaLnBrk="1" hangingPunct="1"/>
            <a:r>
              <a:rPr lang="en-US" altLang="en-US" dirty="0"/>
              <a:t>Logical Operators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4382172-ECC7-43F8-9650-B19A0E00F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9476" y="1164211"/>
            <a:ext cx="9722177" cy="4812383"/>
          </a:xfrm>
          <a:noFill/>
        </p:spPr>
        <p:txBody>
          <a:bodyPr vert="horz" lIns="92075" tIns="46038" rIns="92075" bIns="46038" rtlCol="0">
            <a:normAutofit fontScale="92500"/>
          </a:bodyPr>
          <a:lstStyle/>
          <a:p>
            <a:pPr eaLnBrk="1" hangingPunct="1"/>
            <a:r>
              <a:rPr lang="en-US" altLang="en-US" dirty="0"/>
              <a:t>Boolean expressions can also use the following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			</a:t>
            </a:r>
            <a:r>
              <a:rPr lang="en-US" altLang="en-US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8000"/>
                </a:solidFill>
              </a:rPr>
              <a:t>Logical NOT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	</a:t>
            </a: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8000"/>
                </a:solidFill>
              </a:rPr>
              <a:t>Logical 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	</a:t>
            </a:r>
            <a:r>
              <a:rPr lang="en-US" altLang="en-US" dirty="0">
                <a:latin typeface="Courier New" panose="02070309020205020404" pitchFamily="49" charset="0"/>
              </a:rPr>
              <a:t>||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8000"/>
                </a:solidFill>
              </a:rPr>
              <a:t>Logical OR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They all take </a:t>
            </a:r>
            <a:r>
              <a:rPr lang="en-US" altLang="en-US" dirty="0" err="1"/>
              <a:t>boolean</a:t>
            </a:r>
            <a:r>
              <a:rPr lang="en-US" altLang="en-US" dirty="0"/>
              <a:t> operands and produce </a:t>
            </a:r>
            <a:r>
              <a:rPr lang="en-US" altLang="en-US" dirty="0" err="1"/>
              <a:t>boolean</a:t>
            </a:r>
            <a:r>
              <a:rPr lang="en-US" altLang="en-US" dirty="0"/>
              <a:t> results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Logical NOT is a unary operator (it operates on one operand)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/>
              <a:t>Logical AND </a:t>
            </a:r>
            <a:r>
              <a:rPr lang="en-US" altLang="en-US" dirty="0" err="1"/>
              <a:t>and</a:t>
            </a:r>
            <a:r>
              <a:rPr lang="en-US" altLang="en-US" dirty="0"/>
              <a:t> logical OR are binary operators (each operates on two operands)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B887-3F2C-4315-A9A7-8EC1AEE5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6693-4716-4F4B-B6D1-76F915E8FF72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2611</TotalTime>
  <Words>2013</Words>
  <Application>Microsoft Office PowerPoint</Application>
  <PresentationFormat>Widescreen</PresentationFormat>
  <Paragraphs>355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Unicode MS</vt:lpstr>
      <vt:lpstr>Calibri</vt:lpstr>
      <vt:lpstr>Calibri Light</vt:lpstr>
      <vt:lpstr>Courier New</vt:lpstr>
      <vt:lpstr>Roboto</vt:lpstr>
      <vt:lpstr>Times</vt:lpstr>
      <vt:lpstr>Times New Roman</vt:lpstr>
      <vt:lpstr>Verdana</vt:lpstr>
      <vt:lpstr>Wingdings</vt:lpstr>
      <vt:lpstr>Retrospect</vt:lpstr>
      <vt:lpstr>Modern Programming Languages</vt:lpstr>
      <vt:lpstr>What we will learn in this lecture…</vt:lpstr>
      <vt:lpstr>Flow of Control</vt:lpstr>
      <vt:lpstr>Conditional Statements</vt:lpstr>
      <vt:lpstr>The if Statement</vt:lpstr>
      <vt:lpstr>Boolean Expressions</vt:lpstr>
      <vt:lpstr>The if Statement</vt:lpstr>
      <vt:lpstr>Indentation</vt:lpstr>
      <vt:lpstr>Logical Operators</vt:lpstr>
      <vt:lpstr>Logical NOT</vt:lpstr>
      <vt:lpstr>Logical AND and Logical OR</vt:lpstr>
      <vt:lpstr>Logical Operators</vt:lpstr>
      <vt:lpstr>Logical Operators</vt:lpstr>
      <vt:lpstr>Boolean Expressions</vt:lpstr>
      <vt:lpstr>Short-Circuited Operators</vt:lpstr>
      <vt:lpstr>The if-else Statement</vt:lpstr>
      <vt:lpstr>The Conditional Operator (Ternary Operator)</vt:lpstr>
      <vt:lpstr>The Conditional Operator (Ternary Operator)</vt:lpstr>
      <vt:lpstr>Nested if Statements</vt:lpstr>
      <vt:lpstr>PowerPoint Presentation</vt:lpstr>
      <vt:lpstr>The switch Statement</vt:lpstr>
      <vt:lpstr>The switch Statement</vt:lpstr>
      <vt:lpstr>The switch Statement</vt:lpstr>
      <vt:lpstr>Repetition Statements</vt:lpstr>
      <vt:lpstr>The while Statement</vt:lpstr>
      <vt:lpstr>Logic of a while Loop</vt:lpstr>
      <vt:lpstr>The while Statement</vt:lpstr>
      <vt:lpstr>Infinite Loops</vt:lpstr>
      <vt:lpstr>Infinite Loops</vt:lpstr>
      <vt:lpstr>Nested Loops</vt:lpstr>
      <vt:lpstr>Nested Loops</vt:lpstr>
      <vt:lpstr>Iterators</vt:lpstr>
      <vt:lpstr>Iterators</vt:lpstr>
      <vt:lpstr>The do Statement</vt:lpstr>
      <vt:lpstr>Logic of a do Loop</vt:lpstr>
      <vt:lpstr>The do Statement</vt:lpstr>
      <vt:lpstr>Comparing while and do</vt:lpstr>
      <vt:lpstr>The for Statement</vt:lpstr>
      <vt:lpstr>The for Statement</vt:lpstr>
      <vt:lpstr>The for Statement</vt:lpstr>
      <vt:lpstr>Iterators and for Loops</vt:lpstr>
      <vt:lpstr>Practice problem</vt:lpstr>
      <vt:lpstr>Practice problem</vt:lpstr>
      <vt:lpstr>Practice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Understanding</dc:title>
  <dc:creator>Imran Khurram</dc:creator>
  <cp:lastModifiedBy>Suleman Khurram</cp:lastModifiedBy>
  <cp:revision>708</cp:revision>
  <dcterms:created xsi:type="dcterms:W3CDTF">2017-12-06T11:43:02Z</dcterms:created>
  <dcterms:modified xsi:type="dcterms:W3CDTF">2021-10-11T19:10:00Z</dcterms:modified>
</cp:coreProperties>
</file>