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3" r:id="rId15"/>
    <p:sldId id="274" r:id="rId16"/>
    <p:sldId id="278" r:id="rId17"/>
    <p:sldId id="279" r:id="rId18"/>
    <p:sldId id="293" r:id="rId19"/>
    <p:sldId id="270" r:id="rId20"/>
    <p:sldId id="347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6" r:id="rId35"/>
    <p:sldId id="372" r:id="rId36"/>
    <p:sldId id="373" r:id="rId37"/>
    <p:sldId id="275" r:id="rId38"/>
    <p:sldId id="2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00A2E8"/>
    <a:srgbClr val="FF7D27"/>
    <a:srgbClr val="F1550F"/>
    <a:srgbClr val="EE9426"/>
    <a:srgbClr val="FBF3EF"/>
    <a:srgbClr val="BD582C"/>
    <a:srgbClr val="C27110"/>
    <a:srgbClr val="F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A3EF7-6A8C-41E7-A670-94BEBA3C090C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4EC80-0680-4175-AD25-0A2E3B7CF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6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002DE0-4A67-4289-9415-BD7ACDA13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77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D5945-18C7-4A13-9479-3EF21EAB2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5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DE012D-ACC4-45E7-BF04-799193C3A1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4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F6344-E606-41B3-898B-C39BFEC647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3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C5A774-FE7E-4AFA-9569-B5BCED6EA3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54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19D4A1-C34A-4DB5-A67E-8C65AB1D91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3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436C44-1134-4307-BEC3-679A0B87C2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3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C22447-486D-4BD1-9D33-96F35580EA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6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A4EC08-99F3-4D85-A840-B6B4EA241F0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4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9958D7-5C09-407B-8854-4A641000FBE1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1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04DA3D-A92A-48D2-AF55-D7C7D78699B6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E4F6D8-3E5B-4510-AEB7-52487A30D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0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51D8AB-3D32-4F4D-8113-F8FDD0210F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2A14BD-7514-47FA-824B-DB17468D3C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E28156-B370-464D-A9DC-997D24BCF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81CCA0-230E-486E-B6F2-A2B62B253A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8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28DB37-8656-4BC7-B7BD-F59B6BA995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A816F7-BF5A-414A-A513-D9A5A23C3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8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57981-3CF1-4481-844C-802F9672CC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622-7F6E-4F4B-B571-E81136C7C6C3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B9D6-0E6D-4113-8FB1-94B5C3F0618B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A0-F880-4077-ACE4-104EC23609D1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1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222250"/>
            <a:ext cx="10566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5181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524000"/>
            <a:ext cx="5181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6ED0-6E99-40BA-8044-9940D10CC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MPL - Muzaffar Iqbal Farooqi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3392-DD12-4D5C-9796-BCDA70E8C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B43B5563-217A-4727-8FF6-29BF89169D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978855"/>
      </p:ext>
    </p:extLst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4838"/>
            <a:ext cx="10058400" cy="68647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4651"/>
            <a:ext cx="10058400" cy="4654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8FDC-B87D-4855-9C55-DFBCF911AFF8}" type="datetime1">
              <a:rPr lang="en-GB" smtClean="0"/>
              <a:t>03/11/2021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/>
          <p:nvPr userDrawn="1"/>
        </p:nvCxnSpPr>
        <p:spPr>
          <a:xfrm>
            <a:off x="1207658" y="102698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1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2A0-1D39-4810-9BE6-2F9DFD9CC53D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6A5-3642-4A15-9A9B-AE4E1A452FF1}" type="datetime1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4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EC26-79EA-4E4F-AEB2-821D574D3506}" type="datetime1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7EA-7A47-4263-8EA4-2855C2D4B0D5}" type="datetime1">
              <a:rPr lang="en-GB" smtClean="0"/>
              <a:t>03/11/2021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07E8-270A-4522-A988-E54D71588E6B}" type="datetime1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MPL - Muzaffar Iqbal Farooqi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A62014-0A78-4403-98C0-0092648AB90B}" type="datetime1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MPL - Muzaffar Iqbal Farooqi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4EF-A599-4149-B934-9D15A9D2E9FA}" type="datetime1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9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6475"/>
            <a:ext cx="10058400" cy="768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9116"/>
            <a:ext cx="10058400" cy="47499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43A28A-7221-4E4D-9224-8A28CDC49757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0D736693-4716-4F4B-B6D1-76F915E8FF7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4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‒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6" y="1523995"/>
            <a:ext cx="9981968" cy="631289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>
                <a:latin typeface="+mn-lt"/>
              </a:rPr>
              <a:t>Modern Programming Languages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90096" y="5740761"/>
            <a:ext cx="6251236" cy="42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Course Instructor: Suleman Khurram</a:t>
            </a:r>
            <a:endParaRPr lang="en-GB" sz="2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74618" y="2449797"/>
            <a:ext cx="9843423" cy="184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GB" sz="3200" dirty="0"/>
            </a:br>
            <a:r>
              <a:rPr lang="en-GB" sz="3200" dirty="0"/>
              <a:t>UIIT</a:t>
            </a:r>
            <a:br>
              <a:rPr lang="en-GB" sz="3200" dirty="0"/>
            </a:br>
            <a:r>
              <a:rPr lang="en-GB" sz="3200" dirty="0"/>
              <a:t>PMAS Arid Agriculture University, Rawalpindi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1400D2-E7D2-4A62-9480-5187F796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7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Three Ways to Use Square Brackets </a:t>
            </a:r>
            <a:r>
              <a:rPr lang="en-US" sz="3200" b="1" dirty="0">
                <a:latin typeface="Courier New" panose="02070309020205020404" pitchFamily="49" charset="0"/>
              </a:rPr>
              <a:t>[]</a:t>
            </a:r>
            <a:r>
              <a:rPr lang="en-US" sz="3200" dirty="0"/>
              <a:t> with an Array Name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Square brackets can be used to create a type name: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anose="02070309020205020404" pitchFamily="49" charset="0"/>
              </a:rPr>
              <a:t>double[] score;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Square brackets can be used with an integer value as part of the special syntax Java uses to create a new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anose="02070309020205020404" pitchFamily="49" charset="0"/>
              </a:rPr>
              <a:t>score = new double[5];</a:t>
            </a:r>
            <a:endParaRPr lang="en-US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Square brackets can be used to name an indexed variable of an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anose="02070309020205020404" pitchFamily="49" charset="0"/>
              </a:rPr>
              <a:t>max = score[0];</a:t>
            </a:r>
            <a:endParaRPr lang="en-US" dirty="0">
              <a:solidFill>
                <a:srgbClr val="034CA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36828-E0E9-4B51-A68A-8C51637C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anose="02070309020205020404" pitchFamily="49" charset="0"/>
              </a:rPr>
              <a:t>length</a:t>
            </a:r>
            <a:r>
              <a:rPr lang="en-US"/>
              <a:t> Instance Variable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array is considered to be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Since other objects can have instance variables, so can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Every array has exactly one instance variable named </a:t>
            </a:r>
            <a:r>
              <a:rPr lang="en-US" sz="2400" b="1" i="1">
                <a:solidFill>
                  <a:srgbClr val="034CA1"/>
                </a:solidFill>
                <a:latin typeface="Courier New" panose="02070309020205020404" pitchFamily="49" charset="0"/>
              </a:rPr>
              <a:t>length</a:t>
            </a:r>
            <a:endParaRPr lang="en-US" sz="2400" i="1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When an array is created, the instance variable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length</a:t>
            </a:r>
            <a:r>
              <a:rPr lang="en-US" sz="2000"/>
              <a:t> is automatically set equal to its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 The value of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length</a:t>
            </a:r>
            <a:r>
              <a:rPr lang="en-US" sz="2000"/>
              <a:t> cannot be changed (other than by creating an entirely new array with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new</a:t>
            </a:r>
            <a:r>
              <a:rPr lang="en-US" sz="2000"/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double[] 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Given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score</a:t>
            </a:r>
            <a:r>
              <a:rPr lang="en-US" sz="2000"/>
              <a:t> above,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score.length</a:t>
            </a:r>
            <a:r>
              <a:rPr lang="en-US" sz="2000"/>
              <a:t> has a value of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DB0BA-BF1D-4897-9243-3DD9953B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Initializing Arrays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 array can be initialized when it is declared</a:t>
            </a:r>
          </a:p>
          <a:p>
            <a:pPr lvl="1" eaLnBrk="1" hangingPunct="1"/>
            <a:r>
              <a:rPr lang="en-US"/>
              <a:t>Values for the indexed variables are enclosed in braces, and separated by  commas</a:t>
            </a:r>
          </a:p>
          <a:p>
            <a:pPr lvl="1" eaLnBrk="1" hangingPunct="1"/>
            <a:r>
              <a:rPr lang="en-US"/>
              <a:t>The array size is automatically set to the number of values in the braces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int[] age = {2, 12, 1};</a:t>
            </a:r>
            <a:endParaRPr lang="en-US" sz="200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/>
              <a:t>Given </a:t>
            </a:r>
            <a:r>
              <a:rPr lang="en-US" b="1">
                <a:solidFill>
                  <a:srgbClr val="034CA1"/>
                </a:solidFill>
                <a:latin typeface="Courier New" panose="02070309020205020404" pitchFamily="49" charset="0"/>
              </a:rPr>
              <a:t>age</a:t>
            </a:r>
            <a:r>
              <a:rPr lang="en-US"/>
              <a:t> above, </a:t>
            </a:r>
            <a:r>
              <a:rPr lang="en-US" b="1">
                <a:solidFill>
                  <a:srgbClr val="034CA1"/>
                </a:solidFill>
                <a:latin typeface="Courier New" panose="02070309020205020404" pitchFamily="49" charset="0"/>
              </a:rPr>
              <a:t>age.length</a:t>
            </a:r>
            <a:r>
              <a:rPr lang="en-US"/>
              <a:t> has a value of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78483-BD04-4D98-AE64-3CCBA906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Initializing Arrays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Another way of initializing an array is by using a </a:t>
            </a:r>
            <a:r>
              <a:rPr 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for</a:t>
            </a:r>
            <a:r>
              <a:rPr lang="en-US" sz="2400"/>
              <a:t> loop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int[] temp= new int[100];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int index;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for (index = 0; index &lt;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  <a:sym typeface="+mn-ea"/>
              </a:rPr>
              <a:t>temp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.length; index++)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  <a:sym typeface="+mn-ea"/>
              </a:rPr>
              <a:t>temp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[index] = 10;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the elements of an array are not initialized explicitly, they will automatically be initialized to the default value for their base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4A441-6D32-4DAD-935A-2D726550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Arrays and References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Like class types, a variable of an array type holds a </a:t>
            </a:r>
            <a:r>
              <a:rPr lang="en-US" i="1"/>
              <a:t>reference</a:t>
            </a:r>
          </a:p>
          <a:p>
            <a:pPr lvl="1" eaLnBrk="1" hangingPunct="1"/>
            <a:r>
              <a:rPr lang="en-US"/>
              <a:t>Arrays are objects</a:t>
            </a:r>
          </a:p>
          <a:p>
            <a:pPr lvl="1" eaLnBrk="1" hangingPunct="1"/>
            <a:r>
              <a:rPr lang="en-US"/>
              <a:t>A variable of an array type holds the address of where the array object is stored in memory</a:t>
            </a:r>
          </a:p>
          <a:p>
            <a:pPr lvl="1" eaLnBrk="1" hangingPunct="1"/>
            <a:r>
              <a:rPr lang="en-US"/>
              <a:t>Array types are (usually) considered to be class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CADD6-5E9A-4086-8DED-8F4CE3A4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Arrays are Objects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array can be viewed as a collection of indexed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 array can also be viewed as a single item whose value is a collection of values of a base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array variable names the array as a single item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double[] a;</a:t>
            </a:r>
            <a:endParaRPr lang="en-US" sz="200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new</a:t>
            </a:r>
            <a:r>
              <a:rPr lang="en-US" sz="2000"/>
              <a:t> expression creates an array object and stores the object in memory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new</a:t>
            </a:r>
            <a:r>
              <a:rPr lang="en-US" sz="2000">
                <a:solidFill>
                  <a:srgbClr val="034CA1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double[10]</a:t>
            </a:r>
            <a:endParaRPr lang="en-US" sz="200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assignment statement places a reference to the memory address of an array object in the array variable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a = new double[10];</a:t>
            </a:r>
            <a:endParaRPr lang="en-US" sz="2000">
              <a:solidFill>
                <a:srgbClr val="034CA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2D38A-6DE1-4D7B-A714-D82E666C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Both array indexed variables and entire arrays can be used as arguments to methods</a:t>
            </a:r>
          </a:p>
          <a:p>
            <a:pPr lvl="1" eaLnBrk="1" hangingPunct="1"/>
            <a:r>
              <a:rPr lang="en-US"/>
              <a:t>An indexed variable can be an argument to a method in exactly the same way that any variable of the array base type can be an argument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F7A2F-C41C-49EE-AB60-BD76E0C5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 n = 0.0;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double[] a = new double[10];//all elements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                 //are initialized to 0.0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int i = 3;</a:t>
            </a:r>
          </a:p>
          <a:p>
            <a:pPr eaLnBrk="1" hangingPunct="1"/>
            <a:r>
              <a:rPr lang="en-US" sz="2400"/>
              <a:t>Given </a:t>
            </a:r>
            <a:r>
              <a:rPr 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myMethod</a:t>
            </a:r>
            <a:r>
              <a:rPr lang="en-US" sz="2400"/>
              <a:t> which takes one argument of type </a:t>
            </a:r>
            <a:r>
              <a:rPr 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double</a:t>
            </a:r>
            <a:r>
              <a:rPr lang="en-US" sz="2400"/>
              <a:t>, then all of the following are legal: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myMethod(n);//n evaluates to 0.0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myMethod(a[3]);//a[3] evaluates to 0.0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myMethod(a[i]);//i evaluates to 3, 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               //a[3] evaluates to 0.0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C43C7-DEAF-492A-8F55-4EFC75B0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21ADAD-1420-41D4-AC0A-CC94B80E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28B-B260-494A-9224-FBAD10D012C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A5788EEC-6AB7-4EB5-9ECF-1612E63A4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Command-Line Arguments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F811092A-E0DF-4A0E-8873-C1F1EDD0C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The signature of the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 method indicates that it takes an array of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objects as a parameter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These values come from command-line arguments that are provided when the interpreter is invoked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For example, the following invocation of the interpreter passes an array of three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objects into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:</a:t>
            </a:r>
          </a:p>
          <a:p>
            <a:pPr algn="ctr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&gt; java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StateEval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pennsylvania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texas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arizona</a:t>
            </a:r>
            <a:endParaRPr lang="en-US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70000"/>
              </a:spcBef>
            </a:pPr>
            <a:r>
              <a:rPr lang="en-US" altLang="en-US" dirty="0"/>
              <a:t>These strings are stored at indexes 0-2 of the parameter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F4AC85-1934-4AF8-A615-669B6A80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0AE2-56B8-40AE-9B80-0915D3C3984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3C626056-423C-4C66-A44B-12F32D95A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Arrays of Objects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4144244-8879-45A8-BF3A-C0985BA9A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Objects can have arrays as instance variables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Many useful structures can be created with arrays and objects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software designer must determine carefully an organization of data and objects that makes sense for the situation.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Introduction to Arrays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 An </a:t>
            </a:r>
            <a:r>
              <a:rPr lang="en-US" sz="2800" i="1" dirty="0"/>
              <a:t>array</a:t>
            </a:r>
            <a:r>
              <a:rPr lang="en-US" sz="2800" dirty="0"/>
              <a:t> is a data structure used to process a collection of data that is all of the same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An array behaves like a numbered list of variables with a uniform naming mechanism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It has a part that does not change:  the name of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It has a part that can change:  an integer in square brackets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For example, given five scores: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score[0], score[1], score[2], score[3], score[4]</a:t>
            </a:r>
            <a:endParaRPr lang="en-US" sz="2000" dirty="0">
              <a:solidFill>
                <a:srgbClr val="034CA1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FF54-9DA7-442B-B184-A794121D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3686185" y="6824910"/>
            <a:ext cx="4822804" cy="146465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29A0-EF8C-4B21-82F7-F85300B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Sorting an Array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Sorting is an important feature of arrays.</a:t>
            </a:r>
          </a:p>
          <a:p>
            <a:pPr eaLnBrk="1" hangingPunct="1"/>
            <a:r>
              <a:rPr lang="en-US" sz="2800"/>
              <a:t>In many application we need to sort arrays either in ascending or descending orders.</a:t>
            </a:r>
          </a:p>
          <a:p>
            <a:pPr eaLnBrk="1" hangingPunct="1"/>
            <a:r>
              <a:rPr lang="en-US" sz="2800"/>
              <a:t>Common algorithms for sorting an array are</a:t>
            </a:r>
          </a:p>
          <a:p>
            <a:pPr lvl="1" eaLnBrk="1" hangingPunct="1"/>
            <a:r>
              <a:rPr lang="en-US" sz="2450"/>
              <a:t>Selection Sort</a:t>
            </a:r>
          </a:p>
          <a:p>
            <a:pPr lvl="1" eaLnBrk="1" hangingPunct="1"/>
            <a:r>
              <a:rPr lang="en-US" sz="2450"/>
              <a:t>Bubble Sort</a:t>
            </a:r>
          </a:p>
          <a:p>
            <a:pPr eaLnBrk="1" hangingPunct="1"/>
            <a:r>
              <a:rPr lang="en-US" sz="2800"/>
              <a:t>Although these algorithms are not efficient for sorting an array of large number but can be used for sorting medium or small arrays. </a:t>
            </a:r>
            <a:endParaRPr lang="en-US" sz="2000" b="1">
              <a:solidFill>
                <a:srgbClr val="034CA1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13A37-999B-49E5-9F0A-AC15486C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8291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Arrays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 </a:t>
            </a:r>
            <a:r>
              <a:rPr lang="en-US" b="1"/>
              <a:t>Arrays</a:t>
            </a:r>
            <a:r>
              <a:rPr lang="en-US"/>
              <a:t> class in </a:t>
            </a:r>
            <a:r>
              <a:rPr lang="en-US" b="1" err="1"/>
              <a:t>java.util package</a:t>
            </a:r>
            <a:r>
              <a:rPr lang="en-US"/>
              <a:t> is a part of the </a:t>
            </a:r>
            <a:r>
              <a:rPr lang="en-US" b="1"/>
              <a:t>Java Collection Framework</a:t>
            </a:r>
            <a:r>
              <a:rPr lang="en-US"/>
              <a:t>. </a:t>
            </a:r>
          </a:p>
          <a:p>
            <a:r>
              <a:rPr lang="en-US"/>
              <a:t>This class provides static methods to dynamically create and access </a:t>
            </a:r>
            <a:r>
              <a:rPr lang="en-US" b="1"/>
              <a:t>Java arrays</a:t>
            </a:r>
            <a:r>
              <a:rPr lang="en-US"/>
              <a:t>. </a:t>
            </a:r>
          </a:p>
          <a:p>
            <a:r>
              <a:rPr lang="en-US"/>
              <a:t>Static methods means that the methods of this class can be used by the class name itself.</a:t>
            </a:r>
          </a:p>
          <a:p>
            <a:r>
              <a:rPr lang="en-US"/>
              <a:t>The following slides explains some of the useful methods of Arrays class.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A30D-CA03-4ABB-8E1D-409ED1C1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22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Methods of Arrays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/>
              <a:t>Arrays.sort()</a:t>
            </a:r>
            <a:r>
              <a:rPr lang="en-US"/>
              <a:t> method is used to sort an array in ascending order (as explained in coming slide)</a:t>
            </a:r>
          </a:p>
          <a:p>
            <a:r>
              <a:rPr lang="en-US"/>
              <a:t>Syntax of Arrays.sort() is as below…</a:t>
            </a:r>
            <a:br>
              <a:rPr lang="en-US"/>
            </a:br>
            <a:r>
              <a:rPr lang="en-US"/>
              <a:t>Arrays.sort(arrayName);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8C68-A0CE-4F2C-B15E-1B9E8284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9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Arrays.sort() Method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D428DD-F4BE-4409-9D64-F5622A6D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91013-D147-4F47-A997-5AE09F3E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F05B-6847-445F-9C2F-E7362D7A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295400"/>
            <a:ext cx="828465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3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Arrays.sort() </a:t>
            </a:r>
            <a:r>
              <a:rPr lang="en-US"/>
              <a:t>Method…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284" y="1678298"/>
            <a:ext cx="7191947" cy="301900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F31516-A98C-422C-B42A-DB131F40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397812" y="5048805"/>
            <a:ext cx="436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output of the code given in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2241175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Arrays.binarySearch()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Arrays.binarySearch</a:t>
            </a:r>
            <a:r>
              <a:rPr lang="en-US" sz="2800" dirty="0"/>
              <a:t>() method is used to search an item in the array.</a:t>
            </a:r>
          </a:p>
          <a:p>
            <a:r>
              <a:rPr lang="en-US" sz="2800" dirty="0"/>
              <a:t>If the given item is not found in the given array then </a:t>
            </a:r>
            <a:r>
              <a:rPr lang="en-US" sz="2800" dirty="0" err="1"/>
              <a:t>Arrays.binarySearch</a:t>
            </a:r>
            <a:r>
              <a:rPr lang="en-US" sz="2800" dirty="0"/>
              <a:t>() method returns -1.</a:t>
            </a:r>
          </a:p>
          <a:p>
            <a:r>
              <a:rPr lang="en-US" sz="2800" dirty="0"/>
              <a:t>If the given item is found in the given array then </a:t>
            </a:r>
            <a:r>
              <a:rPr lang="en-US" sz="2800" dirty="0" err="1"/>
              <a:t>Arrays.binarySearch</a:t>
            </a:r>
            <a:r>
              <a:rPr lang="en-US" sz="2800" dirty="0"/>
              <a:t>() method returns 0 or a positive value</a:t>
            </a:r>
          </a:p>
          <a:p>
            <a:r>
              <a:rPr lang="en-US" sz="2800" dirty="0"/>
              <a:t>Array must be </a:t>
            </a:r>
            <a:r>
              <a:rPr lang="en-US" sz="2800" b="1" u="sng" dirty="0"/>
              <a:t>sorted</a:t>
            </a:r>
            <a:r>
              <a:rPr lang="en-US" sz="2800" dirty="0"/>
              <a:t> before using </a:t>
            </a:r>
            <a:r>
              <a:rPr lang="en-US" sz="2800" dirty="0" err="1"/>
              <a:t>Arrays.binarySearch</a:t>
            </a:r>
            <a:r>
              <a:rPr lang="en-US" sz="2800" dirty="0"/>
              <a:t>() </a:t>
            </a:r>
            <a:r>
              <a:rPr lang="en-US" sz="2800" dirty="0" err="1"/>
              <a:t>methd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FB664-CB4C-49EB-B882-6F502206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09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Arrays.binarySearch() Method…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248568"/>
            <a:ext cx="6843760" cy="393303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3DF26-DFD5-4480-8B7F-92401329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06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Arrays.binarySearch() Method…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299" y="1905000"/>
            <a:ext cx="7949045" cy="2590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E1E9F-5476-4D8D-AC90-17E9C6F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148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Arrays.copyOf()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Arrays.copyOf() method copies contents of one array to another.</a:t>
            </a:r>
            <a:endParaRPr lang="en-US"/>
          </a:p>
          <a:p>
            <a:r>
              <a:rPr lang="en-US" err="1"/>
              <a:t>Arrays.copyOf</a:t>
            </a:r>
            <a:r>
              <a:rPr lang="en-US"/>
              <a:t>() accepts an array as the first argument and an integer as the second arguments.</a:t>
            </a:r>
          </a:p>
          <a:p>
            <a:r>
              <a:rPr lang="en-US"/>
              <a:t>The second integer arguments specifies that how many values should be copied to the resultant array.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2D20-52BC-4C82-83B2-85C2D617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06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Arrays.copyOf() </a:t>
            </a:r>
            <a:r>
              <a:rPr lang="en-US"/>
              <a:t>Method…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03" y="4789192"/>
            <a:ext cx="5143500" cy="13430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9838" y="1417638"/>
            <a:ext cx="5719763" cy="32163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96B87-78B0-42F5-AD3C-F040F5EA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1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 An array that behaves like this collection of variables, all of type </a:t>
            </a:r>
            <a:r>
              <a:rPr lang="en-US" sz="2400" b="1" dirty="0">
                <a:solidFill>
                  <a:srgbClr val="034CA1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/>
              <a:t>, can be created using one statement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double[] score = new double[5];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 Or using two statements: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double[] score;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first statement declares the variable </a:t>
            </a:r>
            <a:r>
              <a:rPr 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score</a:t>
            </a:r>
            <a:r>
              <a:rPr lang="en-US" sz="2000" dirty="0"/>
              <a:t> to be of the array type </a:t>
            </a:r>
            <a:r>
              <a:rPr 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double[]</a:t>
            </a:r>
            <a:endParaRPr lang="en-US" sz="2000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second statement creates an array with five numbered variables of type </a:t>
            </a:r>
            <a:r>
              <a:rPr 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double</a:t>
            </a:r>
            <a:r>
              <a:rPr lang="en-US" sz="2000" dirty="0"/>
              <a:t> and makes the variable </a:t>
            </a:r>
            <a:r>
              <a:rPr 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score</a:t>
            </a:r>
            <a:r>
              <a:rPr lang="en-US" sz="2000" dirty="0"/>
              <a:t> a name for the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D4691-8F2C-4808-8B30-6F5153B3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Arrays.toString()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Arrays.toString() is used to display the contents of an array.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98" y="2093911"/>
            <a:ext cx="6086901" cy="2313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98" y="4762214"/>
            <a:ext cx="6488150" cy="10491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FEDC-D064-450F-876B-9856F1E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17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Arrays.fill() Method…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Arrays.fill() method is used to fill an array with a specified value.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27" y="2356701"/>
            <a:ext cx="6019800" cy="360663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9A48B7-D74D-48CC-866B-DE1401B5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50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Multidimensional Arrays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It is sometimes useful to have an array with more than one index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Multidimensional arrays are declared and created in basically the same way as one-dimensional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You simply use as many square brackets as there are indices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Each index must be enclosed in its own brackets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double[][]table = new double[100][10];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err="1">
                <a:solidFill>
                  <a:srgbClr val="034CA1"/>
                </a:solidFill>
                <a:latin typeface="Courier New" panose="02070309020205020404" pitchFamily="49" charset="0"/>
              </a:rPr>
              <a:t>int[][][] figure = new int[10][20][30];</a:t>
            </a:r>
            <a:endParaRPr lang="en-US" sz="2000" b="1">
              <a:solidFill>
                <a:srgbClr val="034CA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AC02E-5010-4421-8051-E05589F7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1F50-E064-4E5C-8A3D-195E98A9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47924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Two-Dimensional Array as an Array of Arrays (Part 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D738-88F2-45A8-8EA3-999B2589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33</a:t>
            </a:fld>
            <a:endParaRPr lang="en-GB"/>
          </a:p>
        </p:txBody>
      </p:sp>
      <p:pic>
        <p:nvPicPr>
          <p:cNvPr id="169986" name="Picture 7" descr="savitch_c06d17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300" b="1787"/>
          <a:stretch>
            <a:fillRect/>
          </a:stretch>
        </p:blipFill>
        <p:spPr bwMode="auto">
          <a:xfrm>
            <a:off x="2381251" y="1371601"/>
            <a:ext cx="6416675" cy="5002213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841107254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Array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295401"/>
            <a:ext cx="7315200" cy="52405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965CE-D593-476C-9598-A18712C4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27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String Arrays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320" y="1417956"/>
            <a:ext cx="6565900" cy="45548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9875-4F7A-4539-8C7B-BBEBA9B5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72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155" y="1685291"/>
            <a:ext cx="3051810" cy="364553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120E6-DA07-417C-B0B6-F9DCA694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623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9500779-C2E8-4B9A-AED1-8C8C6749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</a:rPr>
              <a:t>The </a:t>
            </a:r>
            <a:r>
              <a:rPr lang="en-US" altLang="en-US" sz="3600" b="1">
                <a:latin typeface="Courier New" panose="02070309020205020404" pitchFamily="49" charset="0"/>
              </a:rPr>
              <a:t>ArrayList</a:t>
            </a:r>
            <a:r>
              <a:rPr lang="en-US" altLang="en-US" sz="3600">
                <a:latin typeface="Times New Roman" panose="02020603050405020304" pitchFamily="18" charset="0"/>
              </a:rPr>
              <a:t> Class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561620B-D07D-4D60-8099-EC5EEB0D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Times New Roman" panose="02020603050405020304" pitchFamily="18" charset="0"/>
              </a:rPr>
              <a:t>Although arrays are conceptually important as a data structure, they are not used as much in Java as they are in most other languages.  The reason is that the </a:t>
            </a:r>
            <a:r>
              <a:rPr lang="en-US" altLang="en-US" sz="2200" b="1">
                <a:latin typeface="Courier New" panose="02070309020205020404" pitchFamily="49" charset="0"/>
              </a:rPr>
              <a:t>java.util </a:t>
            </a:r>
            <a:r>
              <a:rPr lang="en-US" altLang="en-US" sz="2400">
                <a:latin typeface="Times New Roman" panose="02020603050405020304" pitchFamily="18" charset="0"/>
              </a:rPr>
              <a:t>package includes a class called </a:t>
            </a:r>
            <a:r>
              <a:rPr lang="en-US" altLang="en-US" sz="2200" b="1">
                <a:latin typeface="Courier New" panose="02070309020205020404" pitchFamily="49" charset="0"/>
              </a:rPr>
              <a:t>ArrayList</a:t>
            </a:r>
            <a:r>
              <a:rPr lang="en-US" altLang="en-US" sz="2400">
                <a:latin typeface="Times New Roman" panose="02020603050405020304" pitchFamily="18" charset="0"/>
              </a:rPr>
              <a:t> that provides the standard array behavior along with other useful operations.</a:t>
            </a:r>
          </a:p>
          <a:p>
            <a:r>
              <a:rPr lang="en-US" altLang="en-US" sz="2200" b="1">
                <a:latin typeface="Courier New" panose="02070309020205020404" pitchFamily="49" charset="0"/>
              </a:rPr>
              <a:t>ArrayList</a:t>
            </a:r>
            <a:r>
              <a:rPr lang="en-US" altLang="en-US" sz="2400">
                <a:latin typeface="Times New Roman" panose="02020603050405020304" pitchFamily="18" charset="0"/>
              </a:rPr>
              <a:t> is a Java class rather than a special form in the language.  As a result, all operations on </a:t>
            </a:r>
            <a:r>
              <a:rPr lang="en-US" altLang="en-US" sz="2200" b="1">
                <a:latin typeface="Courier New" panose="02070309020205020404" pitchFamily="49" charset="0"/>
              </a:rPr>
              <a:t>ArrayList</a:t>
            </a:r>
            <a:r>
              <a:rPr lang="en-US" altLang="en-US" sz="2000">
                <a:latin typeface="Times New Roman" panose="02020603050405020304" pitchFamily="18" charset="0"/>
              </a:rPr>
              <a:t>s</a:t>
            </a:r>
            <a:r>
              <a:rPr lang="en-US" altLang="en-US" sz="2400">
                <a:latin typeface="Times New Roman" panose="02020603050405020304" pitchFamily="18" charset="0"/>
              </a:rPr>
              <a:t> are indicated using method calls.  For example,</a:t>
            </a:r>
          </a:p>
          <a:p>
            <a:pPr lvl="1" algn="just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>
                <a:latin typeface="Times New Roman" panose="02020603050405020304" pitchFamily="18" charset="0"/>
              </a:rPr>
              <a:t>You create a new </a:t>
            </a:r>
            <a:r>
              <a:rPr lang="en-US" altLang="en-US" sz="1800" b="1">
                <a:latin typeface="Courier New" panose="02070309020205020404" pitchFamily="49" charset="0"/>
              </a:rPr>
              <a:t>ArrayList</a:t>
            </a:r>
            <a:r>
              <a:rPr lang="en-US" altLang="en-US" sz="2000">
                <a:latin typeface="Times New Roman" panose="02020603050405020304" pitchFamily="18" charset="0"/>
              </a:rPr>
              <a:t> by calling the </a:t>
            </a:r>
            <a:r>
              <a:rPr lang="en-US" altLang="en-US" sz="1800" b="1">
                <a:latin typeface="Courier New" panose="02070309020205020404" pitchFamily="49" charset="0"/>
              </a:rPr>
              <a:t>ArrayList</a:t>
            </a:r>
            <a:r>
              <a:rPr lang="en-US" altLang="en-US" sz="2000">
                <a:latin typeface="Times New Roman" panose="02020603050405020304" pitchFamily="18" charset="0"/>
              </a:rPr>
              <a:t> constructor.</a:t>
            </a:r>
          </a:p>
          <a:p>
            <a:pPr lvl="1" algn="just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>
                <a:latin typeface="Times New Roman" panose="02020603050405020304" pitchFamily="18" charset="0"/>
              </a:rPr>
              <a:t>You get the number of elements by calling the </a:t>
            </a:r>
            <a:r>
              <a:rPr lang="en-US" altLang="en-US" sz="1800" b="1">
                <a:latin typeface="Courier New" panose="02070309020205020404" pitchFamily="49" charset="0"/>
              </a:rPr>
              <a:t>size</a:t>
            </a:r>
            <a:r>
              <a:rPr lang="en-US" altLang="en-US" sz="2000">
                <a:latin typeface="Times New Roman" panose="02020603050405020304" pitchFamily="18" charset="0"/>
              </a:rPr>
              <a:t> method rather than by selecting a </a:t>
            </a:r>
            <a:r>
              <a:rPr lang="en-US" altLang="en-US" sz="1800" b="1">
                <a:latin typeface="Courier New" panose="02070309020205020404" pitchFamily="49" charset="0"/>
              </a:rPr>
              <a:t>length</a:t>
            </a:r>
            <a:r>
              <a:rPr lang="en-US" altLang="en-US" sz="2000">
                <a:latin typeface="Times New Roman" panose="02020603050405020304" pitchFamily="18" charset="0"/>
              </a:rPr>
              <a:t> field.</a:t>
            </a:r>
          </a:p>
          <a:p>
            <a:pPr lvl="1" algn="just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000">
                <a:latin typeface="Times New Roman" panose="02020603050405020304" pitchFamily="18" charset="0"/>
              </a:rPr>
              <a:t>You use the </a:t>
            </a:r>
            <a:r>
              <a:rPr lang="en-US" altLang="en-US" sz="1800" b="1">
                <a:latin typeface="Courier New" panose="02070309020205020404" pitchFamily="49" charset="0"/>
              </a:rPr>
              <a:t>get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Courier New" panose="02070309020205020404" pitchFamily="49" charset="0"/>
              </a:rPr>
              <a:t>set</a:t>
            </a:r>
            <a:r>
              <a:rPr lang="en-US" altLang="en-US" sz="2000">
                <a:latin typeface="Times New Roman" panose="02020603050405020304" pitchFamily="18" charset="0"/>
              </a:rPr>
              <a:t> methods to select individual elements.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3139A89-FF13-4C84-B6F2-D7B8501F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</a:rPr>
              <a:t>Methods in the </a:t>
            </a:r>
            <a:r>
              <a:rPr lang="en-US" altLang="en-US" sz="3600" b="1">
                <a:latin typeface="Courier New" panose="02070309020205020404" pitchFamily="49" charset="0"/>
              </a:rPr>
              <a:t>ArrayList</a:t>
            </a:r>
            <a:r>
              <a:rPr lang="en-US" altLang="en-US" sz="3600">
                <a:latin typeface="Times New Roman" panose="02020603050405020304" pitchFamily="18" charset="0"/>
              </a:rPr>
              <a:t> class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B25CD22-F0FF-49B1-B5B6-DAB7D3FA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11-12, p. 443, where </a:t>
            </a:r>
            <a:r>
              <a:rPr lang="en-US" altLang="en-US" sz="2400" b="1">
                <a:latin typeface="Courier New" panose="02070309020205020404" pitchFamily="49" charset="0"/>
              </a:rPr>
              <a:t>&lt;T&gt;</a:t>
            </a:r>
            <a:r>
              <a:rPr lang="en-US" altLang="en-US" sz="2400">
                <a:latin typeface="Times New Roman" panose="02020603050405020304" pitchFamily="18" charset="0"/>
              </a:rPr>
              <a:t> is the base type.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noProof="1">
                <a:latin typeface="Courier New" panose="02070309020205020404" pitchFamily="49" charset="0"/>
              </a:rPr>
              <a:t>boolean add(&lt;T&gt; element</a:t>
            </a:r>
            <a:r>
              <a:rPr lang="en-US" altLang="en-US" sz="2400" b="1">
                <a:latin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noProof="1">
                <a:latin typeface="Courier New" panose="02070309020205020404" pitchFamily="49" charset="0"/>
              </a:rPr>
              <a:t>&lt;T&gt; remove(int index)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noProof="1">
                <a:latin typeface="Courier New" panose="02070309020205020404" pitchFamily="49" charset="0"/>
              </a:rPr>
              <a:t>int indexOf(&lt;T&gt; value)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400" b="1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An ArrayList allows you to add new elements to the end of a list. By contrast, you can’t change the size of an existing array without allocating a new array and then copying all the elements from the old array into the new 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 The individual variables that together make up the array are called </a:t>
            </a:r>
            <a:r>
              <a:rPr lang="en-US" sz="2800" i="1" dirty="0"/>
              <a:t>indexed variables</a:t>
            </a:r>
          </a:p>
          <a:p>
            <a:pPr lvl="1" eaLnBrk="1" hangingPunct="1"/>
            <a:r>
              <a:rPr lang="en-US" dirty="0"/>
              <a:t>They can also be called </a:t>
            </a:r>
            <a:r>
              <a:rPr lang="en-US" i="1" dirty="0"/>
              <a:t>subscripted variables</a:t>
            </a:r>
            <a:r>
              <a:rPr lang="en-US" dirty="0"/>
              <a:t> or </a:t>
            </a:r>
            <a:r>
              <a:rPr lang="en-US" i="1" dirty="0"/>
              <a:t>elements</a:t>
            </a:r>
            <a:r>
              <a:rPr lang="en-US" dirty="0"/>
              <a:t> of the array</a:t>
            </a:r>
          </a:p>
          <a:p>
            <a:pPr lvl="1" eaLnBrk="1" hangingPunct="1"/>
            <a:r>
              <a:rPr lang="en-US" dirty="0"/>
              <a:t>The number in square brackets is called an </a:t>
            </a:r>
            <a:r>
              <a:rPr lang="en-US" i="1" dirty="0"/>
              <a:t>index</a:t>
            </a:r>
            <a:r>
              <a:rPr lang="en-US" dirty="0"/>
              <a:t> or </a:t>
            </a:r>
            <a:r>
              <a:rPr lang="en-US" i="1" dirty="0"/>
              <a:t>subscript</a:t>
            </a:r>
          </a:p>
          <a:p>
            <a:pPr lvl="1" eaLnBrk="1" hangingPunct="1"/>
            <a:r>
              <a:rPr lang="en-US" dirty="0"/>
              <a:t>In Java, </a:t>
            </a:r>
            <a:r>
              <a:rPr lang="en-US" i="1" dirty="0"/>
              <a:t>indices must be numbered starting with </a:t>
            </a:r>
            <a:r>
              <a:rPr lang="en-US" b="1" i="1" dirty="0">
                <a:solidFill>
                  <a:srgbClr val="034CA1"/>
                </a:solidFill>
                <a:latin typeface="Courier New" panose="02070309020205020404" pitchFamily="49" charset="0"/>
              </a:rPr>
              <a:t>0</a:t>
            </a:r>
            <a:r>
              <a:rPr lang="en-US" i="1" dirty="0"/>
              <a:t>, and nothing else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score[0], score[1], score[2], score[3], score[4]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E1BEA-2F63-4AB6-A0C9-DBDDED9B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number of indexed variables in an array is called the </a:t>
            </a:r>
            <a:r>
              <a:rPr lang="en-US" sz="2800" i="1"/>
              <a:t>length</a:t>
            </a:r>
            <a:r>
              <a:rPr lang="en-US" sz="2800"/>
              <a:t> or </a:t>
            </a:r>
            <a:r>
              <a:rPr lang="en-US" sz="2800" i="1"/>
              <a:t>size</a:t>
            </a:r>
            <a:r>
              <a:rPr lang="en-US" sz="2800"/>
              <a:t> of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When an array is created, the length of the array is given in square brackets after the array type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indexed variables are then numbered starting with </a:t>
            </a:r>
            <a:r>
              <a:rPr lang="en-US" sz="2800" b="1">
                <a:solidFill>
                  <a:srgbClr val="034CA1"/>
                </a:solidFill>
                <a:latin typeface="Courier New" panose="02070309020205020404" pitchFamily="49" charset="0"/>
              </a:rPr>
              <a:t>0</a:t>
            </a:r>
            <a:r>
              <a:rPr lang="en-US" sz="2800"/>
              <a:t>, and ending with the integer that is </a:t>
            </a:r>
            <a:r>
              <a:rPr lang="en-US" sz="2800" i="1"/>
              <a:t>one less than the length of the array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score[0], score[1], score[2], score[3], score[4]</a:t>
            </a:r>
            <a:endParaRPr lang="en-US" sz="2000" i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7D048-9F18-4F1F-AA19-7506409D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double[] score = new double[5];</a:t>
            </a: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400"/>
              <a:t>A variable may be used in place of the integer (i.e., in place of the integer </a:t>
            </a:r>
            <a:r>
              <a:rPr lang="en-US" sz="2000" b="1" i="1">
                <a:solidFill>
                  <a:srgbClr val="034CA1"/>
                </a:solidFill>
                <a:latin typeface="Courier New" panose="02070309020205020404" pitchFamily="49" charset="0"/>
              </a:rPr>
              <a:t>5</a:t>
            </a:r>
            <a:r>
              <a:rPr lang="en-US" sz="2000">
                <a:solidFill>
                  <a:srgbClr val="034CA1"/>
                </a:solidFill>
              </a:rPr>
              <a:t> </a:t>
            </a:r>
            <a:r>
              <a:rPr lang="en-US" sz="2000"/>
              <a:t>above</a:t>
            </a:r>
            <a:r>
              <a:rPr lang="en-US" sz="240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value of this variable can then be read from the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This enables the size of the array to be determined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double[] score = new double[count];</a:t>
            </a:r>
            <a:endParaRPr lang="en-US" sz="200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/>
              <a:t>An array can have indexed variables of any type, including any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All of the indexed variables in a single array must be of the same type, called the </a:t>
            </a:r>
            <a:r>
              <a:rPr lang="en-US" sz="2400" i="1"/>
              <a:t>base type </a:t>
            </a:r>
            <a:r>
              <a:rPr lang="en-US" sz="2400"/>
              <a:t>of the array</a:t>
            </a:r>
            <a:endParaRPr lang="en-US" sz="2400" i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5CF3F-D253-4141-BB3F-D25CB9D9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Declaring and Creating an Array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 array is declared and created in almost the same way that objects are declared and created:</a:t>
            </a:r>
          </a:p>
          <a:p>
            <a:pPr algn="ctr" eaLnBrk="1" hangingPunct="1">
              <a:buFontTx/>
              <a:buNone/>
            </a:pPr>
            <a:r>
              <a:rPr lang="en-US" sz="2000" b="1" i="1">
                <a:solidFill>
                  <a:srgbClr val="034CA1"/>
                </a:solidFill>
                <a:latin typeface="Courier New" panose="02070309020205020404" pitchFamily="49" charset="0"/>
              </a:rPr>
              <a:t>BaseType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[] </a:t>
            </a:r>
            <a:r>
              <a:rPr lang="en-US" sz="2000" b="1" i="1">
                <a:solidFill>
                  <a:srgbClr val="034CA1"/>
                </a:solidFill>
                <a:latin typeface="Courier New" panose="02070309020205020404" pitchFamily="49" charset="0"/>
              </a:rPr>
              <a:t>ArrayName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 = new </a:t>
            </a:r>
            <a:r>
              <a:rPr lang="en-US" sz="2000" b="1" i="1">
                <a:solidFill>
                  <a:srgbClr val="034CA1"/>
                </a:solidFill>
                <a:latin typeface="Courier New" panose="02070309020205020404" pitchFamily="49" charset="0"/>
              </a:rPr>
              <a:t>BaseType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i="1">
                <a:solidFill>
                  <a:srgbClr val="034CA1"/>
                </a:solidFill>
                <a:latin typeface="Courier New" panose="02070309020205020404" pitchFamily="49" charset="0"/>
              </a:rPr>
              <a:t>size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];</a:t>
            </a:r>
          </a:p>
          <a:p>
            <a:pPr lvl="1" eaLnBrk="1" hangingPunct="1"/>
            <a:r>
              <a:rPr lang="en-US"/>
              <a:t>The </a:t>
            </a:r>
            <a:r>
              <a:rPr lang="en-US" b="1" i="1">
                <a:solidFill>
                  <a:srgbClr val="034CA1"/>
                </a:solidFill>
                <a:latin typeface="Courier New" panose="02070309020205020404" pitchFamily="49" charset="0"/>
              </a:rPr>
              <a:t>size</a:t>
            </a:r>
            <a:r>
              <a:rPr lang="en-US">
                <a:latin typeface="Courier New" panose="02070309020205020404" pitchFamily="49" charset="0"/>
              </a:rPr>
              <a:t> </a:t>
            </a:r>
            <a:r>
              <a:rPr lang="en-US"/>
              <a:t>may be given as an expression that evaluates to a nonnegative integer, for example, an </a:t>
            </a:r>
            <a:r>
              <a:rPr lang="en-US" b="1">
                <a:solidFill>
                  <a:srgbClr val="034CA1"/>
                </a:solidFill>
                <a:latin typeface="Courier New" panose="02070309020205020404" pitchFamily="49" charset="0"/>
              </a:rPr>
              <a:t>int</a:t>
            </a:r>
            <a:r>
              <a:rPr lang="en-US"/>
              <a:t> variable</a:t>
            </a:r>
            <a:endParaRPr lang="en-US">
              <a:solidFill>
                <a:srgbClr val="034CA1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char[] line = new char[80];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double[] reading = new double[count];</a:t>
            </a:r>
          </a:p>
          <a:p>
            <a:pPr lvl="2" eaLnBrk="1" hangingPunct="1">
              <a:buFontTx/>
              <a:buNone/>
            </a:pPr>
            <a:endParaRPr lang="en-US" sz="2000" b="1">
              <a:solidFill>
                <a:srgbClr val="034CA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1728D-14B6-4CF8-884B-2C85DBB2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300" dirty="0"/>
              <a:t>Referring to Arrays and Array Elements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Each array element can be used just like any other single variable by referring to it using an indexed expression:  </a:t>
            </a:r>
            <a:r>
              <a:rPr 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score[0]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array itself (i.e., the entire collection of indexed variables) can be referred to using the array name (without any square brackets):  </a:t>
            </a:r>
            <a:r>
              <a:rPr 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score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 array index can be computed when a program is 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may be represented by a variable: 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score[index]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may be represented by an expression that evaluates to a suitable integer: 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score[next + 1]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8FA7A-4AD5-47AA-9671-2ECA9BDE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 descr="06_0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1" y="3733800"/>
            <a:ext cx="4881563" cy="2020888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Using the </a:t>
            </a:r>
            <a:r>
              <a:rPr lang="en-US" sz="3200" b="1" dirty="0">
                <a:latin typeface="Courier New" panose="02070309020205020404" pitchFamily="49" charset="0"/>
              </a:rPr>
              <a:t>score</a:t>
            </a:r>
            <a:r>
              <a:rPr lang="en-US" sz="3200" dirty="0"/>
              <a:t> Array in a Program</a:t>
            </a:r>
            <a:endParaRPr lang="en-US" sz="3200" dirty="0">
              <a:solidFill>
                <a:srgbClr val="953A1F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anose="02070309020205020404" pitchFamily="49" charset="0"/>
              </a:rPr>
              <a:t>for</a:t>
            </a:r>
            <a:r>
              <a:rPr lang="en-US" sz="2800"/>
              <a:t> loop is ideally suited for performing array manipulations: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for</a:t>
            </a:r>
            <a:r>
              <a:rPr lang="en-US" sz="2000">
                <a:solidFill>
                  <a:srgbClr val="034CA1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(index = 0; index &lt; 5; index++)</a:t>
            </a:r>
            <a:endParaRPr lang="en-US" sz="200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System.out.println(score[index] +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         " differs from max by " + 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         (max-score[index]) 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7E6B3-00F8-4049-AE8D-21C5BD3D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2700</TotalTime>
  <Words>2133</Words>
  <Application>Microsoft Office PowerPoint</Application>
  <PresentationFormat>Widescreen</PresentationFormat>
  <Paragraphs>235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Modern Programming Languages</vt:lpstr>
      <vt:lpstr>Introduction to Arrays</vt:lpstr>
      <vt:lpstr>Creating and Accessing Arrays</vt:lpstr>
      <vt:lpstr>Creating and Accessing Arrays</vt:lpstr>
      <vt:lpstr>Creating and Accessing Arrays</vt:lpstr>
      <vt:lpstr>Creating and Accessing Arrays</vt:lpstr>
      <vt:lpstr>Declaring and Creating an Array</vt:lpstr>
      <vt:lpstr>Referring to Arrays and Array Elements</vt:lpstr>
      <vt:lpstr>Using the score Array in a Program</vt:lpstr>
      <vt:lpstr>Three Ways to Use Square Brackets [] with an Array Name</vt:lpstr>
      <vt:lpstr>The length Instance Variable</vt:lpstr>
      <vt:lpstr>Initializing Arrays</vt:lpstr>
      <vt:lpstr>Initializing Arrays</vt:lpstr>
      <vt:lpstr>Arrays and References</vt:lpstr>
      <vt:lpstr>Arrays are Objects</vt:lpstr>
      <vt:lpstr>Array Parameters</vt:lpstr>
      <vt:lpstr>Array Parameters</vt:lpstr>
      <vt:lpstr>Command-Line Arguments</vt:lpstr>
      <vt:lpstr>Arrays of Objects</vt:lpstr>
      <vt:lpstr>Sorting an Array</vt:lpstr>
      <vt:lpstr>Arrays Class in Java</vt:lpstr>
      <vt:lpstr>Methods of Arrays Class</vt:lpstr>
      <vt:lpstr>Arrays.sort() Method</vt:lpstr>
      <vt:lpstr>Arrays.sort() Method…</vt:lpstr>
      <vt:lpstr>Arrays.binarySearch() Method</vt:lpstr>
      <vt:lpstr>Arrays.binarySearch() Method…</vt:lpstr>
      <vt:lpstr>Arrays.binarySearch() Method…</vt:lpstr>
      <vt:lpstr>Arrays.copyOf() Method</vt:lpstr>
      <vt:lpstr>Arrays.copyOf() Method…</vt:lpstr>
      <vt:lpstr>Arrays.toString() Method</vt:lpstr>
      <vt:lpstr>Arrays.fill() Method…</vt:lpstr>
      <vt:lpstr>Multidimensional Arrays</vt:lpstr>
      <vt:lpstr>Two-Dimensional Array as an Array of Arrays (Part 1 of 2)</vt:lpstr>
      <vt:lpstr>2D Array Example</vt:lpstr>
      <vt:lpstr>String Arrays</vt:lpstr>
      <vt:lpstr>PowerPoint Presentation</vt:lpstr>
      <vt:lpstr>The ArrayList Class</vt:lpstr>
      <vt:lpstr>Methods in the ArrayList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Understanding</dc:title>
  <dc:creator>Imran Khurram</dc:creator>
  <cp:lastModifiedBy>Suleman  Khurram</cp:lastModifiedBy>
  <cp:revision>771</cp:revision>
  <dcterms:created xsi:type="dcterms:W3CDTF">2017-12-06T11:43:02Z</dcterms:created>
  <dcterms:modified xsi:type="dcterms:W3CDTF">2021-11-03T18:13:19Z</dcterms:modified>
</cp:coreProperties>
</file>