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66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9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6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00A2E8"/>
    <a:srgbClr val="FF7D27"/>
    <a:srgbClr val="F1550F"/>
    <a:srgbClr val="EE9426"/>
    <a:srgbClr val="FBF3EF"/>
    <a:srgbClr val="BD582C"/>
    <a:srgbClr val="C27110"/>
    <a:srgbClr val="F0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4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A3EF7-6A8C-41E7-A670-94BEBA3C090C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4EC80-0680-4175-AD25-0A2E3B7CF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6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replaceAll</a:t>
            </a:r>
            <a:r>
              <a:rPr lang="en-US" dirty="0"/>
              <a:t> works </a:t>
            </a:r>
            <a:r>
              <a:rPr lang="en-US"/>
              <a:t>with regex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4EC80-0680-4175-AD25-0A2E3B7CFF0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53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ED0D-1D7B-48EA-821D-F9A216117C10}" type="datetime1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1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B2E9-3FD0-46AD-AA4C-9F8B3B8D3AF0}" type="datetime1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63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98D0-E025-4F22-9C9B-4C1E174F52F0}" type="datetime1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71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222250"/>
            <a:ext cx="10566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524000"/>
            <a:ext cx="5181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524000"/>
            <a:ext cx="5181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6ED0-6E99-40BA-8044-9940D10CC7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MPL - Muzaffar Iqbal Farooqi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3392-DD12-4D5C-9796-BCDA70E8C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5-</a:t>
            </a:r>
            <a:fld id="{B43B5563-217A-4727-8FF6-29BF89169D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978855"/>
      </p:ext>
    </p:extLst>
  </p:cSld>
  <p:clrMapOvr>
    <a:masterClrMapping/>
  </p:clrMapOvr>
  <p:transition spd="med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4838"/>
            <a:ext cx="10058400" cy="68647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14651"/>
            <a:ext cx="10058400" cy="4654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C0AA-D1EF-400B-8AAA-A39801240C71}" type="datetime1">
              <a:rPr lang="en-GB" smtClean="0"/>
              <a:t>01/11/2021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/>
          <p:nvPr userDrawn="1"/>
        </p:nvCxnSpPr>
        <p:spPr>
          <a:xfrm>
            <a:off x="1207658" y="102698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1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EAA1-9C2F-4E7E-B98A-A3FC76AECB8D}" type="datetime1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3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3F27-CB3B-4B4E-9658-FFC3687D2EBC}" type="datetime1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4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C75C-26AE-431B-9FAD-78A485EB2C50}" type="datetime1">
              <a:rPr lang="en-GB" smtClean="0"/>
              <a:t>01/11/2021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A59D-5030-4EFA-BB4A-D0D30ECD8EE2}" type="datetime1">
              <a:rPr lang="en-GB" smtClean="0"/>
              <a:t>01/11/2021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68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787D-49A3-42F4-BC72-141086CC1B3B}" type="datetime1">
              <a:rPr lang="en-GB" smtClean="0"/>
              <a:t>01/11/2021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MPL - Muzaffar Iqbal Farooqi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E44C73-225D-4648-BE46-7AD4BF3D858E}" type="datetime1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MPL - Muzaffar Iqbal Farooqi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58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896-F226-47AF-9FF8-7C41C1ABE44B}" type="datetime1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9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6475"/>
            <a:ext cx="10058400" cy="768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19116"/>
            <a:ext cx="10058400" cy="47499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83B602-1600-4385-BDEE-9515958394E1}" type="datetime1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MPL - Muzaffar Iqbal Farooqi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0D736693-4716-4F4B-B6D1-76F915E8FF7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40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‒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66" y="1523995"/>
            <a:ext cx="9981968" cy="631289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>
                <a:latin typeface="+mn-lt"/>
              </a:rPr>
              <a:t>Modern Programming Languages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212264" y="5740761"/>
            <a:ext cx="5629067" cy="424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/>
              <a:t>Course Instructor: Suleman Khurram</a:t>
            </a:r>
            <a:endParaRPr lang="en-GB" sz="28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274618" y="2449797"/>
            <a:ext cx="9843423" cy="184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GB" sz="3200" dirty="0"/>
            </a:br>
            <a:r>
              <a:rPr lang="en-GB" sz="3200" dirty="0"/>
              <a:t>UIIT</a:t>
            </a:r>
            <a:br>
              <a:rPr lang="en-GB" sz="3200" dirty="0"/>
            </a:br>
            <a:r>
              <a:rPr lang="en-GB" sz="3200" dirty="0"/>
              <a:t>PMAS Arid Agriculture University, Rawalpindi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1400D2-E7D2-4A62-9480-5187F796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27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1926" y="6486525"/>
            <a:ext cx="1225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414141"/>
                </a:solidFill>
                <a:latin typeface="Verdana"/>
                <a:cs typeface="Verdana"/>
              </a:rPr>
              <a:t>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Scanners </a:t>
            </a:r>
            <a:r>
              <a:rPr dirty="0"/>
              <a:t>as</a:t>
            </a:r>
            <a:r>
              <a:rPr spc="-25" dirty="0"/>
              <a:t> </a:t>
            </a:r>
            <a:r>
              <a:rPr spc="-5" dirty="0"/>
              <a:t>parameters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E5DBB1-D1C0-4C9D-8F13-CFDF5ECD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28" y="1219000"/>
            <a:ext cx="10058400" cy="49744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If many methods read input, declare a Scanner in main and pass it to the others as a parameter.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pPr marL="292608" lvl="1" indent="0">
              <a:buNone/>
            </a:pPr>
            <a:r>
              <a:rPr lang="en-US" dirty="0"/>
              <a:t>Scanner console = new Scanner(System.in);  </a:t>
            </a:r>
          </a:p>
          <a:p>
            <a:pPr marL="292608" lvl="1" indent="0">
              <a:buNone/>
            </a:pPr>
            <a:r>
              <a:rPr lang="en-US" dirty="0"/>
              <a:t>int sum = readSum3(console);  </a:t>
            </a:r>
          </a:p>
          <a:p>
            <a:pPr marL="292608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("The sum is " 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Prompts for 3 numbers and returns their sum.  </a:t>
            </a:r>
          </a:p>
          <a:p>
            <a:pPr marL="0" indent="0">
              <a:buNone/>
            </a:pPr>
            <a:r>
              <a:rPr lang="en-US" dirty="0"/>
              <a:t>public static int readSum3(Scanner console) {</a:t>
            </a:r>
          </a:p>
          <a:p>
            <a:pPr marL="292608" lvl="1" indent="0">
              <a:buNone/>
            </a:pPr>
            <a:r>
              <a:rPr lang="en-US" dirty="0" err="1"/>
              <a:t>System.out.print</a:t>
            </a:r>
            <a:r>
              <a:rPr lang="en-US" dirty="0"/>
              <a:t>("Type 3 numbers: ");  </a:t>
            </a:r>
          </a:p>
          <a:p>
            <a:pPr marL="292608" lvl="1" indent="0">
              <a:buNone/>
            </a:pPr>
            <a:r>
              <a:rPr lang="en-US" dirty="0"/>
              <a:t>int num1 = </a:t>
            </a:r>
            <a:r>
              <a:rPr lang="en-US" dirty="0" err="1"/>
              <a:t>console.nextInt</a:t>
            </a:r>
            <a:r>
              <a:rPr lang="en-US" dirty="0"/>
              <a:t>();</a:t>
            </a:r>
          </a:p>
          <a:p>
            <a:pPr marL="292608" lvl="1" indent="0">
              <a:buNone/>
            </a:pPr>
            <a:r>
              <a:rPr lang="en-US" dirty="0"/>
              <a:t>int num2 = </a:t>
            </a:r>
            <a:r>
              <a:rPr lang="en-US" dirty="0" err="1"/>
              <a:t>console.nextInt</a:t>
            </a:r>
            <a:r>
              <a:rPr lang="en-US" dirty="0"/>
              <a:t>();  </a:t>
            </a:r>
          </a:p>
          <a:p>
            <a:pPr marL="292608" lvl="1" indent="0">
              <a:buNone/>
            </a:pPr>
            <a:r>
              <a:rPr lang="en-US" dirty="0"/>
              <a:t>int num3 = </a:t>
            </a:r>
            <a:r>
              <a:rPr lang="en-US" dirty="0" err="1"/>
              <a:t>console.nextInt</a:t>
            </a:r>
            <a:r>
              <a:rPr lang="en-US" dirty="0"/>
              <a:t>();  </a:t>
            </a:r>
          </a:p>
          <a:p>
            <a:pPr marL="292608" lvl="1" indent="0">
              <a:buNone/>
            </a:pPr>
            <a:r>
              <a:rPr lang="en-US" dirty="0"/>
              <a:t>return num1 + num2 + num3;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0F7758-ED4D-4A85-8ED2-3E305D45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6BE6-7BE5-4A00-A833-AC863B8D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FD6C-919F-4FA9-A864-705C9FF7D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FF2AE-71AE-4ECC-A463-448353CD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A61D9-2355-4C2F-B987-5E9F42BF0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11" y="1927192"/>
            <a:ext cx="4619625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23289-0C27-452A-BF0B-75DD076F8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715" y="1817654"/>
            <a:ext cx="3876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7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ECE0-3F19-4983-BBE5-FCD2A815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592E4-1B67-4250-B4CB-FFFA7BCC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2F6D9-2E59-4A0F-A821-B850A86D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33" y="1214651"/>
            <a:ext cx="5772150" cy="471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41865-B0B0-41E3-8543-4304F59A6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265660"/>
            <a:ext cx="5090867" cy="73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9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D6D9-3C79-47E4-B124-94843919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3BED-7444-48C7-A755-2EA38E08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ways to create a String in Java</a:t>
            </a:r>
          </a:p>
          <a:p>
            <a:r>
              <a:rPr lang="en-US" dirty="0"/>
              <a:t> String literal</a:t>
            </a:r>
          </a:p>
          <a:p>
            <a:pPr marL="201168" lvl="1" indent="0">
              <a:buNone/>
            </a:pPr>
            <a:r>
              <a:rPr lang="en-US" dirty="0"/>
              <a:t>   String str1 = "Welcome";</a:t>
            </a:r>
          </a:p>
          <a:p>
            <a:pPr marL="201168" lvl="1" indent="0">
              <a:buNone/>
            </a:pPr>
            <a:r>
              <a:rPr lang="en-US" dirty="0"/>
              <a:t>   String str2 = "Welcome";</a:t>
            </a:r>
          </a:p>
          <a:p>
            <a:r>
              <a:rPr lang="en-US" dirty="0"/>
              <a:t>Using new keyword</a:t>
            </a:r>
          </a:p>
          <a:p>
            <a:pPr marL="201168" lvl="1" indent="0">
              <a:buNone/>
            </a:pPr>
            <a:r>
              <a:rPr lang="en-US" dirty="0"/>
              <a:t>   String str1 = new String("Welcome"); </a:t>
            </a:r>
          </a:p>
          <a:p>
            <a:pPr marL="201168" lvl="1" indent="0">
              <a:buNone/>
            </a:pPr>
            <a:r>
              <a:rPr lang="en-US" dirty="0"/>
              <a:t>   String str2 = new String("Welcome");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59CBF-6C6D-40DC-9734-E005FB3F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9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0567-33B0-4596-9EDA-6DE3F0FF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82B65D-6CAC-4FEB-A304-7C613B443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041317"/>
            <a:ext cx="6823956" cy="51105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C6363-ED67-41E3-B199-9061F02C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84130-1E3E-4D10-918E-502C4F0C5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989" y="1828800"/>
            <a:ext cx="2402488" cy="18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73EA6C-3EB4-4C5E-8307-344F93F1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675A0C-65E1-4CB7-B719-1C830281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https://www.javatpoint.com/java-string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174F6-80CE-4E99-9A57-6488C1B2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9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544D-50E8-4511-97F3-DBD4F1C6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Java String </a:t>
            </a:r>
            <a:r>
              <a:rPr lang="en-US" b="0" i="0" dirty="0" err="1">
                <a:solidFill>
                  <a:srgbClr val="610B38"/>
                </a:solidFill>
                <a:effectLst/>
                <a:latin typeface="erdana"/>
              </a:rPr>
              <a:t>charAt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()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US" dirty="0"/>
            </a:br>
            <a:r>
              <a:rPr lang="en-US" dirty="0"/>
              <a:t>Java String </a:t>
            </a:r>
            <a:r>
              <a:rPr lang="en-US" dirty="0" err="1"/>
              <a:t>charAt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3A6A-EEE1-432E-96BB-26D53995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Java String class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charAt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method returns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a char value at the given index number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292608" lvl="1" indent="0" algn="just">
              <a:buNone/>
            </a:pPr>
            <a:endParaRPr lang="en-US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marL="292608" lvl="1" indent="0" algn="just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CharAtExample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292608" lvl="1" indent="0" algn="just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  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[]){  </a:t>
            </a:r>
          </a:p>
          <a:p>
            <a:pPr marL="292608" lvl="1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          String name=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inter-regular"/>
              </a:rPr>
              <a:t>javatpoint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292608" lvl="1" indent="0" algn="just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          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name.charAt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4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//returns the char value at the 4th index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292608" lvl="1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        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292608" lvl="1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}}  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23380-B96C-4F20-B876-E9571855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A308F-08FF-4E5D-8498-1E74CAB98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035" y="3224752"/>
            <a:ext cx="9620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4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6446-6F81-4C28-9B31-82604CB4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 </a:t>
            </a:r>
            <a:r>
              <a:rPr lang="en-US" dirty="0" err="1"/>
              <a:t>compareTo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1B65-8B09-4477-AC3B-1C446558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14651"/>
            <a:ext cx="10431701" cy="465444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Java String class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inter-bold"/>
              </a:rPr>
              <a:t>compareTo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()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method compares the given string with the current string lexicographically. It returns a positive number, negative number, or 0.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EFE45-DD50-43EA-AC96-C20DBB91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A04C5-830B-4CC2-A1D2-0BDE5571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02" y="1956203"/>
            <a:ext cx="6981825" cy="408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0EC746-1475-4CD4-9901-22172DFA9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214" y="2536350"/>
            <a:ext cx="14954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34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FF6F-7C4D-44F6-88F8-791D7704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 </a:t>
            </a:r>
            <a:r>
              <a:rPr lang="en-US" dirty="0" err="1"/>
              <a:t>concat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5C70-F206-4BAF-BBF1-718F640C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Java String class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inter-bold"/>
              </a:rPr>
              <a:t>concat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()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method </a:t>
            </a:r>
            <a:r>
              <a:rPr lang="en-US" sz="2800" b="0" i="1" dirty="0">
                <a:solidFill>
                  <a:srgbClr val="333333"/>
                </a:solidFill>
                <a:effectLst/>
                <a:latin typeface="inter-regular"/>
              </a:rPr>
              <a:t>combines specified string at the end of this string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. It returns a combined string. It is like appending another string.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D126-E089-4E8A-B0B5-B65456BA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EB312-1622-4259-A9A3-A8CF2818E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89" y="2670578"/>
            <a:ext cx="6896100" cy="3371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E54E3-AB92-4296-8FDB-4EB09E572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23" y="4565181"/>
            <a:ext cx="54673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13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8657-9488-4F1A-A590-A05719A1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 contains()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C517-AC74-4AFE-AB28-7503F008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Java String class contains()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method searches the sequence of characters in this string. It returns </a:t>
            </a:r>
            <a:r>
              <a:rPr lang="en-US" sz="2800" b="0" i="1" dirty="0">
                <a:solidFill>
                  <a:srgbClr val="333333"/>
                </a:solidFill>
                <a:effectLst/>
                <a:latin typeface="inter-regular"/>
              </a:rPr>
              <a:t>true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if the sequence of char values is found in this string otherwise returns </a:t>
            </a:r>
            <a:r>
              <a:rPr lang="en-US" sz="2800" b="0" i="1" dirty="0">
                <a:solidFill>
                  <a:srgbClr val="333333"/>
                </a:solidFill>
                <a:effectLst/>
                <a:latin typeface="inter-regular"/>
              </a:rPr>
              <a:t>false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A323F-8A52-4B1A-85AB-E53B6F26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08914-2A96-476E-B0D2-543FDE15C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36" y="2882244"/>
            <a:ext cx="5258056" cy="2893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EE3D2-3E1E-43F7-988F-34AA19E9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308" y="3216552"/>
            <a:ext cx="17049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F926-8FC9-43E1-B899-8EC9AA8C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will learn in this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A411-2476-4F3F-98E9-21D2E8588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Interactive programs and scanner</a:t>
            </a:r>
          </a:p>
          <a:p>
            <a:r>
              <a:rPr lang="en-US" dirty="0"/>
              <a:t> Using built-in String Class Methods</a:t>
            </a:r>
          </a:p>
          <a:p>
            <a:r>
              <a:rPr lang="en-US" dirty="0"/>
              <a:t> The </a:t>
            </a:r>
            <a:r>
              <a:rPr lang="en-US" dirty="0" err="1"/>
              <a:t>StringBuffer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StringTokenizer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42460-02C1-4609-9922-BE4CF888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298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2E5D-35A4-47F9-9036-24C9B8A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 </a:t>
            </a:r>
            <a:r>
              <a:rPr lang="en-US" dirty="0" err="1"/>
              <a:t>endsWith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27AE2-43DD-4225-B510-D8B9B101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Java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String class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inter-bold"/>
              </a:rPr>
              <a:t>endsWith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()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method checks if this string ends with a given suffix. It returns true if this string ends with the given suffix; else returns false.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C9A79-6E91-48D3-BD22-A59B76DC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39B91-EC7F-43C6-BBFC-45CA837B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62" y="2947347"/>
            <a:ext cx="4839009" cy="2209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929F0-0885-4F9A-9EDD-5E0BDF5FF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653" y="3001551"/>
            <a:ext cx="1552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64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DA61-C917-417F-BEB0-40299E4A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 equals()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CF38-C4B0-4A6F-9251-97CA71835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Java String class equals()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method compares the two given strings based on the content of the string. If any character is not matched, it returns false. If all characters are matched, it returns true.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 String equals() method overrides the equals() method of the Object class.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An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other is </a:t>
            </a:r>
            <a:r>
              <a:rPr lang="en-US" sz="2400" dirty="0" err="1">
                <a:solidFill>
                  <a:srgbClr val="333333"/>
                </a:solidFill>
                <a:latin typeface="inter-regular"/>
              </a:rPr>
              <a:t>equalsIgnoreCase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().</a:t>
            </a:r>
          </a:p>
          <a:p>
            <a:pPr algn="just"/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8ED78-8913-4F75-BEC5-309528A8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018CA6-B65D-4188-A854-83ED2E1EC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60" y="3429000"/>
            <a:ext cx="6353175" cy="3333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DA9B8-410F-47D3-80AF-FF7BD759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395" y="3738349"/>
            <a:ext cx="1000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0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63F1-7659-465F-8782-FDD33303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 </a:t>
            </a:r>
            <a:r>
              <a:rPr lang="en-US" dirty="0" err="1"/>
              <a:t>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9050-35E8-4612-A71A-29E767200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The Java String class </a:t>
            </a:r>
            <a:r>
              <a:rPr lang="en-US" sz="2800" dirty="0" err="1"/>
              <a:t>indexOf</a:t>
            </a:r>
            <a:r>
              <a:rPr lang="en-US" sz="2800" dirty="0"/>
              <a:t>() method returns the position of the first occurrence of the specified character or string in a specified string.</a:t>
            </a:r>
          </a:p>
          <a:p>
            <a:r>
              <a:rPr lang="en-US" sz="2800" dirty="0"/>
              <a:t>Another is </a:t>
            </a:r>
            <a:r>
              <a:rPr lang="en-US" sz="2800" dirty="0" err="1"/>
              <a:t>lastIndexOf</a:t>
            </a:r>
            <a:r>
              <a:rPr lang="en-US" sz="2800" dirty="0"/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AE96C-6B36-45A5-B507-494D0556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BDFAC-30FA-4DEA-A4A6-9B15EF82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17" y="3036062"/>
            <a:ext cx="10172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9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7971-1598-4730-8E49-A430FEF9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 </a:t>
            </a:r>
            <a:r>
              <a:rPr lang="en-US" dirty="0" err="1"/>
              <a:t>indexOf</a:t>
            </a:r>
            <a:r>
              <a:rPr lang="en-US" dirty="0"/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9869E-A169-4550-951E-5B774012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891AE-508E-4B19-9BDF-69000923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30" y="1128214"/>
            <a:ext cx="7058025" cy="5419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366D0B-9DB1-418A-9661-A6BF432E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645" y="1632008"/>
            <a:ext cx="15716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04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4F51-B5F6-4D50-80F7-701A07B0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 length()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45B47-E437-48B3-B34C-CA5FD32B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Java String class length()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method finds the length of a string. The length of the Java string is the same as the Unicode code units of the string.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F3107-13A7-4E31-A467-CAA44813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ABAB0-25D2-48AF-BCF1-D12F6DF27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41" y="3190875"/>
            <a:ext cx="7486650" cy="230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03D6D-9176-4BEA-9609-97B41B198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056" y="3429000"/>
            <a:ext cx="24574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47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0C0B-E5D1-4322-818C-D9EE73F2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 replace()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AAFE-439C-4745-A068-E14AEBDE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Java String class replace()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method returns a string replacing all the old char or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CharSequence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to new char or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CharSequence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 Another is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replaceAll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().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A60A9-5769-4D27-83CA-5E2D40B7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F8528-2234-45AD-A345-C31E1BC0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33" y="3611890"/>
            <a:ext cx="6467475" cy="200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2C70F-476A-4B10-B294-963032FC7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408" y="4041743"/>
            <a:ext cx="37242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72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CCCE-44D2-4013-980F-97EDF81F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 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D027-AAC2-4722-ABA9-CB81869F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java string split()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method splits this string against given regular expression and returns a char array.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9F6F9-482C-4E1F-8E8F-A93F4579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2B1D5-0261-4F84-9C30-CEDBA520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691" y="2494224"/>
            <a:ext cx="5962650" cy="303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B908AC-DE21-43FE-828C-5D1ECDE28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479" y="2778302"/>
            <a:ext cx="1304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60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D27C-F5A1-4E31-B3FD-99DA23B9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 </a:t>
            </a:r>
            <a:r>
              <a:rPr lang="en-US" dirty="0" err="1"/>
              <a:t>startsWith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BA65-30D2-4D7E-BB34-DD507BA68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Java String class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startsWith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method checks if this string starts with the given prefix. It returns true if this string starts with the given prefix; else returns false.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36DA1-FB8B-4144-B8FB-B16ABE0A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FFC69-9E55-4680-9E33-8D3C6E935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71" y="2668031"/>
            <a:ext cx="6829425" cy="406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64D5B-9517-4DFD-AC49-2784FD59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688" y="3388936"/>
            <a:ext cx="12573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59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D175-6408-4607-8D3D-DED2E876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 substring()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06483-9D35-412C-836E-678D3BB5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Java String class substring() method returns a part of the string.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E371-57D7-4274-8D5F-5AE1F285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58CDA-AD93-4714-A0D7-800B4E29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05" y="2716048"/>
            <a:ext cx="4524375" cy="20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31CB4-63D7-4846-95DE-ABC8A54AF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422" y="2888775"/>
            <a:ext cx="13049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27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18D1-565D-49E0-90CD-F8E455D7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 </a:t>
            </a:r>
            <a:r>
              <a:rPr lang="en-US" dirty="0" err="1"/>
              <a:t>toCharArray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3130-9F8D-456F-A9BE-DCC460BA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java string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toCharArray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method converts this string into character array. It returns a newly created character array, its length is similar to this string and its contents are initialized with the characters of this string.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EA412-025E-477F-8388-BE7BA2AF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7A33F-4274-4E7B-9BDE-D87FD075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43" y="3270653"/>
            <a:ext cx="3581400" cy="277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40BD0D-B6E7-4B16-AF8C-F4D1DE1B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018" y="4084092"/>
            <a:ext cx="10096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2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289829"/>
            <a:ext cx="10058400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3104" algn="l"/>
              </a:tabLst>
            </a:pPr>
            <a:r>
              <a:rPr spc="-5" dirty="0"/>
              <a:t>Interactive</a:t>
            </a:r>
            <a:r>
              <a:rPr lang="en-US" spc="-5" dirty="0"/>
              <a:t> </a:t>
            </a:r>
            <a:r>
              <a:rPr spc="-5" dirty="0"/>
              <a:t>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8E864-65FD-4F31-AE79-405B2AF52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We have written programs that print console output, but it  is also possible to read input from the console.</a:t>
            </a:r>
          </a:p>
          <a:p>
            <a:pPr lvl="1"/>
            <a:r>
              <a:rPr lang="en-US" dirty="0"/>
              <a:t>The user types input into the console. We capture the input  and use it in our program.</a:t>
            </a:r>
          </a:p>
          <a:p>
            <a:pPr lvl="1"/>
            <a:r>
              <a:rPr lang="en-US" dirty="0"/>
              <a:t>Such a program is called an interactive program.</a:t>
            </a:r>
          </a:p>
          <a:p>
            <a:endParaRPr lang="en-US" dirty="0"/>
          </a:p>
          <a:p>
            <a:r>
              <a:rPr lang="en-US" dirty="0"/>
              <a:t> Interactive programs can be challenging.</a:t>
            </a:r>
          </a:p>
          <a:p>
            <a:pPr lvl="1"/>
            <a:r>
              <a:rPr lang="en-US" dirty="0"/>
              <a:t>Computers and users think in very different ways.</a:t>
            </a:r>
          </a:p>
          <a:p>
            <a:pPr lvl="1"/>
            <a:r>
              <a:rPr lang="en-US" dirty="0"/>
              <a:t>Users misbehave.</a:t>
            </a:r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0296526" y="6485707"/>
            <a:ext cx="1733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14141"/>
                </a:solidFill>
                <a:latin typeface="Verdana"/>
                <a:cs typeface="Verdana"/>
              </a:rPr>
              <a:pPr marL="38100">
                <a:spcBef>
                  <a:spcPts val="105"/>
                </a:spcBef>
              </a:pPr>
              <a:t>3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D4208-C45A-494D-BEF8-3ECF5FB6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EE7B-F375-4A86-9DB1-9FFCB201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 </a:t>
            </a:r>
            <a:r>
              <a:rPr lang="en-US" dirty="0" err="1"/>
              <a:t>toLowerCase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B977-9EA2-42C2-BD75-59E18EA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java string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toLowerCase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method returns the string in lowercase letter. In other words, it converts all characters of the string into lower case letter.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 Another is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toUpperCase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().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AF16A-349D-401B-B690-80776D69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FF24B-89C1-4EC0-92BA-174BFB4CF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46" y="3429000"/>
            <a:ext cx="3409950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95622-4111-47FB-9103-003083D5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26" y="3724963"/>
            <a:ext cx="26860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9590-E3D9-41F8-9ADF-08BE8E18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 trim()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4EFF-0CA6-4975-93F4-CE537454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Java String class trim()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method eliminates leading and trailing spaces. 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520DC-8680-4E21-8CB4-BBDB043B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521E5-182D-4234-A975-F07C1889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60" y="3064052"/>
            <a:ext cx="4629150" cy="20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ED144-D8F8-4DAC-BEA4-3261BD9C6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49" y="3242427"/>
            <a:ext cx="2809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74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3A15-8FEC-4A64-A3AE-35279F34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 </a:t>
            </a:r>
            <a:r>
              <a:rPr lang="en-US" dirty="0" err="1"/>
              <a:t>valueOf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41B2-8E24-4932-BCBC-2083D662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java string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valueOf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method converts different types of values into string.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3DB34-B41E-43A5-BC85-368CDCB7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53012-27E7-4589-A1F0-45E417543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655" y="3003812"/>
            <a:ext cx="4981575" cy="201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C497D-BA2F-4023-8C29-5C23D083F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605" y="3248663"/>
            <a:ext cx="1104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99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5A6D-564B-4C10-875A-0DDCAA73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5683-E2FF-47C9-85CD-ED2D3393B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J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ava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StringBuffer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is used to create mutable (modifiable) String objects.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StringBuffer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in Java is the same as String class except it is mutable i.e. it can be changed.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 Java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StringBuffer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class is thread-safe i.e. multiple threads cannot access it simultaneously. So it is safe and will result in an order.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0C6D2-BC5E-453B-9DC9-BFDFAA31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930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7B04-D1DB-4073-9F12-ADA37244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5E87-4880-4837-9881-B0405ED47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8F6F9-159E-4ED2-B284-ED029354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34F59-E413-4706-A6D3-76853B8C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2426"/>
            <a:ext cx="5300727" cy="2833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53635-723B-427C-99A1-4AD654B7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862" y="2649423"/>
            <a:ext cx="14668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2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337D-507C-4A7B-AEF1-57374F82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err="1"/>
              <a:t>StringBuffer</a:t>
            </a:r>
            <a:r>
              <a:rPr lang="en-US" dirty="0"/>
              <a:t> Class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6F79-F5D9-483B-8F8F-F64B5E22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StringBuffer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 insert() Method</a:t>
            </a:r>
          </a:p>
          <a:p>
            <a:r>
              <a:rPr lang="en-US" dirty="0"/>
              <a:t>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StringBuffer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 replace() Method</a:t>
            </a:r>
          </a:p>
          <a:p>
            <a:r>
              <a:rPr lang="en-US" dirty="0"/>
              <a:t>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StringBuffer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 delete() Method</a:t>
            </a:r>
          </a:p>
          <a:p>
            <a:r>
              <a:rPr lang="en-US" dirty="0"/>
              <a:t>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StringBuffer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 reverse() Method</a:t>
            </a:r>
          </a:p>
          <a:p>
            <a:r>
              <a:rPr lang="en-US" dirty="0"/>
              <a:t>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StringBuffer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 capacity() Method</a:t>
            </a:r>
          </a:p>
          <a:p>
            <a:r>
              <a:rPr lang="en-US" dirty="0"/>
              <a:t>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StringBuffer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ensureCapacity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() method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9908-6F20-4A5E-895B-FEA231C8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83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40BA-C8DA-4F09-A511-2D4CB60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StringBuffer</a:t>
            </a:r>
            <a:r>
              <a:rPr lang="en-US" dirty="0"/>
              <a:t> capacity()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944C-7144-43E7-8FCD-A02BD7B4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capacity() method of the </a:t>
            </a:r>
            <a:r>
              <a:rPr lang="en-US" dirty="0" err="1"/>
              <a:t>StringBuffer</a:t>
            </a:r>
            <a:r>
              <a:rPr lang="en-US" dirty="0"/>
              <a:t> class returns the current capacity of the buffer. </a:t>
            </a:r>
          </a:p>
          <a:p>
            <a:r>
              <a:rPr lang="en-US" dirty="0"/>
              <a:t> The default capacity of the buffer is 16. If the number of character increases from its current capacity, it increases the capacity by (</a:t>
            </a:r>
            <a:r>
              <a:rPr lang="en-US" dirty="0" err="1"/>
              <a:t>oldcapacity</a:t>
            </a:r>
            <a:r>
              <a:rPr lang="en-US" dirty="0"/>
              <a:t>*2)+2. For example if your current capacity is 16, it will be (16*2)+2=34.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15636-8F21-4FE3-BCC8-26134429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74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AA48-6682-48F7-99B3-14598039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en-US" dirty="0" err="1"/>
              <a:t>ensureCapacity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2143-0DC4-4F42-94C6-82DD9574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ensureCapacity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() method of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StringBuffer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ensures that the given capacity is the minimum to the current capacity.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sb.ensureCapacity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B70A3-3E99-476A-B12B-D78ABA0E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860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D7A0-8E24-4F68-A0BF-10B097E4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vs </a:t>
            </a:r>
            <a:r>
              <a:rPr lang="en-US" dirty="0" err="1"/>
              <a:t>StringBuffer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4DD9-D5E5-4546-AFD0-16044284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11999-FE4A-4167-BD21-559BD822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F722A-3E2A-46BD-AECE-17FD71070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00137"/>
            <a:ext cx="102108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37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71CE-BDDD-4E9F-87A6-6653894F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StringBuilder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9CC0-6B7F-4CCE-8126-162804DB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Java StringBuilder class is used to create mutable (modifiable) String. The Java StringBuilder class is same as </a:t>
            </a:r>
            <a:r>
              <a:rPr lang="en-US" dirty="0" err="1"/>
              <a:t>StringBuffer</a:t>
            </a:r>
            <a:r>
              <a:rPr lang="en-US" dirty="0"/>
              <a:t> class except that it is non-synchronized. It is available since JDK 1.5.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9114A-B43D-4DDC-9688-C4B75998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9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Input and</a:t>
            </a:r>
            <a:r>
              <a:rPr spc="-65" dirty="0"/>
              <a:t> </a:t>
            </a:r>
            <a:r>
              <a:rPr spc="-5" dirty="0">
                <a:latin typeface="Noto Mono"/>
                <a:cs typeface="Noto Mono"/>
              </a:rPr>
              <a:t>System.in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591BB-1EA7-41E7-8CBF-F03D29B1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System.out</a:t>
            </a:r>
            <a:endParaRPr lang="en-US" dirty="0"/>
          </a:p>
          <a:p>
            <a:pPr lvl="1"/>
            <a:r>
              <a:rPr lang="en-US" dirty="0"/>
              <a:t>An object with methods named </a:t>
            </a:r>
            <a:r>
              <a:rPr lang="en-US" dirty="0" err="1"/>
              <a:t>println</a:t>
            </a:r>
            <a:r>
              <a:rPr lang="en-US" dirty="0"/>
              <a:t> and print</a:t>
            </a:r>
          </a:p>
          <a:p>
            <a:r>
              <a:rPr lang="en-US" dirty="0"/>
              <a:t> System.in</a:t>
            </a:r>
          </a:p>
          <a:p>
            <a:pPr lvl="1"/>
            <a:r>
              <a:rPr lang="en-US" dirty="0"/>
              <a:t>not intended to be used directly</a:t>
            </a:r>
          </a:p>
          <a:p>
            <a:pPr lvl="1"/>
            <a:r>
              <a:rPr lang="en-US" dirty="0"/>
              <a:t>We use a second object, from a class Scanner, to help us.</a:t>
            </a:r>
          </a:p>
          <a:p>
            <a:endParaRPr lang="en-US" dirty="0"/>
          </a:p>
          <a:p>
            <a:r>
              <a:rPr lang="en-US" dirty="0"/>
              <a:t> Constructing a Scanner object to read console input:</a:t>
            </a:r>
          </a:p>
          <a:p>
            <a:pPr marL="201168" lvl="1" indent="0">
              <a:buNone/>
            </a:pPr>
            <a:r>
              <a:rPr lang="en-US" dirty="0"/>
              <a:t>		Scanner name	= new Scanner(System.in);</a:t>
            </a:r>
          </a:p>
          <a:p>
            <a:r>
              <a:rPr lang="en-US" dirty="0"/>
              <a:t> Example:</a:t>
            </a:r>
          </a:p>
          <a:p>
            <a:pPr marL="201168" lvl="1" indent="0">
              <a:buNone/>
            </a:pPr>
            <a:r>
              <a:rPr lang="en-US" dirty="0"/>
              <a:t>		Scanner console = new Scanner(System.in);</a:t>
            </a:r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0296526" y="6485707"/>
            <a:ext cx="1733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14141"/>
                </a:solidFill>
                <a:latin typeface="Verdana"/>
                <a:cs typeface="Verdana"/>
              </a:rPr>
              <a:pPr marL="38100">
                <a:spcBef>
                  <a:spcPts val="105"/>
                </a:spcBef>
              </a:pPr>
              <a:t>4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73024-6BCC-4FE1-9C35-A90FC388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B54-1A8B-4EA6-82A2-0415453C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StringBuffer</a:t>
            </a:r>
            <a:r>
              <a:rPr lang="en-US" dirty="0"/>
              <a:t> vs StringBuilder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973D-2DC4-4A66-A0D1-992E4762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4BEAE-9582-4ADC-BA28-F7822BDB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40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EBE63-032F-4A30-964E-5679D31F2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943100"/>
            <a:ext cx="101250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01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D45D-095F-44B8-98AF-BB4FD6D8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StringTokenizer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7312-6670-4261-9094-D06CE0FB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</a:t>
            </a:r>
            <a:r>
              <a:rPr lang="en-US" dirty="0" err="1"/>
              <a:t>java.util.StringTokenizer</a:t>
            </a:r>
            <a:r>
              <a:rPr lang="en-US" dirty="0"/>
              <a:t> class allows you to break a String into tokens. It is simple way to break a String. It is a legacy class of Java.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3FB6A-6E81-484D-A2D5-0B00998F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41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17BA4-ED5F-4BD4-A007-B8233D0B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295" y="2289578"/>
            <a:ext cx="48291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5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ACE9-6897-4770-81A5-549E5C8F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StringTokenizer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B605-8644-4BD3-8B7F-9E5E3708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384A9-90BA-4F82-87FF-6C034CF1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42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5E388-C703-41B9-9788-2F1B7AAA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95475"/>
            <a:ext cx="5895975" cy="306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A355C-0D56-4BF4-A283-4ECF0DCD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614" y="2140326"/>
            <a:ext cx="17240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09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9CE6-196B-4655-A2B5-4B9C6310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StringTokenizer</a:t>
            </a:r>
            <a:r>
              <a:rPr lang="en-US" dirty="0"/>
              <a:t> vs Split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B19DD-ADD1-43F9-BE92-D3A936A0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43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A4F2E-361A-4179-8853-4326C5D8A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041317"/>
            <a:ext cx="95916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48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8F9F-4AF9-4D8A-B3D1-4E3CC53B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StringTokenizer</a:t>
            </a:r>
            <a:r>
              <a:rPr lang="en-US" dirty="0"/>
              <a:t> vs Split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00470-8E75-4AA3-AE9D-B919F66E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44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FA423-E609-4481-BD81-FAD26E79A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30" y="2331326"/>
            <a:ext cx="9563100" cy="2838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9F104A-D7B5-4AB0-B942-223531BB3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60" y="1853192"/>
            <a:ext cx="95821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40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8B45-1487-4F8C-9885-39ADE1F7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D823-8BF2-4993-9AA4-4F0A24C95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Store the following string in a string variable:</a:t>
            </a:r>
          </a:p>
          <a:p>
            <a:pPr marL="201168" lvl="1" indent="0">
              <a:buNone/>
            </a:pPr>
            <a:r>
              <a:rPr lang="en-US" dirty="0"/>
              <a:t>	“My university name is Arid, Agriculture University.”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Perform following tasks on this string: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Remove comma after word “Arid”.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Print only the university name removing extra information from the sentence.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Print the whole sentence in lower case.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Print each token using a loop.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F113-E7B7-4A80-801D-DEC1139F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114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8B45-1487-4F8C-9885-39ADE1F7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D823-8BF2-4993-9AA4-4F0A24C95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Store the following string in a string variable:</a:t>
            </a:r>
          </a:p>
          <a:p>
            <a:pPr marL="201168" lvl="1" indent="0">
              <a:buNone/>
            </a:pPr>
            <a:r>
              <a:rPr lang="en-US" dirty="0"/>
              <a:t>	“My university name is Arid, Agriculture University.”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Print all the tokens using </a:t>
            </a:r>
            <a:r>
              <a:rPr lang="en-US" dirty="0" err="1"/>
              <a:t>StringTokenizer</a:t>
            </a:r>
            <a:r>
              <a:rPr lang="en-US" dirty="0"/>
              <a:t>.</a:t>
            </a:r>
          </a:p>
          <a:p>
            <a:r>
              <a:rPr lang="en-US" dirty="0"/>
              <a:t> Use String buffer to store “Welcome ”, then take the name as input from the user and append it to the string buffer and print to the console. </a:t>
            </a:r>
          </a:p>
          <a:p>
            <a:pPr marL="0" indent="0">
              <a:buNone/>
            </a:pPr>
            <a:r>
              <a:rPr lang="en-US" dirty="0"/>
              <a:t>Output will be like:</a:t>
            </a:r>
            <a:br>
              <a:rPr lang="en-US" dirty="0"/>
            </a:br>
            <a:r>
              <a:rPr lang="en-US" sz="2400" dirty="0"/>
              <a:t>Welcome Suleman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F113-E7B7-4A80-801D-DEC1139F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16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289829"/>
            <a:ext cx="10058400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4945" algn="l"/>
              </a:tabLst>
            </a:pPr>
            <a:r>
              <a:rPr spc="-5" dirty="0"/>
              <a:t>Java</a:t>
            </a:r>
            <a:r>
              <a:rPr lang="en-US" spc="-5" dirty="0"/>
              <a:t> </a:t>
            </a:r>
            <a:r>
              <a:rPr spc="-5" dirty="0"/>
              <a:t>class libraries,</a:t>
            </a:r>
            <a:r>
              <a:rPr spc="-20" dirty="0"/>
              <a:t> </a:t>
            </a:r>
            <a:r>
              <a:rPr spc="-5" dirty="0"/>
              <a:t>import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0CDD1D-3454-4A43-926F-83885A88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Java class libraries: Classes included with Java's JDK.</a:t>
            </a:r>
          </a:p>
          <a:p>
            <a:pPr lvl="1"/>
            <a:r>
              <a:rPr lang="en-US" dirty="0"/>
              <a:t>organized into groups named packages</a:t>
            </a:r>
          </a:p>
          <a:p>
            <a:pPr lvl="1"/>
            <a:r>
              <a:rPr lang="en-US" dirty="0"/>
              <a:t>To use a package, put an import declaration in your program.</a:t>
            </a:r>
          </a:p>
          <a:p>
            <a:endParaRPr lang="en-US" dirty="0"/>
          </a:p>
          <a:p>
            <a:r>
              <a:rPr lang="en-US" dirty="0"/>
              <a:t> Syntax:</a:t>
            </a:r>
          </a:p>
          <a:p>
            <a:pPr lvl="1"/>
            <a:r>
              <a:rPr lang="en-US" dirty="0"/>
              <a:t>// put this at the very top of your program  </a:t>
            </a:r>
          </a:p>
          <a:p>
            <a:pPr marL="201168" lvl="1" indent="0">
              <a:buNone/>
            </a:pPr>
            <a:r>
              <a:rPr lang="en-US" dirty="0"/>
              <a:t>		import </a:t>
            </a:r>
            <a:r>
              <a:rPr lang="en-US" dirty="0" err="1"/>
              <a:t>packageName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 Scanner is in a package named </a:t>
            </a:r>
            <a:r>
              <a:rPr lang="en-US" dirty="0" err="1"/>
              <a:t>java.util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 To use Scanner, you must place the above line at the top of  your program (before the public class header).</a:t>
            </a:r>
          </a:p>
          <a:p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296526" y="6485707"/>
            <a:ext cx="1733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14141"/>
                </a:solidFill>
                <a:latin typeface="Verdana"/>
                <a:cs typeface="Verdana"/>
              </a:rPr>
              <a:pPr marL="38100">
                <a:spcBef>
                  <a:spcPts val="105"/>
                </a:spcBef>
              </a:pPr>
              <a:t>5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AC0BAF-FC18-4D74-8610-B7057F33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7280" y="289829"/>
            <a:ext cx="10058400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cs typeface="Noto Mono"/>
              </a:rPr>
              <a:t>Scanner</a:t>
            </a:r>
            <a:r>
              <a:rPr spc="-1150" dirty="0">
                <a:cs typeface="Noto Mono"/>
              </a:rPr>
              <a:t> </a:t>
            </a:r>
            <a:r>
              <a:rPr lang="en-US" spc="-1150" dirty="0">
                <a:cs typeface="Noto Mono"/>
              </a:rPr>
              <a:t>                 </a:t>
            </a:r>
            <a:r>
              <a:rPr lang="en-US" spc="-5" dirty="0">
                <a:cs typeface="Noto Mono"/>
              </a:rPr>
              <a:t> methods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923068" y="4620059"/>
            <a:ext cx="4065143" cy="35330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28930">
              <a:spcBef>
                <a:spcPts val="254"/>
              </a:spcBef>
              <a:tabLst>
                <a:tab pos="707390" algn="l"/>
              </a:tabLst>
            </a:pPr>
            <a:r>
              <a:rPr lang="en-US" sz="2000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he value </a:t>
            </a:r>
            <a:r>
              <a:rPr sz="2000" spc="-5" dirty="0">
                <a:latin typeface="Verdana"/>
                <a:cs typeface="Verdana"/>
              </a:rPr>
              <a:t>typed </a:t>
            </a:r>
            <a:r>
              <a:rPr sz="2000" dirty="0">
                <a:latin typeface="Verdana"/>
                <a:cs typeface="Verdana"/>
              </a:rPr>
              <a:t>is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returned.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621" y="5139659"/>
            <a:ext cx="7979170" cy="96475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420"/>
              </a:spcBef>
            </a:pPr>
            <a:r>
              <a:rPr sz="2000" spc="-5" dirty="0">
                <a:latin typeface="Noto Mono"/>
                <a:cs typeface="Noto Mono"/>
              </a:rPr>
              <a:t>System.out.print("How old are you? "); </a:t>
            </a:r>
            <a:endParaRPr lang="en-US" sz="2000" spc="-5" dirty="0">
              <a:latin typeface="Noto Mono"/>
              <a:cs typeface="Noto Mono"/>
            </a:endParaRPr>
          </a:p>
          <a:p>
            <a:pPr marL="12700" marR="5080">
              <a:lnSpc>
                <a:spcPts val="2100"/>
              </a:lnSpc>
              <a:spcBef>
                <a:spcPts val="420"/>
              </a:spcBef>
            </a:pPr>
            <a:r>
              <a:rPr sz="2000" spc="-5" dirty="0">
                <a:latin typeface="Noto Mono"/>
                <a:cs typeface="Noto Mono"/>
              </a:rPr>
              <a:t> int age </a:t>
            </a:r>
            <a:r>
              <a:rPr sz="2000" dirty="0">
                <a:latin typeface="Noto Mono"/>
                <a:cs typeface="Noto Mono"/>
              </a:rPr>
              <a:t>= </a:t>
            </a:r>
            <a:r>
              <a:rPr sz="2000" spc="-5" dirty="0">
                <a:latin typeface="Noto Mono"/>
                <a:cs typeface="Noto Mono"/>
              </a:rPr>
              <a:t>console.nextInt();  </a:t>
            </a:r>
            <a:endParaRPr lang="en-US" sz="2000" spc="-5" dirty="0">
              <a:latin typeface="Noto Mono"/>
              <a:cs typeface="Noto Mono"/>
            </a:endParaRPr>
          </a:p>
          <a:p>
            <a:pPr marL="12700" marR="5080">
              <a:lnSpc>
                <a:spcPts val="2100"/>
              </a:lnSpc>
              <a:spcBef>
                <a:spcPts val="420"/>
              </a:spcBef>
            </a:pPr>
            <a:r>
              <a:rPr sz="2000" spc="-5" dirty="0" err="1">
                <a:latin typeface="Noto Mono"/>
                <a:cs typeface="Noto Mono"/>
              </a:rPr>
              <a:t>System.out.println</a:t>
            </a:r>
            <a:r>
              <a:rPr sz="2000" spc="-5" dirty="0">
                <a:latin typeface="Noto Mono"/>
                <a:cs typeface="Noto Mono"/>
              </a:rPr>
              <a:t>("You'll be 40 in </a:t>
            </a:r>
            <a:r>
              <a:rPr sz="2000" dirty="0">
                <a:latin typeface="Noto Mono"/>
                <a:cs typeface="Noto Mono"/>
              </a:rPr>
              <a:t>"</a:t>
            </a:r>
            <a:r>
              <a:rPr sz="2000" spc="-85" dirty="0">
                <a:latin typeface="Noto Mono"/>
                <a:cs typeface="Noto Mono"/>
              </a:rPr>
              <a:t> </a:t>
            </a:r>
            <a:r>
              <a:rPr sz="2000" dirty="0">
                <a:latin typeface="Noto Mono"/>
                <a:cs typeface="Noto Mono"/>
              </a:rPr>
              <a:t>+</a:t>
            </a:r>
            <a:r>
              <a:rPr sz="2000" spc="-5" dirty="0">
                <a:latin typeface="Noto Mono"/>
                <a:cs typeface="Noto Mono"/>
              </a:rPr>
              <a:t>(40 </a:t>
            </a:r>
            <a:r>
              <a:rPr sz="2000" dirty="0">
                <a:latin typeface="Noto Mono"/>
                <a:cs typeface="Noto Mono"/>
              </a:rPr>
              <a:t>- </a:t>
            </a:r>
            <a:r>
              <a:rPr sz="2000" spc="-5" dirty="0">
                <a:latin typeface="Noto Mono"/>
                <a:cs typeface="Noto Mono"/>
              </a:rPr>
              <a:t>age) </a:t>
            </a:r>
            <a:r>
              <a:rPr sz="2000" dirty="0">
                <a:latin typeface="Noto Mono"/>
                <a:cs typeface="Noto Mono"/>
              </a:rPr>
              <a:t>+ "</a:t>
            </a:r>
            <a:r>
              <a:rPr sz="2000" spc="-5" dirty="0">
                <a:latin typeface="Noto Mono"/>
                <a:cs typeface="Noto Mono"/>
              </a:rPr>
              <a:t>years.");</a:t>
            </a:r>
            <a:endParaRPr sz="2000" dirty="0">
              <a:latin typeface="Noto Mono"/>
              <a:cs typeface="Noto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96526" y="6485707"/>
            <a:ext cx="1733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14141"/>
                </a:solidFill>
                <a:latin typeface="Verdana"/>
                <a:cs typeface="Verdana"/>
              </a:rPr>
              <a:pPr marL="38100">
                <a:spcBef>
                  <a:spcPts val="105"/>
                </a:spcBef>
              </a:pPr>
              <a:t>6</a:t>
            </a:fld>
            <a:endParaRPr sz="120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20650"/>
              </p:ext>
            </p:extLst>
          </p:nvPr>
        </p:nvGraphicFramePr>
        <p:xfrm>
          <a:off x="2038145" y="1231794"/>
          <a:ext cx="7623810" cy="3032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429">
                <a:tc>
                  <a:txBody>
                    <a:bodyPr/>
                    <a:lstStyle/>
                    <a:p>
                      <a:pPr marL="643890" marR="120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Method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Description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9">
                <a:tc>
                  <a:txBody>
                    <a:bodyPr/>
                    <a:lstStyle/>
                    <a:p>
                      <a:pPr marL="91440" marR="120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Noto Mono"/>
                          <a:cs typeface="Noto Mono"/>
                        </a:rPr>
                        <a:t>nextInt()</a:t>
                      </a:r>
                      <a:endParaRPr sz="2000">
                        <a:latin typeface="Noto Mono"/>
                        <a:cs typeface="Noto Mono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reads a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token of user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input as an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Noto Mono"/>
                          <a:cs typeface="Noto Mono"/>
                        </a:rPr>
                        <a:t>int</a:t>
                      </a:r>
                      <a:endParaRPr sz="2000">
                        <a:latin typeface="Noto Mono"/>
                        <a:cs typeface="Noto Mon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8">
                <a:tc>
                  <a:txBody>
                    <a:bodyPr/>
                    <a:lstStyle/>
                    <a:p>
                      <a:pPr marL="91440" marR="120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Noto Mono"/>
                          <a:cs typeface="Noto Mono"/>
                        </a:rPr>
                        <a:t>nextDouble()</a:t>
                      </a:r>
                      <a:endParaRPr sz="2000">
                        <a:latin typeface="Noto Mono"/>
                        <a:cs typeface="Noto Mono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reads a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token of user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input as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Noto Mono"/>
                          <a:cs typeface="Noto Mono"/>
                        </a:rPr>
                        <a:t>double</a:t>
                      </a:r>
                      <a:endParaRPr sz="2000">
                        <a:latin typeface="Noto Mono"/>
                        <a:cs typeface="Noto Mon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082">
                <a:tc>
                  <a:txBody>
                    <a:bodyPr/>
                    <a:lstStyle/>
                    <a:p>
                      <a:pPr marL="91440" marR="120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Noto Mono"/>
                          <a:cs typeface="Noto Mono"/>
                        </a:rPr>
                        <a:t>next()</a:t>
                      </a:r>
                      <a:endParaRPr sz="2000" dirty="0">
                        <a:latin typeface="Noto Mono"/>
                        <a:cs typeface="Noto Mono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reads a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token of user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input as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Noto Mono"/>
                          <a:cs typeface="Noto Mono"/>
                        </a:rPr>
                        <a:t>String</a:t>
                      </a:r>
                      <a:endParaRPr sz="2000" dirty="0">
                        <a:latin typeface="Noto Mono"/>
                        <a:cs typeface="Noto Mon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082">
                <a:tc>
                  <a:txBody>
                    <a:bodyPr/>
                    <a:lstStyle/>
                    <a:p>
                      <a:pPr marL="91440" marR="120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2000" dirty="0" err="1">
                          <a:latin typeface="Noto Mono"/>
                          <a:cs typeface="Noto Mono"/>
                        </a:rPr>
                        <a:t>nextLine</a:t>
                      </a:r>
                      <a:r>
                        <a:rPr lang="en-US" sz="2000" dirty="0">
                          <a:latin typeface="Noto Mono"/>
                          <a:cs typeface="Noto Mono"/>
                        </a:rPr>
                        <a:t>()</a:t>
                      </a:r>
                      <a:endParaRPr sz="2000" dirty="0">
                        <a:latin typeface="Noto Mono"/>
                        <a:cs typeface="Noto Mono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Noto Mono"/>
                          <a:cs typeface="Noto Mono"/>
                        </a:rPr>
                        <a:t>reads a line of user input as a string</a:t>
                      </a:r>
                      <a:endParaRPr sz="2000" dirty="0">
                        <a:latin typeface="Noto Mono"/>
                        <a:cs typeface="Noto Mono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7476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E13A5-773E-4F56-8042-1B2704E7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</a:t>
            </a:r>
            <a:r>
              <a:rPr spc="-5" dirty="0">
                <a:latin typeface="Noto Mono"/>
                <a:cs typeface="Noto Mono"/>
              </a:rPr>
              <a:t>Scanner</a:t>
            </a:r>
            <a:r>
              <a:rPr spc="-1120" dirty="0">
                <a:latin typeface="Noto Mono"/>
                <a:cs typeface="Noto Mono"/>
              </a:rPr>
              <a:t> </a:t>
            </a:r>
            <a:r>
              <a:rPr spc="-5" dirty="0"/>
              <a:t>usage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05342" y="1448346"/>
            <a:ext cx="9433066" cy="1916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41015" algn="l"/>
              </a:tabLst>
            </a:pPr>
            <a:r>
              <a:rPr lang="en-US" spc="-5" dirty="0">
                <a:latin typeface="Noto Mono"/>
                <a:cs typeface="Noto Mono"/>
              </a:rPr>
              <a:t>import</a:t>
            </a:r>
            <a:r>
              <a:rPr lang="en-US" dirty="0">
                <a:latin typeface="Noto Mono"/>
                <a:cs typeface="Noto Mono"/>
              </a:rPr>
              <a:t> </a:t>
            </a:r>
            <a:r>
              <a:rPr lang="en-US" spc="-5" dirty="0" err="1">
                <a:latin typeface="Noto Mono"/>
                <a:cs typeface="Noto Mono"/>
              </a:rPr>
              <a:t>java.util</a:t>
            </a:r>
            <a:r>
              <a:rPr lang="en-US" spc="-5" dirty="0">
                <a:latin typeface="Noto Mono"/>
                <a:cs typeface="Noto Mono"/>
              </a:rPr>
              <a:t>.*;	// so that </a:t>
            </a:r>
            <a:r>
              <a:rPr lang="en-US" dirty="0">
                <a:latin typeface="Noto Mono"/>
                <a:cs typeface="Noto Mono"/>
              </a:rPr>
              <a:t>I </a:t>
            </a:r>
            <a:r>
              <a:rPr lang="en-US" spc="-5" dirty="0">
                <a:latin typeface="Noto Mono"/>
                <a:cs typeface="Noto Mono"/>
              </a:rPr>
              <a:t>can use</a:t>
            </a:r>
            <a:r>
              <a:rPr lang="en-US" spc="-40" dirty="0">
                <a:latin typeface="Noto Mono"/>
                <a:cs typeface="Noto Mono"/>
              </a:rPr>
              <a:t> </a:t>
            </a:r>
            <a:r>
              <a:rPr lang="en-US" spc="-5" dirty="0">
                <a:latin typeface="Noto Mono"/>
                <a:cs typeface="Noto Mono"/>
              </a:rPr>
              <a:t>Scanner</a:t>
            </a:r>
            <a:endParaRPr lang="en-US" dirty="0">
              <a:latin typeface="Noto Mono"/>
              <a:cs typeface="Noto Mono"/>
            </a:endParaRPr>
          </a:p>
          <a:p>
            <a:pPr marL="12700">
              <a:spcBef>
                <a:spcPts val="1290"/>
              </a:spcBef>
            </a:pPr>
            <a:r>
              <a:rPr lang="en-US" spc="-5" dirty="0">
                <a:latin typeface="Noto Mono"/>
                <a:cs typeface="Noto Mono"/>
              </a:rPr>
              <a:t>public class </a:t>
            </a:r>
            <a:r>
              <a:rPr lang="en-US" spc="-5" dirty="0" err="1">
                <a:latin typeface="Noto Mono"/>
                <a:cs typeface="Noto Mono"/>
              </a:rPr>
              <a:t>ReadSomeInput</a:t>
            </a:r>
            <a:r>
              <a:rPr lang="en-US" spc="-15" dirty="0">
                <a:latin typeface="Noto Mono"/>
                <a:cs typeface="Noto Mono"/>
              </a:rPr>
              <a:t> </a:t>
            </a:r>
            <a:r>
              <a:rPr lang="en-US" dirty="0">
                <a:latin typeface="Noto Mono"/>
                <a:cs typeface="Noto Mono"/>
              </a:rPr>
              <a:t>{</a:t>
            </a:r>
          </a:p>
          <a:p>
            <a:pPr marL="1109980" marR="1239520" indent="-549275">
              <a:lnSpc>
                <a:spcPct val="107600"/>
              </a:lnSpc>
            </a:pPr>
            <a:r>
              <a:rPr lang="en-US" spc="-5" dirty="0">
                <a:latin typeface="Noto Mono"/>
                <a:cs typeface="Noto Mono"/>
              </a:rPr>
              <a:t>public static void main(String[] </a:t>
            </a:r>
            <a:r>
              <a:rPr lang="en-US" spc="-5" dirty="0" err="1">
                <a:latin typeface="Noto Mono"/>
                <a:cs typeface="Noto Mono"/>
              </a:rPr>
              <a:t>args</a:t>
            </a:r>
            <a:r>
              <a:rPr lang="en-US" spc="-5" dirty="0">
                <a:latin typeface="Noto Mono"/>
                <a:cs typeface="Noto Mono"/>
              </a:rPr>
              <a:t>) </a:t>
            </a:r>
            <a:r>
              <a:rPr lang="en-US" dirty="0">
                <a:latin typeface="Noto Mono"/>
                <a:cs typeface="Noto Mono"/>
              </a:rPr>
              <a:t>{  </a:t>
            </a:r>
            <a:r>
              <a:rPr lang="en-US" spc="-5" dirty="0">
                <a:latin typeface="Noto Mono"/>
                <a:cs typeface="Noto Mono"/>
              </a:rPr>
              <a:t>Scanner console </a:t>
            </a:r>
            <a:r>
              <a:rPr lang="en-US" dirty="0">
                <a:latin typeface="Noto Mono"/>
                <a:cs typeface="Noto Mono"/>
              </a:rPr>
              <a:t>= </a:t>
            </a:r>
            <a:r>
              <a:rPr lang="en-US" spc="-5" dirty="0">
                <a:latin typeface="Noto Mono"/>
                <a:cs typeface="Noto Mono"/>
              </a:rPr>
              <a:t>new</a:t>
            </a:r>
            <a:r>
              <a:rPr lang="en-US" spc="-90" dirty="0">
                <a:latin typeface="Noto Mono"/>
                <a:cs typeface="Noto Mono"/>
              </a:rPr>
              <a:t> </a:t>
            </a:r>
            <a:r>
              <a:rPr lang="en-US" spc="-5" dirty="0">
                <a:latin typeface="Noto Mono"/>
                <a:cs typeface="Noto Mono"/>
              </a:rPr>
              <a:t>Scanner(System.in);</a:t>
            </a:r>
            <a:endParaRPr lang="en-US" dirty="0">
              <a:latin typeface="Noto Mono"/>
              <a:cs typeface="Noto Mono"/>
            </a:endParaRPr>
          </a:p>
          <a:p>
            <a:pPr marL="1117600" marR="1651000" indent="-7620">
              <a:lnSpc>
                <a:spcPct val="107600"/>
              </a:lnSpc>
              <a:spcBef>
                <a:spcPts val="1125"/>
              </a:spcBef>
            </a:pPr>
            <a:r>
              <a:rPr lang="en-US" spc="-5" dirty="0" err="1">
                <a:latin typeface="Noto Mono"/>
                <a:cs typeface="Noto Mono"/>
              </a:rPr>
              <a:t>System.out.print</a:t>
            </a:r>
            <a:r>
              <a:rPr lang="en-US" spc="-5" dirty="0">
                <a:latin typeface="Noto Mono"/>
                <a:cs typeface="Noto Mono"/>
              </a:rPr>
              <a:t>("How old are you? ");  int age </a:t>
            </a:r>
            <a:r>
              <a:rPr lang="en-US" dirty="0">
                <a:latin typeface="Noto Mono"/>
                <a:cs typeface="Noto Mono"/>
              </a:rPr>
              <a:t>=</a:t>
            </a:r>
            <a:r>
              <a:rPr lang="en-US" spc="50" dirty="0">
                <a:latin typeface="Noto Mono"/>
                <a:cs typeface="Noto Mono"/>
              </a:rPr>
              <a:t> </a:t>
            </a:r>
            <a:r>
              <a:rPr lang="en-US" spc="-5" dirty="0" err="1">
                <a:latin typeface="Noto Mono"/>
                <a:cs typeface="Noto Mono"/>
              </a:rPr>
              <a:t>console.nextInt</a:t>
            </a:r>
            <a:r>
              <a:rPr lang="en-US" spc="-5" dirty="0">
                <a:latin typeface="Noto Mono"/>
                <a:cs typeface="Noto Mono"/>
              </a:rPr>
              <a:t>();</a:t>
            </a:r>
            <a:endParaRPr lang="en-US" dirty="0">
              <a:latin typeface="Noto Mono"/>
              <a:cs typeface="Noto Mono"/>
            </a:endParaRPr>
          </a:p>
          <a:p>
            <a:pPr marL="1109980">
              <a:spcBef>
                <a:spcPts val="1290"/>
              </a:spcBef>
            </a:pPr>
            <a:r>
              <a:rPr lang="en-US" spc="-5" dirty="0" err="1">
                <a:latin typeface="Noto Mono"/>
                <a:cs typeface="Noto Mono"/>
              </a:rPr>
              <a:t>System.out.println</a:t>
            </a:r>
            <a:r>
              <a:rPr lang="en-US" spc="-5" dirty="0">
                <a:latin typeface="Noto Mono"/>
                <a:cs typeface="Noto Mono"/>
              </a:rPr>
              <a:t>(age </a:t>
            </a:r>
            <a:r>
              <a:rPr lang="en-US" dirty="0">
                <a:latin typeface="Noto Mono"/>
                <a:cs typeface="Noto Mono"/>
              </a:rPr>
              <a:t>+ </a:t>
            </a:r>
            <a:r>
              <a:rPr lang="en-US" spc="-5" dirty="0">
                <a:latin typeface="Noto Mono"/>
                <a:cs typeface="Noto Mono"/>
              </a:rPr>
              <a:t>"... That's quite</a:t>
            </a:r>
            <a:r>
              <a:rPr lang="en-US" spc="-85" dirty="0">
                <a:latin typeface="Noto Mono"/>
                <a:cs typeface="Noto Mono"/>
              </a:rPr>
              <a:t> </a:t>
            </a:r>
            <a:r>
              <a:rPr lang="en-US" spc="-5" dirty="0">
                <a:latin typeface="Noto Mono"/>
                <a:cs typeface="Noto Mono"/>
              </a:rPr>
              <a:t>old!");</a:t>
            </a:r>
            <a:endParaRPr lang="en-US" dirty="0">
              <a:latin typeface="Noto Mono"/>
              <a:cs typeface="Noto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0531" y="3871569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Noto Mono"/>
                <a:cs typeface="Noto Mono"/>
              </a:rPr>
              <a:t>}</a:t>
            </a:r>
            <a:endParaRPr>
              <a:latin typeface="Noto Mono"/>
              <a:cs typeface="Noto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1343" y="4171289"/>
            <a:ext cx="6046025" cy="176715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559435">
              <a:spcBef>
                <a:spcPts val="1215"/>
              </a:spcBef>
            </a:pPr>
            <a:r>
              <a:rPr dirty="0">
                <a:latin typeface="Noto Mono"/>
                <a:cs typeface="Noto Mono"/>
              </a:rPr>
              <a:t>}</a:t>
            </a:r>
          </a:p>
          <a:p>
            <a:pPr marL="12700">
              <a:spcBef>
                <a:spcPts val="1240"/>
              </a:spcBef>
              <a:tabLst>
                <a:tab pos="435609" algn="l"/>
              </a:tabLst>
            </a:pPr>
            <a:endParaRPr lang="en-US" sz="1900" spc="-5" dirty="0">
              <a:solidFill>
                <a:srgbClr val="EB641B"/>
              </a:solidFill>
              <a:latin typeface="Noto Sans Symbols"/>
              <a:cs typeface="Verdana"/>
            </a:endParaRPr>
          </a:p>
          <a:p>
            <a:pPr marL="12700">
              <a:spcBef>
                <a:spcPts val="1240"/>
              </a:spcBef>
              <a:tabLst>
                <a:tab pos="435609" algn="l"/>
              </a:tabLst>
            </a:pPr>
            <a:r>
              <a:rPr sz="2000" spc="-5" dirty="0">
                <a:latin typeface="Verdana"/>
                <a:cs typeface="Verdana"/>
              </a:rPr>
              <a:t>Output (user </a:t>
            </a:r>
            <a:r>
              <a:rPr sz="2000" dirty="0">
                <a:latin typeface="Verdana"/>
                <a:cs typeface="Verdana"/>
              </a:rPr>
              <a:t>input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underlined):</a:t>
            </a:r>
          </a:p>
          <a:p>
            <a:pPr marL="559435" marR="770890">
              <a:lnSpc>
                <a:spcPct val="107600"/>
              </a:lnSpc>
              <a:spcBef>
                <a:spcPts val="1085"/>
              </a:spcBef>
            </a:pPr>
            <a:r>
              <a:rPr spc="-5" dirty="0">
                <a:latin typeface="Noto Mono"/>
                <a:cs typeface="Noto Mono"/>
              </a:rPr>
              <a:t>How old are you? </a:t>
            </a:r>
            <a:r>
              <a:rPr u="sng" spc="-5" dirty="0">
                <a:uFill>
                  <a:solidFill>
                    <a:srgbClr val="000000"/>
                  </a:solidFill>
                </a:uFill>
                <a:latin typeface="Noto Mono"/>
                <a:cs typeface="Noto Mono"/>
              </a:rPr>
              <a:t>14 </a:t>
            </a:r>
            <a:r>
              <a:rPr spc="-5" dirty="0">
                <a:latin typeface="Noto Mono"/>
                <a:cs typeface="Noto Mono"/>
              </a:rPr>
              <a:t> 14... That's quite</a:t>
            </a:r>
            <a:r>
              <a:rPr spc="-85" dirty="0">
                <a:latin typeface="Noto Mono"/>
                <a:cs typeface="Noto Mono"/>
              </a:rPr>
              <a:t> </a:t>
            </a:r>
            <a:r>
              <a:rPr spc="-5" dirty="0">
                <a:latin typeface="Noto Mono"/>
                <a:cs typeface="Noto Mono"/>
              </a:rPr>
              <a:t>old!</a:t>
            </a:r>
            <a:endParaRPr dirty="0">
              <a:latin typeface="Noto Mono"/>
              <a:cs typeface="Noto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96526" y="6485707"/>
            <a:ext cx="1733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14141"/>
                </a:solidFill>
                <a:latin typeface="Verdana"/>
                <a:cs typeface="Verdana"/>
              </a:rPr>
              <a:pPr marL="38100">
                <a:spcBef>
                  <a:spcPts val="105"/>
                </a:spcBef>
              </a:pPr>
              <a:t>7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5FFCB-93B4-42C4-B8B8-E8D54B93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7280" y="289829"/>
            <a:ext cx="10058400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 </a:t>
            </a:r>
            <a:r>
              <a:rPr spc="-5" dirty="0">
                <a:latin typeface="Noto Mono"/>
                <a:cs typeface="Noto Mono"/>
              </a:rPr>
              <a:t>Scanner</a:t>
            </a:r>
            <a:r>
              <a:rPr spc="-1085" dirty="0">
                <a:latin typeface="Noto Mono"/>
                <a:cs typeface="Noto Mono"/>
              </a:rPr>
              <a:t> </a:t>
            </a:r>
            <a:r>
              <a:rPr lang="en-US" spc="-1085" dirty="0">
                <a:latin typeface="Noto Mono"/>
                <a:cs typeface="Noto Mono"/>
              </a:rPr>
              <a:t> </a:t>
            </a:r>
            <a:r>
              <a:rPr dirty="0"/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1844024" y="27888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4024" y="3027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4024" y="326514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81583" y="1212843"/>
            <a:ext cx="9856825" cy="401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9435" marR="816610">
              <a:lnSpc>
                <a:spcPct val="128499"/>
              </a:lnSpc>
              <a:spcBef>
                <a:spcPts val="100"/>
              </a:spcBef>
              <a:tabLst>
                <a:tab pos="3588385" algn="l"/>
              </a:tabLst>
            </a:pPr>
            <a:r>
              <a:rPr spc="-5" dirty="0">
                <a:latin typeface="Noto Mono"/>
                <a:cs typeface="Noto Mono"/>
              </a:rPr>
              <a:t>import</a:t>
            </a:r>
            <a:r>
              <a:rPr dirty="0">
                <a:latin typeface="Noto Mono"/>
                <a:cs typeface="Noto Mono"/>
              </a:rPr>
              <a:t> </a:t>
            </a:r>
            <a:r>
              <a:rPr spc="-5" dirty="0">
                <a:latin typeface="Noto Mono"/>
                <a:cs typeface="Noto Mono"/>
              </a:rPr>
              <a:t>java.util.*;	// so that </a:t>
            </a:r>
            <a:r>
              <a:rPr dirty="0">
                <a:latin typeface="Noto Mono"/>
                <a:cs typeface="Noto Mono"/>
              </a:rPr>
              <a:t>I </a:t>
            </a:r>
            <a:r>
              <a:rPr spc="-5" dirty="0">
                <a:latin typeface="Noto Mono"/>
                <a:cs typeface="Noto Mono"/>
              </a:rPr>
              <a:t>can use Scanner  public class ScannerSum</a:t>
            </a:r>
            <a:r>
              <a:rPr spc="-15" dirty="0">
                <a:latin typeface="Noto Mono"/>
                <a:cs typeface="Noto Mono"/>
              </a:rPr>
              <a:t> </a:t>
            </a:r>
            <a:r>
              <a:rPr dirty="0">
                <a:latin typeface="Noto Mono"/>
                <a:cs typeface="Noto Mono"/>
              </a:rPr>
              <a:t>{</a:t>
            </a:r>
          </a:p>
          <a:p>
            <a:pPr marL="1657350" marR="965200" indent="-549275">
              <a:lnSpc>
                <a:spcPts val="1880"/>
              </a:lnSpc>
              <a:spcBef>
                <a:spcPts val="10"/>
              </a:spcBef>
            </a:pPr>
            <a:r>
              <a:rPr spc="-5" dirty="0">
                <a:latin typeface="Noto Mono"/>
                <a:cs typeface="Noto Mono"/>
              </a:rPr>
              <a:t>public static void main(String[] args) </a:t>
            </a:r>
            <a:r>
              <a:rPr dirty="0">
                <a:latin typeface="Noto Mono"/>
                <a:cs typeface="Noto Mono"/>
              </a:rPr>
              <a:t>{  </a:t>
            </a:r>
            <a:r>
              <a:rPr spc="-5" dirty="0">
                <a:latin typeface="Noto Mono"/>
                <a:cs typeface="Noto Mono"/>
              </a:rPr>
              <a:t>Scanner console </a:t>
            </a:r>
            <a:r>
              <a:rPr dirty="0">
                <a:latin typeface="Noto Mono"/>
                <a:cs typeface="Noto Mono"/>
              </a:rPr>
              <a:t>= </a:t>
            </a:r>
            <a:r>
              <a:rPr spc="-5" dirty="0">
                <a:latin typeface="Noto Mono"/>
                <a:cs typeface="Noto Mono"/>
              </a:rPr>
              <a:t>new</a:t>
            </a:r>
            <a:r>
              <a:rPr spc="-90" dirty="0">
                <a:latin typeface="Noto Mono"/>
                <a:cs typeface="Noto Mono"/>
              </a:rPr>
              <a:t> </a:t>
            </a:r>
            <a:r>
              <a:rPr spc="-5" dirty="0">
                <a:latin typeface="Noto Mono"/>
                <a:cs typeface="Noto Mono"/>
              </a:rPr>
              <a:t>Scanner(System.in);</a:t>
            </a:r>
            <a:endParaRPr dirty="0">
              <a:latin typeface="Noto Mono"/>
              <a:cs typeface="Noto Mono"/>
            </a:endParaRPr>
          </a:p>
          <a:p>
            <a:pPr marL="1664335" marR="5080" indent="-7620">
              <a:lnSpc>
                <a:spcPts val="1880"/>
              </a:lnSpc>
              <a:spcBef>
                <a:spcPts val="890"/>
              </a:spcBef>
            </a:pPr>
            <a:r>
              <a:rPr spc="-5" dirty="0">
                <a:latin typeface="Noto Mono"/>
                <a:cs typeface="Noto Mono"/>
              </a:rPr>
              <a:t>System.out.print("Please type three numbers: ");  int num1 </a:t>
            </a:r>
            <a:r>
              <a:rPr dirty="0">
                <a:latin typeface="Noto Mono"/>
                <a:cs typeface="Noto Mono"/>
              </a:rPr>
              <a:t>=</a:t>
            </a:r>
            <a:r>
              <a:rPr spc="25" dirty="0">
                <a:latin typeface="Noto Mono"/>
                <a:cs typeface="Noto Mono"/>
              </a:rPr>
              <a:t> </a:t>
            </a:r>
            <a:r>
              <a:rPr spc="-5" dirty="0">
                <a:latin typeface="Noto Mono"/>
                <a:cs typeface="Noto Mono"/>
              </a:rPr>
              <a:t>console.nextInt();</a:t>
            </a:r>
            <a:endParaRPr dirty="0">
              <a:latin typeface="Noto Mono"/>
              <a:cs typeface="Noto Mono"/>
            </a:endParaRPr>
          </a:p>
          <a:p>
            <a:pPr marL="1664335">
              <a:lnSpc>
                <a:spcPts val="1710"/>
              </a:lnSpc>
            </a:pPr>
            <a:r>
              <a:rPr spc="-5" dirty="0">
                <a:latin typeface="Noto Mono"/>
                <a:cs typeface="Noto Mono"/>
              </a:rPr>
              <a:t>int num2 </a:t>
            </a:r>
            <a:r>
              <a:rPr dirty="0">
                <a:latin typeface="Noto Mono"/>
                <a:cs typeface="Noto Mono"/>
              </a:rPr>
              <a:t>=</a:t>
            </a:r>
            <a:r>
              <a:rPr spc="-45" dirty="0">
                <a:latin typeface="Noto Mono"/>
                <a:cs typeface="Noto Mono"/>
              </a:rPr>
              <a:t> </a:t>
            </a:r>
            <a:r>
              <a:rPr spc="-5" dirty="0">
                <a:latin typeface="Noto Mono"/>
                <a:cs typeface="Noto Mono"/>
              </a:rPr>
              <a:t>console.nextInt();</a:t>
            </a:r>
            <a:endParaRPr dirty="0">
              <a:latin typeface="Noto Mono"/>
              <a:cs typeface="Noto Mono"/>
            </a:endParaRPr>
          </a:p>
          <a:p>
            <a:pPr marL="1664335">
              <a:lnSpc>
                <a:spcPts val="2020"/>
              </a:lnSpc>
            </a:pPr>
            <a:r>
              <a:rPr spc="-5" dirty="0">
                <a:latin typeface="Noto Mono"/>
                <a:cs typeface="Noto Mono"/>
              </a:rPr>
              <a:t>int num3 </a:t>
            </a:r>
            <a:r>
              <a:rPr dirty="0">
                <a:latin typeface="Noto Mono"/>
                <a:cs typeface="Noto Mono"/>
              </a:rPr>
              <a:t>=</a:t>
            </a:r>
            <a:r>
              <a:rPr spc="-45" dirty="0">
                <a:latin typeface="Noto Mono"/>
                <a:cs typeface="Noto Mono"/>
              </a:rPr>
              <a:t> </a:t>
            </a:r>
            <a:r>
              <a:rPr spc="-5" dirty="0">
                <a:latin typeface="Noto Mono"/>
                <a:cs typeface="Noto Mono"/>
              </a:rPr>
              <a:t>console.nextInt();</a:t>
            </a:r>
            <a:endParaRPr dirty="0">
              <a:latin typeface="Noto Mono"/>
              <a:cs typeface="Noto Mono"/>
            </a:endParaRPr>
          </a:p>
          <a:p>
            <a:pPr marL="1657350" marR="1102360">
              <a:lnSpc>
                <a:spcPts val="1880"/>
              </a:lnSpc>
              <a:spcBef>
                <a:spcPts val="910"/>
              </a:spcBef>
            </a:pPr>
            <a:r>
              <a:rPr spc="-5" dirty="0">
                <a:latin typeface="Noto Mono"/>
                <a:cs typeface="Noto Mono"/>
              </a:rPr>
              <a:t>int sum </a:t>
            </a:r>
            <a:r>
              <a:rPr dirty="0">
                <a:latin typeface="Noto Mono"/>
                <a:cs typeface="Noto Mono"/>
              </a:rPr>
              <a:t>= </a:t>
            </a:r>
            <a:r>
              <a:rPr spc="-5" dirty="0">
                <a:latin typeface="Noto Mono"/>
                <a:cs typeface="Noto Mono"/>
              </a:rPr>
              <a:t>num1 </a:t>
            </a:r>
            <a:r>
              <a:rPr dirty="0">
                <a:latin typeface="Noto Mono"/>
                <a:cs typeface="Noto Mono"/>
              </a:rPr>
              <a:t>+ </a:t>
            </a:r>
            <a:r>
              <a:rPr spc="-5" dirty="0">
                <a:latin typeface="Noto Mono"/>
                <a:cs typeface="Noto Mono"/>
              </a:rPr>
              <a:t>num2 </a:t>
            </a:r>
            <a:r>
              <a:rPr dirty="0">
                <a:latin typeface="Noto Mono"/>
                <a:cs typeface="Noto Mono"/>
              </a:rPr>
              <a:t>+ </a:t>
            </a:r>
            <a:r>
              <a:rPr spc="-5" dirty="0">
                <a:latin typeface="Noto Mono"/>
                <a:cs typeface="Noto Mono"/>
              </a:rPr>
              <a:t>num3;  System.out.println("The sum is </a:t>
            </a:r>
            <a:r>
              <a:rPr dirty="0">
                <a:latin typeface="Noto Mono"/>
                <a:cs typeface="Noto Mono"/>
              </a:rPr>
              <a:t>" +</a:t>
            </a:r>
            <a:r>
              <a:rPr spc="-90" dirty="0">
                <a:latin typeface="Noto Mono"/>
                <a:cs typeface="Noto Mono"/>
              </a:rPr>
              <a:t> </a:t>
            </a:r>
            <a:r>
              <a:rPr spc="-5" dirty="0">
                <a:latin typeface="Noto Mono"/>
                <a:cs typeface="Noto Mono"/>
              </a:rPr>
              <a:t>sum);</a:t>
            </a:r>
            <a:endParaRPr dirty="0">
              <a:latin typeface="Noto Mono"/>
              <a:cs typeface="Noto Mono"/>
            </a:endParaRPr>
          </a:p>
          <a:p>
            <a:pPr marL="1108075">
              <a:lnSpc>
                <a:spcPts val="1710"/>
              </a:lnSpc>
            </a:pPr>
            <a:r>
              <a:rPr dirty="0">
                <a:latin typeface="Noto Mono"/>
                <a:cs typeface="Noto Mono"/>
              </a:rPr>
              <a:t>}</a:t>
            </a:r>
          </a:p>
          <a:p>
            <a:pPr marL="559435">
              <a:lnSpc>
                <a:spcPts val="2014"/>
              </a:lnSpc>
            </a:pPr>
            <a:r>
              <a:rPr dirty="0">
                <a:latin typeface="Noto Mono"/>
                <a:cs typeface="Noto Mono"/>
              </a:rPr>
              <a:t>}</a:t>
            </a:r>
          </a:p>
          <a:p>
            <a:pPr marL="559435" marR="3157855" indent="-547370">
              <a:lnSpc>
                <a:spcPct val="98100"/>
              </a:lnSpc>
              <a:spcBef>
                <a:spcPts val="1210"/>
              </a:spcBef>
              <a:tabLst>
                <a:tab pos="435609" algn="l"/>
              </a:tabLst>
            </a:pPr>
            <a:endParaRPr lang="en-US" sz="1900" spc="-5" dirty="0">
              <a:solidFill>
                <a:srgbClr val="EB641B"/>
              </a:solidFill>
              <a:latin typeface="Noto Sans Symbols"/>
              <a:cs typeface="Verdana"/>
            </a:endParaRPr>
          </a:p>
          <a:p>
            <a:pPr marL="559435" marR="3157855" indent="-547370">
              <a:lnSpc>
                <a:spcPct val="98100"/>
              </a:lnSpc>
              <a:spcBef>
                <a:spcPts val="1210"/>
              </a:spcBef>
              <a:tabLst>
                <a:tab pos="435609" algn="l"/>
              </a:tabLst>
            </a:pPr>
            <a:r>
              <a:rPr sz="2000" spc="-5" dirty="0">
                <a:latin typeface="Verdana"/>
                <a:cs typeface="Verdana"/>
              </a:rPr>
              <a:t>Output (user </a:t>
            </a:r>
            <a:r>
              <a:rPr sz="2000" dirty="0">
                <a:latin typeface="Verdana"/>
                <a:cs typeface="Verdana"/>
              </a:rPr>
              <a:t>input underlined):  </a:t>
            </a:r>
            <a:r>
              <a:rPr spc="-5" dirty="0">
                <a:latin typeface="Noto Mono"/>
                <a:cs typeface="Noto Mono"/>
              </a:rPr>
              <a:t>Please type three numbers: </a:t>
            </a:r>
            <a:r>
              <a:rPr u="sng" dirty="0">
                <a:uFill>
                  <a:solidFill>
                    <a:srgbClr val="000000"/>
                  </a:solidFill>
                </a:uFill>
                <a:latin typeface="Noto Mono"/>
                <a:cs typeface="Noto Mono"/>
              </a:rPr>
              <a:t>8 6 </a:t>
            </a:r>
            <a:r>
              <a:rPr u="sng" spc="-5" dirty="0">
                <a:uFill>
                  <a:solidFill>
                    <a:srgbClr val="000000"/>
                  </a:solidFill>
                </a:uFill>
                <a:latin typeface="Noto Mono"/>
                <a:cs typeface="Noto Mono"/>
              </a:rPr>
              <a:t>13 </a:t>
            </a:r>
            <a:r>
              <a:rPr spc="-5" dirty="0">
                <a:latin typeface="Noto Mono"/>
                <a:cs typeface="Noto Mono"/>
              </a:rPr>
              <a:t> The sum is</a:t>
            </a:r>
            <a:r>
              <a:rPr lang="en-US" spc="-20" dirty="0">
                <a:latin typeface="Noto Mono"/>
                <a:cs typeface="Noto Mono"/>
              </a:rPr>
              <a:t> </a:t>
            </a:r>
            <a:r>
              <a:rPr lang="en-US" spc="-5" dirty="0">
                <a:latin typeface="Noto Mono"/>
                <a:cs typeface="Noto Mono"/>
              </a:rPr>
              <a:t>27</a:t>
            </a:r>
            <a:endParaRPr dirty="0">
              <a:latin typeface="Noto Mono"/>
              <a:cs typeface="Noto Mono"/>
            </a:endParaRPr>
          </a:p>
          <a:p>
            <a:pPr>
              <a:spcBef>
                <a:spcPts val="40"/>
              </a:spcBef>
            </a:pPr>
            <a:endParaRPr sz="1900" dirty="0">
              <a:latin typeface="Noto Mono"/>
              <a:cs typeface="Noto Mono"/>
            </a:endParaRPr>
          </a:p>
          <a:p>
            <a:pPr marL="421640">
              <a:tabLst>
                <a:tab pos="807085" algn="l"/>
              </a:tabLst>
            </a:pPr>
            <a:r>
              <a:rPr sz="1500" spc="20" dirty="0">
                <a:solidFill>
                  <a:srgbClr val="2DA2BE"/>
                </a:solidFill>
                <a:latin typeface="Noto Sans Symbols"/>
                <a:cs typeface="Noto Sans Symbols"/>
              </a:rPr>
              <a:t>⚫</a:t>
            </a:r>
            <a:r>
              <a:rPr lang="en-US" sz="1500" spc="20" dirty="0">
                <a:solidFill>
                  <a:srgbClr val="2DA2BE"/>
                </a:solidFill>
                <a:latin typeface="Noto Sans Symbols"/>
                <a:cs typeface="Noto Sans Symbols"/>
              </a:rPr>
              <a:t> </a:t>
            </a:r>
            <a:r>
              <a:rPr spc="-5" dirty="0">
                <a:latin typeface="Verdana"/>
                <a:cs typeface="Verdana"/>
              </a:rPr>
              <a:t>The </a:t>
            </a:r>
            <a:r>
              <a:rPr spc="-5" dirty="0">
                <a:latin typeface="Noto Mono"/>
                <a:cs typeface="Noto Mono"/>
              </a:rPr>
              <a:t>Scanner </a:t>
            </a:r>
            <a:r>
              <a:rPr spc="-5" dirty="0">
                <a:latin typeface="Verdana"/>
                <a:cs typeface="Verdana"/>
              </a:rPr>
              <a:t>can read multiple values from one</a:t>
            </a:r>
            <a:r>
              <a:rPr spc="-38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line.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96526" y="6485707"/>
            <a:ext cx="1733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14141"/>
                </a:solidFill>
                <a:latin typeface="Verdana"/>
                <a:cs typeface="Verdana"/>
              </a:rPr>
              <a:pPr marL="38100">
                <a:spcBef>
                  <a:spcPts val="105"/>
                </a:spcBef>
              </a:pPr>
              <a:t>8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A6EEA3-B399-4050-8C01-EDBCB7A4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Input</a:t>
            </a:r>
            <a:r>
              <a:rPr spc="-80" dirty="0"/>
              <a:t> </a:t>
            </a:r>
            <a:r>
              <a:rPr spc="-5" dirty="0"/>
              <a:t>tokens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233FAC-6F7F-47D6-BC5B-B26C41A9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4651"/>
            <a:ext cx="10058400" cy="508245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 Token: A unit of user input, as read by the Scanner.</a:t>
            </a:r>
          </a:p>
          <a:p>
            <a:r>
              <a:rPr lang="en-US" dirty="0"/>
              <a:t> Tokens are separated by whitespace (spaces, tabs, newlines).</a:t>
            </a:r>
          </a:p>
          <a:p>
            <a:r>
              <a:rPr lang="en-US" dirty="0"/>
              <a:t> How many tokens appear on the following line of input?</a:t>
            </a:r>
          </a:p>
          <a:p>
            <a:pPr marL="0" indent="0">
              <a:buNone/>
            </a:pPr>
            <a:r>
              <a:rPr lang="en-US" dirty="0"/>
              <a:t>	23	John Smith	42.0 "Hello world"	$2.50	" 19"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When a token is not the type you ask for, it crashes.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("What is your age? ");  int age = </a:t>
            </a:r>
            <a:r>
              <a:rPr lang="en-US" dirty="0" err="1"/>
              <a:t>console.nextInt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What is your age? Timmy  </a:t>
            </a:r>
          </a:p>
          <a:p>
            <a:pPr marL="0" indent="0">
              <a:buNone/>
            </a:pPr>
            <a:r>
              <a:rPr lang="en-US" dirty="0" err="1"/>
              <a:t>java.util.InputMismatchException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at </a:t>
            </a:r>
            <a:r>
              <a:rPr lang="en-US" dirty="0" err="1"/>
              <a:t>java.util.Scanner.next</a:t>
            </a:r>
            <a:r>
              <a:rPr lang="en-US" dirty="0"/>
              <a:t>(Unknown Source)</a:t>
            </a:r>
          </a:p>
          <a:p>
            <a:pPr marL="0" indent="0">
              <a:buNone/>
            </a:pPr>
            <a:r>
              <a:rPr lang="en-US" dirty="0"/>
              <a:t>at </a:t>
            </a:r>
            <a:r>
              <a:rPr lang="en-US" dirty="0" err="1"/>
              <a:t>java.util.Scanner.nextInt</a:t>
            </a:r>
            <a:r>
              <a:rPr lang="en-US" dirty="0"/>
              <a:t>(Unknown Source)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0296526" y="6485707"/>
            <a:ext cx="1733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14141"/>
                </a:solidFill>
                <a:latin typeface="Verdana"/>
                <a:cs typeface="Verdana"/>
              </a:rPr>
              <a:pPr marL="38100">
                <a:spcBef>
                  <a:spcPts val="105"/>
                </a:spcBef>
              </a:pPr>
              <a:t>9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FA28DC-A395-4571-8B17-0544225D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3311</TotalTime>
  <Words>2010</Words>
  <Application>Microsoft Office PowerPoint</Application>
  <PresentationFormat>Widescreen</PresentationFormat>
  <Paragraphs>267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erdana</vt:lpstr>
      <vt:lpstr>inter-bold</vt:lpstr>
      <vt:lpstr>inter-regular</vt:lpstr>
      <vt:lpstr>Noto Mono</vt:lpstr>
      <vt:lpstr>Noto Sans Symbols</vt:lpstr>
      <vt:lpstr>Verdana</vt:lpstr>
      <vt:lpstr>Retrospect</vt:lpstr>
      <vt:lpstr>Modern Programming Languages</vt:lpstr>
      <vt:lpstr>What we will learn in this lecture…</vt:lpstr>
      <vt:lpstr>Interactive programs</vt:lpstr>
      <vt:lpstr>Input and System.in</vt:lpstr>
      <vt:lpstr>Java class libraries, import</vt:lpstr>
      <vt:lpstr>Scanner                   methods</vt:lpstr>
      <vt:lpstr>Example Scanner usage</vt:lpstr>
      <vt:lpstr>Another Scanner  example</vt:lpstr>
      <vt:lpstr>Input tokens</vt:lpstr>
      <vt:lpstr>Scanners as parameters</vt:lpstr>
      <vt:lpstr>String</vt:lpstr>
      <vt:lpstr>String</vt:lpstr>
      <vt:lpstr>String</vt:lpstr>
      <vt:lpstr>String example</vt:lpstr>
      <vt:lpstr>String methods</vt:lpstr>
      <vt:lpstr>Java String charAt()  Java String charAt()</vt:lpstr>
      <vt:lpstr>Java String compareTo()</vt:lpstr>
      <vt:lpstr>Java String concat()</vt:lpstr>
      <vt:lpstr>Java String contains()</vt:lpstr>
      <vt:lpstr>Java String endsWith()</vt:lpstr>
      <vt:lpstr>Java String equals()</vt:lpstr>
      <vt:lpstr>Java String indexOf()</vt:lpstr>
      <vt:lpstr>Java String indexOf()</vt:lpstr>
      <vt:lpstr>Java String length()</vt:lpstr>
      <vt:lpstr>Java String replace()</vt:lpstr>
      <vt:lpstr>Java String split()</vt:lpstr>
      <vt:lpstr>Java String startsWith()</vt:lpstr>
      <vt:lpstr>Java String substring()</vt:lpstr>
      <vt:lpstr>Java String toCharArray()</vt:lpstr>
      <vt:lpstr>Java String toLowerCase()</vt:lpstr>
      <vt:lpstr>Java String trim()</vt:lpstr>
      <vt:lpstr>Java String valueOf()</vt:lpstr>
      <vt:lpstr>Java StringBuffer Class</vt:lpstr>
      <vt:lpstr>Java StringBuffer Class</vt:lpstr>
      <vt:lpstr>Java StringBuffer Class Method</vt:lpstr>
      <vt:lpstr>StringBuffer capacity() Method</vt:lpstr>
      <vt:lpstr> StringBuffer ensureCapacity() method</vt:lpstr>
      <vt:lpstr>String vs StringBuffer</vt:lpstr>
      <vt:lpstr>Java StringBuilder Class</vt:lpstr>
      <vt:lpstr>StringBuffer vs StringBuilder</vt:lpstr>
      <vt:lpstr>StringTokenizer</vt:lpstr>
      <vt:lpstr>StringTokenizer</vt:lpstr>
      <vt:lpstr>StringTokenizer vs Split</vt:lpstr>
      <vt:lpstr>StringTokenizer vs Split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Scene Understanding</dc:title>
  <dc:creator>Imran Khurram</dc:creator>
  <cp:lastModifiedBy>Suleman  Khurram</cp:lastModifiedBy>
  <cp:revision>886</cp:revision>
  <dcterms:created xsi:type="dcterms:W3CDTF">2017-12-06T11:43:02Z</dcterms:created>
  <dcterms:modified xsi:type="dcterms:W3CDTF">2021-11-01T19:04:44Z</dcterms:modified>
</cp:coreProperties>
</file>