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69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7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79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00A2E8"/>
    <a:srgbClr val="FF7D27"/>
    <a:srgbClr val="F1550F"/>
    <a:srgbClr val="EE9426"/>
    <a:srgbClr val="FBF3EF"/>
    <a:srgbClr val="BD582C"/>
    <a:srgbClr val="C27110"/>
    <a:srgbClr val="F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A3EF7-6A8C-41E7-A670-94BEBA3C090C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4EC80-0680-4175-AD25-0A2E3B7CF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6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ED0D-1D7B-48EA-821D-F9A216117C10}" type="datetime1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B2E9-3FD0-46AD-AA4C-9F8B3B8D3AF0}" type="datetime1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3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98D0-E025-4F22-9C9B-4C1E174F52F0}" type="datetime1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1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222250"/>
            <a:ext cx="10566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24000"/>
            <a:ext cx="5181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524000"/>
            <a:ext cx="5181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6ED0-6E99-40BA-8044-9940D10CC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MPL - Muzaffar Iqbal Farooqi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3392-DD12-4D5C-9796-BCDA70E8C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B43B5563-217A-4727-8FF6-29BF89169D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978855"/>
      </p:ext>
    </p:extLst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4838"/>
            <a:ext cx="10058400" cy="68647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4651"/>
            <a:ext cx="10058400" cy="4654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C0AA-D1EF-400B-8AAA-A39801240C71}" type="datetime1">
              <a:rPr lang="en-GB" smtClean="0"/>
              <a:t>27/10/2021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/>
          <p:nvPr userDrawn="1"/>
        </p:nvCxnSpPr>
        <p:spPr>
          <a:xfrm>
            <a:off x="1207658" y="102698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1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EAA1-9C2F-4E7E-B98A-A3FC76AECB8D}" type="datetime1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3F27-CB3B-4B4E-9658-FFC3687D2EBC}" type="datetime1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4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C75C-26AE-431B-9FAD-78A485EB2C50}" type="datetime1">
              <a:rPr lang="en-GB" smtClean="0"/>
              <a:t>27/10/2021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A59D-5030-4EFA-BB4A-D0D30ECD8EE2}" type="datetime1">
              <a:rPr lang="en-GB" smtClean="0"/>
              <a:t>27/10/2021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68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787D-49A3-42F4-BC72-141086CC1B3B}" type="datetime1">
              <a:rPr lang="en-GB" smtClean="0"/>
              <a:t>27/10/2021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MPL - Muzaffar Iqbal Farooqi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E44C73-225D-4648-BE46-7AD4BF3D858E}" type="datetime1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MPL - Muzaffar Iqbal Farooqi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896-F226-47AF-9FF8-7C41C1ABE44B}" type="datetime1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MPL - Muzaffar Iqbal Farooqi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9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6475"/>
            <a:ext cx="10058400" cy="768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9116"/>
            <a:ext cx="10058400" cy="47499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83B602-1600-4385-BDEE-9515958394E1}" type="datetime1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MPL - Muzaffar Iqbal Farooqi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0D736693-4716-4F4B-B6D1-76F915E8FF7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4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‒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6" y="1523995"/>
            <a:ext cx="9981968" cy="631289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>
                <a:latin typeface="+mn-lt"/>
              </a:rPr>
              <a:t>Modern Programming Languages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99522" y="5740761"/>
            <a:ext cx="6241809" cy="42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Course Instructor: Suleman Khurram</a:t>
            </a:r>
            <a:endParaRPr lang="en-GB" sz="2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274618" y="2449797"/>
            <a:ext cx="9843423" cy="184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GB" sz="3200" dirty="0"/>
            </a:br>
            <a:r>
              <a:rPr lang="en-GB" sz="3200" dirty="0"/>
              <a:t>UIIT</a:t>
            </a:r>
            <a:br>
              <a:rPr lang="en-GB" sz="3200" dirty="0"/>
            </a:br>
            <a:r>
              <a:rPr lang="en-GB" sz="3200" dirty="0"/>
              <a:t>PMAS Arid Agriculture University, Rawalpindi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1400D2-E7D2-4A62-9480-5187F796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7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BDBFCD4-F660-47DC-8879-FEBD24BB1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AB7AF2D-A0A4-47C4-B7C1-12726A274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717CD807-0622-4EAB-965B-E6E438E7D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59019"/>
            <a:ext cx="82296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EBE84F3-932E-422E-B052-CC79F8249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Methods in Class Definition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4FFF154-98D0-4A00-851B-965CF826F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methods that you define for a class provide the actions that can be carried out using the variables specified in the class definition.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Methods of a class specify the behavior of an object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There are two types of methods in a class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class methods/Static methods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instance methods/Non static 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17FA86-CAD4-425E-8473-1E6C8EC99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Static Methods/Class methods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B85C295-5144-47F7-AEF8-D07A710E4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execute class methods even when no objects of a class exist</a:t>
            </a:r>
          </a:p>
          <a:p>
            <a:pPr eaLnBrk="1" hangingPunct="1"/>
            <a:r>
              <a:rPr lang="en-US" altLang="en-US"/>
              <a:t>class methods are declared using the keyword static, so they are sometimes referred to as </a:t>
            </a:r>
            <a:r>
              <a:rPr lang="en-US" altLang="en-US" b="1"/>
              <a:t>static methods</a:t>
            </a:r>
          </a:p>
          <a:p>
            <a:pPr eaLnBrk="1" hangingPunct="1"/>
            <a:r>
              <a:rPr lang="en-US" altLang="en-US"/>
              <a:t>Static methods can not use any instance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8ABF27-0F61-4BB3-97F8-471CBC861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Non Static methods/ Instance methods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97B1CFF-A32E-4A4B-AE91-24AA1C134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Instance methods can be executed only in relation to a particular object, so if no objects exist, you have no way to execute any of the instance methods defined in the 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480FE4-D140-4FAF-9D0D-9089F43ED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Assessing static and non-static methods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C642627-50A4-41AD-9190-209B47DB0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E80972D-A973-40A7-A5CC-082A7F078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865" y="1901858"/>
            <a:ext cx="461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double rootPi = Math.sqrt(Math.PI);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A43ACB5-8E56-4BDB-B6D9-014D1C66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065" y="2740059"/>
            <a:ext cx="45852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Ball ball=new Ball();</a:t>
            </a:r>
          </a:p>
          <a:p>
            <a:pPr eaLnBrk="1" hangingPunct="1"/>
            <a:r>
              <a:rPr lang="en-US" altLang="en-US"/>
              <a:t>double ballVolume = ball.volume();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0420E3D0-06C0-405E-B8C4-DE80503A7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65" y="334965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Static method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774DEBBE-C477-493E-8C0C-36721936D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065" y="479745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Non static method</a:t>
            </a:r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2FA4DC04-C5DC-42D5-93A1-F646ABF3D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865" y="357825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6B5DF08B-32D9-4A41-82BA-B794168C0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7065" y="235905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AF893A1-973A-4FD0-B66E-A1D7C0FD0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/>
              <a:t>Defining Methods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35B74DA-585A-485A-A3E2-35A5DFBD4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1E34D03-4EC4-4058-A34B-0FF6C165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1"/>
            <a:ext cx="8229600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F8C37F3-AFAB-4189-9251-C3FB38FE9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Example:Assessing Data members/ Fields in a method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99A5710-04F0-489A-AD8D-A8E066A78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public class Bicycle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// </a:t>
            </a:r>
            <a:r>
              <a:rPr lang="en-US" altLang="en-US" sz="2400" b="1"/>
              <a:t>the Bicycle class has three </a:t>
            </a:r>
            <a:r>
              <a:rPr lang="en-US" altLang="en-US" sz="2400" b="1" i="1"/>
              <a:t>fields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public int cadence;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public int gear;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 public int speed;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public void setGear(int newValue)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	gear = newValue;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}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024AD6C-FD44-4584-8169-AC3E47E56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Example: Assessing Data members/ Fields in a method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583ED40-F315-4C40-9072-79AAFACE0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041317"/>
            <a:ext cx="10058400" cy="5120161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class Sphere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//class variables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static final double PI = 3.14;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static int count = 0;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// Instance variables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double radius;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double </a:t>
            </a:r>
            <a:r>
              <a:rPr lang="en-US" altLang="en-US" sz="1600" dirty="0" err="1"/>
              <a:t>xCenter</a:t>
            </a:r>
            <a:r>
              <a:rPr lang="en-US" altLang="en-US" sz="1600" dirty="0"/>
              <a:t>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double </a:t>
            </a:r>
            <a:r>
              <a:rPr lang="en-US" altLang="en-US" sz="1600" dirty="0" err="1"/>
              <a:t>yCenter</a:t>
            </a:r>
            <a:r>
              <a:rPr lang="en-US" altLang="en-US" sz="1600" dirty="0"/>
              <a:t>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double </a:t>
            </a:r>
            <a:r>
              <a:rPr lang="en-US" altLang="en-US" sz="1600" dirty="0" err="1"/>
              <a:t>zCenter</a:t>
            </a:r>
            <a:r>
              <a:rPr lang="en-US" altLang="en-US" sz="1600" dirty="0"/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//static method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static int </a:t>
            </a:r>
            <a:r>
              <a:rPr lang="en-US" altLang="en-US" sz="1600" dirty="0" err="1"/>
              <a:t>getCount</a:t>
            </a:r>
            <a:r>
              <a:rPr lang="en-US" altLang="en-US" sz="1600" dirty="0"/>
              <a:t>(){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return count; // Return current object count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// Instance method to calculate volume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double volume()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	return 4.0/3.0*PI*radius*radius*radius;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160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EE5B5CA-AFD4-4EC7-B738-BF4AA4AAF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/>
              <a:t>The Variable this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567397B-7FAC-4C92-851B-AD41297BC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Every instance method has a variable with the name this that refers to the current object for which the method is being called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64A8EFC-4CB8-4439-9696-51B0856A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235" y="3294701"/>
            <a:ext cx="6096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void </a:t>
            </a:r>
            <a:r>
              <a:rPr lang="en-US" altLang="en-US" dirty="0" err="1"/>
              <a:t>changeRadius</a:t>
            </a:r>
            <a:r>
              <a:rPr lang="en-US" altLang="en-US" dirty="0"/>
              <a:t>(double radius) {</a:t>
            </a:r>
          </a:p>
          <a:p>
            <a:pPr eaLnBrk="1" hangingPunct="1"/>
            <a:r>
              <a:rPr lang="en-US" altLang="en-US" dirty="0"/>
              <a:t>	// Change the instance variable to the 	argument value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dirty="0" err="1"/>
              <a:t>this.radius</a:t>
            </a:r>
            <a:r>
              <a:rPr lang="en-US" altLang="en-US" dirty="0"/>
              <a:t> = radius;</a:t>
            </a:r>
          </a:p>
          <a:p>
            <a:pPr eaLnBrk="1" hangingPunct="1"/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926664A-E814-4820-BAF2-83C35D38D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Initializing data members: The ordinary way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72CFE3-230C-48FE-87C7-CFA638CEC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9923" y="13716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class Sphere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static final double PI = 3.14; // Class variable that has a fixed value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static int count = 0; // Class variable to count objects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// Instance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double radius = 5.0; // Radius of a sphere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double xCenter = 10.0; // 3D coordinates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double yCenter = 10.0; // of the center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double zCenter = 10.0; // of a sphere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// Rest of the class...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3F9C78-B8E7-43CF-9124-47C7231D4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Garbage Collection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A254522-CFBA-4C63-B257-2539B584D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Garbage collection is an important feature of java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collection frees the programmer from having to worry about releasing objects that are no longer needed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There is no concept of explicit pointers in Java, hence preventing from dangling pointers and memory leaks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 There are two basic principles of garbage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Find data objects in a program that will not be accessed in the future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Reclaim the resources used by those objects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78715EC-04FD-4181-9969-39F55ECD3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Using Initialization Blocks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CDA59A-13F0-4D38-98D9-F2C63B834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are two kinds of initialization blocks:</a:t>
            </a:r>
          </a:p>
          <a:p>
            <a:pPr lvl="1" eaLnBrk="1" hangingPunct="1"/>
            <a:r>
              <a:rPr lang="en-US" altLang="en-US" b="1"/>
              <a:t>static initialization block </a:t>
            </a:r>
          </a:p>
          <a:p>
            <a:pPr lvl="1" eaLnBrk="1" hangingPunct="1"/>
            <a:r>
              <a:rPr lang="en-US" altLang="en-US" b="1"/>
              <a:t>non-static initialization block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571F306-8311-4A5F-9763-4C603FBC0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/>
              <a:t>static initialization block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DB4E9D3-0952-40A8-99AF-66A316B98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b="1"/>
              <a:t>static initialization block </a:t>
            </a:r>
            <a:r>
              <a:rPr lang="en-US" altLang="en-US" sz="2800"/>
              <a:t>is a block defined using the keyword static and is executed once when the class is loaded.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static initialization block can initialize only static data members of the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i="1"/>
              <a:t>static initialization block</a:t>
            </a:r>
            <a:r>
              <a:rPr lang="en-US" altLang="en-US" sz="2800"/>
              <a:t> is a normal block of code enclosed in braces, { }, and preceded by the static keyword. Here is an example: static { // whatever code is needed for initialization goes here }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DDE832A-72E9-41F7-9A24-389C35314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/>
              <a:t>Non-static initialization block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DA28C32-DB55-4546-B59B-953B1D906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non-static initialization block </a:t>
            </a:r>
            <a:r>
              <a:rPr lang="en-US" altLang="en-US"/>
              <a:t>is executed for each object that is created and thus can initialize instance variables in a class.</a:t>
            </a:r>
          </a:p>
          <a:p>
            <a:pPr lvl="1" eaLnBrk="1" hangingPunct="1"/>
            <a:r>
              <a:rPr lang="en-US" altLang="en-US"/>
              <a:t>This block appears without the static keyword</a:t>
            </a:r>
          </a:p>
          <a:p>
            <a:pPr eaLnBrk="1" hangingPunct="1"/>
            <a:endParaRPr lang="en-US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98637D6B-D91E-4EAC-9294-78C62345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320" y="2941707"/>
            <a:ext cx="6832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{ </a:t>
            </a:r>
          </a:p>
          <a:p>
            <a:r>
              <a:rPr lang="en-US" altLang="en-US" dirty="0"/>
              <a:t>// whatever code is needed for initialization goes here </a:t>
            </a:r>
          </a:p>
          <a:p>
            <a:r>
              <a:rPr lang="en-US" altLang="en-US" dirty="0"/>
              <a:t>}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8F3872D-E04C-4396-85CE-EC278BB03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Constructors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8A44C7-6AF0-47D2-8FAA-C8F92E82C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Constructer is a special kind of method which is always invoked when an object of the class is created</a:t>
            </a:r>
          </a:p>
          <a:p>
            <a:pPr eaLnBrk="1" hangingPunct="1"/>
            <a:r>
              <a:rPr lang="en-US" altLang="en-US"/>
              <a:t>The primary purpose of a constructor is to provide the means of initializing the instance variables uniquely for the object that is being created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A66567-A3C4-439E-9CB9-F8748FB3B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Constructer characteristics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62F1CE4-E100-4D78-98E2-A11198DF4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constructor has two special characteristics that differentiate it from other class methods:</a:t>
            </a:r>
          </a:p>
          <a:p>
            <a:pPr lvl="1" eaLnBrk="1" hangingPunct="1"/>
            <a:r>
              <a:rPr lang="en-US" altLang="en-US"/>
              <a:t> A constructor never returns a value, and you must not specify a return type—not even of type void.</a:t>
            </a:r>
          </a:p>
          <a:p>
            <a:pPr lvl="1" eaLnBrk="1" hangingPunct="1"/>
            <a:r>
              <a:rPr lang="en-US" altLang="en-US"/>
              <a:t> A constructor always has the same name as the class.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1ECF92BE-0168-4E01-BDB5-D7D95F0E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1"/>
            <a:ext cx="82296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class Sphere {</a:t>
            </a:r>
          </a:p>
          <a:p>
            <a:r>
              <a:rPr lang="en-US" altLang="en-US" sz="2000"/>
              <a:t>	static final double PI = 3.14; </a:t>
            </a:r>
          </a:p>
          <a:p>
            <a:r>
              <a:rPr lang="en-US" altLang="en-US" sz="2000"/>
              <a:t>	static int count = 0; </a:t>
            </a:r>
          </a:p>
          <a:p>
            <a:r>
              <a:rPr lang="en-US" altLang="en-US" sz="2000"/>
              <a:t>	double radius; // Radius of a sphere</a:t>
            </a:r>
          </a:p>
          <a:p>
            <a:r>
              <a:rPr lang="en-US" altLang="en-US" sz="2000"/>
              <a:t>	double xCenter; // 3D coordinates</a:t>
            </a:r>
          </a:p>
          <a:p>
            <a:r>
              <a:rPr lang="en-US" altLang="en-US" sz="2000"/>
              <a:t>	double yCenter; // of the center</a:t>
            </a:r>
          </a:p>
          <a:p>
            <a:r>
              <a:rPr lang="en-US" altLang="en-US" sz="2000"/>
              <a:t>	double zCenter; // of a sphere</a:t>
            </a:r>
          </a:p>
          <a:p>
            <a:r>
              <a:rPr lang="en-US" altLang="en-US" sz="2000"/>
              <a:t>	// Class constructor</a:t>
            </a:r>
          </a:p>
          <a:p>
            <a:r>
              <a:rPr lang="en-US" altLang="en-US" sz="2000"/>
              <a:t>	Sphere(double theRadius, double x, double y, double z) {</a:t>
            </a:r>
          </a:p>
          <a:p>
            <a:r>
              <a:rPr lang="en-US" altLang="en-US" sz="2000"/>
              <a:t>		radius = theRadius; // Set the radius</a:t>
            </a:r>
          </a:p>
          <a:p>
            <a:r>
              <a:rPr lang="en-US" altLang="en-US" sz="2000"/>
              <a:t>		// Set the coordinates of the center</a:t>
            </a:r>
          </a:p>
          <a:p>
            <a:r>
              <a:rPr lang="en-US" altLang="en-US" sz="2000"/>
              <a:t>		xCenter = x;</a:t>
            </a:r>
          </a:p>
          <a:p>
            <a:r>
              <a:rPr lang="en-US" altLang="en-US" sz="2000"/>
              <a:t>		yCenter = y;</a:t>
            </a:r>
          </a:p>
          <a:p>
            <a:r>
              <a:rPr lang="en-US" altLang="en-US" sz="2000"/>
              <a:t>		zCenter = z;</a:t>
            </a:r>
          </a:p>
          <a:p>
            <a:r>
              <a:rPr lang="en-US" altLang="en-US" sz="2000"/>
              <a:t>		++count; // Update object count</a:t>
            </a:r>
          </a:p>
          <a:p>
            <a:r>
              <a:rPr lang="en-US" altLang="en-US" sz="2000"/>
              <a:t>	}</a:t>
            </a:r>
          </a:p>
          <a:p>
            <a:r>
              <a:rPr lang="en-US" altLang="en-US" sz="2000"/>
              <a:t>}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2037D244-BD3B-40CC-9AAA-F80E8811F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/>
              <a:t>Constructer 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32A6AE-C916-48E6-B766-2F81C21A5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Default Constructor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93389CC-2737-434F-8C2C-90343CFC6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you don’t define any constructors for your class, the compiler will supply a </a:t>
            </a:r>
            <a:r>
              <a:rPr lang="en-US" altLang="en-US" b="1"/>
              <a:t>default constructor </a:t>
            </a:r>
            <a:r>
              <a:rPr lang="en-US" altLang="en-US"/>
              <a:t>in the class, which does nothing.</a:t>
            </a:r>
          </a:p>
          <a:p>
            <a:pPr eaLnBrk="1" hangingPunct="1"/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028CD19-9D67-4296-B68F-3D1123B9B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1"/>
            <a:ext cx="45720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class Sphere {</a:t>
            </a:r>
          </a:p>
          <a:p>
            <a:r>
              <a:rPr lang="en-US" altLang="en-US"/>
              <a:t>.</a:t>
            </a:r>
          </a:p>
          <a:p>
            <a:r>
              <a:rPr lang="en-US" altLang="en-US"/>
              <a:t>.</a:t>
            </a:r>
          </a:p>
          <a:p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	Sphere() {</a:t>
            </a:r>
          </a:p>
          <a:p>
            <a:r>
              <a:rPr lang="en-US" altLang="en-US"/>
              <a:t>	}</a:t>
            </a:r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6CE3157-2B58-4709-A2CE-0B829AF73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Creating Objects of class when a constructer is used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501F993C-EC85-4FA6-BF23-29B3C1D8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499" y="2011051"/>
            <a:ext cx="76200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public static void main(String[] args){</a:t>
            </a:r>
          </a:p>
          <a:p>
            <a:endParaRPr lang="en-US" altLang="en-US"/>
          </a:p>
          <a:p>
            <a:r>
              <a:rPr lang="en-US" altLang="en-US"/>
              <a:t>		</a:t>
            </a:r>
            <a:r>
              <a:rPr lang="en-US" altLang="en-US" sz="2800"/>
              <a:t>Sphere s1=new Sphere(2,3,4,5);</a:t>
            </a:r>
          </a:p>
          <a:p>
            <a:r>
              <a:rPr lang="en-US" altLang="en-US"/>
              <a:t>		System.out.println("here comes the constructer");</a:t>
            </a:r>
          </a:p>
          <a:p>
            <a:endParaRPr lang="en-US" altLang="en-US"/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AE082E-F1D2-446F-8D2F-F0F2C3BAF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Task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406FD78-1FFE-4402-B6B8-0A3303D21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Create a class Employee with following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Salary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designation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Add a constructor to initialize the instance variables of the class.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Create objects of the class by using constructers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Add other methods of the class to specify other behaviors of the object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B5B8973-C6FE-463E-9780-A50B74F73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Passing objects as parameters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A906D3C-9847-4F64-AE55-AF3401AA9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class is a Type</a:t>
            </a:r>
          </a:p>
          <a:p>
            <a:pPr eaLnBrk="1" hangingPunct="1"/>
            <a:r>
              <a:rPr lang="en-US" altLang="en-US"/>
              <a:t>Hence, objects of a class can be passed to a method like parameters of any other data type.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772764A-A1C9-4DBD-BE1A-E07D676F9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1"/>
            <a:ext cx="7620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public static void main(String[] args){</a:t>
            </a:r>
          </a:p>
          <a:p>
            <a:endParaRPr lang="en-US" altLang="en-US"/>
          </a:p>
          <a:p>
            <a:r>
              <a:rPr lang="en-US" altLang="en-US"/>
              <a:t>		Sphere s1=new Sphere(2,3,4,5);</a:t>
            </a:r>
          </a:p>
          <a:p>
            <a:r>
              <a:rPr lang="en-US" altLang="en-US" sz="2800"/>
              <a:t>		</a:t>
            </a:r>
            <a:r>
              <a:rPr lang="en-US" altLang="en-US"/>
              <a:t>Sphere s2=new Sphere(0,0,0,0);</a:t>
            </a:r>
          </a:p>
          <a:p>
            <a:r>
              <a:rPr lang="en-US" altLang="en-US"/>
              <a:t>		</a:t>
            </a:r>
            <a:r>
              <a:rPr lang="en-US" altLang="en-US" sz="2400"/>
              <a:t>s2.copySphere(s1);</a:t>
            </a:r>
          </a:p>
          <a:p>
            <a:endParaRPr lang="en-US" altLang="en-US"/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F1F5C74-4A13-45DA-BF0F-305EC4BE4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Class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BDE7955-B7D0-446E-94D8-F37DE6A7E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class is a prescription for a particular kind of object—it defines a new </a:t>
            </a:r>
            <a:r>
              <a:rPr lang="en-US" altLang="en-US" sz="2400" b="1" dirty="0"/>
              <a:t>type</a:t>
            </a:r>
            <a:r>
              <a:rPr lang="en-US" alt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 class is a representation for a conceptual grouping of similar items or a template.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class definition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There are two kinds of things that you can include in a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/>
              <a:t>Fields</a:t>
            </a:r>
            <a:r>
              <a:rPr lang="en-US" altLang="en-US" sz="2000" dirty="0"/>
              <a:t>—These are variables that store data items that typically differentiate one object of the class from another.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They are also referred to as </a:t>
            </a:r>
            <a:r>
              <a:rPr lang="en-US" altLang="en-US" sz="2000" b="1" dirty="0"/>
              <a:t>data members </a:t>
            </a:r>
            <a:r>
              <a:rPr lang="en-US" altLang="en-US" sz="2000" dirty="0"/>
              <a:t>of a class.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/>
              <a:t>Methods</a:t>
            </a:r>
            <a:r>
              <a:rPr lang="en-US" altLang="en-US" sz="2000" dirty="0"/>
              <a:t>—These define the operations you can perform for the class—so they determine what you can do to, or with, objects of the class.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Methods typically operate on the fields—the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of the class.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FC6292A-053B-41A7-A087-41A355D85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OVER LOADING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E78981A-5D96-4F1D-936B-AD5DCAF5F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two or more methods with the same name in a class is called </a:t>
            </a:r>
            <a:r>
              <a:rPr lang="en-US" altLang="en-US" b="1"/>
              <a:t>method overloading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Java allows you to define several methods in a class with the same name, as long as each method has a unique set of parameters.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DE613EE-6C73-49F8-ABA7-34CA59AC4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Method Overloading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BF9534B-3098-4658-8A9D-929729DEA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methods in a class can have the same name provided</a:t>
            </a:r>
          </a:p>
          <a:p>
            <a:pPr lvl="1" eaLnBrk="1" hangingPunct="1"/>
            <a:r>
              <a:rPr lang="en-US" altLang="en-US"/>
              <a:t>they take different numbers of arguments,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or</a:t>
            </a:r>
          </a:p>
          <a:p>
            <a:pPr lvl="1" eaLnBrk="1" hangingPunct="1"/>
            <a:r>
              <a:rPr lang="en-US" altLang="en-US"/>
              <a:t>the type of at least one argument is different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6820D926-2B7F-433E-B5D1-D5D054AA9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508500"/>
            <a:ext cx="7620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public int add(int value1,int  value2){</a:t>
            </a:r>
          </a:p>
          <a:p>
            <a:endParaRPr lang="en-US" altLang="en-US"/>
          </a:p>
          <a:p>
            <a:r>
              <a:rPr lang="en-US" altLang="en-US"/>
              <a:t>}</a:t>
            </a:r>
          </a:p>
          <a:p>
            <a:endParaRPr lang="en-US" altLang="en-US"/>
          </a:p>
          <a:p>
            <a:r>
              <a:rPr lang="en-US" altLang="en-US"/>
              <a:t>Public float add(float value1,float value2){</a:t>
            </a:r>
          </a:p>
          <a:p>
            <a:endParaRPr lang="en-US" altLang="en-US"/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A051FA1-1CA9-46DD-90D3-E880BEC6E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Method Overloading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46D695C-ACFE-49B2-8D20-A3CE3B283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The compiler does not consider return type when differentiating methods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We cannot declare two methods with the same signature even if they have a different return type. </a:t>
            </a:r>
            <a:endParaRPr lang="en-US" altLang="en-US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/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public int </a:t>
            </a:r>
            <a:r>
              <a:rPr lang="en-US" altLang="en-US" b="1" dirty="0" err="1">
                <a:solidFill>
                  <a:srgbClr val="FF0000"/>
                </a:solidFill>
              </a:rPr>
              <a:t>countRows</a:t>
            </a:r>
            <a:r>
              <a:rPr lang="en-US" altLang="en-US" b="1" dirty="0">
                <a:solidFill>
                  <a:srgbClr val="FF0000"/>
                </a:solidFill>
              </a:rPr>
              <a:t>(int number);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public String </a:t>
            </a:r>
            <a:r>
              <a:rPr lang="en-US" altLang="en-US" b="1" dirty="0" err="1">
                <a:solidFill>
                  <a:srgbClr val="FF0000"/>
                </a:solidFill>
              </a:rPr>
              <a:t>countRows</a:t>
            </a:r>
            <a:r>
              <a:rPr lang="en-US" altLang="en-US" b="1" dirty="0">
                <a:solidFill>
                  <a:srgbClr val="FF0000"/>
                </a:solidFill>
              </a:rPr>
              <a:t>(int number);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public String </a:t>
            </a:r>
            <a:r>
              <a:rPr lang="en-US" altLang="en-US" sz="2800" b="1" dirty="0" err="1"/>
              <a:t>printString</a:t>
            </a:r>
            <a:r>
              <a:rPr lang="en-US" altLang="en-US" sz="2800" b="1" dirty="0"/>
              <a:t>(String string)</a:t>
            </a:r>
            <a:br>
              <a:rPr lang="en-US" altLang="en-US" sz="2800" b="1" dirty="0"/>
            </a:br>
            <a:r>
              <a:rPr lang="en-US" altLang="en-US" sz="2800" b="1" dirty="0"/>
              <a:t>public String </a:t>
            </a:r>
            <a:r>
              <a:rPr lang="en-US" altLang="en-US" sz="2800" b="1" dirty="0" err="1"/>
              <a:t>printString</a:t>
            </a:r>
            <a:r>
              <a:rPr lang="en-US" altLang="en-US" sz="2800" b="1" dirty="0"/>
              <a:t>(String </a:t>
            </a:r>
            <a:r>
              <a:rPr lang="en-US" altLang="en-US" sz="2800" b="1" dirty="0" err="1"/>
              <a:t>string</a:t>
            </a:r>
            <a:r>
              <a:rPr lang="en-US" altLang="en-US" sz="2800" b="1" dirty="0"/>
              <a:t>, int offset)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grpSp>
        <p:nvGrpSpPr>
          <p:cNvPr id="12292" name="Group 9">
            <a:extLst>
              <a:ext uri="{FF2B5EF4-FFF2-40B4-BE49-F238E27FC236}">
                <a16:creationId xmlns:a16="http://schemas.microsoft.com/office/drawing/2014/main" id="{E4ED8294-643B-48BE-8160-E3C374EC359C}"/>
              </a:ext>
            </a:extLst>
          </p:cNvPr>
          <p:cNvGrpSpPr>
            <a:grpSpLocks/>
          </p:cNvGrpSpPr>
          <p:nvPr/>
        </p:nvGrpSpPr>
        <p:grpSpPr bwMode="auto">
          <a:xfrm>
            <a:off x="6506852" y="3198972"/>
            <a:ext cx="609600" cy="685800"/>
            <a:chOff x="4512" y="2112"/>
            <a:chExt cx="576" cy="528"/>
          </a:xfrm>
        </p:grpSpPr>
        <p:sp>
          <p:nvSpPr>
            <p:cNvPr id="12296" name="Line 4">
              <a:extLst>
                <a:ext uri="{FF2B5EF4-FFF2-40B4-BE49-F238E27FC236}">
                  <a16:creationId xmlns:a16="http://schemas.microsoft.com/office/drawing/2014/main" id="{8B6B9309-17D6-48AA-BFF9-625BBD173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208"/>
              <a:ext cx="576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5">
              <a:extLst>
                <a:ext uri="{FF2B5EF4-FFF2-40B4-BE49-F238E27FC236}">
                  <a16:creationId xmlns:a16="http://schemas.microsoft.com/office/drawing/2014/main" id="{A1C3FFB5-E44E-452F-9AE5-739C9E977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112"/>
              <a:ext cx="384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3" name="Group 8">
            <a:extLst>
              <a:ext uri="{FF2B5EF4-FFF2-40B4-BE49-F238E27FC236}">
                <a16:creationId xmlns:a16="http://schemas.microsoft.com/office/drawing/2014/main" id="{442C7340-F83E-4988-8F6D-667BCE4DE533}"/>
              </a:ext>
            </a:extLst>
          </p:cNvPr>
          <p:cNvGrpSpPr>
            <a:grpSpLocks/>
          </p:cNvGrpSpPr>
          <p:nvPr/>
        </p:nvGrpSpPr>
        <p:grpSpPr bwMode="auto">
          <a:xfrm>
            <a:off x="8538328" y="4131297"/>
            <a:ext cx="533400" cy="457200"/>
            <a:chOff x="2112" y="3648"/>
            <a:chExt cx="432" cy="432"/>
          </a:xfrm>
        </p:grpSpPr>
        <p:sp>
          <p:nvSpPr>
            <p:cNvPr id="12294" name="Line 6">
              <a:extLst>
                <a:ext uri="{FF2B5EF4-FFF2-40B4-BE49-F238E27FC236}">
                  <a16:creationId xmlns:a16="http://schemas.microsoft.com/office/drawing/2014/main" id="{2C2DB988-0890-42A1-8482-028B56098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936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7">
              <a:extLst>
                <a:ext uri="{FF2B5EF4-FFF2-40B4-BE49-F238E27FC236}">
                  <a16:creationId xmlns:a16="http://schemas.microsoft.com/office/drawing/2014/main" id="{51D2C6C6-C7DB-4C53-BD86-6634C8D60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3648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466582E-1DAC-4B47-AEE2-4ADFC51DC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Method Overloading  Example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EE84CC2-0209-4CDF-B4C0-1881C5393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public class MainClass {</a:t>
            </a:r>
            <a:br>
              <a:rPr lang="en-US" altLang="en-US" sz="2800" b="1"/>
            </a:br>
            <a:br>
              <a:rPr lang="en-US" altLang="en-US" sz="2800" b="1"/>
            </a:br>
            <a:r>
              <a:rPr lang="en-US" altLang="en-US" sz="2800" b="1"/>
              <a:t>  public void print(int a) {</a:t>
            </a:r>
            <a:br>
              <a:rPr lang="en-US" altLang="en-US" sz="2800" b="1"/>
            </a:br>
            <a:r>
              <a:rPr lang="en-US" altLang="en-US" sz="2800" b="1"/>
              <a:t>    System.out.println(a);</a:t>
            </a:r>
            <a:br>
              <a:rPr lang="en-US" altLang="en-US" sz="2800" b="1"/>
            </a:br>
            <a:r>
              <a:rPr lang="en-US" altLang="en-US" sz="2800" b="1"/>
              <a:t>  }</a:t>
            </a:r>
            <a:br>
              <a:rPr lang="en-US" altLang="en-US" sz="2800" b="1"/>
            </a:br>
            <a:br>
              <a:rPr lang="en-US" altLang="en-US" sz="2800" b="1"/>
            </a:br>
            <a:r>
              <a:rPr lang="en-US" altLang="en-US" sz="2800" b="1"/>
              <a:t>  public void print(String a) {</a:t>
            </a:r>
            <a:br>
              <a:rPr lang="en-US" altLang="en-US" sz="2800" b="1"/>
            </a:br>
            <a:r>
              <a:rPr lang="en-US" altLang="en-US" sz="2800" b="1"/>
              <a:t>    System.out.println(a);</a:t>
            </a:r>
            <a:br>
              <a:rPr lang="en-US" altLang="en-US" sz="2800" b="1"/>
            </a:br>
            <a:r>
              <a:rPr lang="en-US" altLang="en-US" sz="2800" b="1"/>
              <a:t>  }</a:t>
            </a:r>
            <a:br>
              <a:rPr lang="en-US" altLang="en-US" sz="2800" b="1"/>
            </a:br>
            <a:br>
              <a:rPr lang="en-US" altLang="en-US" sz="2800" b="1"/>
            </a:br>
            <a:r>
              <a:rPr lang="en-US" altLang="en-US" sz="2800" b="1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ED65DD3-FE21-4F70-A675-B2AF7FBCB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/>
              <a:t>Multiple Constructors</a:t>
            </a: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BD9CBA9-3F8E-4626-AE33-3DE98D775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 are methods that can be overloaded, just like any other method in a class.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94A59236-9D99-4891-8875-F3E8431CE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Multiple Constructors Example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76C4F508-ADDC-4C71-89CA-326917B981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295400"/>
            <a:ext cx="7696200" cy="5551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52F70E5-2EAA-4936-B0DA-A47957AAA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objects using multiple constructors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D04F46F-6E33-4802-946E-FCE6C662C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836" y="2406193"/>
            <a:ext cx="66922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Sphere </a:t>
            </a:r>
            <a:r>
              <a:rPr lang="en-US" altLang="en-US" sz="2000" dirty="0" err="1"/>
              <a:t>eightBall</a:t>
            </a:r>
            <a:r>
              <a:rPr lang="en-US" altLang="en-US" sz="2000" dirty="0"/>
              <a:t> = new Sphere(10.0, 10.0, 0.0);</a:t>
            </a:r>
          </a:p>
          <a:p>
            <a:r>
              <a:rPr lang="en-US" altLang="en-US" sz="2000" dirty="0"/>
              <a:t>Sphere </a:t>
            </a:r>
            <a:r>
              <a:rPr lang="en-US" altLang="en-US" sz="2000" dirty="0" err="1"/>
              <a:t>oddBall</a:t>
            </a:r>
            <a:r>
              <a:rPr lang="en-US" altLang="en-US" sz="2000" dirty="0"/>
              <a:t> = new Sphere();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0163E5-72B0-44C7-9CCB-66BD445E2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Calling a Constructor from a Constructor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878BD8B-9D35-4814-A18A-0ABD074AD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class constructor can call another constructor in the same class in its first executable statement. </a:t>
            </a:r>
          </a:p>
          <a:p>
            <a:pPr eaLnBrk="1" hangingPunct="1"/>
            <a:r>
              <a:rPr lang="en-US" altLang="en-US"/>
              <a:t>This can often save duplicating a lot of code.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684F0DBA-7CD8-4185-9D39-F112CA5EF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Calling a Constructor from a Constructor: Example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3DDC20F7-3643-4696-8818-3F05866ACA5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529401"/>
              </p:ext>
            </p:extLst>
          </p:nvPr>
        </p:nvGraphicFramePr>
        <p:xfrm>
          <a:off x="1981200" y="1183063"/>
          <a:ext cx="8458200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3" imgW="6335009" imgH="4153480" progId="Paint.Picture">
                  <p:embed/>
                </p:oleObj>
              </mc:Choice>
              <mc:Fallback>
                <p:oleObj name="Bitmap Image" r:id="rId3" imgW="6335009" imgH="4153480" progId="Paint.Picture">
                  <p:embed/>
                  <p:pic>
                    <p:nvPicPr>
                      <p:cNvPr id="18435" name="Object 4">
                        <a:extLst>
                          <a:ext uri="{FF2B5EF4-FFF2-40B4-BE49-F238E27FC236}">
                            <a16:creationId xmlns:a16="http://schemas.microsoft.com/office/drawing/2014/main" id="{3DDC20F7-3643-4696-8818-3F05866AC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83063"/>
                        <a:ext cx="8458200" cy="554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EB81E54-4178-47F6-91B5-AAC6A2FEF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Task 1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FEEA824-04FA-4D51-948A-FD285BF04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Make a class with the name Calculator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Identify methods and data members of the class and add basic behavior to the class such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Subtract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Divide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Multipy</a:t>
            </a:r>
            <a:r>
              <a:rPr lang="en-US" altLang="en-US" dirty="0"/>
              <a:t>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226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E9A6E19-4A31-458A-B213-B653C359C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Object</a:t>
            </a:r>
          </a:p>
        </p:txBody>
      </p:sp>
      <p:graphicFrame>
        <p:nvGraphicFramePr>
          <p:cNvPr id="5125" name="Object 13">
            <a:extLst>
              <a:ext uri="{FF2B5EF4-FFF2-40B4-BE49-F238E27FC236}">
                <a16:creationId xmlns:a16="http://schemas.microsoft.com/office/drawing/2014/main" id="{76F4F49F-83B0-47E9-AB13-79D587A7F11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030318"/>
              </p:ext>
            </p:extLst>
          </p:nvPr>
        </p:nvGraphicFramePr>
        <p:xfrm>
          <a:off x="5261728" y="5444651"/>
          <a:ext cx="14557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1455089" imgH="489999" progId="Visio.Drawing.11">
                  <p:embed/>
                </p:oleObj>
              </mc:Choice>
              <mc:Fallback>
                <p:oleObj name="Visio" r:id="rId3" imgW="1455089" imgH="489999" progId="Visio.Drawing.11">
                  <p:embed/>
                  <p:pic>
                    <p:nvPicPr>
                      <p:cNvPr id="5125" name="Object 13">
                        <a:extLst>
                          <a:ext uri="{FF2B5EF4-FFF2-40B4-BE49-F238E27FC236}">
                            <a16:creationId xmlns:a16="http://schemas.microsoft.com/office/drawing/2014/main" id="{76F4F49F-83B0-47E9-AB13-79D587A7F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728" y="5444651"/>
                        <a:ext cx="1455738" cy="4905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>
            <a:extLst>
              <a:ext uri="{FF2B5EF4-FFF2-40B4-BE49-F238E27FC236}">
                <a16:creationId xmlns:a16="http://schemas.microsoft.com/office/drawing/2014/main" id="{A65844CE-99A9-4C8E-A8EB-20E18D0E27F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97279" y="1190541"/>
            <a:ext cx="10058399" cy="1905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An object of a class is also referred to as an </a:t>
            </a:r>
            <a:r>
              <a:rPr lang="en-US" altLang="en-US" sz="2800" b="1" dirty="0"/>
              <a:t>instance </a:t>
            </a:r>
            <a:r>
              <a:rPr lang="en-US" altLang="en-US" sz="2800" dirty="0"/>
              <a:t>of that class. When you create an object, the object will contain all the fields that were included in the class definition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A69D4C6-B1C2-48E8-9D69-60154C8E8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28" y="2712564"/>
            <a:ext cx="25146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7">
            <a:extLst>
              <a:ext uri="{FF2B5EF4-FFF2-40B4-BE49-F238E27FC236}">
                <a16:creationId xmlns:a16="http://schemas.microsoft.com/office/drawing/2014/main" id="{A96E5024-3782-487D-8DA5-76563E749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928" y="4236563"/>
            <a:ext cx="1066800" cy="914400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Instance of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FCC5132-05CB-4D45-B4D3-3B7E9E6E0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7280" y="302427"/>
            <a:ext cx="10058400" cy="68647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Task 2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603E4E8-BC1B-42D6-9A16-F3838D017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have already made a  class with the name calculator</a:t>
            </a:r>
          </a:p>
          <a:p>
            <a:pPr lvl="1" eaLnBrk="1" hangingPunct="1"/>
            <a:r>
              <a:rPr lang="en-US" altLang="en-US"/>
              <a:t>Overload its methods to cater different data types</a:t>
            </a:r>
          </a:p>
          <a:p>
            <a:pPr lvl="1" eaLnBrk="1" hangingPunct="1"/>
            <a:r>
              <a:rPr lang="en-US" altLang="en-US"/>
              <a:t>Overload its constructors properly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6F22C49-30C4-4107-AA70-62ECCD22C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Object Example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19A1BE7-2DC3-477A-8BA5-F76C4D103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6800" y="1101365"/>
            <a:ext cx="4876800" cy="2209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Class Student{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String status;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String defaulter;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Public Boolean isEligible(){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}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1F4E6A7-D875-495C-B8A4-6E2A3DEA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01366"/>
            <a:ext cx="25146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9" name="Object 13">
            <a:extLst>
              <a:ext uri="{FF2B5EF4-FFF2-40B4-BE49-F238E27FC236}">
                <a16:creationId xmlns:a16="http://schemas.microsoft.com/office/drawing/2014/main" id="{D2BF1E67-969E-4206-92A7-BD1CEEEF2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099739"/>
              </p:ext>
            </p:extLst>
          </p:nvPr>
        </p:nvGraphicFramePr>
        <p:xfrm>
          <a:off x="1752600" y="3628665"/>
          <a:ext cx="2674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4" imgW="1455089" imgH="489999" progId="Visio.Drawing.11">
                  <p:embed/>
                </p:oleObj>
              </mc:Choice>
              <mc:Fallback>
                <p:oleObj name="Visio" r:id="rId4" imgW="1455089" imgH="489999" progId="Visio.Drawing.11">
                  <p:embed/>
                  <p:pic>
                    <p:nvPicPr>
                      <p:cNvPr id="6149" name="Object 13">
                        <a:extLst>
                          <a:ext uri="{FF2B5EF4-FFF2-40B4-BE49-F238E27FC236}">
                            <a16:creationId xmlns:a16="http://schemas.microsoft.com/office/drawing/2014/main" id="{D2BF1E67-969E-4206-92A7-BD1CEEEF2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28665"/>
                        <a:ext cx="2674938" cy="901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AutoShape 6">
            <a:extLst>
              <a:ext uri="{FF2B5EF4-FFF2-40B4-BE49-F238E27FC236}">
                <a16:creationId xmlns:a16="http://schemas.microsoft.com/office/drawing/2014/main" id="{20035F1D-743F-409E-9A1D-FAD76891B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25365"/>
            <a:ext cx="1066800" cy="914400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Instance of </a:t>
            </a:r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2F538B7E-6F2C-4895-9144-0FC66D52C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87365"/>
            <a:ext cx="533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13100A7C-C472-4252-821D-35B9C7608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39765"/>
            <a:ext cx="487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StudentObjectExample</a:t>
            </a:r>
            <a:r>
              <a:rPr lang="en-US" altLang="en-US" sz="20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public static void main(String 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Student john=new Student();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john.status</a:t>
            </a:r>
            <a:r>
              <a:rPr lang="en-US" altLang="en-US" sz="2000" dirty="0"/>
              <a:t>=“enrolled”;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john.defaulter</a:t>
            </a:r>
            <a:r>
              <a:rPr lang="en-US" altLang="en-US" sz="2000" dirty="0"/>
              <a:t>=“no”;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}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3782821-A3BA-424F-93B8-8980818CC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Fields/Data members in class definition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7DDCD3F-88AB-43A6-8A78-D37553F6F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Also referred to as Member variables</a:t>
            </a:r>
          </a:p>
          <a:p>
            <a:pPr eaLnBrk="1" hangingPunct="1"/>
            <a:r>
              <a:rPr lang="en-US" altLang="en-US"/>
              <a:t>Here are two types of fields in a class definition</a:t>
            </a:r>
          </a:p>
          <a:p>
            <a:pPr lvl="1" eaLnBrk="1" hangingPunct="1"/>
            <a:r>
              <a:rPr lang="en-US" altLang="en-US"/>
              <a:t>Static Fields/class variables</a:t>
            </a:r>
          </a:p>
          <a:p>
            <a:pPr lvl="1" eaLnBrk="1" hangingPunct="1"/>
            <a:r>
              <a:rPr lang="en-US" altLang="en-US"/>
              <a:t>Non-static Fields/instance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1903F1D-9EB3-4E42-9D2A-DD01B881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Static Fields/class variables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6822A3-A3B4-489B-A29D-0F231B42A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/>
              <a:t>Shared by all objects of the class</a:t>
            </a:r>
          </a:p>
          <a:p>
            <a:pPr eaLnBrk="1" hangingPunct="1"/>
            <a:r>
              <a:rPr lang="en-US" altLang="en-US" sz="2000"/>
              <a:t>There is only one copy of static fields for all variables of a class.</a:t>
            </a:r>
          </a:p>
          <a:p>
            <a:pPr eaLnBrk="1" hangingPunct="1"/>
            <a:r>
              <a:rPr lang="en-US" altLang="en-US" sz="2000"/>
              <a:t>They exist even if there is no object of the class</a:t>
            </a:r>
          </a:p>
        </p:txBody>
      </p:sp>
      <p:grpSp>
        <p:nvGrpSpPr>
          <p:cNvPr id="8196" name="Group 28">
            <a:extLst>
              <a:ext uri="{FF2B5EF4-FFF2-40B4-BE49-F238E27FC236}">
                <a16:creationId xmlns:a16="http://schemas.microsoft.com/office/drawing/2014/main" id="{BB26A9C7-249F-422B-8597-7BAC31C60185}"/>
              </a:ext>
            </a:extLst>
          </p:cNvPr>
          <p:cNvGrpSpPr>
            <a:grpSpLocks/>
          </p:cNvGrpSpPr>
          <p:nvPr/>
        </p:nvGrpSpPr>
        <p:grpSpPr bwMode="auto">
          <a:xfrm>
            <a:off x="5780202" y="2179572"/>
            <a:ext cx="5943600" cy="4075112"/>
            <a:chOff x="0" y="1536"/>
            <a:chExt cx="3696" cy="2638"/>
          </a:xfrm>
        </p:grpSpPr>
        <p:grpSp>
          <p:nvGrpSpPr>
            <p:cNvPr id="8197" name="Group 17">
              <a:extLst>
                <a:ext uri="{FF2B5EF4-FFF2-40B4-BE49-F238E27FC236}">
                  <a16:creationId xmlns:a16="http://schemas.microsoft.com/office/drawing/2014/main" id="{04CC31CB-6E44-4DBB-A443-5B5D3D333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536"/>
              <a:ext cx="2736" cy="1632"/>
              <a:chOff x="288" y="2256"/>
              <a:chExt cx="2736" cy="1632"/>
            </a:xfrm>
          </p:grpSpPr>
          <p:grpSp>
            <p:nvGrpSpPr>
              <p:cNvPr id="8207" name="Group 7">
                <a:extLst>
                  <a:ext uri="{FF2B5EF4-FFF2-40B4-BE49-F238E27FC236}">
                    <a16:creationId xmlns:a16="http://schemas.microsoft.com/office/drawing/2014/main" id="{BF5BC13A-9CDC-4AA4-AACF-9D0758C280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256"/>
                <a:ext cx="1632" cy="624"/>
                <a:chOff x="1056" y="2640"/>
                <a:chExt cx="1632" cy="624"/>
              </a:xfrm>
            </p:grpSpPr>
            <p:sp>
              <p:nvSpPr>
                <p:cNvPr id="8215" name="Rectangle 4">
                  <a:extLst>
                    <a:ext uri="{FF2B5EF4-FFF2-40B4-BE49-F238E27FC236}">
                      <a16:creationId xmlns:a16="http://schemas.microsoft.com/office/drawing/2014/main" id="{7F0F6490-73D7-4AE5-9F56-C494E1563C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640"/>
                  <a:ext cx="16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StaticExample</a:t>
                  </a:r>
                </a:p>
              </p:txBody>
            </p:sp>
            <p:sp>
              <p:nvSpPr>
                <p:cNvPr id="8216" name="Rectangle 6">
                  <a:extLst>
                    <a:ext uri="{FF2B5EF4-FFF2-40B4-BE49-F238E27FC236}">
                      <a16:creationId xmlns:a16="http://schemas.microsoft.com/office/drawing/2014/main" id="{C9F9A858-F6A1-4163-9F05-FC550A517A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928"/>
                  <a:ext cx="1632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Static int: noOfInstances=0</a:t>
                  </a:r>
                </a:p>
              </p:txBody>
            </p:sp>
          </p:grpSp>
          <p:sp>
            <p:nvSpPr>
              <p:cNvPr id="8208" name="Rectangle 9">
                <a:extLst>
                  <a:ext uri="{FF2B5EF4-FFF2-40B4-BE49-F238E27FC236}">
                    <a16:creationId xmlns:a16="http://schemas.microsoft.com/office/drawing/2014/main" id="{FF99FADF-4A16-4D42-A31D-07982BECD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360"/>
                <a:ext cx="72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obj1</a:t>
                </a:r>
              </a:p>
            </p:txBody>
          </p:sp>
          <p:sp>
            <p:nvSpPr>
              <p:cNvPr id="8209" name="Rectangle 10">
                <a:extLst>
                  <a:ext uri="{FF2B5EF4-FFF2-40B4-BE49-F238E27FC236}">
                    <a16:creationId xmlns:a16="http://schemas.microsoft.com/office/drawing/2014/main" id="{89E1E010-B3B4-4F0F-BDA0-F4209DC73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816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obj2</a:t>
                </a:r>
              </a:p>
            </p:txBody>
          </p:sp>
          <p:sp>
            <p:nvSpPr>
              <p:cNvPr id="8210" name="Rectangle 11">
                <a:extLst>
                  <a:ext uri="{FF2B5EF4-FFF2-40B4-BE49-F238E27FC236}">
                    <a16:creationId xmlns:a16="http://schemas.microsoft.com/office/drawing/2014/main" id="{D5EFCF5F-7072-4C40-BA6D-737E3D962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880"/>
                <a:ext cx="163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Public void increment()</a:t>
                </a:r>
              </a:p>
            </p:txBody>
          </p:sp>
          <p:sp>
            <p:nvSpPr>
              <p:cNvPr id="8211" name="Rectangle 12">
                <a:extLst>
                  <a:ext uri="{FF2B5EF4-FFF2-40B4-BE49-F238E27FC236}">
                    <a16:creationId xmlns:a16="http://schemas.microsoft.com/office/drawing/2014/main" id="{D032E37E-CC43-4822-A0D9-D337DC015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816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obj3</a:t>
                </a:r>
              </a:p>
            </p:txBody>
          </p:sp>
          <p:sp>
            <p:nvSpPr>
              <p:cNvPr id="8212" name="Line 14">
                <a:extLst>
                  <a:ext uri="{FF2B5EF4-FFF2-40B4-BE49-F238E27FC236}">
                    <a16:creationId xmlns:a16="http://schemas.microsoft.com/office/drawing/2014/main" id="{483BA851-432E-41B7-86C5-D4E3822EA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4" y="321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3" name="Line 15">
                <a:extLst>
                  <a:ext uri="{FF2B5EF4-FFF2-40B4-BE49-F238E27FC236}">
                    <a16:creationId xmlns:a16="http://schemas.microsoft.com/office/drawing/2014/main" id="{F74CE432-818A-4550-80FD-8F29F6281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316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4" name="Line 16">
                <a:extLst>
                  <a:ext uri="{FF2B5EF4-FFF2-40B4-BE49-F238E27FC236}">
                    <a16:creationId xmlns:a16="http://schemas.microsoft.com/office/drawing/2014/main" id="{291FD884-152A-447A-8DE0-D725103BA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64" y="321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8" name="Text Box 18">
              <a:extLst>
                <a:ext uri="{FF2B5EF4-FFF2-40B4-BE49-F238E27FC236}">
                  <a16:creationId xmlns:a16="http://schemas.microsoft.com/office/drawing/2014/main" id="{277C904C-6A0B-4590-8400-209461634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600"/>
              <a:ext cx="129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Obj1.increment()</a:t>
              </a:r>
            </a:p>
          </p:txBody>
        </p:sp>
        <p:sp>
          <p:nvSpPr>
            <p:cNvPr id="8199" name="Text Box 19">
              <a:extLst>
                <a:ext uri="{FF2B5EF4-FFF2-40B4-BE49-F238E27FC236}">
                  <a16:creationId xmlns:a16="http://schemas.microsoft.com/office/drawing/2014/main" id="{108297B7-563F-434C-B817-068D6F686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3408"/>
              <a:ext cx="129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Obj2.increment()</a:t>
              </a:r>
            </a:p>
          </p:txBody>
        </p:sp>
        <p:sp>
          <p:nvSpPr>
            <p:cNvPr id="8200" name="Text Box 20">
              <a:extLst>
                <a:ext uri="{FF2B5EF4-FFF2-40B4-BE49-F238E27FC236}">
                  <a16:creationId xmlns:a16="http://schemas.microsoft.com/office/drawing/2014/main" id="{C3E8EAC4-EEA7-458D-9DD9-79AA30135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648"/>
              <a:ext cx="129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Obj3.increment()</a:t>
              </a:r>
            </a:p>
          </p:txBody>
        </p:sp>
        <p:sp>
          <p:nvSpPr>
            <p:cNvPr id="8201" name="Text Box 21">
              <a:extLst>
                <a:ext uri="{FF2B5EF4-FFF2-40B4-BE49-F238E27FC236}">
                  <a16:creationId xmlns:a16="http://schemas.microsoft.com/office/drawing/2014/main" id="{5BE4BD22-1D98-4BAA-AC08-0C42B1DDE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" y="3888"/>
              <a:ext cx="115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noOfInstances=1</a:t>
              </a:r>
            </a:p>
          </p:txBody>
        </p:sp>
        <p:sp>
          <p:nvSpPr>
            <p:cNvPr id="8202" name="Text Box 22">
              <a:extLst>
                <a:ext uri="{FF2B5EF4-FFF2-40B4-BE49-F238E27FC236}">
                  <a16:creationId xmlns:a16="http://schemas.microsoft.com/office/drawing/2014/main" id="{80115736-A347-481A-8D0D-E262C4E52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" y="3937"/>
              <a:ext cx="115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noOfInstances=2</a:t>
              </a:r>
            </a:p>
          </p:txBody>
        </p:sp>
        <p:sp>
          <p:nvSpPr>
            <p:cNvPr id="8203" name="Text Box 23">
              <a:extLst>
                <a:ext uri="{FF2B5EF4-FFF2-40B4-BE49-F238E27FC236}">
                  <a16:creationId xmlns:a16="http://schemas.microsoft.com/office/drawing/2014/main" id="{BA9C5760-C2AD-4F0D-83B6-375FF8E0A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" y="3887"/>
              <a:ext cx="115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noOfInstances=3</a:t>
              </a:r>
            </a:p>
          </p:txBody>
        </p:sp>
        <p:sp>
          <p:nvSpPr>
            <p:cNvPr id="8204" name="Line 24">
              <a:extLst>
                <a:ext uri="{FF2B5EF4-FFF2-40B4-BE49-F238E27FC236}">
                  <a16:creationId xmlns:a16="http://schemas.microsoft.com/office/drawing/2014/main" id="{DD5FF16D-D8F2-471D-B0CE-D9072FCFF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25">
              <a:extLst>
                <a:ext uri="{FF2B5EF4-FFF2-40B4-BE49-F238E27FC236}">
                  <a16:creationId xmlns:a16="http://schemas.microsoft.com/office/drawing/2014/main" id="{F4B81808-BAF9-468B-89A1-E9233B1E48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26">
              <a:extLst>
                <a:ext uri="{FF2B5EF4-FFF2-40B4-BE49-F238E27FC236}">
                  <a16:creationId xmlns:a16="http://schemas.microsoft.com/office/drawing/2014/main" id="{A825F9E7-8514-4D09-8F3A-3877CA844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1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83DD267-422B-4CAF-BE48-E04E507D0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Static Fields/class variables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0B7181EA-C160-4C17-9F79-96BCD12AE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21562"/>
            <a:ext cx="6172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Class StaticExample{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static int noOfInstances=0;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public void increment(){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	noOfInstances++;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	System.out.println(“No of instances are ”+noOfInstances);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public static void main(String[] args){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	StaticExample var1 =new StaticExample();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	var1.increment();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	//It will display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	StaticExample var2 =new StaticExample();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	var2.increment();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	//It will display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B165AB7-A7DC-45B6-B841-BE6055A68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Non-static Fields/instance variables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24CB11B-01F4-4BDE-9A2A-D916BEC15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Each object of the class will have its own copy of each of the non-static fields or instance variables that appear in the class definition.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Each object will have its own values for each instance variable. </a:t>
            </a:r>
          </a:p>
        </p:txBody>
      </p:sp>
      <p:grpSp>
        <p:nvGrpSpPr>
          <p:cNvPr id="10244" name="Group 8">
            <a:extLst>
              <a:ext uri="{FF2B5EF4-FFF2-40B4-BE49-F238E27FC236}">
                <a16:creationId xmlns:a16="http://schemas.microsoft.com/office/drawing/2014/main" id="{459C6BA3-351B-40EF-A127-891B9F1DA750}"/>
              </a:ext>
            </a:extLst>
          </p:cNvPr>
          <p:cNvGrpSpPr>
            <a:grpSpLocks/>
          </p:cNvGrpSpPr>
          <p:nvPr/>
        </p:nvGrpSpPr>
        <p:grpSpPr bwMode="auto">
          <a:xfrm>
            <a:off x="3465136" y="2830398"/>
            <a:ext cx="2362200" cy="914400"/>
            <a:chOff x="1584" y="2400"/>
            <a:chExt cx="1488" cy="576"/>
          </a:xfrm>
        </p:grpSpPr>
        <p:sp>
          <p:nvSpPr>
            <p:cNvPr id="10253" name="Rectangle 5">
              <a:extLst>
                <a:ext uri="{FF2B5EF4-FFF2-40B4-BE49-F238E27FC236}">
                  <a16:creationId xmlns:a16="http://schemas.microsoft.com/office/drawing/2014/main" id="{DB15FDFC-4B06-42B3-8445-59FAB75B0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00"/>
              <a:ext cx="14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10254" name="Rectangle 6">
              <a:extLst>
                <a:ext uri="{FF2B5EF4-FFF2-40B4-BE49-F238E27FC236}">
                  <a16:creationId xmlns:a16="http://schemas.microsoft.com/office/drawing/2014/main" id="{9AB48487-AC68-4305-84C1-06795707B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14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String name;</a:t>
              </a:r>
            </a:p>
          </p:txBody>
        </p:sp>
      </p:grpSp>
      <p:grpSp>
        <p:nvGrpSpPr>
          <p:cNvPr id="10245" name="Group 9">
            <a:extLst>
              <a:ext uri="{FF2B5EF4-FFF2-40B4-BE49-F238E27FC236}">
                <a16:creationId xmlns:a16="http://schemas.microsoft.com/office/drawing/2014/main" id="{46799EAF-57B0-48C7-A342-722F9143A958}"/>
              </a:ext>
            </a:extLst>
          </p:cNvPr>
          <p:cNvGrpSpPr>
            <a:grpSpLocks/>
          </p:cNvGrpSpPr>
          <p:nvPr/>
        </p:nvGrpSpPr>
        <p:grpSpPr bwMode="auto">
          <a:xfrm>
            <a:off x="2093536" y="4430598"/>
            <a:ext cx="2362200" cy="914400"/>
            <a:chOff x="1584" y="2400"/>
            <a:chExt cx="1488" cy="576"/>
          </a:xfrm>
        </p:grpSpPr>
        <p:sp>
          <p:nvSpPr>
            <p:cNvPr id="10251" name="Rectangle 10">
              <a:extLst>
                <a:ext uri="{FF2B5EF4-FFF2-40B4-BE49-F238E27FC236}">
                  <a16:creationId xmlns:a16="http://schemas.microsoft.com/office/drawing/2014/main" id="{02FC5350-0636-454B-A869-D46A48378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00"/>
              <a:ext cx="14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obj1</a:t>
              </a:r>
            </a:p>
          </p:txBody>
        </p:sp>
        <p:sp>
          <p:nvSpPr>
            <p:cNvPr id="10252" name="Rectangle 11">
              <a:extLst>
                <a:ext uri="{FF2B5EF4-FFF2-40B4-BE49-F238E27FC236}">
                  <a16:creationId xmlns:a16="http://schemas.microsoft.com/office/drawing/2014/main" id="{F1839B3D-9163-497A-AE55-46B757F58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14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Name=John</a:t>
              </a:r>
            </a:p>
          </p:txBody>
        </p:sp>
      </p:grpSp>
      <p:grpSp>
        <p:nvGrpSpPr>
          <p:cNvPr id="10246" name="Group 12">
            <a:extLst>
              <a:ext uri="{FF2B5EF4-FFF2-40B4-BE49-F238E27FC236}">
                <a16:creationId xmlns:a16="http://schemas.microsoft.com/office/drawing/2014/main" id="{C1F2A9A5-973E-429C-8220-6B6BC3A341B9}"/>
              </a:ext>
            </a:extLst>
          </p:cNvPr>
          <p:cNvGrpSpPr>
            <a:grpSpLocks/>
          </p:cNvGrpSpPr>
          <p:nvPr/>
        </p:nvGrpSpPr>
        <p:grpSpPr bwMode="auto">
          <a:xfrm>
            <a:off x="4989136" y="4430598"/>
            <a:ext cx="2362200" cy="914400"/>
            <a:chOff x="1584" y="2400"/>
            <a:chExt cx="1488" cy="576"/>
          </a:xfrm>
        </p:grpSpPr>
        <p:sp>
          <p:nvSpPr>
            <p:cNvPr id="10249" name="Rectangle 13">
              <a:extLst>
                <a:ext uri="{FF2B5EF4-FFF2-40B4-BE49-F238E27FC236}">
                  <a16:creationId xmlns:a16="http://schemas.microsoft.com/office/drawing/2014/main" id="{17F6098C-E123-4E02-BF0C-5F6D2B414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00"/>
              <a:ext cx="14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obj1</a:t>
              </a:r>
            </a:p>
          </p:txBody>
        </p:sp>
        <p:sp>
          <p:nvSpPr>
            <p:cNvPr id="10250" name="Rectangle 14">
              <a:extLst>
                <a:ext uri="{FF2B5EF4-FFF2-40B4-BE49-F238E27FC236}">
                  <a16:creationId xmlns:a16="http://schemas.microsoft.com/office/drawing/2014/main" id="{2A3758C3-AA34-41CF-94AC-1D46F456A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14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Name=Edward</a:t>
              </a:r>
            </a:p>
          </p:txBody>
        </p:sp>
      </p:grpSp>
      <p:sp>
        <p:nvSpPr>
          <p:cNvPr id="10247" name="Line 15">
            <a:extLst>
              <a:ext uri="{FF2B5EF4-FFF2-40B4-BE49-F238E27FC236}">
                <a16:creationId xmlns:a16="http://schemas.microsoft.com/office/drawing/2014/main" id="{98D7DDFD-E393-4684-9D57-4A3622B43B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1336" y="3744798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16">
            <a:extLst>
              <a:ext uri="{FF2B5EF4-FFF2-40B4-BE49-F238E27FC236}">
                <a16:creationId xmlns:a16="http://schemas.microsoft.com/office/drawing/2014/main" id="{F8544352-74E0-46D9-9F8D-4BF52EAE1C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1536" y="374479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2864</TotalTime>
  <Words>1968</Words>
  <Application>Microsoft Office PowerPoint</Application>
  <PresentationFormat>Widescreen</PresentationFormat>
  <Paragraphs>273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Retrospect</vt:lpstr>
      <vt:lpstr>Visio</vt:lpstr>
      <vt:lpstr>Bitmap Image</vt:lpstr>
      <vt:lpstr>Modern Programming Languages</vt:lpstr>
      <vt:lpstr>Garbage Collection</vt:lpstr>
      <vt:lpstr>Class</vt:lpstr>
      <vt:lpstr>Object</vt:lpstr>
      <vt:lpstr>Object Example</vt:lpstr>
      <vt:lpstr>Fields/Data members in class definition</vt:lpstr>
      <vt:lpstr>Static Fields/class variables</vt:lpstr>
      <vt:lpstr>Static Fields/class variables</vt:lpstr>
      <vt:lpstr>Non-static Fields/instance variables</vt:lpstr>
      <vt:lpstr>Example</vt:lpstr>
      <vt:lpstr>Methods in Class Definition</vt:lpstr>
      <vt:lpstr>Static Methods/Class methods</vt:lpstr>
      <vt:lpstr>Non Static methods/ Instance methods</vt:lpstr>
      <vt:lpstr>Assessing static and non-static methods</vt:lpstr>
      <vt:lpstr>Defining Methods</vt:lpstr>
      <vt:lpstr>Example:Assessing Data members/ Fields in a method</vt:lpstr>
      <vt:lpstr>Example: Assessing Data members/ Fields in a method</vt:lpstr>
      <vt:lpstr>The Variable this</vt:lpstr>
      <vt:lpstr>Initializing data members: The ordinary way</vt:lpstr>
      <vt:lpstr>Using Initialization Blocks</vt:lpstr>
      <vt:lpstr>static initialization block</vt:lpstr>
      <vt:lpstr>Non-static initialization block</vt:lpstr>
      <vt:lpstr>Constructors</vt:lpstr>
      <vt:lpstr>Constructer characteristics</vt:lpstr>
      <vt:lpstr>Constructer Example</vt:lpstr>
      <vt:lpstr>Default Constructor</vt:lpstr>
      <vt:lpstr>Creating Objects of class when a constructer is used</vt:lpstr>
      <vt:lpstr>Task</vt:lpstr>
      <vt:lpstr>Passing objects as parameters</vt:lpstr>
      <vt:lpstr>OVER LOADING</vt:lpstr>
      <vt:lpstr>Method Overloading</vt:lpstr>
      <vt:lpstr>Method Overloading</vt:lpstr>
      <vt:lpstr>Method Overloading  Example</vt:lpstr>
      <vt:lpstr>Multiple Constructors</vt:lpstr>
      <vt:lpstr>Multiple Constructors Example</vt:lpstr>
      <vt:lpstr>Creating objects using multiple constructors</vt:lpstr>
      <vt:lpstr>Calling a Constructor from a Constructor</vt:lpstr>
      <vt:lpstr>Calling a Constructor from a Constructor: Example</vt:lpstr>
      <vt:lpstr>Task 1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Understanding</dc:title>
  <dc:creator>Imran Khurram</dc:creator>
  <cp:lastModifiedBy>Suleman  Khurram</cp:lastModifiedBy>
  <cp:revision>903</cp:revision>
  <dcterms:created xsi:type="dcterms:W3CDTF">2017-12-06T11:43:02Z</dcterms:created>
  <dcterms:modified xsi:type="dcterms:W3CDTF">2021-10-27T11:00:08Z</dcterms:modified>
</cp:coreProperties>
</file>