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8" r:id="rId3"/>
    <p:sldId id="259" r:id="rId4"/>
    <p:sldId id="261" r:id="rId5"/>
    <p:sldId id="262" r:id="rId6"/>
    <p:sldId id="260" r:id="rId7"/>
    <p:sldId id="270" r:id="rId8"/>
    <p:sldId id="271" r:id="rId9"/>
    <p:sldId id="263" r:id="rId10"/>
    <p:sldId id="264" r:id="rId11"/>
    <p:sldId id="265" r:id="rId12"/>
    <p:sldId id="266" r:id="rId13"/>
    <p:sldId id="267" r:id="rId14"/>
    <p:sldId id="268" r:id="rId15"/>
    <p:sldId id="269" r:id="rId16"/>
    <p:sldId id="272" r:id="rId17"/>
    <p:sldId id="273" r:id="rId18"/>
    <p:sldId id="274" r:id="rId19"/>
    <p:sldId id="275" r:id="rId20"/>
    <p:sldId id="276" r:id="rId21"/>
    <p:sldId id="277" r:id="rId22"/>
    <p:sldId id="278" r:id="rId23"/>
    <p:sldId id="279" r:id="rId24"/>
    <p:sldId id="280" r:id="rId25"/>
    <p:sldId id="257" r:id="rId26"/>
    <p:sldId id="281" r:id="rId27"/>
    <p:sldId id="282" r:id="rId28"/>
    <p:sldId id="283" r:id="rId29"/>
    <p:sldId id="284" r:id="rId30"/>
    <p:sldId id="285" r:id="rId31"/>
    <p:sldId id="286" r:id="rId32"/>
    <p:sldId id="303"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A2E8"/>
    <a:srgbClr val="FF7D27"/>
    <a:srgbClr val="F1550F"/>
    <a:srgbClr val="EE9426"/>
    <a:srgbClr val="FBF3EF"/>
    <a:srgbClr val="BD582C"/>
    <a:srgbClr val="C27110"/>
    <a:srgbClr val="F0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81" d="100"/>
          <a:sy n="81" d="100"/>
        </p:scale>
        <p:origin x="86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A3EF7-6A8C-41E7-A670-94BEBA3C090C}" type="datetimeFigureOut">
              <a:rPr lang="en-GB" smtClean="0"/>
              <a:t>27/10/2021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4EC80-0680-4175-AD25-0A2E3B7CFF0B}" type="slidenum">
              <a:rPr lang="en-GB" smtClean="0"/>
              <a:t>‹#›</a:t>
            </a:fld>
            <a:endParaRPr lang="en-GB"/>
          </a:p>
        </p:txBody>
      </p:sp>
    </p:spTree>
    <p:extLst>
      <p:ext uri="{BB962C8B-B14F-4D97-AF65-F5344CB8AC3E}">
        <p14:creationId xmlns:p14="http://schemas.microsoft.com/office/powerpoint/2010/main" val="995161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5FB3DCF-2E5C-4FDF-A10C-67AB87D6EB8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E131A3-2D6B-4348-8AE2-01C12FB0FBC7}" type="slidenum">
              <a:rPr lang="en-US" altLang="en-US" sz="1200"/>
              <a:pPr/>
              <a:t>2</a:t>
            </a:fld>
            <a:endParaRPr lang="en-US" altLang="en-US" sz="1200"/>
          </a:p>
        </p:txBody>
      </p:sp>
      <p:sp>
        <p:nvSpPr>
          <p:cNvPr id="6147" name="Rectangle 2">
            <a:extLst>
              <a:ext uri="{FF2B5EF4-FFF2-40B4-BE49-F238E27FC236}">
                <a16:creationId xmlns:a16="http://schemas.microsoft.com/office/drawing/2014/main" id="{FBFB9F56-A33D-45A8-A3BF-7A11A2026615}"/>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1056CB4C-AF8C-4247-AFF0-FA469386972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9496893-C40F-47B8-99D6-A1EF862AFF4C}"/>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928245-3414-4561-BF62-1FE0B0E64772}" type="slidenum">
              <a:rPr lang="en-US" altLang="en-US" sz="1200"/>
              <a:pPr/>
              <a:t>11</a:t>
            </a:fld>
            <a:endParaRPr lang="en-US" altLang="en-US" sz="1200"/>
          </a:p>
        </p:txBody>
      </p:sp>
      <p:sp>
        <p:nvSpPr>
          <p:cNvPr id="24579" name="Rectangle 2">
            <a:extLst>
              <a:ext uri="{FF2B5EF4-FFF2-40B4-BE49-F238E27FC236}">
                <a16:creationId xmlns:a16="http://schemas.microsoft.com/office/drawing/2014/main" id="{39907111-1212-46DF-91A3-2ADCA172CDC0}"/>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F8397521-6656-4B7B-97B1-C80458A299F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374F786D-B472-4177-83F9-B1A905BB4CE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91C4B2-C1B9-4C69-ADF7-D7F6D9D43001}" type="slidenum">
              <a:rPr lang="en-US" altLang="en-US" sz="1200"/>
              <a:pPr/>
              <a:t>12</a:t>
            </a:fld>
            <a:endParaRPr lang="en-US" altLang="en-US" sz="1200"/>
          </a:p>
        </p:txBody>
      </p:sp>
      <p:sp>
        <p:nvSpPr>
          <p:cNvPr id="26627" name="Rectangle 2">
            <a:extLst>
              <a:ext uri="{FF2B5EF4-FFF2-40B4-BE49-F238E27FC236}">
                <a16:creationId xmlns:a16="http://schemas.microsoft.com/office/drawing/2014/main" id="{A88CC6B5-F89B-477B-85DB-7E571A7861C7}"/>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83CE082D-D22E-489E-A3F6-497AFA051B40}"/>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97AF26C-B3C8-42DD-875E-A8F0C7C4A839}"/>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34CDFB-30B3-4C67-85BA-62691189011A}" type="slidenum">
              <a:rPr lang="en-US" altLang="en-US" sz="1200"/>
              <a:pPr/>
              <a:t>13</a:t>
            </a:fld>
            <a:endParaRPr lang="en-US" altLang="en-US" sz="1200"/>
          </a:p>
        </p:txBody>
      </p:sp>
      <p:sp>
        <p:nvSpPr>
          <p:cNvPr id="28675" name="Rectangle 2">
            <a:extLst>
              <a:ext uri="{FF2B5EF4-FFF2-40B4-BE49-F238E27FC236}">
                <a16:creationId xmlns:a16="http://schemas.microsoft.com/office/drawing/2014/main" id="{221CA0A2-0672-42B3-91EF-78EDA16B0DA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0006330-7843-4C61-AD6D-F71DEE2EE6E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FE0BFD3-9057-41DB-862B-A841EA6B85A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6AD29A-85BA-4785-9CD7-2379E405D753}" type="slidenum">
              <a:rPr lang="en-US" altLang="en-US" sz="1200"/>
              <a:pPr/>
              <a:t>14</a:t>
            </a:fld>
            <a:endParaRPr lang="en-US" altLang="en-US" sz="1200"/>
          </a:p>
        </p:txBody>
      </p:sp>
      <p:sp>
        <p:nvSpPr>
          <p:cNvPr id="30723" name="Rectangle 2">
            <a:extLst>
              <a:ext uri="{FF2B5EF4-FFF2-40B4-BE49-F238E27FC236}">
                <a16:creationId xmlns:a16="http://schemas.microsoft.com/office/drawing/2014/main" id="{366BA551-5342-4CFB-A2AE-CDE00F9AE19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3134BE03-7E2B-45D2-8A3E-876A9F3C67DF}"/>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B2E702F-A7CE-43D0-85D1-6D6CB6DE276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966A98-08C9-41D0-8414-9C7DE335E15B}" type="slidenum">
              <a:rPr lang="en-US" altLang="en-US" sz="1200"/>
              <a:pPr/>
              <a:t>15</a:t>
            </a:fld>
            <a:endParaRPr lang="en-US" altLang="en-US" sz="1200"/>
          </a:p>
        </p:txBody>
      </p:sp>
      <p:sp>
        <p:nvSpPr>
          <p:cNvPr id="32771" name="Rectangle 2">
            <a:extLst>
              <a:ext uri="{FF2B5EF4-FFF2-40B4-BE49-F238E27FC236}">
                <a16:creationId xmlns:a16="http://schemas.microsoft.com/office/drawing/2014/main" id="{9A6A56AC-13BF-4051-A734-8BFA18EAF755}"/>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46B995DD-E610-4432-8BF6-43D34D5139DC}"/>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B2E702F-A7CE-43D0-85D1-6D6CB6DE2763}"/>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966A98-08C9-41D0-8414-9C7DE335E15B}" type="slidenum">
              <a:rPr lang="en-US" altLang="en-US" sz="1200"/>
              <a:pPr/>
              <a:t>16</a:t>
            </a:fld>
            <a:endParaRPr lang="en-US" altLang="en-US" sz="1200"/>
          </a:p>
        </p:txBody>
      </p:sp>
      <p:sp>
        <p:nvSpPr>
          <p:cNvPr id="32771" name="Rectangle 2">
            <a:extLst>
              <a:ext uri="{FF2B5EF4-FFF2-40B4-BE49-F238E27FC236}">
                <a16:creationId xmlns:a16="http://schemas.microsoft.com/office/drawing/2014/main" id="{9A6A56AC-13BF-4051-A734-8BFA18EAF755}"/>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46B995DD-E610-4432-8BF6-43D34D5139DC}"/>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68107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A static class is a class that is created inside a class, is called a static nested class in Java. It cannot access non-static data members and methods.</a:t>
            </a:r>
          </a:p>
          <a:p>
            <a:r>
              <a:rPr lang="en-US" b="0" i="0" dirty="0">
                <a:solidFill>
                  <a:srgbClr val="333333"/>
                </a:solidFill>
                <a:effectLst/>
                <a:latin typeface="inter-regular"/>
              </a:rPr>
              <a:t>An interface, i.e., declared within another interface or class, is known as a nested interface. The nested interfaces are used to group related interfaces so that they can be easy to maintain. </a:t>
            </a:r>
            <a:endParaRPr lang="en-US" dirty="0"/>
          </a:p>
        </p:txBody>
      </p:sp>
      <p:sp>
        <p:nvSpPr>
          <p:cNvPr id="4" name="Slide Number Placeholder 3"/>
          <p:cNvSpPr>
            <a:spLocks noGrp="1"/>
          </p:cNvSpPr>
          <p:nvPr>
            <p:ph type="sldNum" sz="quarter" idx="5"/>
          </p:nvPr>
        </p:nvSpPr>
        <p:spPr/>
        <p:txBody>
          <a:bodyPr/>
          <a:lstStyle/>
          <a:p>
            <a:fld id="{7194EC80-0680-4175-AD25-0A2E3B7CFF0B}" type="slidenum">
              <a:rPr lang="en-GB" smtClean="0"/>
              <a:t>21</a:t>
            </a:fld>
            <a:endParaRPr lang="en-GB"/>
          </a:p>
        </p:txBody>
      </p:sp>
    </p:spTree>
    <p:extLst>
      <p:ext uri="{BB962C8B-B14F-4D97-AF65-F5344CB8AC3E}">
        <p14:creationId xmlns:p14="http://schemas.microsoft.com/office/powerpoint/2010/main" val="1757090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m1 method in class A</a:t>
            </a:r>
            <a:br>
              <a:rPr lang="en-US" b="0" i="0" dirty="0">
                <a:solidFill>
                  <a:srgbClr val="000000"/>
                </a:solidFill>
                <a:effectLst/>
                <a:latin typeface="-apple-system"/>
              </a:rPr>
            </a:br>
            <a:r>
              <a:rPr lang="en-US" b="0" i="0" dirty="0">
                <a:solidFill>
                  <a:srgbClr val="000000"/>
                </a:solidFill>
                <a:effectLst/>
                <a:latin typeface="-apple-system"/>
              </a:rPr>
              <a:t>m1 method in class A</a:t>
            </a:r>
            <a:br>
              <a:rPr lang="en-US" b="0" i="0" dirty="0">
                <a:solidFill>
                  <a:srgbClr val="000000"/>
                </a:solidFill>
                <a:effectLst/>
                <a:latin typeface="-apple-system"/>
              </a:rPr>
            </a:br>
            <a:r>
              <a:rPr lang="en-US" b="0" i="0" dirty="0">
                <a:solidFill>
                  <a:srgbClr val="000000"/>
                </a:solidFill>
                <a:effectLst/>
                <a:latin typeface="-apple-system"/>
              </a:rPr>
              <a:t>m1 method in class B</a:t>
            </a:r>
            <a:br>
              <a:rPr lang="en-US" b="0" i="0" dirty="0">
                <a:solidFill>
                  <a:srgbClr val="000000"/>
                </a:solidFill>
                <a:effectLst/>
                <a:latin typeface="-apple-system"/>
              </a:rPr>
            </a:br>
            <a:r>
              <a:rPr lang="en-US" b="0" i="0" dirty="0">
                <a:solidFill>
                  <a:srgbClr val="000000"/>
                </a:solidFill>
                <a:effectLst/>
                <a:latin typeface="-apple-system"/>
              </a:rPr>
              <a:t>m1 method in class B</a:t>
            </a:r>
            <a:br>
              <a:rPr lang="en-US" b="0" i="0" dirty="0">
                <a:solidFill>
                  <a:srgbClr val="000000"/>
                </a:solidFill>
                <a:effectLst/>
                <a:latin typeface="-apple-system"/>
              </a:rPr>
            </a:br>
            <a:r>
              <a:rPr lang="en-US" b="0" i="0" dirty="0">
                <a:solidFill>
                  <a:srgbClr val="000000"/>
                </a:solidFill>
                <a:effectLst/>
                <a:latin typeface="-apple-system"/>
              </a:rPr>
              <a:t>m1 method in class B</a:t>
            </a:r>
          </a:p>
          <a:p>
            <a:endParaRPr lang="en-US" dirty="0"/>
          </a:p>
        </p:txBody>
      </p:sp>
      <p:sp>
        <p:nvSpPr>
          <p:cNvPr id="4" name="Slide Number Placeholder 3"/>
          <p:cNvSpPr>
            <a:spLocks noGrp="1"/>
          </p:cNvSpPr>
          <p:nvPr>
            <p:ph type="sldNum" sz="quarter" idx="5"/>
          </p:nvPr>
        </p:nvSpPr>
        <p:spPr/>
        <p:txBody>
          <a:bodyPr/>
          <a:lstStyle/>
          <a:p>
            <a:fld id="{7194EC80-0680-4175-AD25-0A2E3B7CFF0B}" type="slidenum">
              <a:rPr lang="en-GB" smtClean="0"/>
              <a:t>49</a:t>
            </a:fld>
            <a:endParaRPr lang="en-GB"/>
          </a:p>
        </p:txBody>
      </p:sp>
    </p:spTree>
    <p:extLst>
      <p:ext uri="{BB962C8B-B14F-4D97-AF65-F5344CB8AC3E}">
        <p14:creationId xmlns:p14="http://schemas.microsoft.com/office/powerpoint/2010/main" val="745851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The output is Two, One.</a:t>
            </a:r>
            <a:endParaRPr lang="en-US" dirty="0"/>
          </a:p>
        </p:txBody>
      </p:sp>
      <p:sp>
        <p:nvSpPr>
          <p:cNvPr id="4" name="Slide Number Placeholder 3"/>
          <p:cNvSpPr>
            <a:spLocks noGrp="1"/>
          </p:cNvSpPr>
          <p:nvPr>
            <p:ph type="sldNum" sz="quarter" idx="5"/>
          </p:nvPr>
        </p:nvSpPr>
        <p:spPr/>
        <p:txBody>
          <a:bodyPr/>
          <a:lstStyle/>
          <a:p>
            <a:fld id="{7194EC80-0680-4175-AD25-0A2E3B7CFF0B}" type="slidenum">
              <a:rPr lang="en-GB" smtClean="0"/>
              <a:t>51</a:t>
            </a:fld>
            <a:endParaRPr lang="en-GB"/>
          </a:p>
        </p:txBody>
      </p:sp>
    </p:spTree>
    <p:extLst>
      <p:ext uri="{BB962C8B-B14F-4D97-AF65-F5344CB8AC3E}">
        <p14:creationId xmlns:p14="http://schemas.microsoft.com/office/powerpoint/2010/main" val="1911264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The output is Two, One.</a:t>
            </a:r>
            <a:endParaRPr lang="en-US" dirty="0"/>
          </a:p>
        </p:txBody>
      </p:sp>
      <p:sp>
        <p:nvSpPr>
          <p:cNvPr id="4" name="Slide Number Placeholder 3"/>
          <p:cNvSpPr>
            <a:spLocks noGrp="1"/>
          </p:cNvSpPr>
          <p:nvPr>
            <p:ph type="sldNum" sz="quarter" idx="5"/>
          </p:nvPr>
        </p:nvSpPr>
        <p:spPr/>
        <p:txBody>
          <a:bodyPr/>
          <a:lstStyle/>
          <a:p>
            <a:fld id="{7194EC80-0680-4175-AD25-0A2E3B7CFF0B}" type="slidenum">
              <a:rPr lang="en-GB" smtClean="0"/>
              <a:t>52</a:t>
            </a:fld>
            <a:endParaRPr lang="en-GB"/>
          </a:p>
        </p:txBody>
      </p:sp>
    </p:spTree>
    <p:extLst>
      <p:ext uri="{BB962C8B-B14F-4D97-AF65-F5344CB8AC3E}">
        <p14:creationId xmlns:p14="http://schemas.microsoft.com/office/powerpoint/2010/main" val="71104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11F7D11-5AC8-4B05-9D69-AC9C2041D4F2}"/>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30913F-11D4-40A7-B851-AED2036EDA59}" type="slidenum">
              <a:rPr lang="en-US" altLang="en-US" sz="1200"/>
              <a:pPr/>
              <a:t>3</a:t>
            </a:fld>
            <a:endParaRPr lang="en-US" altLang="en-US" sz="1200"/>
          </a:p>
        </p:txBody>
      </p:sp>
      <p:sp>
        <p:nvSpPr>
          <p:cNvPr id="8195" name="Rectangle 2">
            <a:extLst>
              <a:ext uri="{FF2B5EF4-FFF2-40B4-BE49-F238E27FC236}">
                <a16:creationId xmlns:a16="http://schemas.microsoft.com/office/drawing/2014/main" id="{7887C6AA-BE48-4FB7-8D2D-9EF9CD03F15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865CA38-277B-4A6B-9C8A-D45C83E02553}"/>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The method m1(String) in type A is not applicable for the arguments (A).</a:t>
            </a:r>
            <a:endParaRPr lang="en-US" dirty="0"/>
          </a:p>
        </p:txBody>
      </p:sp>
      <p:sp>
        <p:nvSpPr>
          <p:cNvPr id="4" name="Slide Number Placeholder 3"/>
          <p:cNvSpPr>
            <a:spLocks noGrp="1"/>
          </p:cNvSpPr>
          <p:nvPr>
            <p:ph type="sldNum" sz="quarter" idx="5"/>
          </p:nvPr>
        </p:nvSpPr>
        <p:spPr/>
        <p:txBody>
          <a:bodyPr/>
          <a:lstStyle/>
          <a:p>
            <a:fld id="{7194EC80-0680-4175-AD25-0A2E3B7CFF0B}" type="slidenum">
              <a:rPr lang="en-GB" smtClean="0"/>
              <a:t>53</a:t>
            </a:fld>
            <a:endParaRPr lang="en-GB"/>
          </a:p>
        </p:txBody>
      </p:sp>
    </p:spTree>
    <p:extLst>
      <p:ext uri="{BB962C8B-B14F-4D97-AF65-F5344CB8AC3E}">
        <p14:creationId xmlns:p14="http://schemas.microsoft.com/office/powerpoint/2010/main" val="706455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The method m1(String) in type A is not applicable for the arguments (A).</a:t>
            </a:r>
            <a:endParaRPr lang="en-US" dirty="0"/>
          </a:p>
        </p:txBody>
      </p:sp>
      <p:sp>
        <p:nvSpPr>
          <p:cNvPr id="4" name="Slide Number Placeholder 3"/>
          <p:cNvSpPr>
            <a:spLocks noGrp="1"/>
          </p:cNvSpPr>
          <p:nvPr>
            <p:ph type="sldNum" sz="quarter" idx="5"/>
          </p:nvPr>
        </p:nvSpPr>
        <p:spPr/>
        <p:txBody>
          <a:bodyPr/>
          <a:lstStyle/>
          <a:p>
            <a:fld id="{7194EC80-0680-4175-AD25-0A2E3B7CFF0B}" type="slidenum">
              <a:rPr lang="en-GB" smtClean="0"/>
              <a:t>54</a:t>
            </a:fld>
            <a:endParaRPr lang="en-GB"/>
          </a:p>
        </p:txBody>
      </p:sp>
    </p:spTree>
    <p:extLst>
      <p:ext uri="{BB962C8B-B14F-4D97-AF65-F5344CB8AC3E}">
        <p14:creationId xmlns:p14="http://schemas.microsoft.com/office/powerpoint/2010/main" val="359664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E54028D-C51F-42B7-9E8D-0F2FA011267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D8F73B-876C-4782-A898-825B5FDD70D1}" type="slidenum">
              <a:rPr lang="en-US" altLang="en-US" sz="1200"/>
              <a:pPr/>
              <a:t>4</a:t>
            </a:fld>
            <a:endParaRPr lang="en-US" altLang="en-US" sz="1200"/>
          </a:p>
        </p:txBody>
      </p:sp>
      <p:sp>
        <p:nvSpPr>
          <p:cNvPr id="10243" name="Rectangle 2">
            <a:extLst>
              <a:ext uri="{FF2B5EF4-FFF2-40B4-BE49-F238E27FC236}">
                <a16:creationId xmlns:a16="http://schemas.microsoft.com/office/drawing/2014/main" id="{76417363-7A2C-4509-9522-335BAF744308}"/>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9E9774B6-D152-4984-93AB-61E85932291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0ABCA84-1AF3-4AC7-A172-49FB1194D5D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0FF54C-160D-433C-9B9A-5E9EE1D10D83}" type="slidenum">
              <a:rPr lang="en-US" altLang="en-US" sz="1200"/>
              <a:pPr/>
              <a:t>5</a:t>
            </a:fld>
            <a:endParaRPr lang="en-US" altLang="en-US" sz="1200"/>
          </a:p>
        </p:txBody>
      </p:sp>
      <p:sp>
        <p:nvSpPr>
          <p:cNvPr id="12291" name="Rectangle 2">
            <a:extLst>
              <a:ext uri="{FF2B5EF4-FFF2-40B4-BE49-F238E27FC236}">
                <a16:creationId xmlns:a16="http://schemas.microsoft.com/office/drawing/2014/main" id="{08DB8271-E2C1-4DF4-ACF8-EC452E1A893D}"/>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50FF22DE-45FE-47A1-B33E-1FA305AE403F}"/>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CDE35E5-7136-47D9-BD3F-1F6735AF7BB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F83E91-B3BB-4E95-B0F0-5E2783C38B23}" type="slidenum">
              <a:rPr lang="en-US" altLang="en-US" sz="1200"/>
              <a:pPr/>
              <a:t>6</a:t>
            </a:fld>
            <a:endParaRPr lang="en-US" altLang="en-US" sz="1200"/>
          </a:p>
        </p:txBody>
      </p:sp>
      <p:sp>
        <p:nvSpPr>
          <p:cNvPr id="14339" name="Rectangle 2">
            <a:extLst>
              <a:ext uri="{FF2B5EF4-FFF2-40B4-BE49-F238E27FC236}">
                <a16:creationId xmlns:a16="http://schemas.microsoft.com/office/drawing/2014/main" id="{D3E00FA4-5AC0-468F-84A5-D509FC815C88}"/>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74BB3AC6-B0CD-4680-91B7-30730721D726}"/>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DADBA72-AB01-46AE-8FA8-D476832AB71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A58212-8251-4AD8-A664-74B3D3DA6BB2}" type="slidenum">
              <a:rPr lang="en-US" altLang="en-US" sz="1200"/>
              <a:pPr/>
              <a:t>7</a:t>
            </a:fld>
            <a:endParaRPr lang="en-US" altLang="en-US" sz="1200"/>
          </a:p>
        </p:txBody>
      </p:sp>
      <p:sp>
        <p:nvSpPr>
          <p:cNvPr id="16387" name="Rectangle 2">
            <a:extLst>
              <a:ext uri="{FF2B5EF4-FFF2-40B4-BE49-F238E27FC236}">
                <a16:creationId xmlns:a16="http://schemas.microsoft.com/office/drawing/2014/main" id="{BFC153F8-C3EC-43EC-AE9C-92872A285C8B}"/>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716ABD0B-D460-42D1-A459-E106127344A8}"/>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F6FBF7E-C1F9-4468-988B-81A29209C67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8250B3-33B1-477C-A26F-2EA91393A4FE}" type="slidenum">
              <a:rPr lang="en-US" altLang="en-US" sz="1200"/>
              <a:pPr/>
              <a:t>8</a:t>
            </a:fld>
            <a:endParaRPr lang="en-US" altLang="en-US" sz="1200"/>
          </a:p>
        </p:txBody>
      </p:sp>
      <p:sp>
        <p:nvSpPr>
          <p:cNvPr id="18435" name="Rectangle 2">
            <a:extLst>
              <a:ext uri="{FF2B5EF4-FFF2-40B4-BE49-F238E27FC236}">
                <a16:creationId xmlns:a16="http://schemas.microsoft.com/office/drawing/2014/main" id="{3C68CF02-69A7-4985-8555-5E3FFEEBCA0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E2B06166-AAB7-4C37-A43F-0831603D6A1D}"/>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BF45363-B890-47C6-9259-E89000FE1A8F}"/>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FC3449-158C-4B6B-A39B-5FD587EF8F84}" type="slidenum">
              <a:rPr lang="en-US" altLang="en-US" sz="1200"/>
              <a:pPr/>
              <a:t>9</a:t>
            </a:fld>
            <a:endParaRPr lang="en-US" altLang="en-US" sz="1200"/>
          </a:p>
        </p:txBody>
      </p:sp>
      <p:sp>
        <p:nvSpPr>
          <p:cNvPr id="20483" name="Rectangle 2">
            <a:extLst>
              <a:ext uri="{FF2B5EF4-FFF2-40B4-BE49-F238E27FC236}">
                <a16:creationId xmlns:a16="http://schemas.microsoft.com/office/drawing/2014/main" id="{7B42CE77-D146-4A78-939E-505E901FB14D}"/>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00A49AC3-37A0-408F-B132-A493F91FC7E1}"/>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D729374-E064-4D85-AACA-DACD4F97BB41}"/>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9A6C74-C60D-420E-B370-79536E05C606}" type="slidenum">
              <a:rPr lang="en-US" altLang="en-US" sz="1200"/>
              <a:pPr/>
              <a:t>10</a:t>
            </a:fld>
            <a:endParaRPr lang="en-US" altLang="en-US" sz="1200"/>
          </a:p>
        </p:txBody>
      </p:sp>
      <p:sp>
        <p:nvSpPr>
          <p:cNvPr id="22531" name="Rectangle 2">
            <a:extLst>
              <a:ext uri="{FF2B5EF4-FFF2-40B4-BE49-F238E27FC236}">
                <a16:creationId xmlns:a16="http://schemas.microsoft.com/office/drawing/2014/main" id="{F72A2111-63CC-47CB-9D44-4C78DF8441D5}"/>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467E0021-C8C4-4E03-B913-D9D23FC239EE}"/>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25ED0D-1D7B-48EA-821D-F9A216117C10}" type="datetime1">
              <a:rPr lang="en-GB" smtClean="0"/>
              <a:t>27/10/2021</a:t>
            </a:fld>
            <a:endParaRPr lang="en-GB"/>
          </a:p>
        </p:txBody>
      </p:sp>
      <p:sp>
        <p:nvSpPr>
          <p:cNvPr id="5" name="Footer Placeholder 4"/>
          <p:cNvSpPr>
            <a:spLocks noGrp="1"/>
          </p:cNvSpPr>
          <p:nvPr>
            <p:ph type="ftr" sz="quarter" idx="11"/>
          </p:nvPr>
        </p:nvSpPr>
        <p:spPr/>
        <p:txBody>
          <a:bodyPr/>
          <a:lstStyle/>
          <a:p>
            <a:r>
              <a:rPr lang="en-GB"/>
              <a:t>MPL - Muzaffar Iqbal Farooqi</a:t>
            </a:r>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1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9B2E9-3FD0-46AD-AA4C-9F8B3B8D3AF0}" type="datetime1">
              <a:rPr lang="en-GB" smtClean="0"/>
              <a:t>27/10/2021</a:t>
            </a:fld>
            <a:endParaRPr lang="en-GB"/>
          </a:p>
        </p:txBody>
      </p:sp>
      <p:sp>
        <p:nvSpPr>
          <p:cNvPr id="5" name="Footer Placeholder 4"/>
          <p:cNvSpPr>
            <a:spLocks noGrp="1"/>
          </p:cNvSpPr>
          <p:nvPr>
            <p:ph type="ftr" sz="quarter" idx="11"/>
          </p:nvPr>
        </p:nvSpPr>
        <p:spPr/>
        <p:txBody>
          <a:bodyPr/>
          <a:lstStyle/>
          <a:p>
            <a:r>
              <a:rPr lang="en-GB"/>
              <a:t>MPL - Muzaffar Iqbal Farooqi</a:t>
            </a:r>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7006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F98D0-E025-4F22-9C9B-4C1E174F52F0}" type="datetime1">
              <a:rPr lang="en-GB" smtClean="0"/>
              <a:t>27/10/2021</a:t>
            </a:fld>
            <a:endParaRPr lang="en-GB"/>
          </a:p>
        </p:txBody>
      </p:sp>
      <p:sp>
        <p:nvSpPr>
          <p:cNvPr id="5" name="Footer Placeholder 4"/>
          <p:cNvSpPr>
            <a:spLocks noGrp="1"/>
          </p:cNvSpPr>
          <p:nvPr>
            <p:ph type="ftr" sz="quarter" idx="11"/>
          </p:nvPr>
        </p:nvSpPr>
        <p:spPr/>
        <p:txBody>
          <a:bodyPr/>
          <a:lstStyle/>
          <a:p>
            <a:r>
              <a:rPr lang="en-GB"/>
              <a:t>MPL - Muzaffar Iqbal Farooqi</a:t>
            </a:r>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4057718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222250"/>
            <a:ext cx="10566400" cy="685800"/>
          </a:xfrm>
        </p:spPr>
        <p:txBody>
          <a:bodyPr/>
          <a:lstStyle/>
          <a:p>
            <a:r>
              <a:rPr lang="en-US"/>
              <a:t>Click to edit Master title style</a:t>
            </a:r>
          </a:p>
        </p:txBody>
      </p:sp>
      <p:sp>
        <p:nvSpPr>
          <p:cNvPr id="3" name="Text Placeholder 2"/>
          <p:cNvSpPr>
            <a:spLocks noGrp="1"/>
          </p:cNvSpPr>
          <p:nvPr>
            <p:ph type="body" sz="half" idx="1"/>
          </p:nvPr>
        </p:nvSpPr>
        <p:spPr>
          <a:xfrm>
            <a:off x="1219200" y="1524000"/>
            <a:ext cx="5181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4000" y="1524000"/>
            <a:ext cx="5181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D9D6ED0-6E99-40BA-8044-9940D10CC7DA}"/>
              </a:ext>
            </a:extLst>
          </p:cNvPr>
          <p:cNvSpPr>
            <a:spLocks noGrp="1"/>
          </p:cNvSpPr>
          <p:nvPr>
            <p:ph type="ftr" sz="quarter" idx="10"/>
          </p:nvPr>
        </p:nvSpPr>
        <p:spPr/>
        <p:txBody>
          <a:bodyPr/>
          <a:lstStyle>
            <a:lvl1pPr>
              <a:defRPr/>
            </a:lvl1pPr>
          </a:lstStyle>
          <a:p>
            <a:pPr>
              <a:defRPr/>
            </a:pPr>
            <a:r>
              <a:rPr lang="en-US" altLang="en-US"/>
              <a:t>MPL - Muzaffar Iqbal Farooqi</a:t>
            </a:r>
          </a:p>
        </p:txBody>
      </p:sp>
      <p:sp>
        <p:nvSpPr>
          <p:cNvPr id="6" name="Slide Number Placeholder 5">
            <a:extLst>
              <a:ext uri="{FF2B5EF4-FFF2-40B4-BE49-F238E27FC236}">
                <a16:creationId xmlns:a16="http://schemas.microsoft.com/office/drawing/2014/main" id="{33B83392-DD12-4D5C-9796-BCDA70E8C045}"/>
              </a:ext>
            </a:extLst>
          </p:cNvPr>
          <p:cNvSpPr>
            <a:spLocks noGrp="1"/>
          </p:cNvSpPr>
          <p:nvPr>
            <p:ph type="sldNum" sz="quarter" idx="11"/>
          </p:nvPr>
        </p:nvSpPr>
        <p:spPr/>
        <p:txBody>
          <a:bodyPr/>
          <a:lstStyle>
            <a:lvl1pPr>
              <a:defRPr/>
            </a:lvl1pPr>
          </a:lstStyle>
          <a:p>
            <a:pPr>
              <a:defRPr/>
            </a:pPr>
            <a:r>
              <a:rPr lang="en-US" altLang="en-US"/>
              <a:t>5-</a:t>
            </a:r>
            <a:fld id="{B43B5563-217A-4727-8FF6-29BF89169DA2}" type="slidenum">
              <a:rPr lang="en-US" altLang="en-US" smtClean="0"/>
              <a:pPr>
                <a:defRPr/>
              </a:pPr>
              <a:t>‹#›</a:t>
            </a:fld>
            <a:endParaRPr lang="en-US" altLang="en-US"/>
          </a:p>
        </p:txBody>
      </p:sp>
    </p:spTree>
    <p:extLst>
      <p:ext uri="{BB962C8B-B14F-4D97-AF65-F5344CB8AC3E}">
        <p14:creationId xmlns:p14="http://schemas.microsoft.com/office/powerpoint/2010/main" val="547978855"/>
      </p:ext>
    </p:extLst>
  </p:cSld>
  <p:clrMapOvr>
    <a:masterClrMapping/>
  </p:clrMapOvr>
  <p:transition spd="med">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354838"/>
            <a:ext cx="10058400" cy="686479"/>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214651"/>
            <a:ext cx="10058400" cy="46544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p:cNvSpPr>
            <a:spLocks noGrp="1"/>
          </p:cNvSpPr>
          <p:nvPr>
            <p:ph type="dt" sz="half" idx="10"/>
          </p:nvPr>
        </p:nvSpPr>
        <p:spPr/>
        <p:txBody>
          <a:bodyPr/>
          <a:lstStyle/>
          <a:p>
            <a:fld id="{C670C0AA-D1EF-400B-8AAA-A39801240C71}" type="datetime1">
              <a:rPr lang="en-GB" smtClean="0"/>
              <a:t>27/10/2021</a:t>
            </a:fld>
            <a:endParaRPr lang="en-GB"/>
          </a:p>
        </p:txBody>
      </p:sp>
      <p:sp>
        <p:nvSpPr>
          <p:cNvPr id="12" name="Footer Placeholder 11"/>
          <p:cNvSpPr>
            <a:spLocks noGrp="1"/>
          </p:cNvSpPr>
          <p:nvPr>
            <p:ph type="ftr" sz="quarter" idx="11"/>
          </p:nvPr>
        </p:nvSpPr>
        <p:spPr/>
        <p:txBody>
          <a:bodyPr/>
          <a:lstStyle/>
          <a:p>
            <a:r>
              <a:rPr lang="en-GB"/>
              <a:t>MPL - Muzaffar Iqbal Farooqi</a:t>
            </a:r>
          </a:p>
        </p:txBody>
      </p:sp>
      <p:sp>
        <p:nvSpPr>
          <p:cNvPr id="13" name="Slide Number Placeholder 12"/>
          <p:cNvSpPr>
            <a:spLocks noGrp="1"/>
          </p:cNvSpPr>
          <p:nvPr>
            <p:ph type="sldNum" sz="quarter" idx="12"/>
          </p:nvPr>
        </p:nvSpPr>
        <p:spPr/>
        <p:txBody>
          <a:bodyPr/>
          <a:lstStyle/>
          <a:p>
            <a:fld id="{0D736693-4716-4F4B-B6D1-76F915E8FF72}" type="slidenum">
              <a:rPr lang="en-GB" smtClean="0"/>
              <a:t>‹#›</a:t>
            </a:fld>
            <a:endParaRPr lang="en-GB"/>
          </a:p>
        </p:txBody>
      </p:sp>
      <p:sp>
        <p:nvSpPr>
          <p:cNvPr id="17" name="Rectangle 1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p:cNvCxnSpPr/>
          <p:nvPr userDrawn="1"/>
        </p:nvCxnSpPr>
        <p:spPr>
          <a:xfrm>
            <a:off x="1207658" y="102698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1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77EAA1-9C2F-4E7E-B98A-A3FC76AECB8D}" type="datetime1">
              <a:rPr lang="en-GB" smtClean="0"/>
              <a:t>27/10/2021</a:t>
            </a:fld>
            <a:endParaRPr lang="en-GB"/>
          </a:p>
        </p:txBody>
      </p:sp>
      <p:sp>
        <p:nvSpPr>
          <p:cNvPr id="5" name="Footer Placeholder 4"/>
          <p:cNvSpPr>
            <a:spLocks noGrp="1"/>
          </p:cNvSpPr>
          <p:nvPr>
            <p:ph type="ftr" sz="quarter" idx="11"/>
          </p:nvPr>
        </p:nvSpPr>
        <p:spPr/>
        <p:txBody>
          <a:bodyPr/>
          <a:lstStyle/>
          <a:p>
            <a:r>
              <a:rPr lang="en-GB"/>
              <a:t>MPL - Muzaffar Iqbal Farooqi</a:t>
            </a:r>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3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03F27-CB3B-4B4E-9658-FFC3687D2EBC}" type="datetime1">
              <a:rPr lang="en-GB" smtClean="0"/>
              <a:t>27/10/2021</a:t>
            </a:fld>
            <a:endParaRPr lang="en-GB"/>
          </a:p>
        </p:txBody>
      </p:sp>
      <p:sp>
        <p:nvSpPr>
          <p:cNvPr id="6" name="Footer Placeholder 5"/>
          <p:cNvSpPr>
            <a:spLocks noGrp="1"/>
          </p:cNvSpPr>
          <p:nvPr>
            <p:ph type="ftr" sz="quarter" idx="11"/>
          </p:nvPr>
        </p:nvSpPr>
        <p:spPr/>
        <p:txBody>
          <a:bodyPr/>
          <a:lstStyle/>
          <a:p>
            <a:r>
              <a:rPr lang="en-GB"/>
              <a:t>MPL - Muzaffar Iqbal Farooqi</a:t>
            </a:r>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36224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CC75C-26AE-431B-9FAD-78A485EB2C50}" type="datetime1">
              <a:rPr lang="en-GB" smtClean="0"/>
              <a:t>27/10/2021</a:t>
            </a:fld>
            <a:endParaRPr lang="en-GB"/>
          </a:p>
        </p:txBody>
      </p:sp>
      <p:sp>
        <p:nvSpPr>
          <p:cNvPr id="8" name="Footer Placeholder 7"/>
          <p:cNvSpPr>
            <a:spLocks noGrp="1"/>
          </p:cNvSpPr>
          <p:nvPr>
            <p:ph type="ftr" sz="quarter" idx="11"/>
          </p:nvPr>
        </p:nvSpPr>
        <p:spPr/>
        <p:txBody>
          <a:bodyPr/>
          <a:lstStyle/>
          <a:p>
            <a:r>
              <a:rPr lang="en-GB"/>
              <a:t>MPL - Muzaffar Iqbal Farooqi</a:t>
            </a:r>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5790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6A59D-5030-4EFA-BB4A-D0D30ECD8EE2}" type="datetime1">
              <a:rPr lang="en-GB" smtClean="0"/>
              <a:t>27/10/2021</a:t>
            </a:fld>
            <a:endParaRPr lang="en-GB"/>
          </a:p>
        </p:txBody>
      </p:sp>
      <p:sp>
        <p:nvSpPr>
          <p:cNvPr id="4" name="Footer Placeholder 3"/>
          <p:cNvSpPr>
            <a:spLocks noGrp="1"/>
          </p:cNvSpPr>
          <p:nvPr>
            <p:ph type="ftr" sz="quarter" idx="11"/>
          </p:nvPr>
        </p:nvSpPr>
        <p:spPr/>
        <p:txBody>
          <a:bodyPr/>
          <a:lstStyle/>
          <a:p>
            <a:r>
              <a:rPr lang="en-GB"/>
              <a:t>MPL - Muzaffar Iqbal Farooqi</a:t>
            </a:r>
          </a:p>
        </p:txBody>
      </p:sp>
      <p:sp>
        <p:nvSpPr>
          <p:cNvPr id="5" name="Slide Number Placeholder 4"/>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20568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CF787D-49A3-42F4-BC72-141086CC1B3B}" type="datetime1">
              <a:rPr lang="en-GB" smtClean="0"/>
              <a:t>27/10/2021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MPL - Muzaffar Iqbal Farooqi</a:t>
            </a:r>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08755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BE44C73-225D-4648-BE46-7AD4BF3D858E}" type="datetime1">
              <a:rPr lang="en-GB" smtClean="0"/>
              <a:t>27/10/2021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MPL - Muzaffar Iqbal Farooqi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736693-4716-4F4B-B6D1-76F915E8FF72}" type="slidenum">
              <a:rPr lang="en-GB" smtClean="0"/>
              <a:t>‹#›</a:t>
            </a:fld>
            <a:endParaRPr lang="en-GB"/>
          </a:p>
        </p:txBody>
      </p:sp>
    </p:spTree>
    <p:extLst>
      <p:ext uri="{BB962C8B-B14F-4D97-AF65-F5344CB8AC3E}">
        <p14:creationId xmlns:p14="http://schemas.microsoft.com/office/powerpoint/2010/main" val="226258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B28896-F226-47AF-9FF8-7C41C1ABE44B}" type="datetime1">
              <a:rPr lang="en-GB" smtClean="0"/>
              <a:t>27/10/2021</a:t>
            </a:fld>
            <a:endParaRPr lang="en-GB"/>
          </a:p>
        </p:txBody>
      </p:sp>
      <p:sp>
        <p:nvSpPr>
          <p:cNvPr id="6" name="Footer Placeholder 5"/>
          <p:cNvSpPr>
            <a:spLocks noGrp="1"/>
          </p:cNvSpPr>
          <p:nvPr>
            <p:ph type="ftr" sz="quarter" idx="11"/>
          </p:nvPr>
        </p:nvSpPr>
        <p:spPr/>
        <p:txBody>
          <a:bodyPr/>
          <a:lstStyle/>
          <a:p>
            <a:r>
              <a:rPr lang="en-GB"/>
              <a:t>MPL - Muzaffar Iqbal Farooqi</a:t>
            </a:r>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14376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36475"/>
            <a:ext cx="10058400" cy="7683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119116"/>
            <a:ext cx="10058400" cy="474997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83B602-1600-4385-BDEE-9515958394E1}" type="datetime1">
              <a:rPr lang="en-GB" smtClean="0"/>
              <a:t>27/10/2021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MPL - Muzaffar Iqbal Farooqi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0D736693-4716-4F4B-B6D1-76F915E8FF72}" type="slidenum">
              <a:rPr lang="en-GB" smtClean="0"/>
              <a:pPr/>
              <a:t>‹#›</a:t>
            </a:fld>
            <a:endParaRPr lang="en-GB" dirty="0"/>
          </a:p>
        </p:txBody>
      </p:sp>
    </p:spTree>
    <p:extLst>
      <p:ext uri="{BB962C8B-B14F-4D97-AF65-F5344CB8AC3E}">
        <p14:creationId xmlns:p14="http://schemas.microsoft.com/office/powerpoint/2010/main" val="2933400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366" y="1523995"/>
            <a:ext cx="9981968" cy="631289"/>
          </a:xfrm>
        </p:spPr>
        <p:txBody>
          <a:bodyPr>
            <a:noAutofit/>
          </a:bodyPr>
          <a:lstStyle/>
          <a:p>
            <a:pPr algn="ctr"/>
            <a:r>
              <a:rPr lang="en-GB" sz="6000" b="1" dirty="0">
                <a:latin typeface="+mn-lt"/>
              </a:rPr>
              <a:t>Modern Programming Languages</a:t>
            </a:r>
          </a:p>
        </p:txBody>
      </p:sp>
      <p:sp>
        <p:nvSpPr>
          <p:cNvPr id="4" name="Subtitle 2"/>
          <p:cNvSpPr txBox="1">
            <a:spLocks/>
          </p:cNvSpPr>
          <p:nvPr/>
        </p:nvSpPr>
        <p:spPr>
          <a:xfrm>
            <a:off x="6096000" y="5740761"/>
            <a:ext cx="5745331" cy="4245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b="1" dirty="0"/>
              <a:t>Course Instructor: Suleman Khurram</a:t>
            </a:r>
            <a:endParaRPr lang="en-GB" sz="2800" dirty="0"/>
          </a:p>
        </p:txBody>
      </p:sp>
      <p:sp>
        <p:nvSpPr>
          <p:cNvPr id="9" name="Subtitle 2"/>
          <p:cNvSpPr txBox="1">
            <a:spLocks/>
          </p:cNvSpPr>
          <p:nvPr/>
        </p:nvSpPr>
        <p:spPr>
          <a:xfrm>
            <a:off x="1274618" y="2449797"/>
            <a:ext cx="9843423" cy="1846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GB" sz="3200" dirty="0"/>
            </a:br>
            <a:r>
              <a:rPr lang="en-GB" sz="3200" dirty="0"/>
              <a:t>UIIT</a:t>
            </a:r>
            <a:br>
              <a:rPr lang="en-GB" sz="3200" dirty="0"/>
            </a:br>
            <a:r>
              <a:rPr lang="en-GB" sz="3200" dirty="0"/>
              <a:t>PMAS Arid Agriculture University, Rawalpindi</a:t>
            </a:r>
          </a:p>
        </p:txBody>
      </p:sp>
      <p:sp>
        <p:nvSpPr>
          <p:cNvPr id="8" name="Slide Number Placeholder 7">
            <a:extLst>
              <a:ext uri="{FF2B5EF4-FFF2-40B4-BE49-F238E27FC236}">
                <a16:creationId xmlns:a16="http://schemas.microsoft.com/office/drawing/2014/main" id="{621400D2-E7D2-4A62-9480-5187F796974C}"/>
              </a:ext>
            </a:extLst>
          </p:cNvPr>
          <p:cNvSpPr>
            <a:spLocks noGrp="1"/>
          </p:cNvSpPr>
          <p:nvPr>
            <p:ph type="sldNum" sz="quarter" idx="12"/>
          </p:nvPr>
        </p:nvSpPr>
        <p:spPr/>
        <p:txBody>
          <a:bodyPr/>
          <a:lstStyle/>
          <a:p>
            <a:fld id="{0D736693-4716-4F4B-B6D1-76F915E8FF72}" type="slidenum">
              <a:rPr lang="en-GB" smtClean="0"/>
              <a:t>1</a:t>
            </a:fld>
            <a:endParaRPr lang="en-GB"/>
          </a:p>
        </p:txBody>
      </p:sp>
    </p:spTree>
    <p:extLst>
      <p:ext uri="{BB962C8B-B14F-4D97-AF65-F5344CB8AC3E}">
        <p14:creationId xmlns:p14="http://schemas.microsoft.com/office/powerpoint/2010/main" val="76427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C5FEC48-FE89-41CB-B989-AA361ED595B9}"/>
              </a:ext>
            </a:extLst>
          </p:cNvPr>
          <p:cNvSpPr>
            <a:spLocks noGrp="1" noChangeArrowheads="1"/>
          </p:cNvSpPr>
          <p:nvPr>
            <p:ph type="title"/>
          </p:nvPr>
        </p:nvSpPr>
        <p:spPr/>
        <p:txBody>
          <a:bodyPr>
            <a:normAutofit fontScale="90000"/>
          </a:bodyPr>
          <a:lstStyle/>
          <a:p>
            <a:pPr eaLnBrk="1" hangingPunct="1"/>
            <a:r>
              <a:rPr lang="en-US" altLang="en-US"/>
              <a:t>Creating a jar file</a:t>
            </a:r>
          </a:p>
        </p:txBody>
      </p:sp>
      <p:sp>
        <p:nvSpPr>
          <p:cNvPr id="21507" name="Rectangle 3">
            <a:extLst>
              <a:ext uri="{FF2B5EF4-FFF2-40B4-BE49-F238E27FC236}">
                <a16:creationId xmlns:a16="http://schemas.microsoft.com/office/drawing/2014/main" id="{BA6CEE65-FF85-4E19-B854-ABB1E99183ED}"/>
              </a:ext>
            </a:extLst>
          </p:cNvPr>
          <p:cNvSpPr>
            <a:spLocks noGrp="1" noChangeArrowheads="1"/>
          </p:cNvSpPr>
          <p:nvPr>
            <p:ph idx="1"/>
          </p:nvPr>
        </p:nvSpPr>
        <p:spPr/>
        <p:txBody>
          <a:bodyPr/>
          <a:lstStyle/>
          <a:p>
            <a:pPr eaLnBrk="1" hangingPunct="1"/>
            <a:r>
              <a:rPr lang="en-US" altLang="en-US"/>
              <a:t>You need to execute following command to create a jar file</a:t>
            </a:r>
          </a:p>
          <a:p>
            <a:pPr lvl="1" eaLnBrk="1" hangingPunct="1">
              <a:buFontTx/>
              <a:buNone/>
            </a:pPr>
            <a:r>
              <a:rPr lang="en-US" altLang="en-US">
                <a:solidFill>
                  <a:schemeClr val="accent1"/>
                </a:solidFill>
              </a:rPr>
              <a:t>C:\Beg Java Stuff&gt;</a:t>
            </a:r>
            <a:r>
              <a:rPr lang="en-US" altLang="en-US"/>
              <a:t> </a:t>
            </a:r>
            <a:r>
              <a:rPr lang="en-US" altLang="en-US" b="1"/>
              <a:t>jar cvf </a:t>
            </a:r>
            <a:r>
              <a:rPr lang="en-US" altLang="en-US" b="1">
                <a:solidFill>
                  <a:schemeClr val="accent2"/>
                </a:solidFill>
              </a:rPr>
              <a:t>Geometry.jar</a:t>
            </a:r>
            <a:r>
              <a:rPr lang="en-US" altLang="en-US" b="1"/>
              <a:t> </a:t>
            </a:r>
            <a:r>
              <a:rPr lang="en-US" altLang="en-US" b="1">
                <a:solidFill>
                  <a:schemeClr val="accent1"/>
                </a:solidFill>
              </a:rPr>
              <a:t>Geometry</a:t>
            </a:r>
            <a:r>
              <a:rPr lang="en-US" altLang="en-US" b="1"/>
              <a:t>\*.class</a:t>
            </a:r>
            <a:endParaRPr lang="en-US" altLang="en-US"/>
          </a:p>
          <a:p>
            <a:pPr eaLnBrk="1" hangingPunct="1"/>
            <a:r>
              <a:rPr lang="en-US" altLang="en-US" sz="2800"/>
              <a:t> </a:t>
            </a:r>
          </a:p>
        </p:txBody>
      </p:sp>
      <p:sp>
        <p:nvSpPr>
          <p:cNvPr id="21508" name="Line 4">
            <a:extLst>
              <a:ext uri="{FF2B5EF4-FFF2-40B4-BE49-F238E27FC236}">
                <a16:creationId xmlns:a16="http://schemas.microsoft.com/office/drawing/2014/main" id="{0D42197F-04C6-401B-8F84-7D95EBADA2C3}"/>
              </a:ext>
            </a:extLst>
          </p:cNvPr>
          <p:cNvSpPr>
            <a:spLocks noChangeShapeType="1"/>
          </p:cNvSpPr>
          <p:nvPr/>
        </p:nvSpPr>
        <p:spPr bwMode="auto">
          <a:xfrm>
            <a:off x="3200400" y="3429000"/>
            <a:ext cx="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Text Box 5">
            <a:extLst>
              <a:ext uri="{FF2B5EF4-FFF2-40B4-BE49-F238E27FC236}">
                <a16:creationId xmlns:a16="http://schemas.microsoft.com/office/drawing/2014/main" id="{2EFDF8E5-26C5-4A11-B467-3E03CB671AE5}"/>
              </a:ext>
            </a:extLst>
          </p:cNvPr>
          <p:cNvSpPr txBox="1">
            <a:spLocks noChangeArrowheads="1"/>
          </p:cNvSpPr>
          <p:nvPr/>
        </p:nvSpPr>
        <p:spPr bwMode="auto">
          <a:xfrm>
            <a:off x="2057400" y="4800600"/>
            <a:ext cx="2514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Path on your command prompt where the package/ directory resides</a:t>
            </a:r>
          </a:p>
        </p:txBody>
      </p:sp>
      <p:sp>
        <p:nvSpPr>
          <p:cNvPr id="21510" name="Line 7">
            <a:extLst>
              <a:ext uri="{FF2B5EF4-FFF2-40B4-BE49-F238E27FC236}">
                <a16:creationId xmlns:a16="http://schemas.microsoft.com/office/drawing/2014/main" id="{1DEE9F64-54B7-4EBA-8EE9-AED53D459201}"/>
              </a:ext>
            </a:extLst>
          </p:cNvPr>
          <p:cNvSpPr>
            <a:spLocks noChangeShapeType="1"/>
          </p:cNvSpPr>
          <p:nvPr/>
        </p:nvSpPr>
        <p:spPr bwMode="auto">
          <a:xfrm>
            <a:off x="6248400" y="350520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Text Box 8">
            <a:extLst>
              <a:ext uri="{FF2B5EF4-FFF2-40B4-BE49-F238E27FC236}">
                <a16:creationId xmlns:a16="http://schemas.microsoft.com/office/drawing/2014/main" id="{46E943D4-C66F-4821-BB35-4C2AF7CA59CF}"/>
              </a:ext>
            </a:extLst>
          </p:cNvPr>
          <p:cNvSpPr txBox="1">
            <a:spLocks noChangeArrowheads="1"/>
          </p:cNvSpPr>
          <p:nvPr/>
        </p:nvSpPr>
        <p:spPr bwMode="auto">
          <a:xfrm>
            <a:off x="5334000" y="5105401"/>
            <a:ext cx="1828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The jar file you want to create</a:t>
            </a:r>
          </a:p>
        </p:txBody>
      </p:sp>
      <p:sp>
        <p:nvSpPr>
          <p:cNvPr id="21512" name="Text Box 10">
            <a:extLst>
              <a:ext uri="{FF2B5EF4-FFF2-40B4-BE49-F238E27FC236}">
                <a16:creationId xmlns:a16="http://schemas.microsoft.com/office/drawing/2014/main" id="{11113E2C-143C-4E91-AFB0-28C3DD242244}"/>
              </a:ext>
            </a:extLst>
          </p:cNvPr>
          <p:cNvSpPr txBox="1">
            <a:spLocks noChangeArrowheads="1"/>
          </p:cNvSpPr>
          <p:nvPr/>
        </p:nvSpPr>
        <p:spPr bwMode="auto">
          <a:xfrm>
            <a:off x="8001000" y="4800600"/>
            <a:ext cx="2438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Name of the actual directory where all compiled .class files exist</a:t>
            </a:r>
          </a:p>
        </p:txBody>
      </p:sp>
      <p:sp>
        <p:nvSpPr>
          <p:cNvPr id="21513" name="Line 11">
            <a:extLst>
              <a:ext uri="{FF2B5EF4-FFF2-40B4-BE49-F238E27FC236}">
                <a16:creationId xmlns:a16="http://schemas.microsoft.com/office/drawing/2014/main" id="{0D608B49-C52B-4762-9E3B-3B860F1DC3AE}"/>
              </a:ext>
            </a:extLst>
          </p:cNvPr>
          <p:cNvSpPr>
            <a:spLocks noChangeShapeType="1"/>
          </p:cNvSpPr>
          <p:nvPr/>
        </p:nvSpPr>
        <p:spPr bwMode="auto">
          <a:xfrm>
            <a:off x="8382000" y="3581400"/>
            <a:ext cx="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3EA0-7F48-4FFA-BBBC-03B2FBCFA97E}"/>
              </a:ext>
            </a:extLst>
          </p:cNvPr>
          <p:cNvSpPr>
            <a:spLocks noGrp="1"/>
          </p:cNvSpPr>
          <p:nvPr>
            <p:ph type="title"/>
          </p:nvPr>
        </p:nvSpPr>
        <p:spPr/>
        <p:txBody>
          <a:bodyPr>
            <a:normAutofit fontScale="90000"/>
          </a:bodyPr>
          <a:lstStyle/>
          <a:p>
            <a:endParaRPr lang="en-US"/>
          </a:p>
        </p:txBody>
      </p:sp>
      <p:sp>
        <p:nvSpPr>
          <p:cNvPr id="23555" name="Rectangle 3">
            <a:extLst>
              <a:ext uri="{FF2B5EF4-FFF2-40B4-BE49-F238E27FC236}">
                <a16:creationId xmlns:a16="http://schemas.microsoft.com/office/drawing/2014/main" id="{9E10EE5D-7B55-43D0-89A5-4386C81D8955}"/>
              </a:ext>
            </a:extLst>
          </p:cNvPr>
          <p:cNvSpPr>
            <a:spLocks noGrp="1" noChangeArrowheads="1"/>
          </p:cNvSpPr>
          <p:nvPr>
            <p:ph idx="1"/>
          </p:nvPr>
        </p:nvSpPr>
        <p:spPr/>
        <p:txBody>
          <a:bodyPr/>
          <a:lstStyle/>
          <a:p>
            <a:pPr eaLnBrk="1" hangingPunct="1"/>
            <a:r>
              <a:rPr lang="en-US" altLang="en-US"/>
              <a:t>Copy the newly created package to the ext directory to make your classes accessable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3F3D397-53C7-4235-BBBB-3A306C894796}"/>
              </a:ext>
            </a:extLst>
          </p:cNvPr>
          <p:cNvSpPr>
            <a:spLocks noGrp="1" noChangeArrowheads="1"/>
          </p:cNvSpPr>
          <p:nvPr>
            <p:ph type="title"/>
          </p:nvPr>
        </p:nvSpPr>
        <p:spPr/>
        <p:txBody>
          <a:bodyPr/>
          <a:lstStyle/>
          <a:p>
            <a:pPr eaLnBrk="1" hangingPunct="1"/>
            <a:r>
              <a:rPr lang="en-US" altLang="en-US" sz="4000" b="1" i="1"/>
              <a:t>Adding Classes from a Package to Your Program</a:t>
            </a:r>
            <a:endParaRPr lang="en-US" altLang="en-US" sz="4000"/>
          </a:p>
        </p:txBody>
      </p:sp>
      <p:sp>
        <p:nvSpPr>
          <p:cNvPr id="2" name="Content Placeholder 1">
            <a:extLst>
              <a:ext uri="{FF2B5EF4-FFF2-40B4-BE49-F238E27FC236}">
                <a16:creationId xmlns:a16="http://schemas.microsoft.com/office/drawing/2014/main" id="{78D2BD2D-66CB-45E8-BC6F-D5999C1BC901}"/>
              </a:ext>
            </a:extLst>
          </p:cNvPr>
          <p:cNvSpPr>
            <a:spLocks noGrp="1"/>
          </p:cNvSpPr>
          <p:nvPr>
            <p:ph idx="1"/>
          </p:nvPr>
        </p:nvSpPr>
        <p:spPr/>
        <p:txBody>
          <a:bodyPr/>
          <a:lstStyle/>
          <a:p>
            <a:endParaRPr lang="en-US"/>
          </a:p>
        </p:txBody>
      </p:sp>
      <p:sp>
        <p:nvSpPr>
          <p:cNvPr id="25603" name="Rectangle 4">
            <a:extLst>
              <a:ext uri="{FF2B5EF4-FFF2-40B4-BE49-F238E27FC236}">
                <a16:creationId xmlns:a16="http://schemas.microsoft.com/office/drawing/2014/main" id="{C6DEE07B-1939-4608-AC4E-2A20F2EC2A9F}"/>
              </a:ext>
            </a:extLst>
          </p:cNvPr>
          <p:cNvSpPr>
            <a:spLocks noChangeArrowheads="1"/>
          </p:cNvSpPr>
          <p:nvPr/>
        </p:nvSpPr>
        <p:spPr bwMode="auto">
          <a:xfrm>
            <a:off x="1743075" y="3200400"/>
            <a:ext cx="8707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import Geometry.Shapes3D.*; // Include all classes from this package</a:t>
            </a:r>
          </a:p>
        </p:txBody>
      </p:sp>
      <p:sp>
        <p:nvSpPr>
          <p:cNvPr id="25604" name="Rectangle 5">
            <a:extLst>
              <a:ext uri="{FF2B5EF4-FFF2-40B4-BE49-F238E27FC236}">
                <a16:creationId xmlns:a16="http://schemas.microsoft.com/office/drawing/2014/main" id="{544B9169-BAE7-48DD-A25B-D798BB278E66}"/>
              </a:ext>
            </a:extLst>
          </p:cNvPr>
          <p:cNvSpPr>
            <a:spLocks noChangeArrowheads="1"/>
          </p:cNvSpPr>
          <p:nvPr/>
        </p:nvSpPr>
        <p:spPr bwMode="auto">
          <a:xfrm>
            <a:off x="1752600" y="44958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import Geometry.Shapes3D.Sphere; // Include the class Sphere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BAA61C9-0C86-4216-BCE4-4D47A20E695E}"/>
              </a:ext>
            </a:extLst>
          </p:cNvPr>
          <p:cNvSpPr>
            <a:spLocks noGrp="1" noChangeArrowheads="1"/>
          </p:cNvSpPr>
          <p:nvPr>
            <p:ph type="title"/>
          </p:nvPr>
        </p:nvSpPr>
        <p:spPr/>
        <p:txBody>
          <a:bodyPr>
            <a:normAutofit fontScale="90000"/>
          </a:bodyPr>
          <a:lstStyle/>
          <a:p>
            <a:pPr eaLnBrk="1" hangingPunct="1"/>
            <a:r>
              <a:rPr lang="en-US" altLang="en-US"/>
              <a:t>Java standard packages</a:t>
            </a:r>
          </a:p>
        </p:txBody>
      </p:sp>
      <p:sp>
        <p:nvSpPr>
          <p:cNvPr id="27651" name="Rectangle 3">
            <a:extLst>
              <a:ext uri="{FF2B5EF4-FFF2-40B4-BE49-F238E27FC236}">
                <a16:creationId xmlns:a16="http://schemas.microsoft.com/office/drawing/2014/main" id="{06A053C5-2625-492C-9DC9-F3C30089E6C2}"/>
              </a:ext>
            </a:extLst>
          </p:cNvPr>
          <p:cNvSpPr>
            <a:spLocks noGrp="1" noChangeArrowheads="1"/>
          </p:cNvSpPr>
          <p:nvPr>
            <p:ph idx="1"/>
          </p:nvPr>
        </p:nvSpPr>
        <p:spPr/>
        <p:txBody>
          <a:bodyPr/>
          <a:lstStyle/>
          <a:p>
            <a:pPr eaLnBrk="1" hangingPunct="1"/>
            <a:r>
              <a:rPr lang="en-US" altLang="en-US" sz="2800"/>
              <a:t>There is a substantial and growing list of standard packages in Java (more than 150 in JDK 5)</a:t>
            </a:r>
          </a:p>
          <a:p>
            <a:pPr eaLnBrk="1" hangingPunct="1"/>
            <a:r>
              <a:rPr lang="en-US" altLang="en-US" sz="2800"/>
              <a:t>Some of them are</a:t>
            </a:r>
          </a:p>
          <a:p>
            <a:pPr lvl="1" eaLnBrk="1" hangingPunct="1"/>
            <a:r>
              <a:rPr lang="en-US" altLang="en-US"/>
              <a:t>java.lang</a:t>
            </a:r>
          </a:p>
          <a:p>
            <a:pPr lvl="1" eaLnBrk="1" hangingPunct="1"/>
            <a:r>
              <a:rPr lang="en-US" altLang="en-US"/>
              <a:t>java.io</a:t>
            </a:r>
          </a:p>
          <a:p>
            <a:pPr lvl="1" eaLnBrk="1" hangingPunct="1"/>
            <a:r>
              <a:rPr lang="en-US" altLang="en-US"/>
              <a:t>javax.swing</a:t>
            </a:r>
          </a:p>
          <a:p>
            <a:pPr lvl="1" eaLnBrk="1" hangingPunct="1"/>
            <a:r>
              <a:rPr lang="en-US" altLang="en-US"/>
              <a:t>java.util</a:t>
            </a:r>
          </a:p>
          <a:p>
            <a:pPr lvl="1" eaLnBrk="1" hangingPunct="1"/>
            <a:r>
              <a:rPr lang="en-US" altLang="en-US"/>
              <a:t>java.applet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29E5DB8-0CFE-4FE9-A718-2E0266D2890D}"/>
              </a:ext>
            </a:extLst>
          </p:cNvPr>
          <p:cNvSpPr>
            <a:spLocks noGrp="1" noChangeArrowheads="1"/>
          </p:cNvSpPr>
          <p:nvPr>
            <p:ph type="title"/>
          </p:nvPr>
        </p:nvSpPr>
        <p:spPr/>
        <p:txBody>
          <a:bodyPr>
            <a:normAutofit fontScale="90000"/>
          </a:bodyPr>
          <a:lstStyle/>
          <a:p>
            <a:pPr eaLnBrk="1" hangingPunct="1"/>
            <a:r>
              <a:rPr lang="en-US" altLang="en-US"/>
              <a:t>Wrapper classes</a:t>
            </a:r>
          </a:p>
        </p:txBody>
      </p:sp>
      <p:sp>
        <p:nvSpPr>
          <p:cNvPr id="29699" name="Rectangle 3">
            <a:extLst>
              <a:ext uri="{FF2B5EF4-FFF2-40B4-BE49-F238E27FC236}">
                <a16:creationId xmlns:a16="http://schemas.microsoft.com/office/drawing/2014/main" id="{A2545B8F-0247-4692-A304-A487B121EFF2}"/>
              </a:ext>
            </a:extLst>
          </p:cNvPr>
          <p:cNvSpPr>
            <a:spLocks noGrp="1" noChangeArrowheads="1"/>
          </p:cNvSpPr>
          <p:nvPr>
            <p:ph idx="1"/>
          </p:nvPr>
        </p:nvSpPr>
        <p:spPr/>
        <p:txBody>
          <a:bodyPr/>
          <a:lstStyle/>
          <a:p>
            <a:pPr eaLnBrk="1" hangingPunct="1"/>
            <a:r>
              <a:rPr lang="en-US" altLang="en-US" sz="2800"/>
              <a:t>These are Standard Classes Encapsulating the Primitive Data Types</a:t>
            </a:r>
          </a:p>
          <a:p>
            <a:pPr eaLnBrk="1" hangingPunct="1">
              <a:buFontTx/>
              <a:buNone/>
            </a:pPr>
            <a:r>
              <a:rPr lang="en-US" altLang="en-US" sz="2800"/>
              <a:t>	Boolean, Character, Byte, Short, Integer, Long, Float, Double</a:t>
            </a:r>
          </a:p>
          <a:p>
            <a:pPr eaLnBrk="1" hangingPunct="1"/>
            <a:r>
              <a:rPr lang="en-US" altLang="en-US" sz="2800"/>
              <a:t>These are all contained in the package java.lang</a:t>
            </a:r>
          </a:p>
          <a:p>
            <a:pPr eaLnBrk="1" hangingPunct="1"/>
            <a:r>
              <a:rPr lang="en-US" altLang="en-US" sz="2800"/>
              <a:t>You can create objects of these classes and there are useful utility methods that provide operations on the primitive data types e.g. toString();</a:t>
            </a:r>
          </a:p>
          <a:p>
            <a:pPr eaLnBrk="1" hangingPunct="1"/>
            <a:endParaRPr lang="en-US"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0E41-E62B-4E69-8437-5FA175CD4D10}"/>
              </a:ext>
            </a:extLst>
          </p:cNvPr>
          <p:cNvSpPr>
            <a:spLocks noGrp="1"/>
          </p:cNvSpPr>
          <p:nvPr>
            <p:ph type="title"/>
          </p:nvPr>
        </p:nvSpPr>
        <p:spPr/>
        <p:txBody>
          <a:bodyPr>
            <a:normAutofit fontScale="90000"/>
          </a:bodyPr>
          <a:lstStyle/>
          <a:p>
            <a:r>
              <a:rPr lang="en-US" dirty="0"/>
              <a:t>Java Inner Classes (Nested Classes)</a:t>
            </a:r>
          </a:p>
        </p:txBody>
      </p:sp>
      <p:sp>
        <p:nvSpPr>
          <p:cNvPr id="3" name="Content Placeholder 2">
            <a:extLst>
              <a:ext uri="{FF2B5EF4-FFF2-40B4-BE49-F238E27FC236}">
                <a16:creationId xmlns:a16="http://schemas.microsoft.com/office/drawing/2014/main" id="{E703D055-DA4F-4E30-8367-9C2C35B5623E}"/>
              </a:ext>
            </a:extLst>
          </p:cNvPr>
          <p:cNvSpPr>
            <a:spLocks noGrp="1"/>
          </p:cNvSpPr>
          <p:nvPr>
            <p:ph idx="1"/>
          </p:nvPr>
        </p:nvSpPr>
        <p:spPr/>
        <p:txBody>
          <a:bodyPr>
            <a:normAutofit lnSpcReduction="10000"/>
          </a:bodyPr>
          <a:lstStyle/>
          <a:p>
            <a:r>
              <a:rPr lang="en-US" dirty="0"/>
              <a:t> Java inner class or nested class is a class that is declared inside the class or interface.</a:t>
            </a:r>
          </a:p>
          <a:p>
            <a:endParaRPr lang="en-US" dirty="0"/>
          </a:p>
          <a:p>
            <a:r>
              <a:rPr lang="en-US" dirty="0"/>
              <a:t> We use inner classes to logically group classes and interfaces in one place to be more readable and maintainable.</a:t>
            </a:r>
          </a:p>
          <a:p>
            <a:endParaRPr lang="en-US" dirty="0"/>
          </a:p>
          <a:p>
            <a:r>
              <a:rPr lang="en-US" dirty="0"/>
              <a:t> Additionally, it can access all the members of the outer class, including private data members and methods.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0E41-E62B-4E69-8437-5FA175CD4D10}"/>
              </a:ext>
            </a:extLst>
          </p:cNvPr>
          <p:cNvSpPr>
            <a:spLocks noGrp="1"/>
          </p:cNvSpPr>
          <p:nvPr>
            <p:ph type="title"/>
          </p:nvPr>
        </p:nvSpPr>
        <p:spPr/>
        <p:txBody>
          <a:bodyPr>
            <a:normAutofit fontScale="90000"/>
          </a:bodyPr>
          <a:lstStyle/>
          <a:p>
            <a:r>
              <a:rPr lang="en-US" dirty="0"/>
              <a:t>Java Inner Classes (Nested Classes)</a:t>
            </a:r>
          </a:p>
        </p:txBody>
      </p:sp>
      <p:sp>
        <p:nvSpPr>
          <p:cNvPr id="3" name="Content Placeholder 2">
            <a:extLst>
              <a:ext uri="{FF2B5EF4-FFF2-40B4-BE49-F238E27FC236}">
                <a16:creationId xmlns:a16="http://schemas.microsoft.com/office/drawing/2014/main" id="{E703D055-DA4F-4E30-8367-9C2C35B5623E}"/>
              </a:ext>
            </a:extLst>
          </p:cNvPr>
          <p:cNvSpPr>
            <a:spLocks noGrp="1"/>
          </p:cNvSpPr>
          <p:nvPr>
            <p:ph idx="1"/>
          </p:nvPr>
        </p:nvSpPr>
        <p:spPr/>
        <p:txBody>
          <a:bodyPr>
            <a:normAutofit/>
          </a:bodyPr>
          <a:lstStyle/>
          <a:p>
            <a:endParaRPr lang="en-US" dirty="0"/>
          </a:p>
        </p:txBody>
      </p:sp>
      <p:pic>
        <p:nvPicPr>
          <p:cNvPr id="4" name="Picture 3">
            <a:extLst>
              <a:ext uri="{FF2B5EF4-FFF2-40B4-BE49-F238E27FC236}">
                <a16:creationId xmlns:a16="http://schemas.microsoft.com/office/drawing/2014/main" id="{176997E9-77C4-49F4-8752-1608CF8D64DA}"/>
              </a:ext>
            </a:extLst>
          </p:cNvPr>
          <p:cNvPicPr>
            <a:picLocks noChangeAspect="1"/>
          </p:cNvPicPr>
          <p:nvPr/>
        </p:nvPicPr>
        <p:blipFill>
          <a:blip r:embed="rId3"/>
          <a:stretch>
            <a:fillRect/>
          </a:stretch>
        </p:blipFill>
        <p:spPr>
          <a:xfrm>
            <a:off x="1238740" y="1214651"/>
            <a:ext cx="2569688" cy="2240513"/>
          </a:xfrm>
          <a:prstGeom prst="rect">
            <a:avLst/>
          </a:prstGeom>
        </p:spPr>
      </p:pic>
      <p:pic>
        <p:nvPicPr>
          <p:cNvPr id="6" name="Picture 5">
            <a:extLst>
              <a:ext uri="{FF2B5EF4-FFF2-40B4-BE49-F238E27FC236}">
                <a16:creationId xmlns:a16="http://schemas.microsoft.com/office/drawing/2014/main" id="{E5409EEE-2105-454A-B48A-D574C27EBA3B}"/>
              </a:ext>
            </a:extLst>
          </p:cNvPr>
          <p:cNvPicPr>
            <a:picLocks noChangeAspect="1"/>
          </p:cNvPicPr>
          <p:nvPr/>
        </p:nvPicPr>
        <p:blipFill>
          <a:blip r:embed="rId4"/>
          <a:stretch>
            <a:fillRect/>
          </a:stretch>
        </p:blipFill>
        <p:spPr>
          <a:xfrm>
            <a:off x="5589604" y="1214651"/>
            <a:ext cx="4972050" cy="3895725"/>
          </a:xfrm>
          <a:prstGeom prst="rect">
            <a:avLst/>
          </a:prstGeom>
        </p:spPr>
      </p:pic>
    </p:spTree>
    <p:extLst>
      <p:ext uri="{BB962C8B-B14F-4D97-AF65-F5344CB8AC3E}">
        <p14:creationId xmlns:p14="http://schemas.microsoft.com/office/powerpoint/2010/main" val="2884186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F2E8-B743-4D4E-AECE-3B08055DB68F}"/>
              </a:ext>
            </a:extLst>
          </p:cNvPr>
          <p:cNvSpPr>
            <a:spLocks noGrp="1"/>
          </p:cNvSpPr>
          <p:nvPr>
            <p:ph type="title"/>
          </p:nvPr>
        </p:nvSpPr>
        <p:spPr/>
        <p:txBody>
          <a:bodyPr>
            <a:normAutofit fontScale="90000"/>
          </a:bodyPr>
          <a:lstStyle/>
          <a:p>
            <a:r>
              <a:rPr lang="en-US" dirty="0"/>
              <a:t>Advantage of Java inner classes</a:t>
            </a:r>
          </a:p>
        </p:txBody>
      </p:sp>
      <p:sp>
        <p:nvSpPr>
          <p:cNvPr id="3" name="Content Placeholder 2">
            <a:extLst>
              <a:ext uri="{FF2B5EF4-FFF2-40B4-BE49-F238E27FC236}">
                <a16:creationId xmlns:a16="http://schemas.microsoft.com/office/drawing/2014/main" id="{5053CD27-3893-45B0-980F-D8325EC9B57E}"/>
              </a:ext>
            </a:extLst>
          </p:cNvPr>
          <p:cNvSpPr>
            <a:spLocks noGrp="1"/>
          </p:cNvSpPr>
          <p:nvPr>
            <p:ph idx="1"/>
          </p:nvPr>
        </p:nvSpPr>
        <p:spPr/>
        <p:txBody>
          <a:bodyPr/>
          <a:lstStyle/>
          <a:p>
            <a:r>
              <a:rPr lang="en-US" dirty="0"/>
              <a:t> There are three advantages of inner classes in Java. </a:t>
            </a:r>
          </a:p>
          <a:p>
            <a:pPr lvl="1"/>
            <a:r>
              <a:rPr lang="en-US" dirty="0"/>
              <a:t>Nested classes represent a particular type of relationship that is it can access all the members (data members and methods) of the outer class, including private.</a:t>
            </a:r>
          </a:p>
          <a:p>
            <a:pPr lvl="1"/>
            <a:r>
              <a:rPr lang="en-US" dirty="0"/>
              <a:t>Nested classes are used to develop more readable and maintainable code because it logically group classes and interfaces in one place only.</a:t>
            </a:r>
          </a:p>
          <a:p>
            <a:pPr lvl="1"/>
            <a:r>
              <a:rPr lang="en-US" dirty="0"/>
              <a:t>Code Optimization: It requires less code to write.</a:t>
            </a:r>
          </a:p>
        </p:txBody>
      </p:sp>
      <p:sp>
        <p:nvSpPr>
          <p:cNvPr id="4" name="Slide Number Placeholder 3">
            <a:extLst>
              <a:ext uri="{FF2B5EF4-FFF2-40B4-BE49-F238E27FC236}">
                <a16:creationId xmlns:a16="http://schemas.microsoft.com/office/drawing/2014/main" id="{02C8110B-FDFB-4579-8F76-5C83E8732AB0}"/>
              </a:ext>
            </a:extLst>
          </p:cNvPr>
          <p:cNvSpPr>
            <a:spLocks noGrp="1"/>
          </p:cNvSpPr>
          <p:nvPr>
            <p:ph type="sldNum" sz="quarter" idx="12"/>
          </p:nvPr>
        </p:nvSpPr>
        <p:spPr/>
        <p:txBody>
          <a:bodyPr/>
          <a:lstStyle/>
          <a:p>
            <a:fld id="{0D736693-4716-4F4B-B6D1-76F915E8FF72}" type="slidenum">
              <a:rPr lang="en-GB" smtClean="0"/>
              <a:t>17</a:t>
            </a:fld>
            <a:endParaRPr lang="en-GB"/>
          </a:p>
        </p:txBody>
      </p:sp>
    </p:spTree>
    <p:extLst>
      <p:ext uri="{BB962C8B-B14F-4D97-AF65-F5344CB8AC3E}">
        <p14:creationId xmlns:p14="http://schemas.microsoft.com/office/powerpoint/2010/main" val="1326865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0825-0994-41A8-8200-DC2462FF8F2C}"/>
              </a:ext>
            </a:extLst>
          </p:cNvPr>
          <p:cNvSpPr>
            <a:spLocks noGrp="1"/>
          </p:cNvSpPr>
          <p:nvPr>
            <p:ph type="title"/>
          </p:nvPr>
        </p:nvSpPr>
        <p:spPr/>
        <p:txBody>
          <a:bodyPr>
            <a:normAutofit fontScale="90000"/>
          </a:bodyPr>
          <a:lstStyle/>
          <a:p>
            <a:r>
              <a:rPr lang="en-US" dirty="0"/>
              <a:t>Need of Java Inner class</a:t>
            </a:r>
          </a:p>
        </p:txBody>
      </p:sp>
      <p:sp>
        <p:nvSpPr>
          <p:cNvPr id="3" name="Content Placeholder 2">
            <a:extLst>
              <a:ext uri="{FF2B5EF4-FFF2-40B4-BE49-F238E27FC236}">
                <a16:creationId xmlns:a16="http://schemas.microsoft.com/office/drawing/2014/main" id="{B67CFA75-89D4-465E-B6EB-97A95CE3459B}"/>
              </a:ext>
            </a:extLst>
          </p:cNvPr>
          <p:cNvSpPr>
            <a:spLocks noGrp="1"/>
          </p:cNvSpPr>
          <p:nvPr>
            <p:ph idx="1"/>
          </p:nvPr>
        </p:nvSpPr>
        <p:spPr/>
        <p:txBody>
          <a:bodyPr/>
          <a:lstStyle/>
          <a:p>
            <a:r>
              <a:rPr lang="en-US" dirty="0"/>
              <a:t> Sometimes users need to program a class in such a way so that no other class can access it. Therefore, it would be better if you include it within other classes.</a:t>
            </a:r>
          </a:p>
          <a:p>
            <a:endParaRPr lang="en-US" dirty="0"/>
          </a:p>
          <a:p>
            <a:r>
              <a:rPr lang="en-US" dirty="0"/>
              <a:t> If all the class objects are a part of the outer object then it is easier to nest that class inside the outer class. That way all the outer class can access all the objects of the inner class.</a:t>
            </a:r>
          </a:p>
        </p:txBody>
      </p:sp>
      <p:sp>
        <p:nvSpPr>
          <p:cNvPr id="4" name="Slide Number Placeholder 3">
            <a:extLst>
              <a:ext uri="{FF2B5EF4-FFF2-40B4-BE49-F238E27FC236}">
                <a16:creationId xmlns:a16="http://schemas.microsoft.com/office/drawing/2014/main" id="{AF59CB70-7F7C-4CD7-84AD-30D6FE0CEC2C}"/>
              </a:ext>
            </a:extLst>
          </p:cNvPr>
          <p:cNvSpPr>
            <a:spLocks noGrp="1"/>
          </p:cNvSpPr>
          <p:nvPr>
            <p:ph type="sldNum" sz="quarter" idx="12"/>
          </p:nvPr>
        </p:nvSpPr>
        <p:spPr/>
        <p:txBody>
          <a:bodyPr/>
          <a:lstStyle/>
          <a:p>
            <a:fld id="{0D736693-4716-4F4B-B6D1-76F915E8FF72}" type="slidenum">
              <a:rPr lang="en-GB" smtClean="0"/>
              <a:t>18</a:t>
            </a:fld>
            <a:endParaRPr lang="en-GB"/>
          </a:p>
        </p:txBody>
      </p:sp>
    </p:spTree>
    <p:extLst>
      <p:ext uri="{BB962C8B-B14F-4D97-AF65-F5344CB8AC3E}">
        <p14:creationId xmlns:p14="http://schemas.microsoft.com/office/powerpoint/2010/main" val="698653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331E-0C86-45E3-9DB9-C924B42744E2}"/>
              </a:ext>
            </a:extLst>
          </p:cNvPr>
          <p:cNvSpPr>
            <a:spLocks noGrp="1"/>
          </p:cNvSpPr>
          <p:nvPr>
            <p:ph type="title"/>
          </p:nvPr>
        </p:nvSpPr>
        <p:spPr/>
        <p:txBody>
          <a:bodyPr>
            <a:noAutofit/>
          </a:bodyPr>
          <a:lstStyle/>
          <a:p>
            <a:r>
              <a:rPr lang="en-US" sz="3600" dirty="0"/>
              <a:t>Difference between nested class and inner class in Java</a:t>
            </a:r>
          </a:p>
        </p:txBody>
      </p:sp>
      <p:sp>
        <p:nvSpPr>
          <p:cNvPr id="3" name="Content Placeholder 2">
            <a:extLst>
              <a:ext uri="{FF2B5EF4-FFF2-40B4-BE49-F238E27FC236}">
                <a16:creationId xmlns:a16="http://schemas.microsoft.com/office/drawing/2014/main" id="{43291FCB-7157-4B0E-98A1-3261F178DC9A}"/>
              </a:ext>
            </a:extLst>
          </p:cNvPr>
          <p:cNvSpPr>
            <a:spLocks noGrp="1"/>
          </p:cNvSpPr>
          <p:nvPr>
            <p:ph idx="1"/>
          </p:nvPr>
        </p:nvSpPr>
        <p:spPr/>
        <p:txBody>
          <a:bodyPr/>
          <a:lstStyle/>
          <a:p>
            <a:r>
              <a:rPr lang="en-US" dirty="0"/>
              <a:t> An inner class is a part of a nested class. Non-static nested classes are known as inner classes.</a:t>
            </a:r>
          </a:p>
          <a:p>
            <a:endParaRPr lang="en-US" dirty="0"/>
          </a:p>
          <a:p>
            <a:endParaRPr lang="en-US" dirty="0"/>
          </a:p>
        </p:txBody>
      </p:sp>
      <p:sp>
        <p:nvSpPr>
          <p:cNvPr id="4" name="Slide Number Placeholder 3">
            <a:extLst>
              <a:ext uri="{FF2B5EF4-FFF2-40B4-BE49-F238E27FC236}">
                <a16:creationId xmlns:a16="http://schemas.microsoft.com/office/drawing/2014/main" id="{197DDEAE-439F-4B9D-8FE9-77070AF2A927}"/>
              </a:ext>
            </a:extLst>
          </p:cNvPr>
          <p:cNvSpPr>
            <a:spLocks noGrp="1"/>
          </p:cNvSpPr>
          <p:nvPr>
            <p:ph type="sldNum" sz="quarter" idx="12"/>
          </p:nvPr>
        </p:nvSpPr>
        <p:spPr/>
        <p:txBody>
          <a:bodyPr/>
          <a:lstStyle/>
          <a:p>
            <a:fld id="{0D736693-4716-4F4B-B6D1-76F915E8FF72}" type="slidenum">
              <a:rPr lang="en-GB" smtClean="0"/>
              <a:t>19</a:t>
            </a:fld>
            <a:endParaRPr lang="en-GB"/>
          </a:p>
        </p:txBody>
      </p:sp>
    </p:spTree>
    <p:extLst>
      <p:ext uri="{BB962C8B-B14F-4D97-AF65-F5344CB8AC3E}">
        <p14:creationId xmlns:p14="http://schemas.microsoft.com/office/powerpoint/2010/main" val="72194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4ADB464-45AA-4CC3-8540-C5986DBC4AFF}"/>
              </a:ext>
            </a:extLst>
          </p:cNvPr>
          <p:cNvSpPr>
            <a:spLocks noGrp="1" noChangeArrowheads="1"/>
          </p:cNvSpPr>
          <p:nvPr>
            <p:ph type="title"/>
          </p:nvPr>
        </p:nvSpPr>
        <p:spPr/>
        <p:txBody>
          <a:bodyPr>
            <a:normAutofit fontScale="90000"/>
          </a:bodyPr>
          <a:lstStyle/>
          <a:p>
            <a:pPr eaLnBrk="1" hangingPunct="1"/>
            <a:r>
              <a:rPr lang="en-US" altLang="en-US"/>
              <a:t>Packages</a:t>
            </a:r>
          </a:p>
        </p:txBody>
      </p:sp>
      <p:sp>
        <p:nvSpPr>
          <p:cNvPr id="5123" name="Rectangle 3">
            <a:extLst>
              <a:ext uri="{FF2B5EF4-FFF2-40B4-BE49-F238E27FC236}">
                <a16:creationId xmlns:a16="http://schemas.microsoft.com/office/drawing/2014/main" id="{A417A101-BE8E-4C99-AAD0-BD764C0DAEE4}"/>
              </a:ext>
            </a:extLst>
          </p:cNvPr>
          <p:cNvSpPr>
            <a:spLocks noGrp="1" noChangeArrowheads="1"/>
          </p:cNvSpPr>
          <p:nvPr>
            <p:ph idx="1"/>
          </p:nvPr>
        </p:nvSpPr>
        <p:spPr/>
        <p:txBody>
          <a:bodyPr/>
          <a:lstStyle/>
          <a:p>
            <a:pPr eaLnBrk="1" hangingPunct="1"/>
            <a:r>
              <a:rPr lang="en-US" altLang="en-US"/>
              <a:t>A </a:t>
            </a:r>
            <a:r>
              <a:rPr lang="en-US" altLang="en-US" b="1"/>
              <a:t>package </a:t>
            </a:r>
            <a:r>
              <a:rPr lang="en-US" altLang="en-US"/>
              <a:t>is a uniquely named collection of classes.</a:t>
            </a:r>
          </a:p>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FBD4-802A-4CCD-8D4A-D204EDF94C23}"/>
              </a:ext>
            </a:extLst>
          </p:cNvPr>
          <p:cNvSpPr>
            <a:spLocks noGrp="1"/>
          </p:cNvSpPr>
          <p:nvPr>
            <p:ph type="title"/>
          </p:nvPr>
        </p:nvSpPr>
        <p:spPr/>
        <p:txBody>
          <a:bodyPr>
            <a:normAutofit fontScale="90000"/>
          </a:bodyPr>
          <a:lstStyle/>
          <a:p>
            <a:r>
              <a:rPr lang="en-US" dirty="0"/>
              <a:t>Types of Nested classes</a:t>
            </a:r>
          </a:p>
        </p:txBody>
      </p:sp>
      <p:sp>
        <p:nvSpPr>
          <p:cNvPr id="3" name="Content Placeholder 2">
            <a:extLst>
              <a:ext uri="{FF2B5EF4-FFF2-40B4-BE49-F238E27FC236}">
                <a16:creationId xmlns:a16="http://schemas.microsoft.com/office/drawing/2014/main" id="{45550F78-70CB-4C3A-8A88-A32333B3DD89}"/>
              </a:ext>
            </a:extLst>
          </p:cNvPr>
          <p:cNvSpPr>
            <a:spLocks noGrp="1"/>
          </p:cNvSpPr>
          <p:nvPr>
            <p:ph idx="1"/>
          </p:nvPr>
        </p:nvSpPr>
        <p:spPr/>
        <p:txBody>
          <a:bodyPr/>
          <a:lstStyle/>
          <a:p>
            <a:pPr marL="0" indent="0">
              <a:buNone/>
            </a:pPr>
            <a:r>
              <a:rPr lang="en-US" dirty="0"/>
              <a:t>There are two types of nested classes non-static and static nested classes. The non-static nested classes are also known as inner classes.</a:t>
            </a:r>
          </a:p>
          <a:p>
            <a:r>
              <a:rPr lang="en-US" dirty="0"/>
              <a:t> Non-static nested class (inner class)</a:t>
            </a:r>
          </a:p>
          <a:p>
            <a:pPr lvl="1"/>
            <a:r>
              <a:rPr lang="en-US" dirty="0"/>
              <a:t>Member inner class</a:t>
            </a:r>
          </a:p>
          <a:p>
            <a:pPr lvl="1"/>
            <a:r>
              <a:rPr lang="en-US" dirty="0"/>
              <a:t>Anonymous inner class</a:t>
            </a:r>
          </a:p>
          <a:p>
            <a:pPr lvl="1"/>
            <a:r>
              <a:rPr lang="en-US" dirty="0"/>
              <a:t>Local inner class</a:t>
            </a:r>
          </a:p>
          <a:p>
            <a:r>
              <a:rPr lang="en-US" dirty="0"/>
              <a:t>Static nested class</a:t>
            </a:r>
          </a:p>
        </p:txBody>
      </p:sp>
      <p:sp>
        <p:nvSpPr>
          <p:cNvPr id="4" name="Slide Number Placeholder 3">
            <a:extLst>
              <a:ext uri="{FF2B5EF4-FFF2-40B4-BE49-F238E27FC236}">
                <a16:creationId xmlns:a16="http://schemas.microsoft.com/office/drawing/2014/main" id="{1D32AD48-C34D-48CC-A414-F64A4573DE38}"/>
              </a:ext>
            </a:extLst>
          </p:cNvPr>
          <p:cNvSpPr>
            <a:spLocks noGrp="1"/>
          </p:cNvSpPr>
          <p:nvPr>
            <p:ph type="sldNum" sz="quarter" idx="12"/>
          </p:nvPr>
        </p:nvSpPr>
        <p:spPr/>
        <p:txBody>
          <a:bodyPr/>
          <a:lstStyle/>
          <a:p>
            <a:fld id="{0D736693-4716-4F4B-B6D1-76F915E8FF72}" type="slidenum">
              <a:rPr lang="en-GB" smtClean="0"/>
              <a:t>20</a:t>
            </a:fld>
            <a:endParaRPr lang="en-GB"/>
          </a:p>
        </p:txBody>
      </p:sp>
    </p:spTree>
    <p:extLst>
      <p:ext uri="{BB962C8B-B14F-4D97-AF65-F5344CB8AC3E}">
        <p14:creationId xmlns:p14="http://schemas.microsoft.com/office/powerpoint/2010/main" val="1764731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F2B8-02A6-4E2A-85E8-72CA576B0C81}"/>
              </a:ext>
            </a:extLst>
          </p:cNvPr>
          <p:cNvSpPr>
            <a:spLocks noGrp="1"/>
          </p:cNvSpPr>
          <p:nvPr>
            <p:ph type="title"/>
          </p:nvPr>
        </p:nvSpPr>
        <p:spPr/>
        <p:txBody>
          <a:bodyPr>
            <a:normAutofit fontScale="90000"/>
          </a:bodyPr>
          <a:lstStyle/>
          <a:p>
            <a:r>
              <a:rPr lang="en-US" dirty="0"/>
              <a:t>Types of Nested classes</a:t>
            </a:r>
          </a:p>
        </p:txBody>
      </p:sp>
      <p:sp>
        <p:nvSpPr>
          <p:cNvPr id="3" name="Content Placeholder 2">
            <a:extLst>
              <a:ext uri="{FF2B5EF4-FFF2-40B4-BE49-F238E27FC236}">
                <a16:creationId xmlns:a16="http://schemas.microsoft.com/office/drawing/2014/main" id="{9BC6CBE3-13FC-4BD4-B1FD-70AE7521C38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4A5ABCE-D675-494E-8565-12FA5D0184E5}"/>
              </a:ext>
            </a:extLst>
          </p:cNvPr>
          <p:cNvSpPr>
            <a:spLocks noGrp="1"/>
          </p:cNvSpPr>
          <p:nvPr>
            <p:ph type="sldNum" sz="quarter" idx="12"/>
          </p:nvPr>
        </p:nvSpPr>
        <p:spPr/>
        <p:txBody>
          <a:bodyPr/>
          <a:lstStyle/>
          <a:p>
            <a:fld id="{0D736693-4716-4F4B-B6D1-76F915E8FF72}" type="slidenum">
              <a:rPr lang="en-GB" smtClean="0"/>
              <a:t>21</a:t>
            </a:fld>
            <a:endParaRPr lang="en-GB"/>
          </a:p>
        </p:txBody>
      </p:sp>
      <p:pic>
        <p:nvPicPr>
          <p:cNvPr id="5" name="Picture 4">
            <a:extLst>
              <a:ext uri="{FF2B5EF4-FFF2-40B4-BE49-F238E27FC236}">
                <a16:creationId xmlns:a16="http://schemas.microsoft.com/office/drawing/2014/main" id="{920FE1FF-D983-4CBA-B8E3-5B5AB295A5CD}"/>
              </a:ext>
            </a:extLst>
          </p:cNvPr>
          <p:cNvPicPr>
            <a:picLocks noChangeAspect="1"/>
          </p:cNvPicPr>
          <p:nvPr/>
        </p:nvPicPr>
        <p:blipFill>
          <a:blip r:embed="rId3"/>
          <a:stretch>
            <a:fillRect/>
          </a:stretch>
        </p:blipFill>
        <p:spPr>
          <a:xfrm>
            <a:off x="1052512" y="1576387"/>
            <a:ext cx="10086975" cy="3705225"/>
          </a:xfrm>
          <a:prstGeom prst="rect">
            <a:avLst/>
          </a:prstGeom>
        </p:spPr>
      </p:pic>
    </p:spTree>
    <p:extLst>
      <p:ext uri="{BB962C8B-B14F-4D97-AF65-F5344CB8AC3E}">
        <p14:creationId xmlns:p14="http://schemas.microsoft.com/office/powerpoint/2010/main" val="2749516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BFF5-4DF4-4911-B8A7-C9BE8DAA13A6}"/>
              </a:ext>
            </a:extLst>
          </p:cNvPr>
          <p:cNvSpPr>
            <a:spLocks noGrp="1"/>
          </p:cNvSpPr>
          <p:nvPr>
            <p:ph type="title"/>
          </p:nvPr>
        </p:nvSpPr>
        <p:spPr/>
        <p:txBody>
          <a:bodyPr>
            <a:normAutofit fontScale="90000"/>
          </a:bodyPr>
          <a:lstStyle/>
          <a:p>
            <a:r>
              <a:rPr lang="en-US" dirty="0"/>
              <a:t>Java Anonymous inner class</a:t>
            </a:r>
          </a:p>
        </p:txBody>
      </p:sp>
      <p:sp>
        <p:nvSpPr>
          <p:cNvPr id="3" name="Content Placeholder 2">
            <a:extLst>
              <a:ext uri="{FF2B5EF4-FFF2-40B4-BE49-F238E27FC236}">
                <a16:creationId xmlns:a16="http://schemas.microsoft.com/office/drawing/2014/main" id="{4166D8C3-0C29-42BC-B5AF-48F8A0ADE212}"/>
              </a:ext>
            </a:extLst>
          </p:cNvPr>
          <p:cNvSpPr>
            <a:spLocks noGrp="1"/>
          </p:cNvSpPr>
          <p:nvPr>
            <p:ph idx="1"/>
          </p:nvPr>
        </p:nvSpPr>
        <p:spPr/>
        <p:txBody>
          <a:bodyPr/>
          <a:lstStyle/>
          <a:p>
            <a:r>
              <a:rPr lang="en-US" dirty="0"/>
              <a:t> Java anonymous inner class is an inner class without a name and for which only a single object is created.</a:t>
            </a:r>
          </a:p>
          <a:p>
            <a:r>
              <a:rPr lang="en-US" dirty="0"/>
              <a:t> An anonymous inner class can be useful when making an instance of an object with certain "extras" such as overloading methods of a class or interface, without having to actually subclass a class.</a:t>
            </a:r>
          </a:p>
          <a:p>
            <a:r>
              <a:rPr lang="en-US" dirty="0"/>
              <a:t> In simple words, a class that has no name is known as an anonymous inner class in Java.</a:t>
            </a:r>
          </a:p>
        </p:txBody>
      </p:sp>
      <p:sp>
        <p:nvSpPr>
          <p:cNvPr id="4" name="Slide Number Placeholder 3">
            <a:extLst>
              <a:ext uri="{FF2B5EF4-FFF2-40B4-BE49-F238E27FC236}">
                <a16:creationId xmlns:a16="http://schemas.microsoft.com/office/drawing/2014/main" id="{BF9B7D25-62FC-48AC-90FD-834D91AE505B}"/>
              </a:ext>
            </a:extLst>
          </p:cNvPr>
          <p:cNvSpPr>
            <a:spLocks noGrp="1"/>
          </p:cNvSpPr>
          <p:nvPr>
            <p:ph type="sldNum" sz="quarter" idx="12"/>
          </p:nvPr>
        </p:nvSpPr>
        <p:spPr/>
        <p:txBody>
          <a:bodyPr/>
          <a:lstStyle/>
          <a:p>
            <a:fld id="{0D736693-4716-4F4B-B6D1-76F915E8FF72}" type="slidenum">
              <a:rPr lang="en-GB" smtClean="0"/>
              <a:t>22</a:t>
            </a:fld>
            <a:endParaRPr lang="en-GB"/>
          </a:p>
        </p:txBody>
      </p:sp>
    </p:spTree>
    <p:extLst>
      <p:ext uri="{BB962C8B-B14F-4D97-AF65-F5344CB8AC3E}">
        <p14:creationId xmlns:p14="http://schemas.microsoft.com/office/powerpoint/2010/main" val="3182779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8CC0-1C72-4499-A33F-2A976D210B69}"/>
              </a:ext>
            </a:extLst>
          </p:cNvPr>
          <p:cNvSpPr>
            <a:spLocks noGrp="1"/>
          </p:cNvSpPr>
          <p:nvPr>
            <p:ph type="title"/>
          </p:nvPr>
        </p:nvSpPr>
        <p:spPr/>
        <p:txBody>
          <a:bodyPr>
            <a:normAutofit fontScale="90000"/>
          </a:bodyPr>
          <a:lstStyle/>
          <a:p>
            <a:r>
              <a:rPr lang="en-US" dirty="0"/>
              <a:t>Java Anonymous inner class</a:t>
            </a:r>
          </a:p>
        </p:txBody>
      </p:sp>
      <p:sp>
        <p:nvSpPr>
          <p:cNvPr id="3" name="Content Placeholder 2">
            <a:extLst>
              <a:ext uri="{FF2B5EF4-FFF2-40B4-BE49-F238E27FC236}">
                <a16:creationId xmlns:a16="http://schemas.microsoft.com/office/drawing/2014/main" id="{559F9D81-6BBB-40DE-99D2-AA8E22BB9EA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03B5F96-5A38-4DB9-8365-BD32A068105A}"/>
              </a:ext>
            </a:extLst>
          </p:cNvPr>
          <p:cNvSpPr>
            <a:spLocks noGrp="1"/>
          </p:cNvSpPr>
          <p:nvPr>
            <p:ph type="sldNum" sz="quarter" idx="12"/>
          </p:nvPr>
        </p:nvSpPr>
        <p:spPr/>
        <p:txBody>
          <a:bodyPr/>
          <a:lstStyle/>
          <a:p>
            <a:fld id="{0D736693-4716-4F4B-B6D1-76F915E8FF72}" type="slidenum">
              <a:rPr lang="en-GB" smtClean="0"/>
              <a:t>23</a:t>
            </a:fld>
            <a:endParaRPr lang="en-GB"/>
          </a:p>
        </p:txBody>
      </p:sp>
      <p:pic>
        <p:nvPicPr>
          <p:cNvPr id="5" name="Picture 4">
            <a:extLst>
              <a:ext uri="{FF2B5EF4-FFF2-40B4-BE49-F238E27FC236}">
                <a16:creationId xmlns:a16="http://schemas.microsoft.com/office/drawing/2014/main" id="{41A1ED53-861C-4367-99F1-AE33C051D108}"/>
              </a:ext>
            </a:extLst>
          </p:cNvPr>
          <p:cNvPicPr>
            <a:picLocks noChangeAspect="1"/>
          </p:cNvPicPr>
          <p:nvPr/>
        </p:nvPicPr>
        <p:blipFill>
          <a:blip r:embed="rId2"/>
          <a:stretch>
            <a:fillRect/>
          </a:stretch>
        </p:blipFill>
        <p:spPr>
          <a:xfrm>
            <a:off x="1634863" y="1613059"/>
            <a:ext cx="4095750" cy="3857625"/>
          </a:xfrm>
          <a:prstGeom prst="rect">
            <a:avLst/>
          </a:prstGeom>
        </p:spPr>
      </p:pic>
    </p:spTree>
    <p:extLst>
      <p:ext uri="{BB962C8B-B14F-4D97-AF65-F5344CB8AC3E}">
        <p14:creationId xmlns:p14="http://schemas.microsoft.com/office/powerpoint/2010/main" val="288069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48BF-B8BA-42DA-AACC-E9CC226A887B}"/>
              </a:ext>
            </a:extLst>
          </p:cNvPr>
          <p:cNvSpPr>
            <a:spLocks noGrp="1"/>
          </p:cNvSpPr>
          <p:nvPr>
            <p:ph type="title"/>
          </p:nvPr>
        </p:nvSpPr>
        <p:spPr/>
        <p:txBody>
          <a:bodyPr>
            <a:normAutofit fontScale="90000"/>
          </a:bodyPr>
          <a:lstStyle/>
          <a:p>
            <a:r>
              <a:rPr lang="en-US" dirty="0"/>
              <a:t>Java Local inner class</a:t>
            </a:r>
          </a:p>
        </p:txBody>
      </p:sp>
      <p:sp>
        <p:nvSpPr>
          <p:cNvPr id="3" name="Content Placeholder 2">
            <a:extLst>
              <a:ext uri="{FF2B5EF4-FFF2-40B4-BE49-F238E27FC236}">
                <a16:creationId xmlns:a16="http://schemas.microsoft.com/office/drawing/2014/main" id="{FEB29882-755E-440F-97D4-8CBD1DA21693}"/>
              </a:ext>
            </a:extLst>
          </p:cNvPr>
          <p:cNvSpPr>
            <a:spLocks noGrp="1"/>
          </p:cNvSpPr>
          <p:nvPr>
            <p:ph idx="1"/>
          </p:nvPr>
        </p:nvSpPr>
        <p:spPr>
          <a:xfrm>
            <a:off x="1097280" y="1214651"/>
            <a:ext cx="4998720" cy="4654443"/>
          </a:xfrm>
        </p:spPr>
        <p:txBody>
          <a:bodyPr/>
          <a:lstStyle/>
          <a:p>
            <a:r>
              <a:rPr lang="en-US" dirty="0"/>
              <a:t> A class i.e., created inside a method, is called local inner class in java. </a:t>
            </a:r>
          </a:p>
        </p:txBody>
      </p:sp>
      <p:sp>
        <p:nvSpPr>
          <p:cNvPr id="4" name="Slide Number Placeholder 3">
            <a:extLst>
              <a:ext uri="{FF2B5EF4-FFF2-40B4-BE49-F238E27FC236}">
                <a16:creationId xmlns:a16="http://schemas.microsoft.com/office/drawing/2014/main" id="{9BB20BE6-D39D-4CC0-B454-FDDFC35D1F19}"/>
              </a:ext>
            </a:extLst>
          </p:cNvPr>
          <p:cNvSpPr>
            <a:spLocks noGrp="1"/>
          </p:cNvSpPr>
          <p:nvPr>
            <p:ph type="sldNum" sz="quarter" idx="12"/>
          </p:nvPr>
        </p:nvSpPr>
        <p:spPr/>
        <p:txBody>
          <a:bodyPr/>
          <a:lstStyle/>
          <a:p>
            <a:fld id="{0D736693-4716-4F4B-B6D1-76F915E8FF72}" type="slidenum">
              <a:rPr lang="en-GB" smtClean="0"/>
              <a:t>24</a:t>
            </a:fld>
            <a:endParaRPr lang="en-GB"/>
          </a:p>
        </p:txBody>
      </p:sp>
      <p:pic>
        <p:nvPicPr>
          <p:cNvPr id="5" name="Picture 4">
            <a:extLst>
              <a:ext uri="{FF2B5EF4-FFF2-40B4-BE49-F238E27FC236}">
                <a16:creationId xmlns:a16="http://schemas.microsoft.com/office/drawing/2014/main" id="{4D2B21F4-A7E7-48BB-A026-8696D1520770}"/>
              </a:ext>
            </a:extLst>
          </p:cNvPr>
          <p:cNvPicPr>
            <a:picLocks noChangeAspect="1"/>
          </p:cNvPicPr>
          <p:nvPr/>
        </p:nvPicPr>
        <p:blipFill>
          <a:blip r:embed="rId2"/>
          <a:stretch>
            <a:fillRect/>
          </a:stretch>
        </p:blipFill>
        <p:spPr>
          <a:xfrm>
            <a:off x="6926688" y="1214651"/>
            <a:ext cx="4352925" cy="4781550"/>
          </a:xfrm>
          <a:prstGeom prst="rect">
            <a:avLst/>
          </a:prstGeom>
        </p:spPr>
      </p:pic>
    </p:spTree>
    <p:extLst>
      <p:ext uri="{BB962C8B-B14F-4D97-AF65-F5344CB8AC3E}">
        <p14:creationId xmlns:p14="http://schemas.microsoft.com/office/powerpoint/2010/main" val="2129591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563C4AE-1A63-494A-9542-7A98F7661DC6}"/>
              </a:ext>
            </a:extLst>
          </p:cNvPr>
          <p:cNvSpPr>
            <a:spLocks noGrp="1" noChangeArrowheads="1"/>
          </p:cNvSpPr>
          <p:nvPr>
            <p:ph type="title"/>
          </p:nvPr>
        </p:nvSpPr>
        <p:spPr/>
        <p:txBody>
          <a:bodyPr>
            <a:normAutofit fontScale="90000"/>
          </a:bodyPr>
          <a:lstStyle/>
          <a:p>
            <a:pPr eaLnBrk="1" hangingPunct="1"/>
            <a:r>
              <a:rPr lang="en-US" altLang="en-US"/>
              <a:t>Polymorphism</a:t>
            </a:r>
          </a:p>
        </p:txBody>
      </p:sp>
      <p:sp>
        <p:nvSpPr>
          <p:cNvPr id="3075" name="Rectangle 3">
            <a:extLst>
              <a:ext uri="{FF2B5EF4-FFF2-40B4-BE49-F238E27FC236}">
                <a16:creationId xmlns:a16="http://schemas.microsoft.com/office/drawing/2014/main" id="{348DCD3A-0D67-457F-929B-319CB16199A0}"/>
              </a:ext>
            </a:extLst>
          </p:cNvPr>
          <p:cNvSpPr>
            <a:spLocks noGrp="1" noChangeArrowheads="1"/>
          </p:cNvSpPr>
          <p:nvPr>
            <p:ph type="body" idx="1"/>
          </p:nvPr>
        </p:nvSpPr>
        <p:spPr/>
        <p:txBody>
          <a:bodyPr/>
          <a:lstStyle/>
          <a:p>
            <a:pPr eaLnBrk="1" hangingPunct="1">
              <a:lnSpc>
                <a:spcPct val="90000"/>
              </a:lnSpc>
            </a:pPr>
            <a:r>
              <a:rPr lang="en-US" altLang="en-US" sz="2800"/>
              <a:t>The word </a:t>
            </a:r>
            <a:r>
              <a:rPr lang="en-US" altLang="en-US" sz="2800" i="1"/>
              <a:t>polymorphism </a:t>
            </a:r>
            <a:r>
              <a:rPr lang="en-US" altLang="en-US" sz="2800"/>
              <a:t>generally means the ability to assume several different forms or shapes</a:t>
            </a:r>
          </a:p>
          <a:p>
            <a:pPr eaLnBrk="1" hangingPunct="1">
              <a:lnSpc>
                <a:spcPct val="90000"/>
              </a:lnSpc>
            </a:pPr>
            <a:r>
              <a:rPr lang="en-US" altLang="en-US" sz="2800"/>
              <a:t>In programming terms it means </a:t>
            </a:r>
          </a:p>
          <a:p>
            <a:pPr lvl="1" eaLnBrk="1" hangingPunct="1">
              <a:lnSpc>
                <a:spcPct val="90000"/>
              </a:lnSpc>
            </a:pPr>
            <a:r>
              <a:rPr lang="en-US" altLang="en-US"/>
              <a:t>the ability of a single variable of a given type to be used to reference objects of different types </a:t>
            </a:r>
          </a:p>
          <a:p>
            <a:pPr lvl="1" eaLnBrk="1" hangingPunct="1">
              <a:lnSpc>
                <a:spcPct val="90000"/>
              </a:lnSpc>
            </a:pPr>
            <a:r>
              <a:rPr lang="en-US" altLang="en-US"/>
              <a:t>and to automatically call the method that is specific to the type of object the variable references.</a:t>
            </a:r>
          </a:p>
          <a:p>
            <a:pPr eaLnBrk="1" hangingPunct="1">
              <a:lnSpc>
                <a:spcPct val="90000"/>
              </a:lnSpc>
            </a:pPr>
            <a:r>
              <a:rPr lang="en-US" altLang="en-US" sz="2800"/>
              <a:t>This enables a single method call to behave differently, depending on the type of the object to</a:t>
            </a:r>
          </a:p>
          <a:p>
            <a:pPr eaLnBrk="1" hangingPunct="1">
              <a:lnSpc>
                <a:spcPct val="90000"/>
              </a:lnSpc>
            </a:pPr>
            <a:r>
              <a:rPr lang="en-US" altLang="en-US" sz="2800"/>
              <a:t>which the call applies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EB0851F-010A-4435-A114-988F519A17DC}"/>
              </a:ext>
            </a:extLst>
          </p:cNvPr>
          <p:cNvSpPr>
            <a:spLocks noGrp="1" noChangeArrowheads="1"/>
          </p:cNvSpPr>
          <p:nvPr>
            <p:ph type="title"/>
          </p:nvPr>
        </p:nvSpPr>
        <p:spPr/>
        <p:txBody>
          <a:bodyPr>
            <a:normAutofit fontScale="90000"/>
          </a:bodyPr>
          <a:lstStyle/>
          <a:p>
            <a:pPr eaLnBrk="1" hangingPunct="1"/>
            <a:endParaRPr lang="en-US" altLang="en-US"/>
          </a:p>
        </p:txBody>
      </p:sp>
      <p:sp>
        <p:nvSpPr>
          <p:cNvPr id="4099" name="Rectangle 3">
            <a:extLst>
              <a:ext uri="{FF2B5EF4-FFF2-40B4-BE49-F238E27FC236}">
                <a16:creationId xmlns:a16="http://schemas.microsoft.com/office/drawing/2014/main" id="{5C184D06-5D75-4C8A-B786-76486A7B1E4D}"/>
              </a:ext>
            </a:extLst>
          </p:cNvPr>
          <p:cNvSpPr>
            <a:spLocks noGrp="1" noChangeArrowheads="1"/>
          </p:cNvSpPr>
          <p:nvPr>
            <p:ph type="body" idx="1"/>
          </p:nvPr>
        </p:nvSpPr>
        <p:spPr/>
        <p:txBody>
          <a:bodyPr/>
          <a:lstStyle/>
          <a:p>
            <a:pPr eaLnBrk="1" hangingPunct="1"/>
            <a:endParaRPr lang="en-US" altLang="en-US"/>
          </a:p>
        </p:txBody>
      </p:sp>
      <p:pic>
        <p:nvPicPr>
          <p:cNvPr id="4100" name="Picture 4">
            <a:extLst>
              <a:ext uri="{FF2B5EF4-FFF2-40B4-BE49-F238E27FC236}">
                <a16:creationId xmlns:a16="http://schemas.microsoft.com/office/drawing/2014/main" id="{0F2E5BE5-A5DA-4A59-86AB-A8B977A4F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28600"/>
            <a:ext cx="65786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D8CE43B-5164-49DD-9AE9-8876E0405278}"/>
              </a:ext>
            </a:extLst>
          </p:cNvPr>
          <p:cNvSpPr>
            <a:spLocks noGrp="1" noChangeArrowheads="1"/>
          </p:cNvSpPr>
          <p:nvPr>
            <p:ph type="title"/>
          </p:nvPr>
        </p:nvSpPr>
        <p:spPr/>
        <p:txBody>
          <a:bodyPr>
            <a:normAutofit fontScale="90000"/>
          </a:bodyPr>
          <a:lstStyle/>
          <a:p>
            <a:pPr eaLnBrk="1" hangingPunct="1"/>
            <a:r>
              <a:rPr lang="en-US" altLang="en-US" sz="4000"/>
              <a:t>Storing derived class object into base class variable</a:t>
            </a:r>
          </a:p>
        </p:txBody>
      </p:sp>
      <p:sp>
        <p:nvSpPr>
          <p:cNvPr id="5123" name="Rectangle 3">
            <a:extLst>
              <a:ext uri="{FF2B5EF4-FFF2-40B4-BE49-F238E27FC236}">
                <a16:creationId xmlns:a16="http://schemas.microsoft.com/office/drawing/2014/main" id="{F0E529D8-4238-4C05-9A93-67C97F8D201C}"/>
              </a:ext>
            </a:extLst>
          </p:cNvPr>
          <p:cNvSpPr>
            <a:spLocks noGrp="1" noChangeArrowheads="1"/>
          </p:cNvSpPr>
          <p:nvPr>
            <p:ph type="body" idx="1"/>
          </p:nvPr>
        </p:nvSpPr>
        <p:spPr/>
        <p:txBody>
          <a:bodyPr/>
          <a:lstStyle/>
          <a:p>
            <a:pPr eaLnBrk="1" hangingPunct="1"/>
            <a:r>
              <a:rPr lang="en-US" altLang="en-US" sz="2800"/>
              <a:t>Up to now you have always been using a</a:t>
            </a:r>
          </a:p>
          <a:p>
            <a:pPr eaLnBrk="1" hangingPunct="1"/>
            <a:r>
              <a:rPr lang="en-US" altLang="en-US" sz="2800"/>
              <a:t>variable of a given type to reference objects of the same type. </a:t>
            </a:r>
          </a:p>
          <a:p>
            <a:pPr eaLnBrk="1" hangingPunct="1"/>
            <a:endParaRPr lang="en-US" altLang="en-US" sz="2800"/>
          </a:p>
          <a:p>
            <a:pPr eaLnBrk="1" hangingPunct="1"/>
            <a:r>
              <a:rPr lang="en-US" altLang="en-US" sz="2800"/>
              <a:t>You can store a reference to a derived class object in a variable of the derived</a:t>
            </a:r>
          </a:p>
          <a:p>
            <a:pPr eaLnBrk="1" hangingPunct="1"/>
            <a:r>
              <a:rPr lang="en-US" altLang="en-US" sz="2800"/>
              <a:t>class type, but you can also store it in a </a:t>
            </a:r>
            <a:r>
              <a:rPr lang="en-US" altLang="en-US" sz="3600" i="1"/>
              <a:t>variable of any direct or indirect base class type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81B5EA6-6F9E-49F2-9B17-9A0BC4BFEED0}"/>
              </a:ext>
            </a:extLst>
          </p:cNvPr>
          <p:cNvSpPr>
            <a:spLocks noGrp="1" noChangeArrowheads="1"/>
          </p:cNvSpPr>
          <p:nvPr>
            <p:ph type="title"/>
          </p:nvPr>
        </p:nvSpPr>
        <p:spPr/>
        <p:txBody>
          <a:bodyPr/>
          <a:lstStyle/>
          <a:p>
            <a:pPr eaLnBrk="1" hangingPunct="1"/>
            <a:r>
              <a:rPr lang="en-US" altLang="en-US" sz="4000"/>
              <a:t>Conditions to meet polymorphism</a:t>
            </a:r>
          </a:p>
        </p:txBody>
      </p:sp>
      <p:sp>
        <p:nvSpPr>
          <p:cNvPr id="6147" name="Rectangle 3">
            <a:extLst>
              <a:ext uri="{FF2B5EF4-FFF2-40B4-BE49-F238E27FC236}">
                <a16:creationId xmlns:a16="http://schemas.microsoft.com/office/drawing/2014/main" id="{BC9BB08B-1F44-4073-A0DD-2B850A9CA918}"/>
              </a:ext>
            </a:extLst>
          </p:cNvPr>
          <p:cNvSpPr>
            <a:spLocks noGrp="1" noChangeArrowheads="1"/>
          </p:cNvSpPr>
          <p:nvPr>
            <p:ph type="body" idx="1"/>
          </p:nvPr>
        </p:nvSpPr>
        <p:spPr/>
        <p:txBody>
          <a:bodyPr>
            <a:normAutofit lnSpcReduction="10000"/>
          </a:bodyPr>
          <a:lstStyle/>
          <a:p>
            <a:pPr eaLnBrk="1" hangingPunct="1">
              <a:lnSpc>
                <a:spcPct val="90000"/>
              </a:lnSpc>
            </a:pPr>
            <a:r>
              <a:rPr lang="en-US" altLang="en-US" sz="2400"/>
              <a:t>The method call for a derived class object must be through a variable of a base class type.</a:t>
            </a:r>
          </a:p>
          <a:p>
            <a:pPr eaLnBrk="1" hangingPunct="1">
              <a:lnSpc>
                <a:spcPct val="90000"/>
              </a:lnSpc>
            </a:pPr>
            <a:r>
              <a:rPr lang="en-US" altLang="en-US" sz="2400"/>
              <a:t> The method called must be defined in the derived class.</a:t>
            </a:r>
          </a:p>
          <a:p>
            <a:pPr eaLnBrk="1" hangingPunct="1">
              <a:lnSpc>
                <a:spcPct val="90000"/>
              </a:lnSpc>
            </a:pPr>
            <a:r>
              <a:rPr lang="en-US" altLang="en-US" sz="2400"/>
              <a:t>The method called must also be declared as a member of the base class.</a:t>
            </a:r>
          </a:p>
          <a:p>
            <a:pPr eaLnBrk="1" hangingPunct="1">
              <a:lnSpc>
                <a:spcPct val="90000"/>
              </a:lnSpc>
            </a:pPr>
            <a:r>
              <a:rPr lang="en-US" altLang="en-US" sz="2400"/>
              <a:t>The method signatures for the method in the base and derived classes must be the same.</a:t>
            </a:r>
          </a:p>
          <a:p>
            <a:pPr eaLnBrk="1" hangingPunct="1">
              <a:lnSpc>
                <a:spcPct val="90000"/>
              </a:lnSpc>
            </a:pPr>
            <a:r>
              <a:rPr lang="en-US" altLang="en-US" sz="2400"/>
              <a:t>Either the method return type must be the same in the base and derived classes or the return</a:t>
            </a:r>
          </a:p>
          <a:p>
            <a:pPr eaLnBrk="1" hangingPunct="1">
              <a:lnSpc>
                <a:spcPct val="90000"/>
              </a:lnSpc>
            </a:pPr>
            <a:r>
              <a:rPr lang="en-US" altLang="en-US" sz="2400"/>
              <a:t>type must be covariant.</a:t>
            </a:r>
          </a:p>
          <a:p>
            <a:pPr eaLnBrk="1" hangingPunct="1">
              <a:lnSpc>
                <a:spcPct val="90000"/>
              </a:lnSpc>
            </a:pPr>
            <a:r>
              <a:rPr lang="en-US" altLang="en-US" sz="2400"/>
              <a:t>The method access specifier must be no more restrictive in the derived class than in the base.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58AA3AB-CC67-4157-ADD0-61AC3EB3C7A9}"/>
              </a:ext>
            </a:extLst>
          </p:cNvPr>
          <p:cNvSpPr>
            <a:spLocks noGrp="1" noChangeArrowheads="1"/>
          </p:cNvSpPr>
          <p:nvPr>
            <p:ph type="title"/>
          </p:nvPr>
        </p:nvSpPr>
        <p:spPr/>
        <p:txBody>
          <a:bodyPr/>
          <a:lstStyle/>
          <a:p>
            <a:pPr eaLnBrk="1" hangingPunct="1"/>
            <a:r>
              <a:rPr lang="en-US" altLang="en-US" sz="4000"/>
              <a:t>Polymorphism applies on methods only</a:t>
            </a:r>
          </a:p>
        </p:txBody>
      </p:sp>
      <p:sp>
        <p:nvSpPr>
          <p:cNvPr id="7171" name="Rectangle 3">
            <a:extLst>
              <a:ext uri="{FF2B5EF4-FFF2-40B4-BE49-F238E27FC236}">
                <a16:creationId xmlns:a16="http://schemas.microsoft.com/office/drawing/2014/main" id="{ECBE7A82-35B2-45AF-A6A3-05C029CBB3D5}"/>
              </a:ext>
            </a:extLst>
          </p:cNvPr>
          <p:cNvSpPr>
            <a:spLocks noGrp="1" noChangeArrowheads="1"/>
          </p:cNvSpPr>
          <p:nvPr>
            <p:ph type="body" idx="1"/>
          </p:nvPr>
        </p:nvSpPr>
        <p:spPr/>
        <p:txBody>
          <a:bodyPr/>
          <a:lstStyle/>
          <a:p>
            <a:pPr eaLnBrk="1" hangingPunct="1"/>
            <a:r>
              <a:rPr lang="en-US" altLang="en-US" sz="2800"/>
              <a:t>polymorphism applies only to methods. </a:t>
            </a:r>
          </a:p>
          <a:p>
            <a:pPr eaLnBrk="1" hangingPunct="1"/>
            <a:r>
              <a:rPr lang="en-US" altLang="en-US" sz="2800"/>
              <a:t>It does not apply to data members.</a:t>
            </a:r>
          </a:p>
          <a:p>
            <a:pPr eaLnBrk="1" hangingPunct="1"/>
            <a:r>
              <a:rPr lang="en-US" altLang="en-US" sz="2800"/>
              <a:t> When you access a data member of a class object, the variable type always determines the class to which the data member belongs. </a:t>
            </a:r>
          </a:p>
          <a:p>
            <a:pPr eaLnBrk="1" hangingPunct="1"/>
            <a:r>
              <a:rPr lang="en-US" altLang="en-US" sz="2800"/>
              <a:t>This implies that a variable of type Dog can only be used to access data members of the Dog class. Even when it references an object of type Spaniel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51612AD-F6C2-400D-A5B6-FC3C8852BCDD}"/>
              </a:ext>
            </a:extLst>
          </p:cNvPr>
          <p:cNvSpPr>
            <a:spLocks noGrp="1" noChangeArrowheads="1"/>
          </p:cNvSpPr>
          <p:nvPr>
            <p:ph type="title"/>
          </p:nvPr>
        </p:nvSpPr>
        <p:spPr/>
        <p:txBody>
          <a:bodyPr>
            <a:normAutofit fontScale="90000"/>
          </a:bodyPr>
          <a:lstStyle/>
          <a:p>
            <a:pPr eaLnBrk="1" hangingPunct="1"/>
            <a:r>
              <a:rPr lang="en-US" altLang="en-US" b="1" i="1"/>
              <a:t>Packaging Up Your Classes</a:t>
            </a:r>
            <a:endParaRPr lang="en-US" altLang="en-US"/>
          </a:p>
        </p:txBody>
      </p:sp>
      <p:sp>
        <p:nvSpPr>
          <p:cNvPr id="7171" name="Rectangle 3">
            <a:extLst>
              <a:ext uri="{FF2B5EF4-FFF2-40B4-BE49-F238E27FC236}">
                <a16:creationId xmlns:a16="http://schemas.microsoft.com/office/drawing/2014/main" id="{148B8FB3-D75C-4321-8FC4-D08A716E3314}"/>
              </a:ext>
            </a:extLst>
          </p:cNvPr>
          <p:cNvSpPr>
            <a:spLocks noGrp="1" noChangeArrowheads="1"/>
          </p:cNvSpPr>
          <p:nvPr>
            <p:ph idx="1"/>
          </p:nvPr>
        </p:nvSpPr>
        <p:spPr/>
        <p:txBody>
          <a:bodyPr/>
          <a:lstStyle/>
          <a:p>
            <a:pPr eaLnBrk="1" hangingPunct="1"/>
            <a:r>
              <a:rPr lang="en-US" altLang="en-US"/>
              <a:t>Putting one of your classes in a named package is very simple. </a:t>
            </a:r>
          </a:p>
          <a:p>
            <a:pPr eaLnBrk="1" hangingPunct="1"/>
            <a:r>
              <a:rPr lang="en-US" altLang="en-US"/>
              <a:t>You just add a package statement as the first statement in the source file containing the class definition.</a:t>
            </a:r>
          </a:p>
          <a:p>
            <a:pPr eaLnBrk="1" hangingPunct="1"/>
            <a:endParaRPr lang="en-US" altLang="en-US"/>
          </a:p>
        </p:txBody>
      </p:sp>
      <p:sp>
        <p:nvSpPr>
          <p:cNvPr id="7172" name="Rectangle 4">
            <a:extLst>
              <a:ext uri="{FF2B5EF4-FFF2-40B4-BE49-F238E27FC236}">
                <a16:creationId xmlns:a16="http://schemas.microsoft.com/office/drawing/2014/main" id="{B0D88119-4709-460F-BD70-D839605BED56}"/>
              </a:ext>
            </a:extLst>
          </p:cNvPr>
          <p:cNvSpPr>
            <a:spLocks noChangeArrowheads="1"/>
          </p:cNvSpPr>
          <p:nvPr/>
        </p:nvSpPr>
        <p:spPr bwMode="auto">
          <a:xfrm>
            <a:off x="3581400" y="4953000"/>
            <a:ext cx="4572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800"/>
              <a:t>package Geometry;</a:t>
            </a:r>
          </a:p>
          <a:p>
            <a:pPr eaLnBrk="1" hangingPunct="1"/>
            <a:r>
              <a:rPr lang="en-US" altLang="en-US"/>
              <a:t>public class Sphere {</a:t>
            </a:r>
          </a:p>
          <a:p>
            <a:pPr eaLnBrk="1" hangingPunct="1"/>
            <a:r>
              <a:rPr lang="en-US" altLang="en-US"/>
              <a:t>// Details of the class definition</a:t>
            </a:r>
          </a:p>
          <a:p>
            <a:pPr eaLnBrk="1" hangingPunct="1"/>
            <a:r>
              <a:rPr lang="en-US" altLang="en-US"/>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C4C1655-5A01-4003-AEE7-8CBFFACB62B5}"/>
              </a:ext>
            </a:extLst>
          </p:cNvPr>
          <p:cNvSpPr>
            <a:spLocks noGrp="1" noChangeArrowheads="1"/>
          </p:cNvSpPr>
          <p:nvPr>
            <p:ph type="title"/>
          </p:nvPr>
        </p:nvSpPr>
        <p:spPr/>
        <p:txBody>
          <a:bodyPr>
            <a:normAutofit fontScale="90000"/>
          </a:bodyPr>
          <a:lstStyle/>
          <a:p>
            <a:pPr eaLnBrk="1" hangingPunct="1"/>
            <a:r>
              <a:rPr lang="en-US" altLang="en-US"/>
              <a:t>Polymorphism Example</a:t>
            </a:r>
          </a:p>
        </p:txBody>
      </p:sp>
      <p:grpSp>
        <p:nvGrpSpPr>
          <p:cNvPr id="8195" name="Group 10">
            <a:extLst>
              <a:ext uri="{FF2B5EF4-FFF2-40B4-BE49-F238E27FC236}">
                <a16:creationId xmlns:a16="http://schemas.microsoft.com/office/drawing/2014/main" id="{7136D505-2CF3-4FAD-BB4F-9B6D0F545F06}"/>
              </a:ext>
            </a:extLst>
          </p:cNvPr>
          <p:cNvGrpSpPr>
            <a:grpSpLocks/>
          </p:cNvGrpSpPr>
          <p:nvPr/>
        </p:nvGrpSpPr>
        <p:grpSpPr bwMode="auto">
          <a:xfrm>
            <a:off x="2514600" y="3358299"/>
            <a:ext cx="7086600" cy="1143000"/>
            <a:chOff x="576" y="1248"/>
            <a:chExt cx="4464" cy="720"/>
          </a:xfrm>
        </p:grpSpPr>
        <p:sp>
          <p:nvSpPr>
            <p:cNvPr id="8202" name="Rectangle 4">
              <a:extLst>
                <a:ext uri="{FF2B5EF4-FFF2-40B4-BE49-F238E27FC236}">
                  <a16:creationId xmlns:a16="http://schemas.microsoft.com/office/drawing/2014/main" id="{A39D12A8-8EEA-4B18-B447-D9221636397A}"/>
                </a:ext>
              </a:extLst>
            </p:cNvPr>
            <p:cNvSpPr>
              <a:spLocks noChangeArrowheads="1"/>
            </p:cNvSpPr>
            <p:nvPr/>
          </p:nvSpPr>
          <p:spPr bwMode="auto">
            <a:xfrm>
              <a:off x="576" y="1488"/>
              <a:ext cx="115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Sound()</a:t>
              </a:r>
            </a:p>
          </p:txBody>
        </p:sp>
        <p:sp>
          <p:nvSpPr>
            <p:cNvPr id="8203" name="Rectangle 5">
              <a:extLst>
                <a:ext uri="{FF2B5EF4-FFF2-40B4-BE49-F238E27FC236}">
                  <a16:creationId xmlns:a16="http://schemas.microsoft.com/office/drawing/2014/main" id="{F8C7C93D-32A4-4032-B63C-E00DBB1E565F}"/>
                </a:ext>
              </a:extLst>
            </p:cNvPr>
            <p:cNvSpPr>
              <a:spLocks noChangeArrowheads="1"/>
            </p:cNvSpPr>
            <p:nvPr/>
          </p:nvSpPr>
          <p:spPr bwMode="auto">
            <a:xfrm>
              <a:off x="3888" y="1488"/>
              <a:ext cx="115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Sound()</a:t>
              </a:r>
            </a:p>
          </p:txBody>
        </p:sp>
        <p:sp>
          <p:nvSpPr>
            <p:cNvPr id="8204" name="Rectangle 6">
              <a:extLst>
                <a:ext uri="{FF2B5EF4-FFF2-40B4-BE49-F238E27FC236}">
                  <a16:creationId xmlns:a16="http://schemas.microsoft.com/office/drawing/2014/main" id="{82FDD28C-CCDB-473C-B5EE-A5BB83E1A814}"/>
                </a:ext>
              </a:extLst>
            </p:cNvPr>
            <p:cNvSpPr>
              <a:spLocks noChangeArrowheads="1"/>
            </p:cNvSpPr>
            <p:nvPr/>
          </p:nvSpPr>
          <p:spPr bwMode="auto">
            <a:xfrm>
              <a:off x="2256" y="1488"/>
              <a:ext cx="1152" cy="4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Sound()</a:t>
              </a:r>
            </a:p>
          </p:txBody>
        </p:sp>
        <p:sp>
          <p:nvSpPr>
            <p:cNvPr id="8205" name="Rectangle 7">
              <a:extLst>
                <a:ext uri="{FF2B5EF4-FFF2-40B4-BE49-F238E27FC236}">
                  <a16:creationId xmlns:a16="http://schemas.microsoft.com/office/drawing/2014/main" id="{485E5612-E3AF-4870-90B4-F8CEA6AC0F93}"/>
                </a:ext>
              </a:extLst>
            </p:cNvPr>
            <p:cNvSpPr>
              <a:spLocks noChangeArrowheads="1"/>
            </p:cNvSpPr>
            <p:nvPr/>
          </p:nvSpPr>
          <p:spPr bwMode="auto">
            <a:xfrm>
              <a:off x="576" y="1248"/>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Cat</a:t>
              </a:r>
            </a:p>
          </p:txBody>
        </p:sp>
        <p:sp>
          <p:nvSpPr>
            <p:cNvPr id="8206" name="Rectangle 8">
              <a:extLst>
                <a:ext uri="{FF2B5EF4-FFF2-40B4-BE49-F238E27FC236}">
                  <a16:creationId xmlns:a16="http://schemas.microsoft.com/office/drawing/2014/main" id="{3C8B3B51-81D5-475C-BFDC-6A39C4E57835}"/>
                </a:ext>
              </a:extLst>
            </p:cNvPr>
            <p:cNvSpPr>
              <a:spLocks noChangeArrowheads="1"/>
            </p:cNvSpPr>
            <p:nvPr/>
          </p:nvSpPr>
          <p:spPr bwMode="auto">
            <a:xfrm>
              <a:off x="2256" y="1248"/>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Dog</a:t>
              </a:r>
            </a:p>
          </p:txBody>
        </p:sp>
        <p:sp>
          <p:nvSpPr>
            <p:cNvPr id="8207" name="Rectangle 9">
              <a:extLst>
                <a:ext uri="{FF2B5EF4-FFF2-40B4-BE49-F238E27FC236}">
                  <a16:creationId xmlns:a16="http://schemas.microsoft.com/office/drawing/2014/main" id="{B6B5FA2A-60DF-442E-ABFE-1094A4497B25}"/>
                </a:ext>
              </a:extLst>
            </p:cNvPr>
            <p:cNvSpPr>
              <a:spLocks noChangeArrowheads="1"/>
            </p:cNvSpPr>
            <p:nvPr/>
          </p:nvSpPr>
          <p:spPr bwMode="auto">
            <a:xfrm>
              <a:off x="3888" y="1248"/>
              <a:ext cx="115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Duck</a:t>
              </a:r>
            </a:p>
          </p:txBody>
        </p:sp>
      </p:grpSp>
      <p:grpSp>
        <p:nvGrpSpPr>
          <p:cNvPr id="8196" name="Group 13">
            <a:extLst>
              <a:ext uri="{FF2B5EF4-FFF2-40B4-BE49-F238E27FC236}">
                <a16:creationId xmlns:a16="http://schemas.microsoft.com/office/drawing/2014/main" id="{E414130A-BB90-44F6-A105-3925369EC4F3}"/>
              </a:ext>
            </a:extLst>
          </p:cNvPr>
          <p:cNvGrpSpPr>
            <a:grpSpLocks/>
          </p:cNvGrpSpPr>
          <p:nvPr/>
        </p:nvGrpSpPr>
        <p:grpSpPr bwMode="auto">
          <a:xfrm>
            <a:off x="5105400" y="1453299"/>
            <a:ext cx="1752600" cy="1371600"/>
            <a:chOff x="2256" y="816"/>
            <a:chExt cx="1104" cy="864"/>
          </a:xfrm>
        </p:grpSpPr>
        <p:sp>
          <p:nvSpPr>
            <p:cNvPr id="8200" name="Rectangle 11">
              <a:extLst>
                <a:ext uri="{FF2B5EF4-FFF2-40B4-BE49-F238E27FC236}">
                  <a16:creationId xmlns:a16="http://schemas.microsoft.com/office/drawing/2014/main" id="{2070BA52-0367-4450-B8D7-53C1A45AEF7A}"/>
                </a:ext>
              </a:extLst>
            </p:cNvPr>
            <p:cNvSpPr>
              <a:spLocks noChangeArrowheads="1"/>
            </p:cNvSpPr>
            <p:nvPr/>
          </p:nvSpPr>
          <p:spPr bwMode="auto">
            <a:xfrm>
              <a:off x="2256" y="1104"/>
              <a:ext cx="1104" cy="57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Sound()</a:t>
              </a:r>
            </a:p>
          </p:txBody>
        </p:sp>
        <p:sp>
          <p:nvSpPr>
            <p:cNvPr id="8201" name="Rectangle 12">
              <a:extLst>
                <a:ext uri="{FF2B5EF4-FFF2-40B4-BE49-F238E27FC236}">
                  <a16:creationId xmlns:a16="http://schemas.microsoft.com/office/drawing/2014/main" id="{926967A0-17A1-4FA3-B6FF-183BCF05B261}"/>
                </a:ext>
              </a:extLst>
            </p:cNvPr>
            <p:cNvSpPr>
              <a:spLocks noChangeArrowheads="1"/>
            </p:cNvSpPr>
            <p:nvPr/>
          </p:nvSpPr>
          <p:spPr bwMode="auto">
            <a:xfrm>
              <a:off x="2256" y="816"/>
              <a:ext cx="1104"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Animal</a:t>
              </a:r>
            </a:p>
          </p:txBody>
        </p:sp>
      </p:grpSp>
      <p:sp>
        <p:nvSpPr>
          <p:cNvPr id="8197" name="Line 15">
            <a:extLst>
              <a:ext uri="{FF2B5EF4-FFF2-40B4-BE49-F238E27FC236}">
                <a16:creationId xmlns:a16="http://schemas.microsoft.com/office/drawing/2014/main" id="{13576BBD-420A-4BDC-9165-36233BBCA4CA}"/>
              </a:ext>
            </a:extLst>
          </p:cNvPr>
          <p:cNvSpPr>
            <a:spLocks noChangeShapeType="1"/>
          </p:cNvSpPr>
          <p:nvPr/>
        </p:nvSpPr>
        <p:spPr bwMode="auto">
          <a:xfrm flipV="1">
            <a:off x="5943600" y="2824899"/>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16">
            <a:extLst>
              <a:ext uri="{FF2B5EF4-FFF2-40B4-BE49-F238E27FC236}">
                <a16:creationId xmlns:a16="http://schemas.microsoft.com/office/drawing/2014/main" id="{E2A4CC5A-AF0B-4EC5-9EB3-29A9FA3C3121}"/>
              </a:ext>
            </a:extLst>
          </p:cNvPr>
          <p:cNvSpPr>
            <a:spLocks noChangeShapeType="1"/>
          </p:cNvSpPr>
          <p:nvPr/>
        </p:nvSpPr>
        <p:spPr bwMode="auto">
          <a:xfrm flipV="1">
            <a:off x="3810000" y="2824899"/>
            <a:ext cx="1905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17">
            <a:extLst>
              <a:ext uri="{FF2B5EF4-FFF2-40B4-BE49-F238E27FC236}">
                <a16:creationId xmlns:a16="http://schemas.microsoft.com/office/drawing/2014/main" id="{5F4CFCBE-56FC-436E-A397-FD60613EF1BF}"/>
              </a:ext>
            </a:extLst>
          </p:cNvPr>
          <p:cNvSpPr>
            <a:spLocks noChangeShapeType="1"/>
          </p:cNvSpPr>
          <p:nvPr/>
        </p:nvSpPr>
        <p:spPr bwMode="auto">
          <a:xfrm flipH="1" flipV="1">
            <a:off x="6705600" y="2824899"/>
            <a:ext cx="1600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981A9D9A-65DD-4780-A22E-032D0271BCC8}"/>
              </a:ext>
            </a:extLst>
          </p:cNvPr>
          <p:cNvSpPr>
            <a:spLocks noChangeArrowheads="1"/>
          </p:cNvSpPr>
          <p:nvPr/>
        </p:nvSpPr>
        <p:spPr bwMode="auto">
          <a:xfrm>
            <a:off x="2667000" y="1066801"/>
            <a:ext cx="6400800" cy="585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import java.util.Random;</a:t>
            </a:r>
          </a:p>
          <a:p>
            <a:r>
              <a:rPr lang="en-US" altLang="en-US"/>
              <a:t>public class TryPolymorphism {</a:t>
            </a:r>
          </a:p>
          <a:p>
            <a:r>
              <a:rPr lang="en-US" altLang="en-US"/>
              <a:t>public static void main(String[] args) {</a:t>
            </a:r>
          </a:p>
          <a:p>
            <a:r>
              <a:rPr lang="en-US" altLang="en-US"/>
              <a:t>// Create an array of three different animals</a:t>
            </a:r>
          </a:p>
          <a:p>
            <a:r>
              <a:rPr lang="en-US" altLang="en-US"/>
              <a:t>Animal[] theAnimals = {</a:t>
            </a:r>
          </a:p>
          <a:p>
            <a:r>
              <a:rPr lang="en-US" altLang="en-US"/>
              <a:t>new Dog(“Rover”, “Poodle”),</a:t>
            </a:r>
          </a:p>
          <a:p>
            <a:r>
              <a:rPr lang="en-US" altLang="en-US"/>
              <a:t>new Cat(“Max”, “Abyssinian”),</a:t>
            </a:r>
          </a:p>
          <a:p>
            <a:r>
              <a:rPr lang="en-US" altLang="en-US"/>
              <a:t>new Duck(“Daffy”,”Aylesbury”)</a:t>
            </a:r>
          </a:p>
          <a:p>
            <a:r>
              <a:rPr lang="en-US" altLang="en-US"/>
              <a:t>};</a:t>
            </a:r>
          </a:p>
          <a:p>
            <a:r>
              <a:rPr lang="en-US" altLang="en-US"/>
              <a:t>Animal petChoice; // Choice of pet</a:t>
            </a:r>
          </a:p>
          <a:p>
            <a:r>
              <a:rPr lang="en-US" altLang="en-US"/>
              <a:t>Random select = new Random(); // Random number generator</a:t>
            </a:r>
          </a:p>
          <a:p>
            <a:r>
              <a:rPr lang="en-US" altLang="en-US"/>
              <a:t>// Make five random choices of pet</a:t>
            </a:r>
          </a:p>
          <a:p>
            <a:r>
              <a:rPr lang="en-US" altLang="en-US"/>
              <a:t>for(int i = 0; i &lt; 5; i++) {</a:t>
            </a:r>
          </a:p>
          <a:p>
            <a:r>
              <a:rPr lang="en-US" altLang="en-US"/>
              <a:t>// Choose a random animal as a pet</a:t>
            </a:r>
          </a:p>
          <a:p>
            <a:r>
              <a:rPr lang="en-US" altLang="en-US"/>
              <a:t>petChoice = theAnimals[select.nextInt(theAnimals.length)];</a:t>
            </a:r>
          </a:p>
          <a:p>
            <a:r>
              <a:rPr lang="en-US" altLang="en-US"/>
              <a:t>System.out.println(“\nYour choice:\n” + petChoice);</a:t>
            </a:r>
          </a:p>
          <a:p>
            <a:r>
              <a:rPr lang="en-US" altLang="en-US"/>
              <a:t>petChoice.sound(); // Get the pet’s reaction</a:t>
            </a:r>
          </a:p>
          <a:p>
            <a:r>
              <a:rPr lang="en-US" altLang="en-US"/>
              <a:t>}</a:t>
            </a:r>
          </a:p>
          <a:p>
            <a:r>
              <a:rPr lang="en-US" altLang="en-US"/>
              <a:t>}</a:t>
            </a:r>
          </a:p>
          <a:p>
            <a:r>
              <a:rPr lang="en-US" altLang="en-US"/>
              <a:t>}</a:t>
            </a:r>
          </a:p>
        </p:txBody>
      </p:sp>
      <p:sp>
        <p:nvSpPr>
          <p:cNvPr id="9219" name="Rectangle 5">
            <a:extLst>
              <a:ext uri="{FF2B5EF4-FFF2-40B4-BE49-F238E27FC236}">
                <a16:creationId xmlns:a16="http://schemas.microsoft.com/office/drawing/2014/main" id="{CF16CF75-0261-4752-9BB5-0150D6ABCE8F}"/>
              </a:ext>
            </a:extLst>
          </p:cNvPr>
          <p:cNvSpPr>
            <a:spLocks noGrp="1" noChangeArrowheads="1"/>
          </p:cNvSpPr>
          <p:nvPr>
            <p:ph type="title"/>
          </p:nvPr>
        </p:nvSpPr>
        <p:spPr>
          <a:noFill/>
        </p:spPr>
        <p:txBody>
          <a:bodyPr>
            <a:normAutofit fontScale="90000"/>
          </a:bodyPr>
          <a:lstStyle/>
          <a:p>
            <a:pPr eaLnBrk="1" hangingPunct="1"/>
            <a:r>
              <a:rPr lang="en-US" altLang="en-US"/>
              <a:t>Polymorphism Example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0E44-78F7-45AE-8323-6FFDB1B1E775}"/>
              </a:ext>
            </a:extLst>
          </p:cNvPr>
          <p:cNvSpPr>
            <a:spLocks noGrp="1"/>
          </p:cNvSpPr>
          <p:nvPr>
            <p:ph type="title"/>
          </p:nvPr>
        </p:nvSpPr>
        <p:spPr/>
        <p:txBody>
          <a:bodyPr>
            <a:noAutofit/>
          </a:bodyPr>
          <a:lstStyle/>
          <a:p>
            <a:r>
              <a:rPr lang="en-US" sz="4000" dirty="0"/>
              <a:t>Static polymorphism vs Dynamic polymorphism</a:t>
            </a:r>
          </a:p>
        </p:txBody>
      </p:sp>
      <p:sp>
        <p:nvSpPr>
          <p:cNvPr id="3" name="Content Placeholder 2">
            <a:extLst>
              <a:ext uri="{FF2B5EF4-FFF2-40B4-BE49-F238E27FC236}">
                <a16:creationId xmlns:a16="http://schemas.microsoft.com/office/drawing/2014/main" id="{11DD4E35-EA89-4320-B454-6CFA68C8F980}"/>
              </a:ext>
            </a:extLst>
          </p:cNvPr>
          <p:cNvSpPr>
            <a:spLocks noGrp="1"/>
          </p:cNvSpPr>
          <p:nvPr>
            <p:ph idx="1"/>
          </p:nvPr>
        </p:nvSpPr>
        <p:spPr>
          <a:xfrm>
            <a:off x="1097280" y="1214651"/>
            <a:ext cx="10058400" cy="5007040"/>
          </a:xfrm>
        </p:spPr>
        <p:txBody>
          <a:bodyPr>
            <a:normAutofit/>
          </a:bodyPr>
          <a:lstStyle/>
          <a:p>
            <a:r>
              <a:rPr lang="en-US" sz="2800" dirty="0"/>
              <a:t> A polymorphism where object binding with methods happens at compile time is called static polymorphism or compile-time polymorphism.</a:t>
            </a:r>
          </a:p>
          <a:p>
            <a:r>
              <a:rPr lang="en-US" sz="2800" dirty="0"/>
              <a:t> Static polymorphism can be achieved by method overloading.</a:t>
            </a:r>
          </a:p>
          <a:p>
            <a:endParaRPr lang="en-US" sz="2800" dirty="0"/>
          </a:p>
          <a:p>
            <a:r>
              <a:rPr lang="en-US" sz="2800" dirty="0"/>
              <a:t> A polymorphism where object binding with methods happens at runtime is called runtime polymorphism. In runtime polymorphism, the behavior of a method is decided at runtime.</a:t>
            </a:r>
          </a:p>
          <a:p>
            <a:r>
              <a:rPr lang="en-US" sz="2800" dirty="0"/>
              <a:t>Dynamic or runtime polymorphism can be achieved or implemented via method overriding in java.</a:t>
            </a:r>
          </a:p>
        </p:txBody>
      </p:sp>
      <p:sp>
        <p:nvSpPr>
          <p:cNvPr id="4" name="Slide Number Placeholder 3">
            <a:extLst>
              <a:ext uri="{FF2B5EF4-FFF2-40B4-BE49-F238E27FC236}">
                <a16:creationId xmlns:a16="http://schemas.microsoft.com/office/drawing/2014/main" id="{EBD2A991-C328-4469-B27F-E0483542480C}"/>
              </a:ext>
            </a:extLst>
          </p:cNvPr>
          <p:cNvSpPr>
            <a:spLocks noGrp="1"/>
          </p:cNvSpPr>
          <p:nvPr>
            <p:ph type="sldNum" sz="quarter" idx="12"/>
          </p:nvPr>
        </p:nvSpPr>
        <p:spPr/>
        <p:txBody>
          <a:bodyPr/>
          <a:lstStyle/>
          <a:p>
            <a:fld id="{0D736693-4716-4F4B-B6D1-76F915E8FF72}" type="slidenum">
              <a:rPr lang="en-GB" smtClean="0"/>
              <a:t>32</a:t>
            </a:fld>
            <a:endParaRPr lang="en-GB"/>
          </a:p>
        </p:txBody>
      </p:sp>
    </p:spTree>
    <p:extLst>
      <p:ext uri="{BB962C8B-B14F-4D97-AF65-F5344CB8AC3E}">
        <p14:creationId xmlns:p14="http://schemas.microsoft.com/office/powerpoint/2010/main" val="3213725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1D25773-244B-454A-BD0F-D19A68371B1E}"/>
              </a:ext>
            </a:extLst>
          </p:cNvPr>
          <p:cNvSpPr>
            <a:spLocks noGrp="1" noChangeArrowheads="1"/>
          </p:cNvSpPr>
          <p:nvPr>
            <p:ph type="title"/>
          </p:nvPr>
        </p:nvSpPr>
        <p:spPr/>
        <p:txBody>
          <a:bodyPr>
            <a:normAutofit fontScale="90000"/>
          </a:bodyPr>
          <a:lstStyle/>
          <a:p>
            <a:r>
              <a:rPr lang="en-US" altLang="en-US"/>
              <a:t>Abstract class</a:t>
            </a:r>
          </a:p>
        </p:txBody>
      </p:sp>
      <p:sp>
        <p:nvSpPr>
          <p:cNvPr id="9219" name="Rectangle 3">
            <a:extLst>
              <a:ext uri="{FF2B5EF4-FFF2-40B4-BE49-F238E27FC236}">
                <a16:creationId xmlns:a16="http://schemas.microsoft.com/office/drawing/2014/main" id="{C4C83D33-175D-41B2-BE00-F157A02DE26A}"/>
              </a:ext>
            </a:extLst>
          </p:cNvPr>
          <p:cNvSpPr>
            <a:spLocks noGrp="1" noChangeArrowheads="1"/>
          </p:cNvSpPr>
          <p:nvPr>
            <p:ph type="body" idx="1"/>
          </p:nvPr>
        </p:nvSpPr>
        <p:spPr/>
        <p:txBody>
          <a:bodyPr/>
          <a:lstStyle/>
          <a:p>
            <a:r>
              <a:rPr lang="en-US" altLang="en-US"/>
              <a:t>To cater for this, Java has </a:t>
            </a:r>
            <a:r>
              <a:rPr lang="en-US" altLang="en-US" b="1"/>
              <a:t>abstract classes</a:t>
            </a:r>
            <a:r>
              <a:rPr lang="en-US" altLang="en-US"/>
              <a:t>. An abstract class is a class in which one or more methods are declared, but not defined.</a:t>
            </a:r>
          </a:p>
          <a:p>
            <a:r>
              <a:rPr lang="en-US" altLang="en-US"/>
              <a:t>Since they have no definition and cannot be executed, they are called </a:t>
            </a:r>
            <a:r>
              <a:rPr lang="en-US" altLang="en-US" b="1"/>
              <a:t>abstract methods</a:t>
            </a:r>
            <a:r>
              <a:rPr lang="en-US" altLang="en-US"/>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8A65E98-3B4B-4297-A8A4-9AA9AFD51F4B}"/>
              </a:ext>
            </a:extLst>
          </p:cNvPr>
          <p:cNvSpPr>
            <a:spLocks noGrp="1" noChangeArrowheads="1"/>
          </p:cNvSpPr>
          <p:nvPr>
            <p:ph type="title"/>
          </p:nvPr>
        </p:nvSpPr>
        <p:spPr/>
        <p:txBody>
          <a:bodyPr>
            <a:normAutofit fontScale="90000"/>
          </a:bodyPr>
          <a:lstStyle/>
          <a:p>
            <a:r>
              <a:rPr lang="en-US" altLang="en-US"/>
              <a:t>Using “final” keyword</a:t>
            </a:r>
          </a:p>
        </p:txBody>
      </p:sp>
      <p:sp>
        <p:nvSpPr>
          <p:cNvPr id="6147" name="Rectangle 3">
            <a:extLst>
              <a:ext uri="{FF2B5EF4-FFF2-40B4-BE49-F238E27FC236}">
                <a16:creationId xmlns:a16="http://schemas.microsoft.com/office/drawing/2014/main" id="{DD30663F-E786-473B-B40C-D2260386917E}"/>
              </a:ext>
            </a:extLst>
          </p:cNvPr>
          <p:cNvSpPr>
            <a:spLocks noGrp="1" noChangeArrowheads="1"/>
          </p:cNvSpPr>
          <p:nvPr>
            <p:ph type="body" idx="1"/>
          </p:nvPr>
        </p:nvSpPr>
        <p:spPr/>
        <p:txBody>
          <a:bodyPr>
            <a:normAutofit lnSpcReduction="10000"/>
          </a:bodyPr>
          <a:lstStyle/>
          <a:p>
            <a:pPr>
              <a:lnSpc>
                <a:spcPct val="80000"/>
              </a:lnSpc>
            </a:pPr>
            <a:r>
              <a:rPr lang="en-US" altLang="en-US" sz="2800"/>
              <a:t>If we use the “final” keyword with a method. We can not override this method in any subclass</a:t>
            </a:r>
          </a:p>
          <a:p>
            <a:pPr>
              <a:lnSpc>
                <a:spcPct val="80000"/>
              </a:lnSpc>
              <a:buFontTx/>
              <a:buNone/>
            </a:pPr>
            <a:r>
              <a:rPr lang="en-US" altLang="en-US" sz="2800"/>
              <a:t>	public final void addPoint(Point point) {</a:t>
            </a:r>
          </a:p>
          <a:p>
            <a:pPr>
              <a:lnSpc>
                <a:spcPct val="80000"/>
              </a:lnSpc>
              <a:buFontTx/>
              <a:buNone/>
            </a:pPr>
            <a:r>
              <a:rPr lang="en-US" altLang="en-US" sz="2800"/>
              <a:t>		//method body here</a:t>
            </a:r>
          </a:p>
          <a:p>
            <a:pPr>
              <a:lnSpc>
                <a:spcPct val="80000"/>
              </a:lnSpc>
              <a:buFontTx/>
              <a:buNone/>
            </a:pPr>
            <a:r>
              <a:rPr lang="en-US" altLang="en-US" sz="2800"/>
              <a:t>	}</a:t>
            </a:r>
          </a:p>
          <a:p>
            <a:pPr>
              <a:lnSpc>
                <a:spcPct val="80000"/>
              </a:lnSpc>
            </a:pPr>
            <a:r>
              <a:rPr lang="en-US" altLang="en-US" sz="2800"/>
              <a:t>If we declare a class as final, we prevent any subclasses from being derived from it. </a:t>
            </a:r>
          </a:p>
          <a:p>
            <a:pPr>
              <a:lnSpc>
                <a:spcPct val="80000"/>
              </a:lnSpc>
              <a:buFontTx/>
              <a:buNone/>
            </a:pPr>
            <a:endParaRPr lang="en-US" altLang="en-US" sz="2800"/>
          </a:p>
          <a:p>
            <a:pPr>
              <a:lnSpc>
                <a:spcPct val="80000"/>
              </a:lnSpc>
              <a:buFontTx/>
              <a:buNone/>
            </a:pPr>
            <a:r>
              <a:rPr lang="en-US" altLang="en-US" sz="2800"/>
              <a:t>	public final class PolyLine {</a:t>
            </a:r>
          </a:p>
          <a:p>
            <a:pPr lvl="1">
              <a:lnSpc>
                <a:spcPct val="80000"/>
              </a:lnSpc>
              <a:buFontTx/>
              <a:buNone/>
            </a:pPr>
            <a:r>
              <a:rPr lang="en-US" altLang="en-US"/>
              <a:t>	// Definition as before...</a:t>
            </a:r>
          </a:p>
          <a:p>
            <a:pPr lvl="1">
              <a:lnSpc>
                <a:spcPct val="80000"/>
              </a:lnSpc>
              <a:buFontTx/>
              <a:buNone/>
            </a:pPr>
            <a:r>
              <a:rPr lang="en-US" altLang="en-US"/>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217EE26-63AE-43DB-8F8B-17B55C79C28E}"/>
              </a:ext>
            </a:extLst>
          </p:cNvPr>
          <p:cNvSpPr>
            <a:spLocks noGrp="1" noChangeArrowheads="1"/>
          </p:cNvSpPr>
          <p:nvPr>
            <p:ph type="title"/>
          </p:nvPr>
        </p:nvSpPr>
        <p:spPr/>
        <p:txBody>
          <a:bodyPr>
            <a:normAutofit fontScale="90000"/>
          </a:bodyPr>
          <a:lstStyle/>
          <a:p>
            <a:r>
              <a:rPr lang="en-US" altLang="en-US"/>
              <a:t>Abstract class example</a:t>
            </a:r>
          </a:p>
        </p:txBody>
      </p:sp>
      <p:sp>
        <p:nvSpPr>
          <p:cNvPr id="10244" name="Rectangle 4">
            <a:extLst>
              <a:ext uri="{FF2B5EF4-FFF2-40B4-BE49-F238E27FC236}">
                <a16:creationId xmlns:a16="http://schemas.microsoft.com/office/drawing/2014/main" id="{6DBADBF9-9F44-406D-B480-F7E8DD7DC11B}"/>
              </a:ext>
            </a:extLst>
          </p:cNvPr>
          <p:cNvSpPr>
            <a:spLocks noChangeArrowheads="1"/>
          </p:cNvSpPr>
          <p:nvPr/>
        </p:nvSpPr>
        <p:spPr bwMode="auto">
          <a:xfrm>
            <a:off x="3810000" y="1873250"/>
            <a:ext cx="5867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public abstract class Animal {</a:t>
            </a:r>
          </a:p>
          <a:p>
            <a:r>
              <a:rPr lang="en-US" altLang="en-US" sz="2400"/>
              <a:t>public abstract void sound(); // Abstract method</a:t>
            </a:r>
          </a:p>
          <a:p>
            <a:r>
              <a:rPr lang="en-US" altLang="en-US" sz="2400"/>
              <a:t>public Animal(String aType) {</a:t>
            </a:r>
          </a:p>
          <a:p>
            <a:r>
              <a:rPr lang="en-US" altLang="en-US" sz="2400"/>
              <a:t>type = new String(aType);</a:t>
            </a:r>
          </a:p>
          <a:p>
            <a:r>
              <a:rPr lang="en-US" altLang="en-US" sz="2400"/>
              <a:t>}</a:t>
            </a:r>
          </a:p>
          <a:p>
            <a:r>
              <a:rPr lang="en-US" altLang="en-US" sz="2400"/>
              <a:t>public String toString() {</a:t>
            </a:r>
          </a:p>
          <a:p>
            <a:r>
              <a:rPr lang="en-US" altLang="en-US" sz="2400"/>
              <a:t>return “This is a “ + type;</a:t>
            </a:r>
          </a:p>
          <a:p>
            <a:r>
              <a:rPr lang="en-US" altLang="en-US" sz="2400"/>
              <a:t>}</a:t>
            </a:r>
          </a:p>
          <a:p>
            <a:r>
              <a:rPr lang="en-US" altLang="en-US" sz="2400"/>
              <a:t>private String type;</a:t>
            </a:r>
          </a:p>
          <a:p>
            <a:r>
              <a:rPr lang="en-US" altLang="en-US" sz="240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6EFB766-2E4A-4EFD-B012-FBD210F3E018}"/>
              </a:ext>
            </a:extLst>
          </p:cNvPr>
          <p:cNvSpPr>
            <a:spLocks noGrp="1" noChangeArrowheads="1"/>
          </p:cNvSpPr>
          <p:nvPr>
            <p:ph type="title"/>
          </p:nvPr>
        </p:nvSpPr>
        <p:spPr/>
        <p:txBody>
          <a:bodyPr>
            <a:normAutofit fontScale="90000"/>
          </a:bodyPr>
          <a:lstStyle/>
          <a:p>
            <a:r>
              <a:rPr lang="en-US" altLang="en-US"/>
              <a:t>Abstract class</a:t>
            </a:r>
          </a:p>
        </p:txBody>
      </p:sp>
      <p:sp>
        <p:nvSpPr>
          <p:cNvPr id="11267" name="Rectangle 3">
            <a:extLst>
              <a:ext uri="{FF2B5EF4-FFF2-40B4-BE49-F238E27FC236}">
                <a16:creationId xmlns:a16="http://schemas.microsoft.com/office/drawing/2014/main" id="{36884EFB-F359-4BA2-9781-24C5E75303B8}"/>
              </a:ext>
            </a:extLst>
          </p:cNvPr>
          <p:cNvSpPr>
            <a:spLocks noGrp="1" noChangeArrowheads="1"/>
          </p:cNvSpPr>
          <p:nvPr>
            <p:ph type="body" idx="1"/>
          </p:nvPr>
        </p:nvSpPr>
        <p:spPr/>
        <p:txBody>
          <a:bodyPr/>
          <a:lstStyle/>
          <a:p>
            <a:pPr>
              <a:lnSpc>
                <a:spcPct val="90000"/>
              </a:lnSpc>
            </a:pPr>
            <a:r>
              <a:rPr lang="en-US" altLang="en-US" sz="2800"/>
              <a:t>An abstract method cannot be private since a private method cannot be inherited and therefore cannot be redefined in a subclass.</a:t>
            </a:r>
          </a:p>
          <a:p>
            <a:pPr>
              <a:lnSpc>
                <a:spcPct val="90000"/>
              </a:lnSpc>
            </a:pPr>
            <a:r>
              <a:rPr lang="en-US" altLang="en-US" sz="2800"/>
              <a:t>You cannot instantiate an object of an abstract class, but </a:t>
            </a:r>
          </a:p>
          <a:p>
            <a:pPr lvl="1">
              <a:lnSpc>
                <a:spcPct val="90000"/>
              </a:lnSpc>
            </a:pPr>
            <a:r>
              <a:rPr lang="en-US" altLang="en-US"/>
              <a:t>you can declare a variable of an abstract class type. With the new abstract version of the class Animal, you can still write:</a:t>
            </a:r>
          </a:p>
          <a:p>
            <a:pPr lvl="2">
              <a:lnSpc>
                <a:spcPct val="90000"/>
              </a:lnSpc>
              <a:buFontTx/>
              <a:buNone/>
            </a:pPr>
            <a:endParaRPr lang="en-US" altLang="en-US" sz="2000"/>
          </a:p>
          <a:p>
            <a:pPr lvl="2">
              <a:lnSpc>
                <a:spcPct val="90000"/>
              </a:lnSpc>
              <a:buFontTx/>
              <a:buNone/>
            </a:pPr>
            <a:r>
              <a:rPr lang="en-US" altLang="en-US"/>
              <a:t>Animal thePet = null; // Declare a variable of type Animal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81D01AE-B065-49AF-A6A5-55BEF895F794}"/>
              </a:ext>
            </a:extLst>
          </p:cNvPr>
          <p:cNvSpPr>
            <a:spLocks noGrp="1" noChangeArrowheads="1"/>
          </p:cNvSpPr>
          <p:nvPr>
            <p:ph type="title"/>
          </p:nvPr>
        </p:nvSpPr>
        <p:spPr/>
        <p:txBody>
          <a:bodyPr>
            <a:normAutofit fontScale="90000"/>
          </a:bodyPr>
          <a:lstStyle/>
          <a:p>
            <a:r>
              <a:rPr lang="en-US" altLang="en-US"/>
              <a:t>Abstract class</a:t>
            </a:r>
          </a:p>
        </p:txBody>
      </p:sp>
      <p:sp>
        <p:nvSpPr>
          <p:cNvPr id="12291" name="Rectangle 3">
            <a:extLst>
              <a:ext uri="{FF2B5EF4-FFF2-40B4-BE49-F238E27FC236}">
                <a16:creationId xmlns:a16="http://schemas.microsoft.com/office/drawing/2014/main" id="{A7AEE81D-AA21-41BF-8295-37EB2C5F978D}"/>
              </a:ext>
            </a:extLst>
          </p:cNvPr>
          <p:cNvSpPr>
            <a:spLocks noGrp="1" noChangeArrowheads="1"/>
          </p:cNvSpPr>
          <p:nvPr>
            <p:ph type="body" idx="1"/>
          </p:nvPr>
        </p:nvSpPr>
        <p:spPr/>
        <p:txBody>
          <a:bodyPr/>
          <a:lstStyle/>
          <a:p>
            <a:r>
              <a:rPr lang="en-US" altLang="en-US" sz="2800"/>
              <a:t>If you derive a class from an abstract base class, and don’t define all the abstract methods in the subclass then</a:t>
            </a:r>
          </a:p>
          <a:p>
            <a:pPr lvl="1"/>
            <a:r>
              <a:rPr lang="en-US" altLang="en-US"/>
              <a:t> the subclass will also be abstract and you won’t be able to instantiate any objects of the subclass either. </a:t>
            </a:r>
          </a:p>
          <a:p>
            <a:endParaRPr lang="en-US" altLang="en-US" sz="2800"/>
          </a:p>
          <a:p>
            <a:r>
              <a:rPr lang="en-US" altLang="en-US" sz="2800"/>
              <a:t>If a class is abstract, you must use the abstract keyword when you define it, even if it only inherits an abstract method from its super class.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DC6A97F-0838-4B11-AE50-FB74BCA8510F}"/>
              </a:ext>
            </a:extLst>
          </p:cNvPr>
          <p:cNvSpPr>
            <a:spLocks noGrp="1" noChangeArrowheads="1"/>
          </p:cNvSpPr>
          <p:nvPr>
            <p:ph type="title"/>
          </p:nvPr>
        </p:nvSpPr>
        <p:spPr/>
        <p:txBody>
          <a:bodyPr>
            <a:normAutofit fontScale="90000"/>
          </a:bodyPr>
          <a:lstStyle/>
          <a:p>
            <a:r>
              <a:rPr lang="en-US" altLang="en-US"/>
              <a:t>Interfaces</a:t>
            </a:r>
          </a:p>
        </p:txBody>
      </p:sp>
      <p:sp>
        <p:nvSpPr>
          <p:cNvPr id="8195" name="Rectangle 3">
            <a:extLst>
              <a:ext uri="{FF2B5EF4-FFF2-40B4-BE49-F238E27FC236}">
                <a16:creationId xmlns:a16="http://schemas.microsoft.com/office/drawing/2014/main" id="{38B6795C-9EB3-4035-A8EE-6763EB76B239}"/>
              </a:ext>
            </a:extLst>
          </p:cNvPr>
          <p:cNvSpPr>
            <a:spLocks noGrp="1" noChangeArrowheads="1"/>
          </p:cNvSpPr>
          <p:nvPr>
            <p:ph type="body" idx="1"/>
          </p:nvPr>
        </p:nvSpPr>
        <p:spPr/>
        <p:txBody>
          <a:bodyPr/>
          <a:lstStyle/>
          <a:p>
            <a:pPr>
              <a:lnSpc>
                <a:spcPct val="90000"/>
              </a:lnSpc>
            </a:pPr>
            <a:r>
              <a:rPr lang="en-US" altLang="en-US"/>
              <a:t>An </a:t>
            </a:r>
            <a:r>
              <a:rPr lang="en-US" altLang="en-US" b="1"/>
              <a:t>interface </a:t>
            </a:r>
            <a:r>
              <a:rPr lang="en-US" altLang="en-US"/>
              <a:t>is essentially a collection of related constants and/or abstract methods, and in most cases it will contain just methods. </a:t>
            </a:r>
          </a:p>
          <a:p>
            <a:pPr>
              <a:lnSpc>
                <a:spcPct val="90000"/>
              </a:lnSpc>
            </a:pPr>
            <a:r>
              <a:rPr lang="en-US" altLang="en-US"/>
              <a:t>An interface doesn’t define what a method does. It just defines its form—its name, its parameters, and its return type, so by definition the methods in an interface are abstract.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BB5AFEE-A2F4-4D36-92C9-E4F57E3BB8BB}"/>
              </a:ext>
            </a:extLst>
          </p:cNvPr>
          <p:cNvSpPr>
            <a:spLocks noGrp="1" noChangeArrowheads="1"/>
          </p:cNvSpPr>
          <p:nvPr>
            <p:ph type="title"/>
          </p:nvPr>
        </p:nvSpPr>
        <p:spPr/>
        <p:txBody>
          <a:bodyPr>
            <a:normAutofit fontScale="90000"/>
          </a:bodyPr>
          <a:lstStyle/>
          <a:p>
            <a:r>
              <a:rPr lang="en-US" altLang="en-US"/>
              <a:t>Interfaces</a:t>
            </a:r>
          </a:p>
        </p:txBody>
      </p:sp>
      <p:sp>
        <p:nvSpPr>
          <p:cNvPr id="13315" name="Rectangle 3">
            <a:extLst>
              <a:ext uri="{FF2B5EF4-FFF2-40B4-BE49-F238E27FC236}">
                <a16:creationId xmlns:a16="http://schemas.microsoft.com/office/drawing/2014/main" id="{1AF27787-847B-4157-B87B-AB50E4312902}"/>
              </a:ext>
            </a:extLst>
          </p:cNvPr>
          <p:cNvSpPr>
            <a:spLocks noGrp="1" noChangeArrowheads="1"/>
          </p:cNvSpPr>
          <p:nvPr>
            <p:ph type="body" idx="1"/>
          </p:nvPr>
        </p:nvSpPr>
        <p:spPr/>
        <p:txBody>
          <a:bodyPr/>
          <a:lstStyle/>
          <a:p>
            <a:pPr>
              <a:lnSpc>
                <a:spcPct val="90000"/>
              </a:lnSpc>
            </a:pPr>
            <a:r>
              <a:rPr lang="en-US" altLang="en-US" sz="2800"/>
              <a:t>To make use of an interface, you </a:t>
            </a:r>
            <a:r>
              <a:rPr lang="en-US" altLang="en-US" sz="2800" b="1"/>
              <a:t>implement </a:t>
            </a:r>
            <a:r>
              <a:rPr lang="en-US" altLang="en-US" sz="2800"/>
              <a:t>the interface in a class—that is, you declare that the class implements the interface</a:t>
            </a:r>
          </a:p>
          <a:p>
            <a:pPr>
              <a:lnSpc>
                <a:spcPct val="90000"/>
              </a:lnSpc>
            </a:pPr>
            <a:r>
              <a:rPr lang="en-US" altLang="en-US" sz="2800"/>
              <a:t>and you write the code for each of the methods that the interface declares as part of the class definition. </a:t>
            </a:r>
          </a:p>
          <a:p>
            <a:pPr>
              <a:lnSpc>
                <a:spcPct val="90000"/>
              </a:lnSpc>
            </a:pPr>
            <a:r>
              <a:rPr lang="en-US" altLang="en-US" sz="2800"/>
              <a:t>When a class implements an interface, any constants that were defined in the interface definition are available directly in the class, just as though they were inherited from a base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F9C9-C88A-45B4-A5EB-8DE65B59454C}"/>
              </a:ext>
            </a:extLst>
          </p:cNvPr>
          <p:cNvSpPr>
            <a:spLocks noGrp="1"/>
          </p:cNvSpPr>
          <p:nvPr>
            <p:ph type="title"/>
          </p:nvPr>
        </p:nvSpPr>
        <p:spPr/>
        <p:txBody>
          <a:bodyPr>
            <a:normAutofit fontScale="90000"/>
          </a:bodyPr>
          <a:lstStyle/>
          <a:p>
            <a:endParaRPr lang="en-US"/>
          </a:p>
        </p:txBody>
      </p:sp>
      <p:sp>
        <p:nvSpPr>
          <p:cNvPr id="9219" name="Rectangle 3">
            <a:extLst>
              <a:ext uri="{FF2B5EF4-FFF2-40B4-BE49-F238E27FC236}">
                <a16:creationId xmlns:a16="http://schemas.microsoft.com/office/drawing/2014/main" id="{A3D7A8D7-6FE1-49EC-AF75-A81A0917DE84}"/>
              </a:ext>
            </a:extLst>
          </p:cNvPr>
          <p:cNvSpPr>
            <a:spLocks noGrp="1" noChangeArrowheads="1"/>
          </p:cNvSpPr>
          <p:nvPr>
            <p:ph idx="1"/>
          </p:nvPr>
        </p:nvSpPr>
        <p:spPr/>
        <p:txBody>
          <a:bodyPr/>
          <a:lstStyle/>
          <a:p>
            <a:pPr eaLnBrk="1" hangingPunct="1"/>
            <a:r>
              <a:rPr lang="en-US" altLang="en-US"/>
              <a:t>All the files for classes within a package PackageName must be included in a directory/folder with the name PackageName.</a:t>
            </a:r>
          </a:p>
          <a:p>
            <a:pPr eaLnBrk="1" hangingPunct="1"/>
            <a:r>
              <a:rPr lang="en-US" altLang="en-US"/>
              <a:t>You can use nested directories/folders but in such a case your Package statement will look like following </a:t>
            </a:r>
          </a:p>
          <a:p>
            <a:pPr lvl="1" eaLnBrk="1" hangingPunct="1">
              <a:buFontTx/>
              <a:buNone/>
            </a:pPr>
            <a:r>
              <a:rPr lang="en-US" altLang="en-US"/>
              <a:t>		package Geometry.Shapes3D;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9B952F1-6D26-4D05-9D0F-AD9604007B3C}"/>
              </a:ext>
            </a:extLst>
          </p:cNvPr>
          <p:cNvSpPr>
            <a:spLocks noGrp="1" noChangeArrowheads="1"/>
          </p:cNvSpPr>
          <p:nvPr>
            <p:ph type="title"/>
          </p:nvPr>
        </p:nvSpPr>
        <p:spPr/>
        <p:txBody>
          <a:bodyPr>
            <a:normAutofit fontScale="90000"/>
          </a:bodyPr>
          <a:lstStyle/>
          <a:p>
            <a:r>
              <a:rPr lang="en-US" altLang="en-US"/>
              <a:t>Interfaces</a:t>
            </a:r>
          </a:p>
        </p:txBody>
      </p:sp>
      <p:pic>
        <p:nvPicPr>
          <p:cNvPr id="14340" name="Picture 4">
            <a:extLst>
              <a:ext uri="{FF2B5EF4-FFF2-40B4-BE49-F238E27FC236}">
                <a16:creationId xmlns:a16="http://schemas.microsoft.com/office/drawing/2014/main" id="{D8AE1F2D-0639-47B8-8E26-8864A778D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371600"/>
            <a:ext cx="7467600" cy="4044950"/>
          </a:xfrm>
          <a:prstGeom prst="rect">
            <a:avLst/>
          </a:prstGeom>
          <a:noFill/>
          <a:extLst>
            <a:ext uri="{909E8E84-426E-40DD-AFC4-6F175D3DCCD1}">
              <a14:hiddenFill xmlns:a14="http://schemas.microsoft.com/office/drawing/2010/main">
                <a:solidFill>
                  <a:srgbClr val="FFFFFF"/>
                </a:solidFill>
              </a14:hiddenFill>
            </a:ext>
          </a:extLst>
        </p:spPr>
      </p:pic>
      <p:sp>
        <p:nvSpPr>
          <p:cNvPr id="14341" name="Rectangle 5">
            <a:extLst>
              <a:ext uri="{FF2B5EF4-FFF2-40B4-BE49-F238E27FC236}">
                <a16:creationId xmlns:a16="http://schemas.microsoft.com/office/drawing/2014/main" id="{8770E8EC-7007-4706-8BA3-67F1DD86001D}"/>
              </a:ext>
            </a:extLst>
          </p:cNvPr>
          <p:cNvSpPr>
            <a:spLocks noChangeArrowheads="1"/>
          </p:cNvSpPr>
          <p:nvPr/>
        </p:nvSpPr>
        <p:spPr bwMode="auto">
          <a:xfrm>
            <a:off x="2133600" y="5759450"/>
            <a:ext cx="815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The methods declared in an interface can never be static, so an interface always declares instance methods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311FDB8-F57A-4A3E-93CD-D34EBB20456E}"/>
              </a:ext>
            </a:extLst>
          </p:cNvPr>
          <p:cNvSpPr>
            <a:spLocks noGrp="1" noChangeArrowheads="1"/>
          </p:cNvSpPr>
          <p:nvPr>
            <p:ph type="title"/>
          </p:nvPr>
        </p:nvSpPr>
        <p:spPr/>
        <p:txBody>
          <a:bodyPr>
            <a:normAutofit fontScale="90000"/>
          </a:bodyPr>
          <a:lstStyle/>
          <a:p>
            <a:r>
              <a:rPr lang="en-US" altLang="en-US"/>
              <a:t>Interface Example</a:t>
            </a:r>
          </a:p>
        </p:txBody>
      </p:sp>
      <p:sp>
        <p:nvSpPr>
          <p:cNvPr id="15364" name="Rectangle 4">
            <a:extLst>
              <a:ext uri="{FF2B5EF4-FFF2-40B4-BE49-F238E27FC236}">
                <a16:creationId xmlns:a16="http://schemas.microsoft.com/office/drawing/2014/main" id="{6229348C-9A50-41A7-9EB5-F8D6E19A0BA2}"/>
              </a:ext>
            </a:extLst>
          </p:cNvPr>
          <p:cNvSpPr>
            <a:spLocks noGrp="1" noChangeArrowheads="1"/>
          </p:cNvSpPr>
          <p:nvPr>
            <p:ph idx="1"/>
          </p:nvPr>
        </p:nvSpPr>
        <p:spPr/>
        <p:txBody>
          <a:bodyPr>
            <a:normAutofit/>
          </a:bodyPr>
          <a:lstStyle/>
          <a:p>
            <a:pPr>
              <a:buFontTx/>
              <a:buNone/>
            </a:pPr>
            <a:r>
              <a:rPr lang="en-US" altLang="en-US" sz="2400"/>
              <a:t>public interface Conversions {</a:t>
            </a:r>
          </a:p>
          <a:p>
            <a:pPr>
              <a:buFontTx/>
              <a:buNone/>
            </a:pPr>
            <a:r>
              <a:rPr lang="en-US" altLang="en-US" sz="2400"/>
              <a:t>	double inchesToMillimeters (double inches);</a:t>
            </a:r>
          </a:p>
          <a:p>
            <a:pPr>
              <a:buFontTx/>
              <a:buNone/>
            </a:pPr>
            <a:r>
              <a:rPr lang="en-US" altLang="en-US" sz="2400"/>
              <a:t>	double ouncesToGrams(double ounces);</a:t>
            </a:r>
          </a:p>
          <a:p>
            <a:pPr>
              <a:buFontTx/>
              <a:buNone/>
            </a:pPr>
            <a:r>
              <a:rPr lang="en-US" altLang="en-US" sz="2400"/>
              <a:t>	double poundsToGrams(double pounds);</a:t>
            </a:r>
          </a:p>
          <a:p>
            <a:pPr>
              <a:buFontTx/>
              <a:buNone/>
            </a:pPr>
            <a:r>
              <a:rPr lang="en-US" altLang="en-US" sz="2400"/>
              <a:t>	double hpToWatts(double hp);</a:t>
            </a:r>
          </a:p>
          <a:p>
            <a:pPr>
              <a:buFontTx/>
              <a:buNone/>
            </a:pPr>
            <a:r>
              <a:rPr lang="en-US" altLang="en-US" sz="2400"/>
              <a:t>	double wattsToHP(double watts);</a:t>
            </a:r>
          </a:p>
          <a:p>
            <a:pPr>
              <a:buFontTx/>
              <a:buNone/>
            </a:pPr>
            <a:r>
              <a:rPr lang="en-US" altLang="en-US" sz="2400"/>
              <a:t>}</a:t>
            </a:r>
          </a:p>
        </p:txBody>
      </p:sp>
      <p:sp>
        <p:nvSpPr>
          <p:cNvPr id="15366" name="Rectangle 6">
            <a:extLst>
              <a:ext uri="{FF2B5EF4-FFF2-40B4-BE49-F238E27FC236}">
                <a16:creationId xmlns:a16="http://schemas.microsoft.com/office/drawing/2014/main" id="{344F5069-1B01-4BE4-AF53-6BA6A9BAE262}"/>
              </a:ext>
            </a:extLst>
          </p:cNvPr>
          <p:cNvSpPr>
            <a:spLocks noChangeArrowheads="1"/>
          </p:cNvSpPr>
          <p:nvPr/>
        </p:nvSpPr>
        <p:spPr bwMode="auto">
          <a:xfrm>
            <a:off x="2514600" y="4813301"/>
            <a:ext cx="7848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public class MyClass implements Conversions {</a:t>
            </a:r>
          </a:p>
          <a:p>
            <a:r>
              <a:rPr lang="en-US" altLang="en-US"/>
              <a:t>	// Implementations for the methods in the Conversions interface</a:t>
            </a:r>
          </a:p>
          <a:p>
            <a:r>
              <a:rPr lang="en-US" altLang="en-US"/>
              <a:t>	// Definitions for the other class members...</a:t>
            </a:r>
          </a:p>
          <a:p>
            <a:r>
              <a:rPr lang="en-US" altLang="en-US"/>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81C3D63-FB5C-4C5C-B764-907A2223E452}"/>
              </a:ext>
            </a:extLst>
          </p:cNvPr>
          <p:cNvSpPr>
            <a:spLocks noGrp="1" noChangeArrowheads="1"/>
          </p:cNvSpPr>
          <p:nvPr>
            <p:ph type="title"/>
          </p:nvPr>
        </p:nvSpPr>
        <p:spPr/>
        <p:txBody>
          <a:bodyPr/>
          <a:lstStyle/>
          <a:p>
            <a:r>
              <a:rPr lang="en-US" altLang="en-US" sz="4000"/>
              <a:t>Implementing more then one interface</a:t>
            </a:r>
          </a:p>
        </p:txBody>
      </p:sp>
      <p:sp>
        <p:nvSpPr>
          <p:cNvPr id="17412" name="Rectangle 4">
            <a:extLst>
              <a:ext uri="{FF2B5EF4-FFF2-40B4-BE49-F238E27FC236}">
                <a16:creationId xmlns:a16="http://schemas.microsoft.com/office/drawing/2014/main" id="{06A69700-1C0A-4B6C-B6AF-218BF067C668}"/>
              </a:ext>
            </a:extLst>
          </p:cNvPr>
          <p:cNvSpPr>
            <a:spLocks noChangeArrowheads="1"/>
          </p:cNvSpPr>
          <p:nvPr/>
        </p:nvSpPr>
        <p:spPr bwMode="auto">
          <a:xfrm>
            <a:off x="1981200" y="2697163"/>
            <a:ext cx="8001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public class MyClass implements Conversions, Definitions, Detections {</a:t>
            </a:r>
          </a:p>
          <a:p>
            <a:endParaRPr lang="en-US" altLang="en-US" sz="2400"/>
          </a:p>
          <a:p>
            <a:r>
              <a:rPr lang="en-US" altLang="en-US" sz="2400"/>
              <a:t>	// Definition of the class including implementation 	of interface methods</a:t>
            </a:r>
          </a:p>
          <a:p>
            <a:r>
              <a:rPr lang="en-US" altLang="en-US" sz="240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DAE08A4-4EB6-4E26-9865-CC2EDC723B65}"/>
              </a:ext>
            </a:extLst>
          </p:cNvPr>
          <p:cNvSpPr>
            <a:spLocks noGrp="1" noChangeArrowheads="1"/>
          </p:cNvSpPr>
          <p:nvPr>
            <p:ph type="title"/>
          </p:nvPr>
        </p:nvSpPr>
        <p:spPr/>
        <p:txBody>
          <a:bodyPr/>
          <a:lstStyle/>
          <a:p>
            <a:r>
              <a:rPr lang="en-US" altLang="en-US" sz="4000" b="1" i="1"/>
              <a:t>Encapsulating Constants in a Program</a:t>
            </a:r>
          </a:p>
        </p:txBody>
      </p:sp>
      <p:sp>
        <p:nvSpPr>
          <p:cNvPr id="18436" name="Rectangle 4">
            <a:extLst>
              <a:ext uri="{FF2B5EF4-FFF2-40B4-BE49-F238E27FC236}">
                <a16:creationId xmlns:a16="http://schemas.microsoft.com/office/drawing/2014/main" id="{333FC5BE-B059-4BFF-AD16-AEF22373BFA3}"/>
              </a:ext>
            </a:extLst>
          </p:cNvPr>
          <p:cNvSpPr>
            <a:spLocks noChangeArrowheads="1"/>
          </p:cNvSpPr>
          <p:nvPr/>
        </p:nvSpPr>
        <p:spPr bwMode="auto">
          <a:xfrm>
            <a:off x="1981200" y="1466850"/>
            <a:ext cx="8077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public interface ConversionFactors {</a:t>
            </a:r>
          </a:p>
          <a:p>
            <a:r>
              <a:rPr lang="en-US" altLang="en-US" sz="2400"/>
              <a:t>	double INCH_TO_MM = 25.4;</a:t>
            </a:r>
          </a:p>
          <a:p>
            <a:r>
              <a:rPr lang="en-US" altLang="en-US" sz="2400"/>
              <a:t>	double OUNCE_TO_GRAM = 28.349523125;</a:t>
            </a:r>
          </a:p>
          <a:p>
            <a:r>
              <a:rPr lang="en-US" altLang="en-US" sz="2400"/>
              <a:t>	double POUND_TO_GRAM = 453.5924;</a:t>
            </a:r>
          </a:p>
          <a:p>
            <a:r>
              <a:rPr lang="en-US" altLang="en-US" sz="2400"/>
              <a:t>	double HP_TO_WATT = 745.7;</a:t>
            </a:r>
          </a:p>
          <a:p>
            <a:r>
              <a:rPr lang="en-US" altLang="en-US" sz="2400"/>
              <a:t>	double WATT_TO_HP = 1.0/HP_TO_WATT;</a:t>
            </a:r>
          </a:p>
          <a:p>
            <a:r>
              <a:rPr lang="en-US" altLang="en-US" sz="2400"/>
              <a:t>}</a:t>
            </a:r>
          </a:p>
        </p:txBody>
      </p:sp>
      <p:sp>
        <p:nvSpPr>
          <p:cNvPr id="18438" name="Text Box 6">
            <a:extLst>
              <a:ext uri="{FF2B5EF4-FFF2-40B4-BE49-F238E27FC236}">
                <a16:creationId xmlns:a16="http://schemas.microsoft.com/office/drawing/2014/main" id="{5BAF5F97-3723-408E-9C7E-FFC4B7A370DE}"/>
              </a:ext>
            </a:extLst>
          </p:cNvPr>
          <p:cNvSpPr txBox="1">
            <a:spLocks noChangeArrowheads="1"/>
          </p:cNvSpPr>
          <p:nvPr/>
        </p:nvSpPr>
        <p:spPr bwMode="auto">
          <a:xfrm>
            <a:off x="1828800" y="5334001"/>
            <a:ext cx="822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Constants in an interface are always  public, static and final by default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A10D114-3E92-4800-A9EE-41462EA107C3}"/>
              </a:ext>
            </a:extLst>
          </p:cNvPr>
          <p:cNvSpPr>
            <a:spLocks noGrp="1" noChangeArrowheads="1"/>
          </p:cNvSpPr>
          <p:nvPr>
            <p:ph type="title"/>
          </p:nvPr>
        </p:nvSpPr>
        <p:spPr/>
        <p:txBody>
          <a:bodyPr/>
          <a:lstStyle/>
          <a:p>
            <a:r>
              <a:rPr lang="en-US" altLang="en-US" sz="4000"/>
              <a:t>Using constants defined in an interface</a:t>
            </a:r>
          </a:p>
        </p:txBody>
      </p:sp>
      <p:sp>
        <p:nvSpPr>
          <p:cNvPr id="19461" name="Rectangle 5">
            <a:extLst>
              <a:ext uri="{FF2B5EF4-FFF2-40B4-BE49-F238E27FC236}">
                <a16:creationId xmlns:a16="http://schemas.microsoft.com/office/drawing/2014/main" id="{58FAA1C0-FDDB-4554-96B9-513AA397E5CC}"/>
              </a:ext>
            </a:extLst>
          </p:cNvPr>
          <p:cNvSpPr>
            <a:spLocks noChangeArrowheads="1"/>
          </p:cNvSpPr>
          <p:nvPr/>
        </p:nvSpPr>
        <p:spPr bwMode="auto">
          <a:xfrm>
            <a:off x="2057400" y="3733801"/>
            <a:ext cx="830580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public class MyOtherClass implements ConversionFactors {</a:t>
            </a:r>
          </a:p>
          <a:p>
            <a:r>
              <a:rPr lang="en-US" altLang="en-US"/>
              <a:t>	public static double poundsToGrams(double pounds) {</a:t>
            </a:r>
          </a:p>
          <a:p>
            <a:r>
              <a:rPr lang="en-US" altLang="en-US"/>
              <a:t>		return pounds*POUND_TO_GRAM;</a:t>
            </a:r>
          </a:p>
          <a:p>
            <a:r>
              <a:rPr lang="en-US" altLang="en-US"/>
              <a:t>	}</a:t>
            </a:r>
          </a:p>
          <a:p>
            <a:r>
              <a:rPr lang="en-US" altLang="en-US"/>
              <a:t>// Plus the rest of the class definition...</a:t>
            </a:r>
          </a:p>
          <a:p>
            <a:r>
              <a:rPr lang="en-US" altLang="en-US"/>
              <a:t>}</a:t>
            </a:r>
          </a:p>
        </p:txBody>
      </p:sp>
      <p:sp>
        <p:nvSpPr>
          <p:cNvPr id="19462" name="Rectangle 6">
            <a:extLst>
              <a:ext uri="{FF2B5EF4-FFF2-40B4-BE49-F238E27FC236}">
                <a16:creationId xmlns:a16="http://schemas.microsoft.com/office/drawing/2014/main" id="{C60A952E-9EBD-479C-901D-1A5027D49AED}"/>
              </a:ext>
            </a:extLst>
          </p:cNvPr>
          <p:cNvSpPr>
            <a:spLocks noChangeArrowheads="1"/>
          </p:cNvSpPr>
          <p:nvPr/>
        </p:nvSpPr>
        <p:spPr bwMode="auto">
          <a:xfrm>
            <a:off x="2057400" y="1676400"/>
            <a:ext cx="8305800" cy="1779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public class MyClass {</a:t>
            </a:r>
          </a:p>
          <a:p>
            <a:r>
              <a:rPr lang="en-US" altLang="en-US"/>
              <a:t>	public static double poundsToGrams(double pounds) {</a:t>
            </a:r>
          </a:p>
          <a:p>
            <a:r>
              <a:rPr lang="en-US" altLang="en-US"/>
              <a:t>		return pounds</a:t>
            </a:r>
            <a:r>
              <a:rPr lang="en-US" altLang="en-US" b="1"/>
              <a:t>*</a:t>
            </a:r>
            <a:r>
              <a:rPr lang="en-US" altLang="en-US" sz="2000"/>
              <a:t>ConversionFactors.POUND_TO_GRAM</a:t>
            </a:r>
            <a:r>
              <a:rPr lang="en-US" altLang="en-US" b="1"/>
              <a:t>;</a:t>
            </a:r>
          </a:p>
          <a:p>
            <a:r>
              <a:rPr lang="en-US" altLang="en-US"/>
              <a:t>	}</a:t>
            </a:r>
          </a:p>
          <a:p>
            <a:r>
              <a:rPr lang="en-US" altLang="en-US"/>
              <a:t>// Plus the rest of the class definition...</a:t>
            </a:r>
          </a:p>
          <a:p>
            <a:r>
              <a:rPr lang="en-US" altLang="en-US"/>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F4DB65B-DFC0-4638-B92A-EB69333FA66B}"/>
              </a:ext>
            </a:extLst>
          </p:cNvPr>
          <p:cNvSpPr>
            <a:spLocks noGrp="1" noChangeArrowheads="1"/>
          </p:cNvSpPr>
          <p:nvPr>
            <p:ph type="title"/>
          </p:nvPr>
        </p:nvSpPr>
        <p:spPr/>
        <p:txBody>
          <a:bodyPr>
            <a:normAutofit fontScale="90000"/>
          </a:bodyPr>
          <a:lstStyle/>
          <a:p>
            <a:r>
              <a:rPr lang="en-US" altLang="en-US"/>
              <a:t>Partial interface implementation</a:t>
            </a:r>
          </a:p>
        </p:txBody>
      </p:sp>
      <p:sp>
        <p:nvSpPr>
          <p:cNvPr id="20483" name="Rectangle 3">
            <a:extLst>
              <a:ext uri="{FF2B5EF4-FFF2-40B4-BE49-F238E27FC236}">
                <a16:creationId xmlns:a16="http://schemas.microsoft.com/office/drawing/2014/main" id="{D540738B-7486-4C9C-B9DF-0EBF5319C76A}"/>
              </a:ext>
            </a:extLst>
          </p:cNvPr>
          <p:cNvSpPr>
            <a:spLocks noGrp="1" noChangeArrowheads="1"/>
          </p:cNvSpPr>
          <p:nvPr>
            <p:ph idx="1"/>
          </p:nvPr>
        </p:nvSpPr>
        <p:spPr/>
        <p:txBody>
          <a:bodyPr/>
          <a:lstStyle/>
          <a:p>
            <a:pPr>
              <a:lnSpc>
                <a:spcPct val="90000"/>
              </a:lnSpc>
            </a:pPr>
            <a:r>
              <a:rPr lang="en-US" altLang="en-US" sz="2400"/>
              <a:t>You can omit the implementation of one or more of the methods from an interface in a class that implements the interface, </a:t>
            </a:r>
          </a:p>
          <a:p>
            <a:pPr>
              <a:lnSpc>
                <a:spcPct val="90000"/>
              </a:lnSpc>
            </a:pPr>
            <a:r>
              <a:rPr lang="en-US" altLang="en-US" sz="2400"/>
              <a:t>but in this case you would need to declare the class itself as abstract:</a:t>
            </a:r>
          </a:p>
        </p:txBody>
      </p:sp>
      <p:sp>
        <p:nvSpPr>
          <p:cNvPr id="20484" name="Rectangle 4">
            <a:extLst>
              <a:ext uri="{FF2B5EF4-FFF2-40B4-BE49-F238E27FC236}">
                <a16:creationId xmlns:a16="http://schemas.microsoft.com/office/drawing/2014/main" id="{486948C9-ADA8-4C93-B808-F86448A79F51}"/>
              </a:ext>
            </a:extLst>
          </p:cNvPr>
          <p:cNvSpPr>
            <a:spLocks noChangeArrowheads="1"/>
          </p:cNvSpPr>
          <p:nvPr/>
        </p:nvSpPr>
        <p:spPr bwMode="auto">
          <a:xfrm>
            <a:off x="2286000" y="3581401"/>
            <a:ext cx="441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public interface Convert {</a:t>
            </a:r>
          </a:p>
          <a:p>
            <a:r>
              <a:rPr lang="en-US" altLang="en-US"/>
              <a:t>	public void myMethod1();</a:t>
            </a:r>
          </a:p>
          <a:p>
            <a:r>
              <a:rPr lang="en-US" altLang="en-US"/>
              <a:t>	public void myMethod2();</a:t>
            </a:r>
          </a:p>
          <a:p>
            <a:r>
              <a:rPr lang="en-US" altLang="en-US"/>
              <a:t>}</a:t>
            </a:r>
          </a:p>
        </p:txBody>
      </p:sp>
      <p:sp>
        <p:nvSpPr>
          <p:cNvPr id="20485" name="Rectangle 5">
            <a:extLst>
              <a:ext uri="{FF2B5EF4-FFF2-40B4-BE49-F238E27FC236}">
                <a16:creationId xmlns:a16="http://schemas.microsoft.com/office/drawing/2014/main" id="{20A8BE13-DAE1-4CDB-BFFF-4691A09FBA3E}"/>
              </a:ext>
            </a:extLst>
          </p:cNvPr>
          <p:cNvSpPr>
            <a:spLocks noChangeArrowheads="1"/>
          </p:cNvSpPr>
          <p:nvPr/>
        </p:nvSpPr>
        <p:spPr bwMode="auto">
          <a:xfrm>
            <a:off x="2286000" y="5181601"/>
            <a:ext cx="630555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abstract public  class interfaceExample implements Convert{</a:t>
            </a:r>
          </a:p>
          <a:p>
            <a:r>
              <a:rPr lang="en-US" altLang="en-US"/>
              <a:t>    public void myMethod1(){</a:t>
            </a:r>
          </a:p>
          <a:p>
            <a:endParaRPr lang="en-US" altLang="en-US"/>
          </a:p>
          <a:p>
            <a:r>
              <a:rPr lang="en-US" altLang="en-US"/>
              <a:t>    }</a:t>
            </a:r>
          </a:p>
          <a:p>
            <a:r>
              <a:rPr lang="en-US" altLang="en-US"/>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60D3045-CCCE-4CA1-95ED-C666DC9FF142}"/>
              </a:ext>
            </a:extLst>
          </p:cNvPr>
          <p:cNvSpPr>
            <a:spLocks noGrp="1" noChangeArrowheads="1"/>
          </p:cNvSpPr>
          <p:nvPr>
            <p:ph type="title"/>
          </p:nvPr>
        </p:nvSpPr>
        <p:spPr/>
        <p:txBody>
          <a:bodyPr>
            <a:normAutofit fontScale="90000"/>
          </a:bodyPr>
          <a:lstStyle/>
          <a:p>
            <a:r>
              <a:rPr lang="en-US" altLang="en-US"/>
              <a:t>Extending Interfaces</a:t>
            </a:r>
          </a:p>
        </p:txBody>
      </p:sp>
      <p:sp>
        <p:nvSpPr>
          <p:cNvPr id="21508" name="Rectangle 4">
            <a:extLst>
              <a:ext uri="{FF2B5EF4-FFF2-40B4-BE49-F238E27FC236}">
                <a16:creationId xmlns:a16="http://schemas.microsoft.com/office/drawing/2014/main" id="{870743E4-F31F-4448-9494-0071FE73132F}"/>
              </a:ext>
            </a:extLst>
          </p:cNvPr>
          <p:cNvSpPr>
            <a:spLocks noChangeArrowheads="1"/>
          </p:cNvSpPr>
          <p:nvPr/>
        </p:nvSpPr>
        <p:spPr bwMode="auto">
          <a:xfrm>
            <a:off x="1905000" y="1371600"/>
            <a:ext cx="85344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public interface ConversionFactors {</a:t>
            </a:r>
          </a:p>
          <a:p>
            <a:r>
              <a:rPr lang="en-US" altLang="en-US"/>
              <a:t>	double INCH_TO_MM = 25.4;</a:t>
            </a:r>
          </a:p>
          <a:p>
            <a:r>
              <a:rPr lang="en-US" altLang="en-US"/>
              <a:t>	double OUNCE_TO_GRAM = 28.349523125;</a:t>
            </a:r>
          </a:p>
          <a:p>
            <a:r>
              <a:rPr lang="en-US" altLang="en-US"/>
              <a:t>	double POUND_TO_GRAM = 453.5924;</a:t>
            </a:r>
          </a:p>
          <a:p>
            <a:r>
              <a:rPr lang="en-US" altLang="en-US"/>
              <a:t>	double HP_TO_WATT = 745.7;</a:t>
            </a:r>
          </a:p>
          <a:p>
            <a:r>
              <a:rPr lang="en-US" altLang="en-US"/>
              <a:t>	double WATT_TO_HP = 1.0/HP_TO_WATT;</a:t>
            </a:r>
          </a:p>
          <a:p>
            <a:r>
              <a:rPr lang="en-US" altLang="en-US"/>
              <a:t>}</a:t>
            </a:r>
          </a:p>
        </p:txBody>
      </p:sp>
      <p:sp>
        <p:nvSpPr>
          <p:cNvPr id="21509" name="Rectangle 5">
            <a:extLst>
              <a:ext uri="{FF2B5EF4-FFF2-40B4-BE49-F238E27FC236}">
                <a16:creationId xmlns:a16="http://schemas.microsoft.com/office/drawing/2014/main" id="{0A71F46A-DF7D-472C-83F3-8FF8535B8EF3}"/>
              </a:ext>
            </a:extLst>
          </p:cNvPr>
          <p:cNvSpPr>
            <a:spLocks noChangeArrowheads="1"/>
          </p:cNvSpPr>
          <p:nvPr/>
        </p:nvSpPr>
        <p:spPr bwMode="auto">
          <a:xfrm>
            <a:off x="1905000" y="3733800"/>
            <a:ext cx="853440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public interface Conversions extends ConversionFactors {</a:t>
            </a:r>
          </a:p>
          <a:p>
            <a:r>
              <a:rPr lang="en-US" altLang="en-US"/>
              <a:t>	double inchesToMillimeters (double inches);</a:t>
            </a:r>
          </a:p>
          <a:p>
            <a:r>
              <a:rPr lang="en-US" altLang="en-US"/>
              <a:t>	double ouncesToGrams(double ounces);</a:t>
            </a:r>
          </a:p>
          <a:p>
            <a:r>
              <a:rPr lang="en-US" altLang="en-US"/>
              <a:t>	double poundsToGrams(double pounds);</a:t>
            </a:r>
          </a:p>
          <a:p>
            <a:r>
              <a:rPr lang="en-US" altLang="en-US"/>
              <a:t>	double hpToWatts(double hp);</a:t>
            </a:r>
          </a:p>
          <a:p>
            <a:r>
              <a:rPr lang="en-US" altLang="en-US"/>
              <a:t>	double wattsToHP(double watts);</a:t>
            </a:r>
          </a:p>
          <a:p>
            <a:r>
              <a:rPr lang="en-US" altLang="en-US"/>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C139950-62C3-44FA-AFB0-A8227EAB5F6D}"/>
              </a:ext>
            </a:extLst>
          </p:cNvPr>
          <p:cNvSpPr>
            <a:spLocks noGrp="1" noChangeArrowheads="1"/>
          </p:cNvSpPr>
          <p:nvPr>
            <p:ph type="title"/>
          </p:nvPr>
        </p:nvSpPr>
        <p:spPr/>
        <p:txBody>
          <a:bodyPr>
            <a:normAutofit fontScale="90000"/>
          </a:bodyPr>
          <a:lstStyle/>
          <a:p>
            <a:r>
              <a:rPr lang="en-US" altLang="en-US"/>
              <a:t>Multiple Inheritance</a:t>
            </a:r>
          </a:p>
        </p:txBody>
      </p:sp>
      <p:sp>
        <p:nvSpPr>
          <p:cNvPr id="22531" name="Rectangle 3">
            <a:extLst>
              <a:ext uri="{FF2B5EF4-FFF2-40B4-BE49-F238E27FC236}">
                <a16:creationId xmlns:a16="http://schemas.microsoft.com/office/drawing/2014/main" id="{8152F1F1-A71C-4D4A-BB5E-52B3E2470C70}"/>
              </a:ext>
            </a:extLst>
          </p:cNvPr>
          <p:cNvSpPr>
            <a:spLocks noGrp="1" noChangeArrowheads="1"/>
          </p:cNvSpPr>
          <p:nvPr>
            <p:ph type="body" idx="1"/>
          </p:nvPr>
        </p:nvSpPr>
        <p:spPr/>
        <p:txBody>
          <a:bodyPr/>
          <a:lstStyle/>
          <a:p>
            <a:r>
              <a:rPr lang="en-US" altLang="en-US"/>
              <a:t>Unlike a class, which can extend only one other class, an interface can extend any number of other interfaces.</a:t>
            </a:r>
          </a:p>
        </p:txBody>
      </p:sp>
      <p:sp>
        <p:nvSpPr>
          <p:cNvPr id="22532" name="Rectangle 4">
            <a:extLst>
              <a:ext uri="{FF2B5EF4-FFF2-40B4-BE49-F238E27FC236}">
                <a16:creationId xmlns:a16="http://schemas.microsoft.com/office/drawing/2014/main" id="{833E189B-FFFF-4273-BE68-11D304E647A4}"/>
              </a:ext>
            </a:extLst>
          </p:cNvPr>
          <p:cNvSpPr>
            <a:spLocks noChangeArrowheads="1"/>
          </p:cNvSpPr>
          <p:nvPr/>
        </p:nvSpPr>
        <p:spPr bwMode="auto">
          <a:xfrm>
            <a:off x="2438400" y="3657600"/>
            <a:ext cx="7467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public interface MyInterface extends HisInterface, HerInterface {</a:t>
            </a:r>
          </a:p>
          <a:p>
            <a:r>
              <a:rPr lang="en-US" altLang="en-US"/>
              <a:t>	// Interface members – constants and abstract methods...</a:t>
            </a:r>
          </a:p>
          <a:p>
            <a:r>
              <a:rPr lang="en-US" altLang="en-US"/>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621D9C6-8323-422C-B493-81062C908706}"/>
              </a:ext>
            </a:extLst>
          </p:cNvPr>
          <p:cNvSpPr>
            <a:spLocks noGrp="1" noChangeArrowheads="1"/>
          </p:cNvSpPr>
          <p:nvPr>
            <p:ph type="title"/>
          </p:nvPr>
        </p:nvSpPr>
        <p:spPr/>
        <p:txBody>
          <a:bodyPr>
            <a:normAutofit fontScale="90000"/>
          </a:bodyPr>
          <a:lstStyle/>
          <a:p>
            <a:r>
              <a:rPr lang="en-US" altLang="en-US"/>
              <a:t>Polymorphism and Interfaces</a:t>
            </a:r>
          </a:p>
        </p:txBody>
      </p:sp>
      <p:sp>
        <p:nvSpPr>
          <p:cNvPr id="23555" name="Rectangle 3">
            <a:extLst>
              <a:ext uri="{FF2B5EF4-FFF2-40B4-BE49-F238E27FC236}">
                <a16:creationId xmlns:a16="http://schemas.microsoft.com/office/drawing/2014/main" id="{B72C06E7-0E68-4C1B-953A-3A484331BC02}"/>
              </a:ext>
            </a:extLst>
          </p:cNvPr>
          <p:cNvSpPr>
            <a:spLocks noGrp="1" noChangeArrowheads="1"/>
          </p:cNvSpPr>
          <p:nvPr>
            <p:ph type="body" idx="1"/>
          </p:nvPr>
        </p:nvSpPr>
        <p:spPr/>
        <p:txBody>
          <a:bodyPr/>
          <a:lstStyle/>
          <a:p>
            <a:r>
              <a:rPr lang="en-US" altLang="en-US"/>
              <a:t>Same as polymorphism with class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04FE-3DE6-4860-BE42-66E3082D63FA}"/>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063F70EF-44D9-4223-BAAE-1C1D66A82DF4}"/>
              </a:ext>
            </a:extLst>
          </p:cNvPr>
          <p:cNvSpPr>
            <a:spLocks noGrp="1"/>
          </p:cNvSpPr>
          <p:nvPr>
            <p:ph idx="1"/>
          </p:nvPr>
        </p:nvSpPr>
        <p:spPr>
          <a:xfrm>
            <a:off x="1097280" y="1041317"/>
            <a:ext cx="4777977" cy="1485067"/>
          </a:xfrm>
        </p:spPr>
        <p:txBody>
          <a:bodyPr>
            <a:normAutofit/>
          </a:bodyPr>
          <a:lstStyle/>
          <a:p>
            <a:pPr marL="0" indent="0">
              <a:lnSpc>
                <a:spcPct val="120000"/>
              </a:lnSpc>
              <a:spcBef>
                <a:spcPts val="0"/>
              </a:spcBef>
              <a:spcAft>
                <a:spcPts val="0"/>
              </a:spcAft>
              <a:buNone/>
            </a:pPr>
            <a:r>
              <a:rPr lang="en-US" sz="1800" dirty="0"/>
              <a:t>class A {</a:t>
            </a:r>
          </a:p>
          <a:p>
            <a:pPr marL="0" indent="0">
              <a:lnSpc>
                <a:spcPct val="120000"/>
              </a:lnSpc>
              <a:spcBef>
                <a:spcPts val="0"/>
              </a:spcBef>
              <a:spcAft>
                <a:spcPts val="0"/>
              </a:spcAft>
              <a:buNone/>
            </a:pPr>
            <a:r>
              <a:rPr lang="en-US" sz="1800" dirty="0"/>
              <a:t> void m1(A a){</a:t>
            </a:r>
          </a:p>
          <a:p>
            <a:pPr marL="0" indent="0">
              <a:lnSpc>
                <a:spcPct val="120000"/>
              </a:lnSpc>
              <a:spcBef>
                <a:spcPts val="0"/>
              </a:spcBef>
              <a:spcAft>
                <a:spcPts val="0"/>
              </a:spcAft>
              <a:buNone/>
            </a:pPr>
            <a:r>
              <a:rPr lang="en-US" sz="1800" dirty="0"/>
              <a:t>  </a:t>
            </a:r>
            <a:r>
              <a:rPr lang="en-US" sz="1800" dirty="0" err="1"/>
              <a:t>System.out.println</a:t>
            </a:r>
            <a:r>
              <a:rPr lang="en-US" sz="1800" dirty="0"/>
              <a:t>("m1 method in class A");	 </a:t>
            </a:r>
          </a:p>
          <a:p>
            <a:pPr marL="0" indent="0">
              <a:lnSpc>
                <a:spcPct val="120000"/>
              </a:lnSpc>
              <a:spcBef>
                <a:spcPts val="0"/>
              </a:spcBef>
              <a:spcAft>
                <a:spcPts val="0"/>
              </a:spcAft>
              <a:buNone/>
            </a:pPr>
            <a:r>
              <a:rPr lang="en-US" sz="1800" dirty="0"/>
              <a:t> } }</a:t>
            </a:r>
          </a:p>
          <a:p>
            <a:pPr marL="0" indent="0">
              <a:lnSpc>
                <a:spcPct val="120000"/>
              </a:lnSpc>
              <a:spcBef>
                <a:spcPts val="0"/>
              </a:spcBef>
              <a:spcAft>
                <a:spcPts val="0"/>
              </a:spcAft>
              <a:buNone/>
            </a:pPr>
            <a:endParaRPr lang="en-US" sz="1800" dirty="0"/>
          </a:p>
        </p:txBody>
      </p:sp>
      <p:sp>
        <p:nvSpPr>
          <p:cNvPr id="4" name="Slide Number Placeholder 3">
            <a:extLst>
              <a:ext uri="{FF2B5EF4-FFF2-40B4-BE49-F238E27FC236}">
                <a16:creationId xmlns:a16="http://schemas.microsoft.com/office/drawing/2014/main" id="{E4C0C5D6-A498-4620-894B-7C9BA682487D}"/>
              </a:ext>
            </a:extLst>
          </p:cNvPr>
          <p:cNvSpPr>
            <a:spLocks noGrp="1"/>
          </p:cNvSpPr>
          <p:nvPr>
            <p:ph type="sldNum" sz="quarter" idx="12"/>
          </p:nvPr>
        </p:nvSpPr>
        <p:spPr/>
        <p:txBody>
          <a:bodyPr/>
          <a:lstStyle/>
          <a:p>
            <a:fld id="{0D736693-4716-4F4B-B6D1-76F915E8FF72}" type="slidenum">
              <a:rPr lang="en-GB" smtClean="0"/>
              <a:t>49</a:t>
            </a:fld>
            <a:endParaRPr lang="en-GB"/>
          </a:p>
        </p:txBody>
      </p:sp>
      <p:sp>
        <p:nvSpPr>
          <p:cNvPr id="6" name="TextBox 5">
            <a:extLst>
              <a:ext uri="{FF2B5EF4-FFF2-40B4-BE49-F238E27FC236}">
                <a16:creationId xmlns:a16="http://schemas.microsoft.com/office/drawing/2014/main" id="{B21AB1CC-1069-4173-B437-2DAEEFDE2096}"/>
              </a:ext>
            </a:extLst>
          </p:cNvPr>
          <p:cNvSpPr txBox="1"/>
          <p:nvPr/>
        </p:nvSpPr>
        <p:spPr>
          <a:xfrm>
            <a:off x="5875257" y="1041317"/>
            <a:ext cx="6094428" cy="1399742"/>
          </a:xfrm>
          <a:prstGeom prst="rect">
            <a:avLst/>
          </a:prstGeom>
          <a:noFill/>
        </p:spPr>
        <p:txBody>
          <a:bodyPr wrap="square">
            <a:spAutoFit/>
          </a:bodyPr>
          <a:lstStyle/>
          <a:p>
            <a:pPr marL="0" indent="0">
              <a:lnSpc>
                <a:spcPct val="120000"/>
              </a:lnSpc>
              <a:spcBef>
                <a:spcPts val="0"/>
              </a:spcBef>
              <a:spcAft>
                <a:spcPts val="0"/>
              </a:spcAft>
              <a:buNone/>
            </a:pPr>
            <a:r>
              <a:rPr lang="en-US" sz="1800" dirty="0"/>
              <a:t>class B extends A {	</a:t>
            </a:r>
          </a:p>
          <a:p>
            <a:pPr marL="0" indent="0">
              <a:lnSpc>
                <a:spcPct val="120000"/>
              </a:lnSpc>
              <a:spcBef>
                <a:spcPts val="0"/>
              </a:spcBef>
              <a:spcAft>
                <a:spcPts val="0"/>
              </a:spcAft>
              <a:buNone/>
            </a:pPr>
            <a:r>
              <a:rPr lang="en-US" sz="1800" dirty="0"/>
              <a:t> public void m1(A a){</a:t>
            </a:r>
          </a:p>
          <a:p>
            <a:pPr marL="0" indent="0">
              <a:lnSpc>
                <a:spcPct val="120000"/>
              </a:lnSpc>
              <a:spcBef>
                <a:spcPts val="0"/>
              </a:spcBef>
              <a:spcAft>
                <a:spcPts val="0"/>
              </a:spcAft>
              <a:buNone/>
            </a:pPr>
            <a:r>
              <a:rPr lang="en-US" sz="1800" dirty="0"/>
              <a:t>  </a:t>
            </a:r>
            <a:r>
              <a:rPr lang="en-US" sz="1800" dirty="0" err="1"/>
              <a:t>System.out.println</a:t>
            </a:r>
            <a:r>
              <a:rPr lang="en-US" sz="1800" dirty="0"/>
              <a:t>("m1 method in class B");</a:t>
            </a:r>
          </a:p>
          <a:p>
            <a:pPr marL="0" indent="0">
              <a:lnSpc>
                <a:spcPct val="120000"/>
              </a:lnSpc>
              <a:spcBef>
                <a:spcPts val="0"/>
              </a:spcBef>
              <a:spcAft>
                <a:spcPts val="0"/>
              </a:spcAft>
              <a:buNone/>
            </a:pPr>
            <a:r>
              <a:rPr lang="en-US" sz="1800" dirty="0"/>
              <a:t> } }</a:t>
            </a:r>
          </a:p>
        </p:txBody>
      </p:sp>
      <p:sp>
        <p:nvSpPr>
          <p:cNvPr id="8" name="TextBox 7">
            <a:extLst>
              <a:ext uri="{FF2B5EF4-FFF2-40B4-BE49-F238E27FC236}">
                <a16:creationId xmlns:a16="http://schemas.microsoft.com/office/drawing/2014/main" id="{38F8C906-5863-46A6-99A1-BEF725BCAA5A}"/>
              </a:ext>
            </a:extLst>
          </p:cNvPr>
          <p:cNvSpPr txBox="1"/>
          <p:nvPr/>
        </p:nvSpPr>
        <p:spPr>
          <a:xfrm>
            <a:off x="3374796" y="2340082"/>
            <a:ext cx="7496623" cy="4391330"/>
          </a:xfrm>
          <a:prstGeom prst="rect">
            <a:avLst/>
          </a:prstGeom>
          <a:noFill/>
        </p:spPr>
        <p:txBody>
          <a:bodyPr wrap="square">
            <a:spAutoFit/>
          </a:bodyPr>
          <a:lstStyle/>
          <a:p>
            <a:pPr marL="0" indent="0">
              <a:lnSpc>
                <a:spcPct val="120000"/>
              </a:lnSpc>
              <a:spcBef>
                <a:spcPts val="0"/>
              </a:spcBef>
              <a:spcAft>
                <a:spcPts val="0"/>
              </a:spcAft>
              <a:buNone/>
            </a:pPr>
            <a:r>
              <a:rPr lang="en-US" sz="1800" dirty="0"/>
              <a:t>public class Test{</a:t>
            </a:r>
          </a:p>
          <a:p>
            <a:pPr marL="0" indent="0">
              <a:lnSpc>
                <a:spcPct val="120000"/>
              </a:lnSpc>
              <a:spcBef>
                <a:spcPts val="0"/>
              </a:spcBef>
              <a:spcAft>
                <a:spcPts val="0"/>
              </a:spcAft>
              <a:buNone/>
            </a:pPr>
            <a:r>
              <a:rPr lang="en-US" sz="1800" dirty="0"/>
              <a:t>public static void main(String[] </a:t>
            </a:r>
            <a:r>
              <a:rPr lang="en-US" sz="1800" dirty="0" err="1"/>
              <a:t>args</a:t>
            </a:r>
            <a:r>
              <a:rPr lang="en-US" sz="1800" dirty="0"/>
              <a:t>){</a:t>
            </a:r>
          </a:p>
          <a:p>
            <a:pPr marL="0" indent="0">
              <a:lnSpc>
                <a:spcPct val="120000"/>
              </a:lnSpc>
              <a:spcBef>
                <a:spcPts val="0"/>
              </a:spcBef>
              <a:spcAft>
                <a:spcPts val="0"/>
              </a:spcAft>
              <a:buNone/>
            </a:pPr>
            <a:r>
              <a:rPr lang="en-US" sz="1800" dirty="0"/>
              <a:t> A </a:t>
            </a:r>
            <a:r>
              <a:rPr lang="en-US" sz="1800" dirty="0" err="1"/>
              <a:t>a</a:t>
            </a:r>
            <a:r>
              <a:rPr lang="en-US" sz="1800" dirty="0"/>
              <a:t> = new A();</a:t>
            </a:r>
          </a:p>
          <a:p>
            <a:pPr marL="0" indent="0">
              <a:lnSpc>
                <a:spcPct val="120000"/>
              </a:lnSpc>
              <a:spcBef>
                <a:spcPts val="0"/>
              </a:spcBef>
              <a:spcAft>
                <a:spcPts val="0"/>
              </a:spcAft>
              <a:buNone/>
            </a:pPr>
            <a:r>
              <a:rPr lang="en-US" sz="1800" dirty="0"/>
              <a:t> a.m1(a);</a:t>
            </a:r>
          </a:p>
          <a:p>
            <a:pPr marL="0" indent="0">
              <a:lnSpc>
                <a:spcPct val="120000"/>
              </a:lnSpc>
              <a:spcBef>
                <a:spcPts val="0"/>
              </a:spcBef>
              <a:spcAft>
                <a:spcPts val="0"/>
              </a:spcAft>
              <a:buNone/>
            </a:pPr>
            <a:r>
              <a:rPr lang="en-US" sz="1800" dirty="0"/>
              <a:t> a.m1(new B());</a:t>
            </a:r>
          </a:p>
          <a:p>
            <a:pPr marL="0" indent="0">
              <a:lnSpc>
                <a:spcPct val="120000"/>
              </a:lnSpc>
              <a:spcBef>
                <a:spcPts val="0"/>
              </a:spcBef>
              <a:spcAft>
                <a:spcPts val="0"/>
              </a:spcAft>
              <a:buNone/>
            </a:pPr>
            <a:r>
              <a:rPr lang="en-US" sz="1800" dirty="0"/>
              <a:t> </a:t>
            </a:r>
          </a:p>
          <a:p>
            <a:pPr marL="0" indent="0">
              <a:lnSpc>
                <a:spcPct val="120000"/>
              </a:lnSpc>
              <a:spcBef>
                <a:spcPts val="0"/>
              </a:spcBef>
              <a:spcAft>
                <a:spcPts val="0"/>
              </a:spcAft>
              <a:buNone/>
            </a:pPr>
            <a:r>
              <a:rPr lang="en-US" sz="1800" dirty="0"/>
              <a:t>B </a:t>
            </a:r>
            <a:r>
              <a:rPr lang="en-US" sz="1800" dirty="0" err="1"/>
              <a:t>b</a:t>
            </a:r>
            <a:r>
              <a:rPr lang="en-US" sz="1800" dirty="0"/>
              <a:t> = new B();</a:t>
            </a:r>
          </a:p>
          <a:p>
            <a:pPr marL="0" indent="0">
              <a:lnSpc>
                <a:spcPct val="120000"/>
              </a:lnSpc>
              <a:spcBef>
                <a:spcPts val="0"/>
              </a:spcBef>
              <a:spcAft>
                <a:spcPts val="0"/>
              </a:spcAft>
              <a:buNone/>
            </a:pPr>
            <a:r>
              <a:rPr lang="en-US" sz="1800" dirty="0"/>
              <a:t>  b.m1(null);</a:t>
            </a:r>
          </a:p>
          <a:p>
            <a:pPr marL="0" indent="0">
              <a:lnSpc>
                <a:spcPct val="120000"/>
              </a:lnSpc>
              <a:spcBef>
                <a:spcPts val="0"/>
              </a:spcBef>
              <a:spcAft>
                <a:spcPts val="0"/>
              </a:spcAft>
              <a:buNone/>
            </a:pPr>
            <a:r>
              <a:rPr lang="en-US" sz="1800" dirty="0"/>
              <a:t> </a:t>
            </a:r>
          </a:p>
          <a:p>
            <a:pPr marL="0" indent="0">
              <a:lnSpc>
                <a:spcPct val="120000"/>
              </a:lnSpc>
              <a:spcBef>
                <a:spcPts val="0"/>
              </a:spcBef>
              <a:spcAft>
                <a:spcPts val="0"/>
              </a:spcAft>
              <a:buNone/>
            </a:pPr>
            <a:r>
              <a:rPr lang="en-US" sz="1800" dirty="0"/>
              <a:t> a = b;</a:t>
            </a:r>
          </a:p>
          <a:p>
            <a:pPr marL="0" indent="0">
              <a:lnSpc>
                <a:spcPct val="120000"/>
              </a:lnSpc>
              <a:spcBef>
                <a:spcPts val="0"/>
              </a:spcBef>
              <a:spcAft>
                <a:spcPts val="0"/>
              </a:spcAft>
              <a:buNone/>
            </a:pPr>
            <a:r>
              <a:rPr lang="en-US" sz="1800" dirty="0"/>
              <a:t> a.m1(null);</a:t>
            </a:r>
          </a:p>
          <a:p>
            <a:pPr marL="0" indent="0">
              <a:lnSpc>
                <a:spcPct val="120000"/>
              </a:lnSpc>
              <a:spcBef>
                <a:spcPts val="0"/>
              </a:spcBef>
              <a:spcAft>
                <a:spcPts val="0"/>
              </a:spcAft>
              <a:buNone/>
            </a:pPr>
            <a:r>
              <a:rPr lang="en-US" sz="1800" dirty="0"/>
              <a:t> a.m1(new A());</a:t>
            </a:r>
          </a:p>
          <a:p>
            <a:pPr marL="0" indent="0">
              <a:lnSpc>
                <a:spcPct val="120000"/>
              </a:lnSpc>
              <a:spcBef>
                <a:spcPts val="0"/>
              </a:spcBef>
              <a:spcAft>
                <a:spcPts val="0"/>
              </a:spcAft>
              <a:buNone/>
            </a:pPr>
            <a:r>
              <a:rPr lang="en-US" sz="1800" dirty="0"/>
              <a:t>  } }</a:t>
            </a:r>
            <a:endParaRPr lang="en-US" dirty="0"/>
          </a:p>
        </p:txBody>
      </p:sp>
    </p:spTree>
    <p:extLst>
      <p:ext uri="{BB962C8B-B14F-4D97-AF65-F5344CB8AC3E}">
        <p14:creationId xmlns:p14="http://schemas.microsoft.com/office/powerpoint/2010/main" val="28227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71B414C-FE1B-431D-BFCD-A021F2437478}"/>
              </a:ext>
            </a:extLst>
          </p:cNvPr>
          <p:cNvSpPr>
            <a:spLocks noGrp="1" noChangeArrowheads="1"/>
          </p:cNvSpPr>
          <p:nvPr>
            <p:ph type="title"/>
          </p:nvPr>
        </p:nvSpPr>
        <p:spPr/>
        <p:txBody>
          <a:bodyPr>
            <a:normAutofit fontScale="90000"/>
          </a:bodyPr>
          <a:lstStyle/>
          <a:p>
            <a:pPr eaLnBrk="1" hangingPunct="1"/>
            <a:r>
              <a:rPr lang="en-US" altLang="en-US"/>
              <a:t>Class access in packages</a:t>
            </a:r>
          </a:p>
        </p:txBody>
      </p:sp>
      <p:sp>
        <p:nvSpPr>
          <p:cNvPr id="11267" name="Rectangle 3">
            <a:extLst>
              <a:ext uri="{FF2B5EF4-FFF2-40B4-BE49-F238E27FC236}">
                <a16:creationId xmlns:a16="http://schemas.microsoft.com/office/drawing/2014/main" id="{EAACC958-6ABC-4A9C-9CB3-A6CAFA2B1BFD}"/>
              </a:ext>
            </a:extLst>
          </p:cNvPr>
          <p:cNvSpPr>
            <a:spLocks noGrp="1" noChangeArrowheads="1"/>
          </p:cNvSpPr>
          <p:nvPr>
            <p:ph idx="1"/>
          </p:nvPr>
        </p:nvSpPr>
        <p:spPr/>
        <p:txBody>
          <a:bodyPr/>
          <a:lstStyle/>
          <a:p>
            <a:pPr eaLnBrk="1" hangingPunct="1">
              <a:lnSpc>
                <a:spcPct val="90000"/>
              </a:lnSpc>
            </a:pPr>
            <a:r>
              <a:rPr lang="en-US" altLang="en-US"/>
              <a:t>If you want the classes in a package to be accessible outside the package, you must declare the class using the keyword </a:t>
            </a:r>
            <a:r>
              <a:rPr lang="en-US" altLang="en-US" sz="4000" i="1"/>
              <a:t>public</a:t>
            </a:r>
            <a:r>
              <a:rPr lang="en-US" altLang="en-US"/>
              <a:t> in the first line of your class definition.</a:t>
            </a:r>
          </a:p>
          <a:p>
            <a:pPr eaLnBrk="1" hangingPunct="1">
              <a:lnSpc>
                <a:spcPct val="90000"/>
              </a:lnSpc>
            </a:pPr>
            <a:r>
              <a:rPr lang="en-US" altLang="en-US"/>
              <a:t>Class definitions that aren’t preceded by the keyword public are accessible only from methods in classes that belong to the same package.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358D-D02E-4F76-93BF-D5DF21457420}"/>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58A06717-5924-4B68-B891-6602509EE38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A497399-D330-48BE-9CE8-86845B31DE05}"/>
              </a:ext>
            </a:extLst>
          </p:cNvPr>
          <p:cNvSpPr>
            <a:spLocks noGrp="1"/>
          </p:cNvSpPr>
          <p:nvPr>
            <p:ph type="sldNum" sz="quarter" idx="12"/>
          </p:nvPr>
        </p:nvSpPr>
        <p:spPr/>
        <p:txBody>
          <a:bodyPr/>
          <a:lstStyle/>
          <a:p>
            <a:fld id="{0D736693-4716-4F4B-B6D1-76F915E8FF72}" type="slidenum">
              <a:rPr lang="en-GB" smtClean="0"/>
              <a:t>50</a:t>
            </a:fld>
            <a:endParaRPr lang="en-GB"/>
          </a:p>
        </p:txBody>
      </p:sp>
      <p:sp>
        <p:nvSpPr>
          <p:cNvPr id="8" name="TextBox 7">
            <a:extLst>
              <a:ext uri="{FF2B5EF4-FFF2-40B4-BE49-F238E27FC236}">
                <a16:creationId xmlns:a16="http://schemas.microsoft.com/office/drawing/2014/main" id="{4AE5BECD-C7BE-4F15-82CC-5E6C5A1DFEB7}"/>
              </a:ext>
            </a:extLst>
          </p:cNvPr>
          <p:cNvSpPr txBox="1"/>
          <p:nvPr/>
        </p:nvSpPr>
        <p:spPr>
          <a:xfrm>
            <a:off x="1397524" y="1807665"/>
            <a:ext cx="6094428" cy="2031325"/>
          </a:xfrm>
          <a:prstGeom prst="rect">
            <a:avLst/>
          </a:prstGeom>
          <a:noFill/>
        </p:spPr>
        <p:txBody>
          <a:bodyPr wrap="square">
            <a:spAutoFit/>
          </a:bodyPr>
          <a:lstStyle/>
          <a:p>
            <a:pPr algn="l"/>
            <a:r>
              <a:rPr lang="en-US" b="0" i="0" dirty="0">
                <a:solidFill>
                  <a:srgbClr val="000000"/>
                </a:solidFill>
                <a:effectLst/>
                <a:latin typeface="-apple-system"/>
              </a:rPr>
              <a:t>Ans: Yes, the code will be compiled successfully. The output is given below:</a:t>
            </a:r>
          </a:p>
          <a:p>
            <a:pPr algn="l"/>
            <a:r>
              <a:rPr lang="en-US" b="0" i="0" dirty="0">
                <a:solidFill>
                  <a:srgbClr val="000000"/>
                </a:solidFill>
                <a:effectLst/>
                <a:latin typeface="-apple-system"/>
              </a:rPr>
              <a:t>m1 method in class A</a:t>
            </a:r>
            <a:br>
              <a:rPr lang="en-US" b="0" i="0" dirty="0">
                <a:solidFill>
                  <a:srgbClr val="000000"/>
                </a:solidFill>
                <a:effectLst/>
                <a:latin typeface="-apple-system"/>
              </a:rPr>
            </a:br>
            <a:r>
              <a:rPr lang="en-US" b="0" i="0" dirty="0">
                <a:solidFill>
                  <a:srgbClr val="000000"/>
                </a:solidFill>
                <a:effectLst/>
                <a:latin typeface="-apple-system"/>
              </a:rPr>
              <a:t>m1 method in class A</a:t>
            </a:r>
            <a:br>
              <a:rPr lang="en-US" b="0" i="0" dirty="0">
                <a:solidFill>
                  <a:srgbClr val="000000"/>
                </a:solidFill>
                <a:effectLst/>
                <a:latin typeface="-apple-system"/>
              </a:rPr>
            </a:br>
            <a:r>
              <a:rPr lang="en-US" b="0" i="0" dirty="0">
                <a:solidFill>
                  <a:srgbClr val="000000"/>
                </a:solidFill>
                <a:effectLst/>
                <a:latin typeface="-apple-system"/>
              </a:rPr>
              <a:t>m1 method in class B</a:t>
            </a:r>
            <a:br>
              <a:rPr lang="en-US" b="0" i="0" dirty="0">
                <a:solidFill>
                  <a:srgbClr val="000000"/>
                </a:solidFill>
                <a:effectLst/>
                <a:latin typeface="-apple-system"/>
              </a:rPr>
            </a:br>
            <a:r>
              <a:rPr lang="en-US" b="0" i="0" dirty="0">
                <a:solidFill>
                  <a:srgbClr val="000000"/>
                </a:solidFill>
                <a:effectLst/>
                <a:latin typeface="-apple-system"/>
              </a:rPr>
              <a:t>m1 method in class B</a:t>
            </a:r>
            <a:br>
              <a:rPr lang="en-US" b="0" i="0" dirty="0">
                <a:solidFill>
                  <a:srgbClr val="000000"/>
                </a:solidFill>
                <a:effectLst/>
                <a:latin typeface="-apple-system"/>
              </a:rPr>
            </a:br>
            <a:r>
              <a:rPr lang="en-US" b="0" i="0" dirty="0">
                <a:solidFill>
                  <a:srgbClr val="000000"/>
                </a:solidFill>
                <a:effectLst/>
                <a:latin typeface="-apple-system"/>
              </a:rPr>
              <a:t>m1 method in class B</a:t>
            </a:r>
          </a:p>
        </p:txBody>
      </p:sp>
    </p:spTree>
    <p:extLst>
      <p:ext uri="{BB962C8B-B14F-4D97-AF65-F5344CB8AC3E}">
        <p14:creationId xmlns:p14="http://schemas.microsoft.com/office/powerpoint/2010/main" val="2266874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ED8F-6570-48F2-93EA-CED4C958D170}"/>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F5056F02-AFA5-454E-882F-C45BCA6493D9}"/>
              </a:ext>
            </a:extLst>
          </p:cNvPr>
          <p:cNvSpPr>
            <a:spLocks noGrp="1"/>
          </p:cNvSpPr>
          <p:nvPr>
            <p:ph idx="1"/>
          </p:nvPr>
        </p:nvSpPr>
        <p:spPr/>
        <p:txBody>
          <a:bodyPr>
            <a:normAutofit fontScale="47500" lnSpcReduction="20000"/>
          </a:bodyPr>
          <a:lstStyle/>
          <a:p>
            <a:pPr marL="0" indent="0">
              <a:lnSpc>
                <a:spcPct val="120000"/>
              </a:lnSpc>
              <a:spcBef>
                <a:spcPts val="0"/>
              </a:spcBef>
              <a:spcAft>
                <a:spcPts val="0"/>
              </a:spcAft>
              <a:buNone/>
            </a:pPr>
            <a:r>
              <a:rPr lang="en-US" dirty="0"/>
              <a:t>class A {</a:t>
            </a:r>
          </a:p>
          <a:p>
            <a:pPr marL="0" indent="0">
              <a:lnSpc>
                <a:spcPct val="120000"/>
              </a:lnSpc>
              <a:spcBef>
                <a:spcPts val="0"/>
              </a:spcBef>
              <a:spcAft>
                <a:spcPts val="0"/>
              </a:spcAft>
              <a:buNone/>
            </a:pPr>
            <a:r>
              <a:rPr lang="en-US" dirty="0"/>
              <a:t> void m1(String x){</a:t>
            </a:r>
          </a:p>
          <a:p>
            <a:pPr marL="0" indent="0">
              <a:lnSpc>
                <a:spcPct val="120000"/>
              </a:lnSpc>
              <a:spcBef>
                <a:spcPts val="0"/>
              </a:spcBef>
              <a:spcAft>
                <a:spcPts val="0"/>
              </a:spcAft>
              <a:buNone/>
            </a:pPr>
            <a:r>
              <a:rPr lang="en-US" dirty="0"/>
              <a:t>  </a:t>
            </a:r>
            <a:r>
              <a:rPr lang="en-US" dirty="0" err="1"/>
              <a:t>System.out.println</a:t>
            </a:r>
            <a:r>
              <a:rPr lang="en-US" dirty="0"/>
              <a:t>("One");	 </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a:t>
            </a:r>
          </a:p>
          <a:p>
            <a:pPr marL="0" indent="0">
              <a:lnSpc>
                <a:spcPct val="120000"/>
              </a:lnSpc>
              <a:spcBef>
                <a:spcPts val="0"/>
              </a:spcBef>
              <a:spcAft>
                <a:spcPts val="0"/>
              </a:spcAft>
              <a:buNone/>
            </a:pPr>
            <a:r>
              <a:rPr lang="en-US" dirty="0"/>
              <a:t>class B extends A {	</a:t>
            </a:r>
          </a:p>
          <a:p>
            <a:pPr marL="0" indent="0">
              <a:lnSpc>
                <a:spcPct val="120000"/>
              </a:lnSpc>
              <a:spcBef>
                <a:spcPts val="0"/>
              </a:spcBef>
              <a:spcAft>
                <a:spcPts val="0"/>
              </a:spcAft>
              <a:buNone/>
            </a:pPr>
            <a:r>
              <a:rPr lang="en-US" dirty="0"/>
              <a:t> public void m1(String x){</a:t>
            </a:r>
          </a:p>
          <a:p>
            <a:pPr marL="0" indent="0">
              <a:lnSpc>
                <a:spcPct val="120000"/>
              </a:lnSpc>
              <a:spcBef>
                <a:spcPts val="0"/>
              </a:spcBef>
              <a:spcAft>
                <a:spcPts val="0"/>
              </a:spcAft>
              <a:buNone/>
            </a:pPr>
            <a:r>
              <a:rPr lang="en-US" dirty="0"/>
              <a:t>  </a:t>
            </a:r>
            <a:r>
              <a:rPr lang="en-US" dirty="0" err="1"/>
              <a:t>System.out.println</a:t>
            </a:r>
            <a:r>
              <a:rPr lang="en-US" dirty="0"/>
              <a:t>("Two");</a:t>
            </a:r>
          </a:p>
          <a:p>
            <a:pPr marL="0" indent="0">
              <a:lnSpc>
                <a:spcPct val="120000"/>
              </a:lnSpc>
              <a:spcBef>
                <a:spcPts val="0"/>
              </a:spcBef>
              <a:spcAft>
                <a:spcPts val="0"/>
              </a:spcAft>
              <a:buNone/>
            </a:pPr>
            <a:r>
              <a:rPr lang="en-US" dirty="0"/>
              <a:t>  super.m1(null);</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a:t>
            </a:r>
          </a:p>
          <a:p>
            <a:pPr marL="0" indent="0">
              <a:lnSpc>
                <a:spcPct val="120000"/>
              </a:lnSpc>
              <a:spcBef>
                <a:spcPts val="0"/>
              </a:spcBef>
              <a:spcAft>
                <a:spcPts val="0"/>
              </a:spcAft>
              <a:buNone/>
            </a:pPr>
            <a:r>
              <a:rPr lang="en-US" dirty="0"/>
              <a:t>public class Test{</a:t>
            </a:r>
          </a:p>
          <a:p>
            <a:pPr marL="0" indent="0">
              <a:lnSpc>
                <a:spcPct val="120000"/>
              </a:lnSpc>
              <a:spcBef>
                <a:spcPts val="0"/>
              </a:spcBef>
              <a:spcAft>
                <a:spcPts val="0"/>
              </a:spcAft>
              <a:buNone/>
            </a:pPr>
            <a:r>
              <a:rPr lang="en-US" dirty="0"/>
              <a:t>public static void main(String[] </a:t>
            </a:r>
            <a:r>
              <a:rPr lang="en-US" dirty="0" err="1"/>
              <a:t>args</a:t>
            </a:r>
            <a:r>
              <a:rPr lang="en-US" dirty="0"/>
              <a:t>){</a:t>
            </a:r>
          </a:p>
          <a:p>
            <a:pPr marL="0" indent="0">
              <a:lnSpc>
                <a:spcPct val="120000"/>
              </a:lnSpc>
              <a:spcBef>
                <a:spcPts val="0"/>
              </a:spcBef>
              <a:spcAft>
                <a:spcPts val="0"/>
              </a:spcAft>
              <a:buNone/>
            </a:pPr>
            <a:r>
              <a:rPr lang="en-US" dirty="0"/>
              <a:t> A </a:t>
            </a:r>
            <a:r>
              <a:rPr lang="en-US" dirty="0" err="1"/>
              <a:t>a</a:t>
            </a:r>
            <a:r>
              <a:rPr lang="en-US" dirty="0"/>
              <a:t> = new B();</a:t>
            </a:r>
          </a:p>
          <a:p>
            <a:pPr marL="0" indent="0">
              <a:lnSpc>
                <a:spcPct val="120000"/>
              </a:lnSpc>
              <a:spcBef>
                <a:spcPts val="0"/>
              </a:spcBef>
              <a:spcAft>
                <a:spcPts val="0"/>
              </a:spcAft>
              <a:buNone/>
            </a:pPr>
            <a:r>
              <a:rPr lang="en-US" dirty="0"/>
              <a:t> a.m1(null);</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a:t>
            </a:r>
          </a:p>
        </p:txBody>
      </p:sp>
      <p:sp>
        <p:nvSpPr>
          <p:cNvPr id="4" name="Slide Number Placeholder 3">
            <a:extLst>
              <a:ext uri="{FF2B5EF4-FFF2-40B4-BE49-F238E27FC236}">
                <a16:creationId xmlns:a16="http://schemas.microsoft.com/office/drawing/2014/main" id="{8121E36D-0880-4F9C-9AD1-ECA192352393}"/>
              </a:ext>
            </a:extLst>
          </p:cNvPr>
          <p:cNvSpPr>
            <a:spLocks noGrp="1"/>
          </p:cNvSpPr>
          <p:nvPr>
            <p:ph type="sldNum" sz="quarter" idx="12"/>
          </p:nvPr>
        </p:nvSpPr>
        <p:spPr/>
        <p:txBody>
          <a:bodyPr/>
          <a:lstStyle/>
          <a:p>
            <a:fld id="{0D736693-4716-4F4B-B6D1-76F915E8FF72}" type="slidenum">
              <a:rPr lang="en-GB" smtClean="0"/>
              <a:t>51</a:t>
            </a:fld>
            <a:endParaRPr lang="en-GB"/>
          </a:p>
        </p:txBody>
      </p:sp>
    </p:spTree>
    <p:extLst>
      <p:ext uri="{BB962C8B-B14F-4D97-AF65-F5344CB8AC3E}">
        <p14:creationId xmlns:p14="http://schemas.microsoft.com/office/powerpoint/2010/main" val="1189459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ED8F-6570-48F2-93EA-CED4C958D170}"/>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F5056F02-AFA5-454E-882F-C45BCA6493D9}"/>
              </a:ext>
            </a:extLst>
          </p:cNvPr>
          <p:cNvSpPr>
            <a:spLocks noGrp="1"/>
          </p:cNvSpPr>
          <p:nvPr>
            <p:ph idx="1"/>
          </p:nvPr>
        </p:nvSpPr>
        <p:spPr/>
        <p:txBody>
          <a:bodyPr>
            <a:normAutofit fontScale="47500" lnSpcReduction="20000"/>
          </a:bodyPr>
          <a:lstStyle/>
          <a:p>
            <a:pPr marL="0" indent="0">
              <a:lnSpc>
                <a:spcPct val="120000"/>
              </a:lnSpc>
              <a:spcBef>
                <a:spcPts val="0"/>
              </a:spcBef>
              <a:spcAft>
                <a:spcPts val="0"/>
              </a:spcAft>
              <a:buNone/>
            </a:pPr>
            <a:r>
              <a:rPr lang="en-US" dirty="0"/>
              <a:t>class A {</a:t>
            </a:r>
          </a:p>
          <a:p>
            <a:pPr marL="0" indent="0">
              <a:lnSpc>
                <a:spcPct val="120000"/>
              </a:lnSpc>
              <a:spcBef>
                <a:spcPts val="0"/>
              </a:spcBef>
              <a:spcAft>
                <a:spcPts val="0"/>
              </a:spcAft>
              <a:buNone/>
            </a:pPr>
            <a:r>
              <a:rPr lang="en-US" dirty="0"/>
              <a:t> void m1(String x){</a:t>
            </a:r>
          </a:p>
          <a:p>
            <a:pPr marL="0" indent="0">
              <a:lnSpc>
                <a:spcPct val="120000"/>
              </a:lnSpc>
              <a:spcBef>
                <a:spcPts val="0"/>
              </a:spcBef>
              <a:spcAft>
                <a:spcPts val="0"/>
              </a:spcAft>
              <a:buNone/>
            </a:pPr>
            <a:r>
              <a:rPr lang="en-US" dirty="0"/>
              <a:t>  </a:t>
            </a:r>
            <a:r>
              <a:rPr lang="en-US" dirty="0" err="1"/>
              <a:t>System.out.println</a:t>
            </a:r>
            <a:r>
              <a:rPr lang="en-US" dirty="0"/>
              <a:t>("One");	 </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a:t>
            </a:r>
          </a:p>
          <a:p>
            <a:pPr marL="0" indent="0">
              <a:lnSpc>
                <a:spcPct val="120000"/>
              </a:lnSpc>
              <a:spcBef>
                <a:spcPts val="0"/>
              </a:spcBef>
              <a:spcAft>
                <a:spcPts val="0"/>
              </a:spcAft>
              <a:buNone/>
            </a:pPr>
            <a:r>
              <a:rPr lang="en-US" dirty="0"/>
              <a:t>class B extends A {	</a:t>
            </a:r>
          </a:p>
          <a:p>
            <a:pPr marL="0" indent="0">
              <a:lnSpc>
                <a:spcPct val="120000"/>
              </a:lnSpc>
              <a:spcBef>
                <a:spcPts val="0"/>
              </a:spcBef>
              <a:spcAft>
                <a:spcPts val="0"/>
              </a:spcAft>
              <a:buNone/>
            </a:pPr>
            <a:r>
              <a:rPr lang="en-US" dirty="0"/>
              <a:t> public void m1(String x){</a:t>
            </a:r>
          </a:p>
          <a:p>
            <a:pPr marL="0" indent="0">
              <a:lnSpc>
                <a:spcPct val="120000"/>
              </a:lnSpc>
              <a:spcBef>
                <a:spcPts val="0"/>
              </a:spcBef>
              <a:spcAft>
                <a:spcPts val="0"/>
              </a:spcAft>
              <a:buNone/>
            </a:pPr>
            <a:r>
              <a:rPr lang="en-US" dirty="0"/>
              <a:t>  </a:t>
            </a:r>
            <a:r>
              <a:rPr lang="en-US" dirty="0" err="1"/>
              <a:t>System.out.println</a:t>
            </a:r>
            <a:r>
              <a:rPr lang="en-US" dirty="0"/>
              <a:t>("Two");</a:t>
            </a:r>
          </a:p>
          <a:p>
            <a:pPr marL="0" indent="0">
              <a:lnSpc>
                <a:spcPct val="120000"/>
              </a:lnSpc>
              <a:spcBef>
                <a:spcPts val="0"/>
              </a:spcBef>
              <a:spcAft>
                <a:spcPts val="0"/>
              </a:spcAft>
              <a:buNone/>
            </a:pPr>
            <a:r>
              <a:rPr lang="en-US" dirty="0"/>
              <a:t>  super.m1(null);</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a:t>
            </a:r>
          </a:p>
          <a:p>
            <a:pPr marL="0" indent="0">
              <a:lnSpc>
                <a:spcPct val="120000"/>
              </a:lnSpc>
              <a:spcBef>
                <a:spcPts val="0"/>
              </a:spcBef>
              <a:spcAft>
                <a:spcPts val="0"/>
              </a:spcAft>
              <a:buNone/>
            </a:pPr>
            <a:r>
              <a:rPr lang="en-US" dirty="0"/>
              <a:t>public class Test{</a:t>
            </a:r>
          </a:p>
          <a:p>
            <a:pPr marL="0" indent="0">
              <a:lnSpc>
                <a:spcPct val="120000"/>
              </a:lnSpc>
              <a:spcBef>
                <a:spcPts val="0"/>
              </a:spcBef>
              <a:spcAft>
                <a:spcPts val="0"/>
              </a:spcAft>
              <a:buNone/>
            </a:pPr>
            <a:r>
              <a:rPr lang="en-US" dirty="0"/>
              <a:t>public static void main(String[] </a:t>
            </a:r>
            <a:r>
              <a:rPr lang="en-US" dirty="0" err="1"/>
              <a:t>args</a:t>
            </a:r>
            <a:r>
              <a:rPr lang="en-US" dirty="0"/>
              <a:t>){</a:t>
            </a:r>
          </a:p>
          <a:p>
            <a:pPr marL="0" indent="0">
              <a:lnSpc>
                <a:spcPct val="120000"/>
              </a:lnSpc>
              <a:spcBef>
                <a:spcPts val="0"/>
              </a:spcBef>
              <a:spcAft>
                <a:spcPts val="0"/>
              </a:spcAft>
              <a:buNone/>
            </a:pPr>
            <a:r>
              <a:rPr lang="en-US" dirty="0"/>
              <a:t> A </a:t>
            </a:r>
            <a:r>
              <a:rPr lang="en-US" dirty="0" err="1"/>
              <a:t>a</a:t>
            </a:r>
            <a:r>
              <a:rPr lang="en-US" dirty="0"/>
              <a:t> = new B();</a:t>
            </a:r>
          </a:p>
          <a:p>
            <a:pPr marL="0" indent="0">
              <a:lnSpc>
                <a:spcPct val="120000"/>
              </a:lnSpc>
              <a:spcBef>
                <a:spcPts val="0"/>
              </a:spcBef>
              <a:spcAft>
                <a:spcPts val="0"/>
              </a:spcAft>
              <a:buNone/>
            </a:pPr>
            <a:r>
              <a:rPr lang="en-US" dirty="0"/>
              <a:t> a.m1(null);</a:t>
            </a:r>
          </a:p>
          <a:p>
            <a:pPr marL="0" indent="0">
              <a:lnSpc>
                <a:spcPct val="120000"/>
              </a:lnSpc>
              <a:spcBef>
                <a:spcPts val="0"/>
              </a:spcBef>
              <a:spcAft>
                <a:spcPts val="0"/>
              </a:spcAft>
              <a:buNone/>
            </a:pPr>
            <a:r>
              <a:rPr lang="en-US" dirty="0"/>
              <a:t>  }</a:t>
            </a:r>
          </a:p>
          <a:p>
            <a:pPr marL="0" indent="0">
              <a:lnSpc>
                <a:spcPct val="120000"/>
              </a:lnSpc>
              <a:spcBef>
                <a:spcPts val="0"/>
              </a:spcBef>
              <a:spcAft>
                <a:spcPts val="0"/>
              </a:spcAft>
              <a:buNone/>
            </a:pPr>
            <a:r>
              <a:rPr lang="en-US" dirty="0"/>
              <a: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b="1" dirty="0"/>
              <a:t>Output: </a:t>
            </a:r>
            <a:r>
              <a:rPr lang="en-US" b="0" i="0" dirty="0">
                <a:solidFill>
                  <a:srgbClr val="000000"/>
                </a:solidFill>
                <a:effectLst/>
                <a:latin typeface="-apple-system"/>
              </a:rPr>
              <a:t>The output is Two, One.</a:t>
            </a:r>
            <a:endParaRPr lang="en-US" dirty="0"/>
          </a:p>
        </p:txBody>
      </p:sp>
      <p:sp>
        <p:nvSpPr>
          <p:cNvPr id="4" name="Slide Number Placeholder 3">
            <a:extLst>
              <a:ext uri="{FF2B5EF4-FFF2-40B4-BE49-F238E27FC236}">
                <a16:creationId xmlns:a16="http://schemas.microsoft.com/office/drawing/2014/main" id="{8121E36D-0880-4F9C-9AD1-ECA192352393}"/>
              </a:ext>
            </a:extLst>
          </p:cNvPr>
          <p:cNvSpPr>
            <a:spLocks noGrp="1"/>
          </p:cNvSpPr>
          <p:nvPr>
            <p:ph type="sldNum" sz="quarter" idx="12"/>
          </p:nvPr>
        </p:nvSpPr>
        <p:spPr/>
        <p:txBody>
          <a:bodyPr/>
          <a:lstStyle/>
          <a:p>
            <a:fld id="{0D736693-4716-4F4B-B6D1-76F915E8FF72}" type="slidenum">
              <a:rPr lang="en-GB" smtClean="0"/>
              <a:t>52</a:t>
            </a:fld>
            <a:endParaRPr lang="en-GB"/>
          </a:p>
        </p:txBody>
      </p:sp>
    </p:spTree>
    <p:extLst>
      <p:ext uri="{BB962C8B-B14F-4D97-AF65-F5344CB8AC3E}">
        <p14:creationId xmlns:p14="http://schemas.microsoft.com/office/powerpoint/2010/main" val="2789562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F6B9-B312-4BE0-A082-7442A3E68D82}"/>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3938D84E-EAFC-43AD-BB5A-1343D6AF0B69}"/>
              </a:ext>
            </a:extLst>
          </p:cNvPr>
          <p:cNvSpPr>
            <a:spLocks noGrp="1"/>
          </p:cNvSpPr>
          <p:nvPr>
            <p:ph idx="1"/>
          </p:nvPr>
        </p:nvSpPr>
        <p:spPr/>
        <p:txBody>
          <a:bodyPr>
            <a:normAutofit fontScale="47500" lnSpcReduction="20000"/>
          </a:bodyPr>
          <a:lstStyle/>
          <a:p>
            <a:pPr marL="0" indent="0">
              <a:buNone/>
            </a:pPr>
            <a:r>
              <a:rPr lang="en-US" dirty="0"/>
              <a:t>class A {</a:t>
            </a:r>
          </a:p>
          <a:p>
            <a:pPr marL="0" indent="0">
              <a:buNone/>
            </a:pPr>
            <a:r>
              <a:rPr lang="en-US" dirty="0"/>
              <a:t> void m1(String x){</a:t>
            </a:r>
          </a:p>
          <a:p>
            <a:pPr marL="0" indent="0">
              <a:buNone/>
            </a:pPr>
            <a:r>
              <a:rPr lang="en-US" dirty="0"/>
              <a:t>  </a:t>
            </a:r>
            <a:r>
              <a:rPr lang="en-US" dirty="0" err="1"/>
              <a:t>System.out.println</a:t>
            </a:r>
            <a:r>
              <a:rPr lang="en-US" dirty="0"/>
              <a:t>("One");	 </a:t>
            </a:r>
          </a:p>
          <a:p>
            <a:pPr marL="0" indent="0">
              <a:buNone/>
            </a:pPr>
            <a:r>
              <a:rPr lang="en-US" dirty="0"/>
              <a:t> }</a:t>
            </a:r>
          </a:p>
          <a:p>
            <a:pPr marL="0" indent="0">
              <a:buNone/>
            </a:pPr>
            <a:r>
              <a:rPr lang="en-US" dirty="0"/>
              <a:t>}</a:t>
            </a:r>
          </a:p>
          <a:p>
            <a:pPr marL="0" indent="0">
              <a:buNone/>
            </a:pPr>
            <a:r>
              <a:rPr lang="en-US" dirty="0"/>
              <a:t>class B extends A {	</a:t>
            </a:r>
          </a:p>
          <a:p>
            <a:pPr marL="0" indent="0">
              <a:buNone/>
            </a:pPr>
            <a:endParaRPr lang="en-US" dirty="0"/>
          </a:p>
          <a:p>
            <a:pPr marL="0" indent="0">
              <a:buNone/>
            </a:pPr>
            <a:r>
              <a:rPr lang="en-US" dirty="0"/>
              <a:t>}</a:t>
            </a:r>
          </a:p>
          <a:p>
            <a:pPr marL="0" indent="0">
              <a:buNone/>
            </a:pPr>
            <a:r>
              <a:rPr lang="en-US" dirty="0"/>
              <a:t>public class Test{</a:t>
            </a:r>
          </a:p>
          <a:p>
            <a:pPr marL="0" indent="0">
              <a:buNone/>
            </a:pPr>
            <a:r>
              <a:rPr lang="en-US" dirty="0"/>
              <a:t>public static void main(String[] </a:t>
            </a:r>
            <a:r>
              <a:rPr lang="en-US" dirty="0" err="1"/>
              <a:t>args</a:t>
            </a:r>
            <a:r>
              <a:rPr lang="en-US" dirty="0"/>
              <a:t>){</a:t>
            </a:r>
          </a:p>
          <a:p>
            <a:pPr marL="0" indent="0">
              <a:buNone/>
            </a:pPr>
            <a:r>
              <a:rPr lang="en-US" dirty="0"/>
              <a:t> A </a:t>
            </a:r>
            <a:r>
              <a:rPr lang="en-US" dirty="0" err="1"/>
              <a:t>a</a:t>
            </a:r>
            <a:r>
              <a:rPr lang="en-US" dirty="0"/>
              <a:t> = new B();</a:t>
            </a:r>
          </a:p>
          <a:p>
            <a:pPr marL="0" indent="0">
              <a:buNone/>
            </a:pPr>
            <a:r>
              <a:rPr lang="en-US" dirty="0"/>
              <a:t> a.m1(new A());</a:t>
            </a:r>
          </a:p>
          <a:p>
            <a:pPr marL="0" indent="0">
              <a:buNone/>
            </a:pPr>
            <a:r>
              <a:rPr lang="en-US" dirty="0"/>
              <a:t>  }</a:t>
            </a:r>
          </a:p>
          <a:p>
            <a:pPr marL="0" indent="0">
              <a:buNone/>
            </a:pPr>
            <a:r>
              <a:rPr lang="en-US" dirty="0"/>
              <a:t>}</a:t>
            </a:r>
          </a:p>
        </p:txBody>
      </p:sp>
      <p:sp>
        <p:nvSpPr>
          <p:cNvPr id="4" name="Slide Number Placeholder 3">
            <a:extLst>
              <a:ext uri="{FF2B5EF4-FFF2-40B4-BE49-F238E27FC236}">
                <a16:creationId xmlns:a16="http://schemas.microsoft.com/office/drawing/2014/main" id="{6E2F2EE3-9D2D-4738-A1C5-058774B50301}"/>
              </a:ext>
            </a:extLst>
          </p:cNvPr>
          <p:cNvSpPr>
            <a:spLocks noGrp="1"/>
          </p:cNvSpPr>
          <p:nvPr>
            <p:ph type="sldNum" sz="quarter" idx="12"/>
          </p:nvPr>
        </p:nvSpPr>
        <p:spPr/>
        <p:txBody>
          <a:bodyPr/>
          <a:lstStyle/>
          <a:p>
            <a:fld id="{0D736693-4716-4F4B-B6D1-76F915E8FF72}" type="slidenum">
              <a:rPr lang="en-GB" smtClean="0"/>
              <a:t>53</a:t>
            </a:fld>
            <a:endParaRPr lang="en-GB"/>
          </a:p>
        </p:txBody>
      </p:sp>
    </p:spTree>
    <p:extLst>
      <p:ext uri="{BB962C8B-B14F-4D97-AF65-F5344CB8AC3E}">
        <p14:creationId xmlns:p14="http://schemas.microsoft.com/office/powerpoint/2010/main" val="39244395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F6B9-B312-4BE0-A082-7442A3E68D82}"/>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3938D84E-EAFC-43AD-BB5A-1343D6AF0B69}"/>
              </a:ext>
            </a:extLst>
          </p:cNvPr>
          <p:cNvSpPr>
            <a:spLocks noGrp="1"/>
          </p:cNvSpPr>
          <p:nvPr>
            <p:ph idx="1"/>
          </p:nvPr>
        </p:nvSpPr>
        <p:spPr>
          <a:xfrm>
            <a:off x="1097280" y="1214651"/>
            <a:ext cx="10058400" cy="5245134"/>
          </a:xfrm>
        </p:spPr>
        <p:txBody>
          <a:bodyPr>
            <a:normAutofit fontScale="47500" lnSpcReduction="20000"/>
          </a:bodyPr>
          <a:lstStyle/>
          <a:p>
            <a:pPr marL="0" indent="0">
              <a:buNone/>
            </a:pPr>
            <a:r>
              <a:rPr lang="en-US" dirty="0"/>
              <a:t>class A {</a:t>
            </a:r>
          </a:p>
          <a:p>
            <a:pPr marL="0" indent="0">
              <a:buNone/>
            </a:pPr>
            <a:r>
              <a:rPr lang="en-US" dirty="0"/>
              <a:t> void m1(String x){</a:t>
            </a:r>
          </a:p>
          <a:p>
            <a:pPr marL="0" indent="0">
              <a:buNone/>
            </a:pPr>
            <a:r>
              <a:rPr lang="en-US" dirty="0"/>
              <a:t>  </a:t>
            </a:r>
            <a:r>
              <a:rPr lang="en-US" dirty="0" err="1"/>
              <a:t>System.out.println</a:t>
            </a:r>
            <a:r>
              <a:rPr lang="en-US" dirty="0"/>
              <a:t>("One");	 </a:t>
            </a:r>
          </a:p>
          <a:p>
            <a:pPr marL="0" indent="0">
              <a:buNone/>
            </a:pPr>
            <a:r>
              <a:rPr lang="en-US" dirty="0"/>
              <a:t> }</a:t>
            </a:r>
          </a:p>
          <a:p>
            <a:pPr marL="0" indent="0">
              <a:buNone/>
            </a:pPr>
            <a:r>
              <a:rPr lang="en-US" dirty="0"/>
              <a:t>}</a:t>
            </a:r>
          </a:p>
          <a:p>
            <a:pPr marL="0" indent="0">
              <a:buNone/>
            </a:pPr>
            <a:r>
              <a:rPr lang="en-US" dirty="0"/>
              <a:t>class B extends A {	</a:t>
            </a:r>
          </a:p>
          <a:p>
            <a:pPr marL="0" indent="0">
              <a:buNone/>
            </a:pPr>
            <a:endParaRPr lang="en-US" dirty="0"/>
          </a:p>
          <a:p>
            <a:pPr marL="0" indent="0">
              <a:buNone/>
            </a:pPr>
            <a:r>
              <a:rPr lang="en-US" dirty="0"/>
              <a:t>}</a:t>
            </a:r>
          </a:p>
          <a:p>
            <a:pPr marL="0" indent="0">
              <a:buNone/>
            </a:pPr>
            <a:r>
              <a:rPr lang="en-US" dirty="0"/>
              <a:t>public class Test{</a:t>
            </a:r>
          </a:p>
          <a:p>
            <a:pPr marL="0" indent="0">
              <a:buNone/>
            </a:pPr>
            <a:r>
              <a:rPr lang="en-US" dirty="0"/>
              <a:t>public static void main(String[] </a:t>
            </a:r>
            <a:r>
              <a:rPr lang="en-US" dirty="0" err="1"/>
              <a:t>args</a:t>
            </a:r>
            <a:r>
              <a:rPr lang="en-US" dirty="0"/>
              <a:t>){</a:t>
            </a:r>
          </a:p>
          <a:p>
            <a:pPr marL="0" indent="0">
              <a:buNone/>
            </a:pPr>
            <a:r>
              <a:rPr lang="en-US" dirty="0"/>
              <a:t> A </a:t>
            </a:r>
            <a:r>
              <a:rPr lang="en-US" dirty="0" err="1"/>
              <a:t>a</a:t>
            </a:r>
            <a:r>
              <a:rPr lang="en-US" dirty="0"/>
              <a:t> = new B();</a:t>
            </a:r>
          </a:p>
          <a:p>
            <a:pPr marL="0" indent="0">
              <a:buNone/>
            </a:pPr>
            <a:r>
              <a:rPr lang="en-US" dirty="0"/>
              <a:t> a.m1(new A());</a:t>
            </a:r>
          </a:p>
          <a:p>
            <a:pPr marL="0" indent="0">
              <a:buNone/>
            </a:pPr>
            <a:r>
              <a:rPr lang="en-US" dirty="0"/>
              <a:t>  }</a:t>
            </a:r>
          </a:p>
          <a:p>
            <a:pPr marL="0" indent="0">
              <a:buNone/>
            </a:pPr>
            <a:r>
              <a:rPr lang="en-US" dirty="0"/>
              <a:t>}</a:t>
            </a:r>
          </a:p>
          <a:p>
            <a:pPr marL="0" indent="0">
              <a:buNone/>
            </a:pPr>
            <a:r>
              <a:rPr lang="en-US" b="1" dirty="0"/>
              <a:t>Output: </a:t>
            </a:r>
            <a:r>
              <a:rPr lang="en-US" dirty="0"/>
              <a:t>The method m1(String) in type A is not applicable for the arguments (A).</a:t>
            </a:r>
          </a:p>
        </p:txBody>
      </p:sp>
      <p:sp>
        <p:nvSpPr>
          <p:cNvPr id="4" name="Slide Number Placeholder 3">
            <a:extLst>
              <a:ext uri="{FF2B5EF4-FFF2-40B4-BE49-F238E27FC236}">
                <a16:creationId xmlns:a16="http://schemas.microsoft.com/office/drawing/2014/main" id="{6E2F2EE3-9D2D-4738-A1C5-058774B50301}"/>
              </a:ext>
            </a:extLst>
          </p:cNvPr>
          <p:cNvSpPr>
            <a:spLocks noGrp="1"/>
          </p:cNvSpPr>
          <p:nvPr>
            <p:ph type="sldNum" sz="quarter" idx="12"/>
          </p:nvPr>
        </p:nvSpPr>
        <p:spPr/>
        <p:txBody>
          <a:bodyPr/>
          <a:lstStyle/>
          <a:p>
            <a:fld id="{0D736693-4716-4F4B-B6D1-76F915E8FF72}" type="slidenum">
              <a:rPr lang="en-GB" smtClean="0"/>
              <a:t>54</a:t>
            </a:fld>
            <a:endParaRPr lang="en-GB"/>
          </a:p>
        </p:txBody>
      </p:sp>
    </p:spTree>
    <p:extLst>
      <p:ext uri="{BB962C8B-B14F-4D97-AF65-F5344CB8AC3E}">
        <p14:creationId xmlns:p14="http://schemas.microsoft.com/office/powerpoint/2010/main" val="328686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A81EFE6-E03A-44FB-AD59-877A4CC514E5}"/>
              </a:ext>
            </a:extLst>
          </p:cNvPr>
          <p:cNvSpPr>
            <a:spLocks noGrp="1" noChangeArrowheads="1"/>
          </p:cNvSpPr>
          <p:nvPr>
            <p:ph type="title"/>
          </p:nvPr>
        </p:nvSpPr>
        <p:spPr/>
        <p:txBody>
          <a:bodyPr>
            <a:normAutofit fontScale="90000"/>
          </a:bodyPr>
          <a:lstStyle/>
          <a:p>
            <a:pPr eaLnBrk="1" hangingPunct="1"/>
            <a:r>
              <a:rPr lang="en-US" altLang="en-US"/>
              <a:t>Compiling a Package</a:t>
            </a:r>
          </a:p>
        </p:txBody>
      </p:sp>
      <p:sp>
        <p:nvSpPr>
          <p:cNvPr id="13315" name="Rectangle 3">
            <a:extLst>
              <a:ext uri="{FF2B5EF4-FFF2-40B4-BE49-F238E27FC236}">
                <a16:creationId xmlns:a16="http://schemas.microsoft.com/office/drawing/2014/main" id="{16CA4A87-7A3C-4401-BEB0-FC703CA76D0C}"/>
              </a:ext>
            </a:extLst>
          </p:cNvPr>
          <p:cNvSpPr>
            <a:spLocks noGrp="1" noChangeArrowheads="1"/>
          </p:cNvSpPr>
          <p:nvPr>
            <p:ph idx="1"/>
          </p:nvPr>
        </p:nvSpPr>
        <p:spPr/>
        <p:txBody>
          <a:bodyPr/>
          <a:lstStyle/>
          <a:p>
            <a:pPr eaLnBrk="1" hangingPunct="1"/>
            <a:r>
              <a:rPr lang="en-US" altLang="en-US"/>
              <a:t>The files in a  package can be compiled using the following command</a:t>
            </a:r>
          </a:p>
          <a:p>
            <a:pPr lvl="1" eaLnBrk="1" hangingPunct="1"/>
            <a:r>
              <a:rPr lang="en-US" altLang="en-US"/>
              <a:t>Javac –classpath “package path” fileName.java</a:t>
            </a:r>
          </a:p>
          <a:p>
            <a:pPr eaLnBrk="1" hangingPunct="1"/>
            <a:r>
              <a:rPr lang="en-US" altLang="en-US"/>
              <a:t>For compiling all files in a package</a:t>
            </a:r>
          </a:p>
          <a:p>
            <a:pPr lvl="1" eaLnBrk="1" hangingPunct="1"/>
            <a:r>
              <a:rPr lang="en-US" altLang="en-US"/>
              <a:t>Javac –classpath “package path” *.java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E32B48F-C597-44D2-B62C-1C2BD610CF39}"/>
              </a:ext>
            </a:extLst>
          </p:cNvPr>
          <p:cNvSpPr>
            <a:spLocks noGrp="1" noChangeArrowheads="1"/>
          </p:cNvSpPr>
          <p:nvPr>
            <p:ph type="title"/>
          </p:nvPr>
        </p:nvSpPr>
        <p:spPr/>
        <p:txBody>
          <a:bodyPr>
            <a:normAutofit fontScale="90000"/>
          </a:bodyPr>
          <a:lstStyle/>
          <a:p>
            <a:pPr eaLnBrk="1" hangingPunct="1"/>
            <a:r>
              <a:rPr lang="en-US" altLang="en-US"/>
              <a:t>Package Compilation Example</a:t>
            </a:r>
          </a:p>
        </p:txBody>
      </p:sp>
      <p:sp>
        <p:nvSpPr>
          <p:cNvPr id="15363" name="Rectangle 3">
            <a:extLst>
              <a:ext uri="{FF2B5EF4-FFF2-40B4-BE49-F238E27FC236}">
                <a16:creationId xmlns:a16="http://schemas.microsoft.com/office/drawing/2014/main" id="{93B2AA48-3B16-4AC9-865E-872964C8C684}"/>
              </a:ext>
            </a:extLst>
          </p:cNvPr>
          <p:cNvSpPr>
            <a:spLocks noGrp="1" noChangeArrowheads="1"/>
          </p:cNvSpPr>
          <p:nvPr>
            <p:ph idx="1"/>
          </p:nvPr>
        </p:nvSpPr>
        <p:spPr/>
        <p:txBody>
          <a:bodyPr/>
          <a:lstStyle/>
          <a:p>
            <a:pPr eaLnBrk="1" hangingPunct="1"/>
            <a:r>
              <a:rPr lang="en-US" altLang="en-US"/>
              <a:t>Set your class path</a:t>
            </a:r>
          </a:p>
          <a:p>
            <a:pPr eaLnBrk="1" hangingPunct="1"/>
            <a:r>
              <a:rPr lang="en-US" altLang="en-US"/>
              <a:t>Copy the folder utilities in d drive</a:t>
            </a:r>
          </a:p>
          <a:p>
            <a:pPr eaLnBrk="1" hangingPunct="1"/>
            <a:r>
              <a:rPr lang="en-US" altLang="en-US"/>
              <a:t>Then type the command </a:t>
            </a:r>
          </a:p>
          <a:p>
            <a:pPr lvl="1" eaLnBrk="1" hangingPunct="1"/>
            <a:r>
              <a:rPr lang="en-US" altLang="en-US"/>
              <a:t>D&gt;Javac utilities\*.java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759931D-DEA9-4FF2-958E-74F5B0901C0D}"/>
              </a:ext>
            </a:extLst>
          </p:cNvPr>
          <p:cNvSpPr>
            <a:spLocks noGrp="1" noChangeArrowheads="1"/>
          </p:cNvSpPr>
          <p:nvPr>
            <p:ph type="title"/>
          </p:nvPr>
        </p:nvSpPr>
        <p:spPr/>
        <p:txBody>
          <a:bodyPr/>
          <a:lstStyle/>
          <a:p>
            <a:pPr eaLnBrk="1" hangingPunct="1"/>
            <a:r>
              <a:rPr lang="en-US" altLang="en-US" sz="4000"/>
              <a:t>Accessing the packages using extentions</a:t>
            </a:r>
          </a:p>
        </p:txBody>
      </p:sp>
      <p:sp>
        <p:nvSpPr>
          <p:cNvPr id="17411" name="Rectangle 3">
            <a:extLst>
              <a:ext uri="{FF2B5EF4-FFF2-40B4-BE49-F238E27FC236}">
                <a16:creationId xmlns:a16="http://schemas.microsoft.com/office/drawing/2014/main" id="{251A668A-6BC1-452D-B494-BA2D6CF3C58F}"/>
              </a:ext>
            </a:extLst>
          </p:cNvPr>
          <p:cNvSpPr>
            <a:spLocks noGrp="1" noChangeArrowheads="1"/>
          </p:cNvSpPr>
          <p:nvPr>
            <p:ph idx="1"/>
          </p:nvPr>
        </p:nvSpPr>
        <p:spPr/>
        <p:txBody>
          <a:bodyPr/>
          <a:lstStyle/>
          <a:p>
            <a:pPr eaLnBrk="1" hangingPunct="1">
              <a:lnSpc>
                <a:spcPct val="90000"/>
              </a:lnSpc>
            </a:pPr>
            <a:r>
              <a:rPr lang="en-US" altLang="en-US" sz="2800"/>
              <a:t>Extensions are .jar files stored within the </a:t>
            </a:r>
            <a:r>
              <a:rPr lang="en-US" altLang="en-US" sz="3600" i="1"/>
              <a:t>ext </a:t>
            </a:r>
            <a:r>
              <a:rPr lang="en-US" altLang="en-US" sz="2800"/>
              <a:t>directory that is created when you install the JDK. </a:t>
            </a:r>
          </a:p>
          <a:p>
            <a:pPr eaLnBrk="1" hangingPunct="1">
              <a:lnSpc>
                <a:spcPct val="90000"/>
              </a:lnSpc>
            </a:pPr>
            <a:r>
              <a:rPr lang="en-US" altLang="en-US" sz="2800"/>
              <a:t>The classes and packages in the .jar archives that you place in the ext directory will automatically be accessible when you compile or run your Java programs,</a:t>
            </a:r>
          </a:p>
          <a:p>
            <a:pPr eaLnBrk="1" hangingPunct="1">
              <a:lnSpc>
                <a:spcPct val="90000"/>
              </a:lnSpc>
            </a:pPr>
            <a:endParaRPr lang="en-US"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F04B-3923-419D-BE17-EF94937F68A6}"/>
              </a:ext>
            </a:extLst>
          </p:cNvPr>
          <p:cNvSpPr>
            <a:spLocks noGrp="1"/>
          </p:cNvSpPr>
          <p:nvPr>
            <p:ph type="title"/>
          </p:nvPr>
        </p:nvSpPr>
        <p:spPr/>
        <p:txBody>
          <a:bodyPr>
            <a:normAutofit fontScale="90000"/>
          </a:bodyPr>
          <a:lstStyle/>
          <a:p>
            <a:endParaRPr lang="en-US"/>
          </a:p>
        </p:txBody>
      </p:sp>
      <p:pic>
        <p:nvPicPr>
          <p:cNvPr id="19459" name="Picture 5">
            <a:extLst>
              <a:ext uri="{FF2B5EF4-FFF2-40B4-BE49-F238E27FC236}">
                <a16:creationId xmlns:a16="http://schemas.microsoft.com/office/drawing/2014/main" id="{A32838C2-1132-44CE-B6EC-1C0987098D1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683306" y="1717421"/>
            <a:ext cx="6885714" cy="364858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2914</TotalTime>
  <Words>3179</Words>
  <Application>Microsoft Office PowerPoint</Application>
  <PresentationFormat>Widescreen</PresentationFormat>
  <Paragraphs>405</Paragraphs>
  <Slides>54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-apple-system</vt:lpstr>
      <vt:lpstr>Arial</vt:lpstr>
      <vt:lpstr>Calibri</vt:lpstr>
      <vt:lpstr>Calibri Light</vt:lpstr>
      <vt:lpstr>inter-regular</vt:lpstr>
      <vt:lpstr>Times New Roman</vt:lpstr>
      <vt:lpstr>Retrospect</vt:lpstr>
      <vt:lpstr>Modern Programming Languages</vt:lpstr>
      <vt:lpstr>Packages</vt:lpstr>
      <vt:lpstr>Packaging Up Your Classes</vt:lpstr>
      <vt:lpstr>PowerPoint Presentation</vt:lpstr>
      <vt:lpstr>Class access in packages</vt:lpstr>
      <vt:lpstr>Compiling a Package</vt:lpstr>
      <vt:lpstr>Package Compilation Example</vt:lpstr>
      <vt:lpstr>Accessing the packages using extentions</vt:lpstr>
      <vt:lpstr>PowerPoint Presentation</vt:lpstr>
      <vt:lpstr>Creating a jar file</vt:lpstr>
      <vt:lpstr>PowerPoint Presentation</vt:lpstr>
      <vt:lpstr>Adding Classes from a Package to Your Program</vt:lpstr>
      <vt:lpstr>Java standard packages</vt:lpstr>
      <vt:lpstr>Wrapper classes</vt:lpstr>
      <vt:lpstr>Java Inner Classes (Nested Classes)</vt:lpstr>
      <vt:lpstr>Java Inner Classes (Nested Classes)</vt:lpstr>
      <vt:lpstr>Advantage of Java inner classes</vt:lpstr>
      <vt:lpstr>Need of Java Inner class</vt:lpstr>
      <vt:lpstr>Difference between nested class and inner class in Java</vt:lpstr>
      <vt:lpstr>Types of Nested classes</vt:lpstr>
      <vt:lpstr>Types of Nested classes</vt:lpstr>
      <vt:lpstr>Java Anonymous inner class</vt:lpstr>
      <vt:lpstr>Java Anonymous inner class</vt:lpstr>
      <vt:lpstr>Java Local inner class</vt:lpstr>
      <vt:lpstr>Polymorphism</vt:lpstr>
      <vt:lpstr>PowerPoint Presentation</vt:lpstr>
      <vt:lpstr>Storing derived class object into base class variable</vt:lpstr>
      <vt:lpstr>Conditions to meet polymorphism</vt:lpstr>
      <vt:lpstr>Polymorphism applies on methods only</vt:lpstr>
      <vt:lpstr>Polymorphism Example</vt:lpstr>
      <vt:lpstr>Polymorphism Example</vt:lpstr>
      <vt:lpstr>Static polymorphism vs Dynamic polymorphism</vt:lpstr>
      <vt:lpstr>Abstract class</vt:lpstr>
      <vt:lpstr>Using “final” keyword</vt:lpstr>
      <vt:lpstr>Abstract class example</vt:lpstr>
      <vt:lpstr>Abstract class</vt:lpstr>
      <vt:lpstr>Abstract class</vt:lpstr>
      <vt:lpstr>Interfaces</vt:lpstr>
      <vt:lpstr>Interfaces</vt:lpstr>
      <vt:lpstr>Interfaces</vt:lpstr>
      <vt:lpstr>Interface Example</vt:lpstr>
      <vt:lpstr>Implementing more then one interface</vt:lpstr>
      <vt:lpstr>Encapsulating Constants in a Program</vt:lpstr>
      <vt:lpstr>Using constants defined in an interface</vt:lpstr>
      <vt:lpstr>Partial interface implementation</vt:lpstr>
      <vt:lpstr>Extending Interfaces</vt:lpstr>
      <vt:lpstr>Multiple Inheritance</vt:lpstr>
      <vt:lpstr>Polymorphism and Interfaces</vt:lpstr>
      <vt:lpstr>Exercise</vt:lpstr>
      <vt:lpstr>Exercise</vt:lpstr>
      <vt:lpstr>Exercise</vt:lpstr>
      <vt:lpstr>Exercise</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Scene Understanding</dc:title>
  <dc:creator>Imran Khurram</dc:creator>
  <cp:lastModifiedBy>Suleman  Khurram</cp:lastModifiedBy>
  <cp:revision>938</cp:revision>
  <dcterms:created xsi:type="dcterms:W3CDTF">2017-12-06T11:43:02Z</dcterms:created>
  <dcterms:modified xsi:type="dcterms:W3CDTF">2021-10-27T11:00:21Z</dcterms:modified>
</cp:coreProperties>
</file>