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7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2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5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3886-63EF-4674-8DAB-CAC7311AEEE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4ABD-C698-4B11-A166-32574DEFA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uhammadazhar@uaar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Mobile Application Development</a:t>
            </a:r>
            <a:br>
              <a:rPr lang="en-US" sz="4800" dirty="0" smtClean="0"/>
            </a:br>
            <a:r>
              <a:rPr lang="en-US" sz="2400" b="1" dirty="0" smtClean="0"/>
              <a:t>Introductory Lecture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Muhammad </a:t>
            </a:r>
            <a:r>
              <a:rPr lang="en-US" dirty="0" smtClean="0"/>
              <a:t>Azhar</a:t>
            </a:r>
          </a:p>
          <a:p>
            <a:r>
              <a:rPr lang="en-US" dirty="0" smtClean="0">
                <a:hlinkClick r:id="rId2"/>
              </a:rPr>
              <a:t>muhammadazhar@uaar.edu.pk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Mobile Apps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842" y="1882478"/>
            <a:ext cx="7350315" cy="389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Hybrid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Native</a:t>
            </a:r>
          </a:p>
          <a:p>
            <a:r>
              <a:rPr lang="en-US" dirty="0" smtClean="0"/>
              <a:t>Flutter</a:t>
            </a:r>
          </a:p>
          <a:p>
            <a:r>
              <a:rPr lang="en-US" dirty="0" err="1" smtClean="0"/>
              <a:t>Xamrine</a:t>
            </a:r>
            <a:endParaRPr lang="en-US" dirty="0" smtClean="0"/>
          </a:p>
          <a:p>
            <a:r>
              <a:rPr lang="en-US" dirty="0" smtClean="0"/>
              <a:t>Ionic</a:t>
            </a:r>
          </a:p>
          <a:p>
            <a:r>
              <a:rPr lang="en-US" dirty="0" smtClean="0"/>
              <a:t>Mobile Angular UI</a:t>
            </a:r>
          </a:p>
          <a:p>
            <a:r>
              <a:rPr lang="en-US" dirty="0" smtClean="0"/>
              <a:t>Cordova / </a:t>
            </a:r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smtClean="0"/>
              <a:t>Sencha Touch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4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Paul, A., &amp; </a:t>
            </a:r>
            <a:r>
              <a:rPr lang="en-US" dirty="0" err="1"/>
              <a:t>Nalwaya</a:t>
            </a:r>
            <a:r>
              <a:rPr lang="en-US" dirty="0"/>
              <a:t>, A. (2012). React Native for Mobile Development Harness the Power of React Native to Create Stunning iOS and Android Applications Second Edition. https://doi.org/10.1007/978-1-4842-4454-8</a:t>
            </a:r>
          </a:p>
          <a:p>
            <a:r>
              <a:rPr lang="en-US" dirty="0"/>
              <a:t>Allen, G. (2021). Android for Absolute Beginners. Berkeley, CA: </a:t>
            </a:r>
            <a:r>
              <a:rPr lang="en-US" dirty="0" err="1"/>
              <a:t>Apress</a:t>
            </a:r>
            <a:r>
              <a:rPr lang="en-US" dirty="0"/>
              <a:t>. https://doi.org/10.1007/978-1-4842-6646-5 </a:t>
            </a:r>
          </a:p>
          <a:p>
            <a:r>
              <a:rPr lang="en-US" dirty="0"/>
              <a:t>Cheng, F. (2019). Flutter Recipes Mobile Development Solutions for iOS and Android. Berkeley, CA: </a:t>
            </a:r>
            <a:r>
              <a:rPr lang="en-US" dirty="0" err="1"/>
              <a:t>Apress</a:t>
            </a:r>
            <a:r>
              <a:rPr lang="en-US" dirty="0"/>
              <a:t>. https://</a:t>
            </a:r>
            <a:r>
              <a:rPr lang="en-US" dirty="0" smtClean="0"/>
              <a:t>doi.org/10.1007/978-1-4842-4982-6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Professional </a:t>
            </a:r>
            <a:r>
              <a:rPr lang="en-US" dirty="0"/>
              <a:t>Android application development, </a:t>
            </a:r>
            <a:r>
              <a:rPr lang="en-US" dirty="0" err="1"/>
              <a:t>Reto</a:t>
            </a:r>
            <a:r>
              <a:rPr lang="en-US" dirty="0"/>
              <a:t> Meier, </a:t>
            </a:r>
            <a:r>
              <a:rPr lang="en-US" dirty="0" err="1"/>
              <a:t>Wrox</a:t>
            </a:r>
            <a:r>
              <a:rPr lang="en-US" dirty="0"/>
              <a:t> Programmer to Programmer, 2015.</a:t>
            </a:r>
          </a:p>
          <a:p>
            <a:pPr lvl="0"/>
            <a:r>
              <a:rPr lang="en-US" dirty="0" err="1"/>
              <a:t>iOS</a:t>
            </a:r>
            <a:r>
              <a:rPr lang="en-US" dirty="0"/>
              <a:t> Programming: The Big Nerd Ranch Guide, Conway, J., </a:t>
            </a:r>
            <a:r>
              <a:rPr lang="en-US" dirty="0" err="1"/>
              <a:t>Hillegass</a:t>
            </a:r>
            <a:r>
              <a:rPr lang="en-US" dirty="0"/>
              <a:t>, A., &amp; </a:t>
            </a:r>
            <a:r>
              <a:rPr lang="en-US" dirty="0" err="1"/>
              <a:t>Keur</a:t>
            </a:r>
            <a:r>
              <a:rPr lang="en-US" dirty="0"/>
              <a:t>, C., 5th Edition, 2014.</a:t>
            </a:r>
          </a:p>
          <a:p>
            <a:pPr lvl="0"/>
            <a:r>
              <a:rPr lang="en-US" dirty="0"/>
              <a:t>Android Programming: The Big Nerd Ranch Guides, Phillips, B. &amp; Hardy, B., 2</a:t>
            </a:r>
            <a:r>
              <a:rPr lang="en-US" baseline="30000" dirty="0"/>
              <a:t>nd</a:t>
            </a:r>
            <a:r>
              <a:rPr lang="en-US" dirty="0"/>
              <a:t>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32715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Mobile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Business point of view</a:t>
            </a:r>
          </a:p>
          <a:p>
            <a:pPr lvl="1"/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Loyalty and Customer Retention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Brand Recognition</a:t>
            </a:r>
          </a:p>
          <a:p>
            <a:pPr lvl="1"/>
            <a:r>
              <a:rPr lang="en-US" dirty="0" smtClean="0"/>
              <a:t>One stop interaction platform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Customers / Users point of view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Instant notifications</a:t>
            </a:r>
          </a:p>
          <a:p>
            <a:pPr lvl="1"/>
            <a:r>
              <a:rPr lang="en-US" dirty="0" smtClean="0"/>
              <a:t>Different apps with different benefits</a:t>
            </a:r>
          </a:p>
          <a:p>
            <a:pPr lvl="1"/>
            <a:r>
              <a:rPr lang="en-US" dirty="0" smtClean="0"/>
              <a:t>Time effectiveness</a:t>
            </a:r>
          </a:p>
          <a:p>
            <a:pPr lvl="1"/>
            <a:r>
              <a:rPr lang="en-US" dirty="0" smtClean="0"/>
              <a:t>Information on finger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9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Mobile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Apps</a:t>
            </a:r>
          </a:p>
          <a:p>
            <a:pPr lvl="1"/>
            <a:r>
              <a:rPr lang="en-US" dirty="0" smtClean="0"/>
              <a:t>Runs on web browsers on mobile phones (Chrome, Mozilla Firefox, Safari)</a:t>
            </a:r>
          </a:p>
          <a:p>
            <a:pPr lvl="1"/>
            <a:r>
              <a:rPr lang="en-US" dirty="0" smtClean="0"/>
              <a:t>Build using HTML / CSS / JavaScript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Easy to build and maintain</a:t>
            </a:r>
          </a:p>
          <a:p>
            <a:pPr lvl="2"/>
            <a:r>
              <a:rPr lang="en-US" dirty="0" smtClean="0"/>
              <a:t>Use any web technology / web programming language</a:t>
            </a:r>
          </a:p>
          <a:p>
            <a:pPr lvl="2"/>
            <a:r>
              <a:rPr lang="en-US" dirty="0" smtClean="0"/>
              <a:t>Cheaper than native and hybrid apps</a:t>
            </a:r>
          </a:p>
          <a:p>
            <a:pPr lvl="2"/>
            <a:r>
              <a:rPr lang="en-US" dirty="0" smtClean="0"/>
              <a:t>Single app for all platforms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Need to run in a browser (High level dependency)</a:t>
            </a:r>
          </a:p>
          <a:p>
            <a:pPr lvl="2"/>
            <a:r>
              <a:rPr lang="en-US" dirty="0" smtClean="0"/>
              <a:t>Slower than native apps</a:t>
            </a:r>
          </a:p>
          <a:p>
            <a:pPr lvl="2"/>
            <a:r>
              <a:rPr lang="en-US" dirty="0" smtClean="0"/>
              <a:t>Less interactive and less intuitive </a:t>
            </a:r>
          </a:p>
          <a:p>
            <a:pPr lvl="2"/>
            <a:r>
              <a:rPr lang="en-US" dirty="0" smtClean="0"/>
              <a:t>No application start icon on mobile desktop (Bad user experience)</a:t>
            </a:r>
          </a:p>
          <a:p>
            <a:pPr lvl="2"/>
            <a:r>
              <a:rPr lang="en-US" dirty="0" smtClean="0"/>
              <a:t>Cannot be submitted to app store</a:t>
            </a:r>
          </a:p>
          <a:p>
            <a:pPr lvl="2"/>
            <a:r>
              <a:rPr lang="en-US" dirty="0" smtClean="0"/>
              <a:t>Cannot interact with device utilities</a:t>
            </a:r>
          </a:p>
        </p:txBody>
      </p:sp>
    </p:spTree>
    <p:extLst>
      <p:ext uri="{BB962C8B-B14F-4D97-AF65-F5344CB8AC3E}">
        <p14:creationId xmlns:p14="http://schemas.microsoft.com/office/powerpoint/2010/main" val="12589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428625"/>
            <a:ext cx="10010775" cy="60007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7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Mobile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Apps</a:t>
            </a:r>
          </a:p>
          <a:p>
            <a:pPr lvl="1"/>
            <a:r>
              <a:rPr lang="en-US" dirty="0" smtClean="0"/>
              <a:t>Most common types of mobile apps</a:t>
            </a:r>
          </a:p>
          <a:p>
            <a:pPr lvl="1"/>
            <a:r>
              <a:rPr lang="en-US" dirty="0" smtClean="0"/>
              <a:t>Build for specific platform (Android, iOS, Windows Phones)</a:t>
            </a:r>
          </a:p>
          <a:p>
            <a:pPr lvl="1"/>
            <a:r>
              <a:rPr lang="en-US" dirty="0" smtClean="0"/>
              <a:t>Build using native programming languages (Java, Swift, Objective C)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Faster than web and hybrid apps</a:t>
            </a:r>
          </a:p>
          <a:p>
            <a:pPr lvl="2"/>
            <a:r>
              <a:rPr lang="en-US" dirty="0" smtClean="0"/>
              <a:t>Distributed in app store</a:t>
            </a:r>
          </a:p>
          <a:p>
            <a:pPr lvl="2"/>
            <a:r>
              <a:rPr lang="en-US" dirty="0" smtClean="0"/>
              <a:t>Interactive and intuitive</a:t>
            </a:r>
          </a:p>
          <a:p>
            <a:pPr lvl="2"/>
            <a:r>
              <a:rPr lang="en-US" dirty="0" smtClean="0"/>
              <a:t>Interacts with device utilities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Mobile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Apps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Single platform</a:t>
            </a:r>
          </a:p>
          <a:p>
            <a:pPr lvl="2"/>
            <a:r>
              <a:rPr lang="en-US" dirty="0" smtClean="0"/>
              <a:t>Developed in complex and harder programming languages</a:t>
            </a:r>
          </a:p>
          <a:p>
            <a:pPr lvl="2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Hard to maintain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Mobile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Mobile </a:t>
            </a:r>
            <a:r>
              <a:rPr lang="en-US" dirty="0"/>
              <a:t>Apps</a:t>
            </a:r>
          </a:p>
          <a:p>
            <a:pPr lvl="1"/>
            <a:r>
              <a:rPr lang="en-US" dirty="0" smtClean="0"/>
              <a:t>Combination of web and native mobile apps</a:t>
            </a:r>
          </a:p>
          <a:p>
            <a:pPr lvl="1"/>
            <a:r>
              <a:rPr lang="en-US" dirty="0" smtClean="0"/>
              <a:t>Build in HTML / CSS / JavaScript</a:t>
            </a:r>
          </a:p>
          <a:p>
            <a:pPr lvl="1"/>
            <a:r>
              <a:rPr lang="en-US" dirty="0" smtClean="0"/>
              <a:t>Runs inside of container / </a:t>
            </a:r>
            <a:r>
              <a:rPr lang="en-US" dirty="0" err="1" smtClean="0"/>
              <a:t>webview</a:t>
            </a:r>
            <a:endParaRPr lang="en-US" dirty="0" smtClean="0"/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Easy to build</a:t>
            </a:r>
          </a:p>
          <a:p>
            <a:pPr lvl="2"/>
            <a:r>
              <a:rPr lang="en-US" dirty="0" smtClean="0"/>
              <a:t>Much cheaper than native apps</a:t>
            </a:r>
          </a:p>
          <a:p>
            <a:pPr lvl="2"/>
            <a:r>
              <a:rPr lang="en-US" dirty="0" smtClean="0"/>
              <a:t>Single app for all platforms (Cross-platform apps)</a:t>
            </a:r>
          </a:p>
          <a:p>
            <a:pPr lvl="2"/>
            <a:r>
              <a:rPr lang="en-US" dirty="0" smtClean="0"/>
              <a:t>No browser needed</a:t>
            </a:r>
          </a:p>
          <a:p>
            <a:pPr lvl="2"/>
            <a:r>
              <a:rPr lang="en-US" dirty="0" smtClean="0"/>
              <a:t>Usually access device utilities using APIs</a:t>
            </a:r>
          </a:p>
          <a:p>
            <a:pPr lvl="2"/>
            <a:r>
              <a:rPr lang="en-US" dirty="0" smtClean="0"/>
              <a:t>Faster to develop than native apps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Mobile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Mobile </a:t>
            </a:r>
            <a:r>
              <a:rPr lang="en-US" dirty="0"/>
              <a:t>Apps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Slightly slower than native apps</a:t>
            </a:r>
          </a:p>
          <a:p>
            <a:pPr lvl="2"/>
            <a:r>
              <a:rPr lang="en-US" dirty="0" smtClean="0"/>
              <a:t>More expensive than web apps</a:t>
            </a:r>
          </a:p>
          <a:p>
            <a:pPr lvl="2"/>
            <a:r>
              <a:rPr lang="en-US" dirty="0" smtClean="0"/>
              <a:t>Less interactive than native apps</a:t>
            </a:r>
          </a:p>
          <a:p>
            <a:pPr lvl="2"/>
            <a:r>
              <a:rPr lang="en-US" dirty="0" smtClean="0"/>
              <a:t>Not as many plugins to interact with  devices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495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Mobile Application Development Introductory Lecture</vt:lpstr>
      <vt:lpstr>Reference Materials</vt:lpstr>
      <vt:lpstr>Benefits of Mobile Apps</vt:lpstr>
      <vt:lpstr>3 Types of Mobile Apps</vt:lpstr>
      <vt:lpstr>Responsive Web Apps</vt:lpstr>
      <vt:lpstr>3 Types of Mobile Apps</vt:lpstr>
      <vt:lpstr>3 Types of Mobile Apps</vt:lpstr>
      <vt:lpstr>3 Types of Mobile Apps</vt:lpstr>
      <vt:lpstr>3 Types of Mobile Apps</vt:lpstr>
      <vt:lpstr>3 Types of Mobile Apps</vt:lpstr>
      <vt:lpstr>Technologies for Hybrid Apps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(Overview, Javascript)</dc:title>
  <dc:creator>Malik Shahid Ali</dc:creator>
  <cp:lastModifiedBy>Microsoft account</cp:lastModifiedBy>
  <cp:revision>26</cp:revision>
  <dcterms:created xsi:type="dcterms:W3CDTF">2020-02-23T09:59:51Z</dcterms:created>
  <dcterms:modified xsi:type="dcterms:W3CDTF">2022-11-05T07:47:12Z</dcterms:modified>
</cp:coreProperties>
</file>