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256" r:id="rId2"/>
    <p:sldId id="257" r:id="rId3"/>
    <p:sldId id="258" r:id="rId4"/>
    <p:sldId id="259" r:id="rId5"/>
    <p:sldId id="260" r:id="rId6"/>
    <p:sldId id="261" r:id="rId7"/>
    <p:sldId id="263" r:id="rId8"/>
    <p:sldId id="264" r:id="rId9"/>
    <p:sldId id="265" r:id="rId10"/>
    <p:sldId id="266" r:id="rId11"/>
    <p:sldId id="267" r:id="rId12"/>
    <p:sldId id="303" r:id="rId13"/>
    <p:sldId id="333" r:id="rId14"/>
    <p:sldId id="597" r:id="rId15"/>
    <p:sldId id="334" r:id="rId16"/>
    <p:sldId id="268" r:id="rId17"/>
    <p:sldId id="269" r:id="rId18"/>
    <p:sldId id="592" r:id="rId19"/>
    <p:sldId id="584" r:id="rId20"/>
    <p:sldId id="270" r:id="rId21"/>
    <p:sldId id="271" r:id="rId22"/>
    <p:sldId id="587" r:id="rId23"/>
    <p:sldId id="272" r:id="rId24"/>
    <p:sldId id="273" r:id="rId25"/>
    <p:sldId id="274" r:id="rId26"/>
    <p:sldId id="275" r:id="rId27"/>
    <p:sldId id="276" r:id="rId28"/>
    <p:sldId id="277" r:id="rId29"/>
    <p:sldId id="278" r:id="rId30"/>
    <p:sldId id="608" r:id="rId31"/>
    <p:sldId id="357" r:id="rId32"/>
    <p:sldId id="283" r:id="rId33"/>
    <p:sldId id="284" r:id="rId34"/>
    <p:sldId id="286" r:id="rId35"/>
    <p:sldId id="287" r:id="rId36"/>
    <p:sldId id="288" r:id="rId37"/>
    <p:sldId id="360" r:id="rId38"/>
    <p:sldId id="319" r:id="rId39"/>
    <p:sldId id="320" r:id="rId40"/>
    <p:sldId id="321" r:id="rId41"/>
    <p:sldId id="322" r:id="rId42"/>
    <p:sldId id="323" r:id="rId43"/>
    <p:sldId id="324" r:id="rId44"/>
    <p:sldId id="325" r:id="rId45"/>
    <p:sldId id="326" r:id="rId46"/>
    <p:sldId id="327" r:id="rId47"/>
    <p:sldId id="328" r:id="rId48"/>
    <p:sldId id="363" r:id="rId49"/>
    <p:sldId id="598" r:id="rId50"/>
    <p:sldId id="599" r:id="rId51"/>
    <p:sldId id="600" r:id="rId52"/>
    <p:sldId id="335" r:id="rId53"/>
    <p:sldId id="348" r:id="rId54"/>
    <p:sldId id="295" r:id="rId55"/>
    <p:sldId id="601" r:id="rId56"/>
    <p:sldId id="602" r:id="rId57"/>
    <p:sldId id="603" r:id="rId58"/>
    <p:sldId id="604" r:id="rId59"/>
    <p:sldId id="605" r:id="rId60"/>
    <p:sldId id="607" r:id="rId61"/>
    <p:sldId id="299" r:id="rId62"/>
    <p:sldId id="302" r:id="rId63"/>
    <p:sldId id="364" r:id="rId64"/>
    <p:sldId id="365" r:id="rId65"/>
    <p:sldId id="307" r:id="rId66"/>
    <p:sldId id="306" r:id="rId67"/>
    <p:sldId id="305" r:id="rId68"/>
    <p:sldId id="304" r:id="rId69"/>
  </p:sldIdLst>
  <p:sldSz cx="10058400" cy="7772400"/>
  <p:notesSz cx="10058400" cy="77724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76706F-27E6-4502-A8CC-074D20F283DF}"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US"/>
        </a:p>
      </dgm:t>
    </dgm:pt>
    <dgm:pt modelId="{F9568AC7-2E2F-46D6-ADB0-A5FD187E3870}">
      <dgm:prSet phldrT="[Text]"/>
      <dgm:spPr/>
      <dgm:t>
        <a:bodyPr/>
        <a:lstStyle/>
        <a:p>
          <a:r>
            <a:rPr lang="en-US" dirty="0"/>
            <a:t>Distributed computing</a:t>
          </a:r>
        </a:p>
      </dgm:t>
    </dgm:pt>
    <dgm:pt modelId="{585432B9-D4DF-4598-98D0-AA34C5D0D02F}" type="parTrans" cxnId="{295B172A-447C-4878-83FA-F1DB13538D42}">
      <dgm:prSet/>
      <dgm:spPr/>
      <dgm:t>
        <a:bodyPr/>
        <a:lstStyle/>
        <a:p>
          <a:endParaRPr lang="en-US"/>
        </a:p>
      </dgm:t>
    </dgm:pt>
    <dgm:pt modelId="{DB1412F7-0D46-4A94-A9BF-44815DDA7FC9}" type="sibTrans" cxnId="{295B172A-447C-4878-83FA-F1DB13538D42}">
      <dgm:prSet/>
      <dgm:spPr/>
      <dgm:t>
        <a:bodyPr/>
        <a:lstStyle/>
        <a:p>
          <a:endParaRPr lang="en-US"/>
        </a:p>
      </dgm:t>
    </dgm:pt>
    <dgm:pt modelId="{9497F678-C000-45ED-994D-5B5269043D55}">
      <dgm:prSet phldrT="[Text]"/>
      <dgm:spPr/>
      <dgm:t>
        <a:bodyPr/>
        <a:lstStyle/>
        <a:p>
          <a:r>
            <a:rPr lang="en-US" dirty="0"/>
            <a:t>Clusters</a:t>
          </a:r>
        </a:p>
      </dgm:t>
    </dgm:pt>
    <dgm:pt modelId="{7054EAE2-AD80-4716-9821-F36A9875132E}" type="parTrans" cxnId="{EA7194E7-8504-4F78-A95E-47C832C7BD2B}">
      <dgm:prSet/>
      <dgm:spPr/>
      <dgm:t>
        <a:bodyPr/>
        <a:lstStyle/>
        <a:p>
          <a:endParaRPr lang="en-US"/>
        </a:p>
      </dgm:t>
    </dgm:pt>
    <dgm:pt modelId="{C6BBF3CB-D475-442F-895E-277C8818A883}" type="sibTrans" cxnId="{EA7194E7-8504-4F78-A95E-47C832C7BD2B}">
      <dgm:prSet/>
      <dgm:spPr/>
      <dgm:t>
        <a:bodyPr/>
        <a:lstStyle/>
        <a:p>
          <a:endParaRPr lang="en-US"/>
        </a:p>
      </dgm:t>
    </dgm:pt>
    <dgm:pt modelId="{09FCF7A1-AF96-4A2A-A663-37AE6E1D8D2A}">
      <dgm:prSet phldrT="[Text]" custT="1"/>
      <dgm:spPr/>
      <dgm:t>
        <a:bodyPr/>
        <a:lstStyle/>
        <a:p>
          <a:r>
            <a:rPr lang="en-US" sz="1600" dirty="0"/>
            <a:t>Multiple computers connected together </a:t>
          </a:r>
          <a:r>
            <a:rPr lang="en-US" sz="1600" dirty="0" err="1"/>
            <a:t>e.g</a:t>
          </a:r>
          <a:r>
            <a:rPr lang="en-US" sz="1600" dirty="0"/>
            <a:t> LAN</a:t>
          </a:r>
        </a:p>
        <a:p>
          <a:r>
            <a:rPr lang="en-US" sz="1600" dirty="0"/>
            <a:t>Each node performs same task</a:t>
          </a:r>
        </a:p>
        <a:p>
          <a:r>
            <a:rPr lang="en-US" sz="1600" dirty="0"/>
            <a:t>Controlled by network software</a:t>
          </a:r>
        </a:p>
        <a:p>
          <a:r>
            <a:rPr lang="en-US" sz="1600" dirty="0"/>
            <a:t>Mostly physically coupled</a:t>
          </a:r>
        </a:p>
        <a:p>
          <a:endParaRPr lang="en-US" sz="1600" dirty="0"/>
        </a:p>
      </dgm:t>
    </dgm:pt>
    <dgm:pt modelId="{0B557B98-D2DB-4B85-BD45-DE28309AA3A6}" type="parTrans" cxnId="{7ABC208B-CE12-4AFF-896C-CD9AD5C947FB}">
      <dgm:prSet/>
      <dgm:spPr/>
      <dgm:t>
        <a:bodyPr/>
        <a:lstStyle/>
        <a:p>
          <a:endParaRPr lang="en-US"/>
        </a:p>
      </dgm:t>
    </dgm:pt>
    <dgm:pt modelId="{253ABE1D-B292-4252-B5D6-A1A834C7ADDA}" type="sibTrans" cxnId="{7ABC208B-CE12-4AFF-896C-CD9AD5C947FB}">
      <dgm:prSet/>
      <dgm:spPr/>
      <dgm:t>
        <a:bodyPr/>
        <a:lstStyle/>
        <a:p>
          <a:endParaRPr lang="en-US"/>
        </a:p>
      </dgm:t>
    </dgm:pt>
    <dgm:pt modelId="{7D43F731-61A7-47BD-9EEF-79CA28C3FB32}">
      <dgm:prSet phldrT="[Text]"/>
      <dgm:spPr/>
      <dgm:t>
        <a:bodyPr/>
        <a:lstStyle/>
        <a:p>
          <a:r>
            <a:rPr lang="en-US" dirty="0"/>
            <a:t>Cloud</a:t>
          </a:r>
        </a:p>
      </dgm:t>
    </dgm:pt>
    <dgm:pt modelId="{74E0FCF4-5A2D-4B6B-8E81-E3A3C2E255CC}" type="parTrans" cxnId="{E0240FC4-23F9-4DC9-872F-06642321BD2A}">
      <dgm:prSet/>
      <dgm:spPr/>
      <dgm:t>
        <a:bodyPr/>
        <a:lstStyle/>
        <a:p>
          <a:endParaRPr lang="en-US"/>
        </a:p>
      </dgm:t>
    </dgm:pt>
    <dgm:pt modelId="{7C82085C-D3D9-4157-A7CF-0650CEB70AE9}" type="sibTrans" cxnId="{E0240FC4-23F9-4DC9-872F-06642321BD2A}">
      <dgm:prSet/>
      <dgm:spPr/>
      <dgm:t>
        <a:bodyPr/>
        <a:lstStyle/>
        <a:p>
          <a:endParaRPr lang="en-US"/>
        </a:p>
      </dgm:t>
    </dgm:pt>
    <dgm:pt modelId="{5A2194D7-A52D-44D2-86C6-C88CFB1F048A}">
      <dgm:prSet phldrT="[Text]" custT="1"/>
      <dgm:spPr/>
      <dgm:t>
        <a:bodyPr/>
        <a:lstStyle/>
        <a:p>
          <a:r>
            <a:rPr lang="en-US" sz="1600" dirty="0"/>
            <a:t>Multiple computers connected together through Internet </a:t>
          </a:r>
        </a:p>
        <a:p>
          <a:r>
            <a:rPr lang="en-US" sz="1600" dirty="0"/>
            <a:t>All hardware and software services provided  by cloud provider without any knowledge to customers, You lease anything you want and pay for that only</a:t>
          </a:r>
        </a:p>
        <a:p>
          <a:endParaRPr lang="en-US" sz="1600" dirty="0"/>
        </a:p>
      </dgm:t>
    </dgm:pt>
    <dgm:pt modelId="{6876374F-1289-4518-AE5D-4ACF8A52D360}" type="parTrans" cxnId="{2AB2D378-C668-4B96-8566-4F5788FB2090}">
      <dgm:prSet/>
      <dgm:spPr/>
      <dgm:t>
        <a:bodyPr/>
        <a:lstStyle/>
        <a:p>
          <a:endParaRPr lang="en-US"/>
        </a:p>
      </dgm:t>
    </dgm:pt>
    <dgm:pt modelId="{9D1D8E4C-5624-4B57-A2DF-BCA6C6921B6D}" type="sibTrans" cxnId="{2AB2D378-C668-4B96-8566-4F5788FB2090}">
      <dgm:prSet/>
      <dgm:spPr/>
      <dgm:t>
        <a:bodyPr/>
        <a:lstStyle/>
        <a:p>
          <a:endParaRPr lang="en-US"/>
        </a:p>
      </dgm:t>
    </dgm:pt>
    <dgm:pt modelId="{FEDEB673-E7EF-47C3-8147-3079FE504718}">
      <dgm:prSet/>
      <dgm:spPr/>
      <dgm:t>
        <a:bodyPr/>
        <a:lstStyle/>
        <a:p>
          <a:r>
            <a:rPr lang="en-US" dirty="0"/>
            <a:t>Grid</a:t>
          </a:r>
        </a:p>
      </dgm:t>
    </dgm:pt>
    <dgm:pt modelId="{8FB3B8D5-C78E-4FD0-946A-8F59A833C9A6}" type="parTrans" cxnId="{A3963D7D-59EB-4097-AE90-27B21A81FDF0}">
      <dgm:prSet/>
      <dgm:spPr/>
      <dgm:t>
        <a:bodyPr/>
        <a:lstStyle/>
        <a:p>
          <a:endParaRPr lang="en-US"/>
        </a:p>
      </dgm:t>
    </dgm:pt>
    <dgm:pt modelId="{3CAE2729-42C6-421E-94CA-404243398B59}" type="sibTrans" cxnId="{A3963D7D-59EB-4097-AE90-27B21A81FDF0}">
      <dgm:prSet/>
      <dgm:spPr/>
      <dgm:t>
        <a:bodyPr/>
        <a:lstStyle/>
        <a:p>
          <a:endParaRPr lang="en-US"/>
        </a:p>
      </dgm:t>
    </dgm:pt>
    <dgm:pt modelId="{695182EF-91EE-4D9D-B045-735C4E053367}">
      <dgm:prSet custT="1"/>
      <dgm:spPr/>
      <dgm:t>
        <a:bodyPr/>
        <a:lstStyle/>
        <a:p>
          <a:r>
            <a:rPr lang="en-US" sz="1600" dirty="0"/>
            <a:t>Multiple computers  from different locations connected together each perform different tasks and achieves ONE common goal</a:t>
          </a:r>
        </a:p>
        <a:p>
          <a:r>
            <a:rPr lang="en-US" sz="1600" dirty="0"/>
            <a:t>Not physically coupled</a:t>
          </a:r>
        </a:p>
        <a:p>
          <a:endParaRPr lang="en-US" sz="1600" dirty="0"/>
        </a:p>
      </dgm:t>
    </dgm:pt>
    <dgm:pt modelId="{9DDA3E15-8D77-4DF8-A1F5-6ACEE830FA2A}" type="parTrans" cxnId="{ABE7C1CF-4F99-45B2-A28A-5E4BC715C218}">
      <dgm:prSet/>
      <dgm:spPr/>
      <dgm:t>
        <a:bodyPr/>
        <a:lstStyle/>
        <a:p>
          <a:endParaRPr lang="en-US"/>
        </a:p>
      </dgm:t>
    </dgm:pt>
    <dgm:pt modelId="{481A8D5C-E4DA-4D64-BDB2-91142DAE757D}" type="sibTrans" cxnId="{ABE7C1CF-4F99-45B2-A28A-5E4BC715C218}">
      <dgm:prSet/>
      <dgm:spPr/>
      <dgm:t>
        <a:bodyPr/>
        <a:lstStyle/>
        <a:p>
          <a:endParaRPr lang="en-US"/>
        </a:p>
      </dgm:t>
    </dgm:pt>
    <dgm:pt modelId="{CBE622F5-01B6-4E15-BC65-17293C75A7AF}" type="pres">
      <dgm:prSet presAssocID="{C976706F-27E6-4502-A8CC-074D20F283DF}" presName="diagram" presStyleCnt="0">
        <dgm:presLayoutVars>
          <dgm:chPref val="1"/>
          <dgm:dir/>
          <dgm:animOne val="branch"/>
          <dgm:animLvl val="lvl"/>
          <dgm:resizeHandles val="exact"/>
        </dgm:presLayoutVars>
      </dgm:prSet>
      <dgm:spPr/>
    </dgm:pt>
    <dgm:pt modelId="{1718AF56-C82D-438B-955A-66FB02235292}" type="pres">
      <dgm:prSet presAssocID="{F9568AC7-2E2F-46D6-ADB0-A5FD187E3870}" presName="root1" presStyleCnt="0"/>
      <dgm:spPr/>
    </dgm:pt>
    <dgm:pt modelId="{65F33DC1-BE81-4BE7-9137-67BE5291BAC9}" type="pres">
      <dgm:prSet presAssocID="{F9568AC7-2E2F-46D6-ADB0-A5FD187E3870}" presName="LevelOneTextNode" presStyleLbl="node0" presStyleIdx="0" presStyleCnt="3" custScaleX="54543" custLinFactNeighborX="-11" custLinFactNeighborY="68001">
        <dgm:presLayoutVars>
          <dgm:chPref val="3"/>
        </dgm:presLayoutVars>
      </dgm:prSet>
      <dgm:spPr/>
    </dgm:pt>
    <dgm:pt modelId="{F7D47157-AAC8-4C81-88B9-A12BCF291513}" type="pres">
      <dgm:prSet presAssocID="{F9568AC7-2E2F-46D6-ADB0-A5FD187E3870}" presName="level2hierChild" presStyleCnt="0"/>
      <dgm:spPr/>
    </dgm:pt>
    <dgm:pt modelId="{283BFEAA-28F6-407E-A7C1-7C76AE9EEFD5}" type="pres">
      <dgm:prSet presAssocID="{7054EAE2-AD80-4716-9821-F36A9875132E}" presName="conn2-1" presStyleLbl="parChTrans1D2" presStyleIdx="0" presStyleCnt="2"/>
      <dgm:spPr/>
    </dgm:pt>
    <dgm:pt modelId="{1D2A853F-6B4C-4192-88B3-978DEFEA570C}" type="pres">
      <dgm:prSet presAssocID="{7054EAE2-AD80-4716-9821-F36A9875132E}" presName="connTx" presStyleLbl="parChTrans1D2" presStyleIdx="0" presStyleCnt="2"/>
      <dgm:spPr/>
    </dgm:pt>
    <dgm:pt modelId="{C0A7E40D-B59D-4C99-BF5F-C7B307C60475}" type="pres">
      <dgm:prSet presAssocID="{9497F678-C000-45ED-994D-5B5269043D55}" presName="root2" presStyleCnt="0"/>
      <dgm:spPr/>
    </dgm:pt>
    <dgm:pt modelId="{806F81B6-8DFD-45F2-A59A-06C4C5C2FB2E}" type="pres">
      <dgm:prSet presAssocID="{9497F678-C000-45ED-994D-5B5269043D55}" presName="LevelTwoTextNode" presStyleLbl="node2" presStyleIdx="0" presStyleCnt="2" custScaleX="25753" custLinFactNeighborX="-15778" custLinFactNeighborY="-18950">
        <dgm:presLayoutVars>
          <dgm:chPref val="3"/>
        </dgm:presLayoutVars>
      </dgm:prSet>
      <dgm:spPr/>
    </dgm:pt>
    <dgm:pt modelId="{50588B68-9D62-43BF-9312-607D582998A4}" type="pres">
      <dgm:prSet presAssocID="{9497F678-C000-45ED-994D-5B5269043D55}" presName="level3hierChild" presStyleCnt="0"/>
      <dgm:spPr/>
    </dgm:pt>
    <dgm:pt modelId="{4BDC7C9F-3F87-4828-8668-24CB0F366503}" type="pres">
      <dgm:prSet presAssocID="{0B557B98-D2DB-4B85-BD45-DE28309AA3A6}" presName="conn2-1" presStyleLbl="parChTrans1D3" presStyleIdx="0" presStyleCnt="2"/>
      <dgm:spPr/>
    </dgm:pt>
    <dgm:pt modelId="{7CD2B151-0AA7-4EA5-9224-E17414ACDA73}" type="pres">
      <dgm:prSet presAssocID="{0B557B98-D2DB-4B85-BD45-DE28309AA3A6}" presName="connTx" presStyleLbl="parChTrans1D3" presStyleIdx="0" presStyleCnt="2"/>
      <dgm:spPr/>
    </dgm:pt>
    <dgm:pt modelId="{568144A7-7F55-4FEE-B7C9-55C8AC743071}" type="pres">
      <dgm:prSet presAssocID="{09FCF7A1-AF96-4A2A-A663-37AE6E1D8D2A}" presName="root2" presStyleCnt="0"/>
      <dgm:spPr/>
    </dgm:pt>
    <dgm:pt modelId="{A06D5605-344E-4526-8487-ACE635CBF7DA}" type="pres">
      <dgm:prSet presAssocID="{09FCF7A1-AF96-4A2A-A663-37AE6E1D8D2A}" presName="LevelTwoTextNode" presStyleLbl="node3" presStyleIdx="0" presStyleCnt="2" custScaleX="197442" custScaleY="138710">
        <dgm:presLayoutVars>
          <dgm:chPref val="3"/>
        </dgm:presLayoutVars>
      </dgm:prSet>
      <dgm:spPr/>
    </dgm:pt>
    <dgm:pt modelId="{B199A955-0ADC-43C6-922A-DDB0E94CF31C}" type="pres">
      <dgm:prSet presAssocID="{09FCF7A1-AF96-4A2A-A663-37AE6E1D8D2A}" presName="level3hierChild" presStyleCnt="0"/>
      <dgm:spPr/>
    </dgm:pt>
    <dgm:pt modelId="{F487213F-4158-40AC-8DD6-67F2A4AD35D1}" type="pres">
      <dgm:prSet presAssocID="{74E0FCF4-5A2D-4B6B-8E81-E3A3C2E255CC}" presName="conn2-1" presStyleLbl="parChTrans1D2" presStyleIdx="1" presStyleCnt="2"/>
      <dgm:spPr/>
    </dgm:pt>
    <dgm:pt modelId="{8D7BF7D7-02AA-4E9C-ADBF-4772B69239B1}" type="pres">
      <dgm:prSet presAssocID="{74E0FCF4-5A2D-4B6B-8E81-E3A3C2E255CC}" presName="connTx" presStyleLbl="parChTrans1D2" presStyleIdx="1" presStyleCnt="2"/>
      <dgm:spPr/>
    </dgm:pt>
    <dgm:pt modelId="{5B27CCBD-68C0-4811-95E2-035287DBFD7D}" type="pres">
      <dgm:prSet presAssocID="{7D43F731-61A7-47BD-9EEF-79CA28C3FB32}" presName="root2" presStyleCnt="0"/>
      <dgm:spPr/>
    </dgm:pt>
    <dgm:pt modelId="{765DFBD3-2EED-4D03-BA95-946E2F907049}" type="pres">
      <dgm:prSet presAssocID="{7D43F731-61A7-47BD-9EEF-79CA28C3FB32}" presName="LevelTwoTextNode" presStyleLbl="node2" presStyleIdx="1" presStyleCnt="2" custScaleX="25753" custLinFactNeighborX="-15778" custLinFactNeighborY="-18950">
        <dgm:presLayoutVars>
          <dgm:chPref val="3"/>
        </dgm:presLayoutVars>
      </dgm:prSet>
      <dgm:spPr/>
    </dgm:pt>
    <dgm:pt modelId="{B5A5A412-10B6-4FDA-85FF-BF445B440BFA}" type="pres">
      <dgm:prSet presAssocID="{7D43F731-61A7-47BD-9EEF-79CA28C3FB32}" presName="level3hierChild" presStyleCnt="0"/>
      <dgm:spPr/>
    </dgm:pt>
    <dgm:pt modelId="{AE40EA57-8E70-43B4-A2F2-33CFCCB0FD75}" type="pres">
      <dgm:prSet presAssocID="{6876374F-1289-4518-AE5D-4ACF8A52D360}" presName="conn2-1" presStyleLbl="parChTrans1D3" presStyleIdx="1" presStyleCnt="2"/>
      <dgm:spPr/>
    </dgm:pt>
    <dgm:pt modelId="{46EF162B-2BD2-4048-85D8-F01CA25B4886}" type="pres">
      <dgm:prSet presAssocID="{6876374F-1289-4518-AE5D-4ACF8A52D360}" presName="connTx" presStyleLbl="parChTrans1D3" presStyleIdx="1" presStyleCnt="2"/>
      <dgm:spPr/>
    </dgm:pt>
    <dgm:pt modelId="{D1E85EB8-4B0B-4EB7-BAFF-BE96F9BBD506}" type="pres">
      <dgm:prSet presAssocID="{5A2194D7-A52D-44D2-86C6-C88CFB1F048A}" presName="root2" presStyleCnt="0"/>
      <dgm:spPr/>
    </dgm:pt>
    <dgm:pt modelId="{2B90902B-5868-47BA-AFC5-98AF780D1149}" type="pres">
      <dgm:prSet presAssocID="{5A2194D7-A52D-44D2-86C6-C88CFB1F048A}" presName="LevelTwoTextNode" presStyleLbl="node3" presStyleIdx="1" presStyleCnt="2" custScaleX="197442" custScaleY="132663">
        <dgm:presLayoutVars>
          <dgm:chPref val="3"/>
        </dgm:presLayoutVars>
      </dgm:prSet>
      <dgm:spPr/>
    </dgm:pt>
    <dgm:pt modelId="{7DF6F75C-9B15-45C6-A6EF-E6AA4A74F4CF}" type="pres">
      <dgm:prSet presAssocID="{5A2194D7-A52D-44D2-86C6-C88CFB1F048A}" presName="level3hierChild" presStyleCnt="0"/>
      <dgm:spPr/>
    </dgm:pt>
    <dgm:pt modelId="{9D8083A5-CC5C-480E-8FD6-82FC2C6E7C5D}" type="pres">
      <dgm:prSet presAssocID="{FEDEB673-E7EF-47C3-8147-3079FE504718}" presName="root1" presStyleCnt="0"/>
      <dgm:spPr/>
    </dgm:pt>
    <dgm:pt modelId="{7734DB3A-84F3-4491-B0A3-999540B29932}" type="pres">
      <dgm:prSet presAssocID="{FEDEB673-E7EF-47C3-8147-3079FE504718}" presName="LevelOneTextNode" presStyleLbl="node0" presStyleIdx="1" presStyleCnt="3" custScaleX="25753" custLinFactNeighborX="81914" custLinFactNeighborY="71161">
        <dgm:presLayoutVars>
          <dgm:chPref val="3"/>
        </dgm:presLayoutVars>
      </dgm:prSet>
      <dgm:spPr/>
    </dgm:pt>
    <dgm:pt modelId="{8DA7BC43-8CDE-4089-B913-51778ED41D73}" type="pres">
      <dgm:prSet presAssocID="{FEDEB673-E7EF-47C3-8147-3079FE504718}" presName="level2hierChild" presStyleCnt="0"/>
      <dgm:spPr/>
    </dgm:pt>
    <dgm:pt modelId="{28664A00-FEC7-42C2-BAA8-AA5685A2C250}" type="pres">
      <dgm:prSet presAssocID="{695182EF-91EE-4D9D-B045-735C4E053367}" presName="root1" presStyleCnt="0"/>
      <dgm:spPr/>
    </dgm:pt>
    <dgm:pt modelId="{E7555547-8A88-4CCF-A740-E729C16F8065}" type="pres">
      <dgm:prSet presAssocID="{695182EF-91EE-4D9D-B045-735C4E053367}" presName="LevelOneTextNode" presStyleLbl="node0" presStyleIdx="2" presStyleCnt="3" custScaleX="197442" custScaleY="115336" custLinFactX="100000" custLinFactNeighborX="177968" custLinFactNeighborY="-14212">
        <dgm:presLayoutVars>
          <dgm:chPref val="3"/>
        </dgm:presLayoutVars>
      </dgm:prSet>
      <dgm:spPr/>
    </dgm:pt>
    <dgm:pt modelId="{0426E943-A82A-4984-88F3-A730BC604C87}" type="pres">
      <dgm:prSet presAssocID="{695182EF-91EE-4D9D-B045-735C4E053367}" presName="level2hierChild" presStyleCnt="0"/>
      <dgm:spPr/>
    </dgm:pt>
  </dgm:ptLst>
  <dgm:cxnLst>
    <dgm:cxn modelId="{295B172A-447C-4878-83FA-F1DB13538D42}" srcId="{C976706F-27E6-4502-A8CC-074D20F283DF}" destId="{F9568AC7-2E2F-46D6-ADB0-A5FD187E3870}" srcOrd="0" destOrd="0" parTransId="{585432B9-D4DF-4598-98D0-AA34C5D0D02F}" sibTransId="{DB1412F7-0D46-4A94-A9BF-44815DDA7FC9}"/>
    <dgm:cxn modelId="{F83C1235-868D-443E-BF7E-7F8B626B4010}" type="presOf" srcId="{FEDEB673-E7EF-47C3-8147-3079FE504718}" destId="{7734DB3A-84F3-4491-B0A3-999540B29932}" srcOrd="0" destOrd="0" presId="urn:microsoft.com/office/officeart/2005/8/layout/hierarchy2"/>
    <dgm:cxn modelId="{62A04B3C-1DFB-469B-9418-D2013A3D7D7D}" type="presOf" srcId="{F9568AC7-2E2F-46D6-ADB0-A5FD187E3870}" destId="{65F33DC1-BE81-4BE7-9137-67BE5291BAC9}" srcOrd="0" destOrd="0" presId="urn:microsoft.com/office/officeart/2005/8/layout/hierarchy2"/>
    <dgm:cxn modelId="{23464965-C58D-46E6-88DF-C3ADD35F995F}" type="presOf" srcId="{C976706F-27E6-4502-A8CC-074D20F283DF}" destId="{CBE622F5-01B6-4E15-BC65-17293C75A7AF}" srcOrd="0" destOrd="0" presId="urn:microsoft.com/office/officeart/2005/8/layout/hierarchy2"/>
    <dgm:cxn modelId="{74BFD16D-786C-4841-A96C-C68EC447D722}" type="presOf" srcId="{9497F678-C000-45ED-994D-5B5269043D55}" destId="{806F81B6-8DFD-45F2-A59A-06C4C5C2FB2E}" srcOrd="0" destOrd="0" presId="urn:microsoft.com/office/officeart/2005/8/layout/hierarchy2"/>
    <dgm:cxn modelId="{77AA3A50-A441-4B91-AE7D-E98CCDA00475}" type="presOf" srcId="{0B557B98-D2DB-4B85-BD45-DE28309AA3A6}" destId="{7CD2B151-0AA7-4EA5-9224-E17414ACDA73}" srcOrd="1" destOrd="0" presId="urn:microsoft.com/office/officeart/2005/8/layout/hierarchy2"/>
    <dgm:cxn modelId="{2AB2D378-C668-4B96-8566-4F5788FB2090}" srcId="{7D43F731-61A7-47BD-9EEF-79CA28C3FB32}" destId="{5A2194D7-A52D-44D2-86C6-C88CFB1F048A}" srcOrd="0" destOrd="0" parTransId="{6876374F-1289-4518-AE5D-4ACF8A52D360}" sibTransId="{9D1D8E4C-5624-4B57-A2DF-BCA6C6921B6D}"/>
    <dgm:cxn modelId="{5EBDA17C-450C-4082-962C-7D1C10E7F961}" type="presOf" srcId="{7054EAE2-AD80-4716-9821-F36A9875132E}" destId="{1D2A853F-6B4C-4192-88B3-978DEFEA570C}" srcOrd="1" destOrd="0" presId="urn:microsoft.com/office/officeart/2005/8/layout/hierarchy2"/>
    <dgm:cxn modelId="{A3963D7D-59EB-4097-AE90-27B21A81FDF0}" srcId="{C976706F-27E6-4502-A8CC-074D20F283DF}" destId="{FEDEB673-E7EF-47C3-8147-3079FE504718}" srcOrd="1" destOrd="0" parTransId="{8FB3B8D5-C78E-4FD0-946A-8F59A833C9A6}" sibTransId="{3CAE2729-42C6-421E-94CA-404243398B59}"/>
    <dgm:cxn modelId="{7ABC208B-CE12-4AFF-896C-CD9AD5C947FB}" srcId="{9497F678-C000-45ED-994D-5B5269043D55}" destId="{09FCF7A1-AF96-4A2A-A663-37AE6E1D8D2A}" srcOrd="0" destOrd="0" parTransId="{0B557B98-D2DB-4B85-BD45-DE28309AA3A6}" sibTransId="{253ABE1D-B292-4252-B5D6-A1A834C7ADDA}"/>
    <dgm:cxn modelId="{64B05C8D-803F-47AB-8720-6A3B32E56782}" type="presOf" srcId="{7054EAE2-AD80-4716-9821-F36A9875132E}" destId="{283BFEAA-28F6-407E-A7C1-7C76AE9EEFD5}" srcOrd="0" destOrd="0" presId="urn:microsoft.com/office/officeart/2005/8/layout/hierarchy2"/>
    <dgm:cxn modelId="{9E168D9B-0648-49AB-95A8-29134621A074}" type="presOf" srcId="{6876374F-1289-4518-AE5D-4ACF8A52D360}" destId="{AE40EA57-8E70-43B4-A2F2-33CFCCB0FD75}" srcOrd="0" destOrd="0" presId="urn:microsoft.com/office/officeart/2005/8/layout/hierarchy2"/>
    <dgm:cxn modelId="{3172D8B0-6592-4119-9BE7-7BB8B71D5237}" type="presOf" srcId="{74E0FCF4-5A2D-4B6B-8E81-E3A3C2E255CC}" destId="{8D7BF7D7-02AA-4E9C-ADBF-4772B69239B1}" srcOrd="1" destOrd="0" presId="urn:microsoft.com/office/officeart/2005/8/layout/hierarchy2"/>
    <dgm:cxn modelId="{615AD4B9-7385-4CDC-BF56-080FD83C77BB}" type="presOf" srcId="{695182EF-91EE-4D9D-B045-735C4E053367}" destId="{E7555547-8A88-4CCF-A740-E729C16F8065}" srcOrd="0" destOrd="0" presId="urn:microsoft.com/office/officeart/2005/8/layout/hierarchy2"/>
    <dgm:cxn modelId="{EFA504BA-2F4A-4BCC-8331-A6CB0A92DD8C}" type="presOf" srcId="{0B557B98-D2DB-4B85-BD45-DE28309AA3A6}" destId="{4BDC7C9F-3F87-4828-8668-24CB0F366503}" srcOrd="0" destOrd="0" presId="urn:microsoft.com/office/officeart/2005/8/layout/hierarchy2"/>
    <dgm:cxn modelId="{CFF2FABE-CA8A-475E-B6C9-0E6EFBFC814A}" type="presOf" srcId="{6876374F-1289-4518-AE5D-4ACF8A52D360}" destId="{46EF162B-2BD2-4048-85D8-F01CA25B4886}" srcOrd="1" destOrd="0" presId="urn:microsoft.com/office/officeart/2005/8/layout/hierarchy2"/>
    <dgm:cxn modelId="{E0240FC4-23F9-4DC9-872F-06642321BD2A}" srcId="{F9568AC7-2E2F-46D6-ADB0-A5FD187E3870}" destId="{7D43F731-61A7-47BD-9EEF-79CA28C3FB32}" srcOrd="1" destOrd="0" parTransId="{74E0FCF4-5A2D-4B6B-8E81-E3A3C2E255CC}" sibTransId="{7C82085C-D3D9-4157-A7CF-0650CEB70AE9}"/>
    <dgm:cxn modelId="{ABE7C1CF-4F99-45B2-A28A-5E4BC715C218}" srcId="{C976706F-27E6-4502-A8CC-074D20F283DF}" destId="{695182EF-91EE-4D9D-B045-735C4E053367}" srcOrd="2" destOrd="0" parTransId="{9DDA3E15-8D77-4DF8-A1F5-6ACEE830FA2A}" sibTransId="{481A8D5C-E4DA-4D64-BDB2-91142DAE757D}"/>
    <dgm:cxn modelId="{E0EED9E5-A6AC-49EC-A453-07D10E9C90ED}" type="presOf" srcId="{5A2194D7-A52D-44D2-86C6-C88CFB1F048A}" destId="{2B90902B-5868-47BA-AFC5-98AF780D1149}" srcOrd="0" destOrd="0" presId="urn:microsoft.com/office/officeart/2005/8/layout/hierarchy2"/>
    <dgm:cxn modelId="{EA7194E7-8504-4F78-A95E-47C832C7BD2B}" srcId="{F9568AC7-2E2F-46D6-ADB0-A5FD187E3870}" destId="{9497F678-C000-45ED-994D-5B5269043D55}" srcOrd="0" destOrd="0" parTransId="{7054EAE2-AD80-4716-9821-F36A9875132E}" sibTransId="{C6BBF3CB-D475-442F-895E-277C8818A883}"/>
    <dgm:cxn modelId="{2D6E67EF-DB6E-4A8B-A765-44AB68D43D9C}" type="presOf" srcId="{74E0FCF4-5A2D-4B6B-8E81-E3A3C2E255CC}" destId="{F487213F-4158-40AC-8DD6-67F2A4AD35D1}" srcOrd="0" destOrd="0" presId="urn:microsoft.com/office/officeart/2005/8/layout/hierarchy2"/>
    <dgm:cxn modelId="{4920E8FA-FC18-4827-8B6C-66A5A4102B7C}" type="presOf" srcId="{7D43F731-61A7-47BD-9EEF-79CA28C3FB32}" destId="{765DFBD3-2EED-4D03-BA95-946E2F907049}" srcOrd="0" destOrd="0" presId="urn:microsoft.com/office/officeart/2005/8/layout/hierarchy2"/>
    <dgm:cxn modelId="{6BD384FE-FF38-44B9-BAA4-AE646762402F}" type="presOf" srcId="{09FCF7A1-AF96-4A2A-A663-37AE6E1D8D2A}" destId="{A06D5605-344E-4526-8487-ACE635CBF7DA}" srcOrd="0" destOrd="0" presId="urn:microsoft.com/office/officeart/2005/8/layout/hierarchy2"/>
    <dgm:cxn modelId="{BD3E89FB-FCDB-4AB6-87F1-50FEA7BD18E8}" type="presParOf" srcId="{CBE622F5-01B6-4E15-BC65-17293C75A7AF}" destId="{1718AF56-C82D-438B-955A-66FB02235292}" srcOrd="0" destOrd="0" presId="urn:microsoft.com/office/officeart/2005/8/layout/hierarchy2"/>
    <dgm:cxn modelId="{17219CED-5D7B-42EF-B1CC-B8A219F776B8}" type="presParOf" srcId="{1718AF56-C82D-438B-955A-66FB02235292}" destId="{65F33DC1-BE81-4BE7-9137-67BE5291BAC9}" srcOrd="0" destOrd="0" presId="urn:microsoft.com/office/officeart/2005/8/layout/hierarchy2"/>
    <dgm:cxn modelId="{1445F4E9-C3B0-4E08-9940-EA5C94DB44D1}" type="presParOf" srcId="{1718AF56-C82D-438B-955A-66FB02235292}" destId="{F7D47157-AAC8-4C81-88B9-A12BCF291513}" srcOrd="1" destOrd="0" presId="urn:microsoft.com/office/officeart/2005/8/layout/hierarchy2"/>
    <dgm:cxn modelId="{6E44051F-056F-4E77-A164-14324DB9F461}" type="presParOf" srcId="{F7D47157-AAC8-4C81-88B9-A12BCF291513}" destId="{283BFEAA-28F6-407E-A7C1-7C76AE9EEFD5}" srcOrd="0" destOrd="0" presId="urn:microsoft.com/office/officeart/2005/8/layout/hierarchy2"/>
    <dgm:cxn modelId="{FAAF1661-DF8C-4DDB-8BCB-8F53CBD0765F}" type="presParOf" srcId="{283BFEAA-28F6-407E-A7C1-7C76AE9EEFD5}" destId="{1D2A853F-6B4C-4192-88B3-978DEFEA570C}" srcOrd="0" destOrd="0" presId="urn:microsoft.com/office/officeart/2005/8/layout/hierarchy2"/>
    <dgm:cxn modelId="{661840B7-B84A-438D-8720-DAC5BEE8F11C}" type="presParOf" srcId="{F7D47157-AAC8-4C81-88B9-A12BCF291513}" destId="{C0A7E40D-B59D-4C99-BF5F-C7B307C60475}" srcOrd="1" destOrd="0" presId="urn:microsoft.com/office/officeart/2005/8/layout/hierarchy2"/>
    <dgm:cxn modelId="{7E0BBF25-D9F6-4881-8D46-63FDB055B731}" type="presParOf" srcId="{C0A7E40D-B59D-4C99-BF5F-C7B307C60475}" destId="{806F81B6-8DFD-45F2-A59A-06C4C5C2FB2E}" srcOrd="0" destOrd="0" presId="urn:microsoft.com/office/officeart/2005/8/layout/hierarchy2"/>
    <dgm:cxn modelId="{EC0274FF-1F30-4AB2-B07E-CB57AF63BB49}" type="presParOf" srcId="{C0A7E40D-B59D-4C99-BF5F-C7B307C60475}" destId="{50588B68-9D62-43BF-9312-607D582998A4}" srcOrd="1" destOrd="0" presId="urn:microsoft.com/office/officeart/2005/8/layout/hierarchy2"/>
    <dgm:cxn modelId="{73D827AC-9D30-4BC6-9C4A-8A7E4B38B958}" type="presParOf" srcId="{50588B68-9D62-43BF-9312-607D582998A4}" destId="{4BDC7C9F-3F87-4828-8668-24CB0F366503}" srcOrd="0" destOrd="0" presId="urn:microsoft.com/office/officeart/2005/8/layout/hierarchy2"/>
    <dgm:cxn modelId="{BE91F9A2-CD81-4A5A-9EE4-01DAD54E99AC}" type="presParOf" srcId="{4BDC7C9F-3F87-4828-8668-24CB0F366503}" destId="{7CD2B151-0AA7-4EA5-9224-E17414ACDA73}" srcOrd="0" destOrd="0" presId="urn:microsoft.com/office/officeart/2005/8/layout/hierarchy2"/>
    <dgm:cxn modelId="{D969C7D8-6088-46CF-AB08-1EF3E990C47F}" type="presParOf" srcId="{50588B68-9D62-43BF-9312-607D582998A4}" destId="{568144A7-7F55-4FEE-B7C9-55C8AC743071}" srcOrd="1" destOrd="0" presId="urn:microsoft.com/office/officeart/2005/8/layout/hierarchy2"/>
    <dgm:cxn modelId="{AB7C8567-920D-4476-AD50-D96B02FC42C2}" type="presParOf" srcId="{568144A7-7F55-4FEE-B7C9-55C8AC743071}" destId="{A06D5605-344E-4526-8487-ACE635CBF7DA}" srcOrd="0" destOrd="0" presId="urn:microsoft.com/office/officeart/2005/8/layout/hierarchy2"/>
    <dgm:cxn modelId="{C4B46B06-FB8A-47D7-88F5-44CA1D9024C9}" type="presParOf" srcId="{568144A7-7F55-4FEE-B7C9-55C8AC743071}" destId="{B199A955-0ADC-43C6-922A-DDB0E94CF31C}" srcOrd="1" destOrd="0" presId="urn:microsoft.com/office/officeart/2005/8/layout/hierarchy2"/>
    <dgm:cxn modelId="{58D707C0-F91D-45F0-B4C7-0451D419795E}" type="presParOf" srcId="{F7D47157-AAC8-4C81-88B9-A12BCF291513}" destId="{F487213F-4158-40AC-8DD6-67F2A4AD35D1}" srcOrd="2" destOrd="0" presId="urn:microsoft.com/office/officeart/2005/8/layout/hierarchy2"/>
    <dgm:cxn modelId="{4004B92D-E061-4951-B258-6B64916CAFD0}" type="presParOf" srcId="{F487213F-4158-40AC-8DD6-67F2A4AD35D1}" destId="{8D7BF7D7-02AA-4E9C-ADBF-4772B69239B1}" srcOrd="0" destOrd="0" presId="urn:microsoft.com/office/officeart/2005/8/layout/hierarchy2"/>
    <dgm:cxn modelId="{68D5EFEB-B145-42C8-8B2A-A7DE189DE968}" type="presParOf" srcId="{F7D47157-AAC8-4C81-88B9-A12BCF291513}" destId="{5B27CCBD-68C0-4811-95E2-035287DBFD7D}" srcOrd="3" destOrd="0" presId="urn:microsoft.com/office/officeart/2005/8/layout/hierarchy2"/>
    <dgm:cxn modelId="{E39BCE9F-D52A-49BD-8774-BAA47CEFBF07}" type="presParOf" srcId="{5B27CCBD-68C0-4811-95E2-035287DBFD7D}" destId="{765DFBD3-2EED-4D03-BA95-946E2F907049}" srcOrd="0" destOrd="0" presId="urn:microsoft.com/office/officeart/2005/8/layout/hierarchy2"/>
    <dgm:cxn modelId="{B70BD281-B5CD-4961-9FCC-E957DBDA652A}" type="presParOf" srcId="{5B27CCBD-68C0-4811-95E2-035287DBFD7D}" destId="{B5A5A412-10B6-4FDA-85FF-BF445B440BFA}" srcOrd="1" destOrd="0" presId="urn:microsoft.com/office/officeart/2005/8/layout/hierarchy2"/>
    <dgm:cxn modelId="{17E92ADD-CDD5-4BEF-B5D2-7F5256A13550}" type="presParOf" srcId="{B5A5A412-10B6-4FDA-85FF-BF445B440BFA}" destId="{AE40EA57-8E70-43B4-A2F2-33CFCCB0FD75}" srcOrd="0" destOrd="0" presId="urn:microsoft.com/office/officeart/2005/8/layout/hierarchy2"/>
    <dgm:cxn modelId="{55F806BB-F44E-4452-BBC9-E786763B21CB}" type="presParOf" srcId="{AE40EA57-8E70-43B4-A2F2-33CFCCB0FD75}" destId="{46EF162B-2BD2-4048-85D8-F01CA25B4886}" srcOrd="0" destOrd="0" presId="urn:microsoft.com/office/officeart/2005/8/layout/hierarchy2"/>
    <dgm:cxn modelId="{97EE993E-8A97-42C2-893B-1D65AE044185}" type="presParOf" srcId="{B5A5A412-10B6-4FDA-85FF-BF445B440BFA}" destId="{D1E85EB8-4B0B-4EB7-BAFF-BE96F9BBD506}" srcOrd="1" destOrd="0" presId="urn:microsoft.com/office/officeart/2005/8/layout/hierarchy2"/>
    <dgm:cxn modelId="{1D3C5459-2398-4A5A-84BA-59E41600B34A}" type="presParOf" srcId="{D1E85EB8-4B0B-4EB7-BAFF-BE96F9BBD506}" destId="{2B90902B-5868-47BA-AFC5-98AF780D1149}" srcOrd="0" destOrd="0" presId="urn:microsoft.com/office/officeart/2005/8/layout/hierarchy2"/>
    <dgm:cxn modelId="{4D77AF06-CB78-4E26-8C4C-FA1275E53C07}" type="presParOf" srcId="{D1E85EB8-4B0B-4EB7-BAFF-BE96F9BBD506}" destId="{7DF6F75C-9B15-45C6-A6EF-E6AA4A74F4CF}" srcOrd="1" destOrd="0" presId="urn:microsoft.com/office/officeart/2005/8/layout/hierarchy2"/>
    <dgm:cxn modelId="{5DDA8F93-D809-42E1-9E8A-0DA25A0EFC39}" type="presParOf" srcId="{CBE622F5-01B6-4E15-BC65-17293C75A7AF}" destId="{9D8083A5-CC5C-480E-8FD6-82FC2C6E7C5D}" srcOrd="1" destOrd="0" presId="urn:microsoft.com/office/officeart/2005/8/layout/hierarchy2"/>
    <dgm:cxn modelId="{3125328D-888D-4C97-83CC-A2E67BF73B6C}" type="presParOf" srcId="{9D8083A5-CC5C-480E-8FD6-82FC2C6E7C5D}" destId="{7734DB3A-84F3-4491-B0A3-999540B29932}" srcOrd="0" destOrd="0" presId="urn:microsoft.com/office/officeart/2005/8/layout/hierarchy2"/>
    <dgm:cxn modelId="{68F4C010-17F5-47CD-ABC0-5EF105E94F46}" type="presParOf" srcId="{9D8083A5-CC5C-480E-8FD6-82FC2C6E7C5D}" destId="{8DA7BC43-8CDE-4089-B913-51778ED41D73}" srcOrd="1" destOrd="0" presId="urn:microsoft.com/office/officeart/2005/8/layout/hierarchy2"/>
    <dgm:cxn modelId="{2689A8D1-D99F-411A-97E7-230C19E057D0}" type="presParOf" srcId="{CBE622F5-01B6-4E15-BC65-17293C75A7AF}" destId="{28664A00-FEC7-42C2-BAA8-AA5685A2C250}" srcOrd="2" destOrd="0" presId="urn:microsoft.com/office/officeart/2005/8/layout/hierarchy2"/>
    <dgm:cxn modelId="{79732D40-2B13-4B7A-A137-5ED3E99FA38B}" type="presParOf" srcId="{28664A00-FEC7-42C2-BAA8-AA5685A2C250}" destId="{E7555547-8A88-4CCF-A740-E729C16F8065}" srcOrd="0" destOrd="0" presId="urn:microsoft.com/office/officeart/2005/8/layout/hierarchy2"/>
    <dgm:cxn modelId="{D31BEF8A-856C-42C2-A349-E2ED073BF72E}" type="presParOf" srcId="{28664A00-FEC7-42C2-BAA8-AA5685A2C250}" destId="{0426E943-A82A-4984-88F3-A730BC604C8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33DC1-BE81-4BE7-9137-67BE5291BAC9}">
      <dsp:nvSpPr>
        <dsp:cNvPr id="0" name=""/>
        <dsp:cNvSpPr/>
      </dsp:nvSpPr>
      <dsp:spPr>
        <a:xfrm>
          <a:off x="6277" y="2351855"/>
          <a:ext cx="1378211" cy="126341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Distributed computing</a:t>
          </a:r>
        </a:p>
      </dsp:txBody>
      <dsp:txXfrm>
        <a:off x="43281" y="2388859"/>
        <a:ext cx="1304203" cy="1189409"/>
      </dsp:txXfrm>
    </dsp:sp>
    <dsp:sp modelId="{283BFEAA-28F6-407E-A7C1-7C76AE9EEFD5}">
      <dsp:nvSpPr>
        <dsp:cNvPr id="0" name=""/>
        <dsp:cNvSpPr/>
      </dsp:nvSpPr>
      <dsp:spPr>
        <a:xfrm rot="17197634">
          <a:off x="620687" y="1939854"/>
          <a:ext cx="2139931" cy="36965"/>
        </a:xfrm>
        <a:custGeom>
          <a:avLst/>
          <a:gdLst/>
          <a:ahLst/>
          <a:cxnLst/>
          <a:rect l="0" t="0" r="0" b="0"/>
          <a:pathLst>
            <a:path>
              <a:moveTo>
                <a:pt x="0" y="18482"/>
              </a:moveTo>
              <a:lnTo>
                <a:pt x="2139931" y="184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637154" y="1904838"/>
        <a:ext cx="106996" cy="106996"/>
      </dsp:txXfrm>
    </dsp:sp>
    <dsp:sp modelId="{806F81B6-8DFD-45F2-A59A-06C4C5C2FB2E}">
      <dsp:nvSpPr>
        <dsp:cNvPr id="0" name=""/>
        <dsp:cNvSpPr/>
      </dsp:nvSpPr>
      <dsp:spPr>
        <a:xfrm>
          <a:off x="1996817" y="301401"/>
          <a:ext cx="650735" cy="126341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Clusters</a:t>
          </a:r>
        </a:p>
      </dsp:txBody>
      <dsp:txXfrm>
        <a:off x="2015876" y="320460"/>
        <a:ext cx="612617" cy="1225299"/>
      </dsp:txXfrm>
    </dsp:sp>
    <dsp:sp modelId="{4BDC7C9F-3F87-4828-8668-24CB0F366503}">
      <dsp:nvSpPr>
        <dsp:cNvPr id="0" name=""/>
        <dsp:cNvSpPr/>
      </dsp:nvSpPr>
      <dsp:spPr>
        <a:xfrm rot="578448">
          <a:off x="2637457" y="1034336"/>
          <a:ext cx="1429608" cy="36965"/>
        </a:xfrm>
        <a:custGeom>
          <a:avLst/>
          <a:gdLst/>
          <a:ahLst/>
          <a:cxnLst/>
          <a:rect l="0" t="0" r="0" b="0"/>
          <a:pathLst>
            <a:path>
              <a:moveTo>
                <a:pt x="0" y="18482"/>
              </a:moveTo>
              <a:lnTo>
                <a:pt x="1429608" y="184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6521" y="1017078"/>
        <a:ext cx="71480" cy="71480"/>
      </dsp:txXfrm>
    </dsp:sp>
    <dsp:sp modelId="{A06D5605-344E-4526-8487-ACE635CBF7DA}">
      <dsp:nvSpPr>
        <dsp:cNvPr id="0" name=""/>
        <dsp:cNvSpPr/>
      </dsp:nvSpPr>
      <dsp:spPr>
        <a:xfrm>
          <a:off x="4056970" y="296284"/>
          <a:ext cx="4989033" cy="175248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Multiple computers connected together </a:t>
          </a:r>
          <a:r>
            <a:rPr lang="en-US" sz="1600" kern="1200" dirty="0" err="1"/>
            <a:t>e.g</a:t>
          </a:r>
          <a:r>
            <a:rPr lang="en-US" sz="1600" kern="1200" dirty="0"/>
            <a:t> LAN</a:t>
          </a:r>
        </a:p>
        <a:p>
          <a:pPr marL="0" lvl="0" indent="0" algn="ctr" defTabSz="711200">
            <a:lnSpc>
              <a:spcPct val="90000"/>
            </a:lnSpc>
            <a:spcBef>
              <a:spcPct val="0"/>
            </a:spcBef>
            <a:spcAft>
              <a:spcPct val="35000"/>
            </a:spcAft>
            <a:buNone/>
          </a:pPr>
          <a:r>
            <a:rPr lang="en-US" sz="1600" kern="1200" dirty="0"/>
            <a:t>Each node performs same task</a:t>
          </a:r>
        </a:p>
        <a:p>
          <a:pPr marL="0" lvl="0" indent="0" algn="ctr" defTabSz="711200">
            <a:lnSpc>
              <a:spcPct val="90000"/>
            </a:lnSpc>
            <a:spcBef>
              <a:spcPct val="0"/>
            </a:spcBef>
            <a:spcAft>
              <a:spcPct val="35000"/>
            </a:spcAft>
            <a:buNone/>
          </a:pPr>
          <a:r>
            <a:rPr lang="en-US" sz="1600" kern="1200" dirty="0"/>
            <a:t>Controlled by network software</a:t>
          </a:r>
        </a:p>
        <a:p>
          <a:pPr marL="0" lvl="0" indent="0" algn="ctr" defTabSz="711200">
            <a:lnSpc>
              <a:spcPct val="90000"/>
            </a:lnSpc>
            <a:spcBef>
              <a:spcPct val="0"/>
            </a:spcBef>
            <a:spcAft>
              <a:spcPct val="35000"/>
            </a:spcAft>
            <a:buNone/>
          </a:pPr>
          <a:r>
            <a:rPr lang="en-US" sz="1600" kern="1200" dirty="0"/>
            <a:t>Mostly physically coupled</a:t>
          </a:r>
        </a:p>
        <a:p>
          <a:pPr marL="0" lvl="0" indent="0" algn="ctr" defTabSz="711200">
            <a:lnSpc>
              <a:spcPct val="90000"/>
            </a:lnSpc>
            <a:spcBef>
              <a:spcPct val="0"/>
            </a:spcBef>
            <a:spcAft>
              <a:spcPct val="35000"/>
            </a:spcAft>
            <a:buNone/>
          </a:pPr>
          <a:endParaRPr lang="en-US" sz="1600" kern="1200" dirty="0"/>
        </a:p>
      </dsp:txBody>
      <dsp:txXfrm>
        <a:off x="4108299" y="347613"/>
        <a:ext cx="4886375" cy="1649828"/>
      </dsp:txXfrm>
    </dsp:sp>
    <dsp:sp modelId="{F487213F-4158-40AC-8DD6-67F2A4AD35D1}">
      <dsp:nvSpPr>
        <dsp:cNvPr id="0" name=""/>
        <dsp:cNvSpPr/>
      </dsp:nvSpPr>
      <dsp:spPr>
        <a:xfrm rot="20791872">
          <a:off x="1375830" y="2891754"/>
          <a:ext cx="629645" cy="36965"/>
        </a:xfrm>
        <a:custGeom>
          <a:avLst/>
          <a:gdLst/>
          <a:ahLst/>
          <a:cxnLst/>
          <a:rect l="0" t="0" r="0" b="0"/>
          <a:pathLst>
            <a:path>
              <a:moveTo>
                <a:pt x="0" y="18482"/>
              </a:moveTo>
              <a:lnTo>
                <a:pt x="629645" y="184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74911" y="2894495"/>
        <a:ext cx="31482" cy="31482"/>
      </dsp:txXfrm>
    </dsp:sp>
    <dsp:sp modelId="{765DFBD3-2EED-4D03-BA95-946E2F907049}">
      <dsp:nvSpPr>
        <dsp:cNvPr id="0" name=""/>
        <dsp:cNvSpPr/>
      </dsp:nvSpPr>
      <dsp:spPr>
        <a:xfrm>
          <a:off x="1996817" y="2205201"/>
          <a:ext cx="650735" cy="126341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Cloud</a:t>
          </a:r>
        </a:p>
      </dsp:txBody>
      <dsp:txXfrm>
        <a:off x="2015876" y="2224260"/>
        <a:ext cx="612617" cy="1225299"/>
      </dsp:txXfrm>
    </dsp:sp>
    <dsp:sp modelId="{AE40EA57-8E70-43B4-A2F2-33CFCCB0FD75}">
      <dsp:nvSpPr>
        <dsp:cNvPr id="0" name=""/>
        <dsp:cNvSpPr/>
      </dsp:nvSpPr>
      <dsp:spPr>
        <a:xfrm rot="578448">
          <a:off x="2637457" y="2938135"/>
          <a:ext cx="1429608" cy="36965"/>
        </a:xfrm>
        <a:custGeom>
          <a:avLst/>
          <a:gdLst/>
          <a:ahLst/>
          <a:cxnLst/>
          <a:rect l="0" t="0" r="0" b="0"/>
          <a:pathLst>
            <a:path>
              <a:moveTo>
                <a:pt x="0" y="18482"/>
              </a:moveTo>
              <a:lnTo>
                <a:pt x="1429608" y="184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6521" y="2920878"/>
        <a:ext cx="71480" cy="71480"/>
      </dsp:txXfrm>
    </dsp:sp>
    <dsp:sp modelId="{2B90902B-5868-47BA-AFC5-98AF780D1149}">
      <dsp:nvSpPr>
        <dsp:cNvPr id="0" name=""/>
        <dsp:cNvSpPr/>
      </dsp:nvSpPr>
      <dsp:spPr>
        <a:xfrm>
          <a:off x="4056970" y="2238283"/>
          <a:ext cx="4989033" cy="167608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Multiple computers connected together through Internet </a:t>
          </a:r>
        </a:p>
        <a:p>
          <a:pPr marL="0" lvl="0" indent="0" algn="ctr" defTabSz="711200">
            <a:lnSpc>
              <a:spcPct val="90000"/>
            </a:lnSpc>
            <a:spcBef>
              <a:spcPct val="0"/>
            </a:spcBef>
            <a:spcAft>
              <a:spcPct val="35000"/>
            </a:spcAft>
            <a:buNone/>
          </a:pPr>
          <a:r>
            <a:rPr lang="en-US" sz="1600" kern="1200" dirty="0"/>
            <a:t>All hardware and software services provided  by cloud provider without any knowledge to customers, You lease anything you want and pay for that only</a:t>
          </a:r>
        </a:p>
        <a:p>
          <a:pPr marL="0" lvl="0" indent="0" algn="ctr" defTabSz="711200">
            <a:lnSpc>
              <a:spcPct val="90000"/>
            </a:lnSpc>
            <a:spcBef>
              <a:spcPct val="0"/>
            </a:spcBef>
            <a:spcAft>
              <a:spcPct val="35000"/>
            </a:spcAft>
            <a:buNone/>
          </a:pPr>
          <a:endParaRPr lang="en-US" sz="1600" kern="1200" dirty="0"/>
        </a:p>
      </dsp:txBody>
      <dsp:txXfrm>
        <a:off x="4106061" y="2287374"/>
        <a:ext cx="4890851" cy="1577905"/>
      </dsp:txXfrm>
    </dsp:sp>
    <dsp:sp modelId="{7734DB3A-84F3-4491-B0A3-999540B29932}">
      <dsp:nvSpPr>
        <dsp:cNvPr id="0" name=""/>
        <dsp:cNvSpPr/>
      </dsp:nvSpPr>
      <dsp:spPr>
        <a:xfrm>
          <a:off x="2076387" y="3844709"/>
          <a:ext cx="650735" cy="126341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Grid</a:t>
          </a:r>
        </a:p>
      </dsp:txBody>
      <dsp:txXfrm>
        <a:off x="2095446" y="3863768"/>
        <a:ext cx="612617" cy="1225299"/>
      </dsp:txXfrm>
    </dsp:sp>
    <dsp:sp modelId="{E7555547-8A88-4CCF-A740-E729C16F8065}">
      <dsp:nvSpPr>
        <dsp:cNvPr id="0" name=""/>
        <dsp:cNvSpPr/>
      </dsp:nvSpPr>
      <dsp:spPr>
        <a:xfrm>
          <a:off x="4063526" y="4219022"/>
          <a:ext cx="4989033" cy="145717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Multiple computers  from different locations connected together each perform different tasks and achieves ONE common goal</a:t>
          </a:r>
        </a:p>
        <a:p>
          <a:pPr marL="0" lvl="0" indent="0" algn="ctr" defTabSz="711200">
            <a:lnSpc>
              <a:spcPct val="90000"/>
            </a:lnSpc>
            <a:spcBef>
              <a:spcPct val="0"/>
            </a:spcBef>
            <a:spcAft>
              <a:spcPct val="35000"/>
            </a:spcAft>
            <a:buNone/>
          </a:pPr>
          <a:r>
            <a:rPr lang="en-US" sz="1600" kern="1200" dirty="0"/>
            <a:t>Not physically coupled</a:t>
          </a:r>
        </a:p>
        <a:p>
          <a:pPr marL="0" lvl="0" indent="0" algn="ctr" defTabSz="711200">
            <a:lnSpc>
              <a:spcPct val="90000"/>
            </a:lnSpc>
            <a:spcBef>
              <a:spcPct val="0"/>
            </a:spcBef>
            <a:spcAft>
              <a:spcPct val="35000"/>
            </a:spcAft>
            <a:buNone/>
          </a:pPr>
          <a:endParaRPr lang="en-US" sz="1600" kern="1200" dirty="0"/>
        </a:p>
      </dsp:txBody>
      <dsp:txXfrm>
        <a:off x="4106205" y="4261701"/>
        <a:ext cx="4903675" cy="13718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D90628C6-1B00-4001-9720-A6138E21770F}" type="datetimeFigureOut">
              <a:rPr lang="en-PK" smtClean="0"/>
              <a:t>31/08/2022</a:t>
            </a:fld>
            <a:endParaRPr lang="en-PK"/>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BA8AB108-D021-427E-BFB1-51CBA05CB7B9}" type="slidenum">
              <a:rPr lang="en-PK" smtClean="0"/>
              <a:t>‹#›</a:t>
            </a:fld>
            <a:endParaRPr lang="en-PK"/>
          </a:p>
        </p:txBody>
      </p:sp>
    </p:spTree>
    <p:extLst>
      <p:ext uri="{BB962C8B-B14F-4D97-AF65-F5344CB8AC3E}">
        <p14:creationId xmlns:p14="http://schemas.microsoft.com/office/powerpoint/2010/main" val="158389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50CAB9-78CF-4786-ACA5-3356A5FB79AB}"/>
              </a:ext>
            </a:extLst>
          </p:cNvPr>
          <p:cNvSpPr>
            <a:spLocks noGrp="1" noChangeArrowheads="1"/>
          </p:cNvSpPr>
          <p:nvPr>
            <p:ph type="ftr" sz="quarter" idx="4"/>
          </p:nvPr>
        </p:nvSpPr>
        <p:spPr>
          <a:ln/>
        </p:spPr>
        <p:txBody>
          <a:bodyPr/>
          <a:lstStyle/>
          <a:p>
            <a:r>
              <a:rPr lang="en-US" altLang="en-PK"/>
              <a:t>CS267 Lecture 2</a:t>
            </a:r>
          </a:p>
        </p:txBody>
      </p:sp>
      <p:sp>
        <p:nvSpPr>
          <p:cNvPr id="6" name="Rectangle 5">
            <a:extLst>
              <a:ext uri="{FF2B5EF4-FFF2-40B4-BE49-F238E27FC236}">
                <a16:creationId xmlns:a16="http://schemas.microsoft.com/office/drawing/2014/main" id="{794E29A9-5213-4C82-8376-37888788CD86}"/>
              </a:ext>
            </a:extLst>
          </p:cNvPr>
          <p:cNvSpPr>
            <a:spLocks noGrp="1" noChangeArrowheads="1"/>
          </p:cNvSpPr>
          <p:nvPr>
            <p:ph type="sldNum" sz="quarter" idx="5"/>
          </p:nvPr>
        </p:nvSpPr>
        <p:spPr>
          <a:ln/>
        </p:spPr>
        <p:txBody>
          <a:bodyPr/>
          <a:lstStyle/>
          <a:p>
            <a:fld id="{48A60EE1-7B4A-4549-A3AD-29233E5288C0}" type="slidenum">
              <a:rPr lang="en-US" altLang="en-PK"/>
              <a:pPr/>
              <a:t>14</a:t>
            </a:fld>
            <a:endParaRPr lang="en-US" altLang="en-PK"/>
          </a:p>
        </p:txBody>
      </p:sp>
      <p:sp>
        <p:nvSpPr>
          <p:cNvPr id="464898" name="Rectangle 2">
            <a:extLst>
              <a:ext uri="{FF2B5EF4-FFF2-40B4-BE49-F238E27FC236}">
                <a16:creationId xmlns:a16="http://schemas.microsoft.com/office/drawing/2014/main" id="{008C9BCE-85A4-4CCB-9F0E-17FB3B451EBB}"/>
              </a:ext>
            </a:extLst>
          </p:cNvPr>
          <p:cNvSpPr>
            <a:spLocks noGrp="1" noRot="1" noChangeAspect="1" noChangeArrowheads="1" noTextEdit="1"/>
          </p:cNvSpPr>
          <p:nvPr>
            <p:ph type="sldImg"/>
          </p:nvPr>
        </p:nvSpPr>
        <p:spPr>
          <a:xfrm>
            <a:off x="1327150" y="720725"/>
            <a:ext cx="4660900" cy="3600450"/>
          </a:xfrm>
        </p:spPr>
      </p:sp>
      <p:sp>
        <p:nvSpPr>
          <p:cNvPr id="464899" name="Rectangle 3">
            <a:extLst>
              <a:ext uri="{FF2B5EF4-FFF2-40B4-BE49-F238E27FC236}">
                <a16:creationId xmlns:a16="http://schemas.microsoft.com/office/drawing/2014/main" id="{2823FF9E-2D54-43D9-ACF0-5D578DC922E7}"/>
              </a:ext>
            </a:extLst>
          </p:cNvPr>
          <p:cNvSpPr>
            <a:spLocks noGrp="1" noChangeArrowheads="1"/>
          </p:cNvSpPr>
          <p:nvPr>
            <p:ph type="body" idx="1"/>
          </p:nvPr>
        </p:nvSpPr>
        <p:spPr>
          <a:xfrm>
            <a:off x="974725" y="4560888"/>
            <a:ext cx="5365750" cy="4319587"/>
          </a:xfrm>
        </p:spPr>
        <p:txBody>
          <a:bodyPr/>
          <a:lstStyle/>
          <a:p>
            <a:endParaRPr lang="en-PK"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A079AD-29F5-4541-BB8B-88081AAD0666}"/>
              </a:ext>
            </a:extLst>
          </p:cNvPr>
          <p:cNvSpPr>
            <a:spLocks noGrp="1" noChangeArrowheads="1"/>
          </p:cNvSpPr>
          <p:nvPr>
            <p:ph type="ftr" sz="quarter" idx="4"/>
          </p:nvPr>
        </p:nvSpPr>
        <p:spPr>
          <a:ln/>
        </p:spPr>
        <p:txBody>
          <a:bodyPr/>
          <a:lstStyle/>
          <a:p>
            <a:r>
              <a:rPr lang="en-US" altLang="en-PK"/>
              <a:t>CS267 Lecture 2</a:t>
            </a:r>
          </a:p>
        </p:txBody>
      </p:sp>
      <p:sp>
        <p:nvSpPr>
          <p:cNvPr id="6" name="Rectangle 5">
            <a:extLst>
              <a:ext uri="{FF2B5EF4-FFF2-40B4-BE49-F238E27FC236}">
                <a16:creationId xmlns:a16="http://schemas.microsoft.com/office/drawing/2014/main" id="{ED2F7DFC-ED10-4B02-BAC5-3BE4724DB6A4}"/>
              </a:ext>
            </a:extLst>
          </p:cNvPr>
          <p:cNvSpPr>
            <a:spLocks noGrp="1" noChangeArrowheads="1"/>
          </p:cNvSpPr>
          <p:nvPr>
            <p:ph type="sldNum" sz="quarter" idx="5"/>
          </p:nvPr>
        </p:nvSpPr>
        <p:spPr>
          <a:ln/>
        </p:spPr>
        <p:txBody>
          <a:bodyPr/>
          <a:lstStyle/>
          <a:p>
            <a:fld id="{8EFC0605-6A26-41A4-AA02-548681A31B06}" type="slidenum">
              <a:rPr lang="en-US" altLang="en-PK"/>
              <a:pPr/>
              <a:t>19</a:t>
            </a:fld>
            <a:endParaRPr lang="en-US" altLang="en-PK"/>
          </a:p>
        </p:txBody>
      </p:sp>
      <p:sp>
        <p:nvSpPr>
          <p:cNvPr id="446466" name="Rectangle 2">
            <a:extLst>
              <a:ext uri="{FF2B5EF4-FFF2-40B4-BE49-F238E27FC236}">
                <a16:creationId xmlns:a16="http://schemas.microsoft.com/office/drawing/2014/main" id="{21DB5298-CA16-4852-A37B-E540EBCA830E}"/>
              </a:ext>
            </a:extLst>
          </p:cNvPr>
          <p:cNvSpPr>
            <a:spLocks noGrp="1" noRot="1" noChangeAspect="1" noChangeArrowheads="1" noTextEdit="1"/>
          </p:cNvSpPr>
          <p:nvPr>
            <p:ph type="sldImg"/>
          </p:nvPr>
        </p:nvSpPr>
        <p:spPr>
          <a:xfrm>
            <a:off x="1271588" y="615950"/>
            <a:ext cx="4783137" cy="3587750"/>
          </a:xfrm>
        </p:spPr>
      </p:sp>
      <p:sp>
        <p:nvSpPr>
          <p:cNvPr id="446467" name="Rectangle 3">
            <a:extLst>
              <a:ext uri="{FF2B5EF4-FFF2-40B4-BE49-F238E27FC236}">
                <a16:creationId xmlns:a16="http://schemas.microsoft.com/office/drawing/2014/main" id="{AC1A35FE-761F-4D5A-9235-A89ED0E93C61}"/>
              </a:ext>
            </a:extLst>
          </p:cNvPr>
          <p:cNvSpPr>
            <a:spLocks noGrp="1" noChangeArrowheads="1"/>
          </p:cNvSpPr>
          <p:nvPr>
            <p:ph type="body" idx="1"/>
          </p:nvPr>
        </p:nvSpPr>
        <p:spPr/>
        <p:txBody>
          <a:bodyPr/>
          <a:lstStyle/>
          <a:p>
            <a:r>
              <a:rPr lang="en-US" altLang="en-PK"/>
              <a:t>Rock’s Law = cost doubles every 4 years</a:t>
            </a:r>
          </a:p>
          <a:p>
            <a:r>
              <a:rPr lang="en-US" altLang="en-PK"/>
              <a:t>.06 micron = 600 Angstroms</a:t>
            </a:r>
          </a:p>
          <a:p>
            <a:r>
              <a:rPr lang="en-US" altLang="en-PK"/>
              <a:t>Currently (2006?) gate oxide insualator in transistor about 5 atoms thick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ADAC3D-6562-4495-AD94-F0DA4B1D5F91}"/>
              </a:ext>
            </a:extLst>
          </p:cNvPr>
          <p:cNvSpPr>
            <a:spLocks noGrp="1" noChangeArrowheads="1"/>
          </p:cNvSpPr>
          <p:nvPr>
            <p:ph type="ftr" sz="quarter" idx="4"/>
          </p:nvPr>
        </p:nvSpPr>
        <p:spPr>
          <a:ln/>
        </p:spPr>
        <p:txBody>
          <a:bodyPr/>
          <a:lstStyle/>
          <a:p>
            <a:r>
              <a:rPr lang="en-US" altLang="en-PK"/>
              <a:t>CS267 Lecture 2</a:t>
            </a:r>
          </a:p>
        </p:txBody>
      </p:sp>
      <p:sp>
        <p:nvSpPr>
          <p:cNvPr id="6" name="Rectangle 5">
            <a:extLst>
              <a:ext uri="{FF2B5EF4-FFF2-40B4-BE49-F238E27FC236}">
                <a16:creationId xmlns:a16="http://schemas.microsoft.com/office/drawing/2014/main" id="{ACECC883-6943-4F89-828A-99B031C6229C}"/>
              </a:ext>
            </a:extLst>
          </p:cNvPr>
          <p:cNvSpPr>
            <a:spLocks noGrp="1" noChangeArrowheads="1"/>
          </p:cNvSpPr>
          <p:nvPr>
            <p:ph type="sldNum" sz="quarter" idx="5"/>
          </p:nvPr>
        </p:nvSpPr>
        <p:spPr>
          <a:ln/>
        </p:spPr>
        <p:txBody>
          <a:bodyPr/>
          <a:lstStyle/>
          <a:p>
            <a:fld id="{CEE63B9D-83C6-4364-88E4-1832A3062C5B}" type="slidenum">
              <a:rPr lang="en-US" altLang="en-PK"/>
              <a:pPr/>
              <a:t>59</a:t>
            </a:fld>
            <a:endParaRPr lang="en-US" altLang="en-PK"/>
          </a:p>
        </p:txBody>
      </p:sp>
      <p:sp>
        <p:nvSpPr>
          <p:cNvPr id="477186" name="Rectangle 2">
            <a:extLst>
              <a:ext uri="{FF2B5EF4-FFF2-40B4-BE49-F238E27FC236}">
                <a16:creationId xmlns:a16="http://schemas.microsoft.com/office/drawing/2014/main" id="{1DB71280-B8F2-45A1-854A-F7297FAB3647}"/>
              </a:ext>
            </a:extLst>
          </p:cNvPr>
          <p:cNvSpPr>
            <a:spLocks noGrp="1" noRot="1" noChangeAspect="1" noChangeArrowheads="1" noTextEdit="1"/>
          </p:cNvSpPr>
          <p:nvPr>
            <p:ph type="sldImg"/>
          </p:nvPr>
        </p:nvSpPr>
        <p:spPr>
          <a:xfrm>
            <a:off x="1281113" y="622300"/>
            <a:ext cx="4767262" cy="3575050"/>
          </a:xfrm>
          <a:ln w="12700" cap="flat">
            <a:solidFill>
              <a:schemeClr val="tx1"/>
            </a:solidFill>
            <a:miter lim="800000"/>
            <a:headEnd/>
            <a:tailEnd/>
          </a:ln>
        </p:spPr>
      </p:sp>
      <p:sp>
        <p:nvSpPr>
          <p:cNvPr id="477187" name="Rectangle 3">
            <a:extLst>
              <a:ext uri="{FF2B5EF4-FFF2-40B4-BE49-F238E27FC236}">
                <a16:creationId xmlns:a16="http://schemas.microsoft.com/office/drawing/2014/main" id="{874780CD-6F15-4584-87ED-80998B985B5A}"/>
              </a:ext>
            </a:extLst>
          </p:cNvPr>
          <p:cNvSpPr>
            <a:spLocks noGrp="1" noChangeArrowheads="1"/>
          </p:cNvSpPr>
          <p:nvPr>
            <p:ph type="body" idx="1"/>
          </p:nvPr>
        </p:nvSpPr>
        <p:spPr>
          <a:ln/>
        </p:spPr>
        <p:txBody>
          <a:bodyPr lIns="97353" tIns="49501" rIns="97353" bIns="49501"/>
          <a:lstStyle/>
          <a:p>
            <a:endParaRPr lang="en-PK" altLang="en-P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A8AB108-D021-427E-BFB1-51CBA05CB7B9}" type="slidenum">
              <a:rPr lang="en-PK" smtClean="0"/>
              <a:t>65</a:t>
            </a:fld>
            <a:endParaRPr lang="en-PK"/>
          </a:p>
        </p:txBody>
      </p:sp>
    </p:spTree>
    <p:extLst>
      <p:ext uri="{BB962C8B-B14F-4D97-AF65-F5344CB8AC3E}">
        <p14:creationId xmlns:p14="http://schemas.microsoft.com/office/powerpoint/2010/main" val="371337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93152" y="724890"/>
            <a:ext cx="8072095" cy="6654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lang="en-PK" spc="-15" dirty="0"/>
              <a:t>*.*</a:t>
            </a:r>
            <a:endParaRPr spc="-5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spc="-40" dirty="0"/>
              <a:t>1</a:t>
            </a:r>
            <a:fld id="{81D60167-4931-47E6-BA6A-407CBD079E47}" type="slidenum">
              <a:rPr spc="-40" dirty="0"/>
              <a:t>‹#›</a:t>
            </a:fld>
            <a:endParaRPr spc="-4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663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lang="en-PK" spc="-15" dirty="0"/>
              <a:t>*.*</a:t>
            </a:r>
            <a:endParaRPr spc="-5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spc="-40" dirty="0"/>
              <a:t>1</a:t>
            </a:r>
            <a:fld id="{81D60167-4931-47E6-BA6A-407CBD079E47}" type="slidenum">
              <a:rPr spc="-40" dirty="0"/>
              <a:t>‹#›</a:t>
            </a:fld>
            <a:endParaRPr spc="-4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6633"/>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lang="en-PK" spc="-15" dirty="0"/>
              <a:t>*.*</a:t>
            </a:r>
            <a:endParaRPr spc="-5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spc="-40" dirty="0"/>
              <a:t>1</a:t>
            </a:r>
            <a:fld id="{81D60167-4931-47E6-BA6A-407CBD079E47}" type="slidenum">
              <a:rPr spc="-40" dirty="0"/>
              <a:t>‹#›</a:t>
            </a:fld>
            <a:endParaRPr spc="-4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6633"/>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lang="en-PK" spc="-15" dirty="0"/>
              <a:t>*.*</a:t>
            </a:r>
            <a:endParaRPr spc="-5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spc="-40" dirty="0"/>
              <a:t>1</a:t>
            </a:r>
            <a:fld id="{81D60167-4931-47E6-BA6A-407CBD079E47}" type="slidenum">
              <a:rPr spc="-40" dirty="0"/>
              <a:t>‹#›</a:t>
            </a:fld>
            <a:endParaRPr spc="-4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lang="en-PK" spc="-15" dirty="0"/>
              <a:t>*.*</a:t>
            </a:r>
            <a:endParaRPr spc="-5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375"/>
              </a:lnSpc>
            </a:pPr>
            <a:r>
              <a:rPr spc="-40" dirty="0"/>
              <a:t>1</a:t>
            </a:r>
            <a:fld id="{81D60167-4931-47E6-BA6A-407CBD079E47}" type="slidenum">
              <a:rPr spc="-40" dirty="0"/>
              <a:t>‹#›</a:t>
            </a:fld>
            <a:endParaRPr spc="-4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94210" name="Rectangle 1026">
            <a:extLst>
              <a:ext uri="{FF2B5EF4-FFF2-40B4-BE49-F238E27FC236}">
                <a16:creationId xmlns:a16="http://schemas.microsoft.com/office/drawing/2014/main" id="{C3DF92CD-25BE-4857-9A07-E20DF2FE0429}"/>
              </a:ext>
            </a:extLst>
          </p:cNvPr>
          <p:cNvSpPr>
            <a:spLocks noGrp="1" noChangeArrowheads="1"/>
          </p:cNvSpPr>
          <p:nvPr>
            <p:ph type="dt" sz="half" idx="2"/>
          </p:nvPr>
        </p:nvSpPr>
        <p:spPr>
          <a:xfrm>
            <a:off x="502920" y="7228332"/>
            <a:ext cx="2313432" cy="276999"/>
          </a:xfrm>
        </p:spPr>
        <p:txBody>
          <a:bodyPr/>
          <a:lstStyle>
            <a:lvl1pPr>
              <a:defRPr/>
            </a:lvl1pPr>
          </a:lstStyle>
          <a:p>
            <a:fld id="{7358B17B-1B7E-4F30-973E-8D484317EC29}" type="datetime1">
              <a:rPr lang="en-US" altLang="en-PK"/>
              <a:pPr/>
              <a:t>8/31/2022</a:t>
            </a:fld>
            <a:endParaRPr lang="en-US" altLang="en-PK"/>
          </a:p>
        </p:txBody>
      </p:sp>
      <p:sp>
        <p:nvSpPr>
          <p:cNvPr id="94211" name="Rectangle 1027">
            <a:extLst>
              <a:ext uri="{FF2B5EF4-FFF2-40B4-BE49-F238E27FC236}">
                <a16:creationId xmlns:a16="http://schemas.microsoft.com/office/drawing/2014/main" id="{39B4105F-33E5-4039-B6C7-50C718B4AF3E}"/>
              </a:ext>
            </a:extLst>
          </p:cNvPr>
          <p:cNvSpPr>
            <a:spLocks noGrp="1" noChangeArrowheads="1"/>
          </p:cNvSpPr>
          <p:nvPr>
            <p:ph type="ftr" sz="quarter" idx="3"/>
          </p:nvPr>
        </p:nvSpPr>
        <p:spPr>
          <a:xfrm>
            <a:off x="4495292" y="6930346"/>
            <a:ext cx="1064895" cy="184666"/>
          </a:xfrm>
        </p:spPr>
        <p:txBody>
          <a:bodyPr/>
          <a:lstStyle>
            <a:lvl1pPr>
              <a:defRPr/>
            </a:lvl1pPr>
          </a:lstStyle>
          <a:p>
            <a:r>
              <a:rPr lang="en-US" altLang="en-PK"/>
              <a:t>CS194 Lecure </a:t>
            </a:r>
          </a:p>
        </p:txBody>
      </p:sp>
      <p:sp>
        <p:nvSpPr>
          <p:cNvPr id="94212" name="Rectangle 1028">
            <a:extLst>
              <a:ext uri="{FF2B5EF4-FFF2-40B4-BE49-F238E27FC236}">
                <a16:creationId xmlns:a16="http://schemas.microsoft.com/office/drawing/2014/main" id="{1D9CFA0D-6852-4D4A-BEF6-1CBEC20514CB}"/>
              </a:ext>
            </a:extLst>
          </p:cNvPr>
          <p:cNvSpPr>
            <a:spLocks noGrp="1" noChangeArrowheads="1"/>
          </p:cNvSpPr>
          <p:nvPr>
            <p:ph type="sldNum" sz="quarter" idx="4"/>
          </p:nvPr>
        </p:nvSpPr>
        <p:spPr>
          <a:xfrm>
            <a:off x="8895105" y="6925788"/>
            <a:ext cx="194309" cy="184666"/>
          </a:xfrm>
        </p:spPr>
        <p:txBody>
          <a:bodyPr/>
          <a:lstStyle>
            <a:lvl1pPr>
              <a:defRPr/>
            </a:lvl1pPr>
          </a:lstStyle>
          <a:p>
            <a:fld id="{C247DA44-9BC7-4083-BDF5-56E0FF338305}" type="slidenum">
              <a:rPr lang="en-US" altLang="en-PK"/>
              <a:pPr/>
              <a:t>‹#›</a:t>
            </a:fld>
            <a:endParaRPr lang="en-US" altLang="en-PK"/>
          </a:p>
        </p:txBody>
      </p:sp>
      <p:sp>
        <p:nvSpPr>
          <p:cNvPr id="94213" name="Rectangle 1029">
            <a:extLst>
              <a:ext uri="{FF2B5EF4-FFF2-40B4-BE49-F238E27FC236}">
                <a16:creationId xmlns:a16="http://schemas.microsoft.com/office/drawing/2014/main" id="{BF345E7D-2098-4A28-AFBD-0FDB5292396A}"/>
              </a:ext>
            </a:extLst>
          </p:cNvPr>
          <p:cNvSpPr>
            <a:spLocks noGrp="1" noChangeArrowheads="1"/>
          </p:cNvSpPr>
          <p:nvPr>
            <p:ph type="ctrTitle"/>
          </p:nvPr>
        </p:nvSpPr>
        <p:spPr>
          <a:xfrm>
            <a:off x="2430780" y="2245361"/>
            <a:ext cx="5448300" cy="677108"/>
          </a:xfrm>
        </p:spPr>
        <p:txBody>
          <a:bodyPr/>
          <a:lstStyle>
            <a:lvl1pPr algn="ctr">
              <a:defRPr sz="4400">
                <a:latin typeface="Helvetica" panose="020B0604020202020204" pitchFamily="34" charset="0"/>
              </a:defRPr>
            </a:lvl1pPr>
          </a:lstStyle>
          <a:p>
            <a:pPr lvl="0"/>
            <a:endParaRPr lang="en-PK" altLang="en-PK" noProof="0"/>
          </a:p>
        </p:txBody>
      </p:sp>
      <p:sp>
        <p:nvSpPr>
          <p:cNvPr id="94214" name="Rectangle 1030">
            <a:extLst>
              <a:ext uri="{FF2B5EF4-FFF2-40B4-BE49-F238E27FC236}">
                <a16:creationId xmlns:a16="http://schemas.microsoft.com/office/drawing/2014/main" id="{4400C3A8-A60B-49F0-8AD4-F074F5136273}"/>
              </a:ext>
            </a:extLst>
          </p:cNvPr>
          <p:cNvSpPr>
            <a:spLocks noGrp="1" noChangeArrowheads="1"/>
          </p:cNvSpPr>
          <p:nvPr>
            <p:ph type="subTitle" idx="1"/>
          </p:nvPr>
        </p:nvSpPr>
        <p:spPr>
          <a:xfrm>
            <a:off x="1760220" y="4145280"/>
            <a:ext cx="7040880" cy="473976"/>
          </a:xfrm>
        </p:spPr>
        <p:txBody>
          <a:bodyPr/>
          <a:lstStyle>
            <a:lvl1pPr marL="0" indent="0" algn="ctr">
              <a:buFontTx/>
              <a:buNone/>
              <a:defRPr sz="3080">
                <a:latin typeface="Helvetica" panose="020B0604020202020204" pitchFamily="34" charset="0"/>
              </a:defRPr>
            </a:lvl1pPr>
          </a:lstStyle>
          <a:p>
            <a:pPr lvl="0"/>
            <a:endParaRPr lang="en-PK" altLang="en-PK" noProof="0"/>
          </a:p>
        </p:txBody>
      </p:sp>
      <p:sp>
        <p:nvSpPr>
          <p:cNvPr id="94215" name="Line 1031">
            <a:extLst>
              <a:ext uri="{FF2B5EF4-FFF2-40B4-BE49-F238E27FC236}">
                <a16:creationId xmlns:a16="http://schemas.microsoft.com/office/drawing/2014/main" id="{2915B94B-25F1-407C-9352-33B997FD2DAC}"/>
              </a:ext>
            </a:extLst>
          </p:cNvPr>
          <p:cNvSpPr>
            <a:spLocks noChangeShapeType="1"/>
          </p:cNvSpPr>
          <p:nvPr userDrawn="1"/>
        </p:nvSpPr>
        <p:spPr bwMode="auto">
          <a:xfrm>
            <a:off x="670560" y="777240"/>
            <a:ext cx="8801100" cy="0"/>
          </a:xfrm>
          <a:prstGeom prst="line">
            <a:avLst/>
          </a:prstGeom>
          <a:noFill/>
          <a:ln w="5715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Tree>
    <p:extLst>
      <p:ext uri="{BB962C8B-B14F-4D97-AF65-F5344CB8AC3E}">
        <p14:creationId xmlns:p14="http://schemas.microsoft.com/office/powerpoint/2010/main" val="9330083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38200" y="685800"/>
            <a:ext cx="8229600" cy="609600"/>
          </a:xfrm>
          <a:custGeom>
            <a:avLst/>
            <a:gdLst/>
            <a:ahLst/>
            <a:cxnLst/>
            <a:rect l="l" t="t" r="r" b="b"/>
            <a:pathLst>
              <a:path w="8229600" h="609600">
                <a:moveTo>
                  <a:pt x="0" y="609600"/>
                </a:moveTo>
                <a:lnTo>
                  <a:pt x="0" y="0"/>
                </a:lnTo>
                <a:lnTo>
                  <a:pt x="8229600" y="0"/>
                </a:lnTo>
              </a:path>
            </a:pathLst>
          </a:custGeom>
          <a:ln w="18288">
            <a:solidFill>
              <a:srgbClr val="CC9900"/>
            </a:solidFill>
          </a:ln>
        </p:spPr>
        <p:txBody>
          <a:bodyPr wrap="square" lIns="0" tIns="0" rIns="0" bIns="0" rtlCol="0"/>
          <a:lstStyle/>
          <a:p>
            <a:endParaRPr/>
          </a:p>
        </p:txBody>
      </p:sp>
      <p:sp>
        <p:nvSpPr>
          <p:cNvPr id="17" name="bg object 17"/>
          <p:cNvSpPr/>
          <p:nvPr/>
        </p:nvSpPr>
        <p:spPr>
          <a:xfrm>
            <a:off x="914400" y="6629400"/>
            <a:ext cx="8229600" cy="0"/>
          </a:xfrm>
          <a:custGeom>
            <a:avLst/>
            <a:gdLst/>
            <a:ahLst/>
            <a:cxnLst/>
            <a:rect l="l" t="t" r="r" b="b"/>
            <a:pathLst>
              <a:path w="8229600">
                <a:moveTo>
                  <a:pt x="0" y="0"/>
                </a:moveTo>
                <a:lnTo>
                  <a:pt x="8229600" y="0"/>
                </a:lnTo>
              </a:path>
            </a:pathLst>
          </a:custGeom>
          <a:ln w="18288">
            <a:solidFill>
              <a:srgbClr val="CC9900"/>
            </a:solidFill>
          </a:ln>
        </p:spPr>
        <p:txBody>
          <a:bodyPr wrap="square" lIns="0" tIns="0" rIns="0" bIns="0" rtlCol="0"/>
          <a:lstStyle/>
          <a:p>
            <a:endParaRPr/>
          </a:p>
        </p:txBody>
      </p:sp>
      <p:sp>
        <p:nvSpPr>
          <p:cNvPr id="2" name="Holder 2"/>
          <p:cNvSpPr>
            <a:spLocks noGrp="1"/>
          </p:cNvSpPr>
          <p:nvPr>
            <p:ph type="title"/>
          </p:nvPr>
        </p:nvSpPr>
        <p:spPr>
          <a:xfrm>
            <a:off x="993152" y="724890"/>
            <a:ext cx="8072095" cy="1306195"/>
          </a:xfrm>
          <a:prstGeom prst="rect">
            <a:avLst/>
          </a:prstGeom>
        </p:spPr>
        <p:txBody>
          <a:bodyPr wrap="square" lIns="0" tIns="0" rIns="0" bIns="0">
            <a:spAutoFit/>
          </a:bodyPr>
          <a:lstStyle>
            <a:lvl1pPr>
              <a:defRPr sz="4200" b="0" i="0">
                <a:solidFill>
                  <a:srgbClr val="006633"/>
                </a:solidFill>
                <a:latin typeface="Times New Roman"/>
                <a:cs typeface="Times New Roman"/>
              </a:defRPr>
            </a:lvl1pPr>
          </a:lstStyle>
          <a:p>
            <a:endParaRPr/>
          </a:p>
        </p:txBody>
      </p:sp>
      <p:sp>
        <p:nvSpPr>
          <p:cNvPr id="3" name="Holder 3"/>
          <p:cNvSpPr>
            <a:spLocks noGrp="1"/>
          </p:cNvSpPr>
          <p:nvPr>
            <p:ph type="body" idx="1"/>
          </p:nvPr>
        </p:nvSpPr>
        <p:spPr>
          <a:xfrm>
            <a:off x="993191" y="1930394"/>
            <a:ext cx="7932420" cy="434149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495292" y="6930346"/>
            <a:ext cx="1064895" cy="179536"/>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375"/>
              </a:lnSpc>
            </a:pPr>
            <a:r>
              <a:rPr lang="en-PK" spc="-15" dirty="0"/>
              <a:t>*.*</a:t>
            </a:r>
            <a:endParaRPr spc="-50" dirty="0"/>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8/31/2022</a:t>
            </a:fld>
            <a:endParaRPr lang="en-US"/>
          </a:p>
        </p:txBody>
      </p:sp>
      <p:sp>
        <p:nvSpPr>
          <p:cNvPr id="6" name="Holder 6"/>
          <p:cNvSpPr>
            <a:spLocks noGrp="1"/>
          </p:cNvSpPr>
          <p:nvPr>
            <p:ph type="sldNum" sz="quarter" idx="7"/>
          </p:nvPr>
        </p:nvSpPr>
        <p:spPr>
          <a:xfrm>
            <a:off x="8895105" y="6925788"/>
            <a:ext cx="194309" cy="196850"/>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375"/>
              </a:lnSpc>
            </a:pPr>
            <a:r>
              <a:rPr spc="-40" dirty="0"/>
              <a:t>1</a:t>
            </a:r>
            <a:fld id="{81D60167-4931-47E6-BA6A-407CBD079E47}" type="slidenum">
              <a:rPr spc="-40" dirty="0"/>
              <a:t>‹#›</a:t>
            </a:fld>
            <a:endParaRPr spc="-4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676400"/>
            <a:ext cx="7924800" cy="914400"/>
          </a:xfrm>
          <a:custGeom>
            <a:avLst/>
            <a:gdLst/>
            <a:ahLst/>
            <a:cxnLst/>
            <a:rect l="l" t="t" r="r" b="b"/>
            <a:pathLst>
              <a:path w="7924800" h="914400">
                <a:moveTo>
                  <a:pt x="0" y="914400"/>
                </a:moveTo>
                <a:lnTo>
                  <a:pt x="0" y="0"/>
                </a:lnTo>
                <a:lnTo>
                  <a:pt x="7924800" y="0"/>
                </a:lnTo>
              </a:path>
            </a:pathLst>
          </a:custGeom>
          <a:ln w="25908">
            <a:solidFill>
              <a:srgbClr val="CC9900"/>
            </a:solidFill>
          </a:ln>
        </p:spPr>
        <p:txBody>
          <a:bodyPr wrap="square" lIns="0" tIns="0" rIns="0" bIns="0" rtlCol="0"/>
          <a:lstStyle/>
          <a:p>
            <a:endParaRPr/>
          </a:p>
        </p:txBody>
      </p:sp>
      <p:sp>
        <p:nvSpPr>
          <p:cNvPr id="3" name="object 3"/>
          <p:cNvSpPr/>
          <p:nvPr/>
        </p:nvSpPr>
        <p:spPr>
          <a:xfrm>
            <a:off x="2438400" y="4419600"/>
            <a:ext cx="6512559" cy="0"/>
          </a:xfrm>
          <a:custGeom>
            <a:avLst/>
            <a:gdLst/>
            <a:ahLst/>
            <a:cxnLst/>
            <a:rect l="l" t="t" r="r" b="b"/>
            <a:pathLst>
              <a:path w="6512559">
                <a:moveTo>
                  <a:pt x="0" y="0"/>
                </a:moveTo>
                <a:lnTo>
                  <a:pt x="6512052" y="0"/>
                </a:lnTo>
              </a:path>
            </a:pathLst>
          </a:custGeom>
          <a:ln w="18288">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1450419" y="1977722"/>
            <a:ext cx="7348855" cy="1065530"/>
          </a:xfrm>
          <a:prstGeom prst="rect">
            <a:avLst/>
          </a:prstGeom>
        </p:spPr>
        <p:txBody>
          <a:bodyPr vert="horz" wrap="square" lIns="0" tIns="12700" rIns="0" bIns="0" rtlCol="0">
            <a:spAutoFit/>
          </a:bodyPr>
          <a:lstStyle/>
          <a:p>
            <a:pPr marL="12700">
              <a:lnSpc>
                <a:spcPct val="100000"/>
              </a:lnSpc>
              <a:spcBef>
                <a:spcPts val="100"/>
              </a:spcBef>
            </a:pPr>
            <a:r>
              <a:rPr sz="3600" spc="-110" dirty="0"/>
              <a:t>Parallel </a:t>
            </a:r>
            <a:r>
              <a:rPr sz="3600" spc="-35" dirty="0"/>
              <a:t>and </a:t>
            </a:r>
            <a:r>
              <a:rPr sz="3600" spc="-30" dirty="0"/>
              <a:t>Distributed</a:t>
            </a:r>
            <a:r>
              <a:rPr sz="3600" spc="130" dirty="0"/>
              <a:t> </a:t>
            </a:r>
            <a:r>
              <a:rPr sz="3600" spc="-50" dirty="0"/>
              <a:t>Computing</a:t>
            </a:r>
            <a:endParaRPr sz="3600"/>
          </a:p>
          <a:p>
            <a:pPr marL="12700">
              <a:lnSpc>
                <a:spcPct val="100000"/>
              </a:lnSpc>
              <a:spcBef>
                <a:spcPts val="25"/>
              </a:spcBef>
            </a:pPr>
            <a:r>
              <a:rPr sz="3200" spc="-30" dirty="0">
                <a:solidFill>
                  <a:srgbClr val="996600"/>
                </a:solidFill>
              </a:rPr>
              <a:t>Chapter </a:t>
            </a:r>
            <a:r>
              <a:rPr sz="3200" spc="-160" dirty="0">
                <a:solidFill>
                  <a:srgbClr val="996600"/>
                </a:solidFill>
              </a:rPr>
              <a:t>1: </a:t>
            </a:r>
            <a:r>
              <a:rPr sz="3200" dirty="0">
                <a:solidFill>
                  <a:srgbClr val="996600"/>
                </a:solidFill>
              </a:rPr>
              <a:t>Introduction </a:t>
            </a:r>
            <a:r>
              <a:rPr sz="3200" spc="35" dirty="0">
                <a:solidFill>
                  <a:srgbClr val="996600"/>
                </a:solidFill>
              </a:rPr>
              <a:t>to </a:t>
            </a:r>
            <a:r>
              <a:rPr sz="3200" spc="-105" dirty="0">
                <a:solidFill>
                  <a:srgbClr val="996600"/>
                </a:solidFill>
              </a:rPr>
              <a:t>Parallel</a:t>
            </a:r>
            <a:r>
              <a:rPr sz="3200" spc="240" dirty="0">
                <a:solidFill>
                  <a:srgbClr val="996600"/>
                </a:solidFill>
              </a:rPr>
              <a:t> </a:t>
            </a:r>
            <a:r>
              <a:rPr sz="3200" spc="-45" dirty="0">
                <a:solidFill>
                  <a:srgbClr val="996600"/>
                </a:solidFill>
              </a:rPr>
              <a:t>Computing</a:t>
            </a:r>
            <a:endParaRPr sz="3200"/>
          </a:p>
        </p:txBody>
      </p:sp>
      <p:sp>
        <p:nvSpPr>
          <p:cNvPr id="6" name="object 6"/>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7" name="object 7"/>
          <p:cNvSpPr txBox="1"/>
          <p:nvPr/>
        </p:nvSpPr>
        <p:spPr>
          <a:xfrm>
            <a:off x="8941282" y="6925788"/>
            <a:ext cx="14922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t>1</a:t>
            </a:fld>
            <a:endParaRPr sz="1200">
              <a:latin typeface="Times New Roman"/>
              <a:cs typeface="Times New Roman"/>
            </a:endParaRPr>
          </a:p>
        </p:txBody>
      </p:sp>
      <p:sp>
        <p:nvSpPr>
          <p:cNvPr id="5" name="object 5"/>
          <p:cNvSpPr txBox="1"/>
          <p:nvPr/>
        </p:nvSpPr>
        <p:spPr>
          <a:xfrm>
            <a:off x="3130676" y="4711751"/>
            <a:ext cx="3794125" cy="320601"/>
          </a:xfrm>
          <a:prstGeom prst="rect">
            <a:avLst/>
          </a:prstGeom>
        </p:spPr>
        <p:txBody>
          <a:bodyPr vert="horz" wrap="square" lIns="0" tIns="12700" rIns="0" bIns="0" rtlCol="0">
            <a:spAutoFit/>
          </a:bodyPr>
          <a:lstStyle/>
          <a:p>
            <a:pPr marL="1176655">
              <a:lnSpc>
                <a:spcPct val="100000"/>
              </a:lnSpc>
              <a:spcBef>
                <a:spcPts val="100"/>
              </a:spcBef>
            </a:pPr>
            <a:r>
              <a:rPr lang="en-US" sz="2000" dirty="0">
                <a:latin typeface="Arial"/>
                <a:cs typeface="Arial"/>
              </a:rPr>
              <a:t>Lecture 1</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3874770" cy="665480"/>
          </a:xfrm>
          <a:prstGeom prst="rect">
            <a:avLst/>
          </a:prstGeom>
        </p:spPr>
        <p:txBody>
          <a:bodyPr vert="horz" wrap="square" lIns="0" tIns="12700" rIns="0" bIns="0" rtlCol="0">
            <a:spAutoFit/>
          </a:bodyPr>
          <a:lstStyle/>
          <a:p>
            <a:pPr marL="12700">
              <a:lnSpc>
                <a:spcPct val="100000"/>
              </a:lnSpc>
              <a:spcBef>
                <a:spcPts val="100"/>
              </a:spcBef>
            </a:pPr>
            <a:r>
              <a:rPr spc="-130" dirty="0"/>
              <a:t>1.2d: </a:t>
            </a:r>
            <a:r>
              <a:rPr spc="-120" dirty="0"/>
              <a:t>Moore’s</a:t>
            </a:r>
            <a:r>
              <a:rPr spc="55" dirty="0"/>
              <a:t> </a:t>
            </a:r>
            <a:r>
              <a:rPr spc="-185" dirty="0"/>
              <a:t>Law</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11</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3" name="object 3"/>
          <p:cNvSpPr txBox="1"/>
          <p:nvPr/>
        </p:nvSpPr>
        <p:spPr>
          <a:xfrm>
            <a:off x="1017581" y="1643938"/>
            <a:ext cx="7811770" cy="4780280"/>
          </a:xfrm>
          <a:prstGeom prst="rect">
            <a:avLst/>
          </a:prstGeom>
        </p:spPr>
        <p:txBody>
          <a:bodyPr vert="horz" wrap="square" lIns="0" tIns="12700" rIns="0" bIns="0" rtlCol="0">
            <a:spAutoFit/>
          </a:bodyPr>
          <a:lstStyle/>
          <a:p>
            <a:pPr marL="354965" marR="111760" indent="-342900">
              <a:lnSpc>
                <a:spcPct val="100000"/>
              </a:lnSpc>
              <a:spcBef>
                <a:spcPts val="100"/>
              </a:spcBef>
              <a:buClr>
                <a:srgbClr val="CC9900"/>
              </a:buClr>
              <a:buSzPct val="65000"/>
              <a:buFont typeface="Georgia"/>
              <a:buChar char=""/>
              <a:tabLst>
                <a:tab pos="354965" algn="l"/>
                <a:tab pos="355600" algn="l"/>
              </a:tabLst>
            </a:pPr>
            <a:r>
              <a:rPr sz="3000" dirty="0">
                <a:latin typeface="Arial"/>
                <a:cs typeface="Arial"/>
              </a:rPr>
              <a:t>Moore’s </a:t>
            </a:r>
            <a:r>
              <a:rPr sz="3000" spc="-5" dirty="0">
                <a:latin typeface="Arial"/>
                <a:cs typeface="Arial"/>
              </a:rPr>
              <a:t>observation in 1965: the </a:t>
            </a:r>
            <a:r>
              <a:rPr sz="3000" dirty="0">
                <a:latin typeface="Arial"/>
                <a:cs typeface="Arial"/>
              </a:rPr>
              <a:t>number</a:t>
            </a:r>
            <a:r>
              <a:rPr sz="3000" spc="-140" dirty="0">
                <a:latin typeface="Arial"/>
                <a:cs typeface="Arial"/>
              </a:rPr>
              <a:t> </a:t>
            </a:r>
            <a:r>
              <a:rPr sz="3000" spc="5" dirty="0">
                <a:latin typeface="Arial"/>
                <a:cs typeface="Arial"/>
              </a:rPr>
              <a:t>of  </a:t>
            </a:r>
            <a:r>
              <a:rPr sz="3000" spc="-5" dirty="0">
                <a:latin typeface="Arial"/>
                <a:cs typeface="Arial"/>
              </a:rPr>
              <a:t>transistors per square </a:t>
            </a:r>
            <a:r>
              <a:rPr sz="3000" dirty="0">
                <a:latin typeface="Arial"/>
                <a:cs typeface="Arial"/>
              </a:rPr>
              <a:t>inch </a:t>
            </a:r>
            <a:r>
              <a:rPr sz="3000" spc="5" dirty="0">
                <a:latin typeface="Arial"/>
                <a:cs typeface="Arial"/>
              </a:rPr>
              <a:t>on </a:t>
            </a:r>
            <a:r>
              <a:rPr sz="3000" spc="-5" dirty="0">
                <a:latin typeface="Arial"/>
                <a:cs typeface="Arial"/>
              </a:rPr>
              <a:t>integrated  circuits had doubled every year </a:t>
            </a:r>
            <a:r>
              <a:rPr sz="3000" dirty="0">
                <a:latin typeface="Arial"/>
                <a:cs typeface="Arial"/>
              </a:rPr>
              <a:t>since </a:t>
            </a:r>
            <a:r>
              <a:rPr sz="3000" spc="5" dirty="0">
                <a:latin typeface="Arial"/>
                <a:cs typeface="Arial"/>
              </a:rPr>
              <a:t>the  </a:t>
            </a:r>
            <a:r>
              <a:rPr sz="3000" spc="-5" dirty="0">
                <a:latin typeface="Arial"/>
                <a:cs typeface="Arial"/>
              </a:rPr>
              <a:t>integrated circuit </a:t>
            </a:r>
            <a:r>
              <a:rPr sz="3000" dirty="0">
                <a:latin typeface="Arial"/>
                <a:cs typeface="Arial"/>
              </a:rPr>
              <a:t>was</a:t>
            </a:r>
            <a:r>
              <a:rPr sz="3000" spc="-25" dirty="0">
                <a:latin typeface="Arial"/>
                <a:cs typeface="Arial"/>
              </a:rPr>
              <a:t> </a:t>
            </a:r>
            <a:r>
              <a:rPr sz="3000" spc="-5" dirty="0">
                <a:latin typeface="Arial"/>
                <a:cs typeface="Arial"/>
              </a:rPr>
              <a:t>invented</a:t>
            </a:r>
            <a:endParaRPr sz="3000">
              <a:latin typeface="Arial"/>
              <a:cs typeface="Arial"/>
            </a:endParaRPr>
          </a:p>
          <a:p>
            <a:pPr marL="354965" marR="5080" indent="-342900">
              <a:lnSpc>
                <a:spcPct val="100000"/>
              </a:lnSpc>
              <a:spcBef>
                <a:spcPts val="720"/>
              </a:spcBef>
              <a:buClr>
                <a:srgbClr val="CC9900"/>
              </a:buClr>
              <a:buSzPct val="65000"/>
              <a:buFont typeface="Georgia"/>
              <a:buChar char=""/>
              <a:tabLst>
                <a:tab pos="354965" algn="l"/>
                <a:tab pos="355600" algn="l"/>
              </a:tabLst>
            </a:pPr>
            <a:r>
              <a:rPr sz="3000" dirty="0">
                <a:latin typeface="Arial"/>
                <a:cs typeface="Arial"/>
              </a:rPr>
              <a:t>Moore’s revised observation </a:t>
            </a:r>
            <a:r>
              <a:rPr sz="3000" spc="10" dirty="0">
                <a:latin typeface="Arial"/>
                <a:cs typeface="Arial"/>
              </a:rPr>
              <a:t>in </a:t>
            </a:r>
            <a:r>
              <a:rPr sz="3000" spc="-5" dirty="0">
                <a:latin typeface="Arial"/>
                <a:cs typeface="Arial"/>
              </a:rPr>
              <a:t>1975: the  pace </a:t>
            </a:r>
            <a:r>
              <a:rPr sz="3000" dirty="0">
                <a:latin typeface="Arial"/>
                <a:cs typeface="Arial"/>
              </a:rPr>
              <a:t>was slowed down a </a:t>
            </a:r>
            <a:r>
              <a:rPr sz="3000" spc="-10" dirty="0">
                <a:latin typeface="Arial"/>
                <a:cs typeface="Arial"/>
              </a:rPr>
              <a:t>bit, </a:t>
            </a:r>
            <a:r>
              <a:rPr sz="3000" spc="-5" dirty="0">
                <a:latin typeface="Arial"/>
                <a:cs typeface="Arial"/>
              </a:rPr>
              <a:t>but </a:t>
            </a:r>
            <a:r>
              <a:rPr sz="3000" spc="-10" dirty="0">
                <a:latin typeface="Arial"/>
                <a:cs typeface="Arial"/>
              </a:rPr>
              <a:t>data  </a:t>
            </a:r>
            <a:r>
              <a:rPr sz="3000" spc="-5" dirty="0">
                <a:latin typeface="Arial"/>
                <a:cs typeface="Arial"/>
              </a:rPr>
              <a:t>density had </a:t>
            </a:r>
            <a:r>
              <a:rPr sz="3000" dirty="0">
                <a:latin typeface="Arial"/>
                <a:cs typeface="Arial"/>
              </a:rPr>
              <a:t>doubled </a:t>
            </a:r>
            <a:r>
              <a:rPr sz="3000" spc="-5" dirty="0">
                <a:latin typeface="Arial"/>
                <a:cs typeface="Arial"/>
              </a:rPr>
              <a:t>approximately every</a:t>
            </a:r>
            <a:r>
              <a:rPr sz="3000" spc="-110" dirty="0">
                <a:latin typeface="Arial"/>
                <a:cs typeface="Arial"/>
              </a:rPr>
              <a:t> </a:t>
            </a:r>
            <a:r>
              <a:rPr sz="3000" spc="5" dirty="0">
                <a:latin typeface="Arial"/>
                <a:cs typeface="Arial"/>
              </a:rPr>
              <a:t>18  </a:t>
            </a:r>
            <a:r>
              <a:rPr sz="3000" spc="-5" dirty="0">
                <a:latin typeface="Arial"/>
                <a:cs typeface="Arial"/>
              </a:rPr>
              <a:t>months</a:t>
            </a:r>
            <a:endParaRPr sz="3000">
              <a:latin typeface="Arial"/>
              <a:cs typeface="Arial"/>
            </a:endParaRPr>
          </a:p>
          <a:p>
            <a:pPr marL="354965" marR="360045" indent="-342900">
              <a:lnSpc>
                <a:spcPct val="100000"/>
              </a:lnSpc>
              <a:spcBef>
                <a:spcPts val="720"/>
              </a:spcBef>
              <a:buClr>
                <a:srgbClr val="CC9900"/>
              </a:buClr>
              <a:buSzPct val="65000"/>
              <a:buFont typeface="Georgia"/>
              <a:buChar char=""/>
              <a:tabLst>
                <a:tab pos="354965" algn="l"/>
                <a:tab pos="355600" algn="l"/>
              </a:tabLst>
            </a:pPr>
            <a:r>
              <a:rPr sz="3000" dirty="0">
                <a:latin typeface="Arial"/>
                <a:cs typeface="Arial"/>
              </a:rPr>
              <a:t>How </a:t>
            </a:r>
            <a:r>
              <a:rPr sz="3000" spc="-5" dirty="0">
                <a:latin typeface="Arial"/>
                <a:cs typeface="Arial"/>
              </a:rPr>
              <a:t>about the future? </a:t>
            </a:r>
            <a:r>
              <a:rPr sz="3000" dirty="0">
                <a:latin typeface="Arial"/>
                <a:cs typeface="Arial"/>
              </a:rPr>
              <a:t>(price </a:t>
            </a:r>
            <a:r>
              <a:rPr sz="3000" spc="5" dirty="0">
                <a:latin typeface="Arial"/>
                <a:cs typeface="Arial"/>
              </a:rPr>
              <a:t>of</a:t>
            </a:r>
            <a:r>
              <a:rPr sz="3000" spc="-80" dirty="0">
                <a:latin typeface="Arial"/>
                <a:cs typeface="Arial"/>
              </a:rPr>
              <a:t> </a:t>
            </a:r>
            <a:r>
              <a:rPr sz="3000" spc="-5" dirty="0">
                <a:latin typeface="Arial"/>
                <a:cs typeface="Arial"/>
              </a:rPr>
              <a:t>computing  power falls </a:t>
            </a:r>
            <a:r>
              <a:rPr sz="3000" spc="5" dirty="0">
                <a:latin typeface="Arial"/>
                <a:cs typeface="Arial"/>
              </a:rPr>
              <a:t>by </a:t>
            </a:r>
            <a:r>
              <a:rPr sz="3000" dirty="0">
                <a:latin typeface="Arial"/>
                <a:cs typeface="Arial"/>
              </a:rPr>
              <a:t>a </a:t>
            </a:r>
            <a:r>
              <a:rPr sz="3000" spc="-5" dirty="0">
                <a:latin typeface="Arial"/>
                <a:cs typeface="Arial"/>
              </a:rPr>
              <a:t>half </a:t>
            </a:r>
            <a:r>
              <a:rPr sz="3000" dirty="0">
                <a:latin typeface="Arial"/>
                <a:cs typeface="Arial"/>
              </a:rPr>
              <a:t>every </a:t>
            </a:r>
            <a:r>
              <a:rPr sz="3000" spc="5" dirty="0">
                <a:latin typeface="Arial"/>
                <a:cs typeface="Arial"/>
              </a:rPr>
              <a:t>18</a:t>
            </a:r>
            <a:r>
              <a:rPr sz="3000" spc="-114" dirty="0">
                <a:latin typeface="Arial"/>
                <a:cs typeface="Arial"/>
              </a:rPr>
              <a:t> </a:t>
            </a:r>
            <a:r>
              <a:rPr sz="3000" spc="-5" dirty="0">
                <a:latin typeface="Arial"/>
                <a:cs typeface="Arial"/>
              </a:rPr>
              <a:t>months?)</a:t>
            </a:r>
            <a:endParaRPr sz="30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62200" y="1524000"/>
            <a:ext cx="5486400" cy="506425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93144" y="728002"/>
            <a:ext cx="6613525" cy="605155"/>
          </a:xfrm>
          <a:prstGeom prst="rect">
            <a:avLst/>
          </a:prstGeom>
        </p:spPr>
        <p:txBody>
          <a:bodyPr vert="horz" wrap="square" lIns="0" tIns="12700" rIns="0" bIns="0" rtlCol="0">
            <a:spAutoFit/>
          </a:bodyPr>
          <a:lstStyle/>
          <a:p>
            <a:pPr marL="12700">
              <a:lnSpc>
                <a:spcPct val="100000"/>
              </a:lnSpc>
              <a:spcBef>
                <a:spcPts val="100"/>
              </a:spcBef>
            </a:pPr>
            <a:r>
              <a:rPr sz="3800" spc="-145" dirty="0"/>
              <a:t>1.2e: </a:t>
            </a:r>
            <a:r>
              <a:rPr sz="3800" spc="-114" dirty="0"/>
              <a:t>Moore’s </a:t>
            </a:r>
            <a:r>
              <a:rPr sz="3800" spc="-165" dirty="0"/>
              <a:t>Law </a:t>
            </a:r>
            <a:r>
              <a:rPr sz="3800" dirty="0"/>
              <a:t>– </a:t>
            </a:r>
            <a:r>
              <a:rPr sz="3800" spc="-45" dirty="0"/>
              <a:t>Held </a:t>
            </a:r>
            <a:r>
              <a:rPr sz="3800" spc="-5" dirty="0"/>
              <a:t>for</a:t>
            </a:r>
            <a:r>
              <a:rPr sz="3800" spc="459" dirty="0"/>
              <a:t> </a:t>
            </a:r>
            <a:r>
              <a:rPr sz="3800" dirty="0"/>
              <a:t>Now</a:t>
            </a:r>
            <a:endParaRPr sz="38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12</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B0AB-0DC7-41D7-BC42-767CF3329BEA}"/>
              </a:ext>
            </a:extLst>
          </p:cNvPr>
          <p:cNvSpPr>
            <a:spLocks noGrp="1"/>
          </p:cNvSpPr>
          <p:nvPr>
            <p:ph type="title"/>
          </p:nvPr>
        </p:nvSpPr>
        <p:spPr/>
        <p:txBody>
          <a:bodyPr/>
          <a:lstStyle/>
          <a:p>
            <a:endParaRPr lang="en-PK"/>
          </a:p>
        </p:txBody>
      </p:sp>
      <p:pic>
        <p:nvPicPr>
          <p:cNvPr id="3074" name="Picture 2" descr="refer to caption">
            <a:extLst>
              <a:ext uri="{FF2B5EF4-FFF2-40B4-BE49-F238E27FC236}">
                <a16:creationId xmlns:a16="http://schemas.microsoft.com/office/drawing/2014/main" id="{C38C0370-6666-4A79-B48E-404271F23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76225"/>
            <a:ext cx="9753600" cy="721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12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92468" y="911679"/>
            <a:ext cx="8879305" cy="1083374"/>
          </a:xfrm>
        </p:spPr>
        <p:txBody>
          <a:bodyPr/>
          <a:lstStyle/>
          <a:p>
            <a:r>
              <a:rPr lang="en-US" sz="3520" dirty="0"/>
              <a:t>What’s Driving Parallel Computing Architecture?</a:t>
            </a:r>
          </a:p>
        </p:txBody>
      </p:sp>
      <p:pic>
        <p:nvPicPr>
          <p:cNvPr id="51204" name="Picture 4"/>
          <p:cNvPicPr>
            <a:picLocks noChangeAspect="1"/>
          </p:cNvPicPr>
          <p:nvPr/>
        </p:nvPicPr>
        <p:blipFill>
          <a:blip r:embed="rId2"/>
          <a:srcRect/>
          <a:stretch>
            <a:fillRect/>
          </a:stretch>
        </p:blipFill>
        <p:spPr bwMode="auto">
          <a:xfrm>
            <a:off x="335279" y="868680"/>
            <a:ext cx="9514007" cy="6202680"/>
          </a:xfrm>
          <a:prstGeom prst="rect">
            <a:avLst/>
          </a:prstGeom>
          <a:noFill/>
          <a:ln w="9525">
            <a:noFill/>
            <a:miter lim="800000"/>
            <a:headEnd/>
            <a:tailEnd/>
          </a:ln>
        </p:spPr>
      </p:pic>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8E865A7-7678-F840-B2ED-A6879803B906}" type="slidenum">
              <a:rPr lang="en-US" smtClean="0"/>
              <a:pPr>
                <a:defRPr/>
              </a:pPr>
              <a:t>13</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3874" name="Object 2">
            <a:extLst>
              <a:ext uri="{FF2B5EF4-FFF2-40B4-BE49-F238E27FC236}">
                <a16:creationId xmlns:a16="http://schemas.microsoft.com/office/drawing/2014/main" id="{5B84FFA3-5AEF-4524-A5FE-123610D44B46}"/>
              </a:ext>
            </a:extLst>
          </p:cNvPr>
          <p:cNvGraphicFramePr>
            <a:graphicFrameLocks noGrp="1" noChangeAspect="1"/>
          </p:cNvGraphicFramePr>
          <p:nvPr>
            <p:ph idx="1"/>
            <p:extLst>
              <p:ext uri="{D42A27DB-BD31-4B8C-83A1-F6EECF244321}">
                <p14:modId xmlns:p14="http://schemas.microsoft.com/office/powerpoint/2010/main" val="596401648"/>
              </p:ext>
            </p:extLst>
          </p:nvPr>
        </p:nvGraphicFramePr>
        <p:xfrm>
          <a:off x="-60315" y="1317792"/>
          <a:ext cx="10060147" cy="5460524"/>
        </p:xfrm>
        <a:graphic>
          <a:graphicData uri="http://schemas.openxmlformats.org/presentationml/2006/ole">
            <mc:AlternateContent xmlns:mc="http://schemas.openxmlformats.org/markup-compatibility/2006">
              <mc:Choice xmlns:v="urn:schemas-microsoft-com:vml" Requires="v">
                <p:oleObj name="Chart" r:id="rId3" imgW="8353349" imgH="4533900" progId="Excel.Chart.8">
                  <p:embed/>
                </p:oleObj>
              </mc:Choice>
              <mc:Fallback>
                <p:oleObj name="Chart" r:id="rId3" imgW="8353349" imgH="4533900" progId="Excel.Chart.8">
                  <p:embed/>
                  <p:pic>
                    <p:nvPicPr>
                      <p:cNvPr id="463874" name="Object 2">
                        <a:extLst>
                          <a:ext uri="{FF2B5EF4-FFF2-40B4-BE49-F238E27FC236}">
                            <a16:creationId xmlns:a16="http://schemas.microsoft.com/office/drawing/2014/main" id="{5B84FFA3-5AEF-4524-A5FE-123610D44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15" y="1317792"/>
                        <a:ext cx="10060147" cy="5460524"/>
                      </a:xfrm>
                      <a:prstGeom prst="rect">
                        <a:avLst/>
                      </a:prstGeom>
                    </p:spPr>
                  </p:pic>
                </p:oleObj>
              </mc:Fallback>
            </mc:AlternateContent>
          </a:graphicData>
        </a:graphic>
      </p:graphicFrame>
      <p:sp>
        <p:nvSpPr>
          <p:cNvPr id="463875" name="Rectangle 3">
            <a:extLst>
              <a:ext uri="{FF2B5EF4-FFF2-40B4-BE49-F238E27FC236}">
                <a16:creationId xmlns:a16="http://schemas.microsoft.com/office/drawing/2014/main" id="{EC9C7CF0-1E6E-463D-8BF2-BFD8B93A442E}"/>
              </a:ext>
            </a:extLst>
          </p:cNvPr>
          <p:cNvSpPr>
            <a:spLocks noGrp="1" noChangeArrowheads="1"/>
          </p:cNvSpPr>
          <p:nvPr>
            <p:ph type="title"/>
          </p:nvPr>
        </p:nvSpPr>
        <p:spPr>
          <a:xfrm>
            <a:off x="1026604" y="864955"/>
            <a:ext cx="9052560" cy="406265"/>
          </a:xfrm>
        </p:spPr>
        <p:txBody>
          <a:bodyPr/>
          <a:lstStyle/>
          <a:p>
            <a:r>
              <a:rPr lang="en-US" altLang="en-PK" sz="2640" dirty="0"/>
              <a:t>Uniprocessor Performance (</a:t>
            </a:r>
            <a:r>
              <a:rPr lang="en-US" altLang="en-PK" sz="2640" dirty="0" err="1"/>
              <a:t>SPECint</a:t>
            </a:r>
            <a:r>
              <a:rPr lang="en-US" altLang="en-PK" sz="2640" dirty="0"/>
              <a:t>) Today</a:t>
            </a:r>
          </a:p>
        </p:txBody>
      </p:sp>
      <p:sp>
        <p:nvSpPr>
          <p:cNvPr id="463876" name="Text Box 4">
            <a:extLst>
              <a:ext uri="{FF2B5EF4-FFF2-40B4-BE49-F238E27FC236}">
                <a16:creationId xmlns:a16="http://schemas.microsoft.com/office/drawing/2014/main" id="{B4CD8A16-8E25-4CB7-98FD-3DCEB45E5329}"/>
              </a:ext>
            </a:extLst>
          </p:cNvPr>
          <p:cNvSpPr txBox="1">
            <a:spLocks noChangeArrowheads="1"/>
          </p:cNvSpPr>
          <p:nvPr/>
        </p:nvSpPr>
        <p:spPr bwMode="auto">
          <a:xfrm>
            <a:off x="58568" y="6684679"/>
            <a:ext cx="4208140" cy="1006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buFontTx/>
              <a:buChar char="•"/>
            </a:pPr>
            <a:r>
              <a:rPr lang="en-US" altLang="en-PK" sz="1980" dirty="0">
                <a:cs typeface="Arial" panose="020B0604020202020204" pitchFamily="34" charset="0"/>
              </a:rPr>
              <a:t> VAX	        : 25%/year 1978 to 1986</a:t>
            </a:r>
          </a:p>
          <a:p>
            <a:pPr algn="l" eaLnBrk="1" hangingPunct="1">
              <a:buFontTx/>
              <a:buChar char="•"/>
            </a:pPr>
            <a:r>
              <a:rPr lang="en-US" altLang="en-PK" sz="1980" dirty="0">
                <a:cs typeface="Arial" panose="020B0604020202020204" pitchFamily="34" charset="0"/>
              </a:rPr>
              <a:t> RISC + x86: 52%/year 1986 to 2002</a:t>
            </a:r>
          </a:p>
          <a:p>
            <a:pPr algn="l" eaLnBrk="1" hangingPunct="1">
              <a:buFontTx/>
              <a:buChar char="•"/>
            </a:pPr>
            <a:r>
              <a:rPr lang="en-US" altLang="en-PK" sz="1980" dirty="0">
                <a:cs typeface="Arial" panose="020B0604020202020204" pitchFamily="34" charset="0"/>
              </a:rPr>
              <a:t> RISC + x86: ??%/year 2002 to present</a:t>
            </a:r>
          </a:p>
        </p:txBody>
      </p:sp>
      <p:sp>
        <p:nvSpPr>
          <p:cNvPr id="463877" name="Text Box 5">
            <a:extLst>
              <a:ext uri="{FF2B5EF4-FFF2-40B4-BE49-F238E27FC236}">
                <a16:creationId xmlns:a16="http://schemas.microsoft.com/office/drawing/2014/main" id="{F577C743-F01D-49C4-8F61-46F1FC1C9576}"/>
              </a:ext>
            </a:extLst>
          </p:cNvPr>
          <p:cNvSpPr txBox="1">
            <a:spLocks noChangeArrowheads="1"/>
          </p:cNvSpPr>
          <p:nvPr/>
        </p:nvSpPr>
        <p:spPr bwMode="auto">
          <a:xfrm>
            <a:off x="1395254" y="1839595"/>
            <a:ext cx="379984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PK" sz="1760">
                <a:latin typeface="Times" panose="02020603050405020304" pitchFamily="18" charset="0"/>
              </a:rPr>
              <a:t>From Hennessy and Patterson, </a:t>
            </a:r>
            <a:r>
              <a:rPr lang="en-US" altLang="en-PK" sz="1760" i="1">
                <a:latin typeface="Times" panose="02020603050405020304" pitchFamily="18" charset="0"/>
              </a:rPr>
              <a:t>Computer Architecture: A Quantitative Approach</a:t>
            </a:r>
            <a:r>
              <a:rPr lang="en-US" altLang="en-PK" sz="1760">
                <a:latin typeface="Times" panose="02020603050405020304" pitchFamily="18" charset="0"/>
              </a:rPr>
              <a:t>, 4th edition, 2006</a:t>
            </a:r>
          </a:p>
        </p:txBody>
      </p:sp>
      <p:sp>
        <p:nvSpPr>
          <p:cNvPr id="463878" name="Rectangle 6">
            <a:extLst>
              <a:ext uri="{FF2B5EF4-FFF2-40B4-BE49-F238E27FC236}">
                <a16:creationId xmlns:a16="http://schemas.microsoft.com/office/drawing/2014/main" id="{5692452C-6626-4670-8549-B8749433A33E}"/>
              </a:ext>
            </a:extLst>
          </p:cNvPr>
          <p:cNvSpPr>
            <a:spLocks noChangeArrowheads="1"/>
          </p:cNvSpPr>
          <p:nvPr/>
        </p:nvSpPr>
        <p:spPr bwMode="auto">
          <a:xfrm>
            <a:off x="8090377" y="114300"/>
            <a:ext cx="1968023" cy="11769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ltLang="en-PK" sz="2640">
              <a:effectLst>
                <a:outerShdw blurRad="38100" dist="38100" dir="2700000" algn="tl">
                  <a:srgbClr val="C0C0C0"/>
                </a:outerShdw>
              </a:effectLst>
              <a:latin typeface="Times" panose="02020603050405020304" pitchFamily="18" charset="0"/>
            </a:endParaRPr>
          </a:p>
        </p:txBody>
      </p:sp>
      <p:sp>
        <p:nvSpPr>
          <p:cNvPr id="463879" name="Text Box 7">
            <a:extLst>
              <a:ext uri="{FF2B5EF4-FFF2-40B4-BE49-F238E27FC236}">
                <a16:creationId xmlns:a16="http://schemas.microsoft.com/office/drawing/2014/main" id="{6F4E288E-E855-4E30-B974-20206D332ABA}"/>
              </a:ext>
            </a:extLst>
          </p:cNvPr>
          <p:cNvSpPr txBox="1">
            <a:spLocks noChangeArrowheads="1"/>
          </p:cNvSpPr>
          <p:nvPr/>
        </p:nvSpPr>
        <p:spPr bwMode="auto">
          <a:xfrm>
            <a:off x="5029200" y="4507865"/>
            <a:ext cx="486156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PK" sz="2640" dirty="0">
                <a:solidFill>
                  <a:srgbClr val="003399"/>
                </a:solidFill>
                <a:sym typeface="Symbol" panose="05050102010706020507" pitchFamily="18" charset="2"/>
              </a:rPr>
              <a:t> </a:t>
            </a:r>
            <a:r>
              <a:rPr lang="en-US" altLang="en-PK" sz="2640" dirty="0">
                <a:solidFill>
                  <a:srgbClr val="003399"/>
                </a:solidFill>
              </a:rPr>
              <a:t>Sea change in chip design: multiple “cores” or processors per chip</a:t>
            </a:r>
          </a:p>
        </p:txBody>
      </p:sp>
      <p:sp>
        <p:nvSpPr>
          <p:cNvPr id="463880" name="Text Box 8">
            <a:extLst>
              <a:ext uri="{FF2B5EF4-FFF2-40B4-BE49-F238E27FC236}">
                <a16:creationId xmlns:a16="http://schemas.microsoft.com/office/drawing/2014/main" id="{00BAFD38-04B0-4FCB-BBD6-DAB58F271CCA}"/>
              </a:ext>
            </a:extLst>
          </p:cNvPr>
          <p:cNvSpPr txBox="1">
            <a:spLocks noChangeArrowheads="1"/>
          </p:cNvSpPr>
          <p:nvPr/>
        </p:nvSpPr>
        <p:spPr bwMode="auto">
          <a:xfrm>
            <a:off x="9555480" y="1354138"/>
            <a:ext cx="444352"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PK" sz="1980">
                <a:solidFill>
                  <a:srgbClr val="FF0000"/>
                </a:solidFill>
              </a:rPr>
              <a:t>3X</a:t>
            </a:r>
          </a:p>
        </p:txBody>
      </p:sp>
      <p:sp>
        <p:nvSpPr>
          <p:cNvPr id="463881" name="Line 9">
            <a:extLst>
              <a:ext uri="{FF2B5EF4-FFF2-40B4-BE49-F238E27FC236}">
                <a16:creationId xmlns:a16="http://schemas.microsoft.com/office/drawing/2014/main" id="{C366E40F-DFF7-4D79-987C-939A83B07961}"/>
              </a:ext>
            </a:extLst>
          </p:cNvPr>
          <p:cNvSpPr>
            <a:spLocks noChangeShapeType="1"/>
          </p:cNvSpPr>
          <p:nvPr/>
        </p:nvSpPr>
        <p:spPr bwMode="auto">
          <a:xfrm>
            <a:off x="9639300" y="1301750"/>
            <a:ext cx="0" cy="50292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sz="1980"/>
          </a:p>
        </p:txBody>
      </p:sp>
      <p:sp>
        <p:nvSpPr>
          <p:cNvPr id="463882" name="Text Box 10">
            <a:extLst>
              <a:ext uri="{FF2B5EF4-FFF2-40B4-BE49-F238E27FC236}">
                <a16:creationId xmlns:a16="http://schemas.microsoft.com/office/drawing/2014/main" id="{34D344CF-75D1-4443-A46F-95DCD5712D8A}"/>
              </a:ext>
            </a:extLst>
          </p:cNvPr>
          <p:cNvSpPr txBox="1">
            <a:spLocks noChangeArrowheads="1"/>
          </p:cNvSpPr>
          <p:nvPr/>
        </p:nvSpPr>
        <p:spPr bwMode="auto">
          <a:xfrm>
            <a:off x="8280718" y="2194085"/>
            <a:ext cx="1358583" cy="7017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PK" sz="1980"/>
              <a:t>2x every 5 years?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92468" y="911679"/>
            <a:ext cx="8879305" cy="1083374"/>
          </a:xfrm>
        </p:spPr>
        <p:txBody>
          <a:bodyPr/>
          <a:lstStyle/>
          <a:p>
            <a:r>
              <a:rPr lang="en-US" sz="3520" dirty="0"/>
              <a:t>What’s Driving Parallel Computing Architecture?</a:t>
            </a:r>
          </a:p>
        </p:txBody>
      </p:sp>
      <p:pic>
        <p:nvPicPr>
          <p:cNvPr id="51205" name="Picture 5"/>
          <p:cNvPicPr>
            <a:picLocks noChangeAspect="1"/>
          </p:cNvPicPr>
          <p:nvPr/>
        </p:nvPicPr>
        <p:blipFill>
          <a:blip r:embed="rId2"/>
          <a:srcRect b="13902"/>
          <a:stretch>
            <a:fillRect/>
          </a:stretch>
        </p:blipFill>
        <p:spPr bwMode="auto">
          <a:xfrm>
            <a:off x="167640" y="1120140"/>
            <a:ext cx="9775986" cy="5448300"/>
          </a:xfrm>
          <a:prstGeom prst="rect">
            <a:avLst/>
          </a:prstGeom>
          <a:noFill/>
          <a:ln w="9525">
            <a:noFill/>
            <a:miter lim="800000"/>
            <a:headEnd/>
            <a:tailEnd/>
          </a:ln>
        </p:spPr>
      </p:pic>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8E865A7-7678-F840-B2ED-A6879803B906}" type="slidenum">
              <a:rPr lang="en-US" smtClean="0"/>
              <a:pPr>
                <a:defRPr/>
              </a:pPr>
              <a:t>15</a:t>
            </a:fld>
            <a:endParaRPr lang="en-US"/>
          </a:p>
        </p:txBody>
      </p:sp>
      <p:sp>
        <p:nvSpPr>
          <p:cNvPr id="6" name="Text Box 4"/>
          <p:cNvSpPr txBox="1">
            <a:spLocks noChangeArrowheads="1"/>
          </p:cNvSpPr>
          <p:nvPr/>
        </p:nvSpPr>
        <p:spPr bwMode="auto">
          <a:xfrm>
            <a:off x="6621780" y="4892041"/>
            <a:ext cx="1424940" cy="397032"/>
          </a:xfrm>
          <a:prstGeom prst="rect">
            <a:avLst/>
          </a:prstGeom>
          <a:noFill/>
          <a:ln w="9525">
            <a:noFill/>
            <a:miter lim="800000"/>
            <a:headEnd/>
            <a:tailEnd/>
          </a:ln>
        </p:spPr>
        <p:txBody>
          <a:bodyPr wrap="square">
            <a:prstTxWarp prst="textNoShape">
              <a:avLst/>
            </a:prstTxWarp>
            <a:spAutoFit/>
          </a:bodyPr>
          <a:lstStyle/>
          <a:p>
            <a:pPr algn="ctr"/>
            <a:r>
              <a:rPr lang="en-US" sz="1980" b="1" dirty="0"/>
              <a:t>power wall</a:t>
            </a:r>
          </a:p>
        </p:txBody>
      </p:sp>
      <p:sp>
        <p:nvSpPr>
          <p:cNvPr id="7" name="Line 5"/>
          <p:cNvSpPr>
            <a:spLocks noChangeShapeType="1"/>
          </p:cNvSpPr>
          <p:nvPr/>
        </p:nvSpPr>
        <p:spPr bwMode="auto">
          <a:xfrm flipV="1">
            <a:off x="7543800" y="4472940"/>
            <a:ext cx="251460" cy="50292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sz="1980"/>
          </a:p>
        </p:txBody>
      </p:sp>
      <p:sp>
        <p:nvSpPr>
          <p:cNvPr id="8"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60" dirty="0"/>
              <a:t>1.3: </a:t>
            </a:r>
            <a:r>
              <a:rPr spc="-55" dirty="0"/>
              <a:t>Power </a:t>
            </a:r>
            <a:r>
              <a:rPr spc="-210" dirty="0"/>
              <a:t>Wall </a:t>
            </a:r>
            <a:r>
              <a:rPr spc="-15" dirty="0"/>
              <a:t>Effect </a:t>
            </a:r>
            <a:r>
              <a:rPr spc="-105" dirty="0"/>
              <a:t>in </a:t>
            </a:r>
            <a:r>
              <a:rPr spc="-25" dirty="0"/>
              <a:t>Computer  </a:t>
            </a:r>
            <a:r>
              <a:rPr spc="-65" dirty="0"/>
              <a:t>Architecture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13</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3" name="object 3"/>
          <p:cNvSpPr txBox="1"/>
          <p:nvPr/>
        </p:nvSpPr>
        <p:spPr>
          <a:xfrm>
            <a:off x="993200" y="2491100"/>
            <a:ext cx="7941309" cy="3866515"/>
          </a:xfrm>
          <a:prstGeom prst="rect">
            <a:avLst/>
          </a:prstGeom>
        </p:spPr>
        <p:txBody>
          <a:bodyPr vert="horz" wrap="square" lIns="0" tIns="58419" rIns="0" bIns="0" rtlCol="0">
            <a:spAutoFit/>
          </a:bodyPr>
          <a:lstStyle/>
          <a:p>
            <a:pPr marL="354965" indent="-342900">
              <a:lnSpc>
                <a:spcPct val="100000"/>
              </a:lnSpc>
              <a:spcBef>
                <a:spcPts val="459"/>
              </a:spcBef>
              <a:buClr>
                <a:srgbClr val="CC9900"/>
              </a:buClr>
              <a:buSzPct val="65000"/>
              <a:buFont typeface="Georgia"/>
              <a:buChar char=""/>
              <a:tabLst>
                <a:tab pos="354965" algn="l"/>
                <a:tab pos="355600" algn="l"/>
              </a:tabLst>
            </a:pPr>
            <a:r>
              <a:rPr sz="3000" dirty="0">
                <a:latin typeface="Arial"/>
                <a:cs typeface="Arial"/>
              </a:rPr>
              <a:t>Too </a:t>
            </a:r>
            <a:r>
              <a:rPr sz="3000" spc="-5" dirty="0">
                <a:latin typeface="Arial"/>
                <a:cs typeface="Arial"/>
              </a:rPr>
              <a:t>many transistors in </a:t>
            </a:r>
            <a:r>
              <a:rPr sz="3000" dirty="0">
                <a:latin typeface="Arial"/>
                <a:cs typeface="Arial"/>
              </a:rPr>
              <a:t>a </a:t>
            </a:r>
            <a:r>
              <a:rPr sz="3000" spc="-5" dirty="0">
                <a:latin typeface="Arial"/>
                <a:cs typeface="Arial"/>
              </a:rPr>
              <a:t>given </a:t>
            </a:r>
            <a:r>
              <a:rPr sz="3000" dirty="0">
                <a:latin typeface="Arial"/>
                <a:cs typeface="Arial"/>
              </a:rPr>
              <a:t>chip die</a:t>
            </a:r>
            <a:r>
              <a:rPr sz="3000" spc="-85" dirty="0">
                <a:latin typeface="Arial"/>
                <a:cs typeface="Arial"/>
              </a:rPr>
              <a:t> </a:t>
            </a:r>
            <a:r>
              <a:rPr sz="3000" spc="-5" dirty="0">
                <a:latin typeface="Arial"/>
                <a:cs typeface="Arial"/>
              </a:rPr>
              <a:t>area</a:t>
            </a:r>
            <a:endParaRPr sz="3000">
              <a:latin typeface="Arial"/>
              <a:cs typeface="Arial"/>
            </a:endParaRPr>
          </a:p>
          <a:p>
            <a:pPr marL="354965" indent="-342900">
              <a:lnSpc>
                <a:spcPct val="100000"/>
              </a:lnSpc>
              <a:spcBef>
                <a:spcPts val="360"/>
              </a:spcBef>
              <a:buClr>
                <a:srgbClr val="CC9900"/>
              </a:buClr>
              <a:buSzPct val="65000"/>
              <a:buFont typeface="Georgia"/>
              <a:buChar char=""/>
              <a:tabLst>
                <a:tab pos="354965" algn="l"/>
                <a:tab pos="355600" algn="l"/>
              </a:tabLst>
            </a:pPr>
            <a:r>
              <a:rPr sz="3000" spc="-5" dirty="0">
                <a:latin typeface="Arial"/>
                <a:cs typeface="Arial"/>
              </a:rPr>
              <a:t>Tremendous </a:t>
            </a:r>
            <a:r>
              <a:rPr sz="3000" dirty="0">
                <a:latin typeface="Arial"/>
                <a:cs typeface="Arial"/>
              </a:rPr>
              <a:t>increase </a:t>
            </a:r>
            <a:r>
              <a:rPr sz="3000" spc="10" dirty="0">
                <a:latin typeface="Arial"/>
                <a:cs typeface="Arial"/>
              </a:rPr>
              <a:t>in </a:t>
            </a:r>
            <a:r>
              <a:rPr sz="3000" spc="-5" dirty="0">
                <a:latin typeface="Arial"/>
                <a:cs typeface="Arial"/>
              </a:rPr>
              <a:t>power</a:t>
            </a:r>
            <a:r>
              <a:rPr sz="3000" spc="-135" dirty="0">
                <a:latin typeface="Arial"/>
                <a:cs typeface="Arial"/>
              </a:rPr>
              <a:t> </a:t>
            </a:r>
            <a:r>
              <a:rPr sz="3000" spc="-5" dirty="0">
                <a:latin typeface="Arial"/>
                <a:cs typeface="Arial"/>
              </a:rPr>
              <a:t>density</a:t>
            </a:r>
            <a:endParaRPr sz="3000">
              <a:latin typeface="Arial"/>
              <a:cs typeface="Arial"/>
            </a:endParaRPr>
          </a:p>
          <a:p>
            <a:pPr marL="354965" indent="-342900">
              <a:lnSpc>
                <a:spcPct val="100000"/>
              </a:lnSpc>
              <a:spcBef>
                <a:spcPts val="360"/>
              </a:spcBef>
              <a:buClr>
                <a:srgbClr val="CC9900"/>
              </a:buClr>
              <a:buSzPct val="65000"/>
              <a:buFont typeface="Georgia"/>
              <a:buChar char=""/>
              <a:tabLst>
                <a:tab pos="354965" algn="l"/>
                <a:tab pos="355600" algn="l"/>
              </a:tabLst>
            </a:pPr>
            <a:r>
              <a:rPr sz="3000" spc="-5" dirty="0">
                <a:latin typeface="Arial"/>
                <a:cs typeface="Arial"/>
              </a:rPr>
              <a:t>Increased </a:t>
            </a:r>
            <a:r>
              <a:rPr sz="3000" dirty="0">
                <a:latin typeface="Arial"/>
                <a:cs typeface="Arial"/>
              </a:rPr>
              <a:t>chip</a:t>
            </a:r>
            <a:r>
              <a:rPr sz="3000" spc="-30" dirty="0">
                <a:latin typeface="Arial"/>
                <a:cs typeface="Arial"/>
              </a:rPr>
              <a:t> </a:t>
            </a:r>
            <a:r>
              <a:rPr sz="3000" spc="-5" dirty="0">
                <a:latin typeface="Arial"/>
                <a:cs typeface="Arial"/>
              </a:rPr>
              <a:t>temperature</a:t>
            </a:r>
            <a:endParaRPr sz="3000">
              <a:latin typeface="Arial"/>
              <a:cs typeface="Arial"/>
            </a:endParaRPr>
          </a:p>
          <a:p>
            <a:pPr marL="354965" marR="260985" indent="-342900">
              <a:lnSpc>
                <a:spcPts val="3240"/>
              </a:lnSpc>
              <a:spcBef>
                <a:spcPts val="765"/>
              </a:spcBef>
              <a:buClr>
                <a:srgbClr val="CC9900"/>
              </a:buClr>
              <a:buSzPct val="65000"/>
              <a:buFont typeface="Georgia"/>
              <a:buChar char=""/>
              <a:tabLst>
                <a:tab pos="354965" algn="l"/>
                <a:tab pos="355600" algn="l"/>
              </a:tabLst>
            </a:pPr>
            <a:r>
              <a:rPr sz="3000" spc="-5" dirty="0">
                <a:latin typeface="Arial"/>
                <a:cs typeface="Arial"/>
              </a:rPr>
              <a:t>High temperature </a:t>
            </a:r>
            <a:r>
              <a:rPr sz="3000" dirty="0">
                <a:latin typeface="Arial"/>
                <a:cs typeface="Arial"/>
              </a:rPr>
              <a:t>slows </a:t>
            </a:r>
            <a:r>
              <a:rPr sz="3000" spc="-5" dirty="0">
                <a:latin typeface="Arial"/>
                <a:cs typeface="Arial"/>
              </a:rPr>
              <a:t>down the transistor  switching </a:t>
            </a:r>
            <a:r>
              <a:rPr sz="3000" dirty="0">
                <a:latin typeface="Arial"/>
                <a:cs typeface="Arial"/>
              </a:rPr>
              <a:t>rate </a:t>
            </a:r>
            <a:r>
              <a:rPr sz="3000" spc="5" dirty="0">
                <a:latin typeface="Arial"/>
                <a:cs typeface="Arial"/>
              </a:rPr>
              <a:t>and the </a:t>
            </a:r>
            <a:r>
              <a:rPr sz="3000" dirty="0">
                <a:latin typeface="Arial"/>
                <a:cs typeface="Arial"/>
              </a:rPr>
              <a:t>overall speed </a:t>
            </a:r>
            <a:r>
              <a:rPr sz="3000" spc="5" dirty="0">
                <a:latin typeface="Arial"/>
                <a:cs typeface="Arial"/>
              </a:rPr>
              <a:t>of </a:t>
            </a:r>
            <a:r>
              <a:rPr sz="3000" spc="-5" dirty="0">
                <a:latin typeface="Arial"/>
                <a:cs typeface="Arial"/>
              </a:rPr>
              <a:t>the  computer</a:t>
            </a:r>
            <a:endParaRPr sz="3000">
              <a:latin typeface="Arial"/>
              <a:cs typeface="Arial"/>
            </a:endParaRPr>
          </a:p>
          <a:p>
            <a:pPr marL="354965" indent="-342900">
              <a:lnSpc>
                <a:spcPct val="100000"/>
              </a:lnSpc>
              <a:spcBef>
                <a:spcPts val="315"/>
              </a:spcBef>
              <a:buClr>
                <a:srgbClr val="CC9900"/>
              </a:buClr>
              <a:buSzPct val="65000"/>
              <a:buFont typeface="Georgia"/>
              <a:buChar char=""/>
              <a:tabLst>
                <a:tab pos="354965" algn="l"/>
                <a:tab pos="355600" algn="l"/>
              </a:tabLst>
            </a:pPr>
            <a:r>
              <a:rPr sz="3000" spc="-5" dirty="0">
                <a:latin typeface="Arial"/>
                <a:cs typeface="Arial"/>
              </a:rPr>
              <a:t>Chip </a:t>
            </a:r>
            <a:r>
              <a:rPr sz="3000" dirty="0">
                <a:latin typeface="Arial"/>
                <a:cs typeface="Arial"/>
              </a:rPr>
              <a:t>may </a:t>
            </a:r>
            <a:r>
              <a:rPr sz="3000" spc="-5" dirty="0">
                <a:latin typeface="Arial"/>
                <a:cs typeface="Arial"/>
              </a:rPr>
              <a:t>melt </a:t>
            </a:r>
            <a:r>
              <a:rPr sz="3000" dirty="0">
                <a:latin typeface="Arial"/>
                <a:cs typeface="Arial"/>
              </a:rPr>
              <a:t>down </a:t>
            </a:r>
            <a:r>
              <a:rPr sz="3000" spc="10" dirty="0">
                <a:latin typeface="Arial"/>
                <a:cs typeface="Arial"/>
              </a:rPr>
              <a:t>if </a:t>
            </a:r>
            <a:r>
              <a:rPr sz="3000" spc="5" dirty="0">
                <a:latin typeface="Arial"/>
                <a:cs typeface="Arial"/>
              </a:rPr>
              <a:t>not </a:t>
            </a:r>
            <a:r>
              <a:rPr sz="3000" spc="-5" dirty="0">
                <a:latin typeface="Arial"/>
                <a:cs typeface="Arial"/>
              </a:rPr>
              <a:t>cooled</a:t>
            </a:r>
            <a:r>
              <a:rPr sz="3000" spc="-150" dirty="0">
                <a:latin typeface="Arial"/>
                <a:cs typeface="Arial"/>
              </a:rPr>
              <a:t> </a:t>
            </a:r>
            <a:r>
              <a:rPr sz="3000" spc="-5" dirty="0">
                <a:latin typeface="Arial"/>
                <a:cs typeface="Arial"/>
              </a:rPr>
              <a:t>properly</a:t>
            </a:r>
            <a:endParaRPr sz="3000">
              <a:latin typeface="Arial"/>
              <a:cs typeface="Arial"/>
            </a:endParaRPr>
          </a:p>
          <a:p>
            <a:pPr marL="354965" indent="-342900">
              <a:lnSpc>
                <a:spcPct val="100000"/>
              </a:lnSpc>
              <a:spcBef>
                <a:spcPts val="360"/>
              </a:spcBef>
              <a:buClr>
                <a:srgbClr val="CC9900"/>
              </a:buClr>
              <a:buSzPct val="65000"/>
              <a:buFont typeface="Georgia"/>
              <a:buChar char=""/>
              <a:tabLst>
                <a:tab pos="354965" algn="l"/>
                <a:tab pos="355600" algn="l"/>
              </a:tabLst>
            </a:pPr>
            <a:r>
              <a:rPr sz="3000" spc="-5" dirty="0">
                <a:latin typeface="Arial"/>
                <a:cs typeface="Arial"/>
              </a:rPr>
              <a:t>Efficient </a:t>
            </a:r>
            <a:r>
              <a:rPr sz="3000" dirty="0">
                <a:latin typeface="Arial"/>
                <a:cs typeface="Arial"/>
              </a:rPr>
              <a:t>cooling systems </a:t>
            </a:r>
            <a:r>
              <a:rPr sz="3000" spc="-10" dirty="0">
                <a:latin typeface="Arial"/>
                <a:cs typeface="Arial"/>
              </a:rPr>
              <a:t>are</a:t>
            </a:r>
            <a:r>
              <a:rPr sz="3000" spc="-55" dirty="0">
                <a:latin typeface="Arial"/>
                <a:cs typeface="Arial"/>
              </a:rPr>
              <a:t> </a:t>
            </a:r>
            <a:r>
              <a:rPr sz="3000" spc="-5" dirty="0">
                <a:latin typeface="Arial"/>
                <a:cs typeface="Arial"/>
              </a:rPr>
              <a:t>expensive</a:t>
            </a:r>
            <a:endParaRPr sz="3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6108700" cy="665480"/>
          </a:xfrm>
          <a:prstGeom prst="rect">
            <a:avLst/>
          </a:prstGeom>
        </p:spPr>
        <p:txBody>
          <a:bodyPr vert="horz" wrap="square" lIns="0" tIns="12700" rIns="0" bIns="0" rtlCol="0">
            <a:spAutoFit/>
          </a:bodyPr>
          <a:lstStyle/>
          <a:p>
            <a:pPr marL="12700">
              <a:lnSpc>
                <a:spcPct val="100000"/>
              </a:lnSpc>
              <a:spcBef>
                <a:spcPts val="100"/>
              </a:spcBef>
            </a:pPr>
            <a:r>
              <a:rPr spc="-160" dirty="0"/>
              <a:t>1.3: </a:t>
            </a:r>
            <a:r>
              <a:rPr spc="-95" dirty="0"/>
              <a:t>Cooling </a:t>
            </a:r>
            <a:r>
              <a:rPr spc="-30" dirty="0"/>
              <a:t>Computer</a:t>
            </a:r>
            <a:r>
              <a:rPr spc="180" dirty="0"/>
              <a:t> </a:t>
            </a:r>
            <a:r>
              <a:rPr spc="-70" dirty="0"/>
              <a:t>Chips</a:t>
            </a:r>
          </a:p>
        </p:txBody>
      </p:sp>
      <p:sp>
        <p:nvSpPr>
          <p:cNvPr id="3" name="object 3"/>
          <p:cNvSpPr txBox="1"/>
          <p:nvPr/>
        </p:nvSpPr>
        <p:spPr>
          <a:xfrm>
            <a:off x="1770345" y="5610787"/>
            <a:ext cx="6830695" cy="818515"/>
          </a:xfrm>
          <a:prstGeom prst="rect">
            <a:avLst/>
          </a:prstGeom>
        </p:spPr>
        <p:txBody>
          <a:bodyPr vert="horz" wrap="square" lIns="0" tIns="12700" rIns="0" bIns="0" rtlCol="0">
            <a:spAutoFit/>
          </a:bodyPr>
          <a:lstStyle/>
          <a:p>
            <a:pPr marL="263525" marR="5080" indent="-251460">
              <a:lnSpc>
                <a:spcPct val="100000"/>
              </a:lnSpc>
              <a:spcBef>
                <a:spcPts val="100"/>
              </a:spcBef>
            </a:pPr>
            <a:r>
              <a:rPr sz="2600" dirty="0">
                <a:latin typeface="Arial"/>
                <a:cs typeface="Arial"/>
              </a:rPr>
              <a:t>Some people suggest to </a:t>
            </a:r>
            <a:r>
              <a:rPr sz="2600" spc="5" dirty="0">
                <a:latin typeface="Arial"/>
                <a:cs typeface="Arial"/>
              </a:rPr>
              <a:t>put computer </a:t>
            </a:r>
            <a:r>
              <a:rPr sz="2600" dirty="0">
                <a:latin typeface="Arial"/>
                <a:cs typeface="Arial"/>
              </a:rPr>
              <a:t>chips</a:t>
            </a:r>
            <a:r>
              <a:rPr sz="2600" spc="-100" dirty="0">
                <a:latin typeface="Arial"/>
                <a:cs typeface="Arial"/>
              </a:rPr>
              <a:t> </a:t>
            </a:r>
            <a:r>
              <a:rPr sz="2600" spc="-5" dirty="0">
                <a:latin typeface="Arial"/>
                <a:cs typeface="Arial"/>
              </a:rPr>
              <a:t>in  liquid </a:t>
            </a:r>
            <a:r>
              <a:rPr sz="2600" dirty="0">
                <a:latin typeface="Arial"/>
                <a:cs typeface="Arial"/>
              </a:rPr>
              <a:t>nitrogen to </a:t>
            </a:r>
            <a:r>
              <a:rPr sz="2600" spc="5" dirty="0">
                <a:latin typeface="Arial"/>
                <a:cs typeface="Arial"/>
              </a:rPr>
              <a:t>cool</a:t>
            </a:r>
            <a:r>
              <a:rPr sz="2600" spc="-35" dirty="0">
                <a:latin typeface="Arial"/>
                <a:cs typeface="Arial"/>
              </a:rPr>
              <a:t> </a:t>
            </a:r>
            <a:r>
              <a:rPr sz="2600" dirty="0">
                <a:latin typeface="Arial"/>
                <a:cs typeface="Arial"/>
              </a:rPr>
              <a:t>them</a:t>
            </a:r>
            <a:endParaRPr sz="2600">
              <a:latin typeface="Arial"/>
              <a:cs typeface="Arial"/>
            </a:endParaRPr>
          </a:p>
        </p:txBody>
      </p:sp>
      <p:sp>
        <p:nvSpPr>
          <p:cNvPr id="4" name="object 4"/>
          <p:cNvSpPr/>
          <p:nvPr/>
        </p:nvSpPr>
        <p:spPr>
          <a:xfrm>
            <a:off x="2216603" y="1787255"/>
            <a:ext cx="5604823" cy="334957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14</a:t>
            </a:r>
          </a:p>
        </p:txBody>
      </p:sp>
      <p:sp>
        <p:nvSpPr>
          <p:cNvPr id="6" name="object 6"/>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FB41999B-49A6-4FCB-8F94-A611C2C0DB7D}"/>
              </a:ext>
            </a:extLst>
          </p:cNvPr>
          <p:cNvSpPr>
            <a:spLocks noGrp="1" noChangeArrowheads="1"/>
          </p:cNvSpPr>
          <p:nvPr>
            <p:ph type="title"/>
          </p:nvPr>
        </p:nvSpPr>
        <p:spPr>
          <a:xfrm>
            <a:off x="993152" y="724890"/>
            <a:ext cx="8072095" cy="646331"/>
          </a:xfrm>
        </p:spPr>
        <p:txBody>
          <a:bodyPr/>
          <a:lstStyle/>
          <a:p>
            <a:r>
              <a:rPr lang="en-US" altLang="en-PK"/>
              <a:t>Parallelism Saves Power</a:t>
            </a:r>
          </a:p>
        </p:txBody>
      </p:sp>
      <p:sp>
        <p:nvSpPr>
          <p:cNvPr id="455683" name="Rectangle 3">
            <a:extLst>
              <a:ext uri="{FF2B5EF4-FFF2-40B4-BE49-F238E27FC236}">
                <a16:creationId xmlns:a16="http://schemas.microsoft.com/office/drawing/2014/main" id="{48E5311F-E9C8-4F5D-9B3E-586503708347}"/>
              </a:ext>
            </a:extLst>
          </p:cNvPr>
          <p:cNvSpPr>
            <a:spLocks noGrp="1" noChangeArrowheads="1"/>
          </p:cNvSpPr>
          <p:nvPr>
            <p:ph type="body" idx="1"/>
          </p:nvPr>
        </p:nvSpPr>
        <p:spPr>
          <a:xfrm>
            <a:off x="852036" y="1603873"/>
            <a:ext cx="8801100" cy="369332"/>
          </a:xfrm>
        </p:spPr>
        <p:txBody>
          <a:bodyPr/>
          <a:lstStyle/>
          <a:p>
            <a:r>
              <a:rPr lang="en-US" altLang="en-PK" dirty="0"/>
              <a:t>Exploit explicit parallelism for reducing power</a:t>
            </a:r>
          </a:p>
        </p:txBody>
      </p:sp>
      <p:sp>
        <p:nvSpPr>
          <p:cNvPr id="455684" name="Text Box 4">
            <a:extLst>
              <a:ext uri="{FF2B5EF4-FFF2-40B4-BE49-F238E27FC236}">
                <a16:creationId xmlns:a16="http://schemas.microsoft.com/office/drawing/2014/main" id="{D372B95C-57C8-483E-8BA5-050214ECD14E}"/>
              </a:ext>
            </a:extLst>
          </p:cNvPr>
          <p:cNvSpPr txBox="1">
            <a:spLocks noChangeArrowheads="1"/>
          </p:cNvSpPr>
          <p:nvPr/>
        </p:nvSpPr>
        <p:spPr bwMode="auto">
          <a:xfrm>
            <a:off x="1089660" y="2125981"/>
            <a:ext cx="771144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PK" sz="2640">
                <a:solidFill>
                  <a:srgbClr val="000099"/>
                </a:solidFill>
                <a:latin typeface="Times New Roman" panose="02020603050405020304" pitchFamily="18" charset="0"/>
              </a:rPr>
              <a:t>Power = C * V</a:t>
            </a:r>
            <a:r>
              <a:rPr lang="en-US" altLang="en-PK" sz="2640" baseline="30000">
                <a:solidFill>
                  <a:srgbClr val="000099"/>
                </a:solidFill>
                <a:latin typeface="Times New Roman" panose="02020603050405020304" pitchFamily="18" charset="0"/>
              </a:rPr>
              <a:t>2</a:t>
            </a:r>
            <a:r>
              <a:rPr lang="en-US" altLang="en-PK" sz="2640">
                <a:solidFill>
                  <a:srgbClr val="000099"/>
                </a:solidFill>
                <a:latin typeface="Times New Roman" panose="02020603050405020304" pitchFamily="18" charset="0"/>
              </a:rPr>
              <a:t> * F		Performance = Cores * F</a:t>
            </a:r>
          </a:p>
          <a:p>
            <a:pPr algn="l">
              <a:spcBef>
                <a:spcPct val="50000"/>
              </a:spcBef>
            </a:pPr>
            <a:r>
              <a:rPr lang="en-US" altLang="en-PK" sz="2640">
                <a:solidFill>
                  <a:srgbClr val="000099"/>
                </a:solidFill>
                <a:latin typeface="Times New Roman" panose="02020603050405020304" pitchFamily="18" charset="0"/>
              </a:rPr>
              <a:t>Capacitance    Voltage   Frequency        </a:t>
            </a:r>
          </a:p>
        </p:txBody>
      </p:sp>
      <p:sp>
        <p:nvSpPr>
          <p:cNvPr id="455685" name="Rectangle 5">
            <a:extLst>
              <a:ext uri="{FF2B5EF4-FFF2-40B4-BE49-F238E27FC236}">
                <a16:creationId xmlns:a16="http://schemas.microsoft.com/office/drawing/2014/main" id="{F830166E-E6DE-4473-9B00-4C39F9871674}"/>
              </a:ext>
            </a:extLst>
          </p:cNvPr>
          <p:cNvSpPr>
            <a:spLocks noChangeArrowheads="1"/>
          </p:cNvSpPr>
          <p:nvPr/>
        </p:nvSpPr>
        <p:spPr bwMode="auto">
          <a:xfrm>
            <a:off x="670560" y="3299460"/>
            <a:ext cx="9010650" cy="58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283" tIns="50642" rIns="101283" bIns="50642"/>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PK" sz="3080">
                <a:solidFill>
                  <a:srgbClr val="000099"/>
                </a:solidFill>
                <a:latin typeface="Arial" panose="020B0604020202020204" pitchFamily="34" charset="0"/>
                <a:cs typeface="Arial" panose="020B0604020202020204" pitchFamily="34" charset="0"/>
              </a:rPr>
              <a:t>Using additional cores</a:t>
            </a:r>
            <a:endParaRPr lang="en-US" altLang="en-PK" sz="2640">
              <a:latin typeface="Arial" panose="020B0604020202020204" pitchFamily="34" charset="0"/>
              <a:cs typeface="Arial" panose="020B0604020202020204" pitchFamily="34" charset="0"/>
            </a:endParaRPr>
          </a:p>
          <a:p>
            <a:pPr lvl="1">
              <a:spcBef>
                <a:spcPct val="20000"/>
              </a:spcBef>
              <a:buFontTx/>
              <a:buChar char="–"/>
            </a:pPr>
            <a:r>
              <a:rPr lang="en-US" altLang="en-PK" sz="2640">
                <a:latin typeface="Arial" panose="020B0604020202020204" pitchFamily="34" charset="0"/>
                <a:cs typeface="Arial" panose="020B0604020202020204" pitchFamily="34" charset="0"/>
              </a:rPr>
              <a:t>Increase density (= more transistors = more capacitance)</a:t>
            </a:r>
          </a:p>
          <a:p>
            <a:pPr lvl="1">
              <a:spcBef>
                <a:spcPct val="20000"/>
              </a:spcBef>
              <a:buFontTx/>
              <a:buChar char="–"/>
            </a:pPr>
            <a:r>
              <a:rPr lang="en-US" altLang="en-PK" sz="2640">
                <a:latin typeface="Arial" panose="020B0604020202020204" pitchFamily="34" charset="0"/>
                <a:cs typeface="Arial" panose="020B0604020202020204" pitchFamily="34" charset="0"/>
              </a:rPr>
              <a:t>Can increase cores (2x) and performance (2x)</a:t>
            </a:r>
          </a:p>
          <a:p>
            <a:pPr lvl="1">
              <a:spcBef>
                <a:spcPct val="20000"/>
              </a:spcBef>
              <a:buFontTx/>
              <a:buChar char="–"/>
            </a:pPr>
            <a:r>
              <a:rPr lang="en-US" altLang="en-PK" sz="2640">
                <a:latin typeface="Arial" panose="020B0604020202020204" pitchFamily="34" charset="0"/>
                <a:cs typeface="Arial" panose="020B0604020202020204" pitchFamily="34" charset="0"/>
              </a:rPr>
              <a:t>Or increase cores (2x), but decrease frequency (1/2): same performance at ¼ the power </a:t>
            </a:r>
            <a:endParaRPr lang="en-US" altLang="en-PK" sz="3080">
              <a:solidFill>
                <a:srgbClr val="000099"/>
              </a:solidFill>
              <a:latin typeface="Arial" panose="020B0604020202020204" pitchFamily="34" charset="0"/>
              <a:cs typeface="Arial" panose="020B0604020202020204" pitchFamily="34" charset="0"/>
            </a:endParaRPr>
          </a:p>
        </p:txBody>
      </p:sp>
      <p:sp>
        <p:nvSpPr>
          <p:cNvPr id="455686" name="Text Box 6">
            <a:extLst>
              <a:ext uri="{FF2B5EF4-FFF2-40B4-BE49-F238E27FC236}">
                <a16:creationId xmlns:a16="http://schemas.microsoft.com/office/drawing/2014/main" id="{78CCE0DA-821F-4553-8DED-C293B578AF74}"/>
              </a:ext>
            </a:extLst>
          </p:cNvPr>
          <p:cNvSpPr txBox="1">
            <a:spLocks noChangeArrowheads="1"/>
          </p:cNvSpPr>
          <p:nvPr/>
        </p:nvSpPr>
        <p:spPr bwMode="auto">
          <a:xfrm>
            <a:off x="1089660" y="2125981"/>
            <a:ext cx="8717280" cy="4985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PK" sz="2640">
                <a:solidFill>
                  <a:srgbClr val="000099"/>
                </a:solidFill>
                <a:latin typeface="Times New Roman" panose="02020603050405020304" pitchFamily="18" charset="0"/>
              </a:rPr>
              <a:t>Power = </a:t>
            </a:r>
            <a:r>
              <a:rPr lang="en-US" altLang="en-PK" sz="2640">
                <a:solidFill>
                  <a:srgbClr val="FF3300"/>
                </a:solidFill>
                <a:latin typeface="Times New Roman" panose="02020603050405020304" pitchFamily="18" charset="0"/>
              </a:rPr>
              <a:t>2</a:t>
            </a:r>
            <a:r>
              <a:rPr lang="en-US" altLang="en-PK" sz="2640">
                <a:solidFill>
                  <a:srgbClr val="000099"/>
                </a:solidFill>
                <a:latin typeface="Times New Roman" panose="02020603050405020304" pitchFamily="18" charset="0"/>
              </a:rPr>
              <a:t>C * V</a:t>
            </a:r>
            <a:r>
              <a:rPr lang="en-US" altLang="en-PK" sz="2640" baseline="30000">
                <a:solidFill>
                  <a:srgbClr val="000099"/>
                </a:solidFill>
                <a:latin typeface="Times New Roman" panose="02020603050405020304" pitchFamily="18" charset="0"/>
              </a:rPr>
              <a:t>2</a:t>
            </a:r>
            <a:r>
              <a:rPr lang="en-US" altLang="en-PK" sz="2640">
                <a:solidFill>
                  <a:srgbClr val="000099"/>
                </a:solidFill>
                <a:latin typeface="Times New Roman" panose="02020603050405020304" pitchFamily="18" charset="0"/>
              </a:rPr>
              <a:t> * F		Performance = </a:t>
            </a:r>
            <a:r>
              <a:rPr lang="en-US" altLang="en-PK" sz="2640">
                <a:solidFill>
                  <a:srgbClr val="FF3300"/>
                </a:solidFill>
                <a:latin typeface="Times New Roman" panose="02020603050405020304" pitchFamily="18" charset="0"/>
              </a:rPr>
              <a:t>2</a:t>
            </a:r>
            <a:r>
              <a:rPr lang="en-US" altLang="en-PK" sz="2640">
                <a:solidFill>
                  <a:srgbClr val="000099"/>
                </a:solidFill>
                <a:latin typeface="Times New Roman" panose="02020603050405020304" pitchFamily="18" charset="0"/>
              </a:rPr>
              <a:t>Cores * F</a:t>
            </a:r>
          </a:p>
        </p:txBody>
      </p:sp>
      <p:sp>
        <p:nvSpPr>
          <p:cNvPr id="455687" name="Text Box 7">
            <a:extLst>
              <a:ext uri="{FF2B5EF4-FFF2-40B4-BE49-F238E27FC236}">
                <a16:creationId xmlns:a16="http://schemas.microsoft.com/office/drawing/2014/main" id="{D54FF196-B80C-4030-8B00-140D287F610D}"/>
              </a:ext>
            </a:extLst>
          </p:cNvPr>
          <p:cNvSpPr txBox="1">
            <a:spLocks noChangeArrowheads="1"/>
          </p:cNvSpPr>
          <p:nvPr/>
        </p:nvSpPr>
        <p:spPr bwMode="auto">
          <a:xfrm>
            <a:off x="1089660" y="2125980"/>
            <a:ext cx="8717280" cy="4985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PK" sz="2640">
                <a:solidFill>
                  <a:srgbClr val="000099"/>
                </a:solidFill>
                <a:latin typeface="Times New Roman" panose="02020603050405020304" pitchFamily="18" charset="0"/>
              </a:rPr>
              <a:t>Power = </a:t>
            </a:r>
            <a:r>
              <a:rPr lang="en-US" altLang="en-PK" sz="2640">
                <a:solidFill>
                  <a:srgbClr val="FF3300"/>
                </a:solidFill>
                <a:latin typeface="Times New Roman" panose="02020603050405020304" pitchFamily="18" charset="0"/>
              </a:rPr>
              <a:t>2</a:t>
            </a:r>
            <a:r>
              <a:rPr lang="en-US" altLang="en-PK" sz="2640">
                <a:solidFill>
                  <a:srgbClr val="000099"/>
                </a:solidFill>
                <a:latin typeface="Times New Roman" panose="02020603050405020304" pitchFamily="18" charset="0"/>
              </a:rPr>
              <a:t>C * V</a:t>
            </a:r>
            <a:r>
              <a:rPr lang="en-US" altLang="en-PK" sz="2640" baseline="30000">
                <a:solidFill>
                  <a:srgbClr val="000099"/>
                </a:solidFill>
                <a:latin typeface="Times New Roman" panose="02020603050405020304" pitchFamily="18" charset="0"/>
              </a:rPr>
              <a:t>2</a:t>
            </a:r>
            <a:r>
              <a:rPr lang="en-US" altLang="en-PK" sz="2640">
                <a:solidFill>
                  <a:srgbClr val="FF3300"/>
                </a:solidFill>
                <a:latin typeface="Times New Roman" panose="02020603050405020304" pitchFamily="18" charset="0"/>
              </a:rPr>
              <a:t>/4</a:t>
            </a:r>
            <a:r>
              <a:rPr lang="en-US" altLang="en-PK" sz="2640">
                <a:solidFill>
                  <a:srgbClr val="000099"/>
                </a:solidFill>
                <a:latin typeface="Times New Roman" panose="02020603050405020304" pitchFamily="18" charset="0"/>
              </a:rPr>
              <a:t> * F</a:t>
            </a:r>
            <a:r>
              <a:rPr lang="en-US" altLang="en-PK" sz="2640">
                <a:solidFill>
                  <a:srgbClr val="FF3300"/>
                </a:solidFill>
                <a:latin typeface="Times New Roman" panose="02020603050405020304" pitchFamily="18" charset="0"/>
              </a:rPr>
              <a:t>/2</a:t>
            </a:r>
            <a:r>
              <a:rPr lang="en-US" altLang="en-PK" sz="2640">
                <a:solidFill>
                  <a:srgbClr val="000099"/>
                </a:solidFill>
                <a:latin typeface="Times New Roman" panose="02020603050405020304" pitchFamily="18" charset="0"/>
              </a:rPr>
              <a:t>	Performance = </a:t>
            </a:r>
            <a:r>
              <a:rPr lang="en-US" altLang="en-PK" sz="2640">
                <a:solidFill>
                  <a:srgbClr val="FF3300"/>
                </a:solidFill>
                <a:latin typeface="Times New Roman" panose="02020603050405020304" pitchFamily="18" charset="0"/>
              </a:rPr>
              <a:t>2</a:t>
            </a:r>
            <a:r>
              <a:rPr lang="en-US" altLang="en-PK" sz="2640">
                <a:solidFill>
                  <a:srgbClr val="000099"/>
                </a:solidFill>
                <a:latin typeface="Times New Roman" panose="02020603050405020304" pitchFamily="18" charset="0"/>
              </a:rPr>
              <a:t>Cores * F</a:t>
            </a:r>
            <a:r>
              <a:rPr lang="en-US" altLang="en-PK" sz="2640">
                <a:solidFill>
                  <a:srgbClr val="FF3300"/>
                </a:solidFill>
                <a:latin typeface="Times New Roman" panose="02020603050405020304" pitchFamily="18" charset="0"/>
              </a:rPr>
              <a:t>/2</a:t>
            </a:r>
          </a:p>
        </p:txBody>
      </p:sp>
      <p:sp>
        <p:nvSpPr>
          <p:cNvPr id="455688" name="Text Box 8">
            <a:extLst>
              <a:ext uri="{FF2B5EF4-FFF2-40B4-BE49-F238E27FC236}">
                <a16:creationId xmlns:a16="http://schemas.microsoft.com/office/drawing/2014/main" id="{DCE14A7C-9506-4941-A491-779F18D1DD89}"/>
              </a:ext>
            </a:extLst>
          </p:cNvPr>
          <p:cNvSpPr txBox="1">
            <a:spLocks noChangeArrowheads="1"/>
          </p:cNvSpPr>
          <p:nvPr/>
        </p:nvSpPr>
        <p:spPr bwMode="auto">
          <a:xfrm>
            <a:off x="1089660" y="2125980"/>
            <a:ext cx="8717280" cy="4985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PK" sz="2640" dirty="0">
                <a:solidFill>
                  <a:srgbClr val="000099"/>
                </a:solidFill>
                <a:latin typeface="Times New Roman" panose="02020603050405020304" pitchFamily="18" charset="0"/>
              </a:rPr>
              <a:t>Power = (C * V</a:t>
            </a:r>
            <a:r>
              <a:rPr lang="en-US" altLang="en-PK" sz="2640" baseline="30000" dirty="0">
                <a:solidFill>
                  <a:srgbClr val="000099"/>
                </a:solidFill>
                <a:latin typeface="Times New Roman" panose="02020603050405020304" pitchFamily="18" charset="0"/>
              </a:rPr>
              <a:t>2</a:t>
            </a:r>
            <a:r>
              <a:rPr lang="en-US" altLang="en-PK" sz="2640" dirty="0">
                <a:solidFill>
                  <a:srgbClr val="000099"/>
                </a:solidFill>
                <a:latin typeface="Times New Roman" panose="02020603050405020304" pitchFamily="18" charset="0"/>
              </a:rPr>
              <a:t> * F)</a:t>
            </a:r>
            <a:r>
              <a:rPr lang="en-US" altLang="en-PK" sz="2640" dirty="0">
                <a:solidFill>
                  <a:srgbClr val="FF3300"/>
                </a:solidFill>
                <a:latin typeface="Times New Roman" panose="02020603050405020304" pitchFamily="18" charset="0"/>
              </a:rPr>
              <a:t>/4</a:t>
            </a:r>
            <a:r>
              <a:rPr lang="en-US" altLang="en-PK" sz="2640" dirty="0">
                <a:solidFill>
                  <a:srgbClr val="000099"/>
                </a:solidFill>
                <a:latin typeface="Times New Roman" panose="02020603050405020304" pitchFamily="18" charset="0"/>
              </a:rPr>
              <a:t>	Performance = (Cores * F)*</a:t>
            </a:r>
            <a:r>
              <a:rPr lang="en-US" altLang="en-PK" sz="2640" dirty="0">
                <a:solidFill>
                  <a:schemeClr val="hlink"/>
                </a:solidFill>
                <a:latin typeface="Times New Roman" panose="02020603050405020304" pitchFamily="18" charset="0"/>
              </a:rPr>
              <a:t>1</a:t>
            </a:r>
          </a:p>
        </p:txBody>
      </p:sp>
      <p:sp>
        <p:nvSpPr>
          <p:cNvPr id="455689" name="Rectangle 9">
            <a:extLst>
              <a:ext uri="{FF2B5EF4-FFF2-40B4-BE49-F238E27FC236}">
                <a16:creationId xmlns:a16="http://schemas.microsoft.com/office/drawing/2014/main" id="{E37D54F4-B98E-43B7-9E28-49DF10FE158B}"/>
              </a:ext>
            </a:extLst>
          </p:cNvPr>
          <p:cNvSpPr>
            <a:spLocks noChangeArrowheads="1"/>
          </p:cNvSpPr>
          <p:nvPr/>
        </p:nvSpPr>
        <p:spPr bwMode="auto">
          <a:xfrm>
            <a:off x="768216" y="6164516"/>
            <a:ext cx="8968740" cy="58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283" tIns="50642" rIns="101283" bIns="50642"/>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PK" sz="3080" dirty="0">
                <a:solidFill>
                  <a:srgbClr val="000099"/>
                </a:solidFill>
                <a:latin typeface="Arial" panose="020B0604020202020204" pitchFamily="34" charset="0"/>
                <a:cs typeface="Arial" panose="020B0604020202020204" pitchFamily="34" charset="0"/>
              </a:rPr>
              <a:t>Additional benefits</a:t>
            </a:r>
          </a:p>
          <a:p>
            <a:pPr lvl="1">
              <a:spcBef>
                <a:spcPct val="20000"/>
              </a:spcBef>
              <a:buFontTx/>
              <a:buChar char="–"/>
            </a:pPr>
            <a:r>
              <a:rPr lang="en-US" altLang="en-PK" sz="2640" dirty="0">
                <a:latin typeface="Arial" panose="020B0604020202020204" pitchFamily="34" charset="0"/>
                <a:cs typeface="Arial" panose="020B0604020202020204" pitchFamily="34" charset="0"/>
              </a:rPr>
              <a:t>Small/simple cores </a:t>
            </a:r>
            <a:r>
              <a:rPr lang="en-US" altLang="en-PK" sz="2640" dirty="0">
                <a:latin typeface="Arial" panose="020B0604020202020204" pitchFamily="34" charset="0"/>
                <a:cs typeface="Arial" panose="020B0604020202020204" pitchFamily="34" charset="0"/>
                <a:sym typeface="Wingdings" panose="05000000000000000000" pitchFamily="2" charset="2"/>
              </a:rPr>
              <a:t></a:t>
            </a:r>
            <a:r>
              <a:rPr lang="en-US" altLang="en-PK" sz="2640" dirty="0">
                <a:latin typeface="Arial" panose="020B0604020202020204" pitchFamily="34" charset="0"/>
                <a:cs typeface="Arial" panose="020B0604020202020204" pitchFamily="34" charset="0"/>
              </a:rPr>
              <a:t> more predictable performance</a:t>
            </a:r>
            <a:endParaRPr lang="en-US" altLang="en-PK" sz="3080" dirty="0">
              <a:solidFill>
                <a:srgbClr val="000099"/>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556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56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568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568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5568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55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utoUpdateAnimBg="0"/>
      <p:bldP spid="455685" grpId="0" autoUpdateAnimBg="0"/>
      <p:bldP spid="455686" grpId="0" animBg="1" autoUpdateAnimBg="0"/>
      <p:bldP spid="455687" grpId="0" animBg="1" autoUpdateAnimBg="0"/>
      <p:bldP spid="455688" grpId="0" animBg="1" autoUpdateAnimBg="0"/>
      <p:bldP spid="45568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6">
            <a:extLst>
              <a:ext uri="{FF2B5EF4-FFF2-40B4-BE49-F238E27FC236}">
                <a16:creationId xmlns:a16="http://schemas.microsoft.com/office/drawing/2014/main" id="{43E7D7D3-3690-4224-A804-57B8CF0D30EA}"/>
              </a:ext>
            </a:extLst>
          </p:cNvPr>
          <p:cNvSpPr>
            <a:spLocks noGrp="1" noChangeArrowheads="1"/>
          </p:cNvSpPr>
          <p:nvPr>
            <p:ph type="dt" sz="half" idx="2"/>
          </p:nvPr>
        </p:nvSpPr>
        <p:spPr/>
        <p:txBody>
          <a:bodyPr/>
          <a:lstStyle/>
          <a:p>
            <a:fld id="{92304812-7497-4EF4-A568-035840ABC5F9}" type="datetime1">
              <a:rPr lang="en-US" altLang="en-PK"/>
              <a:pPr/>
              <a:t>8/31/2022</a:t>
            </a:fld>
            <a:endParaRPr lang="en-US" altLang="en-PK"/>
          </a:p>
        </p:txBody>
      </p:sp>
      <p:sp>
        <p:nvSpPr>
          <p:cNvPr id="7" name="Rectangle 1027">
            <a:extLst>
              <a:ext uri="{FF2B5EF4-FFF2-40B4-BE49-F238E27FC236}">
                <a16:creationId xmlns:a16="http://schemas.microsoft.com/office/drawing/2014/main" id="{BC9B865A-9A9C-4FC0-8921-0CC8A382EB28}"/>
              </a:ext>
            </a:extLst>
          </p:cNvPr>
          <p:cNvSpPr>
            <a:spLocks noGrp="1" noChangeArrowheads="1"/>
          </p:cNvSpPr>
          <p:nvPr>
            <p:ph type="ftr" sz="quarter" idx="3"/>
          </p:nvPr>
        </p:nvSpPr>
        <p:spPr/>
        <p:txBody>
          <a:bodyPr/>
          <a:lstStyle/>
          <a:p>
            <a:r>
              <a:rPr lang="en-US" altLang="en-PK"/>
              <a:t>CS194 Lecure </a:t>
            </a:r>
          </a:p>
        </p:txBody>
      </p:sp>
      <p:sp>
        <p:nvSpPr>
          <p:cNvPr id="8" name="Rectangle 1028">
            <a:extLst>
              <a:ext uri="{FF2B5EF4-FFF2-40B4-BE49-F238E27FC236}">
                <a16:creationId xmlns:a16="http://schemas.microsoft.com/office/drawing/2014/main" id="{D06B29A9-DD1D-4F9B-B530-ACB68E4DD914}"/>
              </a:ext>
            </a:extLst>
          </p:cNvPr>
          <p:cNvSpPr>
            <a:spLocks noGrp="1" noChangeArrowheads="1"/>
          </p:cNvSpPr>
          <p:nvPr>
            <p:ph type="sldNum" sz="quarter" idx="4"/>
          </p:nvPr>
        </p:nvSpPr>
        <p:spPr/>
        <p:txBody>
          <a:bodyPr/>
          <a:lstStyle/>
          <a:p>
            <a:fld id="{78D692B1-4440-4896-BC3A-E618C7A2A0CC}" type="slidenum">
              <a:rPr lang="en-US" altLang="en-PK"/>
              <a:pPr/>
              <a:t>19</a:t>
            </a:fld>
            <a:endParaRPr lang="en-US" altLang="en-PK"/>
          </a:p>
        </p:txBody>
      </p:sp>
      <p:sp>
        <p:nvSpPr>
          <p:cNvPr id="445442" name="Rectangle 2">
            <a:extLst>
              <a:ext uri="{FF2B5EF4-FFF2-40B4-BE49-F238E27FC236}">
                <a16:creationId xmlns:a16="http://schemas.microsoft.com/office/drawing/2014/main" id="{25378275-8631-4E7A-AEF3-168427F440E6}"/>
              </a:ext>
            </a:extLst>
          </p:cNvPr>
          <p:cNvSpPr>
            <a:spLocks noGrp="1" noChangeArrowheads="1"/>
          </p:cNvSpPr>
          <p:nvPr>
            <p:ph type="ctrTitle"/>
          </p:nvPr>
        </p:nvSpPr>
        <p:spPr>
          <a:xfrm>
            <a:off x="525522" y="147271"/>
            <a:ext cx="8549640" cy="541687"/>
          </a:xfrm>
        </p:spPr>
        <p:txBody>
          <a:bodyPr/>
          <a:lstStyle/>
          <a:p>
            <a:r>
              <a:rPr lang="en-US" altLang="en-PK" sz="3520" dirty="0"/>
              <a:t>Moore’s 2</a:t>
            </a:r>
            <a:r>
              <a:rPr lang="en-US" altLang="en-PK" sz="3520" baseline="30000" dirty="0"/>
              <a:t>nd</a:t>
            </a:r>
            <a:r>
              <a:rPr lang="en-US" altLang="en-PK" sz="3520" dirty="0"/>
              <a:t> Law: Chip Yield </a:t>
            </a:r>
          </a:p>
        </p:txBody>
      </p:sp>
      <p:pic>
        <p:nvPicPr>
          <p:cNvPr id="445444" name="Picture 4">
            <a:extLst>
              <a:ext uri="{FF2B5EF4-FFF2-40B4-BE49-F238E27FC236}">
                <a16:creationId xmlns:a16="http://schemas.microsoft.com/office/drawing/2014/main" id="{5B3C8A68-982C-435A-AFE4-7A4EAA784E8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 y="1706881"/>
            <a:ext cx="5364480" cy="534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5448" name="Rectangle 8">
            <a:extLst>
              <a:ext uri="{FF2B5EF4-FFF2-40B4-BE49-F238E27FC236}">
                <a16:creationId xmlns:a16="http://schemas.microsoft.com/office/drawing/2014/main" id="{C88D5558-8B20-4420-9974-179D231B6D78}"/>
              </a:ext>
            </a:extLst>
          </p:cNvPr>
          <p:cNvSpPr>
            <a:spLocks noChangeArrowheads="1"/>
          </p:cNvSpPr>
          <p:nvPr/>
        </p:nvSpPr>
        <p:spPr bwMode="auto">
          <a:xfrm>
            <a:off x="5532120" y="1995012"/>
            <a:ext cx="4526280" cy="4337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850" tIns="27940" rIns="69850" bIns="27940">
            <a:spAutoFit/>
          </a:bodyPr>
          <a:lstStyle>
            <a:lvl1pPr marL="177800" indent="-177800">
              <a:spcBef>
                <a:spcPct val="15000"/>
              </a:spcBef>
              <a:buSzPct val="100000"/>
              <a:defRPr sz="2800">
                <a:solidFill>
                  <a:schemeClr val="tx1"/>
                </a:solidFill>
                <a:latin typeface="Helvetica" panose="020B0604020202020204" pitchFamily="34" charset="0"/>
              </a:defRPr>
            </a:lvl1pPr>
            <a:lvl2pPr marL="317500" indent="-25400">
              <a:spcBef>
                <a:spcPct val="15000"/>
              </a:spcBef>
              <a:buSzPct val="100000"/>
              <a:defRPr sz="2000">
                <a:solidFill>
                  <a:srgbClr val="000099"/>
                </a:solidFill>
                <a:latin typeface="Arial" panose="020B0604020202020204" pitchFamily="34" charset="0"/>
              </a:defRPr>
            </a:lvl2pPr>
            <a:lvl3pPr marL="628650" indent="344488">
              <a:spcBef>
                <a:spcPct val="15000"/>
              </a:spcBef>
              <a:buSzPct val="100000"/>
              <a:defRPr>
                <a:solidFill>
                  <a:schemeClr val="tx1"/>
                </a:solidFill>
                <a:latin typeface="Arial" panose="020B0604020202020204" pitchFamily="34" charset="0"/>
              </a:defRPr>
            </a:lvl3pPr>
            <a:lvl4pPr marL="1319213">
              <a:spcBef>
                <a:spcPct val="20000"/>
              </a:spcBef>
              <a:defRPr sz="2000">
                <a:solidFill>
                  <a:schemeClr val="tx1"/>
                </a:solidFill>
                <a:latin typeface="Times New Roman" panose="02020603050405020304" pitchFamily="18" charset="0"/>
              </a:defRPr>
            </a:lvl4pPr>
            <a:lvl5pPr indent="3175">
              <a:spcBef>
                <a:spcPct val="20000"/>
              </a:spcBef>
              <a:defRPr sz="2000">
                <a:solidFill>
                  <a:schemeClr val="tx1"/>
                </a:solidFill>
                <a:latin typeface="Times New Roman" panose="02020603050405020304" pitchFamily="18" charset="0"/>
              </a:defRPr>
            </a:lvl5pPr>
            <a:lvl6pPr indent="3175" algn="ctr" eaLnBrk="0" fontAlgn="base" hangingPunct="0">
              <a:spcBef>
                <a:spcPct val="20000"/>
              </a:spcBef>
              <a:spcAft>
                <a:spcPct val="0"/>
              </a:spcAft>
              <a:defRPr sz="2000">
                <a:solidFill>
                  <a:schemeClr val="tx1"/>
                </a:solidFill>
                <a:latin typeface="Times New Roman" panose="02020603050405020304" pitchFamily="18" charset="0"/>
              </a:defRPr>
            </a:lvl6pPr>
            <a:lvl7pPr indent="3175" algn="ctr" eaLnBrk="0" fontAlgn="base" hangingPunct="0">
              <a:spcBef>
                <a:spcPct val="20000"/>
              </a:spcBef>
              <a:spcAft>
                <a:spcPct val="0"/>
              </a:spcAft>
              <a:defRPr sz="2000">
                <a:solidFill>
                  <a:schemeClr val="tx1"/>
                </a:solidFill>
                <a:latin typeface="Times New Roman" panose="02020603050405020304" pitchFamily="18" charset="0"/>
              </a:defRPr>
            </a:lvl7pPr>
            <a:lvl8pPr indent="3175" algn="ctr" eaLnBrk="0" fontAlgn="base" hangingPunct="0">
              <a:spcBef>
                <a:spcPct val="20000"/>
              </a:spcBef>
              <a:spcAft>
                <a:spcPct val="0"/>
              </a:spcAft>
              <a:defRPr sz="2000">
                <a:solidFill>
                  <a:schemeClr val="tx1"/>
                </a:solidFill>
                <a:latin typeface="Times New Roman" panose="02020603050405020304" pitchFamily="18" charset="0"/>
              </a:defRPr>
            </a:lvl8pPr>
            <a:lvl9pPr indent="3175" algn="ctr" eaLnBrk="0" fontAlgn="base" hangingPunct="0">
              <a:spcBef>
                <a:spcPct val="20000"/>
              </a:spcBef>
              <a:spcAft>
                <a:spcPct val="0"/>
              </a:spcAft>
              <a:defRPr sz="2000">
                <a:solidFill>
                  <a:schemeClr val="tx1"/>
                </a:solidFill>
                <a:latin typeface="Times New Roman" panose="02020603050405020304" pitchFamily="18" charset="0"/>
              </a:defRPr>
            </a:lvl9pPr>
          </a:lstStyle>
          <a:p>
            <a:pPr algn="l">
              <a:buFontTx/>
              <a:buChar char="•"/>
            </a:pPr>
            <a:r>
              <a:rPr lang="en-US" altLang="en-PK" sz="2640" dirty="0"/>
              <a:t>Moore’s (Rock’s) 2</a:t>
            </a:r>
            <a:r>
              <a:rPr lang="en-US" altLang="en-PK" sz="2640" baseline="30000" dirty="0"/>
              <a:t>nd</a:t>
            </a:r>
            <a:r>
              <a:rPr lang="en-US" altLang="en-PK" sz="2640" dirty="0"/>
              <a:t> law: fabrication costs go up</a:t>
            </a:r>
          </a:p>
          <a:p>
            <a:pPr algn="l">
              <a:buFontTx/>
              <a:buChar char="•"/>
            </a:pPr>
            <a:r>
              <a:rPr lang="en-US" altLang="en-PK" sz="2640" dirty="0"/>
              <a:t>Yield (% usable chips) drops</a:t>
            </a:r>
          </a:p>
          <a:p>
            <a:pPr algn="l">
              <a:buFontTx/>
              <a:buChar char="•"/>
            </a:pPr>
            <a:endParaRPr lang="en-US" altLang="en-PK" sz="2640" dirty="0"/>
          </a:p>
          <a:p>
            <a:pPr algn="l">
              <a:buFontTx/>
              <a:buChar char="•"/>
            </a:pPr>
            <a:r>
              <a:rPr lang="en-US" altLang="en-PK" sz="2640" dirty="0"/>
              <a:t>Parallelism can help</a:t>
            </a:r>
          </a:p>
          <a:p>
            <a:pPr lvl="1" algn="l">
              <a:buFontTx/>
              <a:buChar char="•"/>
            </a:pPr>
            <a:r>
              <a:rPr lang="en-US" altLang="en-PK" sz="1980" dirty="0"/>
              <a:t>More smaller, simpler processors are easier to design and validate</a:t>
            </a:r>
          </a:p>
          <a:p>
            <a:pPr lvl="1" algn="l">
              <a:buFontTx/>
              <a:buChar char="•"/>
            </a:pPr>
            <a:r>
              <a:rPr lang="en-US" altLang="en-PK" sz="1980" dirty="0"/>
              <a:t>Can use partially working chips:</a:t>
            </a:r>
          </a:p>
          <a:p>
            <a:pPr lvl="1" algn="l">
              <a:buFontTx/>
              <a:buChar char="•"/>
            </a:pPr>
            <a:r>
              <a:rPr lang="en-US" altLang="en-PK" sz="1980" dirty="0"/>
              <a:t>E.g., Cell processor (PS3) is sold with 7 out of 8 “on” to improve yield</a:t>
            </a:r>
          </a:p>
        </p:txBody>
      </p:sp>
      <p:sp>
        <p:nvSpPr>
          <p:cNvPr id="445449" name="Text Box 9">
            <a:extLst>
              <a:ext uri="{FF2B5EF4-FFF2-40B4-BE49-F238E27FC236}">
                <a16:creationId xmlns:a16="http://schemas.microsoft.com/office/drawing/2014/main" id="{B943E512-93A1-4BFE-AECC-7DC3384BE396}"/>
              </a:ext>
            </a:extLst>
          </p:cNvPr>
          <p:cNvSpPr txBox="1">
            <a:spLocks noChangeArrowheads="1"/>
          </p:cNvSpPr>
          <p:nvPr/>
        </p:nvSpPr>
        <p:spPr bwMode="auto">
          <a:xfrm>
            <a:off x="653098" y="1076484"/>
            <a:ext cx="8064183"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PK" sz="1980"/>
              <a:t>Manufacturing costs and yield problems limit use of density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560" y="728002"/>
            <a:ext cx="6169025" cy="605155"/>
          </a:xfrm>
          <a:prstGeom prst="rect">
            <a:avLst/>
          </a:prstGeom>
        </p:spPr>
        <p:txBody>
          <a:bodyPr vert="horz" wrap="square" lIns="0" tIns="12700" rIns="0" bIns="0" rtlCol="0">
            <a:spAutoFit/>
          </a:bodyPr>
          <a:lstStyle/>
          <a:p>
            <a:pPr marL="12700">
              <a:lnSpc>
                <a:spcPct val="100000"/>
              </a:lnSpc>
              <a:spcBef>
                <a:spcPts val="100"/>
              </a:spcBef>
            </a:pPr>
            <a:r>
              <a:rPr sz="3800" spc="-150" dirty="0"/>
              <a:t>1.1a: </a:t>
            </a:r>
            <a:r>
              <a:rPr sz="3800" spc="-15" dirty="0"/>
              <a:t>von </a:t>
            </a:r>
            <a:r>
              <a:rPr sz="3800" spc="-10" dirty="0"/>
              <a:t>Neumann</a:t>
            </a:r>
            <a:r>
              <a:rPr sz="3800" spc="145" dirty="0"/>
              <a:t> </a:t>
            </a:r>
            <a:r>
              <a:rPr sz="3800" spc="-60" dirty="0"/>
              <a:t>Architecture</a:t>
            </a:r>
            <a:endParaRPr sz="3800"/>
          </a:p>
        </p:txBody>
      </p:sp>
      <p:sp>
        <p:nvSpPr>
          <p:cNvPr id="3" name="object 3"/>
          <p:cNvSpPr txBox="1"/>
          <p:nvPr/>
        </p:nvSpPr>
        <p:spPr>
          <a:xfrm>
            <a:off x="994642" y="2082787"/>
            <a:ext cx="3758565" cy="4042410"/>
          </a:xfrm>
          <a:prstGeom prst="rect">
            <a:avLst/>
          </a:prstGeom>
        </p:spPr>
        <p:txBody>
          <a:bodyPr vert="horz" wrap="square" lIns="0" tIns="12700" rIns="0" bIns="0" rtlCol="0">
            <a:spAutoFit/>
          </a:bodyPr>
          <a:lstStyle/>
          <a:p>
            <a:pPr marL="355600" marR="5080" indent="-343535">
              <a:lnSpc>
                <a:spcPct val="100000"/>
              </a:lnSpc>
              <a:spcBef>
                <a:spcPts val="100"/>
              </a:spcBef>
              <a:buClr>
                <a:srgbClr val="CC9900"/>
              </a:buClr>
              <a:buSzPct val="64583"/>
              <a:buFont typeface="Georgia"/>
              <a:buChar char=""/>
              <a:tabLst>
                <a:tab pos="355600" algn="l"/>
                <a:tab pos="356235" algn="l"/>
              </a:tabLst>
            </a:pPr>
            <a:r>
              <a:rPr sz="2400" spc="-5" dirty="0">
                <a:latin typeface="Arial"/>
                <a:cs typeface="Arial"/>
              </a:rPr>
              <a:t>Common machine model  for over </a:t>
            </a:r>
            <a:r>
              <a:rPr sz="2400" spc="-10" dirty="0">
                <a:latin typeface="Arial"/>
                <a:cs typeface="Arial"/>
              </a:rPr>
              <a:t>70</a:t>
            </a:r>
            <a:r>
              <a:rPr sz="2400" dirty="0">
                <a:latin typeface="Arial"/>
                <a:cs typeface="Arial"/>
              </a:rPr>
              <a:t> years</a:t>
            </a:r>
            <a:endParaRPr sz="2400">
              <a:latin typeface="Arial"/>
              <a:cs typeface="Arial"/>
            </a:endParaRPr>
          </a:p>
          <a:p>
            <a:pPr marL="355600" indent="-343535">
              <a:lnSpc>
                <a:spcPct val="100000"/>
              </a:lnSpc>
              <a:spcBef>
                <a:spcPts val="575"/>
              </a:spcBef>
              <a:buClr>
                <a:srgbClr val="CC9900"/>
              </a:buClr>
              <a:buSzPct val="64583"/>
              <a:buFont typeface="Georgia"/>
              <a:buChar char=""/>
              <a:tabLst>
                <a:tab pos="355600" algn="l"/>
                <a:tab pos="356235" algn="l"/>
              </a:tabLst>
            </a:pPr>
            <a:r>
              <a:rPr sz="2400" spc="-5" dirty="0">
                <a:latin typeface="Arial"/>
                <a:cs typeface="Arial"/>
              </a:rPr>
              <a:t>Stored-program</a:t>
            </a:r>
            <a:r>
              <a:rPr sz="2400" spc="-25" dirty="0">
                <a:latin typeface="Arial"/>
                <a:cs typeface="Arial"/>
              </a:rPr>
              <a:t> </a:t>
            </a:r>
            <a:r>
              <a:rPr sz="2400" spc="-5" dirty="0">
                <a:latin typeface="Arial"/>
                <a:cs typeface="Arial"/>
              </a:rPr>
              <a:t>concept</a:t>
            </a:r>
            <a:endParaRPr sz="2400">
              <a:latin typeface="Arial"/>
              <a:cs typeface="Arial"/>
            </a:endParaRPr>
          </a:p>
          <a:p>
            <a:pPr marL="355600" marR="259715" indent="-343535">
              <a:lnSpc>
                <a:spcPct val="100000"/>
              </a:lnSpc>
              <a:spcBef>
                <a:spcPts val="575"/>
              </a:spcBef>
              <a:buClr>
                <a:srgbClr val="CC9900"/>
              </a:buClr>
              <a:buSzPct val="64583"/>
              <a:buFont typeface="Georgia"/>
              <a:buChar char=""/>
              <a:tabLst>
                <a:tab pos="355600" algn="l"/>
                <a:tab pos="356235" algn="l"/>
              </a:tabLst>
            </a:pPr>
            <a:r>
              <a:rPr sz="2400" spc="-10" dirty="0">
                <a:latin typeface="Arial"/>
                <a:cs typeface="Arial"/>
              </a:rPr>
              <a:t>CPU </a:t>
            </a:r>
            <a:r>
              <a:rPr sz="2400" spc="-5" dirty="0">
                <a:latin typeface="Arial"/>
                <a:cs typeface="Arial"/>
              </a:rPr>
              <a:t>executes </a:t>
            </a:r>
            <a:r>
              <a:rPr sz="2400" dirty="0">
                <a:latin typeface="Arial"/>
                <a:cs typeface="Arial"/>
              </a:rPr>
              <a:t>a</a:t>
            </a:r>
            <a:r>
              <a:rPr sz="2400" spc="-40" dirty="0">
                <a:latin typeface="Arial"/>
                <a:cs typeface="Arial"/>
              </a:rPr>
              <a:t> </a:t>
            </a:r>
            <a:r>
              <a:rPr sz="2400" dirty="0">
                <a:latin typeface="Arial"/>
                <a:cs typeface="Arial"/>
              </a:rPr>
              <a:t>stored  </a:t>
            </a:r>
            <a:r>
              <a:rPr sz="2400" spc="-5" dirty="0">
                <a:latin typeface="Arial"/>
                <a:cs typeface="Arial"/>
              </a:rPr>
              <a:t>program</a:t>
            </a:r>
            <a:endParaRPr sz="2400">
              <a:latin typeface="Arial"/>
              <a:cs typeface="Arial"/>
            </a:endParaRPr>
          </a:p>
          <a:p>
            <a:pPr marL="355600" marR="158750" indent="-343535">
              <a:lnSpc>
                <a:spcPct val="100000"/>
              </a:lnSpc>
              <a:spcBef>
                <a:spcPts val="575"/>
              </a:spcBef>
              <a:buClr>
                <a:srgbClr val="CC9900"/>
              </a:buClr>
              <a:buSzPct val="64583"/>
              <a:buFont typeface="Georgia"/>
              <a:buChar char=""/>
              <a:tabLst>
                <a:tab pos="355600" algn="l"/>
                <a:tab pos="356235" algn="l"/>
              </a:tabLst>
            </a:pPr>
            <a:r>
              <a:rPr sz="2400" dirty="0">
                <a:latin typeface="Arial"/>
                <a:cs typeface="Arial"/>
              </a:rPr>
              <a:t>A </a:t>
            </a:r>
            <a:r>
              <a:rPr sz="2400" spc="-5" dirty="0">
                <a:latin typeface="Arial"/>
                <a:cs typeface="Arial"/>
              </a:rPr>
              <a:t>sequence </a:t>
            </a:r>
            <a:r>
              <a:rPr sz="2400" dirty="0">
                <a:latin typeface="Arial"/>
                <a:cs typeface="Arial"/>
              </a:rPr>
              <a:t>of </a:t>
            </a:r>
            <a:r>
              <a:rPr sz="2400" spc="-5" dirty="0">
                <a:latin typeface="Arial"/>
                <a:cs typeface="Arial"/>
              </a:rPr>
              <a:t>read</a:t>
            </a:r>
            <a:r>
              <a:rPr sz="2400" spc="-70" dirty="0">
                <a:latin typeface="Arial"/>
                <a:cs typeface="Arial"/>
              </a:rPr>
              <a:t> </a:t>
            </a:r>
            <a:r>
              <a:rPr sz="2400" spc="-5" dirty="0">
                <a:latin typeface="Arial"/>
                <a:cs typeface="Arial"/>
              </a:rPr>
              <a:t>and  write operations </a:t>
            </a:r>
            <a:r>
              <a:rPr sz="2400" dirty="0">
                <a:latin typeface="Arial"/>
                <a:cs typeface="Arial"/>
              </a:rPr>
              <a:t>on the  </a:t>
            </a:r>
            <a:r>
              <a:rPr sz="2400" spc="-5" dirty="0">
                <a:latin typeface="Arial"/>
                <a:cs typeface="Arial"/>
              </a:rPr>
              <a:t>memory</a:t>
            </a:r>
            <a:endParaRPr sz="2400">
              <a:latin typeface="Arial"/>
              <a:cs typeface="Arial"/>
            </a:endParaRPr>
          </a:p>
          <a:p>
            <a:pPr marL="355600" marR="213360" indent="-342900">
              <a:lnSpc>
                <a:spcPct val="100000"/>
              </a:lnSpc>
              <a:spcBef>
                <a:spcPts val="620"/>
              </a:spcBef>
              <a:buClr>
                <a:srgbClr val="CC9900"/>
              </a:buClr>
              <a:buSzPct val="65384"/>
              <a:buFont typeface="Georgia"/>
              <a:buChar char=""/>
              <a:tabLst>
                <a:tab pos="354965" algn="l"/>
                <a:tab pos="356235" algn="l"/>
              </a:tabLst>
            </a:pPr>
            <a:r>
              <a:rPr sz="2600" spc="5" dirty="0">
                <a:latin typeface="Arial"/>
                <a:cs typeface="Arial"/>
              </a:rPr>
              <a:t>Order of </a:t>
            </a:r>
            <a:r>
              <a:rPr sz="2600" dirty="0">
                <a:latin typeface="Arial"/>
                <a:cs typeface="Arial"/>
              </a:rPr>
              <a:t>operations</a:t>
            </a:r>
            <a:r>
              <a:rPr sz="2600" spc="-135" dirty="0">
                <a:latin typeface="Arial"/>
                <a:cs typeface="Arial"/>
              </a:rPr>
              <a:t> </a:t>
            </a:r>
            <a:r>
              <a:rPr sz="2600" spc="10" dirty="0">
                <a:latin typeface="Arial"/>
                <a:cs typeface="Arial"/>
              </a:rPr>
              <a:t>is  </a:t>
            </a:r>
            <a:r>
              <a:rPr sz="2600" dirty="0">
                <a:latin typeface="Arial"/>
                <a:cs typeface="Arial"/>
              </a:rPr>
              <a:t>sequential</a:t>
            </a:r>
            <a:endParaRPr sz="2600">
              <a:latin typeface="Arial"/>
              <a:cs typeface="Arial"/>
            </a:endParaRPr>
          </a:p>
        </p:txBody>
      </p:sp>
      <p:sp>
        <p:nvSpPr>
          <p:cNvPr id="4" name="object 4"/>
          <p:cNvSpPr/>
          <p:nvPr/>
        </p:nvSpPr>
        <p:spPr>
          <a:xfrm>
            <a:off x="5091156" y="2867514"/>
            <a:ext cx="4058225" cy="254863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6" name="object 6"/>
          <p:cNvSpPr txBox="1"/>
          <p:nvPr/>
        </p:nvSpPr>
        <p:spPr>
          <a:xfrm>
            <a:off x="8941282" y="6925788"/>
            <a:ext cx="14922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t>2</a:t>
            </a:fld>
            <a:endParaRPr sz="12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52" y="724890"/>
            <a:ext cx="2823210" cy="665480"/>
          </a:xfrm>
          <a:prstGeom prst="rect">
            <a:avLst/>
          </a:prstGeom>
        </p:spPr>
        <p:txBody>
          <a:bodyPr vert="horz" wrap="square" lIns="0" tIns="12700" rIns="0" bIns="0" rtlCol="0">
            <a:spAutoFit/>
          </a:bodyPr>
          <a:lstStyle/>
          <a:p>
            <a:pPr marL="12700">
              <a:lnSpc>
                <a:spcPct val="100000"/>
              </a:lnSpc>
              <a:spcBef>
                <a:spcPts val="100"/>
              </a:spcBef>
            </a:pPr>
            <a:r>
              <a:rPr sz="4200" spc="-160" dirty="0">
                <a:solidFill>
                  <a:srgbClr val="006633"/>
                </a:solidFill>
                <a:latin typeface="Times New Roman"/>
                <a:cs typeface="Times New Roman"/>
              </a:rPr>
              <a:t>1.3:</a:t>
            </a:r>
            <a:r>
              <a:rPr sz="4200" spc="-75" dirty="0">
                <a:solidFill>
                  <a:srgbClr val="006633"/>
                </a:solidFill>
                <a:latin typeface="Times New Roman"/>
                <a:cs typeface="Times New Roman"/>
              </a:rPr>
              <a:t> </a:t>
            </a:r>
            <a:r>
              <a:rPr sz="4200" spc="-80" dirty="0">
                <a:solidFill>
                  <a:srgbClr val="006633"/>
                </a:solidFill>
                <a:latin typeface="Times New Roman"/>
                <a:cs typeface="Times New Roman"/>
              </a:rPr>
              <a:t>Solutions</a:t>
            </a:r>
            <a:endParaRPr sz="4200">
              <a:latin typeface="Times New Roman"/>
              <a:cs typeface="Times New Roman"/>
            </a:endParaRPr>
          </a:p>
        </p:txBody>
      </p:sp>
      <p:sp>
        <p:nvSpPr>
          <p:cNvPr id="3" name="object 3"/>
          <p:cNvSpPr txBox="1"/>
          <p:nvPr/>
        </p:nvSpPr>
        <p:spPr>
          <a:xfrm>
            <a:off x="1450294" y="1812264"/>
            <a:ext cx="5393055" cy="976630"/>
          </a:xfrm>
          <a:prstGeom prst="rect">
            <a:avLst/>
          </a:prstGeom>
        </p:spPr>
        <p:txBody>
          <a:bodyPr vert="horz" wrap="square" lIns="0" tIns="12065" rIns="0" bIns="0" rtlCol="0">
            <a:spAutoFit/>
          </a:bodyPr>
          <a:lstStyle/>
          <a:p>
            <a:pPr marL="12700" marR="5080">
              <a:lnSpc>
                <a:spcPct val="120000"/>
              </a:lnSpc>
              <a:spcBef>
                <a:spcPts val="95"/>
              </a:spcBef>
            </a:pPr>
            <a:r>
              <a:rPr sz="2600" spc="5" dirty="0">
                <a:latin typeface="Arial"/>
                <a:cs typeface="Arial"/>
              </a:rPr>
              <a:t>Use </a:t>
            </a:r>
            <a:r>
              <a:rPr sz="2600" spc="-5" dirty="0">
                <a:latin typeface="Arial"/>
                <a:cs typeface="Arial"/>
              </a:rPr>
              <a:t>multiple </a:t>
            </a:r>
            <a:r>
              <a:rPr sz="2600" dirty="0">
                <a:latin typeface="Arial"/>
                <a:cs typeface="Arial"/>
              </a:rPr>
              <a:t>inexpensive</a:t>
            </a:r>
            <a:r>
              <a:rPr sz="2600" spc="-55" dirty="0">
                <a:latin typeface="Arial"/>
                <a:cs typeface="Arial"/>
              </a:rPr>
              <a:t> </a:t>
            </a:r>
            <a:r>
              <a:rPr sz="2600" dirty="0">
                <a:latin typeface="Arial"/>
                <a:cs typeface="Arial"/>
              </a:rPr>
              <a:t>processors  A processor </a:t>
            </a:r>
            <a:r>
              <a:rPr sz="2600" spc="-5" dirty="0">
                <a:latin typeface="Arial"/>
                <a:cs typeface="Arial"/>
              </a:rPr>
              <a:t>with multiple</a:t>
            </a:r>
            <a:r>
              <a:rPr sz="2600" spc="-30" dirty="0">
                <a:latin typeface="Arial"/>
                <a:cs typeface="Arial"/>
              </a:rPr>
              <a:t> </a:t>
            </a:r>
            <a:r>
              <a:rPr sz="2600" dirty="0">
                <a:latin typeface="Arial"/>
                <a:cs typeface="Arial"/>
              </a:rPr>
              <a:t>cores</a:t>
            </a:r>
            <a:endParaRPr sz="2600">
              <a:latin typeface="Arial"/>
              <a:cs typeface="Arial"/>
            </a:endParaRPr>
          </a:p>
        </p:txBody>
      </p:sp>
      <p:sp>
        <p:nvSpPr>
          <p:cNvPr id="4" name="object 4"/>
          <p:cNvSpPr/>
          <p:nvPr/>
        </p:nvSpPr>
        <p:spPr>
          <a:xfrm>
            <a:off x="1548383" y="3429000"/>
            <a:ext cx="6934579" cy="204825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15</a:t>
            </a:r>
          </a:p>
        </p:txBody>
      </p:sp>
      <p:sp>
        <p:nvSpPr>
          <p:cNvPr id="6" name="object 6"/>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5729605" cy="665480"/>
          </a:xfrm>
          <a:prstGeom prst="rect">
            <a:avLst/>
          </a:prstGeom>
        </p:spPr>
        <p:txBody>
          <a:bodyPr vert="horz" wrap="square" lIns="0" tIns="12700" rIns="0" bIns="0" rtlCol="0">
            <a:spAutoFit/>
          </a:bodyPr>
          <a:lstStyle/>
          <a:p>
            <a:pPr marL="12700">
              <a:lnSpc>
                <a:spcPct val="100000"/>
              </a:lnSpc>
              <a:spcBef>
                <a:spcPts val="100"/>
              </a:spcBef>
            </a:pPr>
            <a:r>
              <a:rPr spc="-160" dirty="0"/>
              <a:t>1.3: </a:t>
            </a:r>
            <a:r>
              <a:rPr spc="-190" dirty="0"/>
              <a:t>A </a:t>
            </a:r>
            <a:r>
              <a:rPr spc="-95" dirty="0"/>
              <a:t>Multi-core</a:t>
            </a:r>
            <a:r>
              <a:rPr spc="305" dirty="0"/>
              <a:t> </a:t>
            </a:r>
            <a:r>
              <a:rPr spc="-35" dirty="0"/>
              <a:t>Processor</a:t>
            </a:r>
          </a:p>
        </p:txBody>
      </p:sp>
      <p:sp>
        <p:nvSpPr>
          <p:cNvPr id="3" name="object 3"/>
          <p:cNvSpPr/>
          <p:nvPr/>
        </p:nvSpPr>
        <p:spPr>
          <a:xfrm>
            <a:off x="2171700" y="1952229"/>
            <a:ext cx="5648325" cy="398070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16</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1FD61E37-9421-48A9-80C7-287A0BEA452A}"/>
              </a:ext>
            </a:extLst>
          </p:cNvPr>
          <p:cNvSpPr>
            <a:spLocks noGrp="1" noChangeArrowheads="1"/>
          </p:cNvSpPr>
          <p:nvPr>
            <p:ph type="title"/>
          </p:nvPr>
        </p:nvSpPr>
        <p:spPr>
          <a:xfrm>
            <a:off x="993152" y="724890"/>
            <a:ext cx="8072095" cy="646331"/>
          </a:xfrm>
        </p:spPr>
        <p:txBody>
          <a:bodyPr/>
          <a:lstStyle/>
          <a:p>
            <a:r>
              <a:rPr lang="en-US" altLang="en-PK" dirty="0"/>
              <a:t>Revolution is Happening Now</a:t>
            </a:r>
          </a:p>
        </p:txBody>
      </p:sp>
      <p:sp>
        <p:nvSpPr>
          <p:cNvPr id="449539" name="Rectangle 3">
            <a:extLst>
              <a:ext uri="{FF2B5EF4-FFF2-40B4-BE49-F238E27FC236}">
                <a16:creationId xmlns:a16="http://schemas.microsoft.com/office/drawing/2014/main" id="{3D11E3F4-2CE9-443A-9FC0-9E1C1320C0B3}"/>
              </a:ext>
            </a:extLst>
          </p:cNvPr>
          <p:cNvSpPr>
            <a:spLocks noGrp="1" noChangeArrowheads="1"/>
          </p:cNvSpPr>
          <p:nvPr>
            <p:ph type="body" idx="1"/>
          </p:nvPr>
        </p:nvSpPr>
        <p:spPr>
          <a:xfrm>
            <a:off x="492443" y="1773121"/>
            <a:ext cx="3101340" cy="2945422"/>
          </a:xfrm>
        </p:spPr>
        <p:txBody>
          <a:bodyPr/>
          <a:lstStyle/>
          <a:p>
            <a:r>
              <a:rPr lang="en-US" altLang="en-PK" sz="2200" dirty="0"/>
              <a:t>Chip density is continuing increase ~2x every 2 years</a:t>
            </a:r>
          </a:p>
          <a:p>
            <a:pPr lvl="1"/>
            <a:r>
              <a:rPr lang="en-US" altLang="en-PK" sz="1980" dirty="0">
                <a:solidFill>
                  <a:schemeClr val="accent6">
                    <a:lumMod val="75000"/>
                  </a:schemeClr>
                </a:solidFill>
              </a:rPr>
              <a:t>Clock speed is not</a:t>
            </a:r>
          </a:p>
          <a:p>
            <a:pPr lvl="1"/>
            <a:r>
              <a:rPr lang="en-US" altLang="en-PK" sz="1980" dirty="0">
                <a:solidFill>
                  <a:schemeClr val="accent6">
                    <a:lumMod val="75000"/>
                  </a:schemeClr>
                </a:solidFill>
              </a:rPr>
              <a:t>Number of processor cores may double instead</a:t>
            </a:r>
          </a:p>
          <a:p>
            <a:r>
              <a:rPr lang="en-US" altLang="en-PK" sz="2200" dirty="0"/>
              <a:t>There is little or no hidden parallelism (ILP) to be found</a:t>
            </a:r>
          </a:p>
        </p:txBody>
      </p:sp>
      <p:pic>
        <p:nvPicPr>
          <p:cNvPr id="449540" name="Picture 4">
            <a:extLst>
              <a:ext uri="{FF2B5EF4-FFF2-40B4-BE49-F238E27FC236}">
                <a16:creationId xmlns:a16="http://schemas.microsoft.com/office/drawing/2014/main" id="{23D8A818-DBE7-4EB6-8208-8742D2470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959" y="1355179"/>
            <a:ext cx="6464618" cy="6296978"/>
          </a:xfrm>
          <a:prstGeom prst="rect">
            <a:avLst/>
          </a:prstGeom>
          <a:noFill/>
          <a:extLst>
            <a:ext uri="{909E8E84-426E-40DD-AFC4-6F175D3DCCD1}">
              <a14:hiddenFill xmlns:a14="http://schemas.microsoft.com/office/drawing/2010/main">
                <a:solidFill>
                  <a:srgbClr val="FFFFFF"/>
                </a:solidFill>
              </a14:hiddenFill>
            </a:ext>
          </a:extLst>
        </p:spPr>
      </p:pic>
      <p:sp>
        <p:nvSpPr>
          <p:cNvPr id="449541" name="Text Box 5">
            <a:extLst>
              <a:ext uri="{FF2B5EF4-FFF2-40B4-BE49-F238E27FC236}">
                <a16:creationId xmlns:a16="http://schemas.microsoft.com/office/drawing/2014/main" id="{44D02363-17EC-4420-83F8-AD1D56965309}"/>
              </a:ext>
            </a:extLst>
          </p:cNvPr>
          <p:cNvSpPr txBox="1">
            <a:spLocks noChangeArrowheads="1"/>
          </p:cNvSpPr>
          <p:nvPr/>
        </p:nvSpPr>
        <p:spPr bwMode="auto">
          <a:xfrm>
            <a:off x="304800" y="6413490"/>
            <a:ext cx="3855720" cy="634020"/>
          </a:xfrm>
          <a:prstGeom prst="rect">
            <a:avLst/>
          </a:prstGeom>
          <a:solidFill>
            <a:schemeClr val="bg1"/>
          </a:solidFill>
          <a:ln>
            <a:noFill/>
          </a:ln>
          <a:effectLst/>
        </p:spPr>
        <p:txBody>
          <a:bodyPr>
            <a:spAutoFit/>
          </a:bodyPr>
          <a:lstStyle/>
          <a:p>
            <a:pPr algn="l"/>
            <a:r>
              <a:rPr lang="en-US" altLang="en-PK" sz="1760" dirty="0"/>
              <a:t>Source: Intel, Microsoft (Sutter) and Stanford (Olukotun, Hammond)</a:t>
            </a:r>
          </a:p>
        </p:txBody>
      </p:sp>
      <p:sp>
        <p:nvSpPr>
          <p:cNvPr id="9" name="Text Box 8">
            <a:extLst>
              <a:ext uri="{FF2B5EF4-FFF2-40B4-BE49-F238E27FC236}">
                <a16:creationId xmlns:a16="http://schemas.microsoft.com/office/drawing/2014/main" id="{8D8AA62C-419C-44D6-84B3-D181FC243C5E}"/>
              </a:ext>
            </a:extLst>
          </p:cNvPr>
          <p:cNvSpPr txBox="1">
            <a:spLocks noChangeArrowheads="1"/>
          </p:cNvSpPr>
          <p:nvPr/>
        </p:nvSpPr>
        <p:spPr bwMode="auto">
          <a:xfrm>
            <a:off x="436296" y="4818119"/>
            <a:ext cx="3602304" cy="132343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PK" sz="2000" dirty="0">
                <a:solidFill>
                  <a:srgbClr val="000099"/>
                </a:solidFill>
                <a:latin typeface="Times New Roman" panose="02020603050405020304" pitchFamily="18" charset="0"/>
              </a:rPr>
              <a:t>Remember: </a:t>
            </a:r>
          </a:p>
          <a:p>
            <a:pPr algn="l">
              <a:spcBef>
                <a:spcPct val="50000"/>
              </a:spcBef>
            </a:pPr>
            <a:r>
              <a:rPr lang="en-US" altLang="en-PK" sz="2000" dirty="0">
                <a:solidFill>
                  <a:srgbClr val="000099"/>
                </a:solidFill>
                <a:latin typeface="Times New Roman" panose="02020603050405020304" pitchFamily="18" charset="0"/>
              </a:rPr>
              <a:t>Power = (C * V</a:t>
            </a:r>
            <a:r>
              <a:rPr lang="en-US" altLang="en-PK" sz="2000" baseline="30000" dirty="0">
                <a:solidFill>
                  <a:srgbClr val="000099"/>
                </a:solidFill>
                <a:latin typeface="Times New Roman" panose="02020603050405020304" pitchFamily="18" charset="0"/>
              </a:rPr>
              <a:t>2</a:t>
            </a:r>
            <a:r>
              <a:rPr lang="en-US" altLang="en-PK" sz="2000" dirty="0">
                <a:solidFill>
                  <a:srgbClr val="000099"/>
                </a:solidFill>
                <a:latin typeface="Times New Roman" panose="02020603050405020304" pitchFamily="18" charset="0"/>
              </a:rPr>
              <a:t> * F)</a:t>
            </a:r>
            <a:r>
              <a:rPr lang="en-US" altLang="en-PK" sz="2000" dirty="0">
                <a:solidFill>
                  <a:srgbClr val="FF3300"/>
                </a:solidFill>
                <a:latin typeface="Times New Roman" panose="02020603050405020304" pitchFamily="18" charset="0"/>
              </a:rPr>
              <a:t>/4</a:t>
            </a:r>
            <a:r>
              <a:rPr lang="en-US" altLang="en-PK" sz="2000" dirty="0">
                <a:solidFill>
                  <a:srgbClr val="000099"/>
                </a:solidFill>
                <a:latin typeface="Times New Roman" panose="02020603050405020304" pitchFamily="18" charset="0"/>
              </a:rPr>
              <a:t>	</a:t>
            </a:r>
          </a:p>
          <a:p>
            <a:pPr algn="l">
              <a:spcBef>
                <a:spcPct val="50000"/>
              </a:spcBef>
            </a:pPr>
            <a:r>
              <a:rPr lang="en-US" altLang="en-PK" sz="2000" dirty="0">
                <a:solidFill>
                  <a:srgbClr val="000099"/>
                </a:solidFill>
                <a:latin typeface="Times New Roman" panose="02020603050405020304" pitchFamily="18" charset="0"/>
              </a:rPr>
              <a:t>Performance = (Cores * F)*</a:t>
            </a:r>
            <a:r>
              <a:rPr lang="en-US" altLang="en-PK" sz="2000" dirty="0">
                <a:solidFill>
                  <a:schemeClr val="hlink"/>
                </a:solidFill>
                <a:latin typeface="Times New Roman" panose="02020603050405020304" pitchFamily="18"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6466205" cy="665480"/>
          </a:xfrm>
          <a:prstGeom prst="rect">
            <a:avLst/>
          </a:prstGeom>
        </p:spPr>
        <p:txBody>
          <a:bodyPr vert="horz" wrap="square" lIns="0" tIns="12700" rIns="0" bIns="0" rtlCol="0">
            <a:spAutoFit/>
          </a:bodyPr>
          <a:lstStyle/>
          <a:p>
            <a:pPr marL="12700">
              <a:lnSpc>
                <a:spcPct val="100000"/>
              </a:lnSpc>
              <a:spcBef>
                <a:spcPts val="100"/>
              </a:spcBef>
              <a:tabLst>
                <a:tab pos="3138170" algn="l"/>
              </a:tabLst>
            </a:pPr>
            <a:r>
              <a:rPr spc="-165" dirty="0"/>
              <a:t>1.3a:</a:t>
            </a:r>
            <a:r>
              <a:rPr spc="50" dirty="0"/>
              <a:t> </a:t>
            </a:r>
            <a:r>
              <a:rPr spc="-55" dirty="0"/>
              <a:t>CPU</a:t>
            </a:r>
            <a:r>
              <a:rPr spc="-35" dirty="0"/>
              <a:t> and	</a:t>
            </a:r>
            <a:r>
              <a:rPr spc="-114" dirty="0"/>
              <a:t>Memory</a:t>
            </a:r>
            <a:r>
              <a:rPr spc="-85" dirty="0"/>
              <a:t> </a:t>
            </a:r>
            <a:r>
              <a:rPr spc="-110" dirty="0"/>
              <a:t>Speeds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17</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3" name="object 3"/>
          <p:cNvSpPr txBox="1"/>
          <p:nvPr/>
        </p:nvSpPr>
        <p:spPr>
          <a:xfrm>
            <a:off x="993200" y="2034023"/>
            <a:ext cx="7944484" cy="4232275"/>
          </a:xfrm>
          <a:prstGeom prst="rect">
            <a:avLst/>
          </a:prstGeom>
        </p:spPr>
        <p:txBody>
          <a:bodyPr vert="horz" wrap="square" lIns="0" tIns="64135" rIns="0" bIns="0" rtlCol="0">
            <a:spAutoFit/>
          </a:bodyPr>
          <a:lstStyle/>
          <a:p>
            <a:pPr marL="354965" marR="829310" indent="-342900">
              <a:lnSpc>
                <a:spcPts val="3240"/>
              </a:lnSpc>
              <a:spcBef>
                <a:spcPts val="505"/>
              </a:spcBef>
              <a:buClr>
                <a:srgbClr val="CC9900"/>
              </a:buClr>
              <a:buSzPct val="65000"/>
              <a:buFont typeface="Georgia"/>
              <a:buChar char=""/>
              <a:tabLst>
                <a:tab pos="354965" algn="l"/>
                <a:tab pos="355600" algn="l"/>
              </a:tabLst>
            </a:pPr>
            <a:r>
              <a:rPr sz="3000" dirty="0">
                <a:latin typeface="Arial"/>
                <a:cs typeface="Arial"/>
              </a:rPr>
              <a:t>In </a:t>
            </a:r>
            <a:r>
              <a:rPr sz="3000" spc="5" dirty="0">
                <a:latin typeface="Arial"/>
                <a:cs typeface="Arial"/>
              </a:rPr>
              <a:t>20 </a:t>
            </a:r>
            <a:r>
              <a:rPr sz="3000" spc="-5" dirty="0">
                <a:latin typeface="Arial"/>
                <a:cs typeface="Arial"/>
              </a:rPr>
              <a:t>years, CPU </a:t>
            </a:r>
            <a:r>
              <a:rPr sz="3000" dirty="0">
                <a:latin typeface="Arial"/>
                <a:cs typeface="Arial"/>
              </a:rPr>
              <a:t>speed (clock </a:t>
            </a:r>
            <a:r>
              <a:rPr sz="3000" spc="-5" dirty="0">
                <a:latin typeface="Arial"/>
                <a:cs typeface="Arial"/>
              </a:rPr>
              <a:t>rate)</a:t>
            </a:r>
            <a:r>
              <a:rPr sz="3000" spc="-130" dirty="0">
                <a:latin typeface="Arial"/>
                <a:cs typeface="Arial"/>
              </a:rPr>
              <a:t> </a:t>
            </a:r>
            <a:r>
              <a:rPr sz="3000" spc="5" dirty="0">
                <a:latin typeface="Arial"/>
                <a:cs typeface="Arial"/>
              </a:rPr>
              <a:t>has  </a:t>
            </a:r>
            <a:r>
              <a:rPr sz="3000" spc="-5" dirty="0">
                <a:latin typeface="Arial"/>
                <a:cs typeface="Arial"/>
              </a:rPr>
              <a:t>increased </a:t>
            </a:r>
            <a:r>
              <a:rPr sz="3000" spc="5" dirty="0">
                <a:latin typeface="Arial"/>
                <a:cs typeface="Arial"/>
              </a:rPr>
              <a:t>by </a:t>
            </a:r>
            <a:r>
              <a:rPr sz="3000" dirty="0">
                <a:latin typeface="Arial"/>
                <a:cs typeface="Arial"/>
              </a:rPr>
              <a:t>a factor </a:t>
            </a:r>
            <a:r>
              <a:rPr sz="3000" spc="5" dirty="0">
                <a:latin typeface="Arial"/>
                <a:cs typeface="Arial"/>
              </a:rPr>
              <a:t>of</a:t>
            </a:r>
            <a:r>
              <a:rPr sz="3000" spc="-95" dirty="0">
                <a:latin typeface="Arial"/>
                <a:cs typeface="Arial"/>
              </a:rPr>
              <a:t> </a:t>
            </a:r>
            <a:r>
              <a:rPr sz="3000" dirty="0">
                <a:latin typeface="Arial"/>
                <a:cs typeface="Arial"/>
              </a:rPr>
              <a:t>1000</a:t>
            </a:r>
            <a:endParaRPr sz="3000">
              <a:latin typeface="Arial"/>
              <a:cs typeface="Arial"/>
            </a:endParaRPr>
          </a:p>
          <a:p>
            <a:pPr marL="354965" marR="157480" indent="-342900">
              <a:lnSpc>
                <a:spcPts val="3240"/>
              </a:lnSpc>
              <a:spcBef>
                <a:spcPts val="720"/>
              </a:spcBef>
              <a:buClr>
                <a:srgbClr val="CC9900"/>
              </a:buClr>
              <a:buSzPct val="65000"/>
              <a:buFont typeface="Georgia"/>
              <a:buChar char=""/>
              <a:tabLst>
                <a:tab pos="354965" algn="l"/>
                <a:tab pos="355600" algn="l"/>
              </a:tabLst>
            </a:pPr>
            <a:r>
              <a:rPr sz="3000" dirty="0">
                <a:latin typeface="Arial"/>
                <a:cs typeface="Arial"/>
              </a:rPr>
              <a:t>DRAM speed </a:t>
            </a:r>
            <a:r>
              <a:rPr sz="3000" spc="-5" dirty="0">
                <a:latin typeface="Arial"/>
                <a:cs typeface="Arial"/>
              </a:rPr>
              <a:t>has increased only </a:t>
            </a:r>
            <a:r>
              <a:rPr sz="3000" spc="-10" dirty="0">
                <a:latin typeface="Arial"/>
                <a:cs typeface="Arial"/>
              </a:rPr>
              <a:t>by </a:t>
            </a:r>
            <a:r>
              <a:rPr sz="3000" dirty="0">
                <a:latin typeface="Arial"/>
                <a:cs typeface="Arial"/>
              </a:rPr>
              <a:t>a</a:t>
            </a:r>
            <a:r>
              <a:rPr sz="3000" spc="-114" dirty="0">
                <a:latin typeface="Arial"/>
                <a:cs typeface="Arial"/>
              </a:rPr>
              <a:t> </a:t>
            </a:r>
            <a:r>
              <a:rPr sz="3000" dirty="0">
                <a:latin typeface="Arial"/>
                <a:cs typeface="Arial"/>
              </a:rPr>
              <a:t>factor  </a:t>
            </a:r>
            <a:r>
              <a:rPr sz="3000" spc="5" dirty="0">
                <a:latin typeface="Arial"/>
                <a:cs typeface="Arial"/>
              </a:rPr>
              <a:t>of </a:t>
            </a:r>
            <a:r>
              <a:rPr sz="3000" spc="-5" dirty="0">
                <a:latin typeface="Arial"/>
                <a:cs typeface="Arial"/>
              </a:rPr>
              <a:t>smaller than</a:t>
            </a:r>
            <a:r>
              <a:rPr sz="3000" spc="-45" dirty="0">
                <a:latin typeface="Arial"/>
                <a:cs typeface="Arial"/>
              </a:rPr>
              <a:t> </a:t>
            </a:r>
            <a:r>
              <a:rPr sz="3000" dirty="0">
                <a:latin typeface="Arial"/>
                <a:cs typeface="Arial"/>
              </a:rPr>
              <a:t>4</a:t>
            </a:r>
            <a:endParaRPr sz="3000">
              <a:latin typeface="Arial"/>
              <a:cs typeface="Arial"/>
            </a:endParaRPr>
          </a:p>
          <a:p>
            <a:pPr marL="354965" marR="5080" indent="-342900">
              <a:lnSpc>
                <a:spcPts val="3240"/>
              </a:lnSpc>
              <a:spcBef>
                <a:spcPts val="720"/>
              </a:spcBef>
              <a:buClr>
                <a:srgbClr val="CC9900"/>
              </a:buClr>
              <a:buSzPct val="65000"/>
              <a:buFont typeface="Georgia"/>
              <a:buChar char=""/>
              <a:tabLst>
                <a:tab pos="354965" algn="l"/>
                <a:tab pos="355600" algn="l"/>
              </a:tabLst>
            </a:pPr>
            <a:r>
              <a:rPr sz="3000" dirty="0">
                <a:latin typeface="Arial"/>
                <a:cs typeface="Arial"/>
              </a:rPr>
              <a:t>How </a:t>
            </a:r>
            <a:r>
              <a:rPr sz="3000" spc="-15" dirty="0">
                <a:latin typeface="Arial"/>
                <a:cs typeface="Arial"/>
              </a:rPr>
              <a:t>to </a:t>
            </a:r>
            <a:r>
              <a:rPr sz="3000" spc="-5" dirty="0">
                <a:latin typeface="Arial"/>
                <a:cs typeface="Arial"/>
              </a:rPr>
              <a:t>feed data </a:t>
            </a:r>
            <a:r>
              <a:rPr sz="3000" i="1" spc="-5" dirty="0">
                <a:latin typeface="Arial"/>
                <a:cs typeface="Arial"/>
              </a:rPr>
              <a:t>faster enough </a:t>
            </a:r>
            <a:r>
              <a:rPr sz="3000" dirty="0">
                <a:latin typeface="Arial"/>
                <a:cs typeface="Arial"/>
              </a:rPr>
              <a:t>to </a:t>
            </a:r>
            <a:r>
              <a:rPr sz="3000" spc="-5" dirty="0">
                <a:latin typeface="Arial"/>
                <a:cs typeface="Arial"/>
              </a:rPr>
              <a:t>keep CPU  busy?</a:t>
            </a:r>
            <a:endParaRPr sz="3000">
              <a:latin typeface="Arial"/>
              <a:cs typeface="Arial"/>
            </a:endParaRPr>
          </a:p>
          <a:p>
            <a:pPr marL="354965" indent="-342900">
              <a:lnSpc>
                <a:spcPct val="100000"/>
              </a:lnSpc>
              <a:spcBef>
                <a:spcPts val="315"/>
              </a:spcBef>
              <a:buClr>
                <a:srgbClr val="CC9900"/>
              </a:buClr>
              <a:buSzPct val="65000"/>
              <a:buFont typeface="Georgia"/>
              <a:buChar char=""/>
              <a:tabLst>
                <a:tab pos="354965" algn="l"/>
                <a:tab pos="355600" algn="l"/>
                <a:tab pos="2618105" algn="l"/>
              </a:tabLst>
            </a:pPr>
            <a:r>
              <a:rPr sz="3000" spc="-5" dirty="0">
                <a:latin typeface="Arial"/>
                <a:cs typeface="Arial"/>
              </a:rPr>
              <a:t>CPU</a:t>
            </a:r>
            <a:r>
              <a:rPr sz="3000" spc="5" dirty="0">
                <a:latin typeface="Arial"/>
                <a:cs typeface="Arial"/>
              </a:rPr>
              <a:t> </a:t>
            </a:r>
            <a:r>
              <a:rPr sz="3000" spc="-5" dirty="0">
                <a:latin typeface="Arial"/>
                <a:cs typeface="Arial"/>
              </a:rPr>
              <a:t>speed:	</a:t>
            </a:r>
            <a:r>
              <a:rPr sz="3000" dirty="0">
                <a:latin typeface="Arial"/>
                <a:cs typeface="Arial"/>
              </a:rPr>
              <a:t>1-2</a:t>
            </a:r>
            <a:r>
              <a:rPr sz="3000" spc="-20" dirty="0">
                <a:latin typeface="Arial"/>
                <a:cs typeface="Arial"/>
              </a:rPr>
              <a:t> </a:t>
            </a:r>
            <a:r>
              <a:rPr sz="3000" spc="5" dirty="0">
                <a:latin typeface="Arial"/>
                <a:cs typeface="Arial"/>
              </a:rPr>
              <a:t>ns</a:t>
            </a:r>
            <a:endParaRPr sz="3000">
              <a:latin typeface="Arial"/>
              <a:cs typeface="Arial"/>
            </a:endParaRPr>
          </a:p>
          <a:p>
            <a:pPr marL="354965" indent="-342900">
              <a:lnSpc>
                <a:spcPct val="100000"/>
              </a:lnSpc>
              <a:spcBef>
                <a:spcPts val="359"/>
              </a:spcBef>
              <a:buClr>
                <a:srgbClr val="CC9900"/>
              </a:buClr>
              <a:buSzPct val="65000"/>
              <a:buFont typeface="Georgia"/>
              <a:buChar char=""/>
              <a:tabLst>
                <a:tab pos="354965" algn="l"/>
                <a:tab pos="355600" algn="l"/>
              </a:tabLst>
            </a:pPr>
            <a:r>
              <a:rPr sz="3000" dirty="0">
                <a:latin typeface="Arial"/>
                <a:cs typeface="Arial"/>
              </a:rPr>
              <a:t>DRAM </a:t>
            </a:r>
            <a:r>
              <a:rPr sz="3000" spc="-5" dirty="0">
                <a:latin typeface="Arial"/>
                <a:cs typeface="Arial"/>
              </a:rPr>
              <a:t>speed: 50-60</a:t>
            </a:r>
            <a:r>
              <a:rPr sz="3000" spc="-70" dirty="0">
                <a:latin typeface="Arial"/>
                <a:cs typeface="Arial"/>
              </a:rPr>
              <a:t> </a:t>
            </a:r>
            <a:r>
              <a:rPr sz="3000" spc="5" dirty="0">
                <a:latin typeface="Arial"/>
                <a:cs typeface="Arial"/>
              </a:rPr>
              <a:t>ns</a:t>
            </a:r>
            <a:endParaRPr sz="3000">
              <a:latin typeface="Arial"/>
              <a:cs typeface="Arial"/>
            </a:endParaRPr>
          </a:p>
          <a:p>
            <a:pPr marL="354965" indent="-342900">
              <a:lnSpc>
                <a:spcPct val="100000"/>
              </a:lnSpc>
              <a:spcBef>
                <a:spcPts val="360"/>
              </a:spcBef>
              <a:buClr>
                <a:srgbClr val="CC9900"/>
              </a:buClr>
              <a:buSzPct val="65000"/>
              <a:buFont typeface="Georgia"/>
              <a:buChar char=""/>
              <a:tabLst>
                <a:tab pos="354965" algn="l"/>
                <a:tab pos="355600" algn="l"/>
              </a:tabLst>
            </a:pPr>
            <a:r>
              <a:rPr sz="3000" spc="-5" dirty="0">
                <a:latin typeface="Arial"/>
                <a:cs typeface="Arial"/>
              </a:rPr>
              <a:t>Cache: </a:t>
            </a:r>
            <a:r>
              <a:rPr sz="3000" spc="5" dirty="0">
                <a:latin typeface="Arial"/>
                <a:cs typeface="Arial"/>
              </a:rPr>
              <a:t>10</a:t>
            </a:r>
            <a:r>
              <a:rPr sz="3000" spc="-35" dirty="0">
                <a:latin typeface="Arial"/>
                <a:cs typeface="Arial"/>
              </a:rPr>
              <a:t> </a:t>
            </a:r>
            <a:r>
              <a:rPr sz="3000" spc="-10" dirty="0">
                <a:latin typeface="Arial"/>
                <a:cs typeface="Arial"/>
              </a:rPr>
              <a:t>ns</a:t>
            </a:r>
            <a:endParaRPr sz="3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898904"/>
            <a:ext cx="7754112" cy="500176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93152" y="724890"/>
            <a:ext cx="7882890" cy="665480"/>
          </a:xfrm>
          <a:prstGeom prst="rect">
            <a:avLst/>
          </a:prstGeom>
        </p:spPr>
        <p:txBody>
          <a:bodyPr vert="horz" wrap="square" lIns="0" tIns="12700" rIns="0" bIns="0" rtlCol="0">
            <a:spAutoFit/>
          </a:bodyPr>
          <a:lstStyle/>
          <a:p>
            <a:pPr marL="12700">
              <a:lnSpc>
                <a:spcPct val="100000"/>
              </a:lnSpc>
              <a:spcBef>
                <a:spcPts val="100"/>
              </a:spcBef>
              <a:tabLst>
                <a:tab pos="5479415" algn="l"/>
              </a:tabLst>
            </a:pPr>
            <a:r>
              <a:rPr spc="-120" dirty="0"/>
              <a:t>1.3b: </a:t>
            </a:r>
            <a:r>
              <a:rPr spc="-114" dirty="0"/>
              <a:t>Memory</a:t>
            </a:r>
            <a:r>
              <a:rPr spc="114" dirty="0"/>
              <a:t> </a:t>
            </a:r>
            <a:r>
              <a:rPr spc="-130" dirty="0"/>
              <a:t>Access</a:t>
            </a:r>
            <a:r>
              <a:rPr spc="35" dirty="0"/>
              <a:t> </a:t>
            </a:r>
            <a:r>
              <a:rPr spc="-35" dirty="0"/>
              <a:t>and	</a:t>
            </a:r>
            <a:r>
              <a:rPr spc="-70" dirty="0"/>
              <a:t>CPU</a:t>
            </a:r>
            <a:r>
              <a:rPr spc="-75" dirty="0"/>
              <a:t> </a:t>
            </a:r>
            <a:r>
              <a:rPr spc="-100" dirty="0"/>
              <a:t>Speed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18</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7674609" cy="665480"/>
          </a:xfrm>
          <a:prstGeom prst="rect">
            <a:avLst/>
          </a:prstGeom>
        </p:spPr>
        <p:txBody>
          <a:bodyPr vert="horz" wrap="square" lIns="0" tIns="12700" rIns="0" bIns="0" rtlCol="0">
            <a:spAutoFit/>
          </a:bodyPr>
          <a:lstStyle/>
          <a:p>
            <a:pPr marL="12700">
              <a:lnSpc>
                <a:spcPct val="100000"/>
              </a:lnSpc>
              <a:spcBef>
                <a:spcPts val="100"/>
              </a:spcBef>
              <a:tabLst>
                <a:tab pos="5309235" algn="l"/>
              </a:tabLst>
            </a:pPr>
            <a:r>
              <a:rPr spc="-120" dirty="0"/>
              <a:t>1.3b: </a:t>
            </a:r>
            <a:r>
              <a:rPr spc="-75" dirty="0"/>
              <a:t>CPU,</a:t>
            </a:r>
            <a:r>
              <a:rPr spc="100" dirty="0"/>
              <a:t> </a:t>
            </a:r>
            <a:r>
              <a:rPr spc="-114" dirty="0"/>
              <a:t>Memory,</a:t>
            </a:r>
            <a:r>
              <a:rPr spc="15" dirty="0"/>
              <a:t> </a:t>
            </a:r>
            <a:r>
              <a:rPr spc="-50" dirty="0"/>
              <a:t>and	</a:t>
            </a:r>
            <a:r>
              <a:rPr spc="-55" dirty="0"/>
              <a:t>Disk</a:t>
            </a:r>
            <a:r>
              <a:rPr spc="-70" dirty="0"/>
              <a:t> </a:t>
            </a:r>
            <a:r>
              <a:rPr spc="-110" dirty="0"/>
              <a:t>Speed</a:t>
            </a:r>
          </a:p>
        </p:txBody>
      </p:sp>
      <p:sp>
        <p:nvSpPr>
          <p:cNvPr id="3" name="object 3"/>
          <p:cNvSpPr/>
          <p:nvPr/>
        </p:nvSpPr>
        <p:spPr>
          <a:xfrm>
            <a:off x="2217779" y="2370164"/>
            <a:ext cx="5875752" cy="356858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19</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4881880" cy="665480"/>
          </a:xfrm>
          <a:prstGeom prst="rect">
            <a:avLst/>
          </a:prstGeom>
        </p:spPr>
        <p:txBody>
          <a:bodyPr vert="horz" wrap="square" lIns="0" tIns="12700" rIns="0" bIns="0" rtlCol="0">
            <a:spAutoFit/>
          </a:bodyPr>
          <a:lstStyle/>
          <a:p>
            <a:pPr marL="12700">
              <a:lnSpc>
                <a:spcPct val="100000"/>
              </a:lnSpc>
              <a:spcBef>
                <a:spcPts val="100"/>
              </a:spcBef>
            </a:pPr>
            <a:r>
              <a:rPr spc="-155" dirty="0"/>
              <a:t>1.3c: </a:t>
            </a:r>
            <a:r>
              <a:rPr spc="-85" dirty="0"/>
              <a:t>Possible</a:t>
            </a:r>
            <a:r>
              <a:rPr spc="160" dirty="0"/>
              <a:t> </a:t>
            </a:r>
            <a:r>
              <a:rPr spc="-80" dirty="0"/>
              <a:t>Solutions</a:t>
            </a:r>
          </a:p>
        </p:txBody>
      </p:sp>
      <p:sp>
        <p:nvSpPr>
          <p:cNvPr id="4" name="object 4"/>
          <p:cNvSpPr txBox="1"/>
          <p:nvPr/>
        </p:nvSpPr>
        <p:spPr>
          <a:xfrm>
            <a:off x="8895105" y="6925788"/>
            <a:ext cx="168910" cy="196850"/>
          </a:xfrm>
          <a:prstGeom prst="rect">
            <a:avLst/>
          </a:prstGeom>
        </p:spPr>
        <p:txBody>
          <a:bodyPr vert="horz" wrap="square" lIns="0" tIns="0" rIns="0" bIns="0" rtlCol="0">
            <a:spAutoFit/>
          </a:bodyPr>
          <a:lstStyle/>
          <a:p>
            <a:pPr marL="12700">
              <a:lnSpc>
                <a:spcPts val="1375"/>
              </a:lnSpc>
            </a:pPr>
            <a:r>
              <a:rPr sz="1200" spc="-40" dirty="0">
                <a:latin typeface="Times New Roman"/>
                <a:cs typeface="Times New Roman"/>
              </a:rPr>
              <a:t>20</a:t>
            </a:r>
            <a:endParaRPr sz="1200">
              <a:latin typeface="Times New Roman"/>
              <a:cs typeface="Times New Roman"/>
            </a:endParaRP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3" name="object 3"/>
          <p:cNvSpPr txBox="1"/>
          <p:nvPr/>
        </p:nvSpPr>
        <p:spPr>
          <a:xfrm>
            <a:off x="993200" y="2079751"/>
            <a:ext cx="7157720" cy="4140200"/>
          </a:xfrm>
          <a:prstGeom prst="rect">
            <a:avLst/>
          </a:prstGeom>
        </p:spPr>
        <p:txBody>
          <a:bodyPr vert="horz" wrap="square" lIns="0" tIns="12700" rIns="0" bIns="0" rtlCol="0">
            <a:spAutoFit/>
          </a:bodyPr>
          <a:lstStyle/>
          <a:p>
            <a:pPr marL="354965" marR="5080" indent="-342900">
              <a:lnSpc>
                <a:spcPct val="100000"/>
              </a:lnSpc>
              <a:spcBef>
                <a:spcPts val="100"/>
              </a:spcBef>
              <a:buClr>
                <a:srgbClr val="CC9900"/>
              </a:buClr>
              <a:buSzPct val="65000"/>
              <a:buFont typeface="Georgia"/>
              <a:buChar char=""/>
              <a:tabLst>
                <a:tab pos="354965" algn="l"/>
                <a:tab pos="355600" algn="l"/>
              </a:tabLst>
            </a:pPr>
            <a:r>
              <a:rPr sz="3000" dirty="0">
                <a:latin typeface="Arial"/>
                <a:cs typeface="Arial"/>
              </a:rPr>
              <a:t>A hierarchy </a:t>
            </a:r>
            <a:r>
              <a:rPr sz="3000" spc="-10" dirty="0">
                <a:latin typeface="Arial"/>
                <a:cs typeface="Arial"/>
              </a:rPr>
              <a:t>of </a:t>
            </a:r>
            <a:r>
              <a:rPr sz="3000" dirty="0">
                <a:latin typeface="Arial"/>
                <a:cs typeface="Arial"/>
              </a:rPr>
              <a:t>successively fast</a:t>
            </a:r>
            <a:r>
              <a:rPr sz="3000" spc="-110" dirty="0">
                <a:latin typeface="Arial"/>
                <a:cs typeface="Arial"/>
              </a:rPr>
              <a:t> </a:t>
            </a:r>
            <a:r>
              <a:rPr sz="3000" spc="-10" dirty="0">
                <a:latin typeface="Arial"/>
                <a:cs typeface="Arial"/>
              </a:rPr>
              <a:t>memory  </a:t>
            </a:r>
            <a:r>
              <a:rPr sz="3000" spc="-5" dirty="0">
                <a:latin typeface="Arial"/>
                <a:cs typeface="Arial"/>
              </a:rPr>
              <a:t>devices (multilevel</a:t>
            </a:r>
            <a:r>
              <a:rPr sz="3000" spc="-55" dirty="0">
                <a:latin typeface="Arial"/>
                <a:cs typeface="Arial"/>
              </a:rPr>
              <a:t> </a:t>
            </a:r>
            <a:r>
              <a:rPr sz="3000" dirty="0">
                <a:latin typeface="Arial"/>
                <a:cs typeface="Arial"/>
              </a:rPr>
              <a:t>caches)</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Location </a:t>
            </a:r>
            <a:r>
              <a:rPr sz="3000" spc="-10" dirty="0">
                <a:latin typeface="Arial"/>
                <a:cs typeface="Arial"/>
              </a:rPr>
              <a:t>of </a:t>
            </a:r>
            <a:r>
              <a:rPr sz="3000" spc="-5" dirty="0">
                <a:latin typeface="Arial"/>
                <a:cs typeface="Arial"/>
              </a:rPr>
              <a:t>data reference</a:t>
            </a:r>
            <a:r>
              <a:rPr sz="3000" spc="-20" dirty="0">
                <a:latin typeface="Arial"/>
                <a:cs typeface="Arial"/>
              </a:rPr>
              <a:t> </a:t>
            </a:r>
            <a:r>
              <a:rPr sz="3000" spc="-5" dirty="0">
                <a:latin typeface="Arial"/>
                <a:cs typeface="Arial"/>
              </a:rPr>
              <a:t>(code)</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Efficient programming </a:t>
            </a:r>
            <a:r>
              <a:rPr sz="3000" dirty="0">
                <a:latin typeface="Arial"/>
                <a:cs typeface="Arial"/>
              </a:rPr>
              <a:t>can </a:t>
            </a:r>
            <a:r>
              <a:rPr sz="3000" spc="5" dirty="0">
                <a:latin typeface="Arial"/>
                <a:cs typeface="Arial"/>
              </a:rPr>
              <a:t>be </a:t>
            </a:r>
            <a:r>
              <a:rPr sz="3000" spc="-10" dirty="0">
                <a:latin typeface="Arial"/>
                <a:cs typeface="Arial"/>
              </a:rPr>
              <a:t>an</a:t>
            </a:r>
            <a:r>
              <a:rPr sz="3000" spc="-70" dirty="0">
                <a:latin typeface="Arial"/>
                <a:cs typeface="Arial"/>
              </a:rPr>
              <a:t> </a:t>
            </a:r>
            <a:r>
              <a:rPr sz="3000" dirty="0">
                <a:latin typeface="Arial"/>
                <a:cs typeface="Arial"/>
              </a:rPr>
              <a:t>issue</a:t>
            </a:r>
            <a:endParaRPr sz="3000">
              <a:latin typeface="Arial"/>
              <a:cs typeface="Arial"/>
            </a:endParaRPr>
          </a:p>
          <a:p>
            <a:pPr marL="330835" marR="1842770" indent="-318770">
              <a:lnSpc>
                <a:spcPct val="120000"/>
              </a:lnSpc>
              <a:buClr>
                <a:srgbClr val="CC9900"/>
              </a:buClr>
              <a:buSzPct val="65000"/>
              <a:buFont typeface="Georgia"/>
              <a:buChar char=""/>
              <a:tabLst>
                <a:tab pos="354965" algn="l"/>
                <a:tab pos="355600" algn="l"/>
              </a:tabLst>
            </a:pPr>
            <a:r>
              <a:rPr sz="3000" dirty="0">
                <a:latin typeface="Arial"/>
                <a:cs typeface="Arial"/>
              </a:rPr>
              <a:t>Parallel systems may</a:t>
            </a:r>
            <a:r>
              <a:rPr sz="3000" spc="-125" dirty="0">
                <a:latin typeface="Arial"/>
                <a:cs typeface="Arial"/>
              </a:rPr>
              <a:t> </a:t>
            </a:r>
            <a:r>
              <a:rPr sz="3000" spc="-5" dirty="0">
                <a:latin typeface="Arial"/>
                <a:cs typeface="Arial"/>
              </a:rPr>
              <a:t>provide  1.) larger aggregate</a:t>
            </a:r>
            <a:r>
              <a:rPr sz="3000" spc="-10" dirty="0">
                <a:latin typeface="Arial"/>
                <a:cs typeface="Arial"/>
              </a:rPr>
              <a:t> </a:t>
            </a:r>
            <a:r>
              <a:rPr sz="3000" spc="-5" dirty="0">
                <a:latin typeface="Arial"/>
                <a:cs typeface="Arial"/>
              </a:rPr>
              <a:t>cache</a:t>
            </a:r>
            <a:endParaRPr sz="3000">
              <a:latin typeface="Arial"/>
              <a:cs typeface="Arial"/>
            </a:endParaRPr>
          </a:p>
          <a:p>
            <a:pPr marL="354965" marR="495300" indent="-24765">
              <a:lnSpc>
                <a:spcPct val="100000"/>
              </a:lnSpc>
              <a:spcBef>
                <a:spcPts val="720"/>
              </a:spcBef>
            </a:pPr>
            <a:r>
              <a:rPr sz="3000" spc="-5" dirty="0">
                <a:latin typeface="Arial"/>
                <a:cs typeface="Arial"/>
              </a:rPr>
              <a:t>2.) </a:t>
            </a:r>
            <a:r>
              <a:rPr sz="3000" dirty="0">
                <a:latin typeface="Arial"/>
                <a:cs typeface="Arial"/>
              </a:rPr>
              <a:t>higher </a:t>
            </a:r>
            <a:r>
              <a:rPr sz="3000" spc="-5" dirty="0">
                <a:latin typeface="Arial"/>
                <a:cs typeface="Arial"/>
              </a:rPr>
              <a:t>aggregate bandwidth </a:t>
            </a:r>
            <a:r>
              <a:rPr sz="3000" dirty="0">
                <a:latin typeface="Arial"/>
                <a:cs typeface="Arial"/>
              </a:rPr>
              <a:t>to</a:t>
            </a:r>
            <a:r>
              <a:rPr sz="3000" spc="-135" dirty="0">
                <a:latin typeface="Arial"/>
                <a:cs typeface="Arial"/>
              </a:rPr>
              <a:t> </a:t>
            </a:r>
            <a:r>
              <a:rPr sz="3000" spc="5" dirty="0">
                <a:latin typeface="Arial"/>
                <a:cs typeface="Arial"/>
              </a:rPr>
              <a:t>the  </a:t>
            </a:r>
            <a:r>
              <a:rPr sz="3000" spc="-5" dirty="0">
                <a:latin typeface="Arial"/>
                <a:cs typeface="Arial"/>
              </a:rPr>
              <a:t>memory</a:t>
            </a:r>
            <a:r>
              <a:rPr sz="3000" dirty="0">
                <a:latin typeface="Arial"/>
                <a:cs typeface="Arial"/>
              </a:rPr>
              <a:t> </a:t>
            </a:r>
            <a:r>
              <a:rPr sz="3000" spc="-5" dirty="0">
                <a:latin typeface="Arial"/>
                <a:cs typeface="Arial"/>
              </a:rPr>
              <a:t>system</a:t>
            </a:r>
            <a:endParaRPr sz="3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200" y="1524000"/>
            <a:ext cx="6906768" cy="512521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93152" y="724890"/>
            <a:ext cx="7155180" cy="665480"/>
          </a:xfrm>
          <a:prstGeom prst="rect">
            <a:avLst/>
          </a:prstGeom>
        </p:spPr>
        <p:txBody>
          <a:bodyPr vert="horz" wrap="square" lIns="0" tIns="12700" rIns="0" bIns="0" rtlCol="0">
            <a:spAutoFit/>
          </a:bodyPr>
          <a:lstStyle/>
          <a:p>
            <a:pPr marL="12700">
              <a:lnSpc>
                <a:spcPct val="100000"/>
              </a:lnSpc>
              <a:spcBef>
                <a:spcPts val="100"/>
              </a:spcBef>
            </a:pPr>
            <a:r>
              <a:rPr spc="-140" dirty="0"/>
              <a:t>1.3f: </a:t>
            </a:r>
            <a:r>
              <a:rPr spc="-145" dirty="0"/>
              <a:t>Multilevel </a:t>
            </a:r>
            <a:r>
              <a:rPr spc="-95" dirty="0"/>
              <a:t>Hierarchical</a:t>
            </a:r>
            <a:r>
              <a:rPr spc="325" dirty="0"/>
              <a:t> </a:t>
            </a:r>
            <a:r>
              <a:rPr spc="-100" dirty="0"/>
              <a:t>Cache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21</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44" y="728002"/>
            <a:ext cx="7506334" cy="605155"/>
          </a:xfrm>
          <a:prstGeom prst="rect">
            <a:avLst/>
          </a:prstGeom>
        </p:spPr>
        <p:txBody>
          <a:bodyPr vert="horz" wrap="square" lIns="0" tIns="12700" rIns="0" bIns="0" rtlCol="0">
            <a:spAutoFit/>
          </a:bodyPr>
          <a:lstStyle/>
          <a:p>
            <a:pPr marL="12700">
              <a:lnSpc>
                <a:spcPct val="100000"/>
              </a:lnSpc>
              <a:spcBef>
                <a:spcPts val="100"/>
              </a:spcBef>
            </a:pPr>
            <a:r>
              <a:rPr sz="3800" spc="-150" dirty="0"/>
              <a:t>1.4: </a:t>
            </a:r>
            <a:r>
              <a:rPr sz="3800" spc="-30" dirty="0"/>
              <a:t>Distributed </a:t>
            </a:r>
            <a:r>
              <a:rPr sz="3800" spc="-15" dirty="0"/>
              <a:t>Data</a:t>
            </a:r>
            <a:r>
              <a:rPr sz="3800" spc="210" dirty="0"/>
              <a:t> </a:t>
            </a:r>
            <a:r>
              <a:rPr sz="3800" spc="-55" dirty="0"/>
              <a:t>Communications</a:t>
            </a:r>
            <a:endParaRPr sz="38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22</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3" name="object 3"/>
          <p:cNvSpPr txBox="1"/>
          <p:nvPr/>
        </p:nvSpPr>
        <p:spPr>
          <a:xfrm>
            <a:off x="993200" y="2079751"/>
            <a:ext cx="7941945" cy="3957320"/>
          </a:xfrm>
          <a:prstGeom prst="rect">
            <a:avLst/>
          </a:prstGeom>
        </p:spPr>
        <p:txBody>
          <a:bodyPr vert="horz" wrap="square" lIns="0" tIns="12700" rIns="0" bIns="0" rtlCol="0">
            <a:spAutoFit/>
          </a:bodyPr>
          <a:lstStyle/>
          <a:p>
            <a:pPr marL="354965" marR="5080" indent="-342900">
              <a:lnSpc>
                <a:spcPct val="100000"/>
              </a:lnSpc>
              <a:spcBef>
                <a:spcPts val="100"/>
              </a:spcBef>
              <a:buClr>
                <a:srgbClr val="CC9900"/>
              </a:buClr>
              <a:buSzPct val="65000"/>
              <a:buFont typeface="Georgia"/>
              <a:buChar char=""/>
              <a:tabLst>
                <a:tab pos="354965" algn="l"/>
                <a:tab pos="355600" algn="l"/>
              </a:tabLst>
            </a:pPr>
            <a:r>
              <a:rPr sz="3000" dirty="0">
                <a:latin typeface="Arial"/>
                <a:cs typeface="Arial"/>
              </a:rPr>
              <a:t>Data may </a:t>
            </a:r>
            <a:r>
              <a:rPr sz="3000" spc="-10" dirty="0">
                <a:latin typeface="Arial"/>
                <a:cs typeface="Arial"/>
              </a:rPr>
              <a:t>be </a:t>
            </a:r>
            <a:r>
              <a:rPr sz="3000" spc="-5" dirty="0">
                <a:latin typeface="Arial"/>
                <a:cs typeface="Arial"/>
              </a:rPr>
              <a:t>collected and stored </a:t>
            </a:r>
            <a:r>
              <a:rPr sz="3000" spc="-10" dirty="0">
                <a:latin typeface="Arial"/>
                <a:cs typeface="Arial"/>
              </a:rPr>
              <a:t>at </a:t>
            </a:r>
            <a:r>
              <a:rPr sz="3000" spc="-5" dirty="0">
                <a:latin typeface="Arial"/>
                <a:cs typeface="Arial"/>
              </a:rPr>
              <a:t>different  locations</a:t>
            </a:r>
            <a:endParaRPr sz="3000">
              <a:latin typeface="Arial"/>
              <a:cs typeface="Arial"/>
            </a:endParaRPr>
          </a:p>
          <a:p>
            <a:pPr marL="354965" marR="848994" indent="-342900">
              <a:lnSpc>
                <a:spcPct val="100000"/>
              </a:lnSpc>
              <a:spcBef>
                <a:spcPts val="720"/>
              </a:spcBef>
              <a:buClr>
                <a:srgbClr val="CC9900"/>
              </a:buClr>
              <a:buSzPct val="65000"/>
              <a:buFont typeface="Georgia"/>
              <a:buChar char=""/>
              <a:tabLst>
                <a:tab pos="354965" algn="l"/>
                <a:tab pos="355600" algn="l"/>
              </a:tabLst>
            </a:pPr>
            <a:r>
              <a:rPr sz="3000" dirty="0">
                <a:latin typeface="Arial"/>
                <a:cs typeface="Arial"/>
              </a:rPr>
              <a:t>It </a:t>
            </a:r>
            <a:r>
              <a:rPr sz="3000" spc="-5" dirty="0">
                <a:latin typeface="Arial"/>
                <a:cs typeface="Arial"/>
              </a:rPr>
              <a:t>is expensive </a:t>
            </a:r>
            <a:r>
              <a:rPr sz="3000" spc="-15" dirty="0">
                <a:latin typeface="Arial"/>
                <a:cs typeface="Arial"/>
              </a:rPr>
              <a:t>to </a:t>
            </a:r>
            <a:r>
              <a:rPr sz="3000" dirty="0">
                <a:latin typeface="Arial"/>
                <a:cs typeface="Arial"/>
              </a:rPr>
              <a:t>bring </a:t>
            </a:r>
            <a:r>
              <a:rPr sz="3000" spc="-10" dirty="0">
                <a:latin typeface="Arial"/>
                <a:cs typeface="Arial"/>
              </a:rPr>
              <a:t>them </a:t>
            </a:r>
            <a:r>
              <a:rPr sz="3000" spc="-15" dirty="0">
                <a:latin typeface="Arial"/>
                <a:cs typeface="Arial"/>
              </a:rPr>
              <a:t>to </a:t>
            </a:r>
            <a:r>
              <a:rPr sz="3000" dirty="0">
                <a:latin typeface="Arial"/>
                <a:cs typeface="Arial"/>
              </a:rPr>
              <a:t>a </a:t>
            </a:r>
            <a:r>
              <a:rPr sz="3000" spc="-5" dirty="0">
                <a:latin typeface="Arial"/>
                <a:cs typeface="Arial"/>
              </a:rPr>
              <a:t>central  location for</a:t>
            </a:r>
            <a:r>
              <a:rPr sz="3000" spc="-20" dirty="0">
                <a:latin typeface="Arial"/>
                <a:cs typeface="Arial"/>
              </a:rPr>
              <a:t> </a:t>
            </a:r>
            <a:r>
              <a:rPr sz="3000" spc="-5" dirty="0">
                <a:latin typeface="Arial"/>
                <a:cs typeface="Arial"/>
              </a:rPr>
              <a:t>processing</a:t>
            </a:r>
            <a:endParaRPr sz="3000">
              <a:latin typeface="Arial"/>
              <a:cs typeface="Arial"/>
            </a:endParaRPr>
          </a:p>
          <a:p>
            <a:pPr marL="354965" marR="119062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Many computing </a:t>
            </a:r>
            <a:r>
              <a:rPr sz="3000" dirty="0">
                <a:latin typeface="Arial"/>
                <a:cs typeface="Arial"/>
              </a:rPr>
              <a:t>assignments may</a:t>
            </a:r>
            <a:r>
              <a:rPr sz="3000" spc="-105" dirty="0">
                <a:latin typeface="Arial"/>
                <a:cs typeface="Arial"/>
              </a:rPr>
              <a:t> </a:t>
            </a:r>
            <a:r>
              <a:rPr sz="3000" spc="-10" dirty="0">
                <a:latin typeface="Arial"/>
                <a:cs typeface="Arial"/>
              </a:rPr>
              <a:t>be  </a:t>
            </a:r>
            <a:r>
              <a:rPr sz="3000" spc="-5" dirty="0">
                <a:latin typeface="Arial"/>
                <a:cs typeface="Arial"/>
              </a:rPr>
              <a:t>inherently</a:t>
            </a:r>
            <a:r>
              <a:rPr sz="3000" spc="-60" dirty="0">
                <a:latin typeface="Arial"/>
                <a:cs typeface="Arial"/>
              </a:rPr>
              <a:t> </a:t>
            </a:r>
            <a:r>
              <a:rPr sz="3000" dirty="0">
                <a:latin typeface="Arial"/>
                <a:cs typeface="Arial"/>
              </a:rPr>
              <a:t>parallel</a:t>
            </a:r>
            <a:endParaRPr sz="3000">
              <a:latin typeface="Arial"/>
              <a:cs typeface="Arial"/>
            </a:endParaRPr>
          </a:p>
          <a:p>
            <a:pPr marL="354965" marR="571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Privacy issues </a:t>
            </a:r>
            <a:r>
              <a:rPr sz="3000" spc="10" dirty="0">
                <a:latin typeface="Arial"/>
                <a:cs typeface="Arial"/>
              </a:rPr>
              <a:t>in </a:t>
            </a:r>
            <a:r>
              <a:rPr sz="3000" spc="-10" dirty="0">
                <a:latin typeface="Arial"/>
                <a:cs typeface="Arial"/>
              </a:rPr>
              <a:t>data </a:t>
            </a:r>
            <a:r>
              <a:rPr sz="3000" spc="-5" dirty="0">
                <a:latin typeface="Arial"/>
                <a:cs typeface="Arial"/>
              </a:rPr>
              <a:t>mining and other </a:t>
            </a:r>
            <a:r>
              <a:rPr sz="3000" dirty="0">
                <a:latin typeface="Arial"/>
                <a:cs typeface="Arial"/>
              </a:rPr>
              <a:t>large  scale </a:t>
            </a:r>
            <a:r>
              <a:rPr sz="3000" spc="-5" dirty="0">
                <a:latin typeface="Arial"/>
                <a:cs typeface="Arial"/>
              </a:rPr>
              <a:t>commercial database</a:t>
            </a:r>
            <a:r>
              <a:rPr sz="3000" spc="-65" dirty="0">
                <a:latin typeface="Arial"/>
                <a:cs typeface="Arial"/>
              </a:rPr>
              <a:t> </a:t>
            </a:r>
            <a:r>
              <a:rPr sz="3000" spc="-5" dirty="0">
                <a:latin typeface="Arial"/>
                <a:cs typeface="Arial"/>
              </a:rPr>
              <a:t>manipulations</a:t>
            </a:r>
            <a:endParaRPr sz="3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44" y="728002"/>
            <a:ext cx="7554595" cy="605155"/>
          </a:xfrm>
          <a:prstGeom prst="rect">
            <a:avLst/>
          </a:prstGeom>
        </p:spPr>
        <p:txBody>
          <a:bodyPr vert="horz" wrap="square" lIns="0" tIns="12700" rIns="0" bIns="0" rtlCol="0">
            <a:spAutoFit/>
          </a:bodyPr>
          <a:lstStyle/>
          <a:p>
            <a:pPr marL="12700">
              <a:lnSpc>
                <a:spcPct val="100000"/>
              </a:lnSpc>
              <a:spcBef>
                <a:spcPts val="100"/>
              </a:spcBef>
            </a:pPr>
            <a:r>
              <a:rPr sz="3800" spc="-30" dirty="0"/>
              <a:t>Distributed </a:t>
            </a:r>
            <a:r>
              <a:rPr sz="3800" spc="-15" dirty="0"/>
              <a:t>Data</a:t>
            </a:r>
            <a:r>
              <a:rPr sz="3800" spc="135" dirty="0"/>
              <a:t> </a:t>
            </a:r>
            <a:r>
              <a:rPr sz="3800" spc="-55" dirty="0"/>
              <a:t>Communications</a:t>
            </a:r>
            <a:endParaRPr sz="3800" dirty="0"/>
          </a:p>
        </p:txBody>
      </p:sp>
      <p:sp>
        <p:nvSpPr>
          <p:cNvPr id="3" name="object 3"/>
          <p:cNvSpPr/>
          <p:nvPr/>
        </p:nvSpPr>
        <p:spPr>
          <a:xfrm>
            <a:off x="1295400" y="2286000"/>
            <a:ext cx="7543800" cy="422148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23</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065" marR="5080">
              <a:lnSpc>
                <a:spcPct val="100000"/>
              </a:lnSpc>
              <a:spcBef>
                <a:spcPts val="100"/>
              </a:spcBef>
            </a:pPr>
            <a:r>
              <a:rPr sz="3800" spc="-110" dirty="0"/>
              <a:t>1.1b: </a:t>
            </a:r>
            <a:r>
              <a:rPr sz="3800" spc="-170" dirty="0"/>
              <a:t>A </a:t>
            </a:r>
            <a:r>
              <a:rPr sz="3800" spc="-80" dirty="0"/>
              <a:t>More </a:t>
            </a:r>
            <a:r>
              <a:rPr sz="3800" spc="-65" dirty="0"/>
              <a:t>Detailed </a:t>
            </a:r>
            <a:r>
              <a:rPr sz="3800" spc="-60" dirty="0"/>
              <a:t>Architecture based  </a:t>
            </a:r>
            <a:r>
              <a:rPr sz="3800" spc="35" dirty="0"/>
              <a:t>on </a:t>
            </a:r>
            <a:r>
              <a:rPr sz="3800" spc="-15" dirty="0"/>
              <a:t>von </a:t>
            </a:r>
            <a:r>
              <a:rPr sz="3800" spc="-10" dirty="0"/>
              <a:t>Neumann</a:t>
            </a:r>
            <a:r>
              <a:rPr sz="3800" spc="-30" dirty="0"/>
              <a:t> </a:t>
            </a:r>
            <a:r>
              <a:rPr sz="3800" spc="-95" dirty="0"/>
              <a:t>Model</a:t>
            </a:r>
            <a:endParaRPr sz="3800"/>
          </a:p>
        </p:txBody>
      </p:sp>
      <p:sp>
        <p:nvSpPr>
          <p:cNvPr id="3" name="object 3"/>
          <p:cNvSpPr/>
          <p:nvPr/>
        </p:nvSpPr>
        <p:spPr>
          <a:xfrm>
            <a:off x="2377687" y="2377884"/>
            <a:ext cx="5267623" cy="37968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5" name="object 5"/>
          <p:cNvSpPr txBox="1"/>
          <p:nvPr/>
        </p:nvSpPr>
        <p:spPr>
          <a:xfrm>
            <a:off x="8941282" y="6925788"/>
            <a:ext cx="14922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t>3</a:t>
            </a:fld>
            <a:endParaRPr sz="12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1120-6ACA-4C3B-AAB8-45CDBA85E079}"/>
              </a:ext>
            </a:extLst>
          </p:cNvPr>
          <p:cNvSpPr>
            <a:spLocks noGrp="1"/>
          </p:cNvSpPr>
          <p:nvPr>
            <p:ph type="title"/>
          </p:nvPr>
        </p:nvSpPr>
        <p:spPr>
          <a:xfrm>
            <a:off x="993152" y="724890"/>
            <a:ext cx="8072095" cy="1306195"/>
          </a:xfrm>
        </p:spPr>
        <p:txBody>
          <a:bodyPr wrap="square">
            <a:normAutofit/>
          </a:bodyPr>
          <a:lstStyle/>
          <a:p>
            <a:r>
              <a:rPr lang="en-US" dirty="0"/>
              <a:t>Paradigm Shift</a:t>
            </a:r>
            <a:endParaRPr lang="en-PK" dirty="0"/>
          </a:p>
        </p:txBody>
      </p:sp>
      <p:sp>
        <p:nvSpPr>
          <p:cNvPr id="3" name="Text Placeholder 2">
            <a:extLst>
              <a:ext uri="{FF2B5EF4-FFF2-40B4-BE49-F238E27FC236}">
                <a16:creationId xmlns:a16="http://schemas.microsoft.com/office/drawing/2014/main" id="{9E454CC1-B0FF-410E-AAF5-283E905C2348}"/>
              </a:ext>
            </a:extLst>
          </p:cNvPr>
          <p:cNvSpPr>
            <a:spLocks noGrp="1"/>
          </p:cNvSpPr>
          <p:nvPr>
            <p:ph type="body" idx="1"/>
          </p:nvPr>
        </p:nvSpPr>
        <p:spPr>
          <a:xfrm>
            <a:off x="993191" y="1930394"/>
            <a:ext cx="7932420" cy="4341495"/>
          </a:xfrm>
        </p:spPr>
        <p:txBody>
          <a:bodyPr wrap="square">
            <a:normAutofit/>
          </a:bodyPr>
          <a:lstStyle/>
          <a:p>
            <a:pPr>
              <a:spcAft>
                <a:spcPts val="600"/>
              </a:spcAft>
            </a:pPr>
            <a:r>
              <a:rPr lang="en-US" dirty="0"/>
              <a:t>Performance is the main issue</a:t>
            </a:r>
          </a:p>
          <a:p>
            <a:pPr>
              <a:spcAft>
                <a:spcPts val="600"/>
              </a:spcAft>
            </a:pPr>
            <a:r>
              <a:rPr lang="en-US" dirty="0"/>
              <a:t>Hardware problem became software problem</a:t>
            </a:r>
          </a:p>
          <a:p>
            <a:pPr>
              <a:spcAft>
                <a:spcPts val="600"/>
              </a:spcAft>
            </a:pPr>
            <a:endParaRPr lang="en-US" dirty="0"/>
          </a:p>
          <a:p>
            <a:pPr>
              <a:spcAft>
                <a:spcPts val="600"/>
              </a:spcAft>
            </a:pPr>
            <a:r>
              <a:rPr lang="en-US" dirty="0"/>
              <a:t>Let’s look at some computation problems to understand how critical is this performance issue.</a:t>
            </a:r>
          </a:p>
          <a:p>
            <a:pPr>
              <a:spcAft>
                <a:spcPts val="600"/>
              </a:spcAft>
            </a:pPr>
            <a:endParaRPr lang="en-PK" dirty="0"/>
          </a:p>
        </p:txBody>
      </p:sp>
    </p:spTree>
    <p:extLst>
      <p:ext uri="{BB962C8B-B14F-4D97-AF65-F5344CB8AC3E}">
        <p14:creationId xmlns:p14="http://schemas.microsoft.com/office/powerpoint/2010/main" val="433603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3152" y="724890"/>
            <a:ext cx="8072095" cy="646331"/>
          </a:xfrm>
        </p:spPr>
        <p:txBody>
          <a:bodyPr/>
          <a:lstStyle/>
          <a:p>
            <a:r>
              <a:rPr lang="en-US" dirty="0"/>
              <a:t>Computational Science</a:t>
            </a:r>
          </a:p>
        </p:txBody>
      </p:sp>
      <p:sp>
        <p:nvSpPr>
          <p:cNvPr id="41987" name="Rectangle 3"/>
          <p:cNvSpPr>
            <a:spLocks noGrp="1" noChangeArrowheads="1"/>
          </p:cNvSpPr>
          <p:nvPr>
            <p:ph type="body" idx="1"/>
          </p:nvPr>
        </p:nvSpPr>
        <p:spPr/>
        <p:txBody>
          <a:bodyPr>
            <a:normAutofit/>
          </a:bodyPr>
          <a:lstStyle/>
          <a:p>
            <a:r>
              <a:rPr lang="en-US"/>
              <a:t>Traditional scientific methodology</a:t>
            </a:r>
          </a:p>
          <a:p>
            <a:pPr lvl="1"/>
            <a:r>
              <a:rPr lang="en-US"/>
              <a:t>Theoretical science</a:t>
            </a:r>
          </a:p>
          <a:p>
            <a:pPr lvl="2"/>
            <a:r>
              <a:rPr lang="en-US"/>
              <a:t>Formal systems and theoretical models</a:t>
            </a:r>
          </a:p>
          <a:p>
            <a:pPr lvl="2"/>
            <a:r>
              <a:rPr lang="en-US"/>
              <a:t>Insight through abstraction, reasoning through proofs</a:t>
            </a:r>
          </a:p>
          <a:p>
            <a:pPr lvl="1"/>
            <a:r>
              <a:rPr lang="en-US"/>
              <a:t>Experimental science</a:t>
            </a:r>
          </a:p>
          <a:p>
            <a:pPr lvl="2"/>
            <a:r>
              <a:rPr lang="en-US"/>
              <a:t>Real system and empirical models</a:t>
            </a:r>
          </a:p>
          <a:p>
            <a:pPr lvl="2"/>
            <a:r>
              <a:rPr lang="en-US"/>
              <a:t>Insight from observation, reasoning from experiment design</a:t>
            </a:r>
          </a:p>
          <a:p>
            <a:r>
              <a:rPr lang="en-US"/>
              <a:t>Computational science</a:t>
            </a:r>
          </a:p>
          <a:p>
            <a:pPr lvl="1"/>
            <a:r>
              <a:rPr lang="en-US"/>
              <a:t>Emerging as a principal means of scientific research</a:t>
            </a:r>
          </a:p>
          <a:p>
            <a:pPr lvl="1"/>
            <a:r>
              <a:rPr lang="en-US"/>
              <a:t>Use of computational methods to model scientific problems</a:t>
            </a:r>
          </a:p>
          <a:p>
            <a:pPr lvl="2"/>
            <a:r>
              <a:rPr lang="en-US"/>
              <a:t>Numerical analysis plus simulation methods</a:t>
            </a:r>
          </a:p>
          <a:p>
            <a:pPr lvl="2"/>
            <a:r>
              <a:rPr lang="en-US"/>
              <a:t>Computer science tools</a:t>
            </a:r>
          </a:p>
          <a:p>
            <a:pPr lvl="1"/>
            <a:r>
              <a:rPr lang="en-US"/>
              <a:t>Study and application of these solution techniques</a:t>
            </a:r>
          </a:p>
        </p:txBody>
      </p:sp>
      <p:sp>
        <p:nvSpPr>
          <p:cNvPr id="6"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31</a:t>
            </a:fld>
            <a:endParaRPr lang="en-US"/>
          </a:p>
        </p:txBody>
      </p:sp>
      <p:sp>
        <p:nvSpPr>
          <p:cNvPr id="8"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extLst>
      <p:ext uri="{BB962C8B-B14F-4D97-AF65-F5344CB8AC3E}">
        <p14:creationId xmlns:p14="http://schemas.microsoft.com/office/powerpoint/2010/main" val="112472461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7550784" cy="665480"/>
          </a:xfrm>
          <a:prstGeom prst="rect">
            <a:avLst/>
          </a:prstGeom>
        </p:spPr>
        <p:txBody>
          <a:bodyPr vert="horz" wrap="square" lIns="0" tIns="12700" rIns="0" bIns="0" rtlCol="0">
            <a:spAutoFit/>
          </a:bodyPr>
          <a:lstStyle/>
          <a:p>
            <a:pPr marL="12700">
              <a:lnSpc>
                <a:spcPct val="100000"/>
              </a:lnSpc>
              <a:spcBef>
                <a:spcPts val="100"/>
              </a:spcBef>
            </a:pPr>
            <a:r>
              <a:rPr spc="-5" dirty="0"/>
              <a:t>Need </a:t>
            </a:r>
            <a:r>
              <a:rPr spc="5" dirty="0"/>
              <a:t>for </a:t>
            </a:r>
            <a:r>
              <a:rPr spc="-135" dirty="0"/>
              <a:t>Large </a:t>
            </a:r>
            <a:r>
              <a:rPr spc="-190" dirty="0"/>
              <a:t>Scale</a:t>
            </a:r>
            <a:r>
              <a:rPr spc="229" dirty="0"/>
              <a:t> </a:t>
            </a:r>
            <a:r>
              <a:rPr spc="-114" dirty="0"/>
              <a:t>Modeling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28</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3" name="object 3"/>
          <p:cNvSpPr txBox="1"/>
          <p:nvPr/>
        </p:nvSpPr>
        <p:spPr>
          <a:xfrm>
            <a:off x="993200" y="1988332"/>
            <a:ext cx="7391400" cy="4414520"/>
          </a:xfrm>
          <a:prstGeom prst="rect">
            <a:avLst/>
          </a:prstGeom>
        </p:spPr>
        <p:txBody>
          <a:bodyPr vert="horz" wrap="square" lIns="0" tIns="104140" rIns="0" bIns="0" rtlCol="0">
            <a:spAutoFit/>
          </a:bodyPr>
          <a:lstStyle/>
          <a:p>
            <a:pPr marL="354965" indent="-342900">
              <a:lnSpc>
                <a:spcPct val="100000"/>
              </a:lnSpc>
              <a:spcBef>
                <a:spcPts val="820"/>
              </a:spcBef>
              <a:buClr>
                <a:srgbClr val="CC9900"/>
              </a:buClr>
              <a:buSzPct val="65000"/>
              <a:buFont typeface="Georgia"/>
              <a:buChar char=""/>
              <a:tabLst>
                <a:tab pos="354965" algn="l"/>
                <a:tab pos="355600" algn="l"/>
              </a:tabLst>
            </a:pPr>
            <a:r>
              <a:rPr sz="3000" dirty="0">
                <a:latin typeface="Arial"/>
                <a:cs typeface="Arial"/>
              </a:rPr>
              <a:t>Long </a:t>
            </a:r>
            <a:r>
              <a:rPr sz="3000" spc="-10" dirty="0">
                <a:latin typeface="Arial"/>
                <a:cs typeface="Arial"/>
              </a:rPr>
              <a:t>term </a:t>
            </a:r>
            <a:r>
              <a:rPr sz="3000" spc="-5" dirty="0">
                <a:latin typeface="Arial"/>
                <a:cs typeface="Arial"/>
              </a:rPr>
              <a:t>weather</a:t>
            </a:r>
            <a:r>
              <a:rPr sz="3000" spc="-30" dirty="0">
                <a:latin typeface="Arial"/>
                <a:cs typeface="Arial"/>
              </a:rPr>
              <a:t> </a:t>
            </a:r>
            <a:r>
              <a:rPr sz="3000" dirty="0">
                <a:latin typeface="Arial"/>
                <a:cs typeface="Arial"/>
              </a:rPr>
              <a:t>forecasting</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Large </a:t>
            </a:r>
            <a:r>
              <a:rPr sz="3000" dirty="0">
                <a:latin typeface="Arial"/>
                <a:cs typeface="Arial"/>
              </a:rPr>
              <a:t>scale </a:t>
            </a:r>
            <a:r>
              <a:rPr sz="3000" spc="-10" dirty="0">
                <a:latin typeface="Arial"/>
                <a:cs typeface="Arial"/>
              </a:rPr>
              <a:t>ocean</a:t>
            </a:r>
            <a:r>
              <a:rPr sz="3000" spc="-50" dirty="0">
                <a:latin typeface="Arial"/>
                <a:cs typeface="Arial"/>
              </a:rPr>
              <a:t> </a:t>
            </a:r>
            <a:r>
              <a:rPr sz="3000" dirty="0">
                <a:latin typeface="Arial"/>
                <a:cs typeface="Arial"/>
              </a:rPr>
              <a:t>modeling</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Oil </a:t>
            </a:r>
            <a:r>
              <a:rPr sz="3000" dirty="0">
                <a:latin typeface="Arial"/>
                <a:cs typeface="Arial"/>
              </a:rPr>
              <a:t>reservoir</a:t>
            </a:r>
            <a:r>
              <a:rPr sz="3000" spc="-40" dirty="0">
                <a:latin typeface="Arial"/>
                <a:cs typeface="Arial"/>
              </a:rPr>
              <a:t> </a:t>
            </a:r>
            <a:r>
              <a:rPr sz="3000" dirty="0">
                <a:latin typeface="Arial"/>
                <a:cs typeface="Arial"/>
              </a:rPr>
              <a:t>simulations</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dirty="0">
                <a:latin typeface="Arial"/>
                <a:cs typeface="Arial"/>
              </a:rPr>
              <a:t>Car </a:t>
            </a:r>
            <a:r>
              <a:rPr sz="3000" spc="-5" dirty="0">
                <a:latin typeface="Arial"/>
                <a:cs typeface="Arial"/>
              </a:rPr>
              <a:t>and airplane</a:t>
            </a:r>
            <a:r>
              <a:rPr sz="3000" spc="-40" dirty="0">
                <a:latin typeface="Arial"/>
                <a:cs typeface="Arial"/>
              </a:rPr>
              <a:t> </a:t>
            </a:r>
            <a:r>
              <a:rPr sz="3000" spc="-5" dirty="0">
                <a:latin typeface="Arial"/>
                <a:cs typeface="Arial"/>
              </a:rPr>
              <a:t>manufacturing</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Semiconductor</a:t>
            </a:r>
            <a:r>
              <a:rPr sz="3000" spc="-40" dirty="0">
                <a:latin typeface="Arial"/>
                <a:cs typeface="Arial"/>
              </a:rPr>
              <a:t> </a:t>
            </a:r>
            <a:r>
              <a:rPr sz="3000" spc="-5" dirty="0">
                <a:latin typeface="Arial"/>
                <a:cs typeface="Arial"/>
              </a:rPr>
              <a:t>simulation</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Pollution</a:t>
            </a:r>
            <a:r>
              <a:rPr sz="3000" spc="-20" dirty="0">
                <a:latin typeface="Arial"/>
                <a:cs typeface="Arial"/>
              </a:rPr>
              <a:t> </a:t>
            </a:r>
            <a:r>
              <a:rPr sz="3000" dirty="0">
                <a:latin typeface="Arial"/>
                <a:cs typeface="Arial"/>
              </a:rPr>
              <a:t>tracking</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Large </a:t>
            </a:r>
            <a:r>
              <a:rPr sz="3000" dirty="0">
                <a:latin typeface="Arial"/>
                <a:cs typeface="Arial"/>
              </a:rPr>
              <a:t>scale </a:t>
            </a:r>
            <a:r>
              <a:rPr sz="3000" spc="-5" dirty="0">
                <a:latin typeface="Arial"/>
                <a:cs typeface="Arial"/>
              </a:rPr>
              <a:t>commercial</a:t>
            </a:r>
            <a:r>
              <a:rPr sz="3000" spc="-40" dirty="0">
                <a:latin typeface="Arial"/>
                <a:cs typeface="Arial"/>
              </a:rPr>
              <a:t> </a:t>
            </a:r>
            <a:r>
              <a:rPr sz="3000" spc="-5" dirty="0">
                <a:latin typeface="Arial"/>
                <a:cs typeface="Arial"/>
              </a:rPr>
              <a:t>databases</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Aerospace (NASA microgravity</a:t>
            </a:r>
            <a:r>
              <a:rPr sz="3000" spc="-35" dirty="0">
                <a:latin typeface="Arial"/>
                <a:cs typeface="Arial"/>
              </a:rPr>
              <a:t> </a:t>
            </a:r>
            <a:r>
              <a:rPr sz="3000" spc="-5" dirty="0">
                <a:latin typeface="Arial"/>
                <a:cs typeface="Arial"/>
              </a:rPr>
              <a:t>modeling)</a:t>
            </a:r>
            <a:endParaRPr sz="3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44" y="728002"/>
            <a:ext cx="6021070" cy="605155"/>
          </a:xfrm>
          <a:prstGeom prst="rect">
            <a:avLst/>
          </a:prstGeom>
        </p:spPr>
        <p:txBody>
          <a:bodyPr vert="horz" wrap="square" lIns="0" tIns="12700" rIns="0" bIns="0" rtlCol="0">
            <a:spAutoFit/>
          </a:bodyPr>
          <a:lstStyle/>
          <a:p>
            <a:pPr marL="12700">
              <a:lnSpc>
                <a:spcPct val="100000"/>
              </a:lnSpc>
              <a:spcBef>
                <a:spcPts val="100"/>
              </a:spcBef>
            </a:pPr>
            <a:r>
              <a:rPr sz="3800" spc="-55" dirty="0"/>
              <a:t>Semiconductor</a:t>
            </a:r>
            <a:r>
              <a:rPr sz="3800" spc="60" dirty="0"/>
              <a:t> </a:t>
            </a:r>
            <a:r>
              <a:rPr sz="3800" spc="-95" dirty="0"/>
              <a:t>Simulation</a:t>
            </a:r>
            <a:endParaRPr sz="38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375"/>
              </a:lnSpc>
            </a:pPr>
            <a:r>
              <a:rPr spc="-40" dirty="0"/>
              <a:t>29</a:t>
            </a: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3" name="object 3"/>
          <p:cNvSpPr txBox="1"/>
          <p:nvPr/>
        </p:nvSpPr>
        <p:spPr>
          <a:xfrm>
            <a:off x="993104" y="2081289"/>
            <a:ext cx="7908925" cy="4385310"/>
          </a:xfrm>
          <a:prstGeom prst="rect">
            <a:avLst/>
          </a:prstGeom>
        </p:spPr>
        <p:txBody>
          <a:bodyPr vert="horz" wrap="square" lIns="0" tIns="12700" rIns="0" bIns="0" rtlCol="0">
            <a:spAutoFit/>
          </a:bodyPr>
          <a:lstStyle/>
          <a:p>
            <a:pPr marL="354965" marR="5080" indent="-342900">
              <a:lnSpc>
                <a:spcPct val="100000"/>
              </a:lnSpc>
              <a:spcBef>
                <a:spcPts val="100"/>
              </a:spcBef>
              <a:buClr>
                <a:srgbClr val="CC9900"/>
              </a:buClr>
              <a:buSzPct val="65384"/>
              <a:buFont typeface="Georgia"/>
              <a:buChar char=""/>
              <a:tabLst>
                <a:tab pos="354965" algn="l"/>
                <a:tab pos="355600" algn="l"/>
              </a:tabLst>
            </a:pPr>
            <a:r>
              <a:rPr sz="2600" dirty="0">
                <a:latin typeface="Arial"/>
                <a:cs typeface="Arial"/>
              </a:rPr>
              <a:t>Before 1975, </a:t>
            </a:r>
            <a:r>
              <a:rPr sz="2600" spc="5" dirty="0">
                <a:latin typeface="Arial"/>
                <a:cs typeface="Arial"/>
              </a:rPr>
              <a:t>an </a:t>
            </a:r>
            <a:r>
              <a:rPr sz="2600" dirty="0">
                <a:latin typeface="Arial"/>
                <a:cs typeface="Arial"/>
              </a:rPr>
              <a:t>engineer </a:t>
            </a:r>
            <a:r>
              <a:rPr sz="2600" spc="5" dirty="0">
                <a:latin typeface="Arial"/>
                <a:cs typeface="Arial"/>
              </a:rPr>
              <a:t>had </a:t>
            </a:r>
            <a:r>
              <a:rPr sz="2600" dirty="0">
                <a:latin typeface="Arial"/>
                <a:cs typeface="Arial"/>
              </a:rPr>
              <a:t>to make several </a:t>
            </a:r>
            <a:r>
              <a:rPr sz="2600" spc="-5" dirty="0">
                <a:latin typeface="Arial"/>
                <a:cs typeface="Arial"/>
              </a:rPr>
              <a:t>runs  </a:t>
            </a:r>
            <a:r>
              <a:rPr sz="2600" dirty="0">
                <a:latin typeface="Arial"/>
                <a:cs typeface="Arial"/>
              </a:rPr>
              <a:t>through </a:t>
            </a:r>
            <a:r>
              <a:rPr sz="2600" spc="5" dirty="0">
                <a:latin typeface="Arial"/>
                <a:cs typeface="Arial"/>
              </a:rPr>
              <a:t>the </a:t>
            </a:r>
            <a:r>
              <a:rPr sz="2600" dirty="0">
                <a:latin typeface="Arial"/>
                <a:cs typeface="Arial"/>
              </a:rPr>
              <a:t>fabrication </a:t>
            </a:r>
            <a:r>
              <a:rPr sz="2600" spc="-5" dirty="0">
                <a:latin typeface="Arial"/>
                <a:cs typeface="Arial"/>
              </a:rPr>
              <a:t>line until </a:t>
            </a:r>
            <a:r>
              <a:rPr sz="2600" dirty="0">
                <a:latin typeface="Arial"/>
                <a:cs typeface="Arial"/>
              </a:rPr>
              <a:t>a </a:t>
            </a:r>
            <a:r>
              <a:rPr sz="2600" spc="5" dirty="0">
                <a:latin typeface="Arial"/>
                <a:cs typeface="Arial"/>
              </a:rPr>
              <a:t>successful  </a:t>
            </a:r>
            <a:r>
              <a:rPr sz="2600" dirty="0">
                <a:latin typeface="Arial"/>
                <a:cs typeface="Arial"/>
              </a:rPr>
              <a:t>device was</a:t>
            </a:r>
            <a:r>
              <a:rPr sz="2600" spc="-35" dirty="0">
                <a:latin typeface="Arial"/>
                <a:cs typeface="Arial"/>
              </a:rPr>
              <a:t> </a:t>
            </a:r>
            <a:r>
              <a:rPr sz="2600" dirty="0">
                <a:latin typeface="Arial"/>
                <a:cs typeface="Arial"/>
              </a:rPr>
              <a:t>fabricated</a:t>
            </a:r>
            <a:endParaRPr sz="2600">
              <a:latin typeface="Arial"/>
              <a:cs typeface="Arial"/>
            </a:endParaRPr>
          </a:p>
          <a:p>
            <a:pPr marL="354965" indent="-342900">
              <a:lnSpc>
                <a:spcPct val="100000"/>
              </a:lnSpc>
              <a:spcBef>
                <a:spcPts val="625"/>
              </a:spcBef>
              <a:buClr>
                <a:srgbClr val="CC9900"/>
              </a:buClr>
              <a:buSzPct val="65384"/>
              <a:buFont typeface="Georgia"/>
              <a:buChar char=""/>
              <a:tabLst>
                <a:tab pos="354965" algn="l"/>
                <a:tab pos="355600" algn="l"/>
              </a:tabLst>
            </a:pPr>
            <a:r>
              <a:rPr sz="2600" dirty="0">
                <a:latin typeface="Arial"/>
                <a:cs typeface="Arial"/>
              </a:rPr>
              <a:t>Device dimensions shrink below </a:t>
            </a:r>
            <a:r>
              <a:rPr sz="2600" spc="-5" dirty="0">
                <a:latin typeface="Arial"/>
                <a:cs typeface="Arial"/>
              </a:rPr>
              <a:t>0.1</a:t>
            </a:r>
            <a:r>
              <a:rPr sz="2600" spc="-60" dirty="0">
                <a:latin typeface="Arial"/>
                <a:cs typeface="Arial"/>
              </a:rPr>
              <a:t> </a:t>
            </a:r>
            <a:r>
              <a:rPr sz="2600" spc="-5" dirty="0">
                <a:latin typeface="Arial"/>
                <a:cs typeface="Arial"/>
              </a:rPr>
              <a:t>micro-meter</a:t>
            </a:r>
            <a:endParaRPr sz="2600">
              <a:latin typeface="Arial"/>
              <a:cs typeface="Arial"/>
            </a:endParaRPr>
          </a:p>
          <a:p>
            <a:pPr marL="354965" indent="-342900">
              <a:lnSpc>
                <a:spcPct val="100000"/>
              </a:lnSpc>
              <a:spcBef>
                <a:spcPts val="625"/>
              </a:spcBef>
              <a:buClr>
                <a:srgbClr val="CC9900"/>
              </a:buClr>
              <a:buSzPct val="65384"/>
              <a:buFont typeface="Georgia"/>
              <a:buChar char=""/>
              <a:tabLst>
                <a:tab pos="354965" algn="l"/>
                <a:tab pos="355600" algn="l"/>
              </a:tabLst>
            </a:pPr>
            <a:r>
              <a:rPr sz="2600" dirty="0">
                <a:latin typeface="Arial"/>
                <a:cs typeface="Arial"/>
              </a:rPr>
              <a:t>A fabrication </a:t>
            </a:r>
            <a:r>
              <a:rPr sz="2600" spc="-5" dirty="0">
                <a:latin typeface="Arial"/>
                <a:cs typeface="Arial"/>
              </a:rPr>
              <a:t>line </a:t>
            </a:r>
            <a:r>
              <a:rPr sz="2600" dirty="0">
                <a:latin typeface="Arial"/>
                <a:cs typeface="Arial"/>
              </a:rPr>
              <a:t>costs </a:t>
            </a:r>
            <a:r>
              <a:rPr sz="2600" spc="5" dirty="0">
                <a:latin typeface="Arial"/>
                <a:cs typeface="Arial"/>
              </a:rPr>
              <a:t>1.0 </a:t>
            </a:r>
            <a:r>
              <a:rPr sz="2600" spc="-5" dirty="0">
                <a:latin typeface="Arial"/>
                <a:cs typeface="Arial"/>
              </a:rPr>
              <a:t>billion </a:t>
            </a:r>
            <a:r>
              <a:rPr sz="2600" dirty="0">
                <a:latin typeface="Arial"/>
                <a:cs typeface="Arial"/>
              </a:rPr>
              <a:t>dollars to</a:t>
            </a:r>
            <a:r>
              <a:rPr sz="2600" spc="-50" dirty="0">
                <a:latin typeface="Arial"/>
                <a:cs typeface="Arial"/>
              </a:rPr>
              <a:t> </a:t>
            </a:r>
            <a:r>
              <a:rPr sz="2600" dirty="0">
                <a:latin typeface="Arial"/>
                <a:cs typeface="Arial"/>
              </a:rPr>
              <a:t>build</a:t>
            </a:r>
            <a:endParaRPr sz="2600">
              <a:latin typeface="Arial"/>
              <a:cs typeface="Arial"/>
            </a:endParaRPr>
          </a:p>
          <a:p>
            <a:pPr marL="354965" marR="576580" indent="-342900">
              <a:lnSpc>
                <a:spcPct val="100000"/>
              </a:lnSpc>
              <a:spcBef>
                <a:spcPts val="625"/>
              </a:spcBef>
              <a:buClr>
                <a:srgbClr val="CC9900"/>
              </a:buClr>
              <a:buSzPct val="65384"/>
              <a:buFont typeface="Georgia"/>
              <a:buChar char=""/>
              <a:tabLst>
                <a:tab pos="354965" algn="l"/>
                <a:tab pos="355600" algn="l"/>
              </a:tabLst>
            </a:pPr>
            <a:r>
              <a:rPr sz="2600" dirty="0">
                <a:latin typeface="Arial"/>
                <a:cs typeface="Arial"/>
              </a:rPr>
              <a:t>A </a:t>
            </a:r>
            <a:r>
              <a:rPr sz="2600" spc="5" dirty="0">
                <a:latin typeface="Arial"/>
                <a:cs typeface="Arial"/>
              </a:rPr>
              <a:t>design </a:t>
            </a:r>
            <a:r>
              <a:rPr sz="2600" dirty="0">
                <a:latin typeface="Arial"/>
                <a:cs typeface="Arial"/>
              </a:rPr>
              <a:t>must </a:t>
            </a:r>
            <a:r>
              <a:rPr sz="2600" spc="5" dirty="0">
                <a:latin typeface="Arial"/>
                <a:cs typeface="Arial"/>
              </a:rPr>
              <a:t>be </a:t>
            </a:r>
            <a:r>
              <a:rPr sz="2600" dirty="0">
                <a:latin typeface="Arial"/>
                <a:cs typeface="Arial"/>
              </a:rPr>
              <a:t>thoroughly </a:t>
            </a:r>
            <a:r>
              <a:rPr sz="2600" spc="-5" dirty="0">
                <a:latin typeface="Arial"/>
                <a:cs typeface="Arial"/>
              </a:rPr>
              <a:t>verified </a:t>
            </a:r>
            <a:r>
              <a:rPr sz="2600" dirty="0">
                <a:latin typeface="Arial"/>
                <a:cs typeface="Arial"/>
              </a:rPr>
              <a:t>before </a:t>
            </a:r>
            <a:r>
              <a:rPr sz="2600" spc="-5" dirty="0">
                <a:latin typeface="Arial"/>
                <a:cs typeface="Arial"/>
              </a:rPr>
              <a:t>it is  </a:t>
            </a:r>
            <a:r>
              <a:rPr sz="2600" dirty="0">
                <a:latin typeface="Arial"/>
                <a:cs typeface="Arial"/>
              </a:rPr>
              <a:t>committed to</a:t>
            </a:r>
            <a:r>
              <a:rPr sz="2600" spc="-30" dirty="0">
                <a:latin typeface="Arial"/>
                <a:cs typeface="Arial"/>
              </a:rPr>
              <a:t> </a:t>
            </a:r>
            <a:r>
              <a:rPr sz="2600" dirty="0">
                <a:latin typeface="Arial"/>
                <a:cs typeface="Arial"/>
              </a:rPr>
              <a:t>silicon</a:t>
            </a:r>
            <a:endParaRPr sz="2600">
              <a:latin typeface="Arial"/>
              <a:cs typeface="Arial"/>
            </a:endParaRPr>
          </a:p>
          <a:p>
            <a:pPr marL="354965" marR="120650" indent="-342900">
              <a:lnSpc>
                <a:spcPct val="100000"/>
              </a:lnSpc>
              <a:spcBef>
                <a:spcPts val="625"/>
              </a:spcBef>
              <a:buClr>
                <a:srgbClr val="CC9900"/>
              </a:buClr>
              <a:buSzPct val="65384"/>
              <a:buFont typeface="Georgia"/>
              <a:buChar char=""/>
              <a:tabLst>
                <a:tab pos="354965" algn="l"/>
                <a:tab pos="355600" algn="l"/>
              </a:tabLst>
            </a:pPr>
            <a:r>
              <a:rPr sz="2600" dirty="0">
                <a:latin typeface="Arial"/>
                <a:cs typeface="Arial"/>
              </a:rPr>
              <a:t>A </a:t>
            </a:r>
            <a:r>
              <a:rPr sz="2600" spc="-5" dirty="0">
                <a:latin typeface="Arial"/>
                <a:cs typeface="Arial"/>
              </a:rPr>
              <a:t>realistic </a:t>
            </a:r>
            <a:r>
              <a:rPr sz="2600" dirty="0">
                <a:latin typeface="Arial"/>
                <a:cs typeface="Arial"/>
              </a:rPr>
              <a:t>simulation </a:t>
            </a:r>
            <a:r>
              <a:rPr sz="2600" spc="5" dirty="0">
                <a:latin typeface="Arial"/>
                <a:cs typeface="Arial"/>
              </a:rPr>
              <a:t>for </a:t>
            </a:r>
            <a:r>
              <a:rPr sz="2600" spc="-5" dirty="0">
                <a:latin typeface="Arial"/>
                <a:cs typeface="Arial"/>
              </a:rPr>
              <a:t>one </a:t>
            </a:r>
            <a:r>
              <a:rPr sz="2600" dirty="0">
                <a:latin typeface="Arial"/>
                <a:cs typeface="Arial"/>
              </a:rPr>
              <a:t>diffusion process may  take </a:t>
            </a:r>
            <a:r>
              <a:rPr sz="2600" spc="5" dirty="0">
                <a:latin typeface="Arial"/>
                <a:cs typeface="Arial"/>
              </a:rPr>
              <a:t>days or </a:t>
            </a:r>
            <a:r>
              <a:rPr sz="2600" dirty="0">
                <a:latin typeface="Arial"/>
                <a:cs typeface="Arial"/>
              </a:rPr>
              <a:t>months </a:t>
            </a:r>
            <a:r>
              <a:rPr sz="2600" spc="-15" dirty="0">
                <a:latin typeface="Arial"/>
                <a:cs typeface="Arial"/>
              </a:rPr>
              <a:t>to </a:t>
            </a:r>
            <a:r>
              <a:rPr sz="2600" dirty="0">
                <a:latin typeface="Arial"/>
                <a:cs typeface="Arial"/>
              </a:rPr>
              <a:t>run </a:t>
            </a:r>
            <a:r>
              <a:rPr sz="2600" spc="5" dirty="0">
                <a:latin typeface="Arial"/>
                <a:cs typeface="Arial"/>
              </a:rPr>
              <a:t>on </a:t>
            </a:r>
            <a:r>
              <a:rPr sz="2600" dirty="0">
                <a:latin typeface="Arial"/>
                <a:cs typeface="Arial"/>
              </a:rPr>
              <a:t>a</a:t>
            </a:r>
            <a:r>
              <a:rPr sz="2600" spc="-30" dirty="0">
                <a:latin typeface="Arial"/>
                <a:cs typeface="Arial"/>
              </a:rPr>
              <a:t> </a:t>
            </a:r>
            <a:r>
              <a:rPr sz="2600" dirty="0">
                <a:latin typeface="Arial"/>
                <a:cs typeface="Arial"/>
              </a:rPr>
              <a:t>workstation</a:t>
            </a:r>
            <a:endParaRPr sz="2600">
              <a:latin typeface="Arial"/>
              <a:cs typeface="Arial"/>
            </a:endParaRPr>
          </a:p>
          <a:p>
            <a:pPr marL="354965" indent="-342900">
              <a:lnSpc>
                <a:spcPct val="100000"/>
              </a:lnSpc>
              <a:spcBef>
                <a:spcPts val="625"/>
              </a:spcBef>
              <a:buClr>
                <a:srgbClr val="CC9900"/>
              </a:buClr>
              <a:buSzPct val="65384"/>
              <a:buFont typeface="Georgia"/>
              <a:buChar char=""/>
              <a:tabLst>
                <a:tab pos="354965" algn="l"/>
                <a:tab pos="355600" algn="l"/>
              </a:tabLst>
            </a:pPr>
            <a:r>
              <a:rPr sz="2600" spc="-5" dirty="0">
                <a:latin typeface="Arial"/>
                <a:cs typeface="Arial"/>
              </a:rPr>
              <a:t>Chip price </a:t>
            </a:r>
            <a:r>
              <a:rPr sz="2600" spc="5" dirty="0">
                <a:latin typeface="Arial"/>
                <a:cs typeface="Arial"/>
              </a:rPr>
              <a:t>drops </a:t>
            </a:r>
            <a:r>
              <a:rPr sz="2600" dirty="0">
                <a:latin typeface="Arial"/>
                <a:cs typeface="Arial"/>
              </a:rPr>
              <a:t>quickly after entering </a:t>
            </a:r>
            <a:r>
              <a:rPr sz="2600" spc="-5" dirty="0">
                <a:latin typeface="Arial"/>
                <a:cs typeface="Arial"/>
              </a:rPr>
              <a:t>the</a:t>
            </a:r>
            <a:r>
              <a:rPr sz="2600" spc="-45" dirty="0">
                <a:latin typeface="Arial"/>
                <a:cs typeface="Arial"/>
              </a:rPr>
              <a:t> </a:t>
            </a:r>
            <a:r>
              <a:rPr sz="2600" spc="5" dirty="0">
                <a:latin typeface="Arial"/>
                <a:cs typeface="Arial"/>
              </a:rPr>
              <a:t>market</a:t>
            </a:r>
            <a:endParaRPr sz="26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3802379" cy="665480"/>
          </a:xfrm>
          <a:prstGeom prst="rect">
            <a:avLst/>
          </a:prstGeom>
        </p:spPr>
        <p:txBody>
          <a:bodyPr vert="horz" wrap="square" lIns="0" tIns="12700" rIns="0" bIns="0" rtlCol="0">
            <a:spAutoFit/>
          </a:bodyPr>
          <a:lstStyle/>
          <a:p>
            <a:pPr marL="12700">
              <a:lnSpc>
                <a:spcPct val="100000"/>
              </a:lnSpc>
              <a:spcBef>
                <a:spcPts val="100"/>
              </a:spcBef>
            </a:pPr>
            <a:r>
              <a:rPr spc="-20" dirty="0"/>
              <a:t>Drug</a:t>
            </a:r>
            <a:r>
              <a:rPr spc="130" dirty="0"/>
              <a:t> </a:t>
            </a:r>
            <a:r>
              <a:rPr spc="-70" dirty="0"/>
              <a:t>Design</a:t>
            </a:r>
          </a:p>
        </p:txBody>
      </p:sp>
      <p:sp>
        <p:nvSpPr>
          <p:cNvPr id="4" name="object 4"/>
          <p:cNvSpPr txBox="1"/>
          <p:nvPr/>
        </p:nvSpPr>
        <p:spPr>
          <a:xfrm>
            <a:off x="8895105" y="6925788"/>
            <a:ext cx="195580" cy="196850"/>
          </a:xfrm>
          <a:prstGeom prst="rect">
            <a:avLst/>
          </a:prstGeom>
        </p:spPr>
        <p:txBody>
          <a:bodyPr vert="horz" wrap="square" lIns="0" tIns="0" rIns="0" bIns="0" rtlCol="0">
            <a:spAutoFit/>
          </a:bodyPr>
          <a:lstStyle/>
          <a:p>
            <a:pPr marL="12700">
              <a:lnSpc>
                <a:spcPts val="1375"/>
              </a:lnSpc>
            </a:pPr>
            <a:r>
              <a:rPr sz="1200" spc="-40" dirty="0">
                <a:latin typeface="Times New Roman"/>
                <a:cs typeface="Times New Roman"/>
              </a:rPr>
              <a:t>31</a:t>
            </a:r>
            <a:endParaRPr sz="1200">
              <a:latin typeface="Times New Roman"/>
              <a:cs typeface="Times New Roman"/>
            </a:endParaRP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3" name="object 3"/>
          <p:cNvSpPr txBox="1"/>
          <p:nvPr/>
        </p:nvSpPr>
        <p:spPr>
          <a:xfrm>
            <a:off x="993200" y="2034023"/>
            <a:ext cx="7919084" cy="4460240"/>
          </a:xfrm>
          <a:prstGeom prst="rect">
            <a:avLst/>
          </a:prstGeom>
        </p:spPr>
        <p:txBody>
          <a:bodyPr vert="horz" wrap="square" lIns="0" tIns="64135" rIns="0" bIns="0" rtlCol="0">
            <a:spAutoFit/>
          </a:bodyPr>
          <a:lstStyle/>
          <a:p>
            <a:pPr marL="354965" marR="5080" indent="-342900">
              <a:lnSpc>
                <a:spcPts val="3240"/>
              </a:lnSpc>
              <a:spcBef>
                <a:spcPts val="505"/>
              </a:spcBef>
              <a:buClr>
                <a:srgbClr val="CC9900"/>
              </a:buClr>
              <a:buSzPct val="65000"/>
              <a:buFont typeface="Georgia"/>
              <a:buChar char=""/>
              <a:tabLst>
                <a:tab pos="354965" algn="l"/>
                <a:tab pos="355600" algn="l"/>
              </a:tabLst>
            </a:pPr>
            <a:r>
              <a:rPr sz="3000" dirty="0">
                <a:latin typeface="Arial"/>
                <a:cs typeface="Arial"/>
              </a:rPr>
              <a:t>Most </a:t>
            </a:r>
            <a:r>
              <a:rPr sz="3000" spc="-5" dirty="0">
                <a:latin typeface="Arial"/>
                <a:cs typeface="Arial"/>
              </a:rPr>
              <a:t>drugs work </a:t>
            </a:r>
            <a:r>
              <a:rPr sz="3000" spc="-10" dirty="0">
                <a:latin typeface="Arial"/>
                <a:cs typeface="Arial"/>
              </a:rPr>
              <a:t>by </a:t>
            </a:r>
            <a:r>
              <a:rPr sz="3000" spc="-5" dirty="0">
                <a:latin typeface="Arial"/>
                <a:cs typeface="Arial"/>
              </a:rPr>
              <a:t>binding </a:t>
            </a:r>
            <a:r>
              <a:rPr sz="3000" dirty="0">
                <a:latin typeface="Arial"/>
                <a:cs typeface="Arial"/>
              </a:rPr>
              <a:t>to a specific</a:t>
            </a:r>
            <a:r>
              <a:rPr sz="3000" spc="-90" dirty="0">
                <a:latin typeface="Arial"/>
                <a:cs typeface="Arial"/>
              </a:rPr>
              <a:t> </a:t>
            </a:r>
            <a:r>
              <a:rPr sz="3000" spc="-5" dirty="0">
                <a:latin typeface="Arial"/>
                <a:cs typeface="Arial"/>
              </a:rPr>
              <a:t>site,  </a:t>
            </a:r>
            <a:r>
              <a:rPr sz="3000" dirty="0">
                <a:latin typeface="Arial"/>
                <a:cs typeface="Arial"/>
              </a:rPr>
              <a:t>called a </a:t>
            </a:r>
            <a:r>
              <a:rPr sz="3000" spc="-5" dirty="0">
                <a:latin typeface="Arial"/>
                <a:cs typeface="Arial"/>
              </a:rPr>
              <a:t>receptor, </a:t>
            </a:r>
            <a:r>
              <a:rPr sz="3000" spc="-10" dirty="0">
                <a:latin typeface="Arial"/>
                <a:cs typeface="Arial"/>
              </a:rPr>
              <a:t>on </a:t>
            </a:r>
            <a:r>
              <a:rPr sz="3000" dirty="0">
                <a:latin typeface="Arial"/>
                <a:cs typeface="Arial"/>
              </a:rPr>
              <a:t>a</a:t>
            </a:r>
            <a:r>
              <a:rPr sz="3000" spc="-20" dirty="0">
                <a:latin typeface="Arial"/>
                <a:cs typeface="Arial"/>
              </a:rPr>
              <a:t> </a:t>
            </a:r>
            <a:r>
              <a:rPr sz="3000" spc="-5" dirty="0">
                <a:latin typeface="Arial"/>
                <a:cs typeface="Arial"/>
              </a:rPr>
              <a:t>protein</a:t>
            </a:r>
            <a:endParaRPr sz="3000">
              <a:latin typeface="Arial"/>
              <a:cs typeface="Arial"/>
            </a:endParaRPr>
          </a:p>
          <a:p>
            <a:pPr marL="354965" marR="1226820" indent="-342900">
              <a:lnSpc>
                <a:spcPts val="3240"/>
              </a:lnSpc>
              <a:spcBef>
                <a:spcPts val="720"/>
              </a:spcBef>
              <a:buClr>
                <a:srgbClr val="CC9900"/>
              </a:buClr>
              <a:buSzPct val="65000"/>
              <a:buFont typeface="Georgia"/>
              <a:buChar char=""/>
              <a:tabLst>
                <a:tab pos="354965" algn="l"/>
                <a:tab pos="355600" algn="l"/>
              </a:tabLst>
            </a:pPr>
            <a:r>
              <a:rPr sz="3000" dirty="0">
                <a:latin typeface="Arial"/>
                <a:cs typeface="Arial"/>
              </a:rPr>
              <a:t>A </a:t>
            </a:r>
            <a:r>
              <a:rPr sz="3000" spc="-5" dirty="0">
                <a:latin typeface="Arial"/>
                <a:cs typeface="Arial"/>
              </a:rPr>
              <a:t>central problem </a:t>
            </a:r>
            <a:r>
              <a:rPr sz="3000" spc="10" dirty="0">
                <a:latin typeface="Arial"/>
                <a:cs typeface="Arial"/>
              </a:rPr>
              <a:t>is </a:t>
            </a:r>
            <a:r>
              <a:rPr sz="3000" dirty="0">
                <a:latin typeface="Arial"/>
                <a:cs typeface="Arial"/>
              </a:rPr>
              <a:t>to </a:t>
            </a:r>
            <a:r>
              <a:rPr sz="3000" spc="-10" dirty="0">
                <a:latin typeface="Arial"/>
                <a:cs typeface="Arial"/>
              </a:rPr>
              <a:t>find</a:t>
            </a:r>
            <a:r>
              <a:rPr sz="3000" spc="-90" dirty="0">
                <a:latin typeface="Arial"/>
                <a:cs typeface="Arial"/>
              </a:rPr>
              <a:t> </a:t>
            </a:r>
            <a:r>
              <a:rPr sz="3000" dirty="0">
                <a:latin typeface="Arial"/>
                <a:cs typeface="Arial"/>
              </a:rPr>
              <a:t>molecules  </a:t>
            </a:r>
            <a:r>
              <a:rPr sz="3000" spc="-5" dirty="0">
                <a:latin typeface="Arial"/>
                <a:cs typeface="Arial"/>
              </a:rPr>
              <a:t>(ligands) </a:t>
            </a:r>
            <a:r>
              <a:rPr sz="3000" dirty="0">
                <a:latin typeface="Arial"/>
                <a:cs typeface="Arial"/>
              </a:rPr>
              <a:t>with high </a:t>
            </a:r>
            <a:r>
              <a:rPr sz="3000" spc="-5" dirty="0">
                <a:latin typeface="Arial"/>
                <a:cs typeface="Arial"/>
              </a:rPr>
              <a:t>binding</a:t>
            </a:r>
            <a:r>
              <a:rPr sz="3000" spc="-105" dirty="0">
                <a:latin typeface="Arial"/>
                <a:cs typeface="Arial"/>
              </a:rPr>
              <a:t> </a:t>
            </a:r>
            <a:r>
              <a:rPr sz="3000" spc="-5" dirty="0">
                <a:latin typeface="Arial"/>
                <a:cs typeface="Arial"/>
              </a:rPr>
              <a:t>affinity</a:t>
            </a:r>
            <a:endParaRPr sz="3000">
              <a:latin typeface="Arial"/>
              <a:cs typeface="Arial"/>
            </a:endParaRPr>
          </a:p>
          <a:p>
            <a:pPr marL="354965" marR="259079" indent="-342900">
              <a:lnSpc>
                <a:spcPts val="3240"/>
              </a:lnSpc>
              <a:spcBef>
                <a:spcPts val="720"/>
              </a:spcBef>
              <a:buClr>
                <a:srgbClr val="CC9900"/>
              </a:buClr>
              <a:buSzPct val="65000"/>
              <a:buFont typeface="Georgia"/>
              <a:buChar char=""/>
              <a:tabLst>
                <a:tab pos="354965" algn="l"/>
                <a:tab pos="355600" algn="l"/>
              </a:tabLst>
            </a:pPr>
            <a:r>
              <a:rPr sz="3000" dirty="0">
                <a:latin typeface="Arial"/>
                <a:cs typeface="Arial"/>
              </a:rPr>
              <a:t>Need to </a:t>
            </a:r>
            <a:r>
              <a:rPr sz="3000" spc="-5" dirty="0">
                <a:latin typeface="Arial"/>
                <a:cs typeface="Arial"/>
              </a:rPr>
              <a:t>accurately </a:t>
            </a:r>
            <a:r>
              <a:rPr sz="3000" spc="5" dirty="0">
                <a:latin typeface="Arial"/>
                <a:cs typeface="Arial"/>
              </a:rPr>
              <a:t>and </a:t>
            </a:r>
            <a:r>
              <a:rPr sz="3000" spc="-5" dirty="0">
                <a:latin typeface="Arial"/>
                <a:cs typeface="Arial"/>
              </a:rPr>
              <a:t>efficiently estimate  electrostatic forces in </a:t>
            </a:r>
            <a:r>
              <a:rPr sz="3000" dirty="0">
                <a:latin typeface="Arial"/>
                <a:cs typeface="Arial"/>
              </a:rPr>
              <a:t>molecular </a:t>
            </a:r>
            <a:r>
              <a:rPr sz="3000" spc="-5" dirty="0">
                <a:latin typeface="Arial"/>
                <a:cs typeface="Arial"/>
              </a:rPr>
              <a:t>and atomic  interactions</a:t>
            </a:r>
            <a:endParaRPr sz="3000">
              <a:latin typeface="Arial"/>
              <a:cs typeface="Arial"/>
            </a:endParaRPr>
          </a:p>
          <a:p>
            <a:pPr marL="354965" marR="52069" indent="-342900">
              <a:lnSpc>
                <a:spcPts val="3240"/>
              </a:lnSpc>
              <a:spcBef>
                <a:spcPts val="720"/>
              </a:spcBef>
              <a:buClr>
                <a:srgbClr val="CC9900"/>
              </a:buClr>
              <a:buSzPct val="65000"/>
              <a:buFont typeface="Georgia"/>
              <a:buChar char=""/>
              <a:tabLst>
                <a:tab pos="354965" algn="l"/>
                <a:tab pos="355600" algn="l"/>
              </a:tabLst>
            </a:pPr>
            <a:r>
              <a:rPr sz="3000" spc="-5" dirty="0">
                <a:latin typeface="Arial"/>
                <a:cs typeface="Arial"/>
              </a:rPr>
              <a:t>Calculate drug-protein binding </a:t>
            </a:r>
            <a:r>
              <a:rPr sz="3000" spc="-10" dirty="0">
                <a:latin typeface="Arial"/>
                <a:cs typeface="Arial"/>
              </a:rPr>
              <a:t>energies </a:t>
            </a:r>
            <a:r>
              <a:rPr sz="3000" dirty="0">
                <a:latin typeface="Arial"/>
                <a:cs typeface="Arial"/>
              </a:rPr>
              <a:t>from  </a:t>
            </a:r>
            <a:r>
              <a:rPr sz="3000" spc="-5" dirty="0">
                <a:latin typeface="Arial"/>
                <a:cs typeface="Arial"/>
              </a:rPr>
              <a:t>quantum mechanics, statistical mechanics  and simulation</a:t>
            </a:r>
            <a:r>
              <a:rPr sz="3000" spc="-60" dirty="0">
                <a:latin typeface="Arial"/>
                <a:cs typeface="Arial"/>
              </a:rPr>
              <a:t> </a:t>
            </a:r>
            <a:r>
              <a:rPr sz="3000" spc="-5" dirty="0">
                <a:latin typeface="Arial"/>
                <a:cs typeface="Arial"/>
              </a:rPr>
              <a:t>techniques</a:t>
            </a:r>
            <a:endParaRPr sz="30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560" y="728002"/>
            <a:ext cx="6266180" cy="605155"/>
          </a:xfrm>
          <a:prstGeom prst="rect">
            <a:avLst/>
          </a:prstGeom>
        </p:spPr>
        <p:txBody>
          <a:bodyPr vert="horz" wrap="square" lIns="0" tIns="12700" rIns="0" bIns="0" rtlCol="0">
            <a:spAutoFit/>
          </a:bodyPr>
          <a:lstStyle/>
          <a:p>
            <a:pPr marL="12700">
              <a:lnSpc>
                <a:spcPct val="100000"/>
              </a:lnSpc>
              <a:spcBef>
                <a:spcPts val="100"/>
              </a:spcBef>
            </a:pPr>
            <a:r>
              <a:rPr sz="3800" spc="-45" dirty="0"/>
              <a:t>Computing </a:t>
            </a:r>
            <a:r>
              <a:rPr sz="3800" spc="-25" dirty="0"/>
              <a:t>Protein</a:t>
            </a:r>
            <a:r>
              <a:rPr sz="3800" spc="105" dirty="0"/>
              <a:t> </a:t>
            </a:r>
            <a:r>
              <a:rPr sz="3800" spc="-100" dirty="0"/>
              <a:t>Binding</a:t>
            </a:r>
            <a:endParaRPr sz="3800" dirty="0"/>
          </a:p>
        </p:txBody>
      </p:sp>
      <p:sp>
        <p:nvSpPr>
          <p:cNvPr id="3" name="object 3"/>
          <p:cNvSpPr/>
          <p:nvPr/>
        </p:nvSpPr>
        <p:spPr>
          <a:xfrm>
            <a:off x="3104754" y="2355987"/>
            <a:ext cx="3790841" cy="413289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895105" y="6925788"/>
            <a:ext cx="195580" cy="196850"/>
          </a:xfrm>
          <a:prstGeom prst="rect">
            <a:avLst/>
          </a:prstGeom>
        </p:spPr>
        <p:txBody>
          <a:bodyPr vert="horz" wrap="square" lIns="0" tIns="0" rIns="0" bIns="0" rtlCol="0">
            <a:spAutoFit/>
          </a:bodyPr>
          <a:lstStyle/>
          <a:p>
            <a:pPr marL="12700">
              <a:lnSpc>
                <a:spcPts val="1375"/>
              </a:lnSpc>
            </a:pPr>
            <a:r>
              <a:rPr sz="1200" spc="-40" dirty="0">
                <a:latin typeface="Times New Roman"/>
                <a:cs typeface="Times New Roman"/>
              </a:rPr>
              <a:t>32</a:t>
            </a:r>
            <a:endParaRPr sz="1200">
              <a:latin typeface="Times New Roman"/>
              <a:cs typeface="Times New Roman"/>
            </a:endParaRP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1371600"/>
            <a:ext cx="7848600" cy="528980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93144" y="728002"/>
            <a:ext cx="6755765" cy="605155"/>
          </a:xfrm>
          <a:prstGeom prst="rect">
            <a:avLst/>
          </a:prstGeom>
        </p:spPr>
        <p:txBody>
          <a:bodyPr vert="horz" wrap="square" lIns="0" tIns="12700" rIns="0" bIns="0" rtlCol="0">
            <a:spAutoFit/>
          </a:bodyPr>
          <a:lstStyle/>
          <a:p>
            <a:pPr marL="12700">
              <a:lnSpc>
                <a:spcPct val="100000"/>
              </a:lnSpc>
              <a:spcBef>
                <a:spcPts val="100"/>
              </a:spcBef>
            </a:pPr>
            <a:r>
              <a:rPr sz="3800" spc="-25" dirty="0"/>
              <a:t>Computer </a:t>
            </a:r>
            <a:r>
              <a:rPr sz="3800" spc="-90" dirty="0"/>
              <a:t>Aided </a:t>
            </a:r>
            <a:r>
              <a:rPr sz="3800" spc="-20" dirty="0"/>
              <a:t>Drug</a:t>
            </a:r>
            <a:r>
              <a:rPr sz="3800" spc="155" dirty="0"/>
              <a:t> </a:t>
            </a:r>
            <a:r>
              <a:rPr sz="3800" spc="-60" dirty="0"/>
              <a:t>Design</a:t>
            </a:r>
            <a:endParaRPr sz="3800" dirty="0"/>
          </a:p>
        </p:txBody>
      </p:sp>
      <p:sp>
        <p:nvSpPr>
          <p:cNvPr id="4" name="object 4"/>
          <p:cNvSpPr txBox="1"/>
          <p:nvPr/>
        </p:nvSpPr>
        <p:spPr>
          <a:xfrm>
            <a:off x="8895105" y="6925788"/>
            <a:ext cx="195580" cy="196850"/>
          </a:xfrm>
          <a:prstGeom prst="rect">
            <a:avLst/>
          </a:prstGeom>
        </p:spPr>
        <p:txBody>
          <a:bodyPr vert="horz" wrap="square" lIns="0" tIns="0" rIns="0" bIns="0" rtlCol="0">
            <a:spAutoFit/>
          </a:bodyPr>
          <a:lstStyle/>
          <a:p>
            <a:pPr marL="12700">
              <a:lnSpc>
                <a:spcPts val="1375"/>
              </a:lnSpc>
            </a:pPr>
            <a:r>
              <a:rPr sz="1200" spc="-40" dirty="0">
                <a:latin typeface="Times New Roman"/>
                <a:cs typeface="Times New Roman"/>
              </a:rPr>
              <a:t>33</a:t>
            </a:r>
            <a:endParaRPr sz="1200">
              <a:latin typeface="Times New Roman"/>
              <a:cs typeface="Times New Roman"/>
            </a:endParaRP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93152" y="724890"/>
            <a:ext cx="8072095" cy="677108"/>
          </a:xfrm>
        </p:spPr>
        <p:txBody>
          <a:bodyPr/>
          <a:lstStyle/>
          <a:p>
            <a:r>
              <a:rPr lang="en-US" spc="-65" dirty="0"/>
              <a:t>Issues </a:t>
            </a:r>
            <a:r>
              <a:rPr lang="en-US" spc="-85" dirty="0"/>
              <a:t>in </a:t>
            </a:r>
            <a:r>
              <a:rPr lang="en-US" sz="4400" dirty="0"/>
              <a:t>Computational science </a:t>
            </a:r>
            <a:endParaRPr lang="en-US" dirty="0"/>
          </a:p>
        </p:txBody>
      </p:sp>
      <p:sp>
        <p:nvSpPr>
          <p:cNvPr id="46083" name="Rectangle 3"/>
          <p:cNvSpPr>
            <a:spLocks noGrp="1" noChangeArrowheads="1"/>
          </p:cNvSpPr>
          <p:nvPr>
            <p:ph type="body" idx="1"/>
          </p:nvPr>
        </p:nvSpPr>
        <p:spPr>
          <a:xfrm>
            <a:off x="993152" y="2027555"/>
            <a:ext cx="7932420" cy="4341495"/>
          </a:xfrm>
        </p:spPr>
        <p:txBody>
          <a:bodyPr>
            <a:normAutofit/>
          </a:bodyPr>
          <a:lstStyle/>
          <a:p>
            <a:pPr marL="342900" indent="-342900">
              <a:buFont typeface="Arial" panose="020B0604020202020204" pitchFamily="34" charset="0"/>
              <a:buChar char="•"/>
            </a:pPr>
            <a:r>
              <a:rPr lang="en-US" sz="2800" dirty="0"/>
              <a:t>Computational science thrives on computer power</a:t>
            </a:r>
          </a:p>
          <a:p>
            <a:pPr marL="742950" lvl="1" indent="-285750">
              <a:buFont typeface="Arial" panose="020B0604020202020204" pitchFamily="34" charset="0"/>
              <a:buChar char="•"/>
            </a:pPr>
            <a:r>
              <a:rPr lang="en-US" sz="2000" dirty="0"/>
              <a:t>Faster solutions</a:t>
            </a:r>
          </a:p>
          <a:p>
            <a:pPr marL="742950" lvl="1" indent="-285750">
              <a:buFont typeface="Arial" panose="020B0604020202020204" pitchFamily="34" charset="0"/>
              <a:buChar char="•"/>
            </a:pPr>
            <a:r>
              <a:rPr lang="en-US" sz="2000" dirty="0"/>
              <a:t>Finer resolution</a:t>
            </a:r>
          </a:p>
          <a:p>
            <a:pPr marL="742950" lvl="1" indent="-285750">
              <a:buFont typeface="Arial" panose="020B0604020202020204" pitchFamily="34" charset="0"/>
              <a:buChar char="•"/>
            </a:pPr>
            <a:r>
              <a:rPr lang="en-US" sz="2000" dirty="0"/>
              <a:t>Bigger problems</a:t>
            </a:r>
          </a:p>
          <a:p>
            <a:pPr marL="742950" lvl="1" indent="-285750">
              <a:buFont typeface="Arial" panose="020B0604020202020204" pitchFamily="34" charset="0"/>
              <a:buChar char="•"/>
            </a:pPr>
            <a:r>
              <a:rPr lang="en-US" sz="2000" dirty="0"/>
              <a:t>Improved interaction</a:t>
            </a:r>
          </a:p>
          <a:p>
            <a:pPr marL="742950" lvl="1" indent="-285750">
              <a:buFont typeface="Arial" panose="020B0604020202020204" pitchFamily="34" charset="0"/>
              <a:buChar char="•"/>
            </a:pPr>
            <a:r>
              <a:rPr lang="en-US" sz="2000" dirty="0"/>
              <a:t>Fault-resilient Solution</a:t>
            </a:r>
          </a:p>
          <a:p>
            <a:pPr marL="742950" lvl="1" indent="-285750">
              <a:buFont typeface="Arial" panose="020B0604020202020204" pitchFamily="34" charset="0"/>
              <a:buChar char="•"/>
            </a:pPr>
            <a:r>
              <a:rPr lang="en-US" sz="2000" dirty="0"/>
              <a:t>BETTER SCIENCE!!!</a:t>
            </a:r>
          </a:p>
          <a:p>
            <a:pPr marL="342900" indent="-342900">
              <a:buFont typeface="Arial" panose="020B0604020202020204" pitchFamily="34" charset="0"/>
              <a:buChar char="•"/>
            </a:pPr>
            <a:r>
              <a:rPr lang="en-US" sz="2800" dirty="0"/>
              <a:t>How to get more computer power?</a:t>
            </a:r>
          </a:p>
          <a:p>
            <a:pPr marL="742950" lvl="1" indent="-285750">
              <a:buFont typeface="Arial" panose="020B0604020202020204" pitchFamily="34" charset="0"/>
              <a:buChar char="•"/>
            </a:pPr>
            <a:r>
              <a:rPr lang="en-US" sz="2000" dirty="0"/>
              <a:t>Scalable parallel computing</a:t>
            </a:r>
          </a:p>
        </p:txBody>
      </p:sp>
      <p:sp>
        <p:nvSpPr>
          <p:cNvPr id="6"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37</a:t>
            </a:fld>
            <a:endParaRPr lang="en-US"/>
          </a:p>
        </p:txBody>
      </p:sp>
      <p:sp>
        <p:nvSpPr>
          <p:cNvPr id="8"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dirty="0"/>
              <a:t>Introduction to Parallel Computing, University of Oregon, IPCC</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93152" y="724890"/>
            <a:ext cx="8072095" cy="646331"/>
          </a:xfrm>
        </p:spPr>
        <p:txBody>
          <a:bodyPr/>
          <a:lstStyle/>
          <a:p>
            <a:r>
              <a:rPr lang="en-US"/>
              <a:t>Parallel Processing – What is it?</a:t>
            </a:r>
          </a:p>
        </p:txBody>
      </p:sp>
      <p:sp>
        <p:nvSpPr>
          <p:cNvPr id="34819" name="Rectangle 3"/>
          <p:cNvSpPr>
            <a:spLocks noGrp="1" noChangeArrowheads="1"/>
          </p:cNvSpPr>
          <p:nvPr>
            <p:ph type="body" idx="1"/>
          </p:nvPr>
        </p:nvSpPr>
        <p:spPr/>
        <p:txBody>
          <a:bodyPr>
            <a:normAutofit/>
          </a:bodyPr>
          <a:lstStyle/>
          <a:p>
            <a:r>
              <a:rPr lang="en-US" dirty="0"/>
              <a:t>A </a:t>
            </a:r>
            <a:r>
              <a:rPr lang="en-US" i="1" dirty="0"/>
              <a:t>parallel computer</a:t>
            </a:r>
            <a:r>
              <a:rPr lang="en-US" dirty="0"/>
              <a:t> is a computer system that uses multiple processing elements simultaneously in a cooperative manner to solve a computational problem</a:t>
            </a:r>
          </a:p>
          <a:p>
            <a:r>
              <a:rPr lang="en-US" i="1" dirty="0"/>
              <a:t>Parallel processing</a:t>
            </a:r>
            <a:r>
              <a:rPr lang="en-US" dirty="0"/>
              <a:t> includes techniques and technologies that make it possible to compute in parallel</a:t>
            </a:r>
          </a:p>
          <a:p>
            <a:pPr lvl="1"/>
            <a:r>
              <a:rPr lang="en-US" dirty="0">
                <a:ea typeface="ＭＳ Ｐゴシック" pitchFamily="1" charset="-128"/>
              </a:rPr>
              <a:t>Hardware, networks, operating systems, parallel libraries, languages, compilers, algorithms, tools, …</a:t>
            </a:r>
          </a:p>
          <a:p>
            <a:r>
              <a:rPr lang="en-US" dirty="0"/>
              <a:t>Parallel computing is an evolution of serial computing</a:t>
            </a:r>
          </a:p>
          <a:p>
            <a:pPr lvl="1"/>
            <a:r>
              <a:rPr lang="en-US" dirty="0">
                <a:ea typeface="ＭＳ Ｐゴシック" pitchFamily="1" charset="-128"/>
              </a:rPr>
              <a:t>Parallelism is natural</a:t>
            </a:r>
          </a:p>
          <a:p>
            <a:pPr lvl="1"/>
            <a:r>
              <a:rPr lang="en-US" dirty="0">
                <a:ea typeface="ＭＳ Ｐゴシック" pitchFamily="1" charset="-128"/>
              </a:rPr>
              <a:t>Computing problems differ in level / type of parallelism</a:t>
            </a:r>
          </a:p>
          <a:p>
            <a:r>
              <a:rPr lang="en-US" dirty="0"/>
              <a:t>Parallelism is all about performance!  Really?</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38</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3152" y="724890"/>
            <a:ext cx="8072095" cy="646331"/>
          </a:xfrm>
        </p:spPr>
        <p:txBody>
          <a:bodyPr/>
          <a:lstStyle/>
          <a:p>
            <a:r>
              <a:rPr lang="en-US" dirty="0"/>
              <a:t>Concurrency</a:t>
            </a:r>
          </a:p>
        </p:txBody>
      </p:sp>
      <p:sp>
        <p:nvSpPr>
          <p:cNvPr id="35843" name="Rectangle 3"/>
          <p:cNvSpPr>
            <a:spLocks noGrp="1" noChangeArrowheads="1"/>
          </p:cNvSpPr>
          <p:nvPr>
            <p:ph type="body" idx="1"/>
          </p:nvPr>
        </p:nvSpPr>
        <p:spPr/>
        <p:txBody>
          <a:bodyPr>
            <a:normAutofit/>
          </a:bodyPr>
          <a:lstStyle/>
          <a:p>
            <a:r>
              <a:rPr lang="en-US" dirty="0"/>
              <a:t>Consider multiple tasks to be executed in a computer</a:t>
            </a:r>
          </a:p>
          <a:p>
            <a:r>
              <a:rPr lang="en-US" dirty="0"/>
              <a:t>Tasks are concurrent with respect to each if</a:t>
            </a:r>
          </a:p>
          <a:p>
            <a:pPr lvl="1"/>
            <a:r>
              <a:rPr lang="en-US" dirty="0"/>
              <a:t>They </a:t>
            </a:r>
            <a:r>
              <a:rPr lang="en-US" i="1" dirty="0">
                <a:ea typeface="ＭＳ Ｐゴシック" pitchFamily="1" charset="-128"/>
              </a:rPr>
              <a:t>can</a:t>
            </a:r>
            <a:r>
              <a:rPr lang="en-US" dirty="0">
                <a:ea typeface="ＭＳ Ｐゴシック" pitchFamily="1" charset="-128"/>
              </a:rPr>
              <a:t> execute at the same time (</a:t>
            </a:r>
            <a:r>
              <a:rPr lang="en-US" i="1" dirty="0"/>
              <a:t>concurrent execution</a:t>
            </a:r>
            <a:r>
              <a:rPr lang="en-US" dirty="0"/>
              <a:t>)</a:t>
            </a:r>
          </a:p>
          <a:p>
            <a:pPr lvl="1"/>
            <a:r>
              <a:rPr lang="en-US" dirty="0">
                <a:ea typeface="ＭＳ Ｐゴシック" pitchFamily="1" charset="-128"/>
              </a:rPr>
              <a:t>Implies that there are no dependencies between the tasks</a:t>
            </a:r>
          </a:p>
          <a:p>
            <a:r>
              <a:rPr lang="en-US" dirty="0"/>
              <a:t>Dependencies</a:t>
            </a:r>
          </a:p>
          <a:p>
            <a:pPr lvl="1"/>
            <a:r>
              <a:rPr lang="en-US" dirty="0">
                <a:ea typeface="ＭＳ Ｐゴシック" pitchFamily="1" charset="-128"/>
              </a:rPr>
              <a:t>If a task requires results produced by other tasks in order to execute correctly, the task’s execution is </a:t>
            </a:r>
            <a:r>
              <a:rPr lang="en-US" i="1" dirty="0">
                <a:ea typeface="ＭＳ Ｐゴシック" pitchFamily="1" charset="-128"/>
              </a:rPr>
              <a:t>dependent</a:t>
            </a:r>
          </a:p>
          <a:p>
            <a:pPr lvl="1"/>
            <a:r>
              <a:rPr lang="en-US" dirty="0">
                <a:ea typeface="ＭＳ Ｐゴシック" pitchFamily="1" charset="-128"/>
              </a:rPr>
              <a:t>If two tasks are dependent, they are not concurrent</a:t>
            </a:r>
          </a:p>
          <a:p>
            <a:pPr lvl="1"/>
            <a:r>
              <a:rPr lang="en-US" dirty="0">
                <a:ea typeface="ＭＳ Ｐゴシック" pitchFamily="1" charset="-128"/>
              </a:rPr>
              <a:t>Some form of synchronization must be used to enforce (satisfy) dependencies</a:t>
            </a:r>
          </a:p>
          <a:p>
            <a:r>
              <a:rPr lang="en-US" dirty="0"/>
              <a:t>Concurrency is fundamental to computer science</a:t>
            </a:r>
          </a:p>
          <a:p>
            <a:pPr lvl="1"/>
            <a:r>
              <a:rPr lang="en-US" dirty="0"/>
              <a:t>Operating systems, databases, networking, …</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39</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714" y="724890"/>
            <a:ext cx="7431405" cy="665480"/>
          </a:xfrm>
          <a:prstGeom prst="rect">
            <a:avLst/>
          </a:prstGeom>
        </p:spPr>
        <p:txBody>
          <a:bodyPr vert="horz" wrap="square" lIns="0" tIns="12700" rIns="0" bIns="0" rtlCol="0">
            <a:spAutoFit/>
          </a:bodyPr>
          <a:lstStyle/>
          <a:p>
            <a:pPr marL="12700">
              <a:lnSpc>
                <a:spcPct val="100000"/>
              </a:lnSpc>
              <a:spcBef>
                <a:spcPts val="100"/>
              </a:spcBef>
              <a:tabLst>
                <a:tab pos="1238885" algn="l"/>
                <a:tab pos="2178050" algn="l"/>
              </a:tabLst>
            </a:pPr>
            <a:r>
              <a:rPr spc="-155" dirty="0"/>
              <a:t>1.1c:	</a:t>
            </a:r>
            <a:r>
              <a:rPr spc="10" dirty="0"/>
              <a:t>Old	</a:t>
            </a:r>
            <a:r>
              <a:rPr spc="-15" dirty="0"/>
              <a:t>von Neumann</a:t>
            </a:r>
            <a:r>
              <a:rPr spc="-55" dirty="0"/>
              <a:t> </a:t>
            </a:r>
            <a:r>
              <a:rPr spc="-25" dirty="0"/>
              <a:t>Computer</a:t>
            </a:r>
          </a:p>
        </p:txBody>
      </p:sp>
      <p:sp>
        <p:nvSpPr>
          <p:cNvPr id="3" name="object 3"/>
          <p:cNvSpPr/>
          <p:nvPr/>
        </p:nvSpPr>
        <p:spPr>
          <a:xfrm>
            <a:off x="1749551" y="1978151"/>
            <a:ext cx="6867144" cy="443179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5" name="object 5"/>
          <p:cNvSpPr txBox="1"/>
          <p:nvPr/>
        </p:nvSpPr>
        <p:spPr>
          <a:xfrm>
            <a:off x="8941282" y="6925788"/>
            <a:ext cx="14922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t>4</a:t>
            </a:fld>
            <a:endParaRPr sz="12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3152" y="724890"/>
            <a:ext cx="8072095" cy="646331"/>
          </a:xfrm>
        </p:spPr>
        <p:txBody>
          <a:bodyPr/>
          <a:lstStyle/>
          <a:p>
            <a:r>
              <a:rPr lang="en-US" dirty="0"/>
              <a:t>Concurrency and Parallelism</a:t>
            </a:r>
          </a:p>
        </p:txBody>
      </p:sp>
      <p:sp>
        <p:nvSpPr>
          <p:cNvPr id="35843" name="Rectangle 3"/>
          <p:cNvSpPr>
            <a:spLocks noGrp="1" noChangeArrowheads="1"/>
          </p:cNvSpPr>
          <p:nvPr>
            <p:ph type="body" idx="1"/>
          </p:nvPr>
        </p:nvSpPr>
        <p:spPr/>
        <p:txBody>
          <a:bodyPr>
            <a:normAutofit/>
          </a:bodyPr>
          <a:lstStyle/>
          <a:p>
            <a:r>
              <a:rPr lang="en-US" dirty="0"/>
              <a:t>Concurrent is not the same as parallel!  Why?</a:t>
            </a:r>
          </a:p>
          <a:p>
            <a:r>
              <a:rPr lang="en-US" dirty="0"/>
              <a:t>Parallel execution</a:t>
            </a:r>
          </a:p>
          <a:p>
            <a:pPr lvl="1"/>
            <a:r>
              <a:rPr lang="en-US" dirty="0">
                <a:ea typeface="ＭＳ Ｐゴシック" pitchFamily="1" charset="-128"/>
              </a:rPr>
              <a:t>Concurrent tasks </a:t>
            </a:r>
            <a:r>
              <a:rPr lang="en-US" i="1" dirty="0">
                <a:ea typeface="ＭＳ Ｐゴシック" pitchFamily="1" charset="-128"/>
              </a:rPr>
              <a:t>actually</a:t>
            </a:r>
            <a:r>
              <a:rPr lang="en-US" dirty="0">
                <a:ea typeface="ＭＳ Ｐゴシック" pitchFamily="1" charset="-128"/>
              </a:rPr>
              <a:t> execute at the same time</a:t>
            </a:r>
          </a:p>
          <a:p>
            <a:pPr lvl="1"/>
            <a:r>
              <a:rPr lang="en-US" dirty="0">
                <a:ea typeface="ＭＳ Ｐゴシック" pitchFamily="1" charset="-128"/>
              </a:rPr>
              <a:t>Multiple (processing) resources </a:t>
            </a:r>
            <a:r>
              <a:rPr lang="en-US" u="sng" dirty="0">
                <a:ea typeface="ＭＳ Ｐゴシック" pitchFamily="1" charset="-128"/>
              </a:rPr>
              <a:t>have</a:t>
            </a:r>
            <a:r>
              <a:rPr lang="en-US" dirty="0">
                <a:ea typeface="ＭＳ Ｐゴシック" pitchFamily="1" charset="-128"/>
              </a:rPr>
              <a:t> to be available</a:t>
            </a:r>
          </a:p>
          <a:p>
            <a:r>
              <a:rPr lang="en-US" b="1" dirty="0"/>
              <a:t>Parallelism = concurrency + “parallel” hardware</a:t>
            </a:r>
          </a:p>
          <a:p>
            <a:pPr lvl="1"/>
            <a:r>
              <a:rPr lang="en-US" dirty="0"/>
              <a:t>Both are required</a:t>
            </a:r>
          </a:p>
          <a:p>
            <a:pPr lvl="1"/>
            <a:r>
              <a:rPr lang="en-US" dirty="0"/>
              <a:t>Find concurrent execution opportunities</a:t>
            </a:r>
          </a:p>
          <a:p>
            <a:pPr lvl="1"/>
            <a:r>
              <a:rPr lang="en-US" dirty="0"/>
              <a:t>Develop application to execute in parallel</a:t>
            </a:r>
          </a:p>
          <a:p>
            <a:pPr lvl="1"/>
            <a:r>
              <a:rPr lang="en-US" dirty="0"/>
              <a:t>Run application on parallel hardware</a:t>
            </a:r>
          </a:p>
          <a:p>
            <a:r>
              <a:rPr lang="en-US" dirty="0"/>
              <a:t>Is a parallel application a concurrent application?</a:t>
            </a:r>
          </a:p>
          <a:p>
            <a:r>
              <a:rPr lang="en-US" dirty="0"/>
              <a:t>Is a parallel application run with one processor parallel?  Why or why not?</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40</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3152" y="724890"/>
            <a:ext cx="8072095" cy="646331"/>
          </a:xfrm>
        </p:spPr>
        <p:txBody>
          <a:bodyPr/>
          <a:lstStyle/>
          <a:p>
            <a:r>
              <a:rPr lang="en-US" dirty="0"/>
              <a:t>Parallelism</a:t>
            </a:r>
          </a:p>
        </p:txBody>
      </p:sp>
      <p:sp>
        <p:nvSpPr>
          <p:cNvPr id="35843" name="Rectangle 3"/>
          <p:cNvSpPr>
            <a:spLocks noGrp="1" noChangeArrowheads="1"/>
          </p:cNvSpPr>
          <p:nvPr>
            <p:ph type="body" idx="1"/>
          </p:nvPr>
        </p:nvSpPr>
        <p:spPr/>
        <p:txBody>
          <a:bodyPr>
            <a:normAutofit/>
          </a:bodyPr>
          <a:lstStyle/>
          <a:p>
            <a:r>
              <a:rPr lang="en-US" dirty="0"/>
              <a:t>There are granularities of parallelism (parallel execution) in programs</a:t>
            </a:r>
          </a:p>
          <a:p>
            <a:pPr lvl="1"/>
            <a:r>
              <a:rPr lang="en-US" dirty="0">
                <a:ea typeface="ＭＳ Ｐゴシック" pitchFamily="1" charset="-128"/>
              </a:rPr>
              <a:t>Processes, threads, routines, statements, instructions, …</a:t>
            </a:r>
          </a:p>
          <a:p>
            <a:pPr lvl="1"/>
            <a:r>
              <a:rPr lang="en-US" dirty="0">
                <a:ea typeface="ＭＳ Ｐゴシック" pitchFamily="1" charset="-128"/>
              </a:rPr>
              <a:t>Think about what are the software elements that execute concurrently</a:t>
            </a:r>
          </a:p>
          <a:p>
            <a:r>
              <a:rPr lang="en-US" dirty="0"/>
              <a:t>These must be supported by hardware resources</a:t>
            </a:r>
          </a:p>
          <a:p>
            <a:pPr lvl="1"/>
            <a:r>
              <a:rPr lang="en-US" dirty="0">
                <a:ea typeface="ＭＳ Ｐゴシック" pitchFamily="1" charset="-128"/>
              </a:rPr>
              <a:t>Processors, cores, … (execution of instructions)</a:t>
            </a:r>
          </a:p>
          <a:p>
            <a:pPr lvl="1"/>
            <a:r>
              <a:rPr lang="en-US" dirty="0">
                <a:ea typeface="ＭＳ Ｐゴシック" pitchFamily="1" charset="-128"/>
              </a:rPr>
              <a:t>Memory, DMA, networks, … (other associated operations)</a:t>
            </a:r>
          </a:p>
          <a:p>
            <a:pPr lvl="1"/>
            <a:r>
              <a:rPr lang="en-US" dirty="0"/>
              <a:t>All aspects of computer architecture offer opportunities for parallel hardware execution</a:t>
            </a:r>
          </a:p>
          <a:p>
            <a:r>
              <a:rPr lang="en-US" dirty="0"/>
              <a:t>Concurrency is a necessary condition for parallelism</a:t>
            </a:r>
          </a:p>
          <a:p>
            <a:pPr lvl="1"/>
            <a:r>
              <a:rPr lang="en-US" dirty="0"/>
              <a:t>Where can you find concurrency?</a:t>
            </a:r>
          </a:p>
          <a:p>
            <a:pPr lvl="1"/>
            <a:r>
              <a:rPr lang="en-US" dirty="0"/>
              <a:t>How is concurrency expressed to exploit parallel systems?</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41</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93152" y="724890"/>
            <a:ext cx="8072095" cy="646331"/>
          </a:xfrm>
        </p:spPr>
        <p:txBody>
          <a:bodyPr/>
          <a:lstStyle/>
          <a:p>
            <a:r>
              <a:rPr lang="en-US"/>
              <a:t>Why use parallel processing?</a:t>
            </a:r>
          </a:p>
        </p:txBody>
      </p:sp>
      <p:sp>
        <p:nvSpPr>
          <p:cNvPr id="36867" name="Rectangle 3"/>
          <p:cNvSpPr>
            <a:spLocks noGrp="1" noChangeArrowheads="1"/>
          </p:cNvSpPr>
          <p:nvPr>
            <p:ph type="body" idx="1"/>
          </p:nvPr>
        </p:nvSpPr>
        <p:spPr/>
        <p:txBody>
          <a:bodyPr>
            <a:normAutofit/>
          </a:bodyPr>
          <a:lstStyle/>
          <a:p>
            <a:r>
              <a:rPr lang="en-US" dirty="0"/>
              <a:t>Two primary reasons (both performance related)</a:t>
            </a:r>
          </a:p>
          <a:p>
            <a:pPr lvl="1"/>
            <a:r>
              <a:rPr lang="en-US" dirty="0">
                <a:ea typeface="ＭＳ Ｐゴシック" pitchFamily="1" charset="-128"/>
              </a:rPr>
              <a:t>Faster time to solution (response time)</a:t>
            </a:r>
          </a:p>
          <a:p>
            <a:pPr lvl="1"/>
            <a:r>
              <a:rPr lang="en-US" dirty="0">
                <a:ea typeface="ＭＳ Ｐゴシック" pitchFamily="1" charset="-128"/>
              </a:rPr>
              <a:t>Solve bigger computing problems (in same time)</a:t>
            </a:r>
          </a:p>
          <a:p>
            <a:r>
              <a:rPr lang="en-US" dirty="0"/>
              <a:t>Other factors motivate parallel processing</a:t>
            </a:r>
          </a:p>
          <a:p>
            <a:pPr lvl="1"/>
            <a:r>
              <a:rPr lang="en-US" dirty="0">
                <a:ea typeface="ＭＳ Ｐゴシック" pitchFamily="1" charset="-128"/>
              </a:rPr>
              <a:t>Effective use of machine resources</a:t>
            </a:r>
          </a:p>
          <a:p>
            <a:pPr lvl="1"/>
            <a:r>
              <a:rPr lang="en-US" dirty="0">
                <a:ea typeface="ＭＳ Ｐゴシック" pitchFamily="1" charset="-128"/>
              </a:rPr>
              <a:t>Cost efficiencies</a:t>
            </a:r>
          </a:p>
          <a:p>
            <a:pPr lvl="1"/>
            <a:r>
              <a:rPr lang="en-US" dirty="0">
                <a:ea typeface="ＭＳ Ｐゴシック" pitchFamily="1" charset="-128"/>
              </a:rPr>
              <a:t>Overcoming memory constraints</a:t>
            </a:r>
          </a:p>
          <a:p>
            <a:r>
              <a:rPr lang="en-US" dirty="0"/>
              <a:t>Serial machines have inherent limitations</a:t>
            </a:r>
          </a:p>
          <a:p>
            <a:pPr lvl="1"/>
            <a:r>
              <a:rPr lang="en-US" dirty="0">
                <a:ea typeface="ＭＳ Ｐゴシック" pitchFamily="1" charset="-128"/>
              </a:rPr>
              <a:t>Processor speed, memory bottlenecks, …</a:t>
            </a:r>
          </a:p>
          <a:p>
            <a:r>
              <a:rPr lang="en-US" dirty="0">
                <a:latin typeface="Times New Roman" charset="0"/>
                <a:cs typeface="ＭＳ Ｐゴシック" charset="0"/>
              </a:rPr>
              <a:t>Parallelism has become the future of computing</a:t>
            </a:r>
          </a:p>
          <a:p>
            <a:r>
              <a:rPr lang="en-US" dirty="0">
                <a:latin typeface="Times New Roman" charset="0"/>
                <a:cs typeface="ＭＳ Ｐゴシック" charset="0"/>
              </a:rPr>
              <a:t>Performance is still the driving concern</a:t>
            </a:r>
          </a:p>
          <a:p>
            <a:r>
              <a:rPr lang="en-US" b="1" dirty="0"/>
              <a:t>Parallelism  = concurrency + parallel HW + performance</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42</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3152" y="724890"/>
            <a:ext cx="8072095" cy="646331"/>
          </a:xfrm>
        </p:spPr>
        <p:txBody>
          <a:bodyPr/>
          <a:lstStyle/>
          <a:p>
            <a:r>
              <a:rPr lang="en-US" dirty="0"/>
              <a:t>Perspectives on Parallel Processing</a:t>
            </a:r>
          </a:p>
        </p:txBody>
      </p:sp>
      <p:sp>
        <p:nvSpPr>
          <p:cNvPr id="37891" name="Rectangle 3"/>
          <p:cNvSpPr>
            <a:spLocks noGrp="1" noChangeArrowheads="1"/>
          </p:cNvSpPr>
          <p:nvPr>
            <p:ph type="body" idx="1"/>
          </p:nvPr>
        </p:nvSpPr>
        <p:spPr/>
        <p:txBody>
          <a:bodyPr>
            <a:normAutofit/>
          </a:bodyPr>
          <a:lstStyle/>
          <a:p>
            <a:r>
              <a:rPr lang="en-US" dirty="0"/>
              <a:t>Parallel computer architecture</a:t>
            </a:r>
          </a:p>
          <a:p>
            <a:pPr lvl="1"/>
            <a:r>
              <a:rPr lang="en-US" dirty="0">
                <a:ea typeface="ＭＳ Ｐゴシック" pitchFamily="1" charset="-128"/>
              </a:rPr>
              <a:t>Hardware needed for parallel execution?</a:t>
            </a:r>
          </a:p>
          <a:p>
            <a:pPr lvl="1"/>
            <a:r>
              <a:rPr lang="en-US" dirty="0">
                <a:ea typeface="ＭＳ Ｐゴシック" pitchFamily="1" charset="-128"/>
              </a:rPr>
              <a:t>Computer system design</a:t>
            </a:r>
          </a:p>
          <a:p>
            <a:r>
              <a:rPr lang="en-US" dirty="0"/>
              <a:t>(Parallel) Operating system</a:t>
            </a:r>
          </a:p>
          <a:p>
            <a:pPr lvl="1"/>
            <a:r>
              <a:rPr lang="en-US" dirty="0"/>
              <a:t>How to manage systems aspects in a parallel computer</a:t>
            </a:r>
          </a:p>
          <a:p>
            <a:r>
              <a:rPr lang="en-US" dirty="0"/>
              <a:t>Parallel programming</a:t>
            </a:r>
          </a:p>
          <a:p>
            <a:pPr lvl="1"/>
            <a:r>
              <a:rPr lang="en-US" dirty="0">
                <a:ea typeface="ＭＳ Ｐゴシック" pitchFamily="1" charset="-128"/>
              </a:rPr>
              <a:t>Libraries (low-level, high-level)</a:t>
            </a:r>
          </a:p>
          <a:p>
            <a:pPr lvl="1"/>
            <a:r>
              <a:rPr lang="en-US" dirty="0">
                <a:ea typeface="ＭＳ Ｐゴシック" pitchFamily="1" charset="-128"/>
              </a:rPr>
              <a:t>Languages</a:t>
            </a:r>
          </a:p>
          <a:p>
            <a:pPr lvl="1"/>
            <a:r>
              <a:rPr lang="en-US" dirty="0">
                <a:ea typeface="ＭＳ Ｐゴシック" pitchFamily="1" charset="-128"/>
              </a:rPr>
              <a:t>Software development environments</a:t>
            </a:r>
          </a:p>
          <a:p>
            <a:r>
              <a:rPr lang="en-US" dirty="0"/>
              <a:t>Parallel algorithms</a:t>
            </a:r>
          </a:p>
          <a:p>
            <a:r>
              <a:rPr lang="en-US" dirty="0"/>
              <a:t>Parallel performance evaluation</a:t>
            </a:r>
          </a:p>
          <a:p>
            <a:r>
              <a:rPr lang="en-US" dirty="0"/>
              <a:t>Parallel tools</a:t>
            </a:r>
          </a:p>
          <a:p>
            <a:pPr lvl="1"/>
            <a:r>
              <a:rPr lang="en-US" dirty="0"/>
              <a:t>Performance, analytics, visualization, …</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43</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3152" y="724890"/>
            <a:ext cx="8072095" cy="646331"/>
          </a:xfrm>
        </p:spPr>
        <p:txBody>
          <a:bodyPr/>
          <a:lstStyle/>
          <a:p>
            <a:r>
              <a:rPr lang="en-US"/>
              <a:t>Why study parallel computing today?</a:t>
            </a:r>
          </a:p>
        </p:txBody>
      </p:sp>
      <p:sp>
        <p:nvSpPr>
          <p:cNvPr id="38915" name="Rectangle 3"/>
          <p:cNvSpPr>
            <a:spLocks noGrp="1" noChangeArrowheads="1"/>
          </p:cNvSpPr>
          <p:nvPr>
            <p:ph type="body" idx="1"/>
          </p:nvPr>
        </p:nvSpPr>
        <p:spPr/>
        <p:txBody>
          <a:bodyPr>
            <a:normAutofit/>
          </a:bodyPr>
          <a:lstStyle/>
          <a:p>
            <a:r>
              <a:rPr lang="en-US" dirty="0"/>
              <a:t>Computing architecture</a:t>
            </a:r>
          </a:p>
          <a:p>
            <a:pPr lvl="1"/>
            <a:r>
              <a:rPr lang="en-US" dirty="0"/>
              <a:t>Innovations often drive to novel programming models</a:t>
            </a:r>
          </a:p>
          <a:p>
            <a:r>
              <a:rPr lang="en-US" dirty="0"/>
              <a:t>Technological convergence</a:t>
            </a:r>
          </a:p>
          <a:p>
            <a:pPr lvl="1"/>
            <a:r>
              <a:rPr lang="en-US" dirty="0"/>
              <a:t>The “killer micro” is ubiquitous</a:t>
            </a:r>
          </a:p>
          <a:p>
            <a:pPr lvl="1"/>
            <a:r>
              <a:rPr lang="en-US" dirty="0"/>
              <a:t>Laptops and supercomputers are fundamentally similar!</a:t>
            </a:r>
          </a:p>
          <a:p>
            <a:pPr lvl="1"/>
            <a:r>
              <a:rPr lang="en-US" dirty="0"/>
              <a:t>Trends cause diverse approaches to converge</a:t>
            </a:r>
          </a:p>
          <a:p>
            <a:r>
              <a:rPr lang="en-US" dirty="0"/>
              <a:t>Technological trends make parallel computing inevitable</a:t>
            </a:r>
          </a:p>
          <a:p>
            <a:pPr lvl="1"/>
            <a:r>
              <a:rPr lang="en-US" dirty="0"/>
              <a:t>Multi-core processors are here to stay!</a:t>
            </a:r>
          </a:p>
          <a:p>
            <a:pPr lvl="1"/>
            <a:r>
              <a:rPr lang="en-US" dirty="0"/>
              <a:t>Practically every computing system is operating in parallel</a:t>
            </a:r>
          </a:p>
          <a:p>
            <a:r>
              <a:rPr lang="en-US" dirty="0"/>
              <a:t>Understand fundamental principles and design tradeoffs</a:t>
            </a:r>
          </a:p>
          <a:p>
            <a:pPr lvl="1"/>
            <a:r>
              <a:rPr lang="en-US" dirty="0"/>
              <a:t>Programming, systems support, communication, memory, …</a:t>
            </a:r>
          </a:p>
          <a:p>
            <a:pPr lvl="1"/>
            <a:r>
              <a:rPr lang="en-US" dirty="0"/>
              <a:t>Performance</a:t>
            </a:r>
          </a:p>
          <a:p>
            <a:r>
              <a:rPr lang="en-US" dirty="0"/>
              <a:t>Parallelism is the future of computing</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44</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93152" y="724890"/>
            <a:ext cx="8072095" cy="646331"/>
          </a:xfrm>
        </p:spPr>
        <p:txBody>
          <a:bodyPr/>
          <a:lstStyle/>
          <a:p>
            <a:r>
              <a:rPr lang="en-US"/>
              <a:t>Inevitability of Parallel Computing</a:t>
            </a:r>
          </a:p>
        </p:txBody>
      </p:sp>
      <p:sp>
        <p:nvSpPr>
          <p:cNvPr id="39939" name="Rectangle 3"/>
          <p:cNvSpPr>
            <a:spLocks noGrp="1" noChangeArrowheads="1"/>
          </p:cNvSpPr>
          <p:nvPr>
            <p:ph type="body" idx="1"/>
          </p:nvPr>
        </p:nvSpPr>
        <p:spPr/>
        <p:txBody>
          <a:bodyPr>
            <a:normAutofit/>
          </a:bodyPr>
          <a:lstStyle/>
          <a:p>
            <a:r>
              <a:rPr lang="en-US" dirty="0"/>
              <a:t>Application demands</a:t>
            </a:r>
          </a:p>
          <a:p>
            <a:pPr lvl="1"/>
            <a:r>
              <a:rPr lang="en-US" dirty="0">
                <a:ea typeface="ＭＳ Ｐゴシック" pitchFamily="1" charset="-128"/>
              </a:rPr>
              <a:t>Insatiable need for computing cycles</a:t>
            </a:r>
          </a:p>
          <a:p>
            <a:r>
              <a:rPr lang="en-US" dirty="0"/>
              <a:t>Technology trends</a:t>
            </a:r>
          </a:p>
          <a:p>
            <a:pPr lvl="1"/>
            <a:r>
              <a:rPr lang="en-US" dirty="0">
                <a:ea typeface="ＭＳ Ｐゴシック" pitchFamily="1" charset="-128"/>
              </a:rPr>
              <a:t>Processor and memory</a:t>
            </a:r>
          </a:p>
          <a:p>
            <a:r>
              <a:rPr lang="en-US" dirty="0"/>
              <a:t>Architecture trends</a:t>
            </a:r>
          </a:p>
          <a:p>
            <a:r>
              <a:rPr lang="en-US" dirty="0"/>
              <a:t>Economics</a:t>
            </a:r>
          </a:p>
          <a:p>
            <a:r>
              <a:rPr lang="en-US" dirty="0"/>
              <a:t>Current trends:</a:t>
            </a:r>
          </a:p>
          <a:p>
            <a:pPr lvl="1"/>
            <a:r>
              <a:rPr lang="en-US" dirty="0">
                <a:ea typeface="ＭＳ Ｐゴシック" pitchFamily="1" charset="-128"/>
              </a:rPr>
              <a:t>Today’s microprocessors have multiprocessor support</a:t>
            </a:r>
          </a:p>
          <a:p>
            <a:pPr lvl="1"/>
            <a:r>
              <a:rPr lang="en-US" dirty="0">
                <a:ea typeface="ＭＳ Ｐゴシック" pitchFamily="1" charset="-128"/>
              </a:rPr>
              <a:t>Servers and workstations available as multiprocessors</a:t>
            </a:r>
          </a:p>
          <a:p>
            <a:pPr lvl="1"/>
            <a:r>
              <a:rPr lang="en-US" dirty="0">
                <a:ea typeface="ＭＳ Ｐゴシック" pitchFamily="1" charset="-128"/>
              </a:rPr>
              <a:t>Tomorrow’s microprocessors are multiprocessors</a:t>
            </a:r>
          </a:p>
          <a:p>
            <a:pPr lvl="1"/>
            <a:r>
              <a:rPr lang="en-US" dirty="0">
                <a:ea typeface="ＭＳ Ｐゴシック" pitchFamily="1" charset="-128"/>
              </a:rPr>
              <a:t>Multi-core is here to stay and #cores/processor is growing</a:t>
            </a:r>
          </a:p>
          <a:p>
            <a:pPr lvl="1"/>
            <a:r>
              <a:rPr lang="en-US" dirty="0">
                <a:ea typeface="ＭＳ Ｐゴシック" pitchFamily="1" charset="-128"/>
              </a:rPr>
              <a:t>Accelerators (</a:t>
            </a:r>
            <a:r>
              <a:rPr lang="en-US" dirty="0" err="1">
                <a:ea typeface="ＭＳ Ｐゴシック" pitchFamily="1" charset="-128"/>
              </a:rPr>
              <a:t>GPUs</a:t>
            </a:r>
            <a:r>
              <a:rPr lang="en-US" dirty="0">
                <a:ea typeface="ＭＳ Ｐゴシック" pitchFamily="1" charset="-128"/>
              </a:rPr>
              <a:t>, gaming systems)</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45</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93152" y="724890"/>
            <a:ext cx="8072095" cy="646331"/>
          </a:xfrm>
        </p:spPr>
        <p:txBody>
          <a:bodyPr/>
          <a:lstStyle/>
          <a:p>
            <a:r>
              <a:rPr lang="en-US"/>
              <a:t>Application Characteristics</a:t>
            </a:r>
          </a:p>
        </p:txBody>
      </p:sp>
      <p:sp>
        <p:nvSpPr>
          <p:cNvPr id="40963" name="Rectangle 3"/>
          <p:cNvSpPr>
            <a:spLocks noGrp="1" noChangeArrowheads="1"/>
          </p:cNvSpPr>
          <p:nvPr>
            <p:ph type="body" idx="1"/>
          </p:nvPr>
        </p:nvSpPr>
        <p:spPr/>
        <p:txBody>
          <a:bodyPr>
            <a:normAutofit/>
          </a:bodyPr>
          <a:lstStyle/>
          <a:p>
            <a:r>
              <a:rPr lang="en-US" dirty="0"/>
              <a:t>Application performance demands hardware advances</a:t>
            </a:r>
          </a:p>
          <a:p>
            <a:r>
              <a:rPr lang="en-US" dirty="0"/>
              <a:t>Hardware advances generate new applications</a:t>
            </a:r>
          </a:p>
          <a:p>
            <a:r>
              <a:rPr lang="en-US" dirty="0"/>
              <a:t>New applications have greater performance demands</a:t>
            </a:r>
          </a:p>
          <a:p>
            <a:pPr lvl="1"/>
            <a:r>
              <a:rPr lang="en-US" dirty="0">
                <a:ea typeface="ＭＳ Ｐゴシック" pitchFamily="1" charset="-128"/>
              </a:rPr>
              <a:t>Exponential increase in microprocessor performance</a:t>
            </a:r>
          </a:p>
          <a:p>
            <a:pPr lvl="1"/>
            <a:r>
              <a:rPr lang="en-US" dirty="0">
                <a:ea typeface="ＭＳ Ｐゴシック" pitchFamily="1" charset="-128"/>
              </a:rPr>
              <a:t>Innovations in parallel architecture and integration</a:t>
            </a:r>
          </a:p>
          <a:p>
            <a:pPr lvl="2"/>
            <a:endParaRPr lang="en-US" dirty="0">
              <a:ea typeface="ＭＳ Ｐゴシック" pitchFamily="1" charset="-128"/>
            </a:endParaRPr>
          </a:p>
          <a:p>
            <a:pPr lvl="1">
              <a:buFont typeface="Wingdings" pitchFamily="1" charset="2"/>
              <a:buNone/>
            </a:pPr>
            <a:endParaRPr lang="en-US" dirty="0">
              <a:ea typeface="ＭＳ Ｐゴシック" pitchFamily="1" charset="-128"/>
            </a:endParaRPr>
          </a:p>
          <a:p>
            <a:r>
              <a:rPr lang="en-US" dirty="0"/>
              <a:t>Range of performance requirements</a:t>
            </a:r>
          </a:p>
          <a:p>
            <a:pPr lvl="1"/>
            <a:r>
              <a:rPr lang="en-US" dirty="0">
                <a:ea typeface="ＭＳ Ｐゴシック" pitchFamily="1" charset="-128"/>
              </a:rPr>
              <a:t>System performance must also improve as a whole</a:t>
            </a:r>
          </a:p>
          <a:p>
            <a:pPr lvl="1"/>
            <a:r>
              <a:rPr lang="en-US" dirty="0">
                <a:ea typeface="ＭＳ Ｐゴシック" pitchFamily="1" charset="-128"/>
              </a:rPr>
              <a:t>Performance requirements require computer engineering</a:t>
            </a:r>
          </a:p>
          <a:p>
            <a:pPr lvl="1"/>
            <a:r>
              <a:rPr lang="en-US" dirty="0">
                <a:ea typeface="ＭＳ Ｐゴシック" pitchFamily="1" charset="-128"/>
              </a:rPr>
              <a:t>Costs addressed through technology advancements</a:t>
            </a:r>
          </a:p>
        </p:txBody>
      </p:sp>
      <p:sp>
        <p:nvSpPr>
          <p:cNvPr id="40964" name="AutoShape 4"/>
          <p:cNvSpPr>
            <a:spLocks noChangeArrowheads="1"/>
          </p:cNvSpPr>
          <p:nvPr/>
        </p:nvSpPr>
        <p:spPr bwMode="auto">
          <a:xfrm rot="-1327542">
            <a:off x="7776051" y="4032060"/>
            <a:ext cx="838200" cy="251460"/>
          </a:xfrm>
          <a:prstGeom prst="curvedDownArrow">
            <a:avLst>
              <a:gd name="adj1" fmla="val 66667"/>
              <a:gd name="adj2" fmla="val 133333"/>
              <a:gd name="adj3" fmla="val 33333"/>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980"/>
          </a:p>
        </p:txBody>
      </p:sp>
      <p:sp>
        <p:nvSpPr>
          <p:cNvPr id="40965" name="Text Box 5"/>
          <p:cNvSpPr txBox="1">
            <a:spLocks noChangeArrowheads="1"/>
          </p:cNvSpPr>
          <p:nvPr/>
        </p:nvSpPr>
        <p:spPr bwMode="auto">
          <a:xfrm>
            <a:off x="6602571" y="4367340"/>
            <a:ext cx="1422505" cy="397032"/>
          </a:xfrm>
          <a:prstGeom prst="rect">
            <a:avLst/>
          </a:prstGeom>
          <a:noFill/>
          <a:ln w="9525">
            <a:noFill/>
            <a:miter lim="800000"/>
            <a:headEnd/>
            <a:tailEnd/>
          </a:ln>
        </p:spPr>
        <p:txBody>
          <a:bodyPr wrap="none">
            <a:prstTxWarp prst="textNoShape">
              <a:avLst/>
            </a:prstTxWarp>
            <a:spAutoFit/>
          </a:bodyPr>
          <a:lstStyle/>
          <a:p>
            <a:r>
              <a:rPr lang="en-US" sz="1980"/>
              <a:t>applications</a:t>
            </a:r>
          </a:p>
        </p:txBody>
      </p:sp>
      <p:sp>
        <p:nvSpPr>
          <p:cNvPr id="40966" name="Text Box 6"/>
          <p:cNvSpPr txBox="1">
            <a:spLocks noChangeArrowheads="1"/>
          </p:cNvSpPr>
          <p:nvPr/>
        </p:nvSpPr>
        <p:spPr bwMode="auto">
          <a:xfrm>
            <a:off x="8362791" y="4115880"/>
            <a:ext cx="1519455" cy="397032"/>
          </a:xfrm>
          <a:prstGeom prst="rect">
            <a:avLst/>
          </a:prstGeom>
          <a:noFill/>
          <a:ln w="9525">
            <a:noFill/>
            <a:miter lim="800000"/>
            <a:headEnd/>
            <a:tailEnd/>
          </a:ln>
        </p:spPr>
        <p:txBody>
          <a:bodyPr wrap="none">
            <a:prstTxWarp prst="textNoShape">
              <a:avLst/>
            </a:prstTxWarp>
            <a:spAutoFit/>
          </a:bodyPr>
          <a:lstStyle/>
          <a:p>
            <a:r>
              <a:rPr lang="en-US" sz="1980"/>
              <a:t>performance</a:t>
            </a:r>
          </a:p>
        </p:txBody>
      </p:sp>
      <p:sp>
        <p:nvSpPr>
          <p:cNvPr id="40967" name="AutoShape 7"/>
          <p:cNvSpPr>
            <a:spLocks noChangeArrowheads="1"/>
          </p:cNvSpPr>
          <p:nvPr/>
        </p:nvSpPr>
        <p:spPr bwMode="auto">
          <a:xfrm rot="6379684">
            <a:off x="9159081" y="4828350"/>
            <a:ext cx="838200" cy="251460"/>
          </a:xfrm>
          <a:prstGeom prst="curvedDownArrow">
            <a:avLst>
              <a:gd name="adj1" fmla="val 66667"/>
              <a:gd name="adj2" fmla="val 133333"/>
              <a:gd name="adj3" fmla="val 33333"/>
            </a:avLst>
          </a:prstGeom>
          <a:solidFill>
            <a:srgbClr val="ED181E"/>
          </a:solidFill>
          <a:ln w="9525">
            <a:solidFill>
              <a:schemeClr val="tx1"/>
            </a:solidFill>
            <a:miter lim="800000"/>
            <a:headEnd/>
            <a:tailEnd/>
          </a:ln>
        </p:spPr>
        <p:txBody>
          <a:bodyPr wrap="none" anchor="ctr">
            <a:prstTxWarp prst="textNoShape">
              <a:avLst/>
            </a:prstTxWarp>
          </a:bodyPr>
          <a:lstStyle/>
          <a:p>
            <a:endParaRPr lang="en-US" sz="1980"/>
          </a:p>
        </p:txBody>
      </p:sp>
      <p:sp>
        <p:nvSpPr>
          <p:cNvPr id="40968" name="Text Box 8"/>
          <p:cNvSpPr txBox="1">
            <a:spLocks noChangeArrowheads="1"/>
          </p:cNvSpPr>
          <p:nvPr/>
        </p:nvSpPr>
        <p:spPr bwMode="auto">
          <a:xfrm>
            <a:off x="8027511" y="5037900"/>
            <a:ext cx="1168910" cy="397032"/>
          </a:xfrm>
          <a:prstGeom prst="rect">
            <a:avLst/>
          </a:prstGeom>
          <a:noFill/>
          <a:ln w="9525">
            <a:noFill/>
            <a:miter lim="800000"/>
            <a:headEnd/>
            <a:tailEnd/>
          </a:ln>
        </p:spPr>
        <p:txBody>
          <a:bodyPr wrap="none">
            <a:prstTxWarp prst="textNoShape">
              <a:avLst/>
            </a:prstTxWarp>
            <a:spAutoFit/>
          </a:bodyPr>
          <a:lstStyle/>
          <a:p>
            <a:r>
              <a:rPr lang="en-US" sz="1980"/>
              <a:t>hardware</a:t>
            </a:r>
          </a:p>
        </p:txBody>
      </p:sp>
      <p:sp>
        <p:nvSpPr>
          <p:cNvPr id="40969" name="AutoShape 9"/>
          <p:cNvSpPr>
            <a:spLocks noChangeArrowheads="1"/>
          </p:cNvSpPr>
          <p:nvPr/>
        </p:nvSpPr>
        <p:spPr bwMode="auto">
          <a:xfrm rot="-7856473">
            <a:off x="7189311" y="4954080"/>
            <a:ext cx="838200" cy="251460"/>
          </a:xfrm>
          <a:prstGeom prst="curvedDownArrow">
            <a:avLst>
              <a:gd name="adj1" fmla="val 66667"/>
              <a:gd name="adj2" fmla="val 133333"/>
              <a:gd name="adj3" fmla="val 33333"/>
            </a:avLst>
          </a:prstGeom>
          <a:solidFill>
            <a:srgbClr val="60FF2C"/>
          </a:solidFill>
          <a:ln w="9525">
            <a:solidFill>
              <a:schemeClr val="tx1"/>
            </a:solidFill>
            <a:miter lim="800000"/>
            <a:headEnd/>
            <a:tailEnd/>
          </a:ln>
        </p:spPr>
        <p:txBody>
          <a:bodyPr wrap="none" anchor="ctr">
            <a:prstTxWarp prst="textNoShape">
              <a:avLst/>
            </a:prstTxWarp>
          </a:bodyPr>
          <a:lstStyle/>
          <a:p>
            <a:endParaRPr lang="en-US" sz="1980"/>
          </a:p>
        </p:txBody>
      </p:sp>
      <p:sp>
        <p:nvSpPr>
          <p:cNvPr id="11"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46</a:t>
            </a:fld>
            <a:endParaRPr lang="en-US"/>
          </a:p>
        </p:txBody>
      </p:sp>
      <p:sp>
        <p:nvSpPr>
          <p:cNvPr id="12"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93152" y="724890"/>
            <a:ext cx="8072095" cy="646331"/>
          </a:xfrm>
        </p:spPr>
        <p:txBody>
          <a:bodyPr/>
          <a:lstStyle/>
          <a:p>
            <a:r>
              <a:rPr lang="en-US"/>
              <a:t>Broad Parallel Architecture Issues</a:t>
            </a:r>
          </a:p>
        </p:txBody>
      </p:sp>
      <p:sp>
        <p:nvSpPr>
          <p:cNvPr id="47107" name="Rectangle 3"/>
          <p:cNvSpPr>
            <a:spLocks noGrp="1" noChangeArrowheads="1"/>
          </p:cNvSpPr>
          <p:nvPr>
            <p:ph type="body" idx="1"/>
          </p:nvPr>
        </p:nvSpPr>
        <p:spPr/>
        <p:txBody>
          <a:bodyPr>
            <a:normAutofit/>
          </a:bodyPr>
          <a:lstStyle/>
          <a:p>
            <a:r>
              <a:rPr lang="en-US"/>
              <a:t>Resource allocation</a:t>
            </a:r>
          </a:p>
          <a:p>
            <a:pPr lvl="1"/>
            <a:r>
              <a:rPr lang="en-US">
                <a:ea typeface="ＭＳ Ｐゴシック" pitchFamily="1" charset="-128"/>
              </a:rPr>
              <a:t>How many processing elements? </a:t>
            </a:r>
          </a:p>
          <a:p>
            <a:pPr lvl="1"/>
            <a:r>
              <a:rPr lang="en-US">
                <a:ea typeface="ＭＳ Ｐゴシック" pitchFamily="1" charset="-128"/>
              </a:rPr>
              <a:t>How powerful are the elements?</a:t>
            </a:r>
          </a:p>
          <a:p>
            <a:pPr lvl="1"/>
            <a:r>
              <a:rPr lang="en-US">
                <a:ea typeface="ＭＳ Ｐゴシック" pitchFamily="1" charset="-128"/>
              </a:rPr>
              <a:t>How much memory?</a:t>
            </a:r>
          </a:p>
          <a:p>
            <a:r>
              <a:rPr lang="en-US"/>
              <a:t>Data access, communication, and synchronization</a:t>
            </a:r>
          </a:p>
          <a:p>
            <a:pPr lvl="1"/>
            <a:r>
              <a:rPr lang="en-US">
                <a:ea typeface="ＭＳ Ｐゴシック" pitchFamily="1" charset="-128"/>
              </a:rPr>
              <a:t>How do the elements cooperate and communicate?</a:t>
            </a:r>
          </a:p>
          <a:p>
            <a:pPr lvl="1"/>
            <a:r>
              <a:rPr lang="en-US">
                <a:ea typeface="ＭＳ Ｐゴシック" pitchFamily="1" charset="-128"/>
              </a:rPr>
              <a:t>How are  data transmitted between processors?</a:t>
            </a:r>
          </a:p>
          <a:p>
            <a:pPr lvl="1"/>
            <a:r>
              <a:rPr lang="en-US">
                <a:ea typeface="ＭＳ Ｐゴシック" pitchFamily="1" charset="-128"/>
              </a:rPr>
              <a:t>What are the abstractions and primitives for cooperation?</a:t>
            </a:r>
          </a:p>
          <a:p>
            <a:r>
              <a:rPr lang="en-US"/>
              <a:t>Performance and scalability</a:t>
            </a:r>
          </a:p>
          <a:p>
            <a:pPr lvl="1"/>
            <a:r>
              <a:rPr lang="en-US">
                <a:ea typeface="ＭＳ Ｐゴシック" pitchFamily="1" charset="-128"/>
              </a:rPr>
              <a:t>How does it all translate into performance?</a:t>
            </a:r>
          </a:p>
          <a:p>
            <a:pPr lvl="1"/>
            <a:r>
              <a:rPr lang="en-US">
                <a:ea typeface="ＭＳ Ｐゴシック" pitchFamily="1" charset="-128"/>
              </a:rPr>
              <a:t>How does it scale?</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47</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93152" y="724890"/>
            <a:ext cx="8072095" cy="646331"/>
          </a:xfrm>
        </p:spPr>
        <p:txBody>
          <a:bodyPr/>
          <a:lstStyle/>
          <a:p>
            <a:r>
              <a:rPr lang="en-US"/>
              <a:t>Scalable Parallel Computing</a:t>
            </a:r>
          </a:p>
        </p:txBody>
      </p:sp>
      <p:sp>
        <p:nvSpPr>
          <p:cNvPr id="71683" name="Rectangle 3"/>
          <p:cNvSpPr>
            <a:spLocks noGrp="1" noChangeArrowheads="1"/>
          </p:cNvSpPr>
          <p:nvPr>
            <p:ph type="body" idx="1"/>
          </p:nvPr>
        </p:nvSpPr>
        <p:spPr/>
        <p:txBody>
          <a:bodyPr>
            <a:normAutofit/>
          </a:bodyPr>
          <a:lstStyle/>
          <a:p>
            <a:pPr marL="342900" indent="-342900">
              <a:lnSpc>
                <a:spcPct val="90000"/>
              </a:lnSpc>
              <a:buFont typeface="Arial" panose="020B0604020202020204" pitchFamily="34" charset="0"/>
              <a:buChar char="•"/>
            </a:pPr>
            <a:r>
              <a:rPr lang="en-US" sz="2800" dirty="0"/>
              <a:t>Scalability in parallel architecture</a:t>
            </a:r>
          </a:p>
          <a:p>
            <a:pPr marL="742950" lvl="1" indent="-285750">
              <a:lnSpc>
                <a:spcPct val="90000"/>
              </a:lnSpc>
              <a:buFont typeface="Arial" panose="020B0604020202020204" pitchFamily="34" charset="0"/>
              <a:buChar char="•"/>
            </a:pPr>
            <a:r>
              <a:rPr lang="en-US" sz="2000" dirty="0">
                <a:ea typeface="ＭＳ Ｐゴシック" pitchFamily="1" charset="-128"/>
              </a:rPr>
              <a:t>Processor numbers</a:t>
            </a:r>
          </a:p>
          <a:p>
            <a:pPr marL="742950" lvl="1" indent="-285750">
              <a:lnSpc>
                <a:spcPct val="90000"/>
              </a:lnSpc>
              <a:buFont typeface="Arial" panose="020B0604020202020204" pitchFamily="34" charset="0"/>
              <a:buChar char="•"/>
            </a:pPr>
            <a:r>
              <a:rPr lang="en-US" sz="2000" dirty="0">
                <a:ea typeface="ＭＳ Ｐゴシック" pitchFamily="1" charset="-128"/>
              </a:rPr>
              <a:t>Memory architecture</a:t>
            </a:r>
          </a:p>
          <a:p>
            <a:pPr marL="742950" lvl="1" indent="-285750">
              <a:lnSpc>
                <a:spcPct val="90000"/>
              </a:lnSpc>
              <a:buFont typeface="Arial" panose="020B0604020202020204" pitchFamily="34" charset="0"/>
              <a:buChar char="•"/>
            </a:pPr>
            <a:r>
              <a:rPr lang="en-US" sz="2000" dirty="0">
                <a:ea typeface="ＭＳ Ｐゴシック" pitchFamily="1" charset="-128"/>
              </a:rPr>
              <a:t>Interconnection network</a:t>
            </a:r>
          </a:p>
          <a:p>
            <a:pPr marL="742950" lvl="1" indent="-285750">
              <a:lnSpc>
                <a:spcPct val="90000"/>
              </a:lnSpc>
              <a:buFont typeface="Arial" panose="020B0604020202020204" pitchFamily="34" charset="0"/>
              <a:buChar char="•"/>
            </a:pPr>
            <a:r>
              <a:rPr lang="en-US" sz="2000" dirty="0">
                <a:ea typeface="ＭＳ Ｐゴシック" pitchFamily="1" charset="-128"/>
              </a:rPr>
              <a:t>Avoid critical architecture bottlenecks</a:t>
            </a:r>
          </a:p>
          <a:p>
            <a:pPr marL="342900" indent="-342900">
              <a:lnSpc>
                <a:spcPct val="90000"/>
              </a:lnSpc>
              <a:buFont typeface="Arial" panose="020B0604020202020204" pitchFamily="34" charset="0"/>
              <a:buChar char="•"/>
            </a:pPr>
            <a:r>
              <a:rPr lang="en-US" sz="2800" dirty="0"/>
              <a:t>Scalability in computational problem</a:t>
            </a:r>
          </a:p>
          <a:p>
            <a:pPr marL="742950" lvl="1" indent="-285750">
              <a:lnSpc>
                <a:spcPct val="90000"/>
              </a:lnSpc>
              <a:buFont typeface="Arial" panose="020B0604020202020204" pitchFamily="34" charset="0"/>
              <a:buChar char="•"/>
            </a:pPr>
            <a:r>
              <a:rPr lang="en-US" sz="2000" dirty="0">
                <a:ea typeface="ＭＳ Ｐゴシック" pitchFamily="1" charset="-128"/>
              </a:rPr>
              <a:t>Problem size</a:t>
            </a:r>
          </a:p>
          <a:p>
            <a:pPr marL="742950" lvl="1" indent="-285750">
              <a:lnSpc>
                <a:spcPct val="90000"/>
              </a:lnSpc>
              <a:buFont typeface="Arial" panose="020B0604020202020204" pitchFamily="34" charset="0"/>
              <a:buChar char="•"/>
            </a:pPr>
            <a:r>
              <a:rPr lang="en-US" sz="2000" dirty="0">
                <a:ea typeface="ＭＳ Ｐゴシック" pitchFamily="1" charset="-128"/>
              </a:rPr>
              <a:t>Computational algorithms</a:t>
            </a:r>
          </a:p>
          <a:p>
            <a:pPr marL="1200150" lvl="2" indent="-285750">
              <a:lnSpc>
                <a:spcPct val="90000"/>
              </a:lnSpc>
              <a:buFont typeface="Arial" panose="020B0604020202020204" pitchFamily="34" charset="0"/>
              <a:buChar char="•"/>
            </a:pPr>
            <a:r>
              <a:rPr lang="en-US" sz="2000" dirty="0">
                <a:ea typeface="ＭＳ Ｐゴシック" pitchFamily="1" charset="-128"/>
              </a:rPr>
              <a:t>Computation to memory access ratio</a:t>
            </a:r>
          </a:p>
          <a:p>
            <a:pPr marL="1200150" lvl="2" indent="-285750">
              <a:lnSpc>
                <a:spcPct val="90000"/>
              </a:lnSpc>
              <a:buFont typeface="Arial" panose="020B0604020202020204" pitchFamily="34" charset="0"/>
              <a:buChar char="•"/>
            </a:pPr>
            <a:r>
              <a:rPr lang="en-US" sz="2000" dirty="0">
                <a:ea typeface="ＭＳ Ｐゴシック" pitchFamily="1" charset="-128"/>
              </a:rPr>
              <a:t>Computation to communication ration</a:t>
            </a:r>
          </a:p>
          <a:p>
            <a:pPr marL="342900" indent="-342900">
              <a:lnSpc>
                <a:spcPct val="90000"/>
              </a:lnSpc>
              <a:buFont typeface="Arial" panose="020B0604020202020204" pitchFamily="34" charset="0"/>
              <a:buChar char="•"/>
            </a:pPr>
            <a:r>
              <a:rPr lang="en-US" sz="2800" dirty="0"/>
              <a:t>Parallel programming models and tools</a:t>
            </a:r>
          </a:p>
          <a:p>
            <a:pPr marL="342900" indent="-342900">
              <a:lnSpc>
                <a:spcPct val="90000"/>
              </a:lnSpc>
              <a:buFont typeface="Arial" panose="020B0604020202020204" pitchFamily="34" charset="0"/>
              <a:buChar char="•"/>
            </a:pPr>
            <a:r>
              <a:rPr lang="en-US" sz="2800" dirty="0"/>
              <a:t>Performance scalability</a:t>
            </a:r>
          </a:p>
          <a:p>
            <a:pPr marL="342900" indent="-342900">
              <a:lnSpc>
                <a:spcPct val="90000"/>
              </a:lnSpc>
              <a:buFont typeface="Arial" panose="020B0604020202020204" pitchFamily="34" charset="0"/>
              <a:buChar char="•"/>
            </a:pPr>
            <a:r>
              <a:rPr lang="en-US" sz="2800" dirty="0"/>
              <a:t>Scalability in Distributed Computing</a:t>
            </a:r>
          </a:p>
        </p:txBody>
      </p:sp>
      <p:sp>
        <p:nvSpPr>
          <p:cNvPr id="4"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48</a:t>
            </a:fld>
            <a:endParaRPr lang="en-US"/>
          </a:p>
        </p:txBody>
      </p:sp>
      <p:sp>
        <p:nvSpPr>
          <p:cNvPr id="6" name="Footer Placeholder 4"/>
          <p:cNvSpPr>
            <a:spLocks noGrp="1"/>
          </p:cNvSpPr>
          <p:nvPr>
            <p:ph type="ftr" sz="quarter" idx="11"/>
          </p:nvPr>
        </p:nvSpPr>
        <p:spPr>
          <a:xfrm>
            <a:off x="0" y="6369050"/>
            <a:ext cx="4495800" cy="488950"/>
          </a:xfrm>
          <a:prstGeom prst="rect">
            <a:avLst/>
          </a:prstGeom>
        </p:spPr>
        <p:txBody>
          <a:bodyPr vert="horz" lIns="91440" tIns="91440" rIns="91440" bIns="91440" rtlCol="0" anchor="ctr"/>
          <a:lstStyle>
            <a:defPPr>
              <a:defRPr lang="en-US"/>
            </a:defPPr>
            <a:lvl1pPr algn="l" defTabSz="457200" rtl="0" fontAlgn="auto">
              <a:spcBef>
                <a:spcPts val="0"/>
              </a:spcBef>
              <a:spcAft>
                <a:spcPts val="0"/>
              </a:spcAft>
              <a:defRPr sz="1200" kern="1200">
                <a:ln>
                  <a:noFill/>
                </a:ln>
                <a:solidFill>
                  <a:schemeClr val="bg1"/>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r>
              <a:rPr lang="en-US"/>
              <a:t>Introduction to Parallel Computing, University of Oregon, IPCC</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46BBDECF-8EE2-4687-A83F-ACEAC6793FE7}"/>
              </a:ext>
            </a:extLst>
          </p:cNvPr>
          <p:cNvSpPr>
            <a:spLocks noGrp="1"/>
          </p:cNvSpPr>
          <p:nvPr>
            <p:ph type="title"/>
          </p:nvPr>
        </p:nvSpPr>
        <p:spPr>
          <a:xfrm>
            <a:off x="993152" y="724890"/>
            <a:ext cx="8072095" cy="646331"/>
          </a:xfrm>
        </p:spPr>
        <p:txBody>
          <a:bodyPr/>
          <a:lstStyle/>
          <a:p>
            <a:pPr eaLnBrk="1" hangingPunct="1"/>
            <a:r>
              <a:rPr lang="en-US" altLang="en-PK" dirty="0"/>
              <a:t>Distributed Systems</a:t>
            </a:r>
          </a:p>
        </p:txBody>
      </p:sp>
      <p:sp>
        <p:nvSpPr>
          <p:cNvPr id="36867" name="Content Placeholder 2">
            <a:extLst>
              <a:ext uri="{FF2B5EF4-FFF2-40B4-BE49-F238E27FC236}">
                <a16:creationId xmlns:a16="http://schemas.microsoft.com/office/drawing/2014/main" id="{5C4BFA50-1999-4294-B734-53C1FA9BCDBD}"/>
              </a:ext>
            </a:extLst>
          </p:cNvPr>
          <p:cNvSpPr>
            <a:spLocks noGrp="1"/>
          </p:cNvSpPr>
          <p:nvPr>
            <p:ph idx="1"/>
          </p:nvPr>
        </p:nvSpPr>
        <p:spPr>
          <a:xfrm>
            <a:off x="1092510" y="2237734"/>
            <a:ext cx="8725662" cy="2369880"/>
          </a:xfrm>
        </p:spPr>
        <p:txBody>
          <a:bodyPr/>
          <a:lstStyle/>
          <a:p>
            <a:pPr eaLnBrk="1" hangingPunct="1"/>
            <a:r>
              <a:rPr lang="en-US" altLang="en-PK" dirty="0"/>
              <a:t>Definition:</a:t>
            </a:r>
          </a:p>
          <a:p>
            <a:pPr lvl="1" eaLnBrk="1" hangingPunct="1"/>
            <a:r>
              <a:rPr lang="en-US" altLang="en-PK" dirty="0"/>
              <a:t>A Set of nodes, connected by a network, which appear to its users as a single coherent system.</a:t>
            </a:r>
          </a:p>
          <a:p>
            <a:pPr lvl="1" eaLnBrk="1" hangingPunct="1"/>
            <a:r>
              <a:rPr lang="en-US" altLang="en-PK" dirty="0"/>
              <a:t>Examples </a:t>
            </a:r>
          </a:p>
          <a:p>
            <a:pPr lvl="2" eaLnBrk="1" hangingPunct="1"/>
            <a:r>
              <a:rPr lang="en-US" altLang="en-PK" dirty="0"/>
              <a:t>Internet (interconnection of globally distributed computers</a:t>
            </a:r>
            <a:r>
              <a:rPr lang="en-US" altLang="en-PK" sz="2200" dirty="0"/>
              <a:t>)</a:t>
            </a:r>
            <a:endParaRPr lang="en-US" altLang="en-PK" dirty="0"/>
          </a:p>
          <a:p>
            <a:pPr lvl="2" eaLnBrk="1" hangingPunct="1"/>
            <a:r>
              <a:rPr lang="en-US" altLang="en-PK" dirty="0"/>
              <a:t>WWW ( Interlinked hypertext)</a:t>
            </a:r>
          </a:p>
          <a:p>
            <a:pPr lvl="2" eaLnBrk="1" hangingPunct="1"/>
            <a:r>
              <a:rPr lang="en-US" altLang="en-PK" dirty="0"/>
              <a:t>Mobile network (interconnection of globally distributed computers and mobiles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7654925" cy="665480"/>
          </a:xfrm>
          <a:prstGeom prst="rect">
            <a:avLst/>
          </a:prstGeom>
        </p:spPr>
        <p:txBody>
          <a:bodyPr vert="horz" wrap="square" lIns="0" tIns="12700" rIns="0" bIns="0" rtlCol="0">
            <a:spAutoFit/>
          </a:bodyPr>
          <a:lstStyle/>
          <a:p>
            <a:pPr marL="12700">
              <a:lnSpc>
                <a:spcPct val="100000"/>
              </a:lnSpc>
              <a:spcBef>
                <a:spcPts val="100"/>
              </a:spcBef>
            </a:pPr>
            <a:r>
              <a:rPr spc="-130" dirty="0"/>
              <a:t>1.1d: CISC </a:t>
            </a:r>
            <a:r>
              <a:rPr spc="-15" dirty="0"/>
              <a:t>von </a:t>
            </a:r>
            <a:r>
              <a:rPr spc="-10" dirty="0"/>
              <a:t>Neumann</a:t>
            </a:r>
            <a:r>
              <a:rPr spc="229" dirty="0"/>
              <a:t> </a:t>
            </a:r>
            <a:r>
              <a:rPr spc="-30" dirty="0"/>
              <a:t>Computer</a:t>
            </a:r>
          </a:p>
        </p:txBody>
      </p:sp>
      <p:sp>
        <p:nvSpPr>
          <p:cNvPr id="4" name="object 4"/>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5" name="object 5"/>
          <p:cNvSpPr txBox="1"/>
          <p:nvPr/>
        </p:nvSpPr>
        <p:spPr>
          <a:xfrm>
            <a:off x="8941282" y="6925788"/>
            <a:ext cx="14922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t>5</a:t>
            </a:fld>
            <a:endParaRPr sz="1200">
              <a:latin typeface="Times New Roman"/>
              <a:cs typeface="Times New Roman"/>
            </a:endParaRPr>
          </a:p>
        </p:txBody>
      </p:sp>
      <p:sp>
        <p:nvSpPr>
          <p:cNvPr id="3" name="object 3"/>
          <p:cNvSpPr txBox="1"/>
          <p:nvPr/>
        </p:nvSpPr>
        <p:spPr>
          <a:xfrm>
            <a:off x="993152" y="1666085"/>
            <a:ext cx="7941309" cy="4988545"/>
          </a:xfrm>
          <a:prstGeom prst="rect">
            <a:avLst/>
          </a:prstGeom>
        </p:spPr>
        <p:txBody>
          <a:bodyPr vert="horz" wrap="square" lIns="0" tIns="12700" rIns="0" bIns="0" rtlCol="0">
            <a:spAutoFit/>
          </a:bodyPr>
          <a:lstStyle/>
          <a:p>
            <a:pPr marL="354965" marR="742950" indent="-342900">
              <a:lnSpc>
                <a:spcPct val="100000"/>
              </a:lnSpc>
              <a:spcBef>
                <a:spcPts val="100"/>
              </a:spcBef>
              <a:buClr>
                <a:srgbClr val="CC9900"/>
              </a:buClr>
              <a:buSzPct val="65000"/>
              <a:buFont typeface="Georgia"/>
              <a:buChar char=""/>
              <a:tabLst>
                <a:tab pos="354965" algn="l"/>
                <a:tab pos="355600" algn="l"/>
              </a:tabLst>
            </a:pPr>
            <a:r>
              <a:rPr sz="3000" dirty="0">
                <a:latin typeface="Arial"/>
                <a:cs typeface="Arial"/>
              </a:rPr>
              <a:t>CISC </a:t>
            </a:r>
            <a:r>
              <a:rPr sz="3000" spc="-5" dirty="0">
                <a:latin typeface="Arial"/>
                <a:cs typeface="Arial"/>
              </a:rPr>
              <a:t>stands for </a:t>
            </a:r>
            <a:r>
              <a:rPr sz="3000" dirty="0">
                <a:latin typeface="Arial"/>
                <a:cs typeface="Arial"/>
              </a:rPr>
              <a:t>Complex </a:t>
            </a:r>
            <a:r>
              <a:rPr sz="3000" spc="-5" dirty="0">
                <a:latin typeface="Arial"/>
                <a:cs typeface="Arial"/>
              </a:rPr>
              <a:t>Instruction Set  Computer </a:t>
            </a:r>
            <a:r>
              <a:rPr sz="3000" dirty="0">
                <a:latin typeface="Arial"/>
                <a:cs typeface="Arial"/>
              </a:rPr>
              <a:t>with a single </a:t>
            </a:r>
            <a:r>
              <a:rPr sz="3000" spc="-5" dirty="0">
                <a:latin typeface="Arial"/>
                <a:cs typeface="Arial"/>
              </a:rPr>
              <a:t>bus</a:t>
            </a:r>
            <a:r>
              <a:rPr sz="3000" spc="-114" dirty="0">
                <a:latin typeface="Arial"/>
                <a:cs typeface="Arial"/>
              </a:rPr>
              <a:t> </a:t>
            </a:r>
            <a:r>
              <a:rPr sz="3000" spc="-5" dirty="0">
                <a:latin typeface="Arial"/>
                <a:cs typeface="Arial"/>
              </a:rPr>
              <a:t>system</a:t>
            </a:r>
            <a:endParaRPr sz="3000" dirty="0">
              <a:latin typeface="Arial"/>
              <a:cs typeface="Arial"/>
            </a:endParaRPr>
          </a:p>
          <a:p>
            <a:pPr marL="354965" marR="25844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Harvard (RISC) architecture utilizes two  </a:t>
            </a:r>
            <a:r>
              <a:rPr sz="3000" dirty="0">
                <a:latin typeface="Arial"/>
                <a:cs typeface="Arial"/>
              </a:rPr>
              <a:t>buses, a </a:t>
            </a:r>
            <a:r>
              <a:rPr sz="3000" spc="-5" dirty="0">
                <a:latin typeface="Arial"/>
                <a:cs typeface="Arial"/>
              </a:rPr>
              <a:t>separate </a:t>
            </a:r>
            <a:r>
              <a:rPr sz="3000" spc="-10" dirty="0">
                <a:latin typeface="Arial"/>
                <a:cs typeface="Arial"/>
              </a:rPr>
              <a:t>data </a:t>
            </a:r>
            <a:r>
              <a:rPr sz="3000" spc="-5" dirty="0">
                <a:latin typeface="Arial"/>
                <a:cs typeface="Arial"/>
              </a:rPr>
              <a:t>bus </a:t>
            </a:r>
            <a:r>
              <a:rPr sz="3000" spc="5" dirty="0">
                <a:latin typeface="Arial"/>
                <a:cs typeface="Arial"/>
              </a:rPr>
              <a:t>and </a:t>
            </a:r>
            <a:r>
              <a:rPr sz="3000" spc="-10" dirty="0">
                <a:latin typeface="Arial"/>
                <a:cs typeface="Arial"/>
              </a:rPr>
              <a:t>an</a:t>
            </a:r>
            <a:r>
              <a:rPr sz="3000" spc="-80" dirty="0">
                <a:latin typeface="Arial"/>
                <a:cs typeface="Arial"/>
              </a:rPr>
              <a:t> </a:t>
            </a:r>
            <a:r>
              <a:rPr sz="3000" spc="-5" dirty="0">
                <a:latin typeface="Arial"/>
                <a:cs typeface="Arial"/>
              </a:rPr>
              <a:t>address  bus</a:t>
            </a:r>
            <a:endParaRPr sz="3000" dirty="0">
              <a:latin typeface="Arial"/>
              <a:cs typeface="Arial"/>
            </a:endParaRPr>
          </a:p>
          <a:p>
            <a:pPr marL="354965" marR="720090" indent="-342900">
              <a:lnSpc>
                <a:spcPct val="100000"/>
              </a:lnSpc>
              <a:spcBef>
                <a:spcPts val="720"/>
              </a:spcBef>
              <a:buClr>
                <a:srgbClr val="CC9900"/>
              </a:buClr>
              <a:buSzPct val="65000"/>
              <a:buFont typeface="Georgia"/>
              <a:buChar char=""/>
              <a:tabLst>
                <a:tab pos="354965" algn="l"/>
                <a:tab pos="355600" algn="l"/>
              </a:tabLst>
            </a:pPr>
            <a:r>
              <a:rPr sz="3000" dirty="0">
                <a:latin typeface="Arial"/>
                <a:cs typeface="Arial"/>
              </a:rPr>
              <a:t>RISC </a:t>
            </a:r>
            <a:r>
              <a:rPr sz="3000" spc="-5" dirty="0">
                <a:latin typeface="Arial"/>
                <a:cs typeface="Arial"/>
              </a:rPr>
              <a:t>stands for </a:t>
            </a:r>
            <a:r>
              <a:rPr sz="3000" dirty="0">
                <a:latin typeface="Arial"/>
                <a:cs typeface="Arial"/>
              </a:rPr>
              <a:t>Reduced </a:t>
            </a:r>
            <a:r>
              <a:rPr sz="3000" spc="-5" dirty="0">
                <a:latin typeface="Arial"/>
                <a:cs typeface="Arial"/>
              </a:rPr>
              <a:t>Instruction</a:t>
            </a:r>
            <a:r>
              <a:rPr sz="3000" spc="-95" dirty="0">
                <a:latin typeface="Arial"/>
                <a:cs typeface="Arial"/>
              </a:rPr>
              <a:t> </a:t>
            </a:r>
            <a:r>
              <a:rPr sz="3000" spc="5" dirty="0">
                <a:latin typeface="Arial"/>
                <a:cs typeface="Arial"/>
              </a:rPr>
              <a:t>Set  </a:t>
            </a:r>
            <a:r>
              <a:rPr sz="3000" spc="-5" dirty="0">
                <a:latin typeface="Arial"/>
                <a:cs typeface="Arial"/>
              </a:rPr>
              <a:t>Computer</a:t>
            </a:r>
            <a:endParaRPr sz="3000" dirty="0">
              <a:latin typeface="Arial"/>
              <a:cs typeface="Arial"/>
            </a:endParaRPr>
          </a:p>
          <a:p>
            <a:pPr marL="354965" marR="5080"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They </a:t>
            </a:r>
            <a:r>
              <a:rPr sz="3000" dirty="0">
                <a:latin typeface="Arial"/>
                <a:cs typeface="Arial"/>
              </a:rPr>
              <a:t>are </a:t>
            </a:r>
            <a:r>
              <a:rPr sz="3000" spc="-5" dirty="0">
                <a:latin typeface="Arial"/>
                <a:cs typeface="Arial"/>
              </a:rPr>
              <a:t>SISD machines </a:t>
            </a:r>
            <a:r>
              <a:rPr sz="3000" dirty="0">
                <a:latin typeface="Arial"/>
                <a:cs typeface="Arial"/>
              </a:rPr>
              <a:t>– </a:t>
            </a:r>
            <a:r>
              <a:rPr sz="3000" spc="-5" dirty="0">
                <a:latin typeface="Arial"/>
                <a:cs typeface="Arial"/>
              </a:rPr>
              <a:t>Single Instruction  Stream </a:t>
            </a:r>
            <a:r>
              <a:rPr sz="3000" spc="5" dirty="0">
                <a:latin typeface="Arial"/>
                <a:cs typeface="Arial"/>
              </a:rPr>
              <a:t>on </a:t>
            </a:r>
            <a:r>
              <a:rPr sz="3000" dirty="0">
                <a:latin typeface="Arial"/>
                <a:cs typeface="Arial"/>
              </a:rPr>
              <a:t>Single </a:t>
            </a:r>
            <a:r>
              <a:rPr sz="3000" spc="-10" dirty="0">
                <a:latin typeface="Arial"/>
                <a:cs typeface="Arial"/>
              </a:rPr>
              <a:t>Data</a:t>
            </a:r>
            <a:r>
              <a:rPr sz="3000" spc="-90" dirty="0">
                <a:latin typeface="Arial"/>
                <a:cs typeface="Arial"/>
              </a:rPr>
              <a:t> </a:t>
            </a:r>
            <a:r>
              <a:rPr sz="3000" spc="-5" dirty="0">
                <a:latin typeface="Arial"/>
                <a:cs typeface="Arial"/>
              </a:rPr>
              <a:t>Stream</a:t>
            </a:r>
            <a:endParaRPr lang="en-US" sz="3000" spc="-5" dirty="0">
              <a:latin typeface="Arial"/>
              <a:cs typeface="Arial"/>
            </a:endParaRPr>
          </a:p>
          <a:p>
            <a:pPr marL="354965" marR="5080" indent="-342900">
              <a:lnSpc>
                <a:spcPct val="100000"/>
              </a:lnSpc>
              <a:spcBef>
                <a:spcPts val="720"/>
              </a:spcBef>
              <a:buClr>
                <a:srgbClr val="CC9900"/>
              </a:buClr>
              <a:buSzPct val="65000"/>
              <a:buFont typeface="Georgia"/>
              <a:buChar char=""/>
              <a:tabLst>
                <a:tab pos="354965" algn="l"/>
                <a:tab pos="355600" algn="l"/>
              </a:tabLst>
            </a:pPr>
            <a:r>
              <a:rPr lang="en-US" sz="3000" spc="-5" dirty="0">
                <a:latin typeface="Arial"/>
                <a:cs typeface="Arial"/>
              </a:rPr>
              <a:t>We will also discuss SIMD, MISD, MIMD</a:t>
            </a:r>
            <a:endParaRPr sz="3000" dirty="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96277B9-DD3D-4168-8DBB-C0BD9630BD1F}"/>
              </a:ext>
            </a:extLst>
          </p:cNvPr>
          <p:cNvSpPr>
            <a:spLocks noGrp="1"/>
          </p:cNvSpPr>
          <p:nvPr>
            <p:ph type="title"/>
          </p:nvPr>
        </p:nvSpPr>
        <p:spPr>
          <a:xfrm>
            <a:off x="993152" y="724890"/>
            <a:ext cx="8072095" cy="646331"/>
          </a:xfrm>
        </p:spPr>
        <p:txBody>
          <a:bodyPr/>
          <a:lstStyle/>
          <a:p>
            <a:pPr eaLnBrk="1" hangingPunct="1"/>
            <a:r>
              <a:rPr lang="en-US" altLang="en-PK" dirty="0"/>
              <a:t>Benefits of Distributed Systems</a:t>
            </a:r>
          </a:p>
        </p:txBody>
      </p:sp>
      <p:sp>
        <p:nvSpPr>
          <p:cNvPr id="3" name="Content Placeholder 2">
            <a:extLst>
              <a:ext uri="{FF2B5EF4-FFF2-40B4-BE49-F238E27FC236}">
                <a16:creationId xmlns:a16="http://schemas.microsoft.com/office/drawing/2014/main" id="{ADCDC5B7-EADA-4037-9BFE-717BFF89BEBA}"/>
              </a:ext>
            </a:extLst>
          </p:cNvPr>
          <p:cNvSpPr>
            <a:spLocks noGrp="1"/>
          </p:cNvSpPr>
          <p:nvPr>
            <p:ph idx="1"/>
          </p:nvPr>
        </p:nvSpPr>
        <p:spPr/>
        <p:txBody>
          <a:bodyPr rtlCol="0">
            <a:normAutofit/>
          </a:bodyPr>
          <a:lstStyle/>
          <a:p>
            <a:pPr>
              <a:defRPr/>
            </a:pPr>
            <a:r>
              <a:rPr lang="en-US" dirty="0"/>
              <a:t>Resource sharing</a:t>
            </a:r>
          </a:p>
          <a:p>
            <a:pPr>
              <a:defRPr/>
            </a:pPr>
            <a:r>
              <a:rPr lang="en-US" dirty="0"/>
              <a:t>Load Sharing</a:t>
            </a:r>
          </a:p>
          <a:p>
            <a:pPr>
              <a:defRPr/>
            </a:pPr>
            <a:r>
              <a:rPr lang="en-US" dirty="0"/>
              <a:t>Improves scalability</a:t>
            </a:r>
          </a:p>
          <a:p>
            <a:pPr>
              <a:defRPr/>
            </a:pPr>
            <a:r>
              <a:rPr lang="en-US" dirty="0"/>
              <a:t>Improves reliability</a:t>
            </a:r>
          </a:p>
          <a:p>
            <a:pPr>
              <a:defRPr/>
            </a:pPr>
            <a:r>
              <a:rPr lang="en-US" dirty="0"/>
              <a:t>Geographically distributed</a:t>
            </a:r>
          </a:p>
          <a:p>
            <a:pPr>
              <a:defRPr/>
            </a:pPr>
            <a:r>
              <a:rPr lang="en-US" dirty="0"/>
              <a:t>Works during partial failure</a:t>
            </a:r>
          </a:p>
          <a:p>
            <a:pPr>
              <a:defRPr/>
            </a:pPr>
            <a:r>
              <a:rPr lang="en-US" dirty="0"/>
              <a:t>Parallel processing, so performance improved</a:t>
            </a:r>
          </a:p>
          <a:p>
            <a:pPr lvl="1">
              <a:defRPr/>
            </a:pPr>
            <a:r>
              <a:rPr lang="en-US" dirty="0"/>
              <a:t>PASS, dev by IBM in 1981 used in space shuttle.</a:t>
            </a:r>
          </a:p>
          <a:p>
            <a:pPr lvl="1">
              <a:defRPr/>
            </a:pPr>
            <a:r>
              <a:rPr lang="en-US" dirty="0"/>
              <a:t>Could have been done by 1 m/c</a:t>
            </a:r>
          </a:p>
          <a:p>
            <a:pPr lvl="1">
              <a:defRPr/>
            </a:pPr>
            <a:r>
              <a:rPr lang="en-US" dirty="0"/>
              <a:t>IBM did with 4 nodes for fault tolerance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6DC2CBF-9D4D-42A7-AF84-B3F95E888DA4}"/>
              </a:ext>
            </a:extLst>
          </p:cNvPr>
          <p:cNvSpPr>
            <a:spLocks noGrp="1"/>
          </p:cNvSpPr>
          <p:nvPr>
            <p:ph type="title"/>
          </p:nvPr>
        </p:nvSpPr>
        <p:spPr>
          <a:xfrm>
            <a:off x="993152" y="724890"/>
            <a:ext cx="8072095" cy="646331"/>
          </a:xfrm>
        </p:spPr>
        <p:txBody>
          <a:bodyPr/>
          <a:lstStyle/>
          <a:p>
            <a:pPr eaLnBrk="1" hangingPunct="1"/>
            <a:r>
              <a:rPr lang="en-US" altLang="en-PK"/>
              <a:t>DS categories</a:t>
            </a:r>
          </a:p>
        </p:txBody>
      </p:sp>
      <p:sp>
        <p:nvSpPr>
          <p:cNvPr id="3" name="Content Placeholder 2">
            <a:extLst>
              <a:ext uri="{FF2B5EF4-FFF2-40B4-BE49-F238E27FC236}">
                <a16:creationId xmlns:a16="http://schemas.microsoft.com/office/drawing/2014/main" id="{624D26C0-CE9A-4AC4-9034-F41725A112F8}"/>
              </a:ext>
            </a:extLst>
          </p:cNvPr>
          <p:cNvSpPr>
            <a:spLocks noGrp="1"/>
          </p:cNvSpPr>
          <p:nvPr>
            <p:ph idx="1"/>
          </p:nvPr>
        </p:nvSpPr>
        <p:spPr/>
        <p:txBody>
          <a:bodyPr rtlCol="0">
            <a:normAutofit fontScale="92500" lnSpcReduction="10000"/>
          </a:bodyPr>
          <a:lstStyle/>
          <a:p>
            <a:pPr>
              <a:defRPr/>
            </a:pPr>
            <a:r>
              <a:rPr lang="en-US" dirty="0"/>
              <a:t>Clusters</a:t>
            </a:r>
          </a:p>
          <a:p>
            <a:pPr lvl="1">
              <a:defRPr/>
            </a:pPr>
            <a:r>
              <a:rPr lang="en-US" dirty="0"/>
              <a:t>A </a:t>
            </a:r>
            <a:r>
              <a:rPr lang="en-US" b="1" dirty="0"/>
              <a:t>computer cluster</a:t>
            </a:r>
            <a:r>
              <a:rPr lang="en-US" dirty="0"/>
              <a:t> consists of a set of loosely or tightly connected computers that work together so that, in many respects, they can be viewed as a single system. Here, computer clusters have each node set to perform the same task ( homogeneous) , controlled and scheduled by software</a:t>
            </a:r>
          </a:p>
          <a:p>
            <a:pPr>
              <a:defRPr/>
            </a:pPr>
            <a:r>
              <a:rPr lang="en-US" dirty="0"/>
              <a:t>Cloud</a:t>
            </a:r>
          </a:p>
          <a:p>
            <a:pPr lvl="1">
              <a:defRPr/>
            </a:pPr>
            <a:r>
              <a:rPr lang="en-US" dirty="0"/>
              <a:t>Internet-based computing, where different services — such as servers, storage and applications are delivered to an organization's computers and devices through the Internet.</a:t>
            </a:r>
          </a:p>
          <a:p>
            <a:pPr>
              <a:defRPr/>
            </a:pPr>
            <a:r>
              <a:rPr lang="en-US" dirty="0"/>
              <a:t>Grid</a:t>
            </a:r>
          </a:p>
          <a:p>
            <a:pPr lvl="1">
              <a:defRPr/>
            </a:pPr>
            <a:r>
              <a:rPr lang="en-US" dirty="0"/>
              <a:t>Grid computing is the collection of computer resources from multiple locations to reach a common goal. </a:t>
            </a:r>
          </a:p>
          <a:p>
            <a:pPr lvl="1">
              <a:defRPr/>
            </a:pPr>
            <a:r>
              <a:rPr lang="en-US" dirty="0"/>
              <a:t>The grid can be thought of as a distributed system with non-interactive workloads that involve a large number of files. </a:t>
            </a:r>
          </a:p>
          <a:p>
            <a:pPr lvl="1">
              <a:defRPr/>
            </a:pPr>
            <a:r>
              <a:rPr lang="en-US" dirty="0"/>
              <a:t>Grid computing is distinguished from conventional high performance computing systems such as clusters  in that grid computers have each node set to perform a different task/application.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92CABDF-6047-4EB3-9DCA-E4531CF96088}"/>
              </a:ext>
            </a:extLst>
          </p:cNvPr>
          <p:cNvGraphicFramePr>
            <a:graphicFrameLocks noGrp="1"/>
          </p:cNvGraphicFramePr>
          <p:nvPr>
            <p:ph idx="1"/>
            <p:extLst>
              <p:ext uri="{D42A27DB-BD31-4B8C-83A1-F6EECF244321}">
                <p14:modId xmlns:p14="http://schemas.microsoft.com/office/powerpoint/2010/main" val="1575324321"/>
              </p:ext>
            </p:extLst>
          </p:nvPr>
        </p:nvGraphicFramePr>
        <p:xfrm>
          <a:off x="502920" y="810180"/>
          <a:ext cx="9052560" cy="6152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29CA0BC9-4BBF-405B-8B54-844089145328}"/>
              </a:ext>
            </a:extLst>
          </p:cNvPr>
          <p:cNvCxnSpPr>
            <a:cxnSpLocks/>
          </p:cNvCxnSpPr>
          <p:nvPr/>
        </p:nvCxnSpPr>
        <p:spPr>
          <a:xfrm>
            <a:off x="3163102" y="5292607"/>
            <a:ext cx="1408898" cy="269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EEA5A75-5307-4D83-BCF2-887390EC4073}"/>
              </a:ext>
            </a:extLst>
          </p:cNvPr>
          <p:cNvCxnSpPr>
            <a:cxnSpLocks/>
          </p:cNvCxnSpPr>
          <p:nvPr/>
        </p:nvCxnSpPr>
        <p:spPr>
          <a:xfrm>
            <a:off x="1828800" y="3733800"/>
            <a:ext cx="762000" cy="1558807"/>
          </a:xfrm>
          <a:prstGeom prst="line">
            <a:avLst/>
          </a:prstGeom>
        </p:spPr>
        <p:style>
          <a:lnRef idx="1">
            <a:schemeClr val="accent1"/>
          </a:lnRef>
          <a:fillRef idx="0">
            <a:schemeClr val="accent1"/>
          </a:fillRef>
          <a:effectRef idx="0">
            <a:schemeClr val="accent1"/>
          </a:effectRef>
          <a:fontRef idx="minor">
            <a:schemeClr val="tx1"/>
          </a:fontRef>
        </p:style>
      </p:cxnSp>
      <p:sp>
        <p:nvSpPr>
          <p:cNvPr id="44038" name="TextBox 12">
            <a:extLst>
              <a:ext uri="{FF2B5EF4-FFF2-40B4-BE49-F238E27FC236}">
                <a16:creationId xmlns:a16="http://schemas.microsoft.com/office/drawing/2014/main" id="{6C2151A0-AD8C-4BD6-971C-467EC339BC7F}"/>
              </a:ext>
            </a:extLst>
          </p:cNvPr>
          <p:cNvSpPr txBox="1">
            <a:spLocks noChangeArrowheads="1"/>
          </p:cNvSpPr>
          <p:nvPr/>
        </p:nvSpPr>
        <p:spPr bwMode="auto">
          <a:xfrm>
            <a:off x="502920" y="6585269"/>
            <a:ext cx="3604260"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PK" sz="1980" dirty="0">
                <a:latin typeface="Calibri" panose="020F0502020204030204" pitchFamily="34" charset="0"/>
              </a:rPr>
              <a:t>Order of increasing complexity </a:t>
            </a:r>
          </a:p>
        </p:txBody>
      </p:sp>
      <p:sp>
        <p:nvSpPr>
          <p:cNvPr id="14" name="Down Arrow 13">
            <a:extLst>
              <a:ext uri="{FF2B5EF4-FFF2-40B4-BE49-F238E27FC236}">
                <a16:creationId xmlns:a16="http://schemas.microsoft.com/office/drawing/2014/main" id="{F0EC83EA-D56A-47CB-A4EE-67BB2E623454}"/>
              </a:ext>
            </a:extLst>
          </p:cNvPr>
          <p:cNvSpPr/>
          <p:nvPr/>
        </p:nvSpPr>
        <p:spPr>
          <a:xfrm>
            <a:off x="502920" y="5449333"/>
            <a:ext cx="532607" cy="1075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98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FD021D4-7AB5-418A-BB9E-9857222A73C4}"/>
              </a:ext>
            </a:extLst>
          </p:cNvPr>
          <p:cNvSpPr>
            <a:spLocks noGrp="1"/>
          </p:cNvSpPr>
          <p:nvPr>
            <p:ph type="title"/>
          </p:nvPr>
        </p:nvSpPr>
        <p:spPr>
          <a:xfrm>
            <a:off x="993152" y="724890"/>
            <a:ext cx="8379448" cy="1292662"/>
          </a:xfrm>
        </p:spPr>
        <p:txBody>
          <a:bodyPr/>
          <a:lstStyle/>
          <a:p>
            <a:pPr eaLnBrk="1" hangingPunct="1"/>
            <a:r>
              <a:rPr lang="en-US" altLang="en-PK" dirty="0" err="1"/>
              <a:t>Centralised</a:t>
            </a:r>
            <a:r>
              <a:rPr lang="en-US" altLang="en-PK" dirty="0"/>
              <a:t> Vs Distributed Computing</a:t>
            </a:r>
          </a:p>
        </p:txBody>
      </p:sp>
      <p:graphicFrame>
        <p:nvGraphicFramePr>
          <p:cNvPr id="4" name="Content Placeholder 3">
            <a:extLst>
              <a:ext uri="{FF2B5EF4-FFF2-40B4-BE49-F238E27FC236}">
                <a16:creationId xmlns:a16="http://schemas.microsoft.com/office/drawing/2014/main" id="{CDD2C33D-24F3-467E-AC1A-28DFC4EC10B8}"/>
              </a:ext>
            </a:extLst>
          </p:cNvPr>
          <p:cNvGraphicFramePr>
            <a:graphicFrameLocks noGrp="1"/>
          </p:cNvGraphicFramePr>
          <p:nvPr>
            <p:ph idx="1"/>
          </p:nvPr>
        </p:nvGraphicFramePr>
        <p:xfrm>
          <a:off x="502920" y="1874520"/>
          <a:ext cx="9052560" cy="1933956"/>
        </p:xfrm>
        <a:graphic>
          <a:graphicData uri="http://schemas.openxmlformats.org/drawingml/2006/table">
            <a:tbl>
              <a:tblPr firstRow="1" bandRow="1">
                <a:tableStyleId>{5C22544A-7EE6-4342-B048-85BDC9FD1C3A}</a:tableStyleId>
              </a:tblPr>
              <a:tblGrid>
                <a:gridCol w="4526280">
                  <a:extLst>
                    <a:ext uri="{9D8B030D-6E8A-4147-A177-3AD203B41FA5}">
                      <a16:colId xmlns:a16="http://schemas.microsoft.com/office/drawing/2014/main" val="20000"/>
                    </a:ext>
                  </a:extLst>
                </a:gridCol>
                <a:gridCol w="4526280">
                  <a:extLst>
                    <a:ext uri="{9D8B030D-6E8A-4147-A177-3AD203B41FA5}">
                      <a16:colId xmlns:a16="http://schemas.microsoft.com/office/drawing/2014/main" val="20001"/>
                    </a:ext>
                  </a:extLst>
                </a:gridCol>
              </a:tblGrid>
              <a:tr h="407924">
                <a:tc>
                  <a:txBody>
                    <a:bodyPr/>
                    <a:lstStyle/>
                    <a:p>
                      <a:r>
                        <a:rPr lang="en-US" sz="2000" dirty="0" err="1"/>
                        <a:t>Centralised</a:t>
                      </a:r>
                      <a:endParaRPr lang="en-US" sz="2000" dirty="0"/>
                    </a:p>
                  </a:txBody>
                  <a:tcPr marL="100584" marR="100584" marT="50292" marB="50292"/>
                </a:tc>
                <a:tc>
                  <a:txBody>
                    <a:bodyPr/>
                    <a:lstStyle/>
                    <a:p>
                      <a:r>
                        <a:rPr lang="en-US" sz="2000" dirty="0"/>
                        <a:t>Distributed</a:t>
                      </a:r>
                    </a:p>
                  </a:txBody>
                  <a:tcPr marL="100584" marR="100584" marT="50292" marB="50292"/>
                </a:tc>
                <a:extLst>
                  <a:ext uri="{0D108BD9-81ED-4DB2-BD59-A6C34878D82A}">
                    <a16:rowId xmlns:a16="http://schemas.microsoft.com/office/drawing/2014/main" val="10000"/>
                  </a:ext>
                </a:extLst>
              </a:tr>
              <a:tr h="704088">
                <a:tc>
                  <a:txBody>
                    <a:bodyPr/>
                    <a:lstStyle/>
                    <a:p>
                      <a:r>
                        <a:rPr lang="en-US" sz="2000" dirty="0"/>
                        <a:t>Many jobs done on a single CPU</a:t>
                      </a:r>
                    </a:p>
                  </a:txBody>
                  <a:tcPr marL="100584" marR="100584" marT="50292" marB="50292"/>
                </a:tc>
                <a:tc>
                  <a:txBody>
                    <a:bodyPr/>
                    <a:lstStyle/>
                    <a:p>
                      <a:r>
                        <a:rPr lang="en-US" sz="2000" dirty="0"/>
                        <a:t>Jobs are distributed to many CPUs which are interconnected</a:t>
                      </a:r>
                    </a:p>
                  </a:txBody>
                  <a:tcPr marL="100584" marR="100584" marT="50292" marB="50292"/>
                </a:tc>
                <a:extLst>
                  <a:ext uri="{0D108BD9-81ED-4DB2-BD59-A6C34878D82A}">
                    <a16:rowId xmlns:a16="http://schemas.microsoft.com/office/drawing/2014/main" val="10001"/>
                  </a:ext>
                </a:extLst>
              </a:tr>
              <a:tr h="407924">
                <a:tc>
                  <a:txBody>
                    <a:bodyPr/>
                    <a:lstStyle/>
                    <a:p>
                      <a:r>
                        <a:rPr lang="en-US" sz="2000" dirty="0"/>
                        <a:t>Uses</a:t>
                      </a:r>
                      <a:r>
                        <a:rPr lang="en-US" sz="2000" baseline="0" dirty="0"/>
                        <a:t> Shared memory, Variables concept</a:t>
                      </a:r>
                      <a:endParaRPr lang="en-US" sz="2000" dirty="0"/>
                    </a:p>
                  </a:txBody>
                  <a:tcPr marL="100584" marR="100584" marT="50292" marB="50292"/>
                </a:tc>
                <a:tc>
                  <a:txBody>
                    <a:bodyPr/>
                    <a:lstStyle/>
                    <a:p>
                      <a:r>
                        <a:rPr lang="en-US" sz="2000" baseline="0" dirty="0"/>
                        <a:t>NO Shared memory, Variables concept</a:t>
                      </a:r>
                      <a:endParaRPr lang="en-US" sz="2000" dirty="0"/>
                    </a:p>
                  </a:txBody>
                  <a:tcPr marL="100584" marR="100584" marT="50292" marB="50292"/>
                </a:tc>
                <a:extLst>
                  <a:ext uri="{0D108BD9-81ED-4DB2-BD59-A6C34878D82A}">
                    <a16:rowId xmlns:a16="http://schemas.microsoft.com/office/drawing/2014/main" val="10002"/>
                  </a:ext>
                </a:extLst>
              </a:tr>
              <a:tr h="407924">
                <a:tc>
                  <a:txBody>
                    <a:bodyPr/>
                    <a:lstStyle/>
                    <a:p>
                      <a:r>
                        <a:rPr lang="en-US" sz="2000" dirty="0"/>
                        <a:t>Single global clock to sync ops</a:t>
                      </a:r>
                    </a:p>
                  </a:txBody>
                  <a:tcPr marL="100584" marR="100584" marT="50292" marB="50292"/>
                </a:tc>
                <a:tc>
                  <a:txBody>
                    <a:bodyPr/>
                    <a:lstStyle/>
                    <a:p>
                      <a:r>
                        <a:rPr lang="en-US" sz="2000" dirty="0"/>
                        <a:t>No global clock</a:t>
                      </a:r>
                    </a:p>
                  </a:txBody>
                  <a:tcPr marL="100584" marR="100584" marT="50292" marB="50292"/>
                </a:tc>
                <a:extLst>
                  <a:ext uri="{0D108BD9-81ED-4DB2-BD59-A6C34878D82A}">
                    <a16:rowId xmlns:a16="http://schemas.microsoft.com/office/drawing/2014/main" val="10003"/>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8186" y="750906"/>
            <a:ext cx="8145829" cy="57912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9B8B6087-7C3B-42FC-B105-0AD9C987EA72}"/>
              </a:ext>
            </a:extLst>
          </p:cNvPr>
          <p:cNvSpPr>
            <a:spLocks noGrp="1" noChangeArrowheads="1"/>
          </p:cNvSpPr>
          <p:nvPr>
            <p:ph type="ctrTitle"/>
          </p:nvPr>
        </p:nvSpPr>
        <p:spPr>
          <a:xfrm>
            <a:off x="670560" y="3383280"/>
            <a:ext cx="8801100" cy="1354217"/>
          </a:xfrm>
        </p:spPr>
        <p:txBody>
          <a:bodyPr/>
          <a:lstStyle/>
          <a:p>
            <a:r>
              <a:rPr lang="en-US" altLang="en-PK"/>
              <a:t>Why writing (fast) parallel programs is hard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10EA8E19-A37E-4BD8-8B88-91DB327407C0}"/>
              </a:ext>
            </a:extLst>
          </p:cNvPr>
          <p:cNvSpPr>
            <a:spLocks noGrp="1" noChangeArrowheads="1"/>
          </p:cNvSpPr>
          <p:nvPr>
            <p:ph type="title"/>
          </p:nvPr>
        </p:nvSpPr>
        <p:spPr>
          <a:xfrm>
            <a:off x="989251" y="796974"/>
            <a:ext cx="8079898" cy="646331"/>
          </a:xfrm>
        </p:spPr>
        <p:txBody>
          <a:bodyPr/>
          <a:lstStyle/>
          <a:p>
            <a:r>
              <a:rPr lang="en-US" altLang="en-PK" dirty="0"/>
              <a:t>Principles of Parallel Computing</a:t>
            </a:r>
          </a:p>
        </p:txBody>
      </p:sp>
      <p:sp>
        <p:nvSpPr>
          <p:cNvPr id="472067" name="Rectangle 3">
            <a:extLst>
              <a:ext uri="{FF2B5EF4-FFF2-40B4-BE49-F238E27FC236}">
                <a16:creationId xmlns:a16="http://schemas.microsoft.com/office/drawing/2014/main" id="{58F89446-91EC-4F00-8093-C9E64FC4F401}"/>
              </a:ext>
            </a:extLst>
          </p:cNvPr>
          <p:cNvSpPr>
            <a:spLocks noGrp="1" noChangeArrowheads="1"/>
          </p:cNvSpPr>
          <p:nvPr>
            <p:ph type="body" idx="1"/>
          </p:nvPr>
        </p:nvSpPr>
        <p:spPr>
          <a:xfrm>
            <a:off x="1042513" y="1791016"/>
            <a:ext cx="8801100" cy="2215991"/>
          </a:xfrm>
        </p:spPr>
        <p:txBody>
          <a:bodyPr/>
          <a:lstStyle/>
          <a:p>
            <a:r>
              <a:rPr lang="en-US" altLang="en-PK" dirty="0"/>
              <a:t>Finding enough parallelism  (Amdahl’s Law)</a:t>
            </a:r>
          </a:p>
          <a:p>
            <a:r>
              <a:rPr lang="en-US" altLang="en-PK" dirty="0"/>
              <a:t>Granularity</a:t>
            </a:r>
          </a:p>
          <a:p>
            <a:r>
              <a:rPr lang="en-US" altLang="en-PK" dirty="0"/>
              <a:t>Locality</a:t>
            </a:r>
          </a:p>
          <a:p>
            <a:r>
              <a:rPr lang="en-US" altLang="en-PK" dirty="0"/>
              <a:t>Load balance</a:t>
            </a:r>
          </a:p>
          <a:p>
            <a:r>
              <a:rPr lang="en-US" altLang="en-PK" dirty="0"/>
              <a:t>Coordination and synchronization</a:t>
            </a:r>
          </a:p>
          <a:p>
            <a:r>
              <a:rPr lang="en-US" altLang="en-PK" dirty="0"/>
              <a:t>Performance modeling</a:t>
            </a:r>
          </a:p>
        </p:txBody>
      </p:sp>
      <p:sp>
        <p:nvSpPr>
          <p:cNvPr id="472068" name="Text Box 4">
            <a:extLst>
              <a:ext uri="{FF2B5EF4-FFF2-40B4-BE49-F238E27FC236}">
                <a16:creationId xmlns:a16="http://schemas.microsoft.com/office/drawing/2014/main" id="{679DCEB9-42E3-41D8-8C63-F0187B1BAF3D}"/>
              </a:ext>
            </a:extLst>
          </p:cNvPr>
          <p:cNvSpPr txBox="1">
            <a:spLocks noChangeArrowheads="1"/>
          </p:cNvSpPr>
          <p:nvPr/>
        </p:nvSpPr>
        <p:spPr bwMode="auto">
          <a:xfrm>
            <a:off x="1201411" y="5208115"/>
            <a:ext cx="78232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PK" sz="3080" dirty="0">
                <a:solidFill>
                  <a:schemeClr val="tx2"/>
                </a:solidFill>
                <a:latin typeface="Times" panose="02020603050405020304" pitchFamily="18" charset="0"/>
              </a:rPr>
              <a:t>All of these things makes parallel programming even harder than sequential programming.</a:t>
            </a:r>
          </a:p>
        </p:txBody>
      </p:sp>
      <p:sp>
        <p:nvSpPr>
          <p:cNvPr id="472069" name="AutoShape 5">
            <a:extLst>
              <a:ext uri="{FF2B5EF4-FFF2-40B4-BE49-F238E27FC236}">
                <a16:creationId xmlns:a16="http://schemas.microsoft.com/office/drawing/2014/main" id="{61966172-A47F-45E0-A313-E3AE787329A1}"/>
              </a:ext>
            </a:extLst>
          </p:cNvPr>
          <p:cNvSpPr>
            <a:spLocks noChangeArrowheads="1"/>
          </p:cNvSpPr>
          <p:nvPr/>
        </p:nvSpPr>
        <p:spPr bwMode="auto">
          <a:xfrm>
            <a:off x="522130" y="5562284"/>
            <a:ext cx="520383" cy="419100"/>
          </a:xfrm>
          <a:prstGeom prst="rightArrow">
            <a:avLst>
              <a:gd name="adj1" fmla="val 50000"/>
              <a:gd name="adj2" fmla="val 3104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1AFADD51-920A-4265-B082-3623F1176621}"/>
              </a:ext>
            </a:extLst>
          </p:cNvPr>
          <p:cNvSpPr>
            <a:spLocks noGrp="1" noChangeArrowheads="1"/>
          </p:cNvSpPr>
          <p:nvPr>
            <p:ph type="title"/>
          </p:nvPr>
        </p:nvSpPr>
        <p:spPr>
          <a:xfrm>
            <a:off x="988377" y="796975"/>
            <a:ext cx="8165465" cy="646331"/>
          </a:xfrm>
        </p:spPr>
        <p:txBody>
          <a:bodyPr/>
          <a:lstStyle/>
          <a:p>
            <a:r>
              <a:rPr lang="en-US" altLang="en-PK" dirty="0"/>
              <a:t>Finding Enough Parallelism</a:t>
            </a:r>
          </a:p>
        </p:txBody>
      </p:sp>
      <p:sp>
        <p:nvSpPr>
          <p:cNvPr id="474115" name="Rectangle 3">
            <a:extLst>
              <a:ext uri="{FF2B5EF4-FFF2-40B4-BE49-F238E27FC236}">
                <a16:creationId xmlns:a16="http://schemas.microsoft.com/office/drawing/2014/main" id="{256E491F-7D20-4333-8B63-C802DD04EDA4}"/>
              </a:ext>
            </a:extLst>
          </p:cNvPr>
          <p:cNvSpPr>
            <a:spLocks noGrp="1" noChangeArrowheads="1"/>
          </p:cNvSpPr>
          <p:nvPr>
            <p:ph type="body" idx="1"/>
          </p:nvPr>
        </p:nvSpPr>
        <p:spPr>
          <a:xfrm>
            <a:off x="988377" y="1598013"/>
            <a:ext cx="8801100" cy="1569660"/>
          </a:xfrm>
        </p:spPr>
        <p:txBody>
          <a:bodyPr/>
          <a:lstStyle/>
          <a:p>
            <a:r>
              <a:rPr lang="en-US" altLang="en-PK" dirty="0"/>
              <a:t>Suppose only part of an application seems parallel</a:t>
            </a:r>
          </a:p>
          <a:p>
            <a:r>
              <a:rPr lang="en-US" altLang="en-PK" dirty="0"/>
              <a:t>Amdahl’s law</a:t>
            </a:r>
          </a:p>
          <a:p>
            <a:pPr lvl="1"/>
            <a:r>
              <a:rPr lang="en-US" altLang="en-PK" dirty="0"/>
              <a:t>let s be the fraction of work done sequentially, so                                (1-s) is fraction parallelizable</a:t>
            </a:r>
          </a:p>
          <a:p>
            <a:pPr lvl="1"/>
            <a:r>
              <a:rPr lang="en-US" altLang="en-PK" dirty="0"/>
              <a:t>P = number of processors</a:t>
            </a:r>
          </a:p>
        </p:txBody>
      </p:sp>
      <p:sp>
        <p:nvSpPr>
          <p:cNvPr id="474116" name="Text Box 4">
            <a:extLst>
              <a:ext uri="{FF2B5EF4-FFF2-40B4-BE49-F238E27FC236}">
                <a16:creationId xmlns:a16="http://schemas.microsoft.com/office/drawing/2014/main" id="{8244E99C-1A73-4219-8F97-CB840ED50EEE}"/>
              </a:ext>
            </a:extLst>
          </p:cNvPr>
          <p:cNvSpPr txBox="1">
            <a:spLocks noChangeArrowheads="1"/>
          </p:cNvSpPr>
          <p:nvPr/>
        </p:nvSpPr>
        <p:spPr bwMode="auto">
          <a:xfrm>
            <a:off x="1592580" y="3048001"/>
            <a:ext cx="6183472"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PK" sz="2640"/>
              <a:t>Speedup(P) = Time(1)/Time(P)</a:t>
            </a:r>
          </a:p>
          <a:p>
            <a:pPr algn="l">
              <a:spcBef>
                <a:spcPct val="50000"/>
              </a:spcBef>
            </a:pPr>
            <a:r>
              <a:rPr lang="en-US" altLang="en-PK" sz="2640"/>
              <a:t>                   &lt;= 1/(s + (1-s)/P) </a:t>
            </a:r>
          </a:p>
          <a:p>
            <a:pPr algn="l">
              <a:spcBef>
                <a:spcPct val="50000"/>
              </a:spcBef>
            </a:pPr>
            <a:r>
              <a:rPr lang="en-US" altLang="en-PK" sz="2640"/>
              <a:t>                   &lt;= 1/s</a:t>
            </a:r>
          </a:p>
        </p:txBody>
      </p:sp>
      <p:sp>
        <p:nvSpPr>
          <p:cNvPr id="474117" name="Rectangle 5">
            <a:extLst>
              <a:ext uri="{FF2B5EF4-FFF2-40B4-BE49-F238E27FC236}">
                <a16:creationId xmlns:a16="http://schemas.microsoft.com/office/drawing/2014/main" id="{E5F75846-86DA-421F-A460-BC2C69E8ABEE}"/>
              </a:ext>
            </a:extLst>
          </p:cNvPr>
          <p:cNvSpPr>
            <a:spLocks noChangeArrowheads="1"/>
          </p:cNvSpPr>
          <p:nvPr/>
        </p:nvSpPr>
        <p:spPr bwMode="auto">
          <a:xfrm>
            <a:off x="670560" y="4892040"/>
            <a:ext cx="8418672" cy="22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37" tIns="48895" rIns="99537" bIns="48895"/>
          <a:lstStyle>
            <a:lvl1pPr marL="203200" indent="-203200" algn="l">
              <a:spcBef>
                <a:spcPct val="15000"/>
              </a:spcBef>
              <a:buSzPct val="100000"/>
              <a:buChar char="•"/>
              <a:defRPr sz="2400">
                <a:solidFill>
                  <a:schemeClr val="tx1"/>
                </a:solidFill>
                <a:latin typeface="Arial" panose="020B0604020202020204" pitchFamily="34" charset="0"/>
              </a:defRPr>
            </a:lvl1pPr>
            <a:lvl2pPr marL="514350" indent="-196850" algn="l">
              <a:spcBef>
                <a:spcPct val="15000"/>
              </a:spcBef>
              <a:buSzPct val="100000"/>
              <a:buChar char="•"/>
              <a:defRPr sz="2000">
                <a:solidFill>
                  <a:srgbClr val="000099"/>
                </a:solidFill>
                <a:latin typeface="Arial" panose="020B0604020202020204" pitchFamily="34" charset="0"/>
              </a:defRPr>
            </a:lvl2pPr>
            <a:lvl3pPr marL="800100" indent="-171450" algn="l">
              <a:spcBef>
                <a:spcPct val="15000"/>
              </a:spcBef>
              <a:buSzPct val="100000"/>
              <a:buChar char="•"/>
              <a:defRPr>
                <a:solidFill>
                  <a:schemeClr val="tx1"/>
                </a:solidFill>
                <a:latin typeface="Arial" panose="020B0604020202020204" pitchFamily="34"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PK" sz="2640" dirty="0"/>
              <a:t>Even if the parallel part speeds up perfectly           performance is limited by the sequential part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750C5F8C-F8F0-4010-8824-A1794694AB26}"/>
              </a:ext>
            </a:extLst>
          </p:cNvPr>
          <p:cNvSpPr>
            <a:spLocks noGrp="1" noChangeArrowheads="1"/>
          </p:cNvSpPr>
          <p:nvPr>
            <p:ph type="title"/>
          </p:nvPr>
        </p:nvSpPr>
        <p:spPr>
          <a:xfrm>
            <a:off x="898418" y="762000"/>
            <a:ext cx="7482681" cy="646331"/>
          </a:xfrm>
        </p:spPr>
        <p:txBody>
          <a:bodyPr/>
          <a:lstStyle/>
          <a:p>
            <a:r>
              <a:rPr lang="en-US" altLang="en-PK" dirty="0"/>
              <a:t>Overhead of Parallelism</a:t>
            </a:r>
          </a:p>
        </p:txBody>
      </p:sp>
      <p:sp>
        <p:nvSpPr>
          <p:cNvPr id="475139" name="Rectangle 3">
            <a:extLst>
              <a:ext uri="{FF2B5EF4-FFF2-40B4-BE49-F238E27FC236}">
                <a16:creationId xmlns:a16="http://schemas.microsoft.com/office/drawing/2014/main" id="{E45D63A7-5FA3-4D44-8833-BEF8F2C1CDF3}"/>
              </a:ext>
            </a:extLst>
          </p:cNvPr>
          <p:cNvSpPr>
            <a:spLocks noGrp="1" noChangeArrowheads="1"/>
          </p:cNvSpPr>
          <p:nvPr>
            <p:ph type="body" idx="1"/>
          </p:nvPr>
        </p:nvSpPr>
        <p:spPr>
          <a:xfrm>
            <a:off x="898418" y="1752600"/>
            <a:ext cx="8801100" cy="4062651"/>
          </a:xfrm>
        </p:spPr>
        <p:txBody>
          <a:bodyPr/>
          <a:lstStyle/>
          <a:p>
            <a:r>
              <a:rPr lang="en-US" altLang="en-PK" dirty="0"/>
              <a:t>Given enough parallel work, this is the biggest barrier to getting desired speedup</a:t>
            </a:r>
          </a:p>
          <a:p>
            <a:r>
              <a:rPr lang="en-US" altLang="en-PK" dirty="0"/>
              <a:t>Parallelism overheads include:</a:t>
            </a:r>
          </a:p>
          <a:p>
            <a:pPr lvl="1"/>
            <a:r>
              <a:rPr lang="en-US" altLang="en-PK" dirty="0"/>
              <a:t>cost of starting a thread or process</a:t>
            </a:r>
          </a:p>
          <a:p>
            <a:pPr lvl="1"/>
            <a:r>
              <a:rPr lang="en-US" altLang="en-PK" dirty="0"/>
              <a:t>cost of communicating shared data</a:t>
            </a:r>
          </a:p>
          <a:p>
            <a:pPr lvl="1"/>
            <a:r>
              <a:rPr lang="en-US" altLang="en-PK" dirty="0"/>
              <a:t>cost of synchronizing</a:t>
            </a:r>
          </a:p>
          <a:p>
            <a:pPr lvl="1"/>
            <a:r>
              <a:rPr lang="en-US" altLang="en-PK" dirty="0"/>
              <a:t>extra (redundant) computation</a:t>
            </a:r>
          </a:p>
          <a:p>
            <a:r>
              <a:rPr lang="en-US" altLang="en-PK" dirty="0"/>
              <a:t>Each of these can be in the range of milliseconds   (=millions of flops) on some systems</a:t>
            </a:r>
          </a:p>
          <a:p>
            <a:r>
              <a:rPr lang="en-US" altLang="en-PK" dirty="0"/>
              <a:t>Tradeoff: Algorithm needs sufficiently large units of work to run fast in parallel (I.e. large granularity), but not so large that there is not enough parallel work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5734E914-23E5-45CD-97CD-1A581EAC3C03}"/>
              </a:ext>
            </a:extLst>
          </p:cNvPr>
          <p:cNvSpPr>
            <a:spLocks noGrp="1" noChangeArrowheads="1"/>
          </p:cNvSpPr>
          <p:nvPr>
            <p:ph type="title"/>
          </p:nvPr>
        </p:nvSpPr>
        <p:spPr>
          <a:xfrm>
            <a:off x="936242" y="691981"/>
            <a:ext cx="5259453" cy="646331"/>
          </a:xfrm>
          <a:noFill/>
          <a:ln/>
        </p:spPr>
        <p:txBody>
          <a:bodyPr wrap="none"/>
          <a:lstStyle/>
          <a:p>
            <a:r>
              <a:rPr lang="en-US" altLang="en-PK" dirty="0"/>
              <a:t>Locality and Parallelism</a:t>
            </a:r>
          </a:p>
        </p:txBody>
      </p:sp>
      <p:sp>
        <p:nvSpPr>
          <p:cNvPr id="476163" name="Rectangle 3">
            <a:extLst>
              <a:ext uri="{FF2B5EF4-FFF2-40B4-BE49-F238E27FC236}">
                <a16:creationId xmlns:a16="http://schemas.microsoft.com/office/drawing/2014/main" id="{301E60A2-999B-42C2-B018-0F4AE7265FE2}"/>
              </a:ext>
            </a:extLst>
          </p:cNvPr>
          <p:cNvSpPr>
            <a:spLocks noGrp="1" noChangeArrowheads="1"/>
          </p:cNvSpPr>
          <p:nvPr>
            <p:ph type="body" idx="1"/>
          </p:nvPr>
        </p:nvSpPr>
        <p:spPr>
          <a:xfrm>
            <a:off x="578010" y="5593887"/>
            <a:ext cx="8801100" cy="1320361"/>
          </a:xfrm>
          <a:noFill/>
          <a:ln/>
        </p:spPr>
        <p:txBody>
          <a:bodyPr/>
          <a:lstStyle/>
          <a:p>
            <a:r>
              <a:rPr lang="en-US" altLang="en-PK" sz="1760" dirty="0"/>
              <a:t>Large memories are slow, fast memories are small</a:t>
            </a:r>
          </a:p>
          <a:p>
            <a:r>
              <a:rPr lang="en-US" altLang="en-PK" sz="1760" dirty="0"/>
              <a:t>Storage hierarchies are large and fast </a:t>
            </a:r>
            <a:r>
              <a:rPr lang="en-US" altLang="en-PK" sz="1760" u="sng" dirty="0"/>
              <a:t>on average</a:t>
            </a:r>
          </a:p>
          <a:p>
            <a:r>
              <a:rPr lang="en-US" altLang="en-PK" sz="1760" dirty="0"/>
              <a:t>Parallel processors, collectively, have large, fast cache</a:t>
            </a:r>
          </a:p>
          <a:p>
            <a:pPr marL="754380" lvl="1" indent="-209550"/>
            <a:r>
              <a:rPr lang="en-US" altLang="en-PK" sz="1540" dirty="0"/>
              <a:t>the slow accesses to “remote” data we call “communication”</a:t>
            </a:r>
          </a:p>
          <a:p>
            <a:r>
              <a:rPr lang="en-US" altLang="en-PK" sz="1760" dirty="0"/>
              <a:t>Algorithm should do most work on local data</a:t>
            </a:r>
            <a:endParaRPr lang="en-US" altLang="en-PK" dirty="0"/>
          </a:p>
        </p:txBody>
      </p:sp>
      <p:sp>
        <p:nvSpPr>
          <p:cNvPr id="476164" name="Rectangle 4">
            <a:extLst>
              <a:ext uri="{FF2B5EF4-FFF2-40B4-BE49-F238E27FC236}">
                <a16:creationId xmlns:a16="http://schemas.microsoft.com/office/drawing/2014/main" id="{AB23CAF6-AA70-4BCB-872B-6AF0A7EADF2D}"/>
              </a:ext>
            </a:extLst>
          </p:cNvPr>
          <p:cNvSpPr>
            <a:spLocks noChangeArrowheads="1"/>
          </p:cNvSpPr>
          <p:nvPr/>
        </p:nvSpPr>
        <p:spPr bwMode="auto">
          <a:xfrm>
            <a:off x="1606550" y="1469390"/>
            <a:ext cx="1313180" cy="122936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65" name="Rectangle 5">
            <a:extLst>
              <a:ext uri="{FF2B5EF4-FFF2-40B4-BE49-F238E27FC236}">
                <a16:creationId xmlns:a16="http://schemas.microsoft.com/office/drawing/2014/main" id="{A7939B25-9CA0-4119-AECD-B0078F2FE91E}"/>
              </a:ext>
            </a:extLst>
          </p:cNvPr>
          <p:cNvSpPr>
            <a:spLocks noChangeArrowheads="1"/>
          </p:cNvSpPr>
          <p:nvPr/>
        </p:nvSpPr>
        <p:spPr bwMode="auto">
          <a:xfrm>
            <a:off x="1934845" y="1546225"/>
            <a:ext cx="656590" cy="23749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66" name="Rectangle 6">
            <a:extLst>
              <a:ext uri="{FF2B5EF4-FFF2-40B4-BE49-F238E27FC236}">
                <a16:creationId xmlns:a16="http://schemas.microsoft.com/office/drawing/2014/main" id="{39C1A134-7695-4FB8-AA36-88FAB8DD05CB}"/>
              </a:ext>
            </a:extLst>
          </p:cNvPr>
          <p:cNvSpPr>
            <a:spLocks noChangeArrowheads="1"/>
          </p:cNvSpPr>
          <p:nvPr/>
        </p:nvSpPr>
        <p:spPr bwMode="auto">
          <a:xfrm>
            <a:off x="1908652" y="1514793"/>
            <a:ext cx="662105"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Proc</a:t>
            </a:r>
          </a:p>
        </p:txBody>
      </p:sp>
      <p:sp>
        <p:nvSpPr>
          <p:cNvPr id="476167" name="Rectangle 7">
            <a:extLst>
              <a:ext uri="{FF2B5EF4-FFF2-40B4-BE49-F238E27FC236}">
                <a16:creationId xmlns:a16="http://schemas.microsoft.com/office/drawing/2014/main" id="{07AE2798-0BE4-431B-A638-F714501EA55A}"/>
              </a:ext>
            </a:extLst>
          </p:cNvPr>
          <p:cNvSpPr>
            <a:spLocks noChangeArrowheads="1"/>
          </p:cNvSpPr>
          <p:nvPr/>
        </p:nvSpPr>
        <p:spPr bwMode="auto">
          <a:xfrm>
            <a:off x="1851025" y="1797685"/>
            <a:ext cx="824230" cy="3213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68" name="Rectangle 8">
            <a:extLst>
              <a:ext uri="{FF2B5EF4-FFF2-40B4-BE49-F238E27FC236}">
                <a16:creationId xmlns:a16="http://schemas.microsoft.com/office/drawing/2014/main" id="{CDAC3B8B-ADA6-43C1-9FF7-03E5315485BF}"/>
              </a:ext>
            </a:extLst>
          </p:cNvPr>
          <p:cNvSpPr>
            <a:spLocks noChangeArrowheads="1"/>
          </p:cNvSpPr>
          <p:nvPr/>
        </p:nvSpPr>
        <p:spPr bwMode="auto">
          <a:xfrm>
            <a:off x="1824832" y="1766253"/>
            <a:ext cx="828113"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Cache</a:t>
            </a:r>
          </a:p>
        </p:txBody>
      </p:sp>
      <p:sp>
        <p:nvSpPr>
          <p:cNvPr id="476169" name="Rectangle 9">
            <a:extLst>
              <a:ext uri="{FF2B5EF4-FFF2-40B4-BE49-F238E27FC236}">
                <a16:creationId xmlns:a16="http://schemas.microsoft.com/office/drawing/2014/main" id="{29B4AFF2-06F3-4807-B5B7-F864E4AE317E}"/>
              </a:ext>
            </a:extLst>
          </p:cNvPr>
          <p:cNvSpPr>
            <a:spLocks noChangeArrowheads="1"/>
          </p:cNvSpPr>
          <p:nvPr/>
        </p:nvSpPr>
        <p:spPr bwMode="auto">
          <a:xfrm>
            <a:off x="1683385" y="2132965"/>
            <a:ext cx="1159510" cy="488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70" name="Rectangle 10">
            <a:extLst>
              <a:ext uri="{FF2B5EF4-FFF2-40B4-BE49-F238E27FC236}">
                <a16:creationId xmlns:a16="http://schemas.microsoft.com/office/drawing/2014/main" id="{E79078CC-FCE5-41C9-827E-B7927B1D8CF7}"/>
              </a:ext>
            </a:extLst>
          </p:cNvPr>
          <p:cNvSpPr>
            <a:spLocks noChangeArrowheads="1"/>
          </p:cNvSpPr>
          <p:nvPr/>
        </p:nvSpPr>
        <p:spPr bwMode="auto">
          <a:xfrm>
            <a:off x="1657192" y="2101533"/>
            <a:ext cx="1121462"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L2 Cache</a:t>
            </a:r>
          </a:p>
        </p:txBody>
      </p:sp>
      <p:sp>
        <p:nvSpPr>
          <p:cNvPr id="476171" name="Rectangle 11">
            <a:extLst>
              <a:ext uri="{FF2B5EF4-FFF2-40B4-BE49-F238E27FC236}">
                <a16:creationId xmlns:a16="http://schemas.microsoft.com/office/drawing/2014/main" id="{C40E401B-761A-4C7F-ABAC-7376C917E758}"/>
              </a:ext>
            </a:extLst>
          </p:cNvPr>
          <p:cNvSpPr>
            <a:spLocks noChangeArrowheads="1"/>
          </p:cNvSpPr>
          <p:nvPr/>
        </p:nvSpPr>
        <p:spPr bwMode="auto">
          <a:xfrm>
            <a:off x="1599565" y="3054985"/>
            <a:ext cx="1327150" cy="7404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72" name="Rectangle 12">
            <a:extLst>
              <a:ext uri="{FF2B5EF4-FFF2-40B4-BE49-F238E27FC236}">
                <a16:creationId xmlns:a16="http://schemas.microsoft.com/office/drawing/2014/main" id="{BE1DF0DC-BD17-4431-9F17-8C0A0D1F5954}"/>
              </a:ext>
            </a:extLst>
          </p:cNvPr>
          <p:cNvSpPr>
            <a:spLocks noChangeArrowheads="1"/>
          </p:cNvSpPr>
          <p:nvPr/>
        </p:nvSpPr>
        <p:spPr bwMode="auto">
          <a:xfrm>
            <a:off x="1573372" y="3191193"/>
            <a:ext cx="1121462"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L3 Cache</a:t>
            </a:r>
          </a:p>
        </p:txBody>
      </p:sp>
      <p:sp>
        <p:nvSpPr>
          <p:cNvPr id="476173" name="Rectangle 13">
            <a:extLst>
              <a:ext uri="{FF2B5EF4-FFF2-40B4-BE49-F238E27FC236}">
                <a16:creationId xmlns:a16="http://schemas.microsoft.com/office/drawing/2014/main" id="{2AE0A93C-49EB-448C-92A3-83E3DD1FD3A0}"/>
              </a:ext>
            </a:extLst>
          </p:cNvPr>
          <p:cNvSpPr>
            <a:spLocks noChangeArrowheads="1"/>
          </p:cNvSpPr>
          <p:nvPr/>
        </p:nvSpPr>
        <p:spPr bwMode="auto">
          <a:xfrm>
            <a:off x="1348105" y="4228465"/>
            <a:ext cx="1746250" cy="9080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74" name="Rectangle 14">
            <a:extLst>
              <a:ext uri="{FF2B5EF4-FFF2-40B4-BE49-F238E27FC236}">
                <a16:creationId xmlns:a16="http://schemas.microsoft.com/office/drawing/2014/main" id="{F4C4A032-51CD-449C-B528-D3536F974EDC}"/>
              </a:ext>
            </a:extLst>
          </p:cNvPr>
          <p:cNvSpPr>
            <a:spLocks noChangeArrowheads="1"/>
          </p:cNvSpPr>
          <p:nvPr/>
        </p:nvSpPr>
        <p:spPr bwMode="auto">
          <a:xfrm>
            <a:off x="1575118" y="4448493"/>
            <a:ext cx="1090621"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Memory</a:t>
            </a:r>
          </a:p>
        </p:txBody>
      </p:sp>
      <p:sp>
        <p:nvSpPr>
          <p:cNvPr id="476175" name="Line 15">
            <a:extLst>
              <a:ext uri="{FF2B5EF4-FFF2-40B4-BE49-F238E27FC236}">
                <a16:creationId xmlns:a16="http://schemas.microsoft.com/office/drawing/2014/main" id="{59813536-93EE-4BAE-AAF8-DA87F852F7EC}"/>
              </a:ext>
            </a:extLst>
          </p:cNvPr>
          <p:cNvSpPr>
            <a:spLocks noChangeShapeType="1"/>
          </p:cNvSpPr>
          <p:nvPr/>
        </p:nvSpPr>
        <p:spPr bwMode="auto">
          <a:xfrm>
            <a:off x="2263140" y="2712720"/>
            <a:ext cx="0" cy="3352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76" name="Line 16">
            <a:extLst>
              <a:ext uri="{FF2B5EF4-FFF2-40B4-BE49-F238E27FC236}">
                <a16:creationId xmlns:a16="http://schemas.microsoft.com/office/drawing/2014/main" id="{74812833-E723-4160-98CB-68E8351B1F1F}"/>
              </a:ext>
            </a:extLst>
          </p:cNvPr>
          <p:cNvSpPr>
            <a:spLocks noChangeShapeType="1"/>
          </p:cNvSpPr>
          <p:nvPr/>
        </p:nvSpPr>
        <p:spPr bwMode="auto">
          <a:xfrm>
            <a:off x="2263140" y="3802380"/>
            <a:ext cx="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77" name="Rectangle 17">
            <a:extLst>
              <a:ext uri="{FF2B5EF4-FFF2-40B4-BE49-F238E27FC236}">
                <a16:creationId xmlns:a16="http://schemas.microsoft.com/office/drawing/2014/main" id="{AFB9D575-65ED-49DC-869E-74D6BD8BC754}"/>
              </a:ext>
            </a:extLst>
          </p:cNvPr>
          <p:cNvSpPr>
            <a:spLocks noChangeArrowheads="1"/>
          </p:cNvSpPr>
          <p:nvPr/>
        </p:nvSpPr>
        <p:spPr bwMode="auto">
          <a:xfrm>
            <a:off x="62871" y="1525168"/>
            <a:ext cx="1620509" cy="101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solidFill>
                  <a:srgbClr val="005400"/>
                </a:solidFill>
              </a:rPr>
              <a:t>Conventional </a:t>
            </a:r>
          </a:p>
          <a:p>
            <a:pPr algn="l"/>
            <a:r>
              <a:rPr lang="en-US" altLang="en-PK" sz="1980">
                <a:solidFill>
                  <a:srgbClr val="005400"/>
                </a:solidFill>
              </a:rPr>
              <a:t>Storage </a:t>
            </a:r>
          </a:p>
          <a:p>
            <a:pPr algn="l"/>
            <a:r>
              <a:rPr lang="en-US" altLang="en-PK" sz="1980">
                <a:solidFill>
                  <a:srgbClr val="005400"/>
                </a:solidFill>
              </a:rPr>
              <a:t>Hierarchy</a:t>
            </a:r>
          </a:p>
        </p:txBody>
      </p:sp>
      <p:sp>
        <p:nvSpPr>
          <p:cNvPr id="476178" name="Rectangle 18">
            <a:extLst>
              <a:ext uri="{FF2B5EF4-FFF2-40B4-BE49-F238E27FC236}">
                <a16:creationId xmlns:a16="http://schemas.microsoft.com/office/drawing/2014/main" id="{2CCA37BC-B72F-42E7-A0A5-45F33555DA73}"/>
              </a:ext>
            </a:extLst>
          </p:cNvPr>
          <p:cNvSpPr>
            <a:spLocks noChangeArrowheads="1"/>
          </p:cNvSpPr>
          <p:nvPr/>
        </p:nvSpPr>
        <p:spPr bwMode="auto">
          <a:xfrm>
            <a:off x="4875530" y="1385570"/>
            <a:ext cx="1313180" cy="122936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79" name="Rectangle 19">
            <a:extLst>
              <a:ext uri="{FF2B5EF4-FFF2-40B4-BE49-F238E27FC236}">
                <a16:creationId xmlns:a16="http://schemas.microsoft.com/office/drawing/2014/main" id="{BE16B8EB-2A36-4340-829F-A269F77B1198}"/>
              </a:ext>
            </a:extLst>
          </p:cNvPr>
          <p:cNvSpPr>
            <a:spLocks noChangeArrowheads="1"/>
          </p:cNvSpPr>
          <p:nvPr/>
        </p:nvSpPr>
        <p:spPr bwMode="auto">
          <a:xfrm>
            <a:off x="5203825" y="1462405"/>
            <a:ext cx="656590" cy="23749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80" name="Rectangle 20">
            <a:extLst>
              <a:ext uri="{FF2B5EF4-FFF2-40B4-BE49-F238E27FC236}">
                <a16:creationId xmlns:a16="http://schemas.microsoft.com/office/drawing/2014/main" id="{8B6811C5-67F7-48A7-A498-B067ED72B9A7}"/>
              </a:ext>
            </a:extLst>
          </p:cNvPr>
          <p:cNvSpPr>
            <a:spLocks noChangeArrowheads="1"/>
          </p:cNvSpPr>
          <p:nvPr/>
        </p:nvSpPr>
        <p:spPr bwMode="auto">
          <a:xfrm>
            <a:off x="5177632" y="1429227"/>
            <a:ext cx="662105"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Proc</a:t>
            </a:r>
          </a:p>
        </p:txBody>
      </p:sp>
      <p:sp>
        <p:nvSpPr>
          <p:cNvPr id="476181" name="Rectangle 21">
            <a:extLst>
              <a:ext uri="{FF2B5EF4-FFF2-40B4-BE49-F238E27FC236}">
                <a16:creationId xmlns:a16="http://schemas.microsoft.com/office/drawing/2014/main" id="{A077BBB7-C865-4FB7-AAB3-842336D15C06}"/>
              </a:ext>
            </a:extLst>
          </p:cNvPr>
          <p:cNvSpPr>
            <a:spLocks noChangeArrowheads="1"/>
          </p:cNvSpPr>
          <p:nvPr/>
        </p:nvSpPr>
        <p:spPr bwMode="auto">
          <a:xfrm>
            <a:off x="5120005" y="1713865"/>
            <a:ext cx="824230" cy="3213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82" name="Rectangle 22">
            <a:extLst>
              <a:ext uri="{FF2B5EF4-FFF2-40B4-BE49-F238E27FC236}">
                <a16:creationId xmlns:a16="http://schemas.microsoft.com/office/drawing/2014/main" id="{0B38196A-6606-41AD-95B4-41BF0179E9DE}"/>
              </a:ext>
            </a:extLst>
          </p:cNvPr>
          <p:cNvSpPr>
            <a:spLocks noChangeArrowheads="1"/>
          </p:cNvSpPr>
          <p:nvPr/>
        </p:nvSpPr>
        <p:spPr bwMode="auto">
          <a:xfrm>
            <a:off x="5093812" y="1680687"/>
            <a:ext cx="828113"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Cache</a:t>
            </a:r>
          </a:p>
        </p:txBody>
      </p:sp>
      <p:sp>
        <p:nvSpPr>
          <p:cNvPr id="476183" name="Rectangle 23">
            <a:extLst>
              <a:ext uri="{FF2B5EF4-FFF2-40B4-BE49-F238E27FC236}">
                <a16:creationId xmlns:a16="http://schemas.microsoft.com/office/drawing/2014/main" id="{1AF4C775-45E7-48E1-83B6-7A6578A4584E}"/>
              </a:ext>
            </a:extLst>
          </p:cNvPr>
          <p:cNvSpPr>
            <a:spLocks noChangeArrowheads="1"/>
          </p:cNvSpPr>
          <p:nvPr/>
        </p:nvSpPr>
        <p:spPr bwMode="auto">
          <a:xfrm>
            <a:off x="4952365" y="2049145"/>
            <a:ext cx="1159510" cy="488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84" name="Rectangle 24">
            <a:extLst>
              <a:ext uri="{FF2B5EF4-FFF2-40B4-BE49-F238E27FC236}">
                <a16:creationId xmlns:a16="http://schemas.microsoft.com/office/drawing/2014/main" id="{4703F085-EF73-440A-B96D-26342818F676}"/>
              </a:ext>
            </a:extLst>
          </p:cNvPr>
          <p:cNvSpPr>
            <a:spLocks noChangeArrowheads="1"/>
          </p:cNvSpPr>
          <p:nvPr/>
        </p:nvSpPr>
        <p:spPr bwMode="auto">
          <a:xfrm>
            <a:off x="4926172" y="2015967"/>
            <a:ext cx="1121462"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L2 Cache</a:t>
            </a:r>
          </a:p>
        </p:txBody>
      </p:sp>
      <p:sp>
        <p:nvSpPr>
          <p:cNvPr id="476185" name="Rectangle 25">
            <a:extLst>
              <a:ext uri="{FF2B5EF4-FFF2-40B4-BE49-F238E27FC236}">
                <a16:creationId xmlns:a16="http://schemas.microsoft.com/office/drawing/2014/main" id="{D7A413A7-71A0-464D-BBB5-97F7579F8C91}"/>
              </a:ext>
            </a:extLst>
          </p:cNvPr>
          <p:cNvSpPr>
            <a:spLocks noChangeArrowheads="1"/>
          </p:cNvSpPr>
          <p:nvPr/>
        </p:nvSpPr>
        <p:spPr bwMode="auto">
          <a:xfrm>
            <a:off x="4868545" y="2971165"/>
            <a:ext cx="1327150" cy="7404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86" name="Rectangle 26">
            <a:extLst>
              <a:ext uri="{FF2B5EF4-FFF2-40B4-BE49-F238E27FC236}">
                <a16:creationId xmlns:a16="http://schemas.microsoft.com/office/drawing/2014/main" id="{CD7CF8E2-137A-4BC6-9742-BBAA40C4EC32}"/>
              </a:ext>
            </a:extLst>
          </p:cNvPr>
          <p:cNvSpPr>
            <a:spLocks noChangeArrowheads="1"/>
          </p:cNvSpPr>
          <p:nvPr/>
        </p:nvSpPr>
        <p:spPr bwMode="auto">
          <a:xfrm>
            <a:off x="4842352" y="3105627"/>
            <a:ext cx="1121462"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L3 Cache</a:t>
            </a:r>
          </a:p>
        </p:txBody>
      </p:sp>
      <p:sp>
        <p:nvSpPr>
          <p:cNvPr id="476187" name="Rectangle 27">
            <a:extLst>
              <a:ext uri="{FF2B5EF4-FFF2-40B4-BE49-F238E27FC236}">
                <a16:creationId xmlns:a16="http://schemas.microsoft.com/office/drawing/2014/main" id="{092435F7-CC39-4A8B-A68B-6F6523504AD3}"/>
              </a:ext>
            </a:extLst>
          </p:cNvPr>
          <p:cNvSpPr>
            <a:spLocks noChangeArrowheads="1"/>
          </p:cNvSpPr>
          <p:nvPr/>
        </p:nvSpPr>
        <p:spPr bwMode="auto">
          <a:xfrm>
            <a:off x="4617085" y="4144645"/>
            <a:ext cx="1746250" cy="9080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88" name="Rectangle 28">
            <a:extLst>
              <a:ext uri="{FF2B5EF4-FFF2-40B4-BE49-F238E27FC236}">
                <a16:creationId xmlns:a16="http://schemas.microsoft.com/office/drawing/2014/main" id="{32E76CAC-D0A0-4DE2-A1B6-57EF2AB13C36}"/>
              </a:ext>
            </a:extLst>
          </p:cNvPr>
          <p:cNvSpPr>
            <a:spLocks noChangeArrowheads="1"/>
          </p:cNvSpPr>
          <p:nvPr/>
        </p:nvSpPr>
        <p:spPr bwMode="auto">
          <a:xfrm>
            <a:off x="4844098" y="4362927"/>
            <a:ext cx="1090621"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Memory</a:t>
            </a:r>
          </a:p>
        </p:txBody>
      </p:sp>
      <p:sp>
        <p:nvSpPr>
          <p:cNvPr id="476189" name="Line 29">
            <a:extLst>
              <a:ext uri="{FF2B5EF4-FFF2-40B4-BE49-F238E27FC236}">
                <a16:creationId xmlns:a16="http://schemas.microsoft.com/office/drawing/2014/main" id="{7526E486-26F6-445E-A429-9C7F77DC12AB}"/>
              </a:ext>
            </a:extLst>
          </p:cNvPr>
          <p:cNvSpPr>
            <a:spLocks noChangeShapeType="1"/>
          </p:cNvSpPr>
          <p:nvPr/>
        </p:nvSpPr>
        <p:spPr bwMode="auto">
          <a:xfrm>
            <a:off x="5532120" y="2628900"/>
            <a:ext cx="0" cy="3352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90" name="Line 30">
            <a:extLst>
              <a:ext uri="{FF2B5EF4-FFF2-40B4-BE49-F238E27FC236}">
                <a16:creationId xmlns:a16="http://schemas.microsoft.com/office/drawing/2014/main" id="{352D6CC3-5200-45C8-9CDA-44D1002150C1}"/>
              </a:ext>
            </a:extLst>
          </p:cNvPr>
          <p:cNvSpPr>
            <a:spLocks noChangeShapeType="1"/>
          </p:cNvSpPr>
          <p:nvPr/>
        </p:nvSpPr>
        <p:spPr bwMode="auto">
          <a:xfrm>
            <a:off x="5532120" y="3718560"/>
            <a:ext cx="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91" name="Rectangle 31">
            <a:extLst>
              <a:ext uri="{FF2B5EF4-FFF2-40B4-BE49-F238E27FC236}">
                <a16:creationId xmlns:a16="http://schemas.microsoft.com/office/drawing/2014/main" id="{2C30BDBB-EDF6-4C5C-AD6A-F5173B2F63D4}"/>
              </a:ext>
            </a:extLst>
          </p:cNvPr>
          <p:cNvSpPr>
            <a:spLocks noChangeArrowheads="1"/>
          </p:cNvSpPr>
          <p:nvPr/>
        </p:nvSpPr>
        <p:spPr bwMode="auto">
          <a:xfrm>
            <a:off x="7054850" y="1385570"/>
            <a:ext cx="1313180" cy="122936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92" name="Rectangle 32">
            <a:extLst>
              <a:ext uri="{FF2B5EF4-FFF2-40B4-BE49-F238E27FC236}">
                <a16:creationId xmlns:a16="http://schemas.microsoft.com/office/drawing/2014/main" id="{F7B90891-6715-46D5-84E4-215CD9F5F450}"/>
              </a:ext>
            </a:extLst>
          </p:cNvPr>
          <p:cNvSpPr>
            <a:spLocks noChangeArrowheads="1"/>
          </p:cNvSpPr>
          <p:nvPr/>
        </p:nvSpPr>
        <p:spPr bwMode="auto">
          <a:xfrm>
            <a:off x="7383145" y="1462405"/>
            <a:ext cx="656590" cy="23749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93" name="Rectangle 33">
            <a:extLst>
              <a:ext uri="{FF2B5EF4-FFF2-40B4-BE49-F238E27FC236}">
                <a16:creationId xmlns:a16="http://schemas.microsoft.com/office/drawing/2014/main" id="{9A00638B-3D89-4922-848D-68333E4A4317}"/>
              </a:ext>
            </a:extLst>
          </p:cNvPr>
          <p:cNvSpPr>
            <a:spLocks noChangeArrowheads="1"/>
          </p:cNvSpPr>
          <p:nvPr/>
        </p:nvSpPr>
        <p:spPr bwMode="auto">
          <a:xfrm>
            <a:off x="7356952" y="1429227"/>
            <a:ext cx="662105"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Proc</a:t>
            </a:r>
          </a:p>
        </p:txBody>
      </p:sp>
      <p:sp>
        <p:nvSpPr>
          <p:cNvPr id="476194" name="Rectangle 34">
            <a:extLst>
              <a:ext uri="{FF2B5EF4-FFF2-40B4-BE49-F238E27FC236}">
                <a16:creationId xmlns:a16="http://schemas.microsoft.com/office/drawing/2014/main" id="{400690D9-57A4-4527-B168-7830F85580AA}"/>
              </a:ext>
            </a:extLst>
          </p:cNvPr>
          <p:cNvSpPr>
            <a:spLocks noChangeArrowheads="1"/>
          </p:cNvSpPr>
          <p:nvPr/>
        </p:nvSpPr>
        <p:spPr bwMode="auto">
          <a:xfrm>
            <a:off x="7299325" y="1713865"/>
            <a:ext cx="824230" cy="3213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95" name="Rectangle 35">
            <a:extLst>
              <a:ext uri="{FF2B5EF4-FFF2-40B4-BE49-F238E27FC236}">
                <a16:creationId xmlns:a16="http://schemas.microsoft.com/office/drawing/2014/main" id="{CB7CAD6F-3C58-45B7-86D8-E3FA5ECFD85C}"/>
              </a:ext>
            </a:extLst>
          </p:cNvPr>
          <p:cNvSpPr>
            <a:spLocks noChangeArrowheads="1"/>
          </p:cNvSpPr>
          <p:nvPr/>
        </p:nvSpPr>
        <p:spPr bwMode="auto">
          <a:xfrm>
            <a:off x="7273132" y="1680687"/>
            <a:ext cx="828113"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Cache</a:t>
            </a:r>
          </a:p>
        </p:txBody>
      </p:sp>
      <p:sp>
        <p:nvSpPr>
          <p:cNvPr id="476196" name="Rectangle 36">
            <a:extLst>
              <a:ext uri="{FF2B5EF4-FFF2-40B4-BE49-F238E27FC236}">
                <a16:creationId xmlns:a16="http://schemas.microsoft.com/office/drawing/2014/main" id="{E48CC72D-8C0D-47F7-A614-9EFA86ACAEC9}"/>
              </a:ext>
            </a:extLst>
          </p:cNvPr>
          <p:cNvSpPr>
            <a:spLocks noChangeArrowheads="1"/>
          </p:cNvSpPr>
          <p:nvPr/>
        </p:nvSpPr>
        <p:spPr bwMode="auto">
          <a:xfrm>
            <a:off x="7131685" y="2049145"/>
            <a:ext cx="1159510" cy="488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97" name="Rectangle 37">
            <a:extLst>
              <a:ext uri="{FF2B5EF4-FFF2-40B4-BE49-F238E27FC236}">
                <a16:creationId xmlns:a16="http://schemas.microsoft.com/office/drawing/2014/main" id="{4C78A0B7-9058-42C5-97A2-4EFEA576146F}"/>
              </a:ext>
            </a:extLst>
          </p:cNvPr>
          <p:cNvSpPr>
            <a:spLocks noChangeArrowheads="1"/>
          </p:cNvSpPr>
          <p:nvPr/>
        </p:nvSpPr>
        <p:spPr bwMode="auto">
          <a:xfrm>
            <a:off x="7105492" y="2015967"/>
            <a:ext cx="1121462"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L2 Cache</a:t>
            </a:r>
          </a:p>
        </p:txBody>
      </p:sp>
      <p:sp>
        <p:nvSpPr>
          <p:cNvPr id="476198" name="Rectangle 38">
            <a:extLst>
              <a:ext uri="{FF2B5EF4-FFF2-40B4-BE49-F238E27FC236}">
                <a16:creationId xmlns:a16="http://schemas.microsoft.com/office/drawing/2014/main" id="{089DF3E3-A2AF-4CCA-9675-E9D1DEE5C729}"/>
              </a:ext>
            </a:extLst>
          </p:cNvPr>
          <p:cNvSpPr>
            <a:spLocks noChangeArrowheads="1"/>
          </p:cNvSpPr>
          <p:nvPr/>
        </p:nvSpPr>
        <p:spPr bwMode="auto">
          <a:xfrm>
            <a:off x="7047865" y="2971165"/>
            <a:ext cx="1327150" cy="7404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199" name="Rectangle 39">
            <a:extLst>
              <a:ext uri="{FF2B5EF4-FFF2-40B4-BE49-F238E27FC236}">
                <a16:creationId xmlns:a16="http://schemas.microsoft.com/office/drawing/2014/main" id="{FBC85DC0-7FD7-4D50-B872-A636CC71BDB3}"/>
              </a:ext>
            </a:extLst>
          </p:cNvPr>
          <p:cNvSpPr>
            <a:spLocks noChangeArrowheads="1"/>
          </p:cNvSpPr>
          <p:nvPr/>
        </p:nvSpPr>
        <p:spPr bwMode="auto">
          <a:xfrm>
            <a:off x="7021672" y="3105627"/>
            <a:ext cx="1121462"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L3 Cache</a:t>
            </a:r>
          </a:p>
        </p:txBody>
      </p:sp>
      <p:sp>
        <p:nvSpPr>
          <p:cNvPr id="476200" name="Rectangle 40">
            <a:extLst>
              <a:ext uri="{FF2B5EF4-FFF2-40B4-BE49-F238E27FC236}">
                <a16:creationId xmlns:a16="http://schemas.microsoft.com/office/drawing/2014/main" id="{FCD03C98-97CD-47BF-85A8-B5236E8CF68F}"/>
              </a:ext>
            </a:extLst>
          </p:cNvPr>
          <p:cNvSpPr>
            <a:spLocks noChangeArrowheads="1"/>
          </p:cNvSpPr>
          <p:nvPr/>
        </p:nvSpPr>
        <p:spPr bwMode="auto">
          <a:xfrm>
            <a:off x="6796405" y="4144645"/>
            <a:ext cx="1746250" cy="9080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01" name="Rectangle 41">
            <a:extLst>
              <a:ext uri="{FF2B5EF4-FFF2-40B4-BE49-F238E27FC236}">
                <a16:creationId xmlns:a16="http://schemas.microsoft.com/office/drawing/2014/main" id="{91F84898-3A6A-495F-8F94-5FB702FE17BD}"/>
              </a:ext>
            </a:extLst>
          </p:cNvPr>
          <p:cNvSpPr>
            <a:spLocks noChangeArrowheads="1"/>
          </p:cNvSpPr>
          <p:nvPr/>
        </p:nvSpPr>
        <p:spPr bwMode="auto">
          <a:xfrm>
            <a:off x="7023418" y="4362927"/>
            <a:ext cx="1090621" cy="40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t>Memory</a:t>
            </a:r>
          </a:p>
        </p:txBody>
      </p:sp>
      <p:sp>
        <p:nvSpPr>
          <p:cNvPr id="476202" name="Line 42">
            <a:extLst>
              <a:ext uri="{FF2B5EF4-FFF2-40B4-BE49-F238E27FC236}">
                <a16:creationId xmlns:a16="http://schemas.microsoft.com/office/drawing/2014/main" id="{C1E7F254-2300-474A-90FB-207BDF146767}"/>
              </a:ext>
            </a:extLst>
          </p:cNvPr>
          <p:cNvSpPr>
            <a:spLocks noChangeShapeType="1"/>
          </p:cNvSpPr>
          <p:nvPr/>
        </p:nvSpPr>
        <p:spPr bwMode="auto">
          <a:xfrm>
            <a:off x="7711440" y="2628900"/>
            <a:ext cx="0" cy="3352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03" name="Line 43">
            <a:extLst>
              <a:ext uri="{FF2B5EF4-FFF2-40B4-BE49-F238E27FC236}">
                <a16:creationId xmlns:a16="http://schemas.microsoft.com/office/drawing/2014/main" id="{5947790B-CE6A-4FD0-919C-639D0EB1CAA1}"/>
              </a:ext>
            </a:extLst>
          </p:cNvPr>
          <p:cNvSpPr>
            <a:spLocks noChangeShapeType="1"/>
          </p:cNvSpPr>
          <p:nvPr/>
        </p:nvSpPr>
        <p:spPr bwMode="auto">
          <a:xfrm>
            <a:off x="7711440" y="3718560"/>
            <a:ext cx="0" cy="419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04" name="AutoShape 44">
            <a:extLst>
              <a:ext uri="{FF2B5EF4-FFF2-40B4-BE49-F238E27FC236}">
                <a16:creationId xmlns:a16="http://schemas.microsoft.com/office/drawing/2014/main" id="{F1864106-DB0D-494E-AB5C-3FEFF0EFA800}"/>
              </a:ext>
            </a:extLst>
          </p:cNvPr>
          <p:cNvSpPr>
            <a:spLocks noChangeArrowheads="1"/>
          </p:cNvSpPr>
          <p:nvPr/>
        </p:nvSpPr>
        <p:spPr bwMode="auto">
          <a:xfrm>
            <a:off x="4700905" y="2719705"/>
            <a:ext cx="3841750" cy="153670"/>
          </a:xfrm>
          <a:prstGeom prst="roundRect">
            <a:avLst>
              <a:gd name="adj" fmla="val 49995"/>
            </a:avLst>
          </a:prstGeom>
          <a:pattFill prst="ltDnDiag">
            <a:fgClr>
              <a:srgbClr val="005400"/>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05" name="AutoShape 45">
            <a:extLst>
              <a:ext uri="{FF2B5EF4-FFF2-40B4-BE49-F238E27FC236}">
                <a16:creationId xmlns:a16="http://schemas.microsoft.com/office/drawing/2014/main" id="{F52C1B01-5F19-414B-8473-D84D70FED568}"/>
              </a:ext>
            </a:extLst>
          </p:cNvPr>
          <p:cNvSpPr>
            <a:spLocks noChangeArrowheads="1"/>
          </p:cNvSpPr>
          <p:nvPr/>
        </p:nvSpPr>
        <p:spPr bwMode="auto">
          <a:xfrm>
            <a:off x="4700905" y="3809365"/>
            <a:ext cx="3841750" cy="153670"/>
          </a:xfrm>
          <a:prstGeom prst="roundRect">
            <a:avLst>
              <a:gd name="adj" fmla="val 49995"/>
            </a:avLst>
          </a:prstGeom>
          <a:pattFill prst="ltDnDiag">
            <a:fgClr>
              <a:srgbClr val="005400"/>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06" name="AutoShape 46">
            <a:extLst>
              <a:ext uri="{FF2B5EF4-FFF2-40B4-BE49-F238E27FC236}">
                <a16:creationId xmlns:a16="http://schemas.microsoft.com/office/drawing/2014/main" id="{2965DEBE-17ED-487F-8F73-4A81C0F3D242}"/>
              </a:ext>
            </a:extLst>
          </p:cNvPr>
          <p:cNvSpPr>
            <a:spLocks noChangeArrowheads="1"/>
          </p:cNvSpPr>
          <p:nvPr/>
        </p:nvSpPr>
        <p:spPr bwMode="auto">
          <a:xfrm>
            <a:off x="4700905" y="5234305"/>
            <a:ext cx="3841750" cy="153670"/>
          </a:xfrm>
          <a:prstGeom prst="roundRect">
            <a:avLst>
              <a:gd name="adj" fmla="val 49995"/>
            </a:avLst>
          </a:prstGeom>
          <a:pattFill prst="ltDnDiag">
            <a:fgClr>
              <a:srgbClr val="005400"/>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07" name="Line 47">
            <a:extLst>
              <a:ext uri="{FF2B5EF4-FFF2-40B4-BE49-F238E27FC236}">
                <a16:creationId xmlns:a16="http://schemas.microsoft.com/office/drawing/2014/main" id="{6D37DDF9-8156-4AB0-A8EE-48BE88BC66FE}"/>
              </a:ext>
            </a:extLst>
          </p:cNvPr>
          <p:cNvSpPr>
            <a:spLocks noChangeShapeType="1"/>
          </p:cNvSpPr>
          <p:nvPr/>
        </p:nvSpPr>
        <p:spPr bwMode="auto">
          <a:xfrm>
            <a:off x="5532120" y="5059680"/>
            <a:ext cx="0" cy="1676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08" name="Line 48">
            <a:extLst>
              <a:ext uri="{FF2B5EF4-FFF2-40B4-BE49-F238E27FC236}">
                <a16:creationId xmlns:a16="http://schemas.microsoft.com/office/drawing/2014/main" id="{055712A0-8F9C-4FC9-BFBE-2AE7A1809ECF}"/>
              </a:ext>
            </a:extLst>
          </p:cNvPr>
          <p:cNvSpPr>
            <a:spLocks noChangeShapeType="1"/>
          </p:cNvSpPr>
          <p:nvPr/>
        </p:nvSpPr>
        <p:spPr bwMode="auto">
          <a:xfrm>
            <a:off x="7711440" y="5059680"/>
            <a:ext cx="0" cy="1676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09" name="Rectangle 49">
            <a:extLst>
              <a:ext uri="{FF2B5EF4-FFF2-40B4-BE49-F238E27FC236}">
                <a16:creationId xmlns:a16="http://schemas.microsoft.com/office/drawing/2014/main" id="{6EA69F87-01F3-4E60-98B1-1928D7478100}"/>
              </a:ext>
            </a:extLst>
          </p:cNvPr>
          <p:cNvSpPr>
            <a:spLocks noChangeArrowheads="1"/>
          </p:cNvSpPr>
          <p:nvPr/>
        </p:nvSpPr>
        <p:spPr bwMode="auto">
          <a:xfrm rot="5400000">
            <a:off x="8573793" y="3270174"/>
            <a:ext cx="1610635" cy="711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283" tIns="50642" rIns="101283" bIns="50642">
            <a:spAutoFit/>
          </a:bodyPr>
          <a:lstStyle/>
          <a:p>
            <a:pPr algn="l"/>
            <a:r>
              <a:rPr lang="en-US" altLang="en-PK" sz="1980">
                <a:solidFill>
                  <a:schemeClr val="accent2"/>
                </a:solidFill>
              </a:rPr>
              <a:t>potential</a:t>
            </a:r>
          </a:p>
          <a:p>
            <a:pPr algn="l"/>
            <a:r>
              <a:rPr lang="en-US" altLang="en-PK" sz="1980">
                <a:solidFill>
                  <a:schemeClr val="accent2"/>
                </a:solidFill>
              </a:rPr>
              <a:t>interconnects</a:t>
            </a:r>
          </a:p>
        </p:txBody>
      </p:sp>
      <p:sp>
        <p:nvSpPr>
          <p:cNvPr id="476210" name="Line 50">
            <a:extLst>
              <a:ext uri="{FF2B5EF4-FFF2-40B4-BE49-F238E27FC236}">
                <a16:creationId xmlns:a16="http://schemas.microsoft.com/office/drawing/2014/main" id="{89BFDEF5-5716-4CD5-92DE-2E5AEA2DD914}"/>
              </a:ext>
            </a:extLst>
          </p:cNvPr>
          <p:cNvSpPr>
            <a:spLocks noChangeShapeType="1"/>
          </p:cNvSpPr>
          <p:nvPr/>
        </p:nvSpPr>
        <p:spPr bwMode="auto">
          <a:xfrm flipH="1" flipV="1">
            <a:off x="8549640" y="2880360"/>
            <a:ext cx="419100" cy="33528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11" name="Line 51">
            <a:extLst>
              <a:ext uri="{FF2B5EF4-FFF2-40B4-BE49-F238E27FC236}">
                <a16:creationId xmlns:a16="http://schemas.microsoft.com/office/drawing/2014/main" id="{A5A59728-F5F5-4371-89CC-903DC333F87F}"/>
              </a:ext>
            </a:extLst>
          </p:cNvPr>
          <p:cNvSpPr>
            <a:spLocks noChangeShapeType="1"/>
          </p:cNvSpPr>
          <p:nvPr/>
        </p:nvSpPr>
        <p:spPr bwMode="auto">
          <a:xfrm flipH="1">
            <a:off x="8549640" y="3299460"/>
            <a:ext cx="502920" cy="50292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
        <p:nvSpPr>
          <p:cNvPr id="476212" name="Line 52">
            <a:extLst>
              <a:ext uri="{FF2B5EF4-FFF2-40B4-BE49-F238E27FC236}">
                <a16:creationId xmlns:a16="http://schemas.microsoft.com/office/drawing/2014/main" id="{FD028DE3-0806-4060-B68F-E01873C0E8AC}"/>
              </a:ext>
            </a:extLst>
          </p:cNvPr>
          <p:cNvSpPr>
            <a:spLocks noChangeShapeType="1"/>
          </p:cNvSpPr>
          <p:nvPr/>
        </p:nvSpPr>
        <p:spPr bwMode="auto">
          <a:xfrm flipH="1">
            <a:off x="8549640" y="3383280"/>
            <a:ext cx="502920" cy="184404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sz="198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5142865" cy="665480"/>
          </a:xfrm>
          <a:prstGeom prst="rect">
            <a:avLst/>
          </a:prstGeom>
        </p:spPr>
        <p:txBody>
          <a:bodyPr vert="horz" wrap="square" lIns="0" tIns="12700" rIns="0" bIns="0" rtlCol="0">
            <a:spAutoFit/>
          </a:bodyPr>
          <a:lstStyle/>
          <a:p>
            <a:pPr marL="12700">
              <a:lnSpc>
                <a:spcPct val="100000"/>
              </a:lnSpc>
              <a:spcBef>
                <a:spcPts val="100"/>
              </a:spcBef>
            </a:pPr>
            <a:r>
              <a:rPr spc="-155" dirty="0"/>
              <a:t>1.1e: </a:t>
            </a:r>
            <a:r>
              <a:rPr spc="-60" dirty="0"/>
              <a:t>Personal</a:t>
            </a:r>
            <a:r>
              <a:rPr spc="110" dirty="0"/>
              <a:t> </a:t>
            </a:r>
            <a:r>
              <a:rPr spc="-25" dirty="0"/>
              <a:t>Computer</a:t>
            </a:r>
          </a:p>
        </p:txBody>
      </p:sp>
      <p:sp>
        <p:nvSpPr>
          <p:cNvPr id="3" name="object 3"/>
          <p:cNvSpPr/>
          <p:nvPr/>
        </p:nvSpPr>
        <p:spPr>
          <a:xfrm>
            <a:off x="2654012" y="2329251"/>
            <a:ext cx="4478494" cy="402113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5" name="object 5"/>
          <p:cNvSpPr txBox="1"/>
          <p:nvPr/>
        </p:nvSpPr>
        <p:spPr>
          <a:xfrm>
            <a:off x="8941282" y="6925788"/>
            <a:ext cx="14922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t>6</a:t>
            </a:fld>
            <a:endParaRPr sz="120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22542581-037A-4AAF-820E-7BE640ECCDDF}"/>
              </a:ext>
            </a:extLst>
          </p:cNvPr>
          <p:cNvSpPr>
            <a:spLocks noGrp="1" noChangeArrowheads="1"/>
          </p:cNvSpPr>
          <p:nvPr>
            <p:ph type="title"/>
          </p:nvPr>
        </p:nvSpPr>
        <p:spPr>
          <a:xfrm>
            <a:off x="878365" y="743634"/>
            <a:ext cx="5088573" cy="646331"/>
          </a:xfrm>
        </p:spPr>
        <p:txBody>
          <a:bodyPr/>
          <a:lstStyle/>
          <a:p>
            <a:r>
              <a:rPr lang="en-US" altLang="en-PK" dirty="0"/>
              <a:t>Load Imbalance</a:t>
            </a:r>
          </a:p>
        </p:txBody>
      </p:sp>
      <p:sp>
        <p:nvSpPr>
          <p:cNvPr id="480259" name="Rectangle 3">
            <a:extLst>
              <a:ext uri="{FF2B5EF4-FFF2-40B4-BE49-F238E27FC236}">
                <a16:creationId xmlns:a16="http://schemas.microsoft.com/office/drawing/2014/main" id="{632AC7BD-08FC-4D53-B217-4A556CBEF9DA}"/>
              </a:ext>
            </a:extLst>
          </p:cNvPr>
          <p:cNvSpPr>
            <a:spLocks noGrp="1" noChangeArrowheads="1"/>
          </p:cNvSpPr>
          <p:nvPr>
            <p:ph type="body" idx="1"/>
          </p:nvPr>
        </p:nvSpPr>
        <p:spPr>
          <a:xfrm>
            <a:off x="878365" y="1752600"/>
            <a:ext cx="8801100" cy="3416320"/>
          </a:xfrm>
        </p:spPr>
        <p:txBody>
          <a:bodyPr/>
          <a:lstStyle/>
          <a:p>
            <a:r>
              <a:rPr lang="en-US" altLang="en-PK" dirty="0"/>
              <a:t>Load imbalance is the time that some processors in the system are idle due to</a:t>
            </a:r>
          </a:p>
          <a:p>
            <a:pPr lvl="1"/>
            <a:r>
              <a:rPr lang="en-US" altLang="en-PK" dirty="0"/>
              <a:t>insufficient parallelism (during that phase)</a:t>
            </a:r>
          </a:p>
          <a:p>
            <a:pPr lvl="1"/>
            <a:r>
              <a:rPr lang="en-US" altLang="en-PK" dirty="0"/>
              <a:t>unequal size tasks</a:t>
            </a:r>
          </a:p>
          <a:p>
            <a:r>
              <a:rPr lang="en-US" altLang="en-PK" dirty="0"/>
              <a:t>Examples of the latter</a:t>
            </a:r>
          </a:p>
          <a:p>
            <a:pPr lvl="1"/>
            <a:r>
              <a:rPr lang="en-US" altLang="en-PK" dirty="0"/>
              <a:t>adapting to “interesting parts of a domain”</a:t>
            </a:r>
          </a:p>
          <a:p>
            <a:pPr lvl="1"/>
            <a:r>
              <a:rPr lang="en-US" altLang="en-PK" dirty="0"/>
              <a:t>tree-structured computations </a:t>
            </a:r>
          </a:p>
          <a:p>
            <a:pPr lvl="1"/>
            <a:r>
              <a:rPr lang="en-US" altLang="en-PK" dirty="0"/>
              <a:t>fundamentally unstructured problems </a:t>
            </a:r>
          </a:p>
          <a:p>
            <a:r>
              <a:rPr lang="en-US" altLang="en-PK" dirty="0"/>
              <a:t>Algorithm needs to balance load</a:t>
            </a:r>
          </a:p>
          <a:p>
            <a:pPr lvl="1"/>
            <a:endParaRPr lang="en-US" altLang="en-PK" dirty="0"/>
          </a:p>
          <a:p>
            <a:pPr lvl="1"/>
            <a:endParaRPr lang="en-US" altLang="en-PK"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52" y="724890"/>
            <a:ext cx="8531848" cy="659155"/>
          </a:xfrm>
          <a:prstGeom prst="rect">
            <a:avLst/>
          </a:prstGeom>
        </p:spPr>
        <p:txBody>
          <a:bodyPr vert="horz" wrap="square" lIns="0" tIns="12700" rIns="0" bIns="0" rtlCol="0">
            <a:spAutoFit/>
          </a:bodyPr>
          <a:lstStyle/>
          <a:p>
            <a:pPr marL="12700" marR="5080">
              <a:lnSpc>
                <a:spcPct val="100000"/>
              </a:lnSpc>
              <a:spcBef>
                <a:spcPts val="100"/>
              </a:spcBef>
              <a:tabLst>
                <a:tab pos="3538220" algn="l"/>
              </a:tabLst>
            </a:pPr>
            <a:r>
              <a:rPr spc="10" dirty="0"/>
              <a:t>P</a:t>
            </a:r>
            <a:r>
              <a:rPr spc="-145" dirty="0"/>
              <a:t>a</a:t>
            </a:r>
            <a:r>
              <a:rPr spc="-15" dirty="0"/>
              <a:t>r</a:t>
            </a:r>
            <a:r>
              <a:rPr spc="-145" dirty="0"/>
              <a:t>a</a:t>
            </a:r>
            <a:r>
              <a:rPr spc="-210" dirty="0"/>
              <a:t>ll</a:t>
            </a:r>
            <a:r>
              <a:rPr spc="-145" dirty="0"/>
              <a:t>e</a:t>
            </a:r>
            <a:r>
              <a:rPr spc="-210" dirty="0"/>
              <a:t>l</a:t>
            </a:r>
            <a:r>
              <a:rPr spc="45" dirty="0"/>
              <a:t> </a:t>
            </a:r>
            <a:r>
              <a:rPr spc="-190" dirty="0"/>
              <a:t>a</a:t>
            </a:r>
            <a:r>
              <a:rPr spc="35" dirty="0"/>
              <a:t>n</a:t>
            </a:r>
            <a:r>
              <a:rPr dirty="0"/>
              <a:t>d</a:t>
            </a:r>
            <a:r>
              <a:rPr lang="en-US" dirty="0"/>
              <a:t> </a:t>
            </a:r>
            <a:r>
              <a:rPr spc="240" dirty="0"/>
              <a:t>D</a:t>
            </a:r>
            <a:r>
              <a:rPr spc="-250" dirty="0"/>
              <a:t>i</a:t>
            </a:r>
            <a:r>
              <a:rPr spc="-85" dirty="0"/>
              <a:t>s</a:t>
            </a:r>
            <a:r>
              <a:rPr spc="45" dirty="0"/>
              <a:t>t</a:t>
            </a:r>
            <a:r>
              <a:rPr spc="25" dirty="0"/>
              <a:t>r</a:t>
            </a:r>
            <a:r>
              <a:rPr spc="-250" dirty="0"/>
              <a:t>i</a:t>
            </a:r>
            <a:r>
              <a:rPr spc="80" dirty="0"/>
              <a:t>b</a:t>
            </a:r>
            <a:r>
              <a:rPr spc="-90" dirty="0"/>
              <a:t>u</a:t>
            </a:r>
            <a:r>
              <a:rPr spc="90" dirty="0"/>
              <a:t>t</a:t>
            </a:r>
            <a:r>
              <a:rPr spc="-145" dirty="0"/>
              <a:t>e</a:t>
            </a:r>
            <a:r>
              <a:rPr dirty="0"/>
              <a:t>d  </a:t>
            </a:r>
            <a:r>
              <a:rPr spc="-55" dirty="0"/>
              <a:t>Computing</a:t>
            </a:r>
            <a:endParaRPr spc="-175" dirty="0"/>
          </a:p>
        </p:txBody>
      </p:sp>
      <p:sp>
        <p:nvSpPr>
          <p:cNvPr id="5" name="object 5"/>
          <p:cNvSpPr txBox="1"/>
          <p:nvPr/>
        </p:nvSpPr>
        <p:spPr>
          <a:xfrm>
            <a:off x="4496780" y="6930346"/>
            <a:ext cx="1064895" cy="179536"/>
          </a:xfrm>
          <a:prstGeom prst="rect">
            <a:avLst/>
          </a:prstGeom>
        </p:spPr>
        <p:txBody>
          <a:bodyPr vert="horz" wrap="square" lIns="0" tIns="0" rIns="0" bIns="0" rtlCol="0">
            <a:spAutoFit/>
          </a:bodyPr>
          <a:lstStyle/>
          <a:p>
            <a:pPr marL="12700">
              <a:lnSpc>
                <a:spcPts val="1375"/>
              </a:lnSpc>
            </a:pPr>
            <a:r>
              <a:rPr lang="en-PK" sz="1200" spc="-15" dirty="0">
                <a:latin typeface="Times New Roman"/>
                <a:cs typeface="Times New Roman"/>
              </a:rPr>
              <a:t>*.*</a:t>
            </a:r>
            <a:endParaRPr sz="1200" dirty="0">
              <a:latin typeface="Times New Roman"/>
              <a:cs typeface="Times New Roman"/>
            </a:endParaRPr>
          </a:p>
        </p:txBody>
      </p:sp>
      <p:sp>
        <p:nvSpPr>
          <p:cNvPr id="3" name="object 3"/>
          <p:cNvSpPr txBox="1"/>
          <p:nvPr/>
        </p:nvSpPr>
        <p:spPr>
          <a:xfrm>
            <a:off x="838200" y="1368003"/>
            <a:ext cx="7924800" cy="5668218"/>
          </a:xfrm>
          <a:prstGeom prst="rect">
            <a:avLst/>
          </a:prstGeom>
        </p:spPr>
        <p:txBody>
          <a:bodyPr vert="horz" wrap="square" lIns="0" tIns="12700" rIns="0" bIns="0" rtlCol="0">
            <a:spAutoFit/>
          </a:bodyPr>
          <a:lstStyle/>
          <a:p>
            <a:pPr marL="355600" marR="405130" indent="-343535">
              <a:lnSpc>
                <a:spcPct val="100000"/>
              </a:lnSpc>
              <a:spcBef>
                <a:spcPts val="100"/>
              </a:spcBef>
              <a:buClr>
                <a:srgbClr val="CC9900"/>
              </a:buClr>
              <a:buSzPct val="64583"/>
              <a:buFont typeface="Georgia"/>
              <a:buChar char=""/>
              <a:tabLst>
                <a:tab pos="355600" algn="l"/>
                <a:tab pos="356235" algn="l"/>
              </a:tabLst>
            </a:pPr>
            <a:r>
              <a:rPr sz="2400" spc="-10" dirty="0">
                <a:latin typeface="Arial"/>
                <a:cs typeface="Arial"/>
              </a:rPr>
              <a:t>This </a:t>
            </a:r>
            <a:r>
              <a:rPr sz="2400" spc="-5" dirty="0">
                <a:latin typeface="Arial"/>
                <a:cs typeface="Arial"/>
              </a:rPr>
              <a:t>class is about parallel </a:t>
            </a:r>
            <a:r>
              <a:rPr sz="2400" dirty="0">
                <a:latin typeface="Arial"/>
                <a:cs typeface="Arial"/>
              </a:rPr>
              <a:t>and </a:t>
            </a:r>
            <a:r>
              <a:rPr sz="2400" spc="-5" dirty="0">
                <a:latin typeface="Arial"/>
                <a:cs typeface="Arial"/>
              </a:rPr>
              <a:t>distributed computing  </a:t>
            </a:r>
            <a:r>
              <a:rPr lang="en-US" sz="2400" spc="-5" dirty="0">
                <a:latin typeface="Arial"/>
                <a:cs typeface="Arial"/>
              </a:rPr>
              <a:t>principals, </a:t>
            </a:r>
            <a:r>
              <a:rPr sz="2400" spc="-5" dirty="0">
                <a:latin typeface="Arial"/>
                <a:cs typeface="Arial"/>
              </a:rPr>
              <a:t>algorithms</a:t>
            </a:r>
            <a:r>
              <a:rPr lang="en-US" sz="2400" spc="-5" dirty="0">
                <a:latin typeface="Arial"/>
                <a:cs typeface="Arial"/>
              </a:rPr>
              <a:t>, architectures(organization)</a:t>
            </a:r>
            <a:r>
              <a:rPr sz="2400" spc="-5" dirty="0">
                <a:latin typeface="Arial"/>
                <a:cs typeface="Arial"/>
              </a:rPr>
              <a:t> </a:t>
            </a:r>
            <a:r>
              <a:rPr sz="2400" spc="-10" dirty="0">
                <a:latin typeface="Arial"/>
                <a:cs typeface="Arial"/>
              </a:rPr>
              <a:t>and</a:t>
            </a:r>
            <a:r>
              <a:rPr sz="2400" spc="35" dirty="0">
                <a:latin typeface="Arial"/>
                <a:cs typeface="Arial"/>
              </a:rPr>
              <a:t> </a:t>
            </a:r>
            <a:r>
              <a:rPr sz="2400" spc="-5" dirty="0">
                <a:latin typeface="Arial"/>
                <a:cs typeface="Arial"/>
              </a:rPr>
              <a:t>applications</a:t>
            </a:r>
            <a:r>
              <a:rPr lang="en-US" sz="2400" spc="-5" dirty="0">
                <a:latin typeface="Arial"/>
                <a:cs typeface="Arial"/>
              </a:rPr>
              <a:t>.</a:t>
            </a:r>
            <a:endParaRPr sz="2400" dirty="0">
              <a:latin typeface="Arial"/>
              <a:cs typeface="Arial"/>
            </a:endParaRPr>
          </a:p>
          <a:p>
            <a:pPr marL="355600" indent="-343535">
              <a:lnSpc>
                <a:spcPct val="100000"/>
              </a:lnSpc>
              <a:spcBef>
                <a:spcPts val="575"/>
              </a:spcBef>
              <a:buClr>
                <a:srgbClr val="CC9900"/>
              </a:buClr>
              <a:buSzPct val="64583"/>
              <a:buFont typeface="Georgia"/>
              <a:buChar char=""/>
              <a:tabLst>
                <a:tab pos="355600" algn="l"/>
                <a:tab pos="356235" algn="l"/>
              </a:tabLst>
            </a:pPr>
            <a:r>
              <a:rPr sz="2400" spc="-5" dirty="0">
                <a:latin typeface="Arial"/>
                <a:cs typeface="Arial"/>
              </a:rPr>
              <a:t>Algorithms </a:t>
            </a:r>
            <a:r>
              <a:rPr sz="2400" dirty="0">
                <a:latin typeface="Arial"/>
                <a:cs typeface="Arial"/>
              </a:rPr>
              <a:t>for </a:t>
            </a:r>
            <a:r>
              <a:rPr sz="2400" spc="-5" dirty="0">
                <a:latin typeface="Arial"/>
                <a:cs typeface="Arial"/>
              </a:rPr>
              <a:t>communications between</a:t>
            </a:r>
            <a:r>
              <a:rPr sz="2400" spc="50" dirty="0">
                <a:latin typeface="Arial"/>
                <a:cs typeface="Arial"/>
              </a:rPr>
              <a:t> </a:t>
            </a:r>
            <a:r>
              <a:rPr sz="2400" spc="-5" dirty="0">
                <a:latin typeface="Arial"/>
                <a:cs typeface="Arial"/>
              </a:rPr>
              <a:t>processors</a:t>
            </a:r>
            <a:r>
              <a:rPr lang="en-US" sz="2400" spc="-5" dirty="0">
                <a:latin typeface="Arial"/>
                <a:cs typeface="Arial"/>
              </a:rPr>
              <a:t> and processes</a:t>
            </a:r>
            <a:endParaRPr sz="2400" dirty="0">
              <a:latin typeface="Arial"/>
              <a:cs typeface="Arial"/>
            </a:endParaRPr>
          </a:p>
          <a:p>
            <a:pPr marL="355600" indent="-343535">
              <a:lnSpc>
                <a:spcPct val="100000"/>
              </a:lnSpc>
              <a:spcBef>
                <a:spcPts val="575"/>
              </a:spcBef>
              <a:buClr>
                <a:srgbClr val="CC9900"/>
              </a:buClr>
              <a:buSzPct val="64583"/>
              <a:buFont typeface="Georgia"/>
              <a:buChar char=""/>
              <a:tabLst>
                <a:tab pos="355600" algn="l"/>
                <a:tab pos="356235" algn="l"/>
              </a:tabLst>
            </a:pPr>
            <a:r>
              <a:rPr sz="2400" spc="-5" dirty="0">
                <a:latin typeface="Arial"/>
                <a:cs typeface="Arial"/>
              </a:rPr>
              <a:t>Algorithms </a:t>
            </a:r>
            <a:r>
              <a:rPr sz="2400" dirty="0">
                <a:latin typeface="Arial"/>
                <a:cs typeface="Arial"/>
              </a:rPr>
              <a:t>to </a:t>
            </a:r>
            <a:r>
              <a:rPr sz="2400" spc="-5" dirty="0">
                <a:latin typeface="Arial"/>
                <a:cs typeface="Arial"/>
              </a:rPr>
              <a:t>solve scientific computing</a:t>
            </a:r>
            <a:r>
              <a:rPr sz="2400" spc="40" dirty="0">
                <a:latin typeface="Arial"/>
                <a:cs typeface="Arial"/>
              </a:rPr>
              <a:t> </a:t>
            </a:r>
            <a:r>
              <a:rPr sz="2400" spc="-5" dirty="0">
                <a:latin typeface="Arial"/>
                <a:cs typeface="Arial"/>
              </a:rPr>
              <a:t>problems</a:t>
            </a:r>
            <a:endParaRPr sz="2400" dirty="0">
              <a:latin typeface="Arial"/>
              <a:cs typeface="Arial"/>
            </a:endParaRPr>
          </a:p>
          <a:p>
            <a:pPr marL="355600" marR="5080" indent="-343535">
              <a:lnSpc>
                <a:spcPct val="100000"/>
              </a:lnSpc>
              <a:spcBef>
                <a:spcPts val="575"/>
              </a:spcBef>
              <a:buClr>
                <a:srgbClr val="CC9900"/>
              </a:buClr>
              <a:buSzPct val="64583"/>
              <a:buFont typeface="Georgia"/>
              <a:buChar char=""/>
              <a:tabLst>
                <a:tab pos="355600" algn="l"/>
                <a:tab pos="356235" algn="l"/>
              </a:tabLst>
            </a:pPr>
            <a:r>
              <a:rPr sz="2400" spc="-5" dirty="0">
                <a:latin typeface="Arial"/>
                <a:cs typeface="Arial"/>
              </a:rPr>
              <a:t>Hands-on </a:t>
            </a:r>
            <a:r>
              <a:rPr sz="2400" spc="-10" dirty="0">
                <a:latin typeface="Arial"/>
                <a:cs typeface="Arial"/>
              </a:rPr>
              <a:t>experience </a:t>
            </a:r>
            <a:r>
              <a:rPr sz="2400" spc="-5" dirty="0">
                <a:latin typeface="Arial"/>
                <a:cs typeface="Arial"/>
              </a:rPr>
              <a:t>with </a:t>
            </a:r>
            <a:r>
              <a:rPr lang="en-US" sz="2400" spc="-5" dirty="0">
                <a:latin typeface="Arial"/>
                <a:cs typeface="Arial"/>
              </a:rPr>
              <a:t>parallel and distributed programming tools MPI, </a:t>
            </a:r>
            <a:r>
              <a:rPr lang="en-US" sz="2400" spc="-5" dirty="0" err="1">
                <a:latin typeface="Arial"/>
                <a:cs typeface="Arial"/>
              </a:rPr>
              <a:t>OpenCl</a:t>
            </a:r>
            <a:r>
              <a:rPr lang="en-US" sz="2400" spc="-5" dirty="0">
                <a:latin typeface="Arial"/>
                <a:cs typeface="Arial"/>
              </a:rPr>
              <a:t>, Hadoop OpenMP,</a:t>
            </a:r>
            <a:r>
              <a:rPr sz="2400" spc="-5" dirty="0">
                <a:latin typeface="Arial"/>
                <a:cs typeface="Arial"/>
              </a:rPr>
              <a:t> </a:t>
            </a:r>
            <a:r>
              <a:rPr sz="2400" dirty="0">
                <a:latin typeface="Arial"/>
                <a:cs typeface="Arial"/>
              </a:rPr>
              <a:t>to </a:t>
            </a:r>
            <a:r>
              <a:rPr sz="2400" spc="-5" dirty="0">
                <a:latin typeface="Arial"/>
                <a:cs typeface="Arial"/>
              </a:rPr>
              <a:t>write </a:t>
            </a:r>
            <a:r>
              <a:rPr sz="2400" spc="-10" dirty="0">
                <a:latin typeface="Arial"/>
                <a:cs typeface="Arial"/>
              </a:rPr>
              <a:t>parallel </a:t>
            </a:r>
            <a:r>
              <a:rPr sz="2400" spc="-5" dirty="0">
                <a:latin typeface="Arial"/>
                <a:cs typeface="Arial"/>
              </a:rPr>
              <a:t>programs </a:t>
            </a:r>
            <a:r>
              <a:rPr sz="2400" dirty="0">
                <a:latin typeface="Arial"/>
                <a:cs typeface="Arial"/>
              </a:rPr>
              <a:t>to </a:t>
            </a:r>
            <a:r>
              <a:rPr sz="2400" spc="-5" dirty="0">
                <a:latin typeface="Arial"/>
                <a:cs typeface="Arial"/>
              </a:rPr>
              <a:t>solve </a:t>
            </a:r>
            <a:r>
              <a:rPr sz="2400" dirty="0">
                <a:latin typeface="Arial"/>
                <a:cs typeface="Arial"/>
              </a:rPr>
              <a:t>some</a:t>
            </a:r>
            <a:r>
              <a:rPr sz="2400" spc="75" dirty="0">
                <a:latin typeface="Arial"/>
                <a:cs typeface="Arial"/>
              </a:rPr>
              <a:t> </a:t>
            </a:r>
            <a:r>
              <a:rPr sz="2400" spc="-5" dirty="0">
                <a:latin typeface="Arial"/>
                <a:cs typeface="Arial"/>
              </a:rPr>
              <a:t>problems</a:t>
            </a:r>
            <a:r>
              <a:rPr lang="en-US" sz="2400" spc="-5" dirty="0">
                <a:latin typeface="Arial"/>
                <a:cs typeface="Arial"/>
              </a:rPr>
              <a:t> and evaluate performance of the parallel programs</a:t>
            </a:r>
            <a:endParaRPr sz="2400" dirty="0">
              <a:latin typeface="Arial"/>
              <a:cs typeface="Arial"/>
            </a:endParaRPr>
          </a:p>
          <a:p>
            <a:pPr marL="12700">
              <a:lnSpc>
                <a:spcPct val="100000"/>
              </a:lnSpc>
              <a:spcBef>
                <a:spcPts val="1425"/>
              </a:spcBef>
            </a:pPr>
            <a:endParaRPr sz="1550" dirty="0">
              <a:latin typeface="Georgia"/>
              <a:cs typeface="Georgia"/>
            </a:endParaRPr>
          </a:p>
          <a:p>
            <a:pPr marL="355600" marR="937260" indent="-343535">
              <a:lnSpc>
                <a:spcPct val="100000"/>
              </a:lnSpc>
              <a:spcBef>
                <a:spcPts val="750"/>
              </a:spcBef>
              <a:buClr>
                <a:srgbClr val="CC9900"/>
              </a:buClr>
              <a:buSzPct val="64583"/>
              <a:buFont typeface="Georgia"/>
              <a:buChar char=""/>
              <a:tabLst>
                <a:tab pos="438784" algn="l"/>
                <a:tab pos="440055" algn="l"/>
              </a:tabLst>
            </a:pPr>
            <a:r>
              <a:rPr sz="2400" spc="-10" dirty="0">
                <a:latin typeface="Arial"/>
                <a:cs typeface="Arial"/>
              </a:rPr>
              <a:t>This </a:t>
            </a:r>
            <a:r>
              <a:rPr sz="2400" spc="-5" dirty="0">
                <a:latin typeface="Arial"/>
                <a:cs typeface="Arial"/>
              </a:rPr>
              <a:t>class </a:t>
            </a:r>
            <a:r>
              <a:rPr sz="2400" spc="-15" dirty="0">
                <a:latin typeface="Arial"/>
                <a:cs typeface="Arial"/>
              </a:rPr>
              <a:t>is </a:t>
            </a:r>
            <a:r>
              <a:rPr sz="2400" spc="-5" dirty="0">
                <a:latin typeface="Arial"/>
                <a:cs typeface="Arial"/>
              </a:rPr>
              <a:t>NOT about </a:t>
            </a:r>
            <a:r>
              <a:rPr sz="2400" spc="-10" dirty="0">
                <a:latin typeface="Arial"/>
                <a:cs typeface="Arial"/>
              </a:rPr>
              <a:t>parallel </a:t>
            </a:r>
            <a:r>
              <a:rPr sz="2400" spc="-5" dirty="0">
                <a:latin typeface="Arial"/>
                <a:cs typeface="Arial"/>
              </a:rPr>
              <a:t>data processing</a:t>
            </a:r>
            <a:r>
              <a:rPr lang="en-US" sz="2400" spc="-5" dirty="0">
                <a:latin typeface="Arial"/>
                <a:cs typeface="Arial"/>
              </a:rPr>
              <a:t>, data science or Big Data.</a:t>
            </a:r>
          </a:p>
          <a:p>
            <a:pPr marL="355600" marR="937260" indent="-343535">
              <a:lnSpc>
                <a:spcPct val="100000"/>
              </a:lnSpc>
              <a:spcBef>
                <a:spcPts val="750"/>
              </a:spcBef>
              <a:buClr>
                <a:srgbClr val="CC9900"/>
              </a:buClr>
              <a:buSzPct val="64583"/>
              <a:buFont typeface="Georgia"/>
              <a:buChar char=""/>
              <a:tabLst>
                <a:tab pos="438784" algn="l"/>
                <a:tab pos="440055" algn="l"/>
              </a:tabLst>
            </a:pPr>
            <a:r>
              <a:rPr lang="en-US" sz="2400" spc="-5" dirty="0">
                <a:latin typeface="Arial"/>
                <a:cs typeface="Arial"/>
              </a:rPr>
              <a:t>This class is NOT about architecture design.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DC35-1A0A-4877-A211-5CB047A72C1B}"/>
              </a:ext>
            </a:extLst>
          </p:cNvPr>
          <p:cNvSpPr>
            <a:spLocks noGrp="1"/>
          </p:cNvSpPr>
          <p:nvPr>
            <p:ph type="title"/>
          </p:nvPr>
        </p:nvSpPr>
        <p:spPr>
          <a:xfrm>
            <a:off x="993152" y="724890"/>
            <a:ext cx="8072095" cy="646331"/>
          </a:xfrm>
        </p:spPr>
        <p:txBody>
          <a:bodyPr/>
          <a:lstStyle/>
          <a:p>
            <a:r>
              <a:rPr lang="en-US" dirty="0"/>
              <a:t>Course Learning Objectives</a:t>
            </a:r>
            <a:endParaRPr lang="en-PK" dirty="0"/>
          </a:p>
        </p:txBody>
      </p:sp>
      <p:graphicFrame>
        <p:nvGraphicFramePr>
          <p:cNvPr id="6" name="Table 5">
            <a:extLst>
              <a:ext uri="{FF2B5EF4-FFF2-40B4-BE49-F238E27FC236}">
                <a16:creationId xmlns:a16="http://schemas.microsoft.com/office/drawing/2014/main" id="{925D9969-1D67-47B6-BB2C-45E1CBD52069}"/>
              </a:ext>
            </a:extLst>
          </p:cNvPr>
          <p:cNvGraphicFramePr>
            <a:graphicFrameLocks noGrp="1"/>
          </p:cNvGraphicFramePr>
          <p:nvPr>
            <p:extLst>
              <p:ext uri="{D42A27DB-BD31-4B8C-83A1-F6EECF244321}">
                <p14:modId xmlns:p14="http://schemas.microsoft.com/office/powerpoint/2010/main" val="3905331554"/>
              </p:ext>
            </p:extLst>
          </p:nvPr>
        </p:nvGraphicFramePr>
        <p:xfrm>
          <a:off x="993152" y="2119070"/>
          <a:ext cx="8072095" cy="4253317"/>
        </p:xfrm>
        <a:graphic>
          <a:graphicData uri="http://schemas.openxmlformats.org/drawingml/2006/table">
            <a:tbl>
              <a:tblPr/>
              <a:tblGrid>
                <a:gridCol w="6164878">
                  <a:extLst>
                    <a:ext uri="{9D8B030D-6E8A-4147-A177-3AD203B41FA5}">
                      <a16:colId xmlns:a16="http://schemas.microsoft.com/office/drawing/2014/main" val="1567214741"/>
                    </a:ext>
                  </a:extLst>
                </a:gridCol>
                <a:gridCol w="940177">
                  <a:extLst>
                    <a:ext uri="{9D8B030D-6E8A-4147-A177-3AD203B41FA5}">
                      <a16:colId xmlns:a16="http://schemas.microsoft.com/office/drawing/2014/main" val="2988978636"/>
                    </a:ext>
                  </a:extLst>
                </a:gridCol>
                <a:gridCol w="967040">
                  <a:extLst>
                    <a:ext uri="{9D8B030D-6E8A-4147-A177-3AD203B41FA5}">
                      <a16:colId xmlns:a16="http://schemas.microsoft.com/office/drawing/2014/main" val="1305936677"/>
                    </a:ext>
                  </a:extLst>
                </a:gridCol>
              </a:tblGrid>
              <a:tr h="330791">
                <a:tc gridSpan="3">
                  <a:txBody>
                    <a:bodyPr/>
                    <a:lstStyle/>
                    <a:p>
                      <a:pPr rtl="0" fontAlgn="t">
                        <a:spcBef>
                          <a:spcPts val="0"/>
                        </a:spcBef>
                        <a:spcAft>
                          <a:spcPts val="0"/>
                        </a:spcAft>
                      </a:pPr>
                      <a:r>
                        <a:rPr lang="en-US" sz="1800" b="1" i="0" u="none" strike="noStrike" dirty="0">
                          <a:solidFill>
                            <a:srgbClr val="000000"/>
                          </a:solidFill>
                          <a:effectLst/>
                          <a:latin typeface="Calibri" panose="020F0502020204030204" pitchFamily="34" charset="0"/>
                        </a:rPr>
                        <a:t>Parallel and Distributed </a:t>
                      </a:r>
                      <a:r>
                        <a:rPr lang="en-US" sz="1800" b="1" i="0" u="none" strike="noStrike">
                          <a:solidFill>
                            <a:srgbClr val="000000"/>
                          </a:solidFill>
                          <a:effectLst/>
                          <a:latin typeface="Calibri" panose="020F0502020204030204" pitchFamily="34" charset="0"/>
                        </a:rPr>
                        <a:t>Computing (Prerequisite: </a:t>
                      </a:r>
                      <a:r>
                        <a:rPr lang="en-US" sz="1800" b="1" i="0" u="none" strike="noStrike" dirty="0">
                          <a:solidFill>
                            <a:srgbClr val="000000"/>
                          </a:solidFill>
                          <a:effectLst/>
                          <a:latin typeface="Calibri" panose="020F0502020204030204" pitchFamily="34" charset="0"/>
                        </a:rPr>
                        <a:t>Operating Systems)</a:t>
                      </a:r>
                      <a:endParaRPr lang="en-US"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K"/>
                    </a:p>
                  </a:txBody>
                  <a:tcPr/>
                </a:tc>
                <a:tc hMerge="1">
                  <a:txBody>
                    <a:bodyPr/>
                    <a:lstStyle/>
                    <a:p>
                      <a:endParaRPr lang="en-PK"/>
                    </a:p>
                  </a:txBody>
                  <a:tcPr/>
                </a:tc>
                <a:extLst>
                  <a:ext uri="{0D108BD9-81ED-4DB2-BD59-A6C34878D82A}">
                    <a16:rowId xmlns:a16="http://schemas.microsoft.com/office/drawing/2014/main" val="2271528427"/>
                  </a:ext>
                </a:extLst>
              </a:tr>
              <a:tr h="330791">
                <a:tc>
                  <a:txBody>
                    <a:bodyPr/>
                    <a:lstStyle/>
                    <a:p>
                      <a:pPr rtl="0" fontAlgn="t">
                        <a:spcBef>
                          <a:spcPts val="0"/>
                        </a:spcBef>
                        <a:spcAft>
                          <a:spcPts val="0"/>
                        </a:spcAft>
                      </a:pPr>
                      <a:r>
                        <a:rPr lang="en-US" sz="1800" b="1" i="0" u="none" strike="noStrike" dirty="0">
                          <a:solidFill>
                            <a:srgbClr val="000000"/>
                          </a:solidFill>
                          <a:effectLst/>
                          <a:latin typeface="Calibri" panose="020F0502020204030204" pitchFamily="34" charset="0"/>
                        </a:rPr>
                        <a:t>CLO</a:t>
                      </a:r>
                      <a:endParaRPr lang="en-US"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Domain</a:t>
                      </a:r>
                      <a:endParaRPr lang="en-US" sz="32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BT Level</a:t>
                      </a:r>
                      <a:endParaRPr lang="en-US" sz="32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060606"/>
                  </a:ext>
                </a:extLst>
              </a:tr>
              <a:tr h="578410">
                <a:tc>
                  <a:txBody>
                    <a:bodyPr/>
                    <a:lstStyle/>
                    <a:p>
                      <a:pPr rtl="0" fontAlgn="t">
                        <a:spcBef>
                          <a:spcPts val="0"/>
                        </a:spcBef>
                        <a:spcAft>
                          <a:spcPts val="0"/>
                        </a:spcAft>
                      </a:pPr>
                      <a:r>
                        <a:rPr lang="en-GB" sz="1800" b="0" i="0" u="none" strike="noStrike" dirty="0">
                          <a:solidFill>
                            <a:srgbClr val="000000"/>
                          </a:solidFill>
                          <a:effectLst/>
                          <a:latin typeface="Calibri" panose="020F0502020204030204" pitchFamily="34" charset="0"/>
                        </a:rPr>
                        <a:t>Discuss the concepts of Parallel and Distributed Computing</a:t>
                      </a:r>
                      <a:endParaRPr lang="en-GB"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PK"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PK" sz="1800" b="0" i="0" u="none" strike="noStrike" dirty="0">
                          <a:solidFill>
                            <a:srgbClr val="000000"/>
                          </a:solidFill>
                          <a:effectLst/>
                          <a:latin typeface="Calibri" panose="020F0502020204030204" pitchFamily="34" charset="0"/>
                        </a:rPr>
                        <a:t>2</a:t>
                      </a:r>
                      <a:endParaRPr lang="en-PK"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779669"/>
                  </a:ext>
                </a:extLst>
              </a:tr>
              <a:tr h="838200">
                <a:tc>
                  <a:txBody>
                    <a:bodyPr/>
                    <a:lstStyle/>
                    <a:p>
                      <a:pPr rtl="0" fontAlgn="t">
                        <a:spcBef>
                          <a:spcPts val="0"/>
                        </a:spcBef>
                        <a:spcAft>
                          <a:spcPts val="0"/>
                        </a:spcAft>
                      </a:pPr>
                      <a:r>
                        <a:rPr lang="en-GB" sz="1800" b="0" i="0" u="none" strike="noStrike" dirty="0">
                          <a:solidFill>
                            <a:srgbClr val="000000"/>
                          </a:solidFill>
                          <a:effectLst/>
                          <a:latin typeface="Calibri" panose="020F0502020204030204" pitchFamily="34" charset="0"/>
                        </a:rPr>
                        <a:t>Implement portable programs for parallel architectures and also for distributed architectures using Message-Passing Interface (MPI) library</a:t>
                      </a:r>
                      <a:endParaRPr lang="en-GB"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PK" sz="18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PK" sz="1800" b="0" i="0" u="none" strike="noStrike" dirty="0">
                          <a:solidFill>
                            <a:srgbClr val="000000"/>
                          </a:solidFill>
                          <a:effectLst/>
                          <a:latin typeface="Calibri" panose="020F0502020204030204" pitchFamily="34" charset="0"/>
                        </a:rPr>
                        <a:t>3</a:t>
                      </a:r>
                      <a:endParaRPr lang="en-PK"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701340"/>
                  </a:ext>
                </a:extLst>
              </a:tr>
              <a:tr h="962187">
                <a:tc>
                  <a:txBody>
                    <a:bodyPr/>
                    <a:lstStyle/>
                    <a:p>
                      <a:pPr rtl="0" fontAlgn="t">
                        <a:spcBef>
                          <a:spcPts val="0"/>
                        </a:spcBef>
                        <a:spcAft>
                          <a:spcPts val="0"/>
                        </a:spcAft>
                      </a:pPr>
                      <a:r>
                        <a:rPr lang="en-GB" sz="1800" b="0" i="0" u="none" strike="noStrike" dirty="0">
                          <a:solidFill>
                            <a:srgbClr val="000000"/>
                          </a:solidFill>
                          <a:effectLst/>
                          <a:latin typeface="Calibri" panose="020F0502020204030204" pitchFamily="34" charset="0"/>
                        </a:rPr>
                        <a:t>Select appropriate model and/or architecture for given parallel programming scenario and evaluate performance of parallel programs.</a:t>
                      </a:r>
                      <a:endParaRPr lang="en-GB"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br>
                        <a:rPr lang="en-PK" sz="3200" dirty="0">
                          <a:effectLst/>
                        </a:rPr>
                      </a:br>
                      <a:endParaRPr lang="en-PK"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PK" sz="1800" b="0" i="0" u="none" strike="noStrike">
                          <a:solidFill>
                            <a:srgbClr val="000000"/>
                          </a:solidFill>
                          <a:effectLst/>
                          <a:latin typeface="Calibri" panose="020F0502020204030204" pitchFamily="34" charset="0"/>
                        </a:rPr>
                        <a:t>5</a:t>
                      </a:r>
                      <a:endParaRPr lang="en-PK" sz="32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286444"/>
                  </a:ext>
                </a:extLst>
              </a:tr>
              <a:tr h="962187">
                <a:tc>
                  <a:txBody>
                    <a:bodyPr/>
                    <a:lstStyle/>
                    <a:p>
                      <a:pPr rtl="0" fontAlgn="t">
                        <a:spcBef>
                          <a:spcPts val="0"/>
                        </a:spcBef>
                        <a:spcAft>
                          <a:spcPts val="0"/>
                        </a:spcAft>
                      </a:pPr>
                      <a:r>
                        <a:rPr lang="en-GB" sz="1800" b="0" i="0" u="none" strike="noStrike" dirty="0" err="1">
                          <a:solidFill>
                            <a:srgbClr val="000000"/>
                          </a:solidFill>
                          <a:effectLst/>
                          <a:latin typeface="Calibri" panose="020F0502020204030204" pitchFamily="34" charset="0"/>
                        </a:rPr>
                        <a:t>Analyze</a:t>
                      </a:r>
                      <a:r>
                        <a:rPr lang="en-GB" sz="1800" b="0" i="0" u="none" strike="noStrike" dirty="0">
                          <a:solidFill>
                            <a:srgbClr val="000000"/>
                          </a:solidFill>
                          <a:effectLst/>
                          <a:latin typeface="Calibri" panose="020F0502020204030204" pitchFamily="34" charset="0"/>
                        </a:rPr>
                        <a:t> complex problems with shared memory programming with </a:t>
                      </a:r>
                      <a:r>
                        <a:rPr lang="en-GB" sz="1800" b="0" i="0" u="none" strike="noStrike" dirty="0" err="1">
                          <a:solidFill>
                            <a:srgbClr val="000000"/>
                          </a:solidFill>
                          <a:effectLst/>
                          <a:latin typeface="Calibri" panose="020F0502020204030204" pitchFamily="34" charset="0"/>
                        </a:rPr>
                        <a:t>openMP</a:t>
                      </a:r>
                      <a:r>
                        <a:rPr lang="en-GB" sz="1800" b="0" i="0" u="none" strike="noStrike" dirty="0">
                          <a:solidFill>
                            <a:srgbClr val="000000"/>
                          </a:solidFill>
                          <a:effectLst/>
                          <a:latin typeface="Calibri" panose="020F0502020204030204" pitchFamily="34" charset="0"/>
                        </a:rPr>
                        <a:t>.</a:t>
                      </a:r>
                      <a:endParaRPr lang="en-GB"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PK"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PK" sz="1800" b="0" i="0" u="none" strike="noStrike" dirty="0">
                          <a:solidFill>
                            <a:srgbClr val="000000"/>
                          </a:solidFill>
                          <a:effectLst/>
                          <a:latin typeface="Calibri" panose="020F0502020204030204" pitchFamily="34" charset="0"/>
                        </a:rPr>
                        <a:t>3</a:t>
                      </a:r>
                      <a:endParaRPr lang="en-PK" sz="32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0635112"/>
                  </a:ext>
                </a:extLst>
              </a:tr>
            </a:tbl>
          </a:graphicData>
        </a:graphic>
      </p:graphicFrame>
    </p:spTree>
    <p:extLst>
      <p:ext uri="{BB962C8B-B14F-4D97-AF65-F5344CB8AC3E}">
        <p14:creationId xmlns:p14="http://schemas.microsoft.com/office/powerpoint/2010/main" val="1679272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8EB6-E59B-4ECE-8CFD-3CCC90AC7055}"/>
              </a:ext>
            </a:extLst>
          </p:cNvPr>
          <p:cNvSpPr>
            <a:spLocks noGrp="1"/>
          </p:cNvSpPr>
          <p:nvPr>
            <p:ph type="title"/>
          </p:nvPr>
        </p:nvSpPr>
        <p:spPr>
          <a:xfrm>
            <a:off x="993152" y="724890"/>
            <a:ext cx="8072095" cy="646331"/>
          </a:xfrm>
        </p:spPr>
        <p:txBody>
          <a:bodyPr/>
          <a:lstStyle/>
          <a:p>
            <a:r>
              <a:rPr lang="en-US" dirty="0"/>
              <a:t>Course Contents</a:t>
            </a:r>
            <a:endParaRPr lang="en-PK" dirty="0"/>
          </a:p>
        </p:txBody>
      </p:sp>
      <p:graphicFrame>
        <p:nvGraphicFramePr>
          <p:cNvPr id="4" name="Table 4">
            <a:extLst>
              <a:ext uri="{FF2B5EF4-FFF2-40B4-BE49-F238E27FC236}">
                <a16:creationId xmlns:a16="http://schemas.microsoft.com/office/drawing/2014/main" id="{F8A2509F-2EB8-4AEF-B0CA-9E5EED53976F}"/>
              </a:ext>
            </a:extLst>
          </p:cNvPr>
          <p:cNvGraphicFramePr>
            <a:graphicFrameLocks noGrp="1"/>
          </p:cNvGraphicFramePr>
          <p:nvPr>
            <p:extLst>
              <p:ext uri="{D42A27DB-BD31-4B8C-83A1-F6EECF244321}">
                <p14:modId xmlns:p14="http://schemas.microsoft.com/office/powerpoint/2010/main" val="1148599991"/>
              </p:ext>
            </p:extLst>
          </p:nvPr>
        </p:nvGraphicFramePr>
        <p:xfrm>
          <a:off x="967751" y="1447800"/>
          <a:ext cx="8633451" cy="7142480"/>
        </p:xfrm>
        <a:graphic>
          <a:graphicData uri="http://schemas.openxmlformats.org/drawingml/2006/table">
            <a:tbl>
              <a:tblPr firstRow="1" bandRow="1">
                <a:tableStyleId>{5C22544A-7EE6-4342-B048-85BDC9FD1C3A}</a:tableStyleId>
              </a:tblPr>
              <a:tblGrid>
                <a:gridCol w="1002428">
                  <a:extLst>
                    <a:ext uri="{9D8B030D-6E8A-4147-A177-3AD203B41FA5}">
                      <a16:colId xmlns:a16="http://schemas.microsoft.com/office/drawing/2014/main" val="881558658"/>
                    </a:ext>
                  </a:extLst>
                </a:gridCol>
                <a:gridCol w="6030939">
                  <a:extLst>
                    <a:ext uri="{9D8B030D-6E8A-4147-A177-3AD203B41FA5}">
                      <a16:colId xmlns:a16="http://schemas.microsoft.com/office/drawing/2014/main" val="3095457766"/>
                    </a:ext>
                  </a:extLst>
                </a:gridCol>
                <a:gridCol w="1600084">
                  <a:extLst>
                    <a:ext uri="{9D8B030D-6E8A-4147-A177-3AD203B41FA5}">
                      <a16:colId xmlns:a16="http://schemas.microsoft.com/office/drawing/2014/main" val="3578871094"/>
                    </a:ext>
                  </a:extLst>
                </a:gridCol>
              </a:tblGrid>
              <a:tr h="370840">
                <a:tc>
                  <a:txBody>
                    <a:bodyPr/>
                    <a:lstStyle/>
                    <a:p>
                      <a:r>
                        <a:rPr lang="en-US" dirty="0"/>
                        <a:t>Week</a:t>
                      </a:r>
                      <a:endParaRPr lang="en-PK" dirty="0"/>
                    </a:p>
                  </a:txBody>
                  <a:tcPr/>
                </a:tc>
                <a:tc>
                  <a:txBody>
                    <a:bodyPr/>
                    <a:lstStyle/>
                    <a:p>
                      <a:r>
                        <a:rPr lang="en-US" dirty="0"/>
                        <a:t>Contents</a:t>
                      </a:r>
                      <a:endParaRPr lang="en-PK" dirty="0"/>
                    </a:p>
                  </a:txBody>
                  <a:tcPr/>
                </a:tc>
                <a:tc>
                  <a:txBody>
                    <a:bodyPr/>
                    <a:lstStyle/>
                    <a:p>
                      <a:r>
                        <a:rPr lang="en-US" dirty="0"/>
                        <a:t>Activities</a:t>
                      </a:r>
                      <a:endParaRPr lang="en-PK" dirty="0"/>
                    </a:p>
                  </a:txBody>
                  <a:tcPr/>
                </a:tc>
                <a:extLst>
                  <a:ext uri="{0D108BD9-81ED-4DB2-BD59-A6C34878D82A}">
                    <a16:rowId xmlns:a16="http://schemas.microsoft.com/office/drawing/2014/main" val="6735777"/>
                  </a:ext>
                </a:extLst>
              </a:tr>
              <a:tr h="370840">
                <a:tc>
                  <a:txBody>
                    <a:bodyPr/>
                    <a:lstStyle/>
                    <a:p>
                      <a:r>
                        <a:rPr lang="en-US" dirty="0"/>
                        <a:t>1</a:t>
                      </a:r>
                      <a:endParaRPr lang="en-PK" dirty="0"/>
                    </a:p>
                  </a:txBody>
                  <a:tcPr/>
                </a:tc>
                <a:tc>
                  <a:txBody>
                    <a:bodyPr/>
                    <a:lstStyle/>
                    <a:p>
                      <a:r>
                        <a:rPr lang="en-US" dirty="0"/>
                        <a:t>Introduction to Parallel and Distributed Computing, Course Policies, Need of parallelism, Methods and Applications, Scalability Issues, Parallel vs Distributed Computing</a:t>
                      </a:r>
                      <a:endParaRPr lang="en-PK" dirty="0"/>
                    </a:p>
                  </a:txBody>
                  <a:tcPr/>
                </a:tc>
                <a:tc>
                  <a:txBody>
                    <a:bodyPr/>
                    <a:lstStyle/>
                    <a:p>
                      <a:endParaRPr lang="en-US" dirty="0"/>
                    </a:p>
                  </a:txBody>
                  <a:tcPr/>
                </a:tc>
                <a:extLst>
                  <a:ext uri="{0D108BD9-81ED-4DB2-BD59-A6C34878D82A}">
                    <a16:rowId xmlns:a16="http://schemas.microsoft.com/office/drawing/2014/main" val="2833352428"/>
                  </a:ext>
                </a:extLst>
              </a:tr>
              <a:tr h="370840">
                <a:tc>
                  <a:txBody>
                    <a:bodyPr/>
                    <a:lstStyle/>
                    <a:p>
                      <a:r>
                        <a:rPr lang="en-US" dirty="0"/>
                        <a:t>2</a:t>
                      </a:r>
                      <a:endParaRPr lang="en-PK" dirty="0"/>
                    </a:p>
                  </a:txBody>
                  <a:tcPr/>
                </a:tc>
                <a:tc>
                  <a:txBody>
                    <a:bodyPr/>
                    <a:lstStyle/>
                    <a:p>
                      <a:r>
                        <a:rPr lang="en-GB" dirty="0"/>
                        <a:t>Parallel Programming Models (data parallel, task parallel, process-centric, shared/distributed memory), </a:t>
                      </a:r>
                      <a:r>
                        <a:rPr lang="en-GB" b="0" i="0" dirty="0">
                          <a:solidFill>
                            <a:schemeClr val="dk1"/>
                          </a:solidFill>
                          <a:effectLst/>
                          <a:latin typeface="+mn-lt"/>
                          <a:ea typeface="+mn-ea"/>
                          <a:cs typeface="+mn-cs"/>
                        </a:rPr>
                        <a:t>parallel algorithms &amp; architectures, parallel I/O, </a:t>
                      </a:r>
                      <a:r>
                        <a:rPr lang="en-US" dirty="0"/>
                        <a:t>Flynn Taxonomy, Multithreading</a:t>
                      </a:r>
                      <a:r>
                        <a:rPr lang="en-US"/>
                        <a:t>, Superscalar </a:t>
                      </a:r>
                      <a:r>
                        <a:rPr lang="en-US" dirty="0"/>
                        <a:t>Processors, Intel Hyperthreading.</a:t>
                      </a:r>
                      <a:endParaRPr lang="en-PK" dirty="0"/>
                    </a:p>
                  </a:txBody>
                  <a:tcPr/>
                </a:tc>
                <a:tc>
                  <a:txBody>
                    <a:bodyPr/>
                    <a:lstStyle/>
                    <a:p>
                      <a:r>
                        <a:rPr lang="en-US" dirty="0">
                          <a:solidFill>
                            <a:schemeClr val="accent2"/>
                          </a:solidFill>
                        </a:rPr>
                        <a:t>Quiz 1</a:t>
                      </a:r>
                    </a:p>
                    <a:p>
                      <a:r>
                        <a:rPr lang="en-US" dirty="0">
                          <a:solidFill>
                            <a:schemeClr val="accent2"/>
                          </a:solidFill>
                        </a:rPr>
                        <a:t>, </a:t>
                      </a:r>
                      <a:r>
                        <a:rPr lang="en-US" dirty="0">
                          <a:solidFill>
                            <a:schemeClr val="tx1"/>
                          </a:solidFill>
                        </a:rPr>
                        <a:t>Programming Assignment 1</a:t>
                      </a:r>
                      <a:endParaRPr lang="en-PK" dirty="0">
                        <a:solidFill>
                          <a:schemeClr val="tx1"/>
                        </a:solidFill>
                      </a:endParaRPr>
                    </a:p>
                  </a:txBody>
                  <a:tcPr/>
                </a:tc>
                <a:extLst>
                  <a:ext uri="{0D108BD9-81ED-4DB2-BD59-A6C34878D82A}">
                    <a16:rowId xmlns:a16="http://schemas.microsoft.com/office/drawing/2014/main" val="868734988"/>
                  </a:ext>
                </a:extLst>
              </a:tr>
              <a:tr h="370840">
                <a:tc>
                  <a:txBody>
                    <a:bodyPr/>
                    <a:lstStyle/>
                    <a:p>
                      <a:r>
                        <a:rPr lang="en-US" dirty="0"/>
                        <a:t>3</a:t>
                      </a:r>
                      <a:endParaRPr lang="en-PK" dirty="0"/>
                    </a:p>
                  </a:txBody>
                  <a:tcPr/>
                </a:tc>
                <a:tc>
                  <a:txBody>
                    <a:bodyPr/>
                    <a:lstStyle/>
                    <a:p>
                      <a:r>
                        <a:rPr lang="en-US" dirty="0"/>
                        <a:t>Shared Memory vs Distributed Memory, Shared Memory Architecture, Processor to Memory connection Strategies</a:t>
                      </a:r>
                      <a:endParaRPr lang="en-PK" dirty="0"/>
                    </a:p>
                  </a:txBody>
                  <a:tcPr/>
                </a:tc>
                <a:tc>
                  <a:txBody>
                    <a:bodyPr/>
                    <a:lstStyle/>
                    <a:p>
                      <a:r>
                        <a:rPr lang="en-US" dirty="0">
                          <a:solidFill>
                            <a:schemeClr val="accent2"/>
                          </a:solidFill>
                        </a:rPr>
                        <a:t>Quiz 2</a:t>
                      </a:r>
                      <a:endParaRPr lang="en-PK" dirty="0">
                        <a:solidFill>
                          <a:schemeClr val="accent2"/>
                        </a:solidFill>
                      </a:endParaRPr>
                    </a:p>
                  </a:txBody>
                  <a:tcPr/>
                </a:tc>
                <a:extLst>
                  <a:ext uri="{0D108BD9-81ED-4DB2-BD59-A6C34878D82A}">
                    <a16:rowId xmlns:a16="http://schemas.microsoft.com/office/drawing/2014/main" val="3963640840"/>
                  </a:ext>
                </a:extLst>
              </a:tr>
              <a:tr h="370840">
                <a:tc>
                  <a:txBody>
                    <a:bodyPr/>
                    <a:lstStyle/>
                    <a:p>
                      <a:r>
                        <a:rPr lang="en-US" dirty="0"/>
                        <a:t>4</a:t>
                      </a:r>
                      <a:endParaRPr lang="en-PK" dirty="0"/>
                    </a:p>
                  </a:txBody>
                  <a:tcPr/>
                </a:tc>
                <a:tc>
                  <a:txBody>
                    <a:bodyPr/>
                    <a:lstStyle/>
                    <a:p>
                      <a:r>
                        <a:rPr lang="en-US" dirty="0" err="1"/>
                        <a:t>Mutli</a:t>
                      </a:r>
                      <a:r>
                        <a:rPr lang="en-US" dirty="0"/>
                        <a:t>-threading, Threads, Thread Models, POSIX (</a:t>
                      </a:r>
                      <a:r>
                        <a:rPr lang="en-US" dirty="0" err="1"/>
                        <a:t>Threds</a:t>
                      </a:r>
                      <a:r>
                        <a:rPr lang="en-US" dirty="0"/>
                        <a:t> API), Programming with </a:t>
                      </a:r>
                      <a:r>
                        <a:rPr lang="en-US" dirty="0" err="1"/>
                        <a:t>Pthreads</a:t>
                      </a:r>
                      <a:r>
                        <a:rPr lang="en-US" dirty="0"/>
                        <a:t> </a:t>
                      </a:r>
                      <a:endParaRPr lang="en-PK"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solidFill>
                            <a:schemeClr val="accent6">
                              <a:lumMod val="75000"/>
                            </a:schemeClr>
                          </a:solidFill>
                        </a:rPr>
                        <a:t>Class Activity,</a:t>
                      </a:r>
                      <a:endParaRPr lang="en-US">
                        <a:solidFill>
                          <a:schemeClr val="tx1"/>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tx1"/>
                          </a:solidFill>
                        </a:rPr>
                        <a:t>Programming Assignment 2</a:t>
                      </a:r>
                      <a:endParaRPr lang="en-PK" dirty="0"/>
                    </a:p>
                  </a:txBody>
                  <a:tcPr/>
                </a:tc>
                <a:extLst>
                  <a:ext uri="{0D108BD9-81ED-4DB2-BD59-A6C34878D82A}">
                    <a16:rowId xmlns:a16="http://schemas.microsoft.com/office/drawing/2014/main" val="554590099"/>
                  </a:ext>
                </a:extLst>
              </a:tr>
              <a:tr h="370840">
                <a:tc>
                  <a:txBody>
                    <a:bodyPr/>
                    <a:lstStyle/>
                    <a:p>
                      <a:r>
                        <a:rPr lang="en-US" dirty="0"/>
                        <a:t>5</a:t>
                      </a:r>
                      <a:endParaRPr lang="en-PK"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Designing Parallel Programs, Decomposition techniques, Granularity, Load Balancing, Locality, Synchronization and techniques of synchronization (Busy, Waiting, Mutex Lock, Semaphores, Barrier, Conditions)</a:t>
                      </a:r>
                      <a:endParaRPr lang="en-PK" dirty="0"/>
                    </a:p>
                  </a:txBody>
                  <a:tcPr/>
                </a:tc>
                <a:tc>
                  <a:txBody>
                    <a:bodyPr/>
                    <a:lstStyle/>
                    <a:p>
                      <a:endParaRPr lang="en-PK" dirty="0"/>
                    </a:p>
                  </a:txBody>
                  <a:tcPr/>
                </a:tc>
                <a:extLst>
                  <a:ext uri="{0D108BD9-81ED-4DB2-BD59-A6C34878D82A}">
                    <a16:rowId xmlns:a16="http://schemas.microsoft.com/office/drawing/2014/main" val="3184759191"/>
                  </a:ext>
                </a:extLst>
              </a:tr>
              <a:tr h="370840">
                <a:tc>
                  <a:txBody>
                    <a:bodyPr/>
                    <a:lstStyle/>
                    <a:p>
                      <a:r>
                        <a:rPr lang="en-US" dirty="0"/>
                        <a:t>6</a:t>
                      </a:r>
                      <a:endParaRPr lang="en-PK" dirty="0"/>
                    </a:p>
                  </a:txBody>
                  <a:tcPr/>
                </a:tc>
                <a:tc>
                  <a:txBody>
                    <a:bodyPr/>
                    <a:lstStyle/>
                    <a:p>
                      <a:r>
                        <a:rPr lang="en-US" dirty="0"/>
                        <a:t>Parallel Algorithms: Matrix Multiplication and its Comparison With Respective Sequential Algorithm, Performance Evaluation</a:t>
                      </a:r>
                      <a:endParaRPr lang="en-PK" dirty="0"/>
                    </a:p>
                  </a:txBody>
                  <a:tcPr/>
                </a:tc>
                <a:tc>
                  <a:txBody>
                    <a:bodyPr/>
                    <a:lstStyle/>
                    <a:p>
                      <a:r>
                        <a:rPr lang="en-US" dirty="0">
                          <a:solidFill>
                            <a:schemeClr val="accent6">
                              <a:lumMod val="75000"/>
                            </a:schemeClr>
                          </a:solidFill>
                        </a:rPr>
                        <a:t>Class Activity</a:t>
                      </a:r>
                      <a:endParaRPr lang="en-PK" dirty="0">
                        <a:solidFill>
                          <a:schemeClr val="accent6">
                            <a:lumMod val="75000"/>
                          </a:schemeClr>
                        </a:solidFill>
                      </a:endParaRPr>
                    </a:p>
                  </a:txBody>
                  <a:tcPr/>
                </a:tc>
                <a:extLst>
                  <a:ext uri="{0D108BD9-81ED-4DB2-BD59-A6C34878D82A}">
                    <a16:rowId xmlns:a16="http://schemas.microsoft.com/office/drawing/2014/main" val="492041163"/>
                  </a:ext>
                </a:extLst>
              </a:tr>
              <a:tr h="370840">
                <a:tc>
                  <a:txBody>
                    <a:bodyPr/>
                    <a:lstStyle/>
                    <a:p>
                      <a:r>
                        <a:rPr lang="en-US" dirty="0"/>
                        <a:t>7</a:t>
                      </a:r>
                      <a:endParaRPr lang="en-PK" dirty="0"/>
                    </a:p>
                  </a:txBody>
                  <a:tcPr/>
                </a:tc>
                <a:tc>
                  <a:txBody>
                    <a:bodyPr/>
                    <a:lstStyle/>
                    <a:p>
                      <a:r>
                        <a:rPr lang="en-US" dirty="0"/>
                        <a:t>Shared Memory Programming with OpenMP, OpenMP constructs and clauses (work sharing)</a:t>
                      </a:r>
                      <a:endParaRPr lang="en-PK"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tx1"/>
                          </a:solidFill>
                        </a:rPr>
                        <a:t>Programming Assignment 5</a:t>
                      </a:r>
                      <a:endParaRPr lang="en-PK" dirty="0"/>
                    </a:p>
                  </a:txBody>
                  <a:tcPr/>
                </a:tc>
                <a:extLst>
                  <a:ext uri="{0D108BD9-81ED-4DB2-BD59-A6C34878D82A}">
                    <a16:rowId xmlns:a16="http://schemas.microsoft.com/office/drawing/2014/main" val="2620693097"/>
                  </a:ext>
                </a:extLst>
              </a:tr>
              <a:tr h="370840">
                <a:tc>
                  <a:txBody>
                    <a:bodyPr/>
                    <a:lstStyle/>
                    <a:p>
                      <a:r>
                        <a:rPr lang="en-US" dirty="0"/>
                        <a:t>8</a:t>
                      </a:r>
                      <a:endParaRPr lang="en-PK" dirty="0"/>
                    </a:p>
                  </a:txBody>
                  <a:tcPr/>
                </a:tc>
                <a:tc>
                  <a:txBody>
                    <a:bodyPr/>
                    <a:lstStyle/>
                    <a:p>
                      <a:r>
                        <a:rPr lang="en-US" dirty="0"/>
                        <a:t>Numerical Integration, Parallel Algorithms: PI Program </a:t>
                      </a:r>
                      <a:endParaRPr lang="en-PK" dirty="0"/>
                    </a:p>
                  </a:txBody>
                  <a:tcPr/>
                </a:tc>
                <a:tc>
                  <a:txBody>
                    <a:bodyPr/>
                    <a:lstStyle/>
                    <a:p>
                      <a:endParaRPr lang="en-PK" dirty="0"/>
                    </a:p>
                  </a:txBody>
                  <a:tcPr/>
                </a:tc>
                <a:extLst>
                  <a:ext uri="{0D108BD9-81ED-4DB2-BD59-A6C34878D82A}">
                    <a16:rowId xmlns:a16="http://schemas.microsoft.com/office/drawing/2014/main" val="802379852"/>
                  </a:ext>
                </a:extLst>
              </a:tr>
            </a:tbl>
          </a:graphicData>
        </a:graphic>
      </p:graphicFrame>
    </p:spTree>
    <p:extLst>
      <p:ext uri="{BB962C8B-B14F-4D97-AF65-F5344CB8AC3E}">
        <p14:creationId xmlns:p14="http://schemas.microsoft.com/office/powerpoint/2010/main" val="585864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8EB6-E59B-4ECE-8CFD-3CCC90AC7055}"/>
              </a:ext>
            </a:extLst>
          </p:cNvPr>
          <p:cNvSpPr>
            <a:spLocks noGrp="1"/>
          </p:cNvSpPr>
          <p:nvPr>
            <p:ph type="title"/>
          </p:nvPr>
        </p:nvSpPr>
        <p:spPr>
          <a:xfrm>
            <a:off x="993152" y="724890"/>
            <a:ext cx="8072095" cy="646331"/>
          </a:xfrm>
        </p:spPr>
        <p:txBody>
          <a:bodyPr/>
          <a:lstStyle/>
          <a:p>
            <a:r>
              <a:rPr lang="en-US" dirty="0"/>
              <a:t>Course Contents</a:t>
            </a:r>
            <a:endParaRPr lang="en-PK" dirty="0"/>
          </a:p>
        </p:txBody>
      </p:sp>
      <p:graphicFrame>
        <p:nvGraphicFramePr>
          <p:cNvPr id="4" name="Table 4">
            <a:extLst>
              <a:ext uri="{FF2B5EF4-FFF2-40B4-BE49-F238E27FC236}">
                <a16:creationId xmlns:a16="http://schemas.microsoft.com/office/drawing/2014/main" id="{F8A2509F-2EB8-4AEF-B0CA-9E5EED53976F}"/>
              </a:ext>
            </a:extLst>
          </p:cNvPr>
          <p:cNvGraphicFramePr>
            <a:graphicFrameLocks noGrp="1"/>
          </p:cNvGraphicFramePr>
          <p:nvPr>
            <p:extLst>
              <p:ext uri="{D42A27DB-BD31-4B8C-83A1-F6EECF244321}">
                <p14:modId xmlns:p14="http://schemas.microsoft.com/office/powerpoint/2010/main" val="3635943264"/>
              </p:ext>
            </p:extLst>
          </p:nvPr>
        </p:nvGraphicFramePr>
        <p:xfrm>
          <a:off x="967750" y="1409321"/>
          <a:ext cx="8633450" cy="6593840"/>
        </p:xfrm>
        <a:graphic>
          <a:graphicData uri="http://schemas.openxmlformats.org/drawingml/2006/table">
            <a:tbl>
              <a:tblPr firstRow="1" bandRow="1">
                <a:tableStyleId>{5C22544A-7EE6-4342-B048-85BDC9FD1C3A}</a:tableStyleId>
              </a:tblPr>
              <a:tblGrid>
                <a:gridCol w="1002429">
                  <a:extLst>
                    <a:ext uri="{9D8B030D-6E8A-4147-A177-3AD203B41FA5}">
                      <a16:colId xmlns:a16="http://schemas.microsoft.com/office/drawing/2014/main" val="881558658"/>
                    </a:ext>
                  </a:extLst>
                </a:gridCol>
                <a:gridCol w="6030937">
                  <a:extLst>
                    <a:ext uri="{9D8B030D-6E8A-4147-A177-3AD203B41FA5}">
                      <a16:colId xmlns:a16="http://schemas.microsoft.com/office/drawing/2014/main" val="3095457766"/>
                    </a:ext>
                  </a:extLst>
                </a:gridCol>
                <a:gridCol w="1600084">
                  <a:extLst>
                    <a:ext uri="{9D8B030D-6E8A-4147-A177-3AD203B41FA5}">
                      <a16:colId xmlns:a16="http://schemas.microsoft.com/office/drawing/2014/main" val="3578871094"/>
                    </a:ext>
                  </a:extLst>
                </a:gridCol>
              </a:tblGrid>
              <a:tr h="370840">
                <a:tc>
                  <a:txBody>
                    <a:bodyPr/>
                    <a:lstStyle/>
                    <a:p>
                      <a:r>
                        <a:rPr lang="en-US" dirty="0"/>
                        <a:t>Week</a:t>
                      </a:r>
                      <a:endParaRPr lang="en-PK" dirty="0"/>
                    </a:p>
                  </a:txBody>
                  <a:tcPr/>
                </a:tc>
                <a:tc>
                  <a:txBody>
                    <a:bodyPr/>
                    <a:lstStyle/>
                    <a:p>
                      <a:r>
                        <a:rPr lang="en-US" dirty="0"/>
                        <a:t>Contents</a:t>
                      </a:r>
                      <a:endParaRPr lang="en-PK" dirty="0"/>
                    </a:p>
                  </a:txBody>
                  <a:tcPr/>
                </a:tc>
                <a:tc>
                  <a:txBody>
                    <a:bodyPr/>
                    <a:lstStyle/>
                    <a:p>
                      <a:r>
                        <a:rPr lang="en-US" dirty="0"/>
                        <a:t>Activities</a:t>
                      </a:r>
                      <a:endParaRPr lang="en-PK" dirty="0"/>
                    </a:p>
                  </a:txBody>
                  <a:tcPr/>
                </a:tc>
                <a:extLst>
                  <a:ext uri="{0D108BD9-81ED-4DB2-BD59-A6C34878D82A}">
                    <a16:rowId xmlns:a16="http://schemas.microsoft.com/office/drawing/2014/main" val="6735777"/>
                  </a:ext>
                </a:extLst>
              </a:tr>
              <a:tr h="370840">
                <a:tc>
                  <a:txBody>
                    <a:bodyPr/>
                    <a:lstStyle/>
                    <a:p>
                      <a:r>
                        <a:rPr lang="en-US" dirty="0"/>
                        <a:t>9</a:t>
                      </a:r>
                      <a:endParaRPr lang="en-PK" dirty="0"/>
                    </a:p>
                  </a:txBody>
                  <a:tcPr/>
                </a:tc>
                <a:tc>
                  <a:txBody>
                    <a:bodyPr/>
                    <a:lstStyle/>
                    <a:p>
                      <a:r>
                        <a:rPr lang="en-US" dirty="0"/>
                        <a:t>Mid Term Exam and Solution Discussion</a:t>
                      </a:r>
                      <a:endParaRPr lang="en-PK" dirty="0"/>
                    </a:p>
                  </a:txBody>
                  <a:tcPr/>
                </a:tc>
                <a:tc>
                  <a:txBody>
                    <a:bodyPr/>
                    <a:lstStyle/>
                    <a:p>
                      <a:endParaRPr lang="en-PK" dirty="0"/>
                    </a:p>
                  </a:txBody>
                  <a:tcPr/>
                </a:tc>
                <a:extLst>
                  <a:ext uri="{0D108BD9-81ED-4DB2-BD59-A6C34878D82A}">
                    <a16:rowId xmlns:a16="http://schemas.microsoft.com/office/drawing/2014/main" val="2833352428"/>
                  </a:ext>
                </a:extLst>
              </a:tr>
              <a:tr h="370840">
                <a:tc>
                  <a:txBody>
                    <a:bodyPr/>
                    <a:lstStyle/>
                    <a:p>
                      <a:r>
                        <a:rPr lang="en-US" dirty="0"/>
                        <a:t>10</a:t>
                      </a:r>
                      <a:endParaRPr lang="en-PK"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Introduction to Distributed Systems, Distributed Memory Architecture, Routing Mechanisms</a:t>
                      </a:r>
                      <a:endParaRPr lang="en-PK" dirty="0"/>
                    </a:p>
                    <a:p>
                      <a:r>
                        <a:rPr lang="en-US" dirty="0"/>
                        <a:t> Network(interconnection) Topologies,</a:t>
                      </a:r>
                      <a:r>
                        <a:rPr lang="en-US" b="0" i="0" dirty="0">
                          <a:solidFill>
                            <a:schemeClr val="dk1"/>
                          </a:solidFill>
                          <a:effectLst/>
                          <a:latin typeface="+mn-lt"/>
                          <a:ea typeface="+mn-ea"/>
                          <a:cs typeface="+mn-cs"/>
                        </a:rPr>
                        <a:t> Asynchronous/synchronous computation/communication, concurrency control, fault tolerance</a:t>
                      </a:r>
                      <a:endParaRPr lang="en-PK" dirty="0"/>
                    </a:p>
                  </a:txBody>
                  <a:tcPr/>
                </a:tc>
                <a:tc>
                  <a:txBody>
                    <a:bodyPr/>
                    <a:lstStyle/>
                    <a:p>
                      <a:r>
                        <a:rPr lang="en-US" dirty="0"/>
                        <a:t>Research Assignment 6</a:t>
                      </a:r>
                      <a:endParaRPr lang="en-PK" dirty="0"/>
                    </a:p>
                  </a:txBody>
                  <a:tcPr/>
                </a:tc>
                <a:extLst>
                  <a:ext uri="{0D108BD9-81ED-4DB2-BD59-A6C34878D82A}">
                    <a16:rowId xmlns:a16="http://schemas.microsoft.com/office/drawing/2014/main" val="868734988"/>
                  </a:ext>
                </a:extLst>
              </a:tr>
              <a:tr h="370840">
                <a:tc>
                  <a:txBody>
                    <a:bodyPr/>
                    <a:lstStyle/>
                    <a:p>
                      <a:r>
                        <a:rPr lang="en-US" dirty="0"/>
                        <a:t>11</a:t>
                      </a:r>
                      <a:endParaRPr lang="en-PK" dirty="0"/>
                    </a:p>
                  </a:txBody>
                  <a:tcPr/>
                </a:tc>
                <a:tc>
                  <a:txBody>
                    <a:bodyPr/>
                    <a:lstStyle/>
                    <a:p>
                      <a:r>
                        <a:rPr lang="en-US" dirty="0"/>
                        <a:t>Distributed System Architectures, </a:t>
                      </a:r>
                      <a:r>
                        <a:rPr lang="en-US" dirty="0" err="1"/>
                        <a:t>Saas</a:t>
                      </a:r>
                      <a:r>
                        <a:rPr lang="en-US" dirty="0"/>
                        <a:t> vs </a:t>
                      </a:r>
                      <a:r>
                        <a:rPr lang="en-US" dirty="0" err="1"/>
                        <a:t>Paas</a:t>
                      </a:r>
                      <a:r>
                        <a:rPr lang="en-US" dirty="0"/>
                        <a:t> vs </a:t>
                      </a:r>
                      <a:r>
                        <a:rPr lang="en-US" dirty="0" err="1"/>
                        <a:t>Iaas</a:t>
                      </a:r>
                      <a:r>
                        <a:rPr lang="en-US" dirty="0"/>
                        <a:t> , Client Server vs Peer-to-Peer, Challenges of Distributed Systems, Introduction to Hadoop (Distributed Ecosystem) and Map-Reduce</a:t>
                      </a:r>
                      <a:endParaRPr lang="en-PK"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accent2"/>
                          </a:solidFill>
                        </a:rPr>
                        <a:t>Quiz 3</a:t>
                      </a:r>
                      <a:endParaRPr lang="en-PK" dirty="0"/>
                    </a:p>
                  </a:txBody>
                  <a:tcPr/>
                </a:tc>
                <a:extLst>
                  <a:ext uri="{0D108BD9-81ED-4DB2-BD59-A6C34878D82A}">
                    <a16:rowId xmlns:a16="http://schemas.microsoft.com/office/drawing/2014/main" val="3963640840"/>
                  </a:ext>
                </a:extLst>
              </a:tr>
              <a:tr h="370840">
                <a:tc>
                  <a:txBody>
                    <a:bodyPr/>
                    <a:lstStyle/>
                    <a:p>
                      <a:r>
                        <a:rPr lang="en-US" dirty="0"/>
                        <a:t>12</a:t>
                      </a:r>
                      <a:endParaRPr lang="en-PK" dirty="0"/>
                    </a:p>
                  </a:txBody>
                  <a:tcPr/>
                </a:tc>
                <a:tc>
                  <a:txBody>
                    <a:bodyPr/>
                    <a:lstStyle/>
                    <a:p>
                      <a:r>
                        <a:rPr lang="en-US" dirty="0"/>
                        <a:t>Introduction to Message Passing Interface (MPI) for Distributed Systems</a:t>
                      </a:r>
                      <a:endParaRPr lang="en-PK"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accent3">
                              <a:lumMod val="75000"/>
                            </a:schemeClr>
                          </a:solidFill>
                        </a:rPr>
                        <a:t>Presentation Topic Selection</a:t>
                      </a:r>
                      <a:endParaRPr lang="en-PK" dirty="0">
                        <a:solidFill>
                          <a:schemeClr val="accent3">
                            <a:lumMod val="75000"/>
                          </a:schemeClr>
                        </a:solidFill>
                      </a:endParaRPr>
                    </a:p>
                  </a:txBody>
                  <a:tcPr/>
                </a:tc>
                <a:extLst>
                  <a:ext uri="{0D108BD9-81ED-4DB2-BD59-A6C34878D82A}">
                    <a16:rowId xmlns:a16="http://schemas.microsoft.com/office/drawing/2014/main" val="554590099"/>
                  </a:ext>
                </a:extLst>
              </a:tr>
              <a:tr h="370840">
                <a:tc>
                  <a:txBody>
                    <a:bodyPr/>
                    <a:lstStyle/>
                    <a:p>
                      <a:r>
                        <a:rPr lang="en-US" dirty="0"/>
                        <a:t>13</a:t>
                      </a:r>
                      <a:endParaRPr lang="en-PK" dirty="0"/>
                    </a:p>
                  </a:txBody>
                  <a:tcPr/>
                </a:tc>
                <a:tc>
                  <a:txBody>
                    <a:bodyPr/>
                    <a:lstStyle/>
                    <a:p>
                      <a:r>
                        <a:rPr lang="en-US" dirty="0"/>
                        <a:t>MPI Programming, practice session and </a:t>
                      </a:r>
                      <a:r>
                        <a:rPr lang="en-US" dirty="0" err="1"/>
                        <a:t>excercies</a:t>
                      </a:r>
                      <a:endParaRPr lang="en-PK"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Programming Assignment 7</a:t>
                      </a:r>
                      <a:endParaRPr lang="en-PK" dirty="0"/>
                    </a:p>
                  </a:txBody>
                  <a:tcPr/>
                </a:tc>
                <a:extLst>
                  <a:ext uri="{0D108BD9-81ED-4DB2-BD59-A6C34878D82A}">
                    <a16:rowId xmlns:a16="http://schemas.microsoft.com/office/drawing/2014/main" val="3184759191"/>
                  </a:ext>
                </a:extLst>
              </a:tr>
              <a:tr h="370840">
                <a:tc>
                  <a:txBody>
                    <a:bodyPr/>
                    <a:lstStyle/>
                    <a:p>
                      <a:r>
                        <a:rPr lang="en-US" dirty="0"/>
                        <a:t>14</a:t>
                      </a:r>
                      <a:endParaRPr lang="en-PK" dirty="0"/>
                    </a:p>
                  </a:txBody>
                  <a:tcPr/>
                </a:tc>
                <a:tc>
                  <a:txBody>
                    <a:bodyPr/>
                    <a:lstStyle/>
                    <a:p>
                      <a:r>
                        <a:rPr lang="en-US" dirty="0"/>
                        <a:t>Cluster vs Grid vs Cloud Computing, Cluster Computing using Google Cloud, Spark Introduction and Architecture</a:t>
                      </a:r>
                      <a:endParaRPr lang="en-PK" dirty="0"/>
                    </a:p>
                  </a:txBody>
                  <a:tcPr/>
                </a:tc>
                <a:tc>
                  <a:txBody>
                    <a:bodyPr/>
                    <a:lstStyle/>
                    <a:p>
                      <a:r>
                        <a:rPr lang="en-US" dirty="0">
                          <a:solidFill>
                            <a:schemeClr val="accent2"/>
                          </a:solidFill>
                        </a:rPr>
                        <a:t>Quiz 4</a:t>
                      </a:r>
                      <a:endParaRPr lang="en-PK" dirty="0">
                        <a:solidFill>
                          <a:schemeClr val="accent2"/>
                        </a:solidFill>
                      </a:endParaRPr>
                    </a:p>
                  </a:txBody>
                  <a:tcPr/>
                </a:tc>
                <a:extLst>
                  <a:ext uri="{0D108BD9-81ED-4DB2-BD59-A6C34878D82A}">
                    <a16:rowId xmlns:a16="http://schemas.microsoft.com/office/drawing/2014/main" val="492041163"/>
                  </a:ext>
                </a:extLst>
              </a:tr>
              <a:tr h="370840">
                <a:tc>
                  <a:txBody>
                    <a:bodyPr/>
                    <a:lstStyle/>
                    <a:p>
                      <a:r>
                        <a:rPr lang="en-US" dirty="0"/>
                        <a:t>15</a:t>
                      </a:r>
                      <a:endParaRPr lang="en-PK" dirty="0"/>
                    </a:p>
                  </a:txBody>
                  <a:tcPr/>
                </a:tc>
                <a:tc>
                  <a:txBody>
                    <a:bodyPr/>
                    <a:lstStyle/>
                    <a:p>
                      <a:r>
                        <a:rPr lang="en-GB" b="0" i="0" dirty="0">
                          <a:solidFill>
                            <a:schemeClr val="dk1"/>
                          </a:solidFill>
                          <a:effectLst/>
                          <a:latin typeface="+mn-lt"/>
                          <a:ea typeface="+mn-ea"/>
                          <a:cs typeface="+mn-cs"/>
                        </a:rPr>
                        <a:t>GPU architecture and programming, heterogeneity, Introduction to OpenCL</a:t>
                      </a:r>
                      <a:endParaRPr lang="en-PK" dirty="0"/>
                    </a:p>
                  </a:txBody>
                  <a:tcPr/>
                </a:tc>
                <a:tc>
                  <a:txBody>
                    <a:bodyPr/>
                    <a:lstStyle/>
                    <a:p>
                      <a:r>
                        <a:rPr lang="en-US" dirty="0"/>
                        <a:t>Assignment 8</a:t>
                      </a:r>
                      <a:endParaRPr lang="en-PK" dirty="0"/>
                    </a:p>
                  </a:txBody>
                  <a:tcPr/>
                </a:tc>
                <a:extLst>
                  <a:ext uri="{0D108BD9-81ED-4DB2-BD59-A6C34878D82A}">
                    <a16:rowId xmlns:a16="http://schemas.microsoft.com/office/drawing/2014/main" val="2620693097"/>
                  </a:ext>
                </a:extLst>
              </a:tr>
              <a:tr h="370840">
                <a:tc>
                  <a:txBody>
                    <a:bodyPr/>
                    <a:lstStyle/>
                    <a:p>
                      <a:r>
                        <a:rPr lang="en-US" dirty="0"/>
                        <a:t>16</a:t>
                      </a:r>
                      <a:endParaRPr lang="en-PK" dirty="0"/>
                    </a:p>
                  </a:txBody>
                  <a:tcPr/>
                </a:tc>
                <a:tc>
                  <a:txBody>
                    <a:bodyPr/>
                    <a:lstStyle/>
                    <a:p>
                      <a:r>
                        <a:rPr lang="en-US" dirty="0"/>
                        <a:t>Advanced Topics in Parallel and Distributed Computing ( Data Center Introduction and Design etc.), Review</a:t>
                      </a:r>
                      <a:endParaRPr lang="en-PK" dirty="0"/>
                    </a:p>
                  </a:txBody>
                  <a:tcPr/>
                </a:tc>
                <a:tc>
                  <a:txBody>
                    <a:bodyPr/>
                    <a:lstStyle/>
                    <a:p>
                      <a:r>
                        <a:rPr lang="en-US" dirty="0"/>
                        <a:t>Presentations</a:t>
                      </a:r>
                      <a:endParaRPr lang="en-PK" dirty="0"/>
                    </a:p>
                  </a:txBody>
                  <a:tcPr/>
                </a:tc>
                <a:extLst>
                  <a:ext uri="{0D108BD9-81ED-4DB2-BD59-A6C34878D82A}">
                    <a16:rowId xmlns:a16="http://schemas.microsoft.com/office/drawing/2014/main" val="802379852"/>
                  </a:ext>
                </a:extLst>
              </a:tr>
            </a:tbl>
          </a:graphicData>
        </a:graphic>
      </p:graphicFrame>
    </p:spTree>
    <p:extLst>
      <p:ext uri="{BB962C8B-B14F-4D97-AF65-F5344CB8AC3E}">
        <p14:creationId xmlns:p14="http://schemas.microsoft.com/office/powerpoint/2010/main" val="3145175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5FFC-A750-4732-9EFE-591682F9D856}"/>
              </a:ext>
            </a:extLst>
          </p:cNvPr>
          <p:cNvSpPr>
            <a:spLocks noGrp="1"/>
          </p:cNvSpPr>
          <p:nvPr>
            <p:ph type="title"/>
          </p:nvPr>
        </p:nvSpPr>
        <p:spPr>
          <a:xfrm>
            <a:off x="993152" y="724890"/>
            <a:ext cx="8072095" cy="646331"/>
          </a:xfrm>
        </p:spPr>
        <p:txBody>
          <a:bodyPr/>
          <a:lstStyle/>
          <a:p>
            <a:r>
              <a:rPr lang="en-US" dirty="0"/>
              <a:t>Books</a:t>
            </a:r>
            <a:endParaRPr lang="en-PK" dirty="0"/>
          </a:p>
        </p:txBody>
      </p:sp>
      <p:sp>
        <p:nvSpPr>
          <p:cNvPr id="3" name="Text Placeholder 2">
            <a:extLst>
              <a:ext uri="{FF2B5EF4-FFF2-40B4-BE49-F238E27FC236}">
                <a16:creationId xmlns:a16="http://schemas.microsoft.com/office/drawing/2014/main" id="{8CD2F03F-E440-489A-9C53-245FE4728E1C}"/>
              </a:ext>
            </a:extLst>
          </p:cNvPr>
          <p:cNvSpPr>
            <a:spLocks noGrp="1"/>
          </p:cNvSpPr>
          <p:nvPr>
            <p:ph type="body" idx="1"/>
          </p:nvPr>
        </p:nvSpPr>
        <p:spPr>
          <a:xfrm>
            <a:off x="993152" y="1902264"/>
            <a:ext cx="7932420" cy="4924425"/>
          </a:xfrm>
        </p:spPr>
        <p:txBody>
          <a:bodyPr/>
          <a:lstStyle/>
          <a:p>
            <a:pPr marL="457200" indent="-457200">
              <a:buFontTx/>
              <a:buAutoNum type="arabicPeriod"/>
            </a:pPr>
            <a:r>
              <a:rPr lang="en-GB" sz="2000" b="0" i="1" dirty="0">
                <a:effectLst/>
                <a:latin typeface="Arial" panose="020B0604020202020204" pitchFamily="34" charset="0"/>
              </a:rPr>
              <a:t>An Introduction to Parallel Programming</a:t>
            </a:r>
            <a:r>
              <a:rPr lang="en-GB" sz="2000" b="0" i="0" dirty="0">
                <a:effectLst/>
                <a:latin typeface="Arial" panose="020B0604020202020204" pitchFamily="34" charset="0"/>
              </a:rPr>
              <a:t> by Peter Pacheco (Elsevier 2011; ISBN 9786612954047)</a:t>
            </a:r>
          </a:p>
          <a:p>
            <a:pPr marL="457200" indent="-457200">
              <a:buAutoNum type="arabicPeriod"/>
            </a:pPr>
            <a:r>
              <a:rPr lang="en-US" sz="2000" dirty="0"/>
              <a:t>Distributed Systems: Principles and Paradigms, A. S. Tanenbaum and M. V. Steen, Prentice Hall, 2nd Edition, 2007 </a:t>
            </a:r>
          </a:p>
          <a:p>
            <a:pPr marL="457200" indent="-457200">
              <a:buAutoNum type="arabicPeriod"/>
            </a:pPr>
            <a:r>
              <a:rPr lang="en-US" sz="2000" dirty="0"/>
              <a:t>Distributed and Cloud Computing: Clusters, Grids, Clouds, and the Future Internet, K Hwang, J </a:t>
            </a:r>
            <a:r>
              <a:rPr lang="en-US" sz="2000" dirty="0" err="1"/>
              <a:t>Dongarra</a:t>
            </a:r>
            <a:r>
              <a:rPr lang="en-US" sz="2000" dirty="0"/>
              <a:t> and GC. C. Fox, Elsevier, 1st Ed.</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r>
              <a:rPr lang="en-GB" sz="2000" b="0" i="0" dirty="0">
                <a:solidFill>
                  <a:srgbClr val="666666"/>
                </a:solidFill>
                <a:effectLst/>
                <a:latin typeface="Arial" panose="020B0604020202020204" pitchFamily="34" charset="0"/>
              </a:rPr>
              <a:t> Designing and Building Parallel Programs, by Ian Foster (Addison-Wesley, 1995)</a:t>
            </a:r>
          </a:p>
          <a:p>
            <a:pPr marL="457200" indent="-457200">
              <a:buAutoNum type="arabicPeriod"/>
            </a:pPr>
            <a:r>
              <a:rPr lang="en-US" sz="2000" dirty="0">
                <a:solidFill>
                  <a:srgbClr val="666666"/>
                </a:solidFill>
                <a:latin typeface="Arial" panose="020B0604020202020204" pitchFamily="34" charset="0"/>
              </a:rPr>
              <a:t>Introduction to Parallel Computing, 2nd Edition Ananth Grama, Anshul Gupta, George </a:t>
            </a:r>
            <a:r>
              <a:rPr lang="en-US" sz="2000" dirty="0" err="1">
                <a:solidFill>
                  <a:srgbClr val="666666"/>
                </a:solidFill>
                <a:latin typeface="Arial" panose="020B0604020202020204" pitchFamily="34" charset="0"/>
              </a:rPr>
              <a:t>Karypis</a:t>
            </a:r>
            <a:r>
              <a:rPr lang="en-US" sz="2000" dirty="0">
                <a:solidFill>
                  <a:srgbClr val="666666"/>
                </a:solidFill>
                <a:latin typeface="Arial" panose="020B0604020202020204" pitchFamily="34" charset="0"/>
              </a:rPr>
              <a:t>, Vipin Kumar Addison Wesley, ISBN: 0-201-64865-2 </a:t>
            </a:r>
            <a:endParaRPr lang="en-GB" sz="2000" dirty="0">
              <a:solidFill>
                <a:srgbClr val="666666"/>
              </a:solidFill>
              <a:latin typeface="Arial" panose="020B0604020202020204" pitchFamily="34" charset="0"/>
            </a:endParaRPr>
          </a:p>
          <a:p>
            <a:pPr marL="457200" indent="-457200">
              <a:buAutoNum type="arabicPeriod"/>
            </a:pPr>
            <a:endParaRPr lang="en-GB" sz="2000" dirty="0">
              <a:solidFill>
                <a:srgbClr val="666666"/>
              </a:solidFill>
              <a:latin typeface="Arial" panose="020B0604020202020204" pitchFamily="34" charset="0"/>
            </a:endParaRPr>
          </a:p>
          <a:p>
            <a:r>
              <a:rPr lang="en-GB" sz="2000" dirty="0">
                <a:latin typeface="Arial" panose="020B0604020202020204" pitchFamily="34" charset="0"/>
              </a:rPr>
              <a:t>All books in softcopy will be uploaded on </a:t>
            </a:r>
            <a:r>
              <a:rPr lang="en-GB" sz="2000" dirty="0" err="1">
                <a:latin typeface="Arial" panose="020B0604020202020204" pitchFamily="34" charset="0"/>
              </a:rPr>
              <a:t>Moellim</a:t>
            </a:r>
            <a:r>
              <a:rPr lang="en-GB" sz="2000" dirty="0">
                <a:latin typeface="Arial" panose="020B0604020202020204" pitchFamily="34" charset="0"/>
              </a:rPr>
              <a:t>.</a:t>
            </a:r>
            <a:endParaRPr lang="en-PK" sz="2000" dirty="0"/>
          </a:p>
        </p:txBody>
      </p:sp>
    </p:spTree>
    <p:extLst>
      <p:ext uri="{BB962C8B-B14F-4D97-AF65-F5344CB8AC3E}">
        <p14:creationId xmlns:p14="http://schemas.microsoft.com/office/powerpoint/2010/main" val="21914765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3BCF-6C8D-4BCB-8577-1E9083B12DD4}"/>
              </a:ext>
            </a:extLst>
          </p:cNvPr>
          <p:cNvSpPr>
            <a:spLocks noGrp="1"/>
          </p:cNvSpPr>
          <p:nvPr>
            <p:ph type="title"/>
          </p:nvPr>
        </p:nvSpPr>
        <p:spPr>
          <a:xfrm>
            <a:off x="993152" y="724890"/>
            <a:ext cx="8072095" cy="646331"/>
          </a:xfrm>
        </p:spPr>
        <p:txBody>
          <a:bodyPr/>
          <a:lstStyle/>
          <a:p>
            <a:r>
              <a:rPr lang="en-US" dirty="0"/>
              <a:t>Attendance Policy</a:t>
            </a:r>
            <a:endParaRPr lang="en-PK" dirty="0"/>
          </a:p>
        </p:txBody>
      </p:sp>
      <p:sp>
        <p:nvSpPr>
          <p:cNvPr id="3" name="Text Placeholder 2">
            <a:extLst>
              <a:ext uri="{FF2B5EF4-FFF2-40B4-BE49-F238E27FC236}">
                <a16:creationId xmlns:a16="http://schemas.microsoft.com/office/drawing/2014/main" id="{36CD87AE-3F6F-4F37-AE38-B2C8861C60E2}"/>
              </a:ext>
            </a:extLst>
          </p:cNvPr>
          <p:cNvSpPr>
            <a:spLocks noGrp="1"/>
          </p:cNvSpPr>
          <p:nvPr>
            <p:ph type="body" idx="1"/>
          </p:nvPr>
        </p:nvSpPr>
        <p:spPr>
          <a:xfrm>
            <a:off x="993191" y="1930394"/>
            <a:ext cx="7932420" cy="2585323"/>
          </a:xfrm>
        </p:spPr>
        <p:txBody>
          <a:bodyPr/>
          <a:lstStyle/>
          <a:p>
            <a:pPr marL="342900" indent="-342900" algn="just">
              <a:buFont typeface="Arial" panose="020B0604020202020204" pitchFamily="34" charset="0"/>
              <a:buChar char="•"/>
            </a:pPr>
            <a:r>
              <a:rPr lang="en-US" dirty="0"/>
              <a:t>Attendance can be marked at any point during the lecture and could be done multiple times. You are required to be present in the class the whole lecture to be marked as “present”. </a:t>
            </a:r>
          </a:p>
          <a:p>
            <a:pPr algn="just"/>
            <a:endParaRPr lang="en-US" dirty="0"/>
          </a:p>
          <a:p>
            <a:pPr marL="342900" indent="-342900" algn="just">
              <a:buFont typeface="Arial" panose="020B0604020202020204" pitchFamily="34" charset="0"/>
              <a:buChar char="•"/>
            </a:pPr>
            <a:r>
              <a:rPr lang="en-US" dirty="0"/>
              <a:t>Different mechanisms i.e., Roll call, Quiz or a class activity.</a:t>
            </a:r>
          </a:p>
        </p:txBody>
      </p:sp>
    </p:spTree>
    <p:extLst>
      <p:ext uri="{BB962C8B-B14F-4D97-AF65-F5344CB8AC3E}">
        <p14:creationId xmlns:p14="http://schemas.microsoft.com/office/powerpoint/2010/main" val="34156069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6AC6-2594-47FB-8EB4-12944311DF50}"/>
              </a:ext>
            </a:extLst>
          </p:cNvPr>
          <p:cNvSpPr>
            <a:spLocks noGrp="1"/>
          </p:cNvSpPr>
          <p:nvPr>
            <p:ph type="title"/>
          </p:nvPr>
        </p:nvSpPr>
        <p:spPr>
          <a:xfrm>
            <a:off x="993152" y="724890"/>
            <a:ext cx="8072095" cy="646331"/>
          </a:xfrm>
        </p:spPr>
        <p:txBody>
          <a:bodyPr/>
          <a:lstStyle/>
          <a:p>
            <a:r>
              <a:rPr lang="en-US" dirty="0"/>
              <a:t>Grading Criteria &amp; Policy</a:t>
            </a:r>
            <a:endParaRPr lang="en-PK" dirty="0"/>
          </a:p>
        </p:txBody>
      </p:sp>
      <p:sp>
        <p:nvSpPr>
          <p:cNvPr id="3" name="Text Placeholder 2">
            <a:extLst>
              <a:ext uri="{FF2B5EF4-FFF2-40B4-BE49-F238E27FC236}">
                <a16:creationId xmlns:a16="http://schemas.microsoft.com/office/drawing/2014/main" id="{544F2397-2FD1-4CE4-8F4A-4918D9CC5EF5}"/>
              </a:ext>
            </a:extLst>
          </p:cNvPr>
          <p:cNvSpPr>
            <a:spLocks noGrp="1"/>
          </p:cNvSpPr>
          <p:nvPr>
            <p:ph type="body" idx="1"/>
          </p:nvPr>
        </p:nvSpPr>
        <p:spPr>
          <a:xfrm>
            <a:off x="993191" y="1930394"/>
            <a:ext cx="7932420" cy="5262979"/>
          </a:xfrm>
        </p:spPr>
        <p:txBody>
          <a:bodyPr/>
          <a:lstStyle/>
          <a:p>
            <a:pPr lvl="1" defTabSz="1833563"/>
            <a:r>
              <a:rPr lang="en-US" dirty="0"/>
              <a:t>5%	Homework (Self learning)</a:t>
            </a:r>
          </a:p>
          <a:p>
            <a:pPr lvl="1" defTabSz="1833563"/>
            <a:r>
              <a:rPr lang="en-US" dirty="0"/>
              <a:t>10%	Quizzes </a:t>
            </a:r>
          </a:p>
          <a:p>
            <a:pPr lvl="1" defTabSz="1833563"/>
            <a:r>
              <a:rPr lang="en-US" dirty="0"/>
              <a:t>20%	Assignments (small projects)</a:t>
            </a:r>
          </a:p>
          <a:p>
            <a:pPr lvl="1" defTabSz="1833563"/>
            <a:r>
              <a:rPr lang="en-US" dirty="0"/>
              <a:t>10%	Presentation/Project</a:t>
            </a:r>
          </a:p>
          <a:p>
            <a:pPr lvl="1" defTabSz="1833563"/>
            <a:r>
              <a:rPr lang="en-US" dirty="0"/>
              <a:t>20%	Midterm Exam</a:t>
            </a:r>
          </a:p>
          <a:p>
            <a:pPr lvl="1" defTabSz="1833563"/>
            <a:r>
              <a:rPr lang="en-US" dirty="0"/>
              <a:t>30%	Final Exam</a:t>
            </a:r>
          </a:p>
          <a:p>
            <a:pPr lvl="1" defTabSz="1833563"/>
            <a:r>
              <a:rPr lang="en-US" dirty="0"/>
              <a:t>5% 	Class participation </a:t>
            </a:r>
          </a:p>
          <a:p>
            <a:endParaRPr lang="en-US" dirty="0"/>
          </a:p>
          <a:p>
            <a:endParaRPr lang="en-US" dirty="0"/>
          </a:p>
          <a:p>
            <a:pPr marL="342900" indent="-342900">
              <a:buFont typeface="Arial" panose="020B0604020202020204" pitchFamily="34" charset="0"/>
              <a:buChar char="•"/>
            </a:pPr>
            <a:r>
              <a:rPr lang="en-US" dirty="0"/>
              <a:t>Follow the deadlines, late assignments would not be accepted. </a:t>
            </a:r>
          </a:p>
          <a:p>
            <a:pPr marL="342900" indent="-342900">
              <a:buFont typeface="Arial" panose="020B0604020202020204" pitchFamily="34" charset="0"/>
              <a:buChar char="•"/>
            </a:pPr>
            <a:r>
              <a:rPr lang="en-US" dirty="0"/>
              <a:t>Cheating/Plagiarism would not be tolerated, and it can lead to F grade in the course. </a:t>
            </a:r>
          </a:p>
          <a:p>
            <a:pPr marL="342900" indent="-342900">
              <a:buFont typeface="Arial" panose="020B0604020202020204" pitchFamily="34" charset="0"/>
              <a:buChar char="•"/>
            </a:pPr>
            <a:r>
              <a:rPr lang="en-US" dirty="0"/>
              <a:t>No excuse whatsoever will be accepted.</a:t>
            </a:r>
          </a:p>
          <a:p>
            <a:pPr marL="342900" indent="-342900">
              <a:buFont typeface="Arial" panose="020B0604020202020204" pitchFamily="34" charset="0"/>
              <a:buChar char="•"/>
            </a:pPr>
            <a:endParaRPr lang="en-US" dirty="0"/>
          </a:p>
          <a:p>
            <a:endParaRPr lang="en-PK" dirty="0"/>
          </a:p>
        </p:txBody>
      </p:sp>
    </p:spTree>
    <p:extLst>
      <p:ext uri="{BB962C8B-B14F-4D97-AF65-F5344CB8AC3E}">
        <p14:creationId xmlns:p14="http://schemas.microsoft.com/office/powerpoint/2010/main" val="37050552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73DF-2E73-425B-86C0-31886EFDDF11}"/>
              </a:ext>
            </a:extLst>
          </p:cNvPr>
          <p:cNvSpPr>
            <a:spLocks noGrp="1"/>
          </p:cNvSpPr>
          <p:nvPr>
            <p:ph type="title"/>
          </p:nvPr>
        </p:nvSpPr>
        <p:spPr>
          <a:xfrm>
            <a:off x="993152" y="724890"/>
            <a:ext cx="8072095" cy="646331"/>
          </a:xfrm>
        </p:spPr>
        <p:txBody>
          <a:bodyPr/>
          <a:lstStyle/>
          <a:p>
            <a:r>
              <a:rPr lang="en-US" dirty="0"/>
              <a:t>Your Feedback is important!</a:t>
            </a:r>
            <a:endParaRPr lang="en-PK" dirty="0"/>
          </a:p>
        </p:txBody>
      </p:sp>
      <p:sp>
        <p:nvSpPr>
          <p:cNvPr id="3" name="Text Placeholder 2">
            <a:extLst>
              <a:ext uri="{FF2B5EF4-FFF2-40B4-BE49-F238E27FC236}">
                <a16:creationId xmlns:a16="http://schemas.microsoft.com/office/drawing/2014/main" id="{668AF2C9-B351-44A3-BF6B-A11E9F4323ED}"/>
              </a:ext>
            </a:extLst>
          </p:cNvPr>
          <p:cNvSpPr>
            <a:spLocks noGrp="1"/>
          </p:cNvSpPr>
          <p:nvPr>
            <p:ph type="body" idx="1"/>
          </p:nvPr>
        </p:nvSpPr>
        <p:spPr>
          <a:xfrm>
            <a:off x="993152" y="2438400"/>
            <a:ext cx="7932420" cy="1938992"/>
          </a:xfrm>
        </p:spPr>
        <p:txBody>
          <a:bodyPr/>
          <a:lstStyle/>
          <a:p>
            <a:r>
              <a:rPr lang="en-US" dirty="0"/>
              <a:t>I would like to receive feedback from students throughout the course</a:t>
            </a:r>
          </a:p>
          <a:p>
            <a:pPr lvl="1"/>
            <a:r>
              <a:rPr lang="en-US" dirty="0"/>
              <a:t>Lecture content and understanding</a:t>
            </a:r>
          </a:p>
          <a:p>
            <a:pPr lvl="1"/>
            <a:r>
              <a:rPr lang="en-US" dirty="0"/>
              <a:t>Parallel programming learning experience</a:t>
            </a:r>
          </a:p>
          <a:p>
            <a:pPr lvl="1"/>
            <a:r>
              <a:rPr lang="en-US" dirty="0"/>
              <a:t>Book and other materials</a:t>
            </a:r>
          </a:p>
          <a:p>
            <a:endParaRPr lang="en-PK" dirty="0"/>
          </a:p>
        </p:txBody>
      </p:sp>
    </p:spTree>
    <p:extLst>
      <p:ext uri="{BB962C8B-B14F-4D97-AF65-F5344CB8AC3E}">
        <p14:creationId xmlns:p14="http://schemas.microsoft.com/office/powerpoint/2010/main" val="264768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44" y="728002"/>
            <a:ext cx="7662545" cy="605155"/>
          </a:xfrm>
          <a:prstGeom prst="rect">
            <a:avLst/>
          </a:prstGeom>
        </p:spPr>
        <p:txBody>
          <a:bodyPr vert="horz" wrap="square" lIns="0" tIns="12700" rIns="0" bIns="0" rtlCol="0">
            <a:spAutoFit/>
          </a:bodyPr>
          <a:lstStyle/>
          <a:p>
            <a:pPr marL="12700">
              <a:lnSpc>
                <a:spcPct val="100000"/>
              </a:lnSpc>
              <a:spcBef>
                <a:spcPts val="100"/>
              </a:spcBef>
            </a:pPr>
            <a:r>
              <a:rPr sz="3800" spc="-150" dirty="0"/>
              <a:t>1.2a: </a:t>
            </a:r>
            <a:r>
              <a:rPr sz="3800" spc="-70" dirty="0"/>
              <a:t>Motivations </a:t>
            </a:r>
            <a:r>
              <a:rPr sz="3800" spc="5" dirty="0"/>
              <a:t>for </a:t>
            </a:r>
            <a:r>
              <a:rPr sz="3800" spc="-120" dirty="0"/>
              <a:t>Parallel</a:t>
            </a:r>
            <a:r>
              <a:rPr sz="3800" spc="200" dirty="0"/>
              <a:t> </a:t>
            </a:r>
            <a:r>
              <a:rPr sz="3800" spc="-45" dirty="0"/>
              <a:t>Computing</a:t>
            </a:r>
            <a:endParaRPr sz="3800"/>
          </a:p>
        </p:txBody>
      </p:sp>
      <p:sp>
        <p:nvSpPr>
          <p:cNvPr id="4" name="object 4"/>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5" name="object 5"/>
          <p:cNvSpPr txBox="1"/>
          <p:nvPr/>
        </p:nvSpPr>
        <p:spPr>
          <a:xfrm>
            <a:off x="8941282" y="6925788"/>
            <a:ext cx="14922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t>7</a:t>
            </a:fld>
            <a:endParaRPr sz="1200">
              <a:latin typeface="Times New Roman"/>
              <a:cs typeface="Times New Roman"/>
            </a:endParaRPr>
          </a:p>
        </p:txBody>
      </p:sp>
      <p:sp>
        <p:nvSpPr>
          <p:cNvPr id="3" name="object 3"/>
          <p:cNvSpPr txBox="1"/>
          <p:nvPr/>
        </p:nvSpPr>
        <p:spPr>
          <a:xfrm>
            <a:off x="993200" y="2079751"/>
            <a:ext cx="7477759" cy="3591560"/>
          </a:xfrm>
          <a:prstGeom prst="rect">
            <a:avLst/>
          </a:prstGeom>
        </p:spPr>
        <p:txBody>
          <a:bodyPr vert="horz" wrap="square" lIns="0" tIns="12700" rIns="0" bIns="0" rtlCol="0">
            <a:spAutoFit/>
          </a:bodyPr>
          <a:lstStyle/>
          <a:p>
            <a:pPr marL="354965" marR="518159" indent="-342900">
              <a:lnSpc>
                <a:spcPct val="100000"/>
              </a:lnSpc>
              <a:spcBef>
                <a:spcPts val="100"/>
              </a:spcBef>
              <a:buClr>
                <a:srgbClr val="CC9900"/>
              </a:buClr>
              <a:buSzPct val="65000"/>
              <a:buFont typeface="Georgia"/>
              <a:buChar char=""/>
              <a:tabLst>
                <a:tab pos="354965" algn="l"/>
                <a:tab pos="355600" algn="l"/>
              </a:tabLst>
            </a:pPr>
            <a:r>
              <a:rPr sz="3000" spc="-5" dirty="0">
                <a:latin typeface="Arial"/>
                <a:cs typeface="Arial"/>
              </a:rPr>
              <a:t>Fundamental limits </a:t>
            </a:r>
            <a:r>
              <a:rPr sz="3000" spc="5" dirty="0">
                <a:latin typeface="Arial"/>
                <a:cs typeface="Arial"/>
              </a:rPr>
              <a:t>on </a:t>
            </a:r>
            <a:r>
              <a:rPr sz="3000" dirty="0">
                <a:latin typeface="Arial"/>
                <a:cs typeface="Arial"/>
              </a:rPr>
              <a:t>single</a:t>
            </a:r>
            <a:r>
              <a:rPr sz="3000" spc="-114" dirty="0">
                <a:latin typeface="Arial"/>
                <a:cs typeface="Arial"/>
              </a:rPr>
              <a:t> </a:t>
            </a:r>
            <a:r>
              <a:rPr sz="3000" spc="-5" dirty="0">
                <a:latin typeface="Arial"/>
                <a:cs typeface="Arial"/>
              </a:rPr>
              <a:t>processor  </a:t>
            </a:r>
            <a:r>
              <a:rPr sz="3000" dirty="0">
                <a:latin typeface="Arial"/>
                <a:cs typeface="Arial"/>
              </a:rPr>
              <a:t>speed</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dirty="0">
                <a:latin typeface="Arial"/>
                <a:cs typeface="Arial"/>
              </a:rPr>
              <a:t>Heat </a:t>
            </a:r>
            <a:r>
              <a:rPr sz="3000" spc="-5" dirty="0">
                <a:latin typeface="Arial"/>
                <a:cs typeface="Arial"/>
              </a:rPr>
              <a:t>dissipation </a:t>
            </a:r>
            <a:r>
              <a:rPr sz="3000" spc="-10" dirty="0">
                <a:latin typeface="Arial"/>
                <a:cs typeface="Arial"/>
              </a:rPr>
              <a:t>from </a:t>
            </a:r>
            <a:r>
              <a:rPr sz="3000" spc="-5" dirty="0">
                <a:latin typeface="Arial"/>
                <a:cs typeface="Arial"/>
              </a:rPr>
              <a:t>CPU</a:t>
            </a:r>
            <a:r>
              <a:rPr sz="3000" spc="-60" dirty="0">
                <a:latin typeface="Arial"/>
                <a:cs typeface="Arial"/>
              </a:rPr>
              <a:t> </a:t>
            </a:r>
            <a:r>
              <a:rPr sz="3000" dirty="0">
                <a:latin typeface="Arial"/>
                <a:cs typeface="Arial"/>
              </a:rPr>
              <a:t>chips</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Disparity </a:t>
            </a:r>
            <a:r>
              <a:rPr sz="3000" dirty="0">
                <a:latin typeface="Arial"/>
                <a:cs typeface="Arial"/>
              </a:rPr>
              <a:t>between </a:t>
            </a:r>
            <a:r>
              <a:rPr sz="3000" spc="-5" dirty="0">
                <a:latin typeface="Arial"/>
                <a:cs typeface="Arial"/>
              </a:rPr>
              <a:t>CPU </a:t>
            </a:r>
            <a:r>
              <a:rPr sz="3000" dirty="0">
                <a:latin typeface="Arial"/>
                <a:cs typeface="Arial"/>
              </a:rPr>
              <a:t>&amp; </a:t>
            </a:r>
            <a:r>
              <a:rPr sz="3000" spc="-5" dirty="0">
                <a:latin typeface="Arial"/>
                <a:cs typeface="Arial"/>
              </a:rPr>
              <a:t>memory</a:t>
            </a:r>
            <a:r>
              <a:rPr sz="3000" spc="-95" dirty="0">
                <a:latin typeface="Arial"/>
                <a:cs typeface="Arial"/>
              </a:rPr>
              <a:t> </a:t>
            </a:r>
            <a:r>
              <a:rPr sz="3000" dirty="0">
                <a:latin typeface="Arial"/>
                <a:cs typeface="Arial"/>
              </a:rPr>
              <a:t>speeds</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Distributed data</a:t>
            </a:r>
            <a:r>
              <a:rPr sz="3000" spc="-25" dirty="0">
                <a:latin typeface="Arial"/>
                <a:cs typeface="Arial"/>
              </a:rPr>
              <a:t> </a:t>
            </a:r>
            <a:r>
              <a:rPr sz="3000" spc="-5" dirty="0">
                <a:latin typeface="Arial"/>
                <a:cs typeface="Arial"/>
              </a:rPr>
              <a:t>communications</a:t>
            </a:r>
            <a:endParaRPr sz="3000">
              <a:latin typeface="Arial"/>
              <a:cs typeface="Arial"/>
            </a:endParaRPr>
          </a:p>
          <a:p>
            <a:pPr marL="354965" marR="1019810" indent="-342900">
              <a:lnSpc>
                <a:spcPct val="100000"/>
              </a:lnSpc>
              <a:spcBef>
                <a:spcPts val="720"/>
              </a:spcBef>
              <a:buClr>
                <a:srgbClr val="CC9900"/>
              </a:buClr>
              <a:buSzPct val="65000"/>
              <a:buFont typeface="Georgia"/>
              <a:buChar char=""/>
              <a:tabLst>
                <a:tab pos="354965" algn="l"/>
                <a:tab pos="355600" algn="l"/>
              </a:tabLst>
            </a:pPr>
            <a:r>
              <a:rPr sz="3000" dirty="0">
                <a:latin typeface="Arial"/>
                <a:cs typeface="Arial"/>
              </a:rPr>
              <a:t>Need </a:t>
            </a:r>
            <a:r>
              <a:rPr sz="3000" spc="5" dirty="0">
                <a:latin typeface="Arial"/>
                <a:cs typeface="Arial"/>
              </a:rPr>
              <a:t>for </a:t>
            </a:r>
            <a:r>
              <a:rPr sz="3000" dirty="0">
                <a:latin typeface="Arial"/>
                <a:cs typeface="Arial"/>
              </a:rPr>
              <a:t>very </a:t>
            </a:r>
            <a:r>
              <a:rPr sz="3000" spc="-10" dirty="0">
                <a:latin typeface="Arial"/>
                <a:cs typeface="Arial"/>
              </a:rPr>
              <a:t>large </a:t>
            </a:r>
            <a:r>
              <a:rPr sz="3000" dirty="0">
                <a:latin typeface="Arial"/>
                <a:cs typeface="Arial"/>
              </a:rPr>
              <a:t>scale</a:t>
            </a:r>
            <a:r>
              <a:rPr sz="3000" spc="-100" dirty="0">
                <a:latin typeface="Arial"/>
                <a:cs typeface="Arial"/>
              </a:rPr>
              <a:t> </a:t>
            </a:r>
            <a:r>
              <a:rPr sz="3000" spc="-5" dirty="0">
                <a:latin typeface="Arial"/>
                <a:cs typeface="Arial"/>
              </a:rPr>
              <a:t>computing  platforms</a:t>
            </a:r>
            <a:endParaRPr sz="3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44" y="728002"/>
            <a:ext cx="7576820" cy="605155"/>
          </a:xfrm>
          <a:prstGeom prst="rect">
            <a:avLst/>
          </a:prstGeom>
        </p:spPr>
        <p:txBody>
          <a:bodyPr vert="horz" wrap="square" lIns="0" tIns="12700" rIns="0" bIns="0" rtlCol="0">
            <a:spAutoFit/>
          </a:bodyPr>
          <a:lstStyle/>
          <a:p>
            <a:pPr marL="12700">
              <a:lnSpc>
                <a:spcPct val="100000"/>
              </a:lnSpc>
              <a:spcBef>
                <a:spcPts val="100"/>
              </a:spcBef>
            </a:pPr>
            <a:r>
              <a:rPr sz="3800" spc="-110" dirty="0"/>
              <a:t>1.2b: </a:t>
            </a:r>
            <a:r>
              <a:rPr sz="3800" spc="-50" dirty="0"/>
              <a:t>Fundamental </a:t>
            </a:r>
            <a:r>
              <a:rPr sz="3800" spc="-95" dirty="0"/>
              <a:t>Limits </a:t>
            </a:r>
            <a:r>
              <a:rPr sz="3800" dirty="0"/>
              <a:t>– </a:t>
            </a:r>
            <a:r>
              <a:rPr sz="3800" spc="-165" dirty="0"/>
              <a:t>Cycle</a:t>
            </a:r>
            <a:r>
              <a:rPr sz="3800" spc="220" dirty="0"/>
              <a:t> </a:t>
            </a:r>
            <a:r>
              <a:rPr sz="3800" spc="-95" dirty="0"/>
              <a:t>Speed</a:t>
            </a:r>
            <a:endParaRPr sz="3800"/>
          </a:p>
        </p:txBody>
      </p:sp>
      <p:sp>
        <p:nvSpPr>
          <p:cNvPr id="7" name="object 7"/>
          <p:cNvSpPr txBox="1">
            <a:spLocks noGrp="1"/>
          </p:cNvSpPr>
          <p:nvPr>
            <p:ph type="ftr" sz="quarter" idx="5"/>
          </p:nvPr>
        </p:nvSpPr>
        <p:spPr>
          <a:xfrm>
            <a:off x="4495292" y="6930346"/>
            <a:ext cx="1064895" cy="179536"/>
          </a:xfrm>
          <a:prstGeom prst="rect">
            <a:avLst/>
          </a:prstGeom>
        </p:spPr>
        <p:txBody>
          <a:bodyPr vert="horz" wrap="square" lIns="0" tIns="0" rIns="0" bIns="0" rtlCol="0">
            <a:spAutoFit/>
          </a:bodyPr>
          <a:lstStyle/>
          <a:p>
            <a:pPr marL="12700">
              <a:lnSpc>
                <a:spcPts val="1375"/>
              </a:lnSpc>
            </a:pPr>
            <a:r>
              <a:rPr lang="en-PK" spc="-15" dirty="0"/>
              <a:t>*.*</a:t>
            </a:r>
            <a:endParaRPr spc="-50" dirty="0"/>
          </a:p>
        </p:txBody>
      </p:sp>
      <p:sp>
        <p:nvSpPr>
          <p:cNvPr id="8" name="object 8"/>
          <p:cNvSpPr txBox="1"/>
          <p:nvPr/>
        </p:nvSpPr>
        <p:spPr>
          <a:xfrm>
            <a:off x="8941282" y="6925788"/>
            <a:ext cx="14922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t>8</a:t>
            </a:fld>
            <a:endParaRPr sz="1200">
              <a:latin typeface="Times New Roman"/>
              <a:cs typeface="Times New Roman"/>
            </a:endParaRPr>
          </a:p>
        </p:txBody>
      </p:sp>
      <p:sp>
        <p:nvSpPr>
          <p:cNvPr id="3" name="object 3"/>
          <p:cNvSpPr txBox="1"/>
          <p:nvPr/>
        </p:nvSpPr>
        <p:spPr>
          <a:xfrm>
            <a:off x="993200" y="1988332"/>
            <a:ext cx="3564890" cy="3317240"/>
          </a:xfrm>
          <a:prstGeom prst="rect">
            <a:avLst/>
          </a:prstGeom>
        </p:spPr>
        <p:txBody>
          <a:bodyPr vert="horz" wrap="square" lIns="0" tIns="104140" rIns="0" bIns="0" rtlCol="0">
            <a:spAutoFit/>
          </a:bodyPr>
          <a:lstStyle/>
          <a:p>
            <a:pPr marL="354965" indent="-342900">
              <a:lnSpc>
                <a:spcPct val="100000"/>
              </a:lnSpc>
              <a:spcBef>
                <a:spcPts val="820"/>
              </a:spcBef>
              <a:buClr>
                <a:srgbClr val="CC9900"/>
              </a:buClr>
              <a:buSzPct val="65000"/>
              <a:buFont typeface="Georgia"/>
              <a:buChar char=""/>
              <a:tabLst>
                <a:tab pos="354965" algn="l"/>
                <a:tab pos="355600" algn="l"/>
              </a:tabLst>
            </a:pPr>
            <a:r>
              <a:rPr sz="3000" spc="-10" dirty="0">
                <a:latin typeface="Arial"/>
                <a:cs typeface="Arial"/>
              </a:rPr>
              <a:t>Intel</a:t>
            </a:r>
            <a:r>
              <a:rPr sz="3000" spc="20" dirty="0">
                <a:latin typeface="Arial"/>
                <a:cs typeface="Arial"/>
              </a:rPr>
              <a:t> </a:t>
            </a:r>
            <a:r>
              <a:rPr sz="3000" dirty="0">
                <a:latin typeface="Arial"/>
                <a:cs typeface="Arial"/>
              </a:rPr>
              <a:t>8080</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ARM</a:t>
            </a:r>
            <a:r>
              <a:rPr sz="3000" spc="-10" dirty="0">
                <a:latin typeface="Arial"/>
                <a:cs typeface="Arial"/>
              </a:rPr>
              <a:t> </a:t>
            </a:r>
            <a:r>
              <a:rPr sz="3000" dirty="0">
                <a:latin typeface="Arial"/>
                <a:cs typeface="Arial"/>
              </a:rPr>
              <a:t>2</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10" dirty="0">
                <a:latin typeface="Arial"/>
                <a:cs typeface="Arial"/>
              </a:rPr>
              <a:t>Intel </a:t>
            </a:r>
            <a:r>
              <a:rPr sz="3000" spc="-5" dirty="0">
                <a:latin typeface="Arial"/>
                <a:cs typeface="Arial"/>
              </a:rPr>
              <a:t>Pentium</a:t>
            </a:r>
            <a:r>
              <a:rPr sz="3000" spc="5" dirty="0">
                <a:latin typeface="Arial"/>
                <a:cs typeface="Arial"/>
              </a:rPr>
              <a:t> </a:t>
            </a:r>
            <a:r>
              <a:rPr sz="3000" spc="-5" dirty="0">
                <a:latin typeface="Arial"/>
                <a:cs typeface="Arial"/>
              </a:rPr>
              <a:t>Pro</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AMD</a:t>
            </a:r>
            <a:r>
              <a:rPr sz="3000" spc="-10" dirty="0">
                <a:latin typeface="Arial"/>
                <a:cs typeface="Arial"/>
              </a:rPr>
              <a:t> </a:t>
            </a:r>
            <a:r>
              <a:rPr sz="3000" spc="-5" dirty="0">
                <a:latin typeface="Arial"/>
                <a:cs typeface="Arial"/>
              </a:rPr>
              <a:t>Athlon</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10" dirty="0">
                <a:latin typeface="Arial"/>
                <a:cs typeface="Arial"/>
              </a:rPr>
              <a:t>Intel</a:t>
            </a:r>
            <a:r>
              <a:rPr sz="3000" spc="20" dirty="0">
                <a:latin typeface="Arial"/>
                <a:cs typeface="Arial"/>
              </a:rPr>
              <a:t> </a:t>
            </a:r>
            <a:r>
              <a:rPr sz="3000" spc="-5" dirty="0">
                <a:latin typeface="Arial"/>
                <a:cs typeface="Arial"/>
              </a:rPr>
              <a:t>QX6700</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10" dirty="0">
                <a:latin typeface="Arial"/>
                <a:cs typeface="Arial"/>
              </a:rPr>
              <a:t>Intel </a:t>
            </a:r>
            <a:r>
              <a:rPr sz="3000" spc="-5" dirty="0">
                <a:latin typeface="Arial"/>
                <a:cs typeface="Arial"/>
              </a:rPr>
              <a:t>Core i7</a:t>
            </a:r>
            <a:r>
              <a:rPr sz="3000" spc="-45" dirty="0">
                <a:latin typeface="Arial"/>
                <a:cs typeface="Arial"/>
              </a:rPr>
              <a:t> </a:t>
            </a:r>
            <a:r>
              <a:rPr sz="3000" dirty="0">
                <a:latin typeface="Arial"/>
                <a:cs typeface="Arial"/>
              </a:rPr>
              <a:t>3770k</a:t>
            </a:r>
            <a:endParaRPr sz="3000">
              <a:latin typeface="Arial"/>
              <a:cs typeface="Arial"/>
            </a:endParaRPr>
          </a:p>
        </p:txBody>
      </p:sp>
      <p:sp>
        <p:nvSpPr>
          <p:cNvPr id="4" name="object 4"/>
          <p:cNvSpPr txBox="1"/>
          <p:nvPr/>
        </p:nvSpPr>
        <p:spPr>
          <a:xfrm>
            <a:off x="4833622" y="1988400"/>
            <a:ext cx="1541780" cy="3317240"/>
          </a:xfrm>
          <a:prstGeom prst="rect">
            <a:avLst/>
          </a:prstGeom>
        </p:spPr>
        <p:txBody>
          <a:bodyPr vert="horz" wrap="square" lIns="0" tIns="104140" rIns="0" bIns="0" rtlCol="0">
            <a:spAutoFit/>
          </a:bodyPr>
          <a:lstStyle/>
          <a:p>
            <a:pPr marR="120014" algn="r">
              <a:lnSpc>
                <a:spcPct val="100000"/>
              </a:lnSpc>
              <a:spcBef>
                <a:spcPts val="820"/>
              </a:spcBef>
            </a:pPr>
            <a:r>
              <a:rPr sz="3000" spc="10" dirty="0">
                <a:latin typeface="Arial"/>
                <a:cs typeface="Arial"/>
              </a:rPr>
              <a:t>2</a:t>
            </a:r>
            <a:r>
              <a:rPr sz="3000" spc="-10" dirty="0">
                <a:latin typeface="Arial"/>
                <a:cs typeface="Arial"/>
              </a:rPr>
              <a:t>M</a:t>
            </a:r>
            <a:r>
              <a:rPr sz="3000" spc="20" dirty="0">
                <a:latin typeface="Arial"/>
                <a:cs typeface="Arial"/>
              </a:rPr>
              <a:t>H</a:t>
            </a:r>
            <a:r>
              <a:rPr sz="3000" dirty="0">
                <a:latin typeface="Arial"/>
                <a:cs typeface="Arial"/>
              </a:rPr>
              <a:t>z</a:t>
            </a:r>
            <a:endParaRPr sz="3000">
              <a:latin typeface="Arial"/>
              <a:cs typeface="Arial"/>
            </a:endParaRPr>
          </a:p>
          <a:p>
            <a:pPr marR="97155" algn="r">
              <a:lnSpc>
                <a:spcPct val="100000"/>
              </a:lnSpc>
              <a:spcBef>
                <a:spcPts val="720"/>
              </a:spcBef>
            </a:pPr>
            <a:r>
              <a:rPr sz="3000" spc="10" dirty="0">
                <a:latin typeface="Arial"/>
                <a:cs typeface="Arial"/>
              </a:rPr>
              <a:t>8</a:t>
            </a:r>
            <a:r>
              <a:rPr sz="3000" spc="-10" dirty="0">
                <a:latin typeface="Arial"/>
                <a:cs typeface="Arial"/>
              </a:rPr>
              <a:t>MH</a:t>
            </a:r>
            <a:r>
              <a:rPr sz="3000" dirty="0">
                <a:latin typeface="Arial"/>
                <a:cs typeface="Arial"/>
              </a:rPr>
              <a:t>z</a:t>
            </a:r>
            <a:endParaRPr sz="3000">
              <a:latin typeface="Arial"/>
              <a:cs typeface="Arial"/>
            </a:endParaRPr>
          </a:p>
          <a:p>
            <a:pPr marR="43815" algn="r">
              <a:lnSpc>
                <a:spcPct val="100000"/>
              </a:lnSpc>
              <a:spcBef>
                <a:spcPts val="720"/>
              </a:spcBef>
            </a:pPr>
            <a:r>
              <a:rPr sz="3000" spc="-20" dirty="0">
                <a:latin typeface="Arial"/>
                <a:cs typeface="Arial"/>
              </a:rPr>
              <a:t>2</a:t>
            </a:r>
            <a:r>
              <a:rPr sz="3000" spc="10" dirty="0">
                <a:latin typeface="Arial"/>
                <a:cs typeface="Arial"/>
              </a:rPr>
              <a:t>0</a:t>
            </a:r>
            <a:r>
              <a:rPr sz="3000" spc="-20" dirty="0">
                <a:latin typeface="Arial"/>
                <a:cs typeface="Arial"/>
              </a:rPr>
              <a:t>0</a:t>
            </a:r>
            <a:r>
              <a:rPr sz="3000" spc="20" dirty="0">
                <a:latin typeface="Arial"/>
                <a:cs typeface="Arial"/>
              </a:rPr>
              <a:t>M</a:t>
            </a:r>
            <a:r>
              <a:rPr sz="3000" spc="-10" dirty="0">
                <a:latin typeface="Arial"/>
                <a:cs typeface="Arial"/>
              </a:rPr>
              <a:t>H</a:t>
            </a:r>
            <a:r>
              <a:rPr sz="3000" dirty="0">
                <a:latin typeface="Arial"/>
                <a:cs typeface="Arial"/>
              </a:rPr>
              <a:t>z</a:t>
            </a:r>
            <a:endParaRPr sz="3000">
              <a:latin typeface="Arial"/>
              <a:cs typeface="Arial"/>
            </a:endParaRPr>
          </a:p>
          <a:p>
            <a:pPr marR="104775" algn="r">
              <a:lnSpc>
                <a:spcPct val="100000"/>
              </a:lnSpc>
              <a:spcBef>
                <a:spcPts val="720"/>
              </a:spcBef>
            </a:pPr>
            <a:r>
              <a:rPr sz="3000" spc="-20" dirty="0">
                <a:latin typeface="Arial"/>
                <a:cs typeface="Arial"/>
              </a:rPr>
              <a:t>1</a:t>
            </a:r>
            <a:r>
              <a:rPr sz="3000" spc="5" dirty="0">
                <a:latin typeface="Arial"/>
                <a:cs typeface="Arial"/>
              </a:rPr>
              <a:t>.</a:t>
            </a:r>
            <a:r>
              <a:rPr sz="3000" spc="-20" dirty="0">
                <a:latin typeface="Arial"/>
                <a:cs typeface="Arial"/>
              </a:rPr>
              <a:t>2</a:t>
            </a:r>
            <a:r>
              <a:rPr sz="3000" spc="5" dirty="0">
                <a:latin typeface="Arial"/>
                <a:cs typeface="Arial"/>
              </a:rPr>
              <a:t>G</a:t>
            </a:r>
            <a:r>
              <a:rPr sz="3000" spc="-10" dirty="0">
                <a:latin typeface="Arial"/>
                <a:cs typeface="Arial"/>
              </a:rPr>
              <a:t>H</a:t>
            </a:r>
            <a:r>
              <a:rPr sz="3000" dirty="0">
                <a:latin typeface="Arial"/>
                <a:cs typeface="Arial"/>
              </a:rPr>
              <a:t>z</a:t>
            </a:r>
            <a:endParaRPr sz="3000">
              <a:latin typeface="Arial"/>
              <a:cs typeface="Arial"/>
            </a:endParaRPr>
          </a:p>
          <a:p>
            <a:pPr marL="12700">
              <a:lnSpc>
                <a:spcPct val="100000"/>
              </a:lnSpc>
              <a:spcBef>
                <a:spcPts val="720"/>
              </a:spcBef>
            </a:pPr>
            <a:r>
              <a:rPr sz="3000" spc="-5" dirty="0">
                <a:latin typeface="Arial"/>
                <a:cs typeface="Arial"/>
              </a:rPr>
              <a:t>2.66GHz</a:t>
            </a:r>
            <a:endParaRPr sz="3000">
              <a:latin typeface="Arial"/>
              <a:cs typeface="Arial"/>
            </a:endParaRPr>
          </a:p>
          <a:p>
            <a:pPr marR="5080" algn="r">
              <a:lnSpc>
                <a:spcPct val="100000"/>
              </a:lnSpc>
              <a:spcBef>
                <a:spcPts val="715"/>
              </a:spcBef>
            </a:pPr>
            <a:r>
              <a:rPr sz="3000" spc="-20" dirty="0">
                <a:latin typeface="Arial"/>
                <a:cs typeface="Arial"/>
              </a:rPr>
              <a:t>3</a:t>
            </a:r>
            <a:r>
              <a:rPr sz="3000" spc="5" dirty="0">
                <a:latin typeface="Arial"/>
                <a:cs typeface="Arial"/>
              </a:rPr>
              <a:t>.</a:t>
            </a:r>
            <a:r>
              <a:rPr sz="3000" spc="-20" dirty="0">
                <a:latin typeface="Arial"/>
                <a:cs typeface="Arial"/>
              </a:rPr>
              <a:t>9</a:t>
            </a:r>
            <a:r>
              <a:rPr sz="3000" spc="5" dirty="0">
                <a:latin typeface="Arial"/>
                <a:cs typeface="Arial"/>
              </a:rPr>
              <a:t>G</a:t>
            </a:r>
            <a:r>
              <a:rPr sz="3000" spc="-10" dirty="0">
                <a:latin typeface="Arial"/>
                <a:cs typeface="Arial"/>
              </a:rPr>
              <a:t>H</a:t>
            </a:r>
            <a:r>
              <a:rPr sz="3000" dirty="0">
                <a:latin typeface="Arial"/>
                <a:cs typeface="Arial"/>
              </a:rPr>
              <a:t>z</a:t>
            </a:r>
            <a:endParaRPr sz="3000">
              <a:latin typeface="Arial"/>
              <a:cs typeface="Arial"/>
            </a:endParaRPr>
          </a:p>
        </p:txBody>
      </p:sp>
      <p:sp>
        <p:nvSpPr>
          <p:cNvPr id="5" name="object 5"/>
          <p:cNvSpPr txBox="1"/>
          <p:nvPr/>
        </p:nvSpPr>
        <p:spPr>
          <a:xfrm>
            <a:off x="7054846" y="1988400"/>
            <a:ext cx="927100" cy="3317240"/>
          </a:xfrm>
          <a:prstGeom prst="rect">
            <a:avLst/>
          </a:prstGeom>
        </p:spPr>
        <p:txBody>
          <a:bodyPr vert="horz" wrap="square" lIns="0" tIns="104140" rIns="0" bIns="0" rtlCol="0">
            <a:spAutoFit/>
          </a:bodyPr>
          <a:lstStyle/>
          <a:p>
            <a:pPr marL="42545">
              <a:lnSpc>
                <a:spcPct val="100000"/>
              </a:lnSpc>
              <a:spcBef>
                <a:spcPts val="820"/>
              </a:spcBef>
            </a:pPr>
            <a:r>
              <a:rPr sz="3000" dirty="0">
                <a:latin typeface="Arial"/>
                <a:cs typeface="Arial"/>
              </a:rPr>
              <a:t>1974</a:t>
            </a:r>
            <a:endParaRPr sz="3000">
              <a:latin typeface="Arial"/>
              <a:cs typeface="Arial"/>
            </a:endParaRPr>
          </a:p>
          <a:p>
            <a:pPr marL="69215">
              <a:lnSpc>
                <a:spcPct val="100000"/>
              </a:lnSpc>
              <a:spcBef>
                <a:spcPts val="720"/>
              </a:spcBef>
            </a:pPr>
            <a:r>
              <a:rPr sz="3000" spc="-20" dirty="0">
                <a:latin typeface="Arial"/>
                <a:cs typeface="Arial"/>
              </a:rPr>
              <a:t>1</a:t>
            </a:r>
            <a:r>
              <a:rPr sz="3000" spc="10" dirty="0">
                <a:latin typeface="Arial"/>
                <a:cs typeface="Arial"/>
              </a:rPr>
              <a:t>9</a:t>
            </a:r>
            <a:r>
              <a:rPr sz="3000" spc="-20" dirty="0">
                <a:latin typeface="Arial"/>
                <a:cs typeface="Arial"/>
              </a:rPr>
              <a:t>8</a:t>
            </a:r>
            <a:r>
              <a:rPr sz="3000" dirty="0">
                <a:latin typeface="Arial"/>
                <a:cs typeface="Arial"/>
              </a:rPr>
              <a:t>6</a:t>
            </a:r>
            <a:endParaRPr sz="3000">
              <a:latin typeface="Arial"/>
              <a:cs typeface="Arial"/>
            </a:endParaRPr>
          </a:p>
          <a:p>
            <a:pPr marL="12700">
              <a:lnSpc>
                <a:spcPct val="100000"/>
              </a:lnSpc>
              <a:spcBef>
                <a:spcPts val="720"/>
              </a:spcBef>
            </a:pPr>
            <a:r>
              <a:rPr sz="3000" dirty="0">
                <a:latin typeface="Arial"/>
                <a:cs typeface="Arial"/>
              </a:rPr>
              <a:t>1996</a:t>
            </a:r>
            <a:endParaRPr sz="3000">
              <a:latin typeface="Arial"/>
              <a:cs typeface="Arial"/>
            </a:endParaRPr>
          </a:p>
          <a:p>
            <a:pPr marL="61594">
              <a:lnSpc>
                <a:spcPct val="100000"/>
              </a:lnSpc>
              <a:spcBef>
                <a:spcPts val="720"/>
              </a:spcBef>
            </a:pPr>
            <a:r>
              <a:rPr sz="3000" spc="-10" dirty="0">
                <a:latin typeface="Arial"/>
                <a:cs typeface="Arial"/>
              </a:rPr>
              <a:t>2000</a:t>
            </a:r>
            <a:endParaRPr sz="3000">
              <a:latin typeface="Arial"/>
              <a:cs typeface="Arial"/>
            </a:endParaRPr>
          </a:p>
          <a:p>
            <a:pPr marL="38735">
              <a:lnSpc>
                <a:spcPct val="100000"/>
              </a:lnSpc>
              <a:spcBef>
                <a:spcPts val="720"/>
              </a:spcBef>
            </a:pPr>
            <a:r>
              <a:rPr sz="3000" spc="-10" dirty="0">
                <a:latin typeface="Arial"/>
                <a:cs typeface="Arial"/>
              </a:rPr>
              <a:t>2006</a:t>
            </a:r>
            <a:endParaRPr sz="3000">
              <a:latin typeface="Arial"/>
              <a:cs typeface="Arial"/>
            </a:endParaRPr>
          </a:p>
          <a:p>
            <a:pPr marL="53975">
              <a:lnSpc>
                <a:spcPct val="100000"/>
              </a:lnSpc>
              <a:spcBef>
                <a:spcPts val="715"/>
              </a:spcBef>
            </a:pPr>
            <a:r>
              <a:rPr sz="3000" spc="-10" dirty="0">
                <a:latin typeface="Arial"/>
                <a:cs typeface="Arial"/>
              </a:rPr>
              <a:t>2013</a:t>
            </a:r>
            <a:endParaRPr sz="3000">
              <a:latin typeface="Arial"/>
              <a:cs typeface="Arial"/>
            </a:endParaRPr>
          </a:p>
        </p:txBody>
      </p:sp>
      <p:sp>
        <p:nvSpPr>
          <p:cNvPr id="6" name="object 6"/>
          <p:cNvSpPr txBox="1"/>
          <p:nvPr/>
        </p:nvSpPr>
        <p:spPr>
          <a:xfrm>
            <a:off x="993200" y="5280162"/>
            <a:ext cx="6461760" cy="1122680"/>
          </a:xfrm>
          <a:prstGeom prst="rect">
            <a:avLst/>
          </a:prstGeom>
        </p:spPr>
        <p:txBody>
          <a:bodyPr vert="horz" wrap="square" lIns="0" tIns="104140" rIns="0" bIns="0" rtlCol="0">
            <a:spAutoFit/>
          </a:bodyPr>
          <a:lstStyle/>
          <a:p>
            <a:pPr marL="354965" indent="-342900">
              <a:lnSpc>
                <a:spcPct val="100000"/>
              </a:lnSpc>
              <a:spcBef>
                <a:spcPts val="820"/>
              </a:spcBef>
              <a:buClr>
                <a:srgbClr val="CC9900"/>
              </a:buClr>
              <a:buSzPct val="65000"/>
              <a:buFont typeface="Georgia"/>
              <a:buChar char=""/>
              <a:tabLst>
                <a:tab pos="354965" algn="l"/>
                <a:tab pos="355600" algn="l"/>
                <a:tab pos="2999105" algn="l"/>
              </a:tabLst>
            </a:pPr>
            <a:r>
              <a:rPr sz="3000" dirty="0">
                <a:latin typeface="Arial"/>
                <a:cs typeface="Arial"/>
              </a:rPr>
              <a:t>Speed</a:t>
            </a:r>
            <a:r>
              <a:rPr sz="3000" spc="-45" dirty="0">
                <a:latin typeface="Arial"/>
                <a:cs typeface="Arial"/>
              </a:rPr>
              <a:t> </a:t>
            </a:r>
            <a:r>
              <a:rPr sz="3000" spc="5" dirty="0">
                <a:latin typeface="Arial"/>
                <a:cs typeface="Arial"/>
              </a:rPr>
              <a:t>of</a:t>
            </a:r>
            <a:r>
              <a:rPr sz="3000" spc="10" dirty="0">
                <a:latin typeface="Arial"/>
                <a:cs typeface="Arial"/>
              </a:rPr>
              <a:t> </a:t>
            </a:r>
            <a:r>
              <a:rPr sz="3000" spc="-5" dirty="0">
                <a:latin typeface="Arial"/>
                <a:cs typeface="Arial"/>
              </a:rPr>
              <a:t>light:	30cm </a:t>
            </a:r>
            <a:r>
              <a:rPr sz="3000" spc="10" dirty="0">
                <a:latin typeface="Arial"/>
                <a:cs typeface="Arial"/>
              </a:rPr>
              <a:t>in</a:t>
            </a:r>
            <a:r>
              <a:rPr sz="3000" spc="-25" dirty="0">
                <a:latin typeface="Arial"/>
                <a:cs typeface="Arial"/>
              </a:rPr>
              <a:t> </a:t>
            </a:r>
            <a:r>
              <a:rPr sz="3000" spc="-5" dirty="0">
                <a:latin typeface="Arial"/>
                <a:cs typeface="Arial"/>
              </a:rPr>
              <a:t>1ns</a:t>
            </a:r>
            <a:endParaRPr sz="3000">
              <a:latin typeface="Arial"/>
              <a:cs typeface="Arial"/>
            </a:endParaRPr>
          </a:p>
          <a:p>
            <a:pPr marL="354965" indent="-342900">
              <a:lnSpc>
                <a:spcPct val="100000"/>
              </a:lnSpc>
              <a:spcBef>
                <a:spcPts val="720"/>
              </a:spcBef>
              <a:buClr>
                <a:srgbClr val="CC9900"/>
              </a:buClr>
              <a:buSzPct val="65000"/>
              <a:buFont typeface="Georgia"/>
              <a:buChar char=""/>
              <a:tabLst>
                <a:tab pos="354965" algn="l"/>
                <a:tab pos="355600" algn="l"/>
              </a:tabLst>
            </a:pPr>
            <a:r>
              <a:rPr sz="3000" spc="-5" dirty="0">
                <a:latin typeface="Arial"/>
                <a:cs typeface="Arial"/>
              </a:rPr>
              <a:t>Signal travels </a:t>
            </a:r>
            <a:r>
              <a:rPr sz="3000" dirty="0">
                <a:latin typeface="Arial"/>
                <a:cs typeface="Arial"/>
              </a:rPr>
              <a:t>about </a:t>
            </a:r>
            <a:r>
              <a:rPr sz="3000" spc="5" dirty="0">
                <a:latin typeface="Arial"/>
                <a:cs typeface="Arial"/>
              </a:rPr>
              <a:t>10 </a:t>
            </a:r>
            <a:r>
              <a:rPr sz="3000" spc="-5" dirty="0">
                <a:latin typeface="Arial"/>
                <a:cs typeface="Arial"/>
              </a:rPr>
              <a:t>times</a:t>
            </a:r>
            <a:r>
              <a:rPr sz="3000" spc="-114" dirty="0">
                <a:latin typeface="Arial"/>
                <a:cs typeface="Arial"/>
              </a:rPr>
              <a:t> </a:t>
            </a:r>
            <a:r>
              <a:rPr sz="3000" dirty="0">
                <a:latin typeface="Arial"/>
                <a:cs typeface="Arial"/>
              </a:rPr>
              <a:t>slower</a:t>
            </a:r>
            <a:endParaRPr sz="3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06951" y="2435351"/>
            <a:ext cx="5487230" cy="417423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94560" y="728002"/>
            <a:ext cx="6430010" cy="605155"/>
          </a:xfrm>
          <a:prstGeom prst="rect">
            <a:avLst/>
          </a:prstGeom>
        </p:spPr>
        <p:txBody>
          <a:bodyPr vert="horz" wrap="square" lIns="0" tIns="12700" rIns="0" bIns="0" rtlCol="0">
            <a:spAutoFit/>
          </a:bodyPr>
          <a:lstStyle/>
          <a:p>
            <a:pPr marL="12700">
              <a:lnSpc>
                <a:spcPct val="100000"/>
              </a:lnSpc>
              <a:spcBef>
                <a:spcPts val="100"/>
              </a:spcBef>
            </a:pPr>
            <a:r>
              <a:rPr sz="3800" spc="-145" dirty="0"/>
              <a:t>1.2c: </a:t>
            </a:r>
            <a:r>
              <a:rPr sz="3800" spc="-10" dirty="0"/>
              <a:t>High-End </a:t>
            </a:r>
            <a:r>
              <a:rPr sz="3800" spc="-50" dirty="0"/>
              <a:t>CPU </a:t>
            </a:r>
            <a:r>
              <a:rPr sz="3800" spc="-140" dirty="0"/>
              <a:t>is</a:t>
            </a:r>
            <a:r>
              <a:rPr sz="3800" spc="190" dirty="0"/>
              <a:t> </a:t>
            </a:r>
            <a:r>
              <a:rPr sz="3800" spc="-60" dirty="0"/>
              <a:t>Expensive</a:t>
            </a:r>
            <a:endParaRPr sz="3800"/>
          </a:p>
        </p:txBody>
      </p:sp>
      <p:sp>
        <p:nvSpPr>
          <p:cNvPr id="5" name="object 5"/>
          <p:cNvSpPr txBox="1"/>
          <p:nvPr/>
        </p:nvSpPr>
        <p:spPr>
          <a:xfrm>
            <a:off x="8896594" y="6925788"/>
            <a:ext cx="168910" cy="196850"/>
          </a:xfrm>
          <a:prstGeom prst="rect">
            <a:avLst/>
          </a:prstGeom>
        </p:spPr>
        <p:txBody>
          <a:bodyPr vert="horz" wrap="square" lIns="0" tIns="0" rIns="0" bIns="0" rtlCol="0">
            <a:spAutoFit/>
          </a:bodyPr>
          <a:lstStyle/>
          <a:p>
            <a:pPr marL="12700">
              <a:lnSpc>
                <a:spcPts val="1375"/>
              </a:lnSpc>
            </a:pPr>
            <a:r>
              <a:rPr sz="1200" spc="-40" dirty="0">
                <a:latin typeface="Times New Roman"/>
                <a:cs typeface="Times New Roman"/>
              </a:rPr>
              <a:t>10</a:t>
            </a:r>
            <a:endParaRPr sz="1200">
              <a:latin typeface="Times New Roman"/>
              <a:cs typeface="Times New Roman"/>
            </a:endParaRPr>
          </a:p>
        </p:txBody>
      </p:sp>
      <p:sp>
        <p:nvSpPr>
          <p:cNvPr id="6" name="object 6"/>
          <p:cNvSpPr txBox="1"/>
          <p:nvPr/>
        </p:nvSpPr>
        <p:spPr>
          <a:xfrm>
            <a:off x="4496780" y="6930346"/>
            <a:ext cx="1064895" cy="179536"/>
          </a:xfrm>
          <a:prstGeom prst="rect">
            <a:avLst/>
          </a:prstGeom>
        </p:spPr>
        <p:txBody>
          <a:bodyPr vert="horz" wrap="square" lIns="0" tIns="0" rIns="0" bIns="0" rtlCol="0">
            <a:spAutoFit/>
          </a:bodyPr>
          <a:lstStyle/>
          <a:p>
            <a:pPr marL="12700">
              <a:lnSpc>
                <a:spcPts val="1375"/>
              </a:lnSpc>
            </a:pPr>
            <a:r>
              <a:rPr lang="en-PK" sz="1200" spc="-15" dirty="0">
                <a:latin typeface="Times New Roman"/>
                <a:cs typeface="Times New Roman"/>
              </a:rPr>
              <a:t>*.*</a:t>
            </a:r>
            <a:endParaRPr sz="1200" dirty="0">
              <a:latin typeface="Times New Roman"/>
              <a:cs typeface="Times New Roman"/>
            </a:endParaRPr>
          </a:p>
        </p:txBody>
      </p:sp>
      <p:sp>
        <p:nvSpPr>
          <p:cNvPr id="4" name="object 4"/>
          <p:cNvSpPr txBox="1"/>
          <p:nvPr/>
        </p:nvSpPr>
        <p:spPr>
          <a:xfrm>
            <a:off x="979385" y="3149591"/>
            <a:ext cx="2555875" cy="2397125"/>
          </a:xfrm>
          <a:prstGeom prst="rect">
            <a:avLst/>
          </a:prstGeom>
        </p:spPr>
        <p:txBody>
          <a:bodyPr vert="horz" wrap="square" lIns="0" tIns="12700" rIns="0" bIns="0" rtlCol="0">
            <a:spAutoFit/>
          </a:bodyPr>
          <a:lstStyle/>
          <a:p>
            <a:pPr marL="104139" marR="5080">
              <a:lnSpc>
                <a:spcPct val="100000"/>
              </a:lnSpc>
              <a:spcBef>
                <a:spcPts val="100"/>
              </a:spcBef>
            </a:pPr>
            <a:r>
              <a:rPr sz="2400" spc="-5" dirty="0">
                <a:latin typeface="Arial"/>
                <a:cs typeface="Arial"/>
              </a:rPr>
              <a:t>Price </a:t>
            </a:r>
            <a:r>
              <a:rPr sz="2400" dirty="0">
                <a:latin typeface="Arial"/>
                <a:cs typeface="Arial"/>
              </a:rPr>
              <a:t>for </a:t>
            </a:r>
            <a:r>
              <a:rPr sz="2400" spc="-5" dirty="0">
                <a:latin typeface="Arial"/>
                <a:cs typeface="Arial"/>
              </a:rPr>
              <a:t>high-end  </a:t>
            </a:r>
            <a:r>
              <a:rPr sz="2400" spc="-10" dirty="0">
                <a:latin typeface="Arial"/>
                <a:cs typeface="Arial"/>
              </a:rPr>
              <a:t>CPU </a:t>
            </a:r>
            <a:r>
              <a:rPr sz="2400" spc="-5" dirty="0">
                <a:latin typeface="Arial"/>
                <a:cs typeface="Arial"/>
              </a:rPr>
              <a:t>rises</a:t>
            </a:r>
            <a:r>
              <a:rPr sz="2400" spc="-45" dirty="0">
                <a:latin typeface="Arial"/>
                <a:cs typeface="Arial"/>
              </a:rPr>
              <a:t> </a:t>
            </a:r>
            <a:r>
              <a:rPr sz="2400" spc="-5" dirty="0">
                <a:latin typeface="Arial"/>
                <a:cs typeface="Arial"/>
              </a:rPr>
              <a:t>sharply</a:t>
            </a:r>
            <a:endParaRPr sz="2400">
              <a:latin typeface="Arial"/>
              <a:cs typeface="Arial"/>
            </a:endParaRPr>
          </a:p>
          <a:p>
            <a:pPr>
              <a:lnSpc>
                <a:spcPct val="100000"/>
              </a:lnSpc>
            </a:pPr>
            <a:endParaRPr sz="2700">
              <a:latin typeface="Arial"/>
              <a:cs typeface="Arial"/>
            </a:endParaRPr>
          </a:p>
          <a:p>
            <a:pPr>
              <a:lnSpc>
                <a:spcPct val="100000"/>
              </a:lnSpc>
              <a:spcBef>
                <a:spcPts val="20"/>
              </a:spcBef>
            </a:pPr>
            <a:endParaRPr sz="3500">
              <a:latin typeface="Arial"/>
              <a:cs typeface="Arial"/>
            </a:endParaRPr>
          </a:p>
          <a:p>
            <a:pPr marL="12700" marR="79375">
              <a:lnSpc>
                <a:spcPct val="100000"/>
              </a:lnSpc>
            </a:pPr>
            <a:r>
              <a:rPr sz="2400" dirty="0">
                <a:latin typeface="Arial"/>
                <a:cs typeface="Arial"/>
              </a:rPr>
              <a:t>Intel </a:t>
            </a:r>
            <a:r>
              <a:rPr sz="2400" spc="-5" dirty="0">
                <a:latin typeface="Arial"/>
                <a:cs typeface="Arial"/>
              </a:rPr>
              <a:t>processor  </a:t>
            </a:r>
            <a:r>
              <a:rPr sz="2400" spc="5" dirty="0">
                <a:latin typeface="Arial"/>
                <a:cs typeface="Arial"/>
              </a:rPr>
              <a:t>p</a:t>
            </a:r>
            <a:r>
              <a:rPr sz="2400" spc="-10" dirty="0">
                <a:latin typeface="Arial"/>
                <a:cs typeface="Arial"/>
              </a:rPr>
              <a:t>ri</a:t>
            </a:r>
            <a:r>
              <a:rPr sz="2400" dirty="0">
                <a:latin typeface="Arial"/>
                <a:cs typeface="Arial"/>
              </a:rPr>
              <a:t>c</a:t>
            </a:r>
            <a:r>
              <a:rPr sz="2400" spc="5" dirty="0">
                <a:latin typeface="Arial"/>
                <a:cs typeface="Arial"/>
              </a:rPr>
              <a:t>e/</a:t>
            </a:r>
            <a:r>
              <a:rPr sz="2400" spc="-15" dirty="0">
                <a:latin typeface="Arial"/>
                <a:cs typeface="Arial"/>
              </a:rPr>
              <a:t>p</a:t>
            </a:r>
            <a:r>
              <a:rPr sz="2400" spc="5" dirty="0">
                <a:latin typeface="Arial"/>
                <a:cs typeface="Arial"/>
              </a:rPr>
              <a:t>e</a:t>
            </a:r>
            <a:r>
              <a:rPr sz="2400" spc="-10" dirty="0">
                <a:latin typeface="Arial"/>
                <a:cs typeface="Arial"/>
              </a:rPr>
              <a:t>r</a:t>
            </a:r>
            <a:r>
              <a:rPr sz="2400" spc="5" dirty="0">
                <a:latin typeface="Arial"/>
                <a:cs typeface="Arial"/>
              </a:rPr>
              <a:t>fo</a:t>
            </a:r>
            <a:r>
              <a:rPr sz="2400" spc="-10" dirty="0">
                <a:latin typeface="Arial"/>
                <a:cs typeface="Arial"/>
              </a:rPr>
              <a:t>r</a:t>
            </a:r>
            <a:r>
              <a:rPr sz="2400" spc="15" dirty="0">
                <a:latin typeface="Arial"/>
                <a:cs typeface="Arial"/>
              </a:rPr>
              <a:t>m</a:t>
            </a:r>
            <a:r>
              <a:rPr sz="2400" spc="-15" dirty="0">
                <a:latin typeface="Arial"/>
                <a:cs typeface="Arial"/>
              </a:rPr>
              <a:t>an</a:t>
            </a:r>
            <a:r>
              <a:rPr sz="2400" dirty="0">
                <a:latin typeface="Arial"/>
                <a:cs typeface="Arial"/>
              </a:rPr>
              <a:t>ce</a:t>
            </a:r>
            <a:endParaRPr sz="2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66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1240</TotalTime>
  <Words>3827</Words>
  <Application>Microsoft Office PowerPoint</Application>
  <PresentationFormat>Custom</PresentationFormat>
  <Paragraphs>639</Paragraphs>
  <Slides>68</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Arial</vt:lpstr>
      <vt:lpstr>Calibri</vt:lpstr>
      <vt:lpstr>Georgia</vt:lpstr>
      <vt:lpstr>Helvetica</vt:lpstr>
      <vt:lpstr>Times</vt:lpstr>
      <vt:lpstr>Times New Roman</vt:lpstr>
      <vt:lpstr>Wingdings</vt:lpstr>
      <vt:lpstr>Office Theme</vt:lpstr>
      <vt:lpstr>Chart</vt:lpstr>
      <vt:lpstr>Parallel and Distributed Computing Chapter 1: Introduction to Parallel Computing</vt:lpstr>
      <vt:lpstr>1.1a: von Neumann Architecture</vt:lpstr>
      <vt:lpstr>1.1b: A More Detailed Architecture based  on von Neumann Model</vt:lpstr>
      <vt:lpstr>1.1c: Old von Neumann Computer</vt:lpstr>
      <vt:lpstr>1.1d: CISC von Neumann Computer</vt:lpstr>
      <vt:lpstr>1.1e: Personal Computer</vt:lpstr>
      <vt:lpstr>1.2a: Motivations for Parallel Computing</vt:lpstr>
      <vt:lpstr>1.2b: Fundamental Limits – Cycle Speed</vt:lpstr>
      <vt:lpstr>1.2c: High-End CPU is Expensive</vt:lpstr>
      <vt:lpstr>1.2d: Moore’s Law</vt:lpstr>
      <vt:lpstr>1.2e: Moore’s Law – Held for Now</vt:lpstr>
      <vt:lpstr>PowerPoint Presentation</vt:lpstr>
      <vt:lpstr>What’s Driving Parallel Computing Architecture?</vt:lpstr>
      <vt:lpstr>Uniprocessor Performance (SPECint) Today</vt:lpstr>
      <vt:lpstr>What’s Driving Parallel Computing Architecture?</vt:lpstr>
      <vt:lpstr>1.3: Power Wall Effect in Computer  Architecture</vt:lpstr>
      <vt:lpstr>1.3: Cooling Computer Chips</vt:lpstr>
      <vt:lpstr>Parallelism Saves Power</vt:lpstr>
      <vt:lpstr>Moore’s 2nd Law: Chip Yield </vt:lpstr>
      <vt:lpstr>PowerPoint Presentation</vt:lpstr>
      <vt:lpstr>1.3: A Multi-core Processor</vt:lpstr>
      <vt:lpstr>Revolution is Happening Now</vt:lpstr>
      <vt:lpstr>1.3a: CPU and Memory Speeds</vt:lpstr>
      <vt:lpstr>1.3b: Memory Access and CPU Speed</vt:lpstr>
      <vt:lpstr>1.3b: CPU, Memory, and Disk Speed</vt:lpstr>
      <vt:lpstr>1.3c: Possible Solutions</vt:lpstr>
      <vt:lpstr>1.3f: Multilevel Hierarchical Cache</vt:lpstr>
      <vt:lpstr>1.4: Distributed Data Communications</vt:lpstr>
      <vt:lpstr>Distributed Data Communications</vt:lpstr>
      <vt:lpstr>Paradigm Shift</vt:lpstr>
      <vt:lpstr>Computational Science</vt:lpstr>
      <vt:lpstr>Need for Large Scale Modeling</vt:lpstr>
      <vt:lpstr>Semiconductor Simulation</vt:lpstr>
      <vt:lpstr>Drug Design</vt:lpstr>
      <vt:lpstr>Computing Protein Binding</vt:lpstr>
      <vt:lpstr>Computer Aided Drug Design</vt:lpstr>
      <vt:lpstr>Issues in Computational science </vt:lpstr>
      <vt:lpstr>Parallel Processing – What is it?</vt:lpstr>
      <vt:lpstr>Concurrency</vt:lpstr>
      <vt:lpstr>Concurrency and Parallelism</vt:lpstr>
      <vt:lpstr>Parallelism</vt:lpstr>
      <vt:lpstr>Why use parallel processing?</vt:lpstr>
      <vt:lpstr>Perspectives on Parallel Processing</vt:lpstr>
      <vt:lpstr>Why study parallel computing today?</vt:lpstr>
      <vt:lpstr>Inevitability of Parallel Computing</vt:lpstr>
      <vt:lpstr>Application Characteristics</vt:lpstr>
      <vt:lpstr>Broad Parallel Architecture Issues</vt:lpstr>
      <vt:lpstr>Scalable Parallel Computing</vt:lpstr>
      <vt:lpstr>Distributed Systems</vt:lpstr>
      <vt:lpstr>Benefits of Distributed Systems</vt:lpstr>
      <vt:lpstr>DS categories</vt:lpstr>
      <vt:lpstr>PowerPoint Presentation</vt:lpstr>
      <vt:lpstr>Centralised Vs Distributed Computing</vt:lpstr>
      <vt:lpstr>PowerPoint Presentation</vt:lpstr>
      <vt:lpstr>Why writing (fast) parallel programs is hard</vt:lpstr>
      <vt:lpstr>Principles of Parallel Computing</vt:lpstr>
      <vt:lpstr>Finding Enough Parallelism</vt:lpstr>
      <vt:lpstr>Overhead of Parallelism</vt:lpstr>
      <vt:lpstr>Locality and Parallelism</vt:lpstr>
      <vt:lpstr>Load Imbalance</vt:lpstr>
      <vt:lpstr>Parallel and Distributed  Computing</vt:lpstr>
      <vt:lpstr>Course Learning Objectives</vt:lpstr>
      <vt:lpstr>Course Contents</vt:lpstr>
      <vt:lpstr>Course Contents</vt:lpstr>
      <vt:lpstr>Books</vt:lpstr>
      <vt:lpstr>Attendance Policy</vt:lpstr>
      <vt:lpstr>Grading Criteria &amp; Policy</vt:lpstr>
      <vt:lpstr>Your Feedback is important!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chapter1  -  Compatibility Mode</dc:title>
  <dc:creator>DELL</dc:creator>
  <cp:lastModifiedBy>Muhammad Aadil</cp:lastModifiedBy>
  <cp:revision>33</cp:revision>
  <dcterms:created xsi:type="dcterms:W3CDTF">2021-10-10T20:24:25Z</dcterms:created>
  <dcterms:modified xsi:type="dcterms:W3CDTF">2022-08-31T04:05:42Z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2021-01-27T00:00:00Z</vt:filetime>
  </property>
  <property fmtid="{D5CDD505-2E9C-101B-9397-08002B2CF9AE}" pid="3" name="LastSaved">
    <vt:filetime>2021-10-10T00:00:00Z</vt:filetime>
  </property>
</Properties>
</file>