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9" r:id="rId3"/>
    <p:sldId id="259" r:id="rId4"/>
    <p:sldId id="385" r:id="rId5"/>
    <p:sldId id="421" r:id="rId6"/>
    <p:sldId id="263" r:id="rId7"/>
    <p:sldId id="260" r:id="rId8"/>
    <p:sldId id="439" r:id="rId9"/>
    <p:sldId id="435" r:id="rId10"/>
    <p:sldId id="440" r:id="rId11"/>
    <p:sldId id="261" r:id="rId12"/>
    <p:sldId id="441" r:id="rId13"/>
    <p:sldId id="436" r:id="rId14"/>
    <p:sldId id="262" r:id="rId15"/>
    <p:sldId id="437" r:id="rId16"/>
    <p:sldId id="264" r:id="rId17"/>
    <p:sldId id="265" r:id="rId18"/>
    <p:sldId id="438" r:id="rId19"/>
    <p:sldId id="266" r:id="rId20"/>
    <p:sldId id="434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800"/>
    <a:srgbClr val="60FF2C"/>
    <a:srgbClr val="27632E"/>
    <a:srgbClr val="336600"/>
    <a:srgbClr val="006600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91" autoAdjust="0"/>
    <p:restoredTop sz="97257" autoAdjust="0"/>
  </p:normalViewPr>
  <p:slideViewPr>
    <p:cSldViewPr>
      <p:cViewPr varScale="1">
        <p:scale>
          <a:sx n="71" d="100"/>
          <a:sy n="71" d="100"/>
        </p:scale>
        <p:origin x="-5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30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598" y="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41D90527-41C4-4411-AD13-2D4623EDD1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9B621E-E02F-498D-94CC-BA3D868DDCF7}" type="slidenum">
              <a:rPr lang="en-US" altLang="x-none" sz="1200" b="0"/>
              <a:pPr/>
              <a:t>4</a:t>
            </a:fld>
            <a:endParaRPr lang="en-US" altLang="x-none" sz="1200" b="0"/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xmlns="" id="{B5A56A1C-AA2D-4C34-81D6-70ACE4667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698500"/>
            <a:ext cx="4684713" cy="3492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E85EC21C-CDC4-47F8-BCCF-73A7E7DF797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3263" y="4424363"/>
            <a:ext cx="5614987" cy="4191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x-none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 Pipelining studied in OS - Oral Quiz.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7FAE9D-A0A7-8442-9C01-C9B544F0949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053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196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  <p:extLst>
      <p:ext uri="{BB962C8B-B14F-4D97-AF65-F5344CB8AC3E}">
        <p14:creationId xmlns:p14="http://schemas.microsoft.com/office/powerpoint/2010/main" xmlns="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872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35112"/>
            <a:ext cx="4453128" cy="4865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0872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872" y="1535112"/>
            <a:ext cx="4453128" cy="4865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  <p:extLst>
      <p:ext uri="{BB962C8B-B14F-4D97-AF65-F5344CB8AC3E}">
        <p14:creationId xmlns:p14="http://schemas.microsoft.com/office/powerpoint/2010/main" xmlns="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  <p:extLst>
      <p:ext uri="{BB962C8B-B14F-4D97-AF65-F5344CB8AC3E}">
        <p14:creationId xmlns:p14="http://schemas.microsoft.com/office/powerpoint/2010/main" xmlns="" val="420431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4953000" y="6369050"/>
            <a:ext cx="2514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Lecture 2 – Parallel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Computer Architecture/Programming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/>
              <a:t>Introduction to Parallel and Distributed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877834"/>
            <a:ext cx="6705600" cy="5980165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ＭＳ Ｐゴシック" charset="-128"/>
                <a:cs typeface="ＭＳ Ｐゴシック" charset="-128"/>
              </a:rPr>
              <a:t>SPMD</a:t>
            </a:r>
          </a:p>
          <a:p>
            <a:r>
              <a:rPr lang="en-US" sz="1600" dirty="0" smtClean="0"/>
              <a:t>In computing, single program, multiple data is a technique employed to achieve parallelism; it is a subcategory of MIMD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  <a:p>
            <a:r>
              <a:rPr lang="en-US" sz="2400" dirty="0">
                <a:ea typeface="ＭＳ Ｐゴシック" charset="-128"/>
                <a:cs typeface="ＭＳ Ｐゴシック" charset="-128"/>
              </a:rPr>
              <a:t>Shared Memory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Multiprocessor (SMP)</a:t>
            </a:r>
          </a:p>
          <a:p>
            <a:pPr lvl="1"/>
            <a:r>
              <a:rPr lang="en-US" sz="2200" dirty="0"/>
              <a:t>Shared memory address space</a:t>
            </a:r>
          </a:p>
          <a:p>
            <a:pPr lvl="1"/>
            <a:r>
              <a:rPr lang="en-US" sz="2200" dirty="0"/>
              <a:t>Bus-based memory system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Interconnection network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3086100" y="514503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2019300" y="514503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Parallel Architecture Types</a:t>
            </a: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1614488" y="290983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3486150" y="29130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xmlns="" id="{F91F4345-DBF5-4B85-ADA7-70F183B9EFF6}"/>
              </a:ext>
            </a:extLst>
          </p:cNvPr>
          <p:cNvGrpSpPr/>
          <p:nvPr/>
        </p:nvGrpSpPr>
        <p:grpSpPr>
          <a:xfrm>
            <a:off x="4419600" y="3200400"/>
            <a:ext cx="3662363" cy="1233487"/>
            <a:chOff x="4660900" y="2957513"/>
            <a:chExt cx="3662363" cy="1233487"/>
          </a:xfrm>
        </p:grpSpPr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6799263" y="3581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5286375" y="2957513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processor</a:t>
              </a:r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7158038" y="2960688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processor</a:t>
              </a:r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5503863" y="3505200"/>
              <a:ext cx="2590800" cy="76200"/>
            </a:xfrm>
            <a:prstGeom prst="rect">
              <a:avLst/>
            </a:prstGeom>
            <a:solidFill>
              <a:srgbClr val="FFEA1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364163" y="3784600"/>
              <a:ext cx="2882900" cy="4064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9239" name="Rectangle 23"/>
            <p:cNvSpPr>
              <a:spLocks noChangeArrowheads="1"/>
            </p:cNvSpPr>
            <p:nvPr/>
          </p:nvSpPr>
          <p:spPr bwMode="auto">
            <a:xfrm>
              <a:off x="4660900" y="3348038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bus</a:t>
              </a:r>
            </a:p>
          </p:txBody>
        </p:sp>
        <p:cxnSp>
          <p:nvCxnSpPr>
            <p:cNvPr id="9240" name="AutoShape 24"/>
            <p:cNvCxnSpPr>
              <a:cxnSpLocks noChangeShapeType="1"/>
              <a:stCxn id="9239" idx="3"/>
              <a:endCxn id="9237" idx="1"/>
            </p:cNvCxnSpPr>
            <p:nvPr/>
          </p:nvCxnSpPr>
          <p:spPr bwMode="auto">
            <a:xfrm flipV="1">
              <a:off x="5197475" y="3543300"/>
              <a:ext cx="306388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1619250" y="490214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1066800" y="4267200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3490913" y="490532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2895600" y="4191000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279525" y="5046610"/>
            <a:ext cx="2590800" cy="293688"/>
          </a:xfrm>
          <a:prstGeom prst="rect">
            <a:avLst/>
          </a:prstGeom>
          <a:solidFill>
            <a:srgbClr val="FFEA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1143000" y="5638800"/>
            <a:ext cx="2882900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2070100" y="4987873"/>
            <a:ext cx="101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network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2360613" y="247803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2360613" y="445447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2362200" y="5562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  <p:extLst>
      <p:ext uri="{BB962C8B-B14F-4D97-AF65-F5344CB8AC3E}">
        <p14:creationId xmlns:p14="http://schemas.microsoft.com/office/powerpoint/2010/main" xmlns="" val="104252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flipH="1">
            <a:off x="2971800" y="3519488"/>
            <a:ext cx="228600" cy="685800"/>
            <a:chOff x="672" y="1872"/>
            <a:chExt cx="144" cy="432"/>
          </a:xfrm>
        </p:grpSpPr>
        <p:sp>
          <p:nvSpPr>
            <p:cNvPr id="10325" name="Line 3"/>
            <p:cNvSpPr>
              <a:spLocks noChangeShapeType="1"/>
            </p:cNvSpPr>
            <p:nvPr/>
          </p:nvSpPr>
          <p:spPr bwMode="auto">
            <a:xfrm>
              <a:off x="672" y="18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6" name="Line 4"/>
            <p:cNvSpPr>
              <a:spLocks noChangeShapeType="1"/>
            </p:cNvSpPr>
            <p:nvPr/>
          </p:nvSpPr>
          <p:spPr bwMode="auto">
            <a:xfrm flipH="1">
              <a:off x="672" y="211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447800" y="3519488"/>
            <a:ext cx="228600" cy="685800"/>
            <a:chOff x="672" y="1872"/>
            <a:chExt cx="144" cy="432"/>
          </a:xfrm>
        </p:grpSpPr>
        <p:sp>
          <p:nvSpPr>
            <p:cNvPr id="10323" name="Line 6"/>
            <p:cNvSpPr>
              <a:spLocks noChangeShapeType="1"/>
            </p:cNvSpPr>
            <p:nvPr/>
          </p:nvSpPr>
          <p:spPr bwMode="auto">
            <a:xfrm>
              <a:off x="672" y="18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4" name="Line 7"/>
            <p:cNvSpPr>
              <a:spLocks noChangeShapeType="1"/>
            </p:cNvSpPr>
            <p:nvPr/>
          </p:nvSpPr>
          <p:spPr bwMode="auto">
            <a:xfrm flipH="1">
              <a:off x="672" y="211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4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Parallel Architecture Types (2)</a:t>
            </a:r>
          </a:p>
        </p:txBody>
      </p:sp>
      <p:sp>
        <p:nvSpPr>
          <p:cNvPr id="10244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-128"/>
                <a:cs typeface="ＭＳ Ｐゴシック" charset="-128"/>
              </a:rPr>
              <a:t>Distributed Memory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Multiprocessor</a:t>
            </a:r>
          </a:p>
          <a:p>
            <a:pPr lvl="1"/>
            <a:r>
              <a:rPr lang="en-US" sz="2200" dirty="0"/>
              <a:t>Message passing</a:t>
            </a:r>
            <a:br>
              <a:rPr lang="en-US" sz="2200" dirty="0"/>
            </a:br>
            <a:r>
              <a:rPr lang="en-US" sz="2200" dirty="0"/>
              <a:t>between nodes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Massively Parallel Processor (MPP)</a:t>
            </a:r>
          </a:p>
          <a:p>
            <a:pPr lvl="2"/>
            <a:r>
              <a:rPr lang="en-US" dirty="0"/>
              <a:t>Many, many processors</a:t>
            </a:r>
          </a:p>
        </p:txBody>
      </p:sp>
      <p:sp>
        <p:nvSpPr>
          <p:cNvPr id="10246" name="Line 11"/>
          <p:cNvSpPr>
            <a:spLocks noChangeShapeType="1"/>
          </p:cNvSpPr>
          <p:nvPr/>
        </p:nvSpPr>
        <p:spPr bwMode="auto">
          <a:xfrm rot="10800000" flipV="1">
            <a:off x="1319213" y="292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 rot="10800000" flipV="1">
            <a:off x="758825" y="3113088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10248" name="Rectangle 13"/>
          <p:cNvSpPr>
            <a:spLocks noChangeArrowheads="1"/>
          </p:cNvSpPr>
          <p:nvPr/>
        </p:nvSpPr>
        <p:spPr bwMode="auto">
          <a:xfrm rot="10800000" flipV="1">
            <a:off x="830263" y="2514600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249" name="Line 14"/>
          <p:cNvSpPr>
            <a:spLocks noChangeShapeType="1"/>
          </p:cNvSpPr>
          <p:nvPr/>
        </p:nvSpPr>
        <p:spPr bwMode="auto">
          <a:xfrm rot="10800000" flipV="1">
            <a:off x="3278188" y="292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0" name="Rectangle 15"/>
          <p:cNvSpPr>
            <a:spLocks noChangeArrowheads="1"/>
          </p:cNvSpPr>
          <p:nvPr/>
        </p:nvSpPr>
        <p:spPr bwMode="auto">
          <a:xfrm rot="10800000" flipV="1">
            <a:off x="2720975" y="3113088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10251" name="Rectangle 16"/>
          <p:cNvSpPr>
            <a:spLocks noChangeArrowheads="1"/>
          </p:cNvSpPr>
          <p:nvPr/>
        </p:nvSpPr>
        <p:spPr bwMode="auto">
          <a:xfrm rot="10800000" flipV="1">
            <a:off x="2798763" y="2514600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252" name="Line 17"/>
          <p:cNvSpPr>
            <a:spLocks noChangeShapeType="1"/>
          </p:cNvSpPr>
          <p:nvPr/>
        </p:nvSpPr>
        <p:spPr bwMode="auto">
          <a:xfrm>
            <a:off x="1319213" y="4560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3" name="Rectangle 18"/>
          <p:cNvSpPr>
            <a:spLocks noChangeArrowheads="1"/>
          </p:cNvSpPr>
          <p:nvPr/>
        </p:nvSpPr>
        <p:spPr bwMode="auto">
          <a:xfrm>
            <a:off x="762000" y="4191000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10254" name="Rectangle 19"/>
          <p:cNvSpPr>
            <a:spLocks noChangeArrowheads="1"/>
          </p:cNvSpPr>
          <p:nvPr/>
        </p:nvSpPr>
        <p:spPr bwMode="auto">
          <a:xfrm>
            <a:off x="839788" y="4789488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255" name="Line 20"/>
          <p:cNvSpPr>
            <a:spLocks noChangeShapeType="1"/>
          </p:cNvSpPr>
          <p:nvPr/>
        </p:nvSpPr>
        <p:spPr bwMode="auto">
          <a:xfrm>
            <a:off x="3278188" y="4560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6" name="Rectangle 21"/>
          <p:cNvSpPr>
            <a:spLocks noChangeArrowheads="1"/>
          </p:cNvSpPr>
          <p:nvPr/>
        </p:nvSpPr>
        <p:spPr bwMode="auto">
          <a:xfrm>
            <a:off x="2720975" y="4191000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2798763" y="4789488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258" name="Rectangle 23"/>
          <p:cNvSpPr>
            <a:spLocks noChangeArrowheads="1"/>
          </p:cNvSpPr>
          <p:nvPr/>
        </p:nvSpPr>
        <p:spPr bwMode="auto">
          <a:xfrm>
            <a:off x="762000" y="3671888"/>
            <a:ext cx="3124200" cy="381000"/>
          </a:xfrm>
          <a:prstGeom prst="rect">
            <a:avLst/>
          </a:prstGeom>
          <a:solidFill>
            <a:srgbClr val="FFEA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Rectangle 24"/>
          <p:cNvSpPr>
            <a:spLocks noChangeArrowheads="1"/>
          </p:cNvSpPr>
          <p:nvPr/>
        </p:nvSpPr>
        <p:spPr bwMode="auto">
          <a:xfrm>
            <a:off x="990600" y="3656013"/>
            <a:ext cx="2655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interconnection network</a:t>
            </a:r>
          </a:p>
        </p:txBody>
      </p:sp>
      <p:sp>
        <p:nvSpPr>
          <p:cNvPr id="10298" name="Rectangle 84"/>
          <p:cNvSpPr>
            <a:spLocks noChangeArrowheads="1"/>
          </p:cNvSpPr>
          <p:nvPr/>
        </p:nvSpPr>
        <p:spPr bwMode="auto">
          <a:xfrm>
            <a:off x="2133600" y="2819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10299" name="Rectangle 85"/>
          <p:cNvSpPr>
            <a:spLocks noChangeArrowheads="1"/>
          </p:cNvSpPr>
          <p:nvPr/>
        </p:nvSpPr>
        <p:spPr bwMode="auto">
          <a:xfrm>
            <a:off x="2133600" y="44037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8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0"/>
            <a:ext cx="52578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228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Distributed-memory multiprocessor architecture.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85800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distributed-memory multiprocessor, each memory module is associated with a processor as shown </a:t>
            </a:r>
            <a:r>
              <a:rPr lang="en-US" dirty="0" smtClean="0"/>
              <a:t>in below Fig. </a:t>
            </a:r>
            <a:r>
              <a:rPr lang="en-US" dirty="0" smtClean="0"/>
              <a:t>Any processor can directly access its own memory. A </a:t>
            </a:r>
            <a:r>
              <a:rPr lang="en-US" i="1" dirty="0" smtClean="0"/>
              <a:t>message passing (MP) mechanism</a:t>
            </a:r>
            <a:r>
              <a:rPr lang="en-US" dirty="0" smtClean="0"/>
              <a:t> is used in order to allow a processor to access other memory modules associated with other processors. Message passing interface (MPI) is a language-independent communication protocol.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Parallel Architecture Types (2)</a:t>
            </a:r>
          </a:p>
        </p:txBody>
      </p:sp>
      <p:sp>
        <p:nvSpPr>
          <p:cNvPr id="10245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830620"/>
            <a:ext cx="4453128" cy="5516563"/>
          </a:xfrm>
        </p:spPr>
        <p:txBody>
          <a:bodyPr/>
          <a:lstStyle/>
          <a:p>
            <a:r>
              <a:rPr lang="en-US" sz="2400" dirty="0">
                <a:ea typeface="ＭＳ Ｐゴシック" charset="-128"/>
                <a:cs typeface="ＭＳ Ｐゴシック" charset="-128"/>
              </a:rPr>
              <a:t>Cluster of SMPs</a:t>
            </a:r>
          </a:p>
          <a:p>
            <a:pPr lvl="1"/>
            <a:r>
              <a:rPr lang="en-US" sz="2200" dirty="0"/>
              <a:t>Shared memory addressing within SMP node</a:t>
            </a:r>
          </a:p>
          <a:p>
            <a:pPr lvl="1"/>
            <a:r>
              <a:rPr lang="en-US" sz="2200" dirty="0"/>
              <a:t>Message passing between SMP nodes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Can also be regarded as MPP if processor number is large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689290" y="4442183"/>
            <a:ext cx="914400" cy="990600"/>
            <a:chOff x="3408" y="2688"/>
            <a:chExt cx="576" cy="624"/>
          </a:xfrm>
        </p:grpSpPr>
        <p:sp>
          <p:nvSpPr>
            <p:cNvPr id="10316" name="Line 26"/>
            <p:cNvSpPr>
              <a:spLocks noChangeShapeType="1"/>
            </p:cNvSpPr>
            <p:nvPr/>
          </p:nvSpPr>
          <p:spPr bwMode="auto">
            <a:xfrm>
              <a:off x="388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7" name="Line 27"/>
            <p:cNvSpPr>
              <a:spLocks noChangeShapeType="1"/>
            </p:cNvSpPr>
            <p:nvPr/>
          </p:nvSpPr>
          <p:spPr bwMode="auto">
            <a:xfrm>
              <a:off x="3504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8" name="Rectangle 28"/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9" name="Rectangle 29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0" name="Rectangle 30"/>
            <p:cNvSpPr>
              <a:spLocks noChangeArrowheads="1"/>
            </p:cNvSpPr>
            <p:nvPr/>
          </p:nvSpPr>
          <p:spPr bwMode="auto">
            <a:xfrm>
              <a:off x="3566" y="26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10321" name="Rectangle 31"/>
            <p:cNvSpPr>
              <a:spLocks noChangeArrowheads="1"/>
            </p:cNvSpPr>
            <p:nvPr/>
          </p:nvSpPr>
          <p:spPr bwMode="auto">
            <a:xfrm>
              <a:off x="3408" y="3120"/>
              <a:ext cx="576" cy="192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2" name="Rectangle 32"/>
            <p:cNvSpPr>
              <a:spLocks noChangeArrowheads="1"/>
            </p:cNvSpPr>
            <p:nvPr/>
          </p:nvSpPr>
          <p:spPr bwMode="auto">
            <a:xfrm>
              <a:off x="3456" y="3024"/>
              <a:ext cx="48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137090" y="4442183"/>
            <a:ext cx="914400" cy="990600"/>
            <a:chOff x="3408" y="2688"/>
            <a:chExt cx="576" cy="624"/>
          </a:xfrm>
        </p:grpSpPr>
        <p:sp>
          <p:nvSpPr>
            <p:cNvPr id="10309" name="Line 34"/>
            <p:cNvSpPr>
              <a:spLocks noChangeShapeType="1"/>
            </p:cNvSpPr>
            <p:nvPr/>
          </p:nvSpPr>
          <p:spPr bwMode="auto">
            <a:xfrm>
              <a:off x="388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0" name="Line 35"/>
            <p:cNvSpPr>
              <a:spLocks noChangeShapeType="1"/>
            </p:cNvSpPr>
            <p:nvPr/>
          </p:nvSpPr>
          <p:spPr bwMode="auto">
            <a:xfrm>
              <a:off x="3504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1" name="Rectangle 36"/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2" name="Rectangle 37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3" name="Rectangle 38"/>
            <p:cNvSpPr>
              <a:spLocks noChangeArrowheads="1"/>
            </p:cNvSpPr>
            <p:nvPr/>
          </p:nvSpPr>
          <p:spPr bwMode="auto">
            <a:xfrm>
              <a:off x="3566" y="26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10314" name="Rectangle 39"/>
            <p:cNvSpPr>
              <a:spLocks noChangeArrowheads="1"/>
            </p:cNvSpPr>
            <p:nvPr/>
          </p:nvSpPr>
          <p:spPr bwMode="auto">
            <a:xfrm>
              <a:off x="3408" y="3120"/>
              <a:ext cx="576" cy="192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5" name="Rectangle 40"/>
            <p:cNvSpPr>
              <a:spLocks noChangeArrowheads="1"/>
            </p:cNvSpPr>
            <p:nvPr/>
          </p:nvSpPr>
          <p:spPr bwMode="auto">
            <a:xfrm>
              <a:off x="3456" y="3024"/>
              <a:ext cx="48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2" name="Line 41"/>
          <p:cNvSpPr>
            <a:spLocks noChangeShapeType="1"/>
          </p:cNvSpPr>
          <p:nvPr/>
        </p:nvSpPr>
        <p:spPr bwMode="auto">
          <a:xfrm flipV="1">
            <a:off x="2451290" y="322298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3" name="Line 42"/>
          <p:cNvSpPr>
            <a:spLocks noChangeShapeType="1"/>
          </p:cNvSpPr>
          <p:nvPr/>
        </p:nvSpPr>
        <p:spPr bwMode="auto">
          <a:xfrm flipV="1">
            <a:off x="1841690" y="322298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4" name="Rectangle 43"/>
          <p:cNvSpPr>
            <a:spLocks noChangeArrowheads="1"/>
          </p:cNvSpPr>
          <p:nvPr/>
        </p:nvSpPr>
        <p:spPr bwMode="auto">
          <a:xfrm flipV="1">
            <a:off x="1689290" y="3451583"/>
            <a:ext cx="304800" cy="3048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5" name="Rectangle 44"/>
          <p:cNvSpPr>
            <a:spLocks noChangeArrowheads="1"/>
          </p:cNvSpPr>
          <p:nvPr/>
        </p:nvSpPr>
        <p:spPr bwMode="auto">
          <a:xfrm flipV="1">
            <a:off x="2298890" y="3451583"/>
            <a:ext cx="304800" cy="3048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6" name="Rectangle 45"/>
          <p:cNvSpPr>
            <a:spLocks noChangeArrowheads="1"/>
          </p:cNvSpPr>
          <p:nvPr/>
        </p:nvSpPr>
        <p:spPr bwMode="auto">
          <a:xfrm flipV="1">
            <a:off x="1940115" y="351190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10267" name="Rectangle 46"/>
          <p:cNvSpPr>
            <a:spLocks noChangeArrowheads="1"/>
          </p:cNvSpPr>
          <p:nvPr/>
        </p:nvSpPr>
        <p:spPr bwMode="auto">
          <a:xfrm flipV="1">
            <a:off x="1689290" y="2918183"/>
            <a:ext cx="914400" cy="3048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8" name="Rectangle 47"/>
          <p:cNvSpPr>
            <a:spLocks noChangeArrowheads="1"/>
          </p:cNvSpPr>
          <p:nvPr/>
        </p:nvSpPr>
        <p:spPr bwMode="auto">
          <a:xfrm flipV="1">
            <a:off x="1765490" y="3299183"/>
            <a:ext cx="762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 flipV="1">
            <a:off x="3137090" y="2918183"/>
            <a:ext cx="914400" cy="990600"/>
            <a:chOff x="3408" y="2688"/>
            <a:chExt cx="576" cy="624"/>
          </a:xfrm>
        </p:grpSpPr>
        <p:sp>
          <p:nvSpPr>
            <p:cNvPr id="10302" name="Line 49"/>
            <p:cNvSpPr>
              <a:spLocks noChangeShapeType="1"/>
            </p:cNvSpPr>
            <p:nvPr/>
          </p:nvSpPr>
          <p:spPr bwMode="auto">
            <a:xfrm>
              <a:off x="388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3" name="Line 50"/>
            <p:cNvSpPr>
              <a:spLocks noChangeShapeType="1"/>
            </p:cNvSpPr>
            <p:nvPr/>
          </p:nvSpPr>
          <p:spPr bwMode="auto">
            <a:xfrm>
              <a:off x="3504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4" name="Rectangle 51"/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5" name="Rectangle 52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6" name="Rectangle 53"/>
            <p:cNvSpPr>
              <a:spLocks noChangeArrowheads="1"/>
            </p:cNvSpPr>
            <p:nvPr/>
          </p:nvSpPr>
          <p:spPr bwMode="auto">
            <a:xfrm>
              <a:off x="3566" y="26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10307" name="Rectangle 54"/>
            <p:cNvSpPr>
              <a:spLocks noChangeArrowheads="1"/>
            </p:cNvSpPr>
            <p:nvPr/>
          </p:nvSpPr>
          <p:spPr bwMode="auto">
            <a:xfrm>
              <a:off x="3408" y="3120"/>
              <a:ext cx="576" cy="192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8" name="Rectangle 55"/>
            <p:cNvSpPr>
              <a:spLocks noChangeArrowheads="1"/>
            </p:cNvSpPr>
            <p:nvPr/>
          </p:nvSpPr>
          <p:spPr bwMode="auto">
            <a:xfrm>
              <a:off x="3456" y="3024"/>
              <a:ext cx="48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0" name="Rectangle 56"/>
          <p:cNvSpPr>
            <a:spLocks noChangeArrowheads="1"/>
          </p:cNvSpPr>
          <p:nvPr/>
        </p:nvSpPr>
        <p:spPr bwMode="auto">
          <a:xfrm>
            <a:off x="2679890" y="305470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10271" name="Rectangle 57"/>
          <p:cNvSpPr>
            <a:spLocks noChangeArrowheads="1"/>
          </p:cNvSpPr>
          <p:nvPr/>
        </p:nvSpPr>
        <p:spPr bwMode="auto">
          <a:xfrm>
            <a:off x="2679890" y="473110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10272" name="Rectangle 58"/>
          <p:cNvSpPr>
            <a:spLocks noChangeArrowheads="1"/>
          </p:cNvSpPr>
          <p:nvPr/>
        </p:nvSpPr>
        <p:spPr bwMode="auto">
          <a:xfrm>
            <a:off x="1689290" y="3984983"/>
            <a:ext cx="2362200" cy="381000"/>
          </a:xfrm>
          <a:prstGeom prst="rect">
            <a:avLst/>
          </a:prstGeom>
          <a:solidFill>
            <a:srgbClr val="FFEA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3" name="Rectangle 59"/>
          <p:cNvSpPr>
            <a:spLocks noChangeArrowheads="1"/>
          </p:cNvSpPr>
          <p:nvPr/>
        </p:nvSpPr>
        <p:spPr bwMode="auto">
          <a:xfrm>
            <a:off x="1805178" y="4007208"/>
            <a:ext cx="2170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interconnection network</a:t>
            </a:r>
          </a:p>
        </p:txBody>
      </p:sp>
      <p:sp>
        <p:nvSpPr>
          <p:cNvPr id="10274" name="Line 60"/>
          <p:cNvSpPr>
            <a:spLocks noChangeShapeType="1"/>
          </p:cNvSpPr>
          <p:nvPr/>
        </p:nvSpPr>
        <p:spPr bwMode="auto">
          <a:xfrm flipV="1">
            <a:off x="2451290" y="375638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5" name="Line 61"/>
          <p:cNvSpPr>
            <a:spLocks noChangeShapeType="1"/>
          </p:cNvSpPr>
          <p:nvPr/>
        </p:nvSpPr>
        <p:spPr bwMode="auto">
          <a:xfrm flipV="1">
            <a:off x="1841690" y="375638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6" name="Rectangle 62"/>
          <p:cNvSpPr>
            <a:spLocks noChangeArrowheads="1"/>
          </p:cNvSpPr>
          <p:nvPr/>
        </p:nvSpPr>
        <p:spPr bwMode="auto">
          <a:xfrm flipV="1">
            <a:off x="1765490" y="3832583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7" name="Line 63"/>
          <p:cNvSpPr>
            <a:spLocks noChangeShapeType="1"/>
          </p:cNvSpPr>
          <p:nvPr/>
        </p:nvSpPr>
        <p:spPr bwMode="auto">
          <a:xfrm flipV="1">
            <a:off x="3899090" y="375638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8" name="Line 64"/>
          <p:cNvSpPr>
            <a:spLocks noChangeShapeType="1"/>
          </p:cNvSpPr>
          <p:nvPr/>
        </p:nvSpPr>
        <p:spPr bwMode="auto">
          <a:xfrm flipV="1">
            <a:off x="3289490" y="375638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9" name="Rectangle 65"/>
          <p:cNvSpPr>
            <a:spLocks noChangeArrowheads="1"/>
          </p:cNvSpPr>
          <p:nvPr/>
        </p:nvSpPr>
        <p:spPr bwMode="auto">
          <a:xfrm flipV="1">
            <a:off x="3213290" y="3832583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0" name="Line 66"/>
          <p:cNvSpPr>
            <a:spLocks noChangeShapeType="1"/>
          </p:cNvSpPr>
          <p:nvPr/>
        </p:nvSpPr>
        <p:spPr bwMode="auto">
          <a:xfrm flipV="1">
            <a:off x="3899090" y="436598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1" name="Line 67"/>
          <p:cNvSpPr>
            <a:spLocks noChangeShapeType="1"/>
          </p:cNvSpPr>
          <p:nvPr/>
        </p:nvSpPr>
        <p:spPr bwMode="auto">
          <a:xfrm flipV="1">
            <a:off x="3289490" y="436598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2" name="Rectangle 68"/>
          <p:cNvSpPr>
            <a:spLocks noChangeArrowheads="1"/>
          </p:cNvSpPr>
          <p:nvPr/>
        </p:nvSpPr>
        <p:spPr bwMode="auto">
          <a:xfrm flipV="1">
            <a:off x="3213290" y="4442183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3" name="Line 69"/>
          <p:cNvSpPr>
            <a:spLocks noChangeShapeType="1"/>
          </p:cNvSpPr>
          <p:nvPr/>
        </p:nvSpPr>
        <p:spPr bwMode="auto">
          <a:xfrm flipV="1">
            <a:off x="2451290" y="436598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4" name="Line 70"/>
          <p:cNvSpPr>
            <a:spLocks noChangeShapeType="1"/>
          </p:cNvSpPr>
          <p:nvPr/>
        </p:nvSpPr>
        <p:spPr bwMode="auto">
          <a:xfrm flipV="1">
            <a:off x="1841690" y="436598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5" name="Rectangle 71"/>
          <p:cNvSpPr>
            <a:spLocks noChangeArrowheads="1"/>
          </p:cNvSpPr>
          <p:nvPr/>
        </p:nvSpPr>
        <p:spPr bwMode="auto">
          <a:xfrm flipV="1">
            <a:off x="1765490" y="4442183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6" name="Rectangle 72"/>
          <p:cNvSpPr>
            <a:spLocks noChangeArrowheads="1"/>
          </p:cNvSpPr>
          <p:nvPr/>
        </p:nvSpPr>
        <p:spPr bwMode="auto">
          <a:xfrm>
            <a:off x="3365690" y="284198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0287" name="Rectangle 73"/>
          <p:cNvSpPr>
            <a:spLocks noChangeArrowheads="1"/>
          </p:cNvSpPr>
          <p:nvPr/>
        </p:nvSpPr>
        <p:spPr bwMode="auto">
          <a:xfrm>
            <a:off x="1965515" y="284198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0288" name="Rectangle 74"/>
          <p:cNvSpPr>
            <a:spLocks noChangeArrowheads="1"/>
          </p:cNvSpPr>
          <p:nvPr/>
        </p:nvSpPr>
        <p:spPr bwMode="auto">
          <a:xfrm>
            <a:off x="3365690" y="505178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0289" name="Rectangle 75"/>
          <p:cNvSpPr>
            <a:spLocks noChangeArrowheads="1"/>
          </p:cNvSpPr>
          <p:nvPr/>
        </p:nvSpPr>
        <p:spPr bwMode="auto">
          <a:xfrm>
            <a:off x="1917890" y="505178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0290" name="Rectangle 76"/>
          <p:cNvSpPr>
            <a:spLocks noChangeArrowheads="1"/>
          </p:cNvSpPr>
          <p:nvPr/>
        </p:nvSpPr>
        <p:spPr bwMode="auto">
          <a:xfrm>
            <a:off x="2311590" y="451838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291" name="Rectangle 77"/>
          <p:cNvSpPr>
            <a:spLocks noChangeArrowheads="1"/>
          </p:cNvSpPr>
          <p:nvPr/>
        </p:nvSpPr>
        <p:spPr bwMode="auto">
          <a:xfrm>
            <a:off x="1689290" y="451838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292" name="Rectangle 78"/>
          <p:cNvSpPr>
            <a:spLocks noChangeArrowheads="1"/>
          </p:cNvSpPr>
          <p:nvPr/>
        </p:nvSpPr>
        <p:spPr bwMode="auto">
          <a:xfrm>
            <a:off x="3116453" y="4518383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293" name="Rectangle 79"/>
          <p:cNvSpPr>
            <a:spLocks noChangeArrowheads="1"/>
          </p:cNvSpPr>
          <p:nvPr/>
        </p:nvSpPr>
        <p:spPr bwMode="auto">
          <a:xfrm>
            <a:off x="3726053" y="4518383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294" name="Rectangle 80"/>
          <p:cNvSpPr>
            <a:spLocks noChangeArrowheads="1"/>
          </p:cNvSpPr>
          <p:nvPr/>
        </p:nvSpPr>
        <p:spPr bwMode="auto">
          <a:xfrm>
            <a:off x="3746690" y="337538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295" name="Rectangle 81"/>
          <p:cNvSpPr>
            <a:spLocks noChangeArrowheads="1"/>
          </p:cNvSpPr>
          <p:nvPr/>
        </p:nvSpPr>
        <p:spPr bwMode="auto">
          <a:xfrm>
            <a:off x="3137090" y="337538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296" name="Rectangle 82"/>
          <p:cNvSpPr>
            <a:spLocks noChangeArrowheads="1"/>
          </p:cNvSpPr>
          <p:nvPr/>
        </p:nvSpPr>
        <p:spPr bwMode="auto">
          <a:xfrm>
            <a:off x="2298890" y="337538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297" name="Rectangle 83"/>
          <p:cNvSpPr>
            <a:spLocks noChangeArrowheads="1"/>
          </p:cNvSpPr>
          <p:nvPr/>
        </p:nvSpPr>
        <p:spPr bwMode="auto">
          <a:xfrm>
            <a:off x="1689290" y="337538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300" name="Rectangle 86"/>
          <p:cNvSpPr>
            <a:spLocks noChangeArrowheads="1"/>
          </p:cNvSpPr>
          <p:nvPr/>
        </p:nvSpPr>
        <p:spPr bwMode="auto">
          <a:xfrm>
            <a:off x="632015" y="3575408"/>
            <a:ext cx="8985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network</a:t>
            </a:r>
          </a:p>
          <a:p>
            <a:r>
              <a:rPr lang="en-US" sz="1600"/>
              <a:t>interface</a:t>
            </a:r>
          </a:p>
        </p:txBody>
      </p:sp>
      <p:cxnSp>
        <p:nvCxnSpPr>
          <p:cNvPr id="10301" name="AutoShape 87"/>
          <p:cNvCxnSpPr>
            <a:cxnSpLocks noChangeShapeType="1"/>
            <a:stCxn id="10300" idx="3"/>
            <a:endCxn id="10276" idx="1"/>
          </p:cNvCxnSpPr>
          <p:nvPr/>
        </p:nvCxnSpPr>
        <p:spPr bwMode="auto">
          <a:xfrm>
            <a:off x="1530540" y="3865921"/>
            <a:ext cx="2349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  <p:extLst>
      <p:ext uri="{BB962C8B-B14F-4D97-AF65-F5344CB8AC3E}">
        <p14:creationId xmlns:p14="http://schemas.microsoft.com/office/powerpoint/2010/main" xmlns="" val="55247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Parallel Architecture Types (3)</a:t>
            </a:r>
          </a:p>
        </p:txBody>
      </p:sp>
      <p:sp>
        <p:nvSpPr>
          <p:cNvPr id="11267" name="Rectangle 8"/>
          <p:cNvSpPr txBox="1">
            <a:spLocks noChangeArrowheads="1"/>
          </p:cNvSpPr>
          <p:nvPr/>
        </p:nvSpPr>
        <p:spPr bwMode="auto">
          <a:xfrm>
            <a:off x="228600" y="914400"/>
            <a:ext cx="449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SzPct val="75000"/>
              <a:buFont typeface="Wingdings" charset="2"/>
              <a:buChar char="r"/>
            </a:pPr>
            <a:r>
              <a:rPr lang="en-US" sz="2400" dirty="0" err="1"/>
              <a:t>Multicore</a:t>
            </a:r>
            <a:endParaRPr lang="en-US" sz="2400" dirty="0"/>
          </a:p>
          <a:p>
            <a:pPr marL="795338" lvl="1" indent="-338138" algn="l">
              <a:spcBef>
                <a:spcPct val="20000"/>
              </a:spcBef>
              <a:buSzPct val="75000"/>
              <a:buFont typeface="Wingdings" charset="2"/>
              <a:buChar char="¦"/>
            </a:pPr>
            <a:r>
              <a:rPr lang="en-US" sz="2200" dirty="0" err="1"/>
              <a:t>Multicore</a:t>
            </a:r>
            <a:r>
              <a:rPr lang="en-US" sz="2200" dirty="0"/>
              <a:t> processor</a:t>
            </a:r>
          </a:p>
          <a:p>
            <a:pPr marL="795338" lvl="1" indent="-338138" algn="l">
              <a:spcBef>
                <a:spcPct val="20000"/>
              </a:spcBef>
              <a:buSzPct val="75000"/>
              <a:buFont typeface="Wingdings" charset="2"/>
              <a:buChar char="¦"/>
            </a:pPr>
            <a:endParaRPr lang="en-US" sz="2200" dirty="0"/>
          </a:p>
          <a:p>
            <a:pPr marL="795338" lvl="1" indent="-338138" algn="l">
              <a:spcBef>
                <a:spcPct val="20000"/>
              </a:spcBef>
              <a:buSzPct val="75000"/>
              <a:buFont typeface="Wingdings" charset="2"/>
              <a:buChar char="¦"/>
            </a:pPr>
            <a:endParaRPr lang="en-US" sz="2200" dirty="0"/>
          </a:p>
          <a:p>
            <a:pPr lvl="2" algn="l">
              <a:spcBef>
                <a:spcPct val="20000"/>
              </a:spcBef>
              <a:buSzPct val="75000"/>
            </a:pPr>
            <a:endParaRPr lang="en-US" sz="2200" dirty="0"/>
          </a:p>
          <a:p>
            <a:pPr lvl="2" algn="l">
              <a:spcBef>
                <a:spcPct val="20000"/>
              </a:spcBef>
              <a:buSzPct val="75000"/>
            </a:pPr>
            <a:endParaRPr lang="en-US" sz="1400" dirty="0"/>
          </a:p>
          <a:p>
            <a:pPr marL="795338" lvl="1" indent="-338138" algn="l">
              <a:spcBef>
                <a:spcPct val="20000"/>
              </a:spcBef>
              <a:buSzPct val="75000"/>
              <a:buFont typeface="Wingdings" charset="2"/>
              <a:buChar char="¦"/>
            </a:pPr>
            <a:r>
              <a:rPr lang="en-US" sz="2200" dirty="0"/>
              <a:t>GPU accelerator</a:t>
            </a:r>
          </a:p>
          <a:p>
            <a:pPr marL="795338" lvl="1" indent="-338138" algn="l">
              <a:spcBef>
                <a:spcPct val="20000"/>
              </a:spcBef>
              <a:buSzPct val="75000"/>
              <a:buFont typeface="Wingdings" charset="2"/>
              <a:buChar char="¦"/>
            </a:pPr>
            <a:endParaRPr lang="en-US" sz="2200" dirty="0"/>
          </a:p>
          <a:p>
            <a:pPr marL="795338" lvl="1" indent="-338138" algn="l">
              <a:spcBef>
                <a:spcPct val="20000"/>
              </a:spcBef>
              <a:buSzPct val="75000"/>
              <a:buFont typeface="Wingdings" charset="2"/>
              <a:buChar char="¦"/>
            </a:pPr>
            <a:endParaRPr lang="en-US" sz="2200" dirty="0"/>
          </a:p>
          <a:p>
            <a:pPr marL="795338" lvl="1" indent="-338138" algn="l">
              <a:spcBef>
                <a:spcPct val="20000"/>
              </a:spcBef>
              <a:buSzPct val="75000"/>
            </a:pPr>
            <a:endParaRPr lang="en-US" sz="2200" dirty="0"/>
          </a:p>
          <a:p>
            <a:pPr marL="795338" lvl="1" indent="-338138" algn="l">
              <a:spcBef>
                <a:spcPct val="20000"/>
              </a:spcBef>
              <a:buSzPct val="75000"/>
              <a:buFont typeface="Wingdings" charset="2"/>
              <a:buChar char="¦"/>
            </a:pPr>
            <a:r>
              <a:rPr lang="ja-JP" altLang="en-US" sz="2200" dirty="0"/>
              <a:t>“</a:t>
            </a:r>
            <a:r>
              <a:rPr lang="en-US" altLang="ja-JP" sz="2200" dirty="0"/>
              <a:t>Fused</a:t>
            </a:r>
            <a:r>
              <a:rPr lang="ja-JP" altLang="en-US" sz="2200" dirty="0"/>
              <a:t>”</a:t>
            </a:r>
            <a:r>
              <a:rPr lang="en-US" altLang="ja-JP" sz="2200" dirty="0"/>
              <a:t> processor accelerator</a:t>
            </a:r>
            <a:endParaRPr lang="en-US" sz="2200" dirty="0"/>
          </a:p>
        </p:txBody>
      </p:sp>
      <p:sp>
        <p:nvSpPr>
          <p:cNvPr id="11268" name="Line 9"/>
          <p:cNvSpPr>
            <a:spLocks noChangeShapeType="1"/>
          </p:cNvSpPr>
          <p:nvPr/>
        </p:nvSpPr>
        <p:spPr bwMode="auto">
          <a:xfrm>
            <a:off x="19812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9" name="Rectangle 189"/>
          <p:cNvSpPr>
            <a:spLocks noChangeArrowheads="1"/>
          </p:cNvSpPr>
          <p:nvPr/>
        </p:nvSpPr>
        <p:spPr bwMode="auto">
          <a:xfrm>
            <a:off x="1295400" y="1828800"/>
            <a:ext cx="1371600" cy="609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1449388" y="2641600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1271" name="Rectangle 40"/>
          <p:cNvSpPr>
            <a:spLocks noChangeArrowheads="1"/>
          </p:cNvSpPr>
          <p:nvPr/>
        </p:nvSpPr>
        <p:spPr bwMode="auto">
          <a:xfrm>
            <a:off x="1401763" y="1905000"/>
            <a:ext cx="228600" cy="228600"/>
          </a:xfrm>
          <a:prstGeom prst="rect">
            <a:avLst/>
          </a:prstGeom>
          <a:solidFill>
            <a:srgbClr val="D6D6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11272" name="Rectangle 41"/>
          <p:cNvSpPr>
            <a:spLocks noChangeArrowheads="1"/>
          </p:cNvSpPr>
          <p:nvPr/>
        </p:nvSpPr>
        <p:spPr bwMode="auto">
          <a:xfrm>
            <a:off x="1401763" y="2133600"/>
            <a:ext cx="228600" cy="2286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706563" y="1905000"/>
            <a:ext cx="228600" cy="457200"/>
            <a:chOff x="1824" y="3216"/>
            <a:chExt cx="144" cy="288"/>
          </a:xfrm>
        </p:grpSpPr>
        <p:sp>
          <p:nvSpPr>
            <p:cNvPr id="11698" name="Rectangle 43"/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9" name="Rectangle 44"/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011363" y="1905000"/>
            <a:ext cx="228600" cy="457200"/>
            <a:chOff x="1824" y="3216"/>
            <a:chExt cx="144" cy="288"/>
          </a:xfrm>
        </p:grpSpPr>
        <p:sp>
          <p:nvSpPr>
            <p:cNvPr id="11696" name="Rectangle 46"/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7" name="Rectangle 47"/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316163" y="1905000"/>
            <a:ext cx="228600" cy="457200"/>
            <a:chOff x="1824" y="3216"/>
            <a:chExt cx="144" cy="288"/>
          </a:xfrm>
        </p:grpSpPr>
        <p:sp>
          <p:nvSpPr>
            <p:cNvPr id="11694" name="Rectangle 49"/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5" name="Rectangle 50"/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6" name="Rectangle 40"/>
          <p:cNvSpPr>
            <a:spLocks noChangeArrowheads="1"/>
          </p:cNvSpPr>
          <p:nvPr/>
        </p:nvSpPr>
        <p:spPr bwMode="auto">
          <a:xfrm>
            <a:off x="1708150" y="1905000"/>
            <a:ext cx="228600" cy="228600"/>
          </a:xfrm>
          <a:prstGeom prst="rect">
            <a:avLst/>
          </a:prstGeom>
          <a:solidFill>
            <a:srgbClr val="D6D6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11277" name="Rectangle 40"/>
          <p:cNvSpPr>
            <a:spLocks noChangeArrowheads="1"/>
          </p:cNvSpPr>
          <p:nvPr/>
        </p:nvSpPr>
        <p:spPr bwMode="auto">
          <a:xfrm>
            <a:off x="2012950" y="1905000"/>
            <a:ext cx="228600" cy="228600"/>
          </a:xfrm>
          <a:prstGeom prst="rect">
            <a:avLst/>
          </a:prstGeom>
          <a:solidFill>
            <a:srgbClr val="D6D6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11278" name="Rectangle 40"/>
          <p:cNvSpPr>
            <a:spLocks noChangeArrowheads="1"/>
          </p:cNvSpPr>
          <p:nvPr/>
        </p:nvSpPr>
        <p:spPr bwMode="auto">
          <a:xfrm>
            <a:off x="2317750" y="1905000"/>
            <a:ext cx="228600" cy="228600"/>
          </a:xfrm>
          <a:prstGeom prst="rect">
            <a:avLst/>
          </a:prstGeom>
          <a:solidFill>
            <a:srgbClr val="D6D6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11279" name="Rectangle 40"/>
          <p:cNvSpPr>
            <a:spLocks noChangeArrowheads="1"/>
          </p:cNvSpPr>
          <p:nvPr/>
        </p:nvSpPr>
        <p:spPr bwMode="auto">
          <a:xfrm>
            <a:off x="1403350" y="20764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m</a:t>
            </a:r>
          </a:p>
        </p:txBody>
      </p:sp>
      <p:sp>
        <p:nvSpPr>
          <p:cNvPr id="11280" name="Rectangle 40"/>
          <p:cNvSpPr>
            <a:spLocks noChangeArrowheads="1"/>
          </p:cNvSpPr>
          <p:nvPr/>
        </p:nvSpPr>
        <p:spPr bwMode="auto">
          <a:xfrm>
            <a:off x="1717675" y="2082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m</a:t>
            </a:r>
          </a:p>
        </p:txBody>
      </p:sp>
      <p:sp>
        <p:nvSpPr>
          <p:cNvPr id="11281" name="Rectangle 40"/>
          <p:cNvSpPr>
            <a:spLocks noChangeArrowheads="1"/>
          </p:cNvSpPr>
          <p:nvPr/>
        </p:nvSpPr>
        <p:spPr bwMode="auto">
          <a:xfrm>
            <a:off x="2025650" y="2085975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m</a:t>
            </a:r>
          </a:p>
        </p:txBody>
      </p:sp>
      <p:sp>
        <p:nvSpPr>
          <p:cNvPr id="11282" name="Rectangle 40"/>
          <p:cNvSpPr>
            <a:spLocks noChangeArrowheads="1"/>
          </p:cNvSpPr>
          <p:nvPr/>
        </p:nvSpPr>
        <p:spPr bwMode="auto">
          <a:xfrm>
            <a:off x="2327275" y="2082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m</a:t>
            </a:r>
          </a:p>
        </p:txBody>
      </p:sp>
      <p:sp>
        <p:nvSpPr>
          <p:cNvPr id="11283" name="Line 12"/>
          <p:cNvSpPr>
            <a:spLocks noChangeShapeType="1"/>
          </p:cNvSpPr>
          <p:nvPr/>
        </p:nvSpPr>
        <p:spPr bwMode="auto">
          <a:xfrm>
            <a:off x="1928813" y="41735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4" name="Rectangle 13"/>
          <p:cNvSpPr>
            <a:spLocks noChangeArrowheads="1"/>
          </p:cNvSpPr>
          <p:nvPr/>
        </p:nvSpPr>
        <p:spPr bwMode="auto">
          <a:xfrm>
            <a:off x="1371600" y="3803650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11285" name="Rectangle 14"/>
          <p:cNvSpPr>
            <a:spLocks noChangeArrowheads="1"/>
          </p:cNvSpPr>
          <p:nvPr/>
        </p:nvSpPr>
        <p:spPr bwMode="auto">
          <a:xfrm>
            <a:off x="1449388" y="4402138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grpSp>
        <p:nvGrpSpPr>
          <p:cNvPr id="5" name="Group 434"/>
          <p:cNvGrpSpPr>
            <a:grpSpLocks/>
          </p:cNvGrpSpPr>
          <p:nvPr/>
        </p:nvGrpSpPr>
        <p:grpSpPr bwMode="auto">
          <a:xfrm>
            <a:off x="3059113" y="3581400"/>
            <a:ext cx="1295400" cy="838200"/>
            <a:chOff x="2830513" y="3878263"/>
            <a:chExt cx="1295400" cy="838200"/>
          </a:xfrm>
        </p:grpSpPr>
        <p:sp>
          <p:nvSpPr>
            <p:cNvPr id="11662" name="Rectangle 248"/>
            <p:cNvSpPr>
              <a:spLocks noChangeArrowheads="1"/>
            </p:cNvSpPr>
            <p:nvPr/>
          </p:nvSpPr>
          <p:spPr bwMode="auto">
            <a:xfrm>
              <a:off x="2830513" y="3878263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3" name="Rectangle 249"/>
            <p:cNvSpPr>
              <a:spLocks noChangeArrowheads="1"/>
            </p:cNvSpPr>
            <p:nvPr/>
          </p:nvSpPr>
          <p:spPr bwMode="auto">
            <a:xfrm>
              <a:off x="32115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4" name="Rectangle 250"/>
            <p:cNvSpPr>
              <a:spLocks noChangeArrowheads="1"/>
            </p:cNvSpPr>
            <p:nvPr/>
          </p:nvSpPr>
          <p:spPr bwMode="auto">
            <a:xfrm>
              <a:off x="33639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5" name="Rectangle 251"/>
            <p:cNvSpPr>
              <a:spLocks noChangeArrowheads="1"/>
            </p:cNvSpPr>
            <p:nvPr/>
          </p:nvSpPr>
          <p:spPr bwMode="auto">
            <a:xfrm>
              <a:off x="35163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6" name="Rectangle 252"/>
            <p:cNvSpPr>
              <a:spLocks noChangeArrowheads="1"/>
            </p:cNvSpPr>
            <p:nvPr/>
          </p:nvSpPr>
          <p:spPr bwMode="auto">
            <a:xfrm>
              <a:off x="36687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7" name="Rectangle 253"/>
            <p:cNvSpPr>
              <a:spLocks noChangeArrowheads="1"/>
            </p:cNvSpPr>
            <p:nvPr/>
          </p:nvSpPr>
          <p:spPr bwMode="auto">
            <a:xfrm>
              <a:off x="38211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8" name="Rectangle 254"/>
            <p:cNvSpPr>
              <a:spLocks noChangeArrowheads="1"/>
            </p:cNvSpPr>
            <p:nvPr/>
          </p:nvSpPr>
          <p:spPr bwMode="auto">
            <a:xfrm>
              <a:off x="39735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9" name="Rectangle 255"/>
            <p:cNvSpPr>
              <a:spLocks noChangeArrowheads="1"/>
            </p:cNvSpPr>
            <p:nvPr/>
          </p:nvSpPr>
          <p:spPr bwMode="auto">
            <a:xfrm>
              <a:off x="32115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0" name="Rectangle 256"/>
            <p:cNvSpPr>
              <a:spLocks noChangeArrowheads="1"/>
            </p:cNvSpPr>
            <p:nvPr/>
          </p:nvSpPr>
          <p:spPr bwMode="auto">
            <a:xfrm>
              <a:off x="33639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1" name="Rectangle 257"/>
            <p:cNvSpPr>
              <a:spLocks noChangeArrowheads="1"/>
            </p:cNvSpPr>
            <p:nvPr/>
          </p:nvSpPr>
          <p:spPr bwMode="auto">
            <a:xfrm>
              <a:off x="35163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2" name="Rectangle 258"/>
            <p:cNvSpPr>
              <a:spLocks noChangeArrowheads="1"/>
            </p:cNvSpPr>
            <p:nvPr/>
          </p:nvSpPr>
          <p:spPr bwMode="auto">
            <a:xfrm>
              <a:off x="36687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3" name="Rectangle 259"/>
            <p:cNvSpPr>
              <a:spLocks noChangeArrowheads="1"/>
            </p:cNvSpPr>
            <p:nvPr/>
          </p:nvSpPr>
          <p:spPr bwMode="auto">
            <a:xfrm>
              <a:off x="38211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" name="Rectangle 260"/>
            <p:cNvSpPr>
              <a:spLocks noChangeArrowheads="1"/>
            </p:cNvSpPr>
            <p:nvPr/>
          </p:nvSpPr>
          <p:spPr bwMode="auto">
            <a:xfrm>
              <a:off x="39735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" name="Rectangle 261"/>
            <p:cNvSpPr>
              <a:spLocks noChangeArrowheads="1"/>
            </p:cNvSpPr>
            <p:nvPr/>
          </p:nvSpPr>
          <p:spPr bwMode="auto">
            <a:xfrm>
              <a:off x="32115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" name="Rectangle 262"/>
            <p:cNvSpPr>
              <a:spLocks noChangeArrowheads="1"/>
            </p:cNvSpPr>
            <p:nvPr/>
          </p:nvSpPr>
          <p:spPr bwMode="auto">
            <a:xfrm>
              <a:off x="33639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" name="Rectangle 263"/>
            <p:cNvSpPr>
              <a:spLocks noChangeArrowheads="1"/>
            </p:cNvSpPr>
            <p:nvPr/>
          </p:nvSpPr>
          <p:spPr bwMode="auto">
            <a:xfrm>
              <a:off x="35163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" name="Rectangle 264"/>
            <p:cNvSpPr>
              <a:spLocks noChangeArrowheads="1"/>
            </p:cNvSpPr>
            <p:nvPr/>
          </p:nvSpPr>
          <p:spPr bwMode="auto">
            <a:xfrm>
              <a:off x="36687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9" name="Rectangle 265"/>
            <p:cNvSpPr>
              <a:spLocks noChangeArrowheads="1"/>
            </p:cNvSpPr>
            <p:nvPr/>
          </p:nvSpPr>
          <p:spPr bwMode="auto">
            <a:xfrm>
              <a:off x="38211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0" name="Rectangle 266"/>
            <p:cNvSpPr>
              <a:spLocks noChangeArrowheads="1"/>
            </p:cNvSpPr>
            <p:nvPr/>
          </p:nvSpPr>
          <p:spPr bwMode="auto">
            <a:xfrm>
              <a:off x="39735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1" name="Rectangle 267"/>
            <p:cNvSpPr>
              <a:spLocks noChangeArrowheads="1"/>
            </p:cNvSpPr>
            <p:nvPr/>
          </p:nvSpPr>
          <p:spPr bwMode="auto">
            <a:xfrm>
              <a:off x="32115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2" name="Rectangle 268"/>
            <p:cNvSpPr>
              <a:spLocks noChangeArrowheads="1"/>
            </p:cNvSpPr>
            <p:nvPr/>
          </p:nvSpPr>
          <p:spPr bwMode="auto">
            <a:xfrm>
              <a:off x="33639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3" name="Rectangle 269"/>
            <p:cNvSpPr>
              <a:spLocks noChangeArrowheads="1"/>
            </p:cNvSpPr>
            <p:nvPr/>
          </p:nvSpPr>
          <p:spPr bwMode="auto">
            <a:xfrm>
              <a:off x="35163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4" name="Rectangle 270"/>
            <p:cNvSpPr>
              <a:spLocks noChangeArrowheads="1"/>
            </p:cNvSpPr>
            <p:nvPr/>
          </p:nvSpPr>
          <p:spPr bwMode="auto">
            <a:xfrm>
              <a:off x="36687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5" name="Rectangle 271"/>
            <p:cNvSpPr>
              <a:spLocks noChangeArrowheads="1"/>
            </p:cNvSpPr>
            <p:nvPr/>
          </p:nvSpPr>
          <p:spPr bwMode="auto">
            <a:xfrm>
              <a:off x="38211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6" name="Rectangle 272"/>
            <p:cNvSpPr>
              <a:spLocks noChangeArrowheads="1"/>
            </p:cNvSpPr>
            <p:nvPr/>
          </p:nvSpPr>
          <p:spPr bwMode="auto">
            <a:xfrm>
              <a:off x="39735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7" name="Rectangle 273"/>
            <p:cNvSpPr>
              <a:spLocks noChangeArrowheads="1"/>
            </p:cNvSpPr>
            <p:nvPr/>
          </p:nvSpPr>
          <p:spPr bwMode="auto">
            <a:xfrm>
              <a:off x="32115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8" name="Rectangle 274"/>
            <p:cNvSpPr>
              <a:spLocks noChangeArrowheads="1"/>
            </p:cNvSpPr>
            <p:nvPr/>
          </p:nvSpPr>
          <p:spPr bwMode="auto">
            <a:xfrm>
              <a:off x="33639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9" name="Rectangle 275"/>
            <p:cNvSpPr>
              <a:spLocks noChangeArrowheads="1"/>
            </p:cNvSpPr>
            <p:nvPr/>
          </p:nvSpPr>
          <p:spPr bwMode="auto">
            <a:xfrm>
              <a:off x="35163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0" name="Rectangle 276"/>
            <p:cNvSpPr>
              <a:spLocks noChangeArrowheads="1"/>
            </p:cNvSpPr>
            <p:nvPr/>
          </p:nvSpPr>
          <p:spPr bwMode="auto">
            <a:xfrm>
              <a:off x="36687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1" name="Rectangle 277"/>
            <p:cNvSpPr>
              <a:spLocks noChangeArrowheads="1"/>
            </p:cNvSpPr>
            <p:nvPr/>
          </p:nvSpPr>
          <p:spPr bwMode="auto">
            <a:xfrm>
              <a:off x="38211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2" name="Rectangle 278"/>
            <p:cNvSpPr>
              <a:spLocks noChangeArrowheads="1"/>
            </p:cNvSpPr>
            <p:nvPr/>
          </p:nvSpPr>
          <p:spPr bwMode="auto">
            <a:xfrm>
              <a:off x="39735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3" name="Rectangle 279"/>
            <p:cNvSpPr>
              <a:spLocks noChangeArrowheads="1"/>
            </p:cNvSpPr>
            <p:nvPr/>
          </p:nvSpPr>
          <p:spPr bwMode="auto">
            <a:xfrm>
              <a:off x="2906713" y="3954463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287" name="Straight Connector 280"/>
          <p:cNvCxnSpPr>
            <a:cxnSpLocks noChangeShapeType="1"/>
            <a:stCxn id="11284" idx="3"/>
          </p:cNvCxnSpPr>
          <p:nvPr/>
        </p:nvCxnSpPr>
        <p:spPr bwMode="auto">
          <a:xfrm flipV="1">
            <a:off x="2536825" y="4000500"/>
            <a:ext cx="522288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8" name="TextBox 281"/>
          <p:cNvSpPr txBox="1">
            <a:spLocks noChangeArrowheads="1"/>
          </p:cNvSpPr>
          <p:nvPr/>
        </p:nvSpPr>
        <p:spPr bwMode="auto">
          <a:xfrm>
            <a:off x="2514600" y="395605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PCI</a:t>
            </a:r>
          </a:p>
        </p:txBody>
      </p:sp>
      <p:grpSp>
        <p:nvGrpSpPr>
          <p:cNvPr id="21" name="Group 435"/>
          <p:cNvGrpSpPr>
            <a:grpSpLocks/>
          </p:cNvGrpSpPr>
          <p:nvPr/>
        </p:nvGrpSpPr>
        <p:grpSpPr bwMode="auto">
          <a:xfrm>
            <a:off x="2689225" y="5572125"/>
            <a:ext cx="827088" cy="381000"/>
            <a:chOff x="2830513" y="3878263"/>
            <a:chExt cx="1295400" cy="838200"/>
          </a:xfrm>
        </p:grpSpPr>
        <p:sp>
          <p:nvSpPr>
            <p:cNvPr id="11345" name="Rectangle 248"/>
            <p:cNvSpPr>
              <a:spLocks noChangeArrowheads="1"/>
            </p:cNvSpPr>
            <p:nvPr/>
          </p:nvSpPr>
          <p:spPr bwMode="auto">
            <a:xfrm>
              <a:off x="2830513" y="3878263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6" name="Rectangle 249"/>
            <p:cNvSpPr>
              <a:spLocks noChangeArrowheads="1"/>
            </p:cNvSpPr>
            <p:nvPr/>
          </p:nvSpPr>
          <p:spPr bwMode="auto">
            <a:xfrm>
              <a:off x="32115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7" name="Rectangle 250"/>
            <p:cNvSpPr>
              <a:spLocks noChangeArrowheads="1"/>
            </p:cNvSpPr>
            <p:nvPr/>
          </p:nvSpPr>
          <p:spPr bwMode="auto">
            <a:xfrm>
              <a:off x="33639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8" name="Rectangle 251"/>
            <p:cNvSpPr>
              <a:spLocks noChangeArrowheads="1"/>
            </p:cNvSpPr>
            <p:nvPr/>
          </p:nvSpPr>
          <p:spPr bwMode="auto">
            <a:xfrm>
              <a:off x="35163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9" name="Rectangle 252"/>
            <p:cNvSpPr>
              <a:spLocks noChangeArrowheads="1"/>
            </p:cNvSpPr>
            <p:nvPr/>
          </p:nvSpPr>
          <p:spPr bwMode="auto">
            <a:xfrm>
              <a:off x="36687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0" name="Rectangle 253"/>
            <p:cNvSpPr>
              <a:spLocks noChangeArrowheads="1"/>
            </p:cNvSpPr>
            <p:nvPr/>
          </p:nvSpPr>
          <p:spPr bwMode="auto">
            <a:xfrm>
              <a:off x="38211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1" name="Rectangle 254"/>
            <p:cNvSpPr>
              <a:spLocks noChangeArrowheads="1"/>
            </p:cNvSpPr>
            <p:nvPr/>
          </p:nvSpPr>
          <p:spPr bwMode="auto">
            <a:xfrm>
              <a:off x="39735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2" name="Rectangle 255"/>
            <p:cNvSpPr>
              <a:spLocks noChangeArrowheads="1"/>
            </p:cNvSpPr>
            <p:nvPr/>
          </p:nvSpPr>
          <p:spPr bwMode="auto">
            <a:xfrm>
              <a:off x="32115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3" name="Rectangle 256"/>
            <p:cNvSpPr>
              <a:spLocks noChangeArrowheads="1"/>
            </p:cNvSpPr>
            <p:nvPr/>
          </p:nvSpPr>
          <p:spPr bwMode="auto">
            <a:xfrm>
              <a:off x="33639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4" name="Rectangle 257"/>
            <p:cNvSpPr>
              <a:spLocks noChangeArrowheads="1"/>
            </p:cNvSpPr>
            <p:nvPr/>
          </p:nvSpPr>
          <p:spPr bwMode="auto">
            <a:xfrm>
              <a:off x="35163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5" name="Rectangle 258"/>
            <p:cNvSpPr>
              <a:spLocks noChangeArrowheads="1"/>
            </p:cNvSpPr>
            <p:nvPr/>
          </p:nvSpPr>
          <p:spPr bwMode="auto">
            <a:xfrm>
              <a:off x="36687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6" name="Rectangle 259"/>
            <p:cNvSpPr>
              <a:spLocks noChangeArrowheads="1"/>
            </p:cNvSpPr>
            <p:nvPr/>
          </p:nvSpPr>
          <p:spPr bwMode="auto">
            <a:xfrm>
              <a:off x="38211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7" name="Rectangle 260"/>
            <p:cNvSpPr>
              <a:spLocks noChangeArrowheads="1"/>
            </p:cNvSpPr>
            <p:nvPr/>
          </p:nvSpPr>
          <p:spPr bwMode="auto">
            <a:xfrm>
              <a:off x="39735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8" name="Rectangle 261"/>
            <p:cNvSpPr>
              <a:spLocks noChangeArrowheads="1"/>
            </p:cNvSpPr>
            <p:nvPr/>
          </p:nvSpPr>
          <p:spPr bwMode="auto">
            <a:xfrm>
              <a:off x="32115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9" name="Rectangle 262"/>
            <p:cNvSpPr>
              <a:spLocks noChangeArrowheads="1"/>
            </p:cNvSpPr>
            <p:nvPr/>
          </p:nvSpPr>
          <p:spPr bwMode="auto">
            <a:xfrm>
              <a:off x="33639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0" name="Rectangle 263"/>
            <p:cNvSpPr>
              <a:spLocks noChangeArrowheads="1"/>
            </p:cNvSpPr>
            <p:nvPr/>
          </p:nvSpPr>
          <p:spPr bwMode="auto">
            <a:xfrm>
              <a:off x="35163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1" name="Rectangle 264"/>
            <p:cNvSpPr>
              <a:spLocks noChangeArrowheads="1"/>
            </p:cNvSpPr>
            <p:nvPr/>
          </p:nvSpPr>
          <p:spPr bwMode="auto">
            <a:xfrm>
              <a:off x="36687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2" name="Rectangle 265"/>
            <p:cNvSpPr>
              <a:spLocks noChangeArrowheads="1"/>
            </p:cNvSpPr>
            <p:nvPr/>
          </p:nvSpPr>
          <p:spPr bwMode="auto">
            <a:xfrm>
              <a:off x="38211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3" name="Rectangle 266"/>
            <p:cNvSpPr>
              <a:spLocks noChangeArrowheads="1"/>
            </p:cNvSpPr>
            <p:nvPr/>
          </p:nvSpPr>
          <p:spPr bwMode="auto">
            <a:xfrm>
              <a:off x="39735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4" name="Rectangle 267"/>
            <p:cNvSpPr>
              <a:spLocks noChangeArrowheads="1"/>
            </p:cNvSpPr>
            <p:nvPr/>
          </p:nvSpPr>
          <p:spPr bwMode="auto">
            <a:xfrm>
              <a:off x="32115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5" name="Rectangle 268"/>
            <p:cNvSpPr>
              <a:spLocks noChangeArrowheads="1"/>
            </p:cNvSpPr>
            <p:nvPr/>
          </p:nvSpPr>
          <p:spPr bwMode="auto">
            <a:xfrm>
              <a:off x="33639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" name="Rectangle 269"/>
            <p:cNvSpPr>
              <a:spLocks noChangeArrowheads="1"/>
            </p:cNvSpPr>
            <p:nvPr/>
          </p:nvSpPr>
          <p:spPr bwMode="auto">
            <a:xfrm>
              <a:off x="35163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7" name="Rectangle 270"/>
            <p:cNvSpPr>
              <a:spLocks noChangeArrowheads="1"/>
            </p:cNvSpPr>
            <p:nvPr/>
          </p:nvSpPr>
          <p:spPr bwMode="auto">
            <a:xfrm>
              <a:off x="36687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8" name="Rectangle 271"/>
            <p:cNvSpPr>
              <a:spLocks noChangeArrowheads="1"/>
            </p:cNvSpPr>
            <p:nvPr/>
          </p:nvSpPr>
          <p:spPr bwMode="auto">
            <a:xfrm>
              <a:off x="38211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9" name="Rectangle 272"/>
            <p:cNvSpPr>
              <a:spLocks noChangeArrowheads="1"/>
            </p:cNvSpPr>
            <p:nvPr/>
          </p:nvSpPr>
          <p:spPr bwMode="auto">
            <a:xfrm>
              <a:off x="39735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0" name="Rectangle 273"/>
            <p:cNvSpPr>
              <a:spLocks noChangeArrowheads="1"/>
            </p:cNvSpPr>
            <p:nvPr/>
          </p:nvSpPr>
          <p:spPr bwMode="auto">
            <a:xfrm>
              <a:off x="32115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1" name="Rectangle 274"/>
            <p:cNvSpPr>
              <a:spLocks noChangeArrowheads="1"/>
            </p:cNvSpPr>
            <p:nvPr/>
          </p:nvSpPr>
          <p:spPr bwMode="auto">
            <a:xfrm>
              <a:off x="33639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2" name="Rectangle 275"/>
            <p:cNvSpPr>
              <a:spLocks noChangeArrowheads="1"/>
            </p:cNvSpPr>
            <p:nvPr/>
          </p:nvSpPr>
          <p:spPr bwMode="auto">
            <a:xfrm>
              <a:off x="35163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3" name="Rectangle 276"/>
            <p:cNvSpPr>
              <a:spLocks noChangeArrowheads="1"/>
            </p:cNvSpPr>
            <p:nvPr/>
          </p:nvSpPr>
          <p:spPr bwMode="auto">
            <a:xfrm>
              <a:off x="36687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4" name="Rectangle 277"/>
            <p:cNvSpPr>
              <a:spLocks noChangeArrowheads="1"/>
            </p:cNvSpPr>
            <p:nvPr/>
          </p:nvSpPr>
          <p:spPr bwMode="auto">
            <a:xfrm>
              <a:off x="38211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5" name="Rectangle 278"/>
            <p:cNvSpPr>
              <a:spLocks noChangeArrowheads="1"/>
            </p:cNvSpPr>
            <p:nvPr/>
          </p:nvSpPr>
          <p:spPr bwMode="auto">
            <a:xfrm>
              <a:off x="39735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6" name="Rectangle 279"/>
            <p:cNvSpPr>
              <a:spLocks noChangeArrowheads="1"/>
            </p:cNvSpPr>
            <p:nvPr/>
          </p:nvSpPr>
          <p:spPr bwMode="auto">
            <a:xfrm>
              <a:off x="2906713" y="3954463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40" name="Line 12"/>
          <p:cNvSpPr>
            <a:spLocks noChangeShapeType="1"/>
          </p:cNvSpPr>
          <p:nvPr/>
        </p:nvSpPr>
        <p:spPr bwMode="auto">
          <a:xfrm>
            <a:off x="1928813" y="5640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1" name="Rectangle 13"/>
          <p:cNvSpPr>
            <a:spLocks noChangeArrowheads="1"/>
          </p:cNvSpPr>
          <p:nvPr/>
        </p:nvSpPr>
        <p:spPr bwMode="auto">
          <a:xfrm>
            <a:off x="1371600" y="5257800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11342" name="Rectangle 14"/>
          <p:cNvSpPr>
            <a:spLocks noChangeArrowheads="1"/>
          </p:cNvSpPr>
          <p:nvPr/>
        </p:nvSpPr>
        <p:spPr bwMode="auto">
          <a:xfrm>
            <a:off x="1408113" y="5856288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cxnSp>
        <p:nvCxnSpPr>
          <p:cNvPr id="11343" name="Straight Connector 485"/>
          <p:cNvCxnSpPr>
            <a:cxnSpLocks noChangeShapeType="1"/>
          </p:cNvCxnSpPr>
          <p:nvPr/>
        </p:nvCxnSpPr>
        <p:spPr bwMode="auto">
          <a:xfrm>
            <a:off x="1927225" y="5754688"/>
            <a:ext cx="76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44" name="TextBox 1"/>
          <p:cNvSpPr txBox="1">
            <a:spLocks noChangeArrowheads="1"/>
          </p:cNvSpPr>
          <p:nvPr/>
        </p:nvSpPr>
        <p:spPr bwMode="auto">
          <a:xfrm>
            <a:off x="2895600" y="1828800"/>
            <a:ext cx="16097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cores can be</a:t>
            </a:r>
            <a:br>
              <a:rPr lang="en-US"/>
            </a:br>
            <a:r>
              <a:rPr lang="en-US"/>
              <a:t>hardware</a:t>
            </a:r>
            <a:br>
              <a:rPr lang="en-US"/>
            </a:br>
            <a:r>
              <a:rPr lang="en-US"/>
              <a:t>multithreaded</a:t>
            </a:r>
            <a:br>
              <a:rPr lang="en-US"/>
            </a:br>
            <a:r>
              <a:rPr lang="en-US"/>
              <a:t>(hyperthread)</a:t>
            </a:r>
          </a:p>
        </p:txBody>
      </p:sp>
      <p:sp>
        <p:nvSpPr>
          <p:cNvPr id="4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Parallel Architecture Types (3)</a:t>
            </a:r>
          </a:p>
        </p:txBody>
      </p:sp>
      <p:sp>
        <p:nvSpPr>
          <p:cNvPr id="11266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841462"/>
            <a:ext cx="4453128" cy="5516563"/>
          </a:xfrm>
        </p:spPr>
        <p:txBody>
          <a:bodyPr/>
          <a:lstStyle/>
          <a:p>
            <a:r>
              <a:rPr lang="en-US" sz="2400" dirty="0">
                <a:ea typeface="ＭＳ Ｐゴシック" charset="-128"/>
                <a:cs typeface="ＭＳ Ｐゴシック" charset="-128"/>
              </a:rPr>
              <a:t>Multicore SMP+GPU Cluster </a:t>
            </a:r>
          </a:p>
          <a:p>
            <a:pPr lvl="1"/>
            <a:r>
              <a:rPr lang="en-US" sz="2200" dirty="0"/>
              <a:t>Shared memory addressing within SMP node</a:t>
            </a:r>
          </a:p>
          <a:p>
            <a:pPr lvl="1"/>
            <a:r>
              <a:rPr lang="en-US" sz="2200" dirty="0"/>
              <a:t>Message passing between SMP nodes</a:t>
            </a:r>
          </a:p>
          <a:p>
            <a:pPr lvl="1"/>
            <a:r>
              <a:rPr lang="en-US" sz="2200" dirty="0"/>
              <a:t>GPU accelerators attached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633728" y="4970550"/>
            <a:ext cx="914400" cy="990600"/>
            <a:chOff x="3408" y="2688"/>
            <a:chExt cx="576" cy="624"/>
          </a:xfrm>
        </p:grpSpPr>
        <p:sp>
          <p:nvSpPr>
            <p:cNvPr id="11655" name="Line 26"/>
            <p:cNvSpPr>
              <a:spLocks noChangeShapeType="1"/>
            </p:cNvSpPr>
            <p:nvPr/>
          </p:nvSpPr>
          <p:spPr bwMode="auto">
            <a:xfrm>
              <a:off x="388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6" name="Line 27"/>
            <p:cNvSpPr>
              <a:spLocks noChangeShapeType="1"/>
            </p:cNvSpPr>
            <p:nvPr/>
          </p:nvSpPr>
          <p:spPr bwMode="auto">
            <a:xfrm>
              <a:off x="3504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7" name="Rectangle 28"/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8" name="Rectangle 29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9" name="Rectangle 30"/>
            <p:cNvSpPr>
              <a:spLocks noChangeArrowheads="1"/>
            </p:cNvSpPr>
            <p:nvPr/>
          </p:nvSpPr>
          <p:spPr bwMode="auto">
            <a:xfrm>
              <a:off x="3566" y="26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11660" name="Rectangle 31"/>
            <p:cNvSpPr>
              <a:spLocks noChangeArrowheads="1"/>
            </p:cNvSpPr>
            <p:nvPr/>
          </p:nvSpPr>
          <p:spPr bwMode="auto">
            <a:xfrm>
              <a:off x="3408" y="3120"/>
              <a:ext cx="576" cy="192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1" name="Rectangle 32"/>
            <p:cNvSpPr>
              <a:spLocks noChangeArrowheads="1"/>
            </p:cNvSpPr>
            <p:nvPr/>
          </p:nvSpPr>
          <p:spPr bwMode="auto">
            <a:xfrm>
              <a:off x="3456" y="3024"/>
              <a:ext cx="48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081528" y="4970550"/>
            <a:ext cx="914400" cy="990600"/>
            <a:chOff x="3408" y="2688"/>
            <a:chExt cx="576" cy="624"/>
          </a:xfrm>
        </p:grpSpPr>
        <p:sp>
          <p:nvSpPr>
            <p:cNvPr id="11648" name="Line 34"/>
            <p:cNvSpPr>
              <a:spLocks noChangeShapeType="1"/>
            </p:cNvSpPr>
            <p:nvPr/>
          </p:nvSpPr>
          <p:spPr bwMode="auto">
            <a:xfrm>
              <a:off x="388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9" name="Line 35"/>
            <p:cNvSpPr>
              <a:spLocks noChangeShapeType="1"/>
            </p:cNvSpPr>
            <p:nvPr/>
          </p:nvSpPr>
          <p:spPr bwMode="auto">
            <a:xfrm>
              <a:off x="3504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0" name="Rectangle 36"/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1" name="Rectangle 37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2" name="Rectangle 38"/>
            <p:cNvSpPr>
              <a:spLocks noChangeArrowheads="1"/>
            </p:cNvSpPr>
            <p:nvPr/>
          </p:nvSpPr>
          <p:spPr bwMode="auto">
            <a:xfrm>
              <a:off x="3566" y="26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11653" name="Rectangle 39"/>
            <p:cNvSpPr>
              <a:spLocks noChangeArrowheads="1"/>
            </p:cNvSpPr>
            <p:nvPr/>
          </p:nvSpPr>
          <p:spPr bwMode="auto">
            <a:xfrm>
              <a:off x="3408" y="3120"/>
              <a:ext cx="576" cy="192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4" name="Rectangle 40"/>
            <p:cNvSpPr>
              <a:spLocks noChangeArrowheads="1"/>
            </p:cNvSpPr>
            <p:nvPr/>
          </p:nvSpPr>
          <p:spPr bwMode="auto">
            <a:xfrm>
              <a:off x="3456" y="3024"/>
              <a:ext cx="48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91" name="Line 41"/>
          <p:cNvSpPr>
            <a:spLocks noChangeShapeType="1"/>
          </p:cNvSpPr>
          <p:nvPr/>
        </p:nvSpPr>
        <p:spPr bwMode="auto">
          <a:xfrm flipV="1">
            <a:off x="2395728" y="37513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2" name="Line 42"/>
          <p:cNvSpPr>
            <a:spLocks noChangeShapeType="1"/>
          </p:cNvSpPr>
          <p:nvPr/>
        </p:nvSpPr>
        <p:spPr bwMode="auto">
          <a:xfrm flipV="1">
            <a:off x="1786128" y="37513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3" name="Rectangle 43"/>
          <p:cNvSpPr>
            <a:spLocks noChangeArrowheads="1"/>
          </p:cNvSpPr>
          <p:nvPr/>
        </p:nvSpPr>
        <p:spPr bwMode="auto">
          <a:xfrm flipV="1">
            <a:off x="1633728" y="3979950"/>
            <a:ext cx="304800" cy="3048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Rectangle 44"/>
          <p:cNvSpPr>
            <a:spLocks noChangeArrowheads="1"/>
          </p:cNvSpPr>
          <p:nvPr/>
        </p:nvSpPr>
        <p:spPr bwMode="auto">
          <a:xfrm flipV="1">
            <a:off x="2243328" y="3979950"/>
            <a:ext cx="304800" cy="3048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5" name="Rectangle 45"/>
          <p:cNvSpPr>
            <a:spLocks noChangeArrowheads="1"/>
          </p:cNvSpPr>
          <p:nvPr/>
        </p:nvSpPr>
        <p:spPr bwMode="auto">
          <a:xfrm flipV="1">
            <a:off x="1884553" y="40402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11296" name="Rectangle 46"/>
          <p:cNvSpPr>
            <a:spLocks noChangeArrowheads="1"/>
          </p:cNvSpPr>
          <p:nvPr/>
        </p:nvSpPr>
        <p:spPr bwMode="auto">
          <a:xfrm flipV="1">
            <a:off x="1633728" y="3446550"/>
            <a:ext cx="914400" cy="3048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7" name="Rectangle 47"/>
          <p:cNvSpPr>
            <a:spLocks noChangeArrowheads="1"/>
          </p:cNvSpPr>
          <p:nvPr/>
        </p:nvSpPr>
        <p:spPr bwMode="auto">
          <a:xfrm flipV="1">
            <a:off x="1709928" y="3827550"/>
            <a:ext cx="762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 flipV="1">
            <a:off x="3081528" y="3446550"/>
            <a:ext cx="914400" cy="990600"/>
            <a:chOff x="3408" y="2688"/>
            <a:chExt cx="576" cy="624"/>
          </a:xfrm>
        </p:grpSpPr>
        <p:sp>
          <p:nvSpPr>
            <p:cNvPr id="11641" name="Line 49"/>
            <p:cNvSpPr>
              <a:spLocks noChangeShapeType="1"/>
            </p:cNvSpPr>
            <p:nvPr/>
          </p:nvSpPr>
          <p:spPr bwMode="auto">
            <a:xfrm>
              <a:off x="388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2" name="Line 50"/>
            <p:cNvSpPr>
              <a:spLocks noChangeShapeType="1"/>
            </p:cNvSpPr>
            <p:nvPr/>
          </p:nvSpPr>
          <p:spPr bwMode="auto">
            <a:xfrm>
              <a:off x="3504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3" name="Rectangle 51"/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4" name="Rectangle 52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5" name="Rectangle 53"/>
            <p:cNvSpPr>
              <a:spLocks noChangeArrowheads="1"/>
            </p:cNvSpPr>
            <p:nvPr/>
          </p:nvSpPr>
          <p:spPr bwMode="auto">
            <a:xfrm>
              <a:off x="3566" y="26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11646" name="Rectangle 54"/>
            <p:cNvSpPr>
              <a:spLocks noChangeArrowheads="1"/>
            </p:cNvSpPr>
            <p:nvPr/>
          </p:nvSpPr>
          <p:spPr bwMode="auto">
            <a:xfrm>
              <a:off x="3408" y="3120"/>
              <a:ext cx="576" cy="192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7" name="Rectangle 55"/>
            <p:cNvSpPr>
              <a:spLocks noChangeArrowheads="1"/>
            </p:cNvSpPr>
            <p:nvPr/>
          </p:nvSpPr>
          <p:spPr bwMode="auto">
            <a:xfrm>
              <a:off x="3456" y="3024"/>
              <a:ext cx="48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99" name="Rectangle 56"/>
          <p:cNvSpPr>
            <a:spLocks noChangeArrowheads="1"/>
          </p:cNvSpPr>
          <p:nvPr/>
        </p:nvSpPr>
        <p:spPr bwMode="auto">
          <a:xfrm>
            <a:off x="2624328" y="32941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11300" name="Rectangle 57"/>
          <p:cNvSpPr>
            <a:spLocks noChangeArrowheads="1"/>
          </p:cNvSpPr>
          <p:nvPr/>
        </p:nvSpPr>
        <p:spPr bwMode="auto">
          <a:xfrm>
            <a:off x="2624328" y="54880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1301" name="Rectangle 58"/>
          <p:cNvSpPr>
            <a:spLocks noChangeArrowheads="1"/>
          </p:cNvSpPr>
          <p:nvPr/>
        </p:nvSpPr>
        <p:spPr bwMode="auto">
          <a:xfrm>
            <a:off x="1633728" y="4513350"/>
            <a:ext cx="2362200" cy="381000"/>
          </a:xfrm>
          <a:prstGeom prst="rect">
            <a:avLst/>
          </a:prstGeom>
          <a:solidFill>
            <a:srgbClr val="FFEA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2" name="Rectangle 59"/>
          <p:cNvSpPr>
            <a:spLocks noChangeArrowheads="1"/>
          </p:cNvSpPr>
          <p:nvPr/>
        </p:nvSpPr>
        <p:spPr bwMode="auto">
          <a:xfrm>
            <a:off x="1749616" y="4535575"/>
            <a:ext cx="2170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interconnection network</a:t>
            </a:r>
          </a:p>
        </p:txBody>
      </p:sp>
      <p:sp>
        <p:nvSpPr>
          <p:cNvPr id="11303" name="Line 60"/>
          <p:cNvSpPr>
            <a:spLocks noChangeShapeType="1"/>
          </p:cNvSpPr>
          <p:nvPr/>
        </p:nvSpPr>
        <p:spPr bwMode="auto">
          <a:xfrm flipV="1">
            <a:off x="2395728" y="4284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4" name="Line 61"/>
          <p:cNvSpPr>
            <a:spLocks noChangeShapeType="1"/>
          </p:cNvSpPr>
          <p:nvPr/>
        </p:nvSpPr>
        <p:spPr bwMode="auto">
          <a:xfrm flipV="1">
            <a:off x="1786128" y="4284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5" name="Rectangle 62"/>
          <p:cNvSpPr>
            <a:spLocks noChangeArrowheads="1"/>
          </p:cNvSpPr>
          <p:nvPr/>
        </p:nvSpPr>
        <p:spPr bwMode="auto">
          <a:xfrm flipV="1">
            <a:off x="1709928" y="4360950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6" name="Line 63"/>
          <p:cNvSpPr>
            <a:spLocks noChangeShapeType="1"/>
          </p:cNvSpPr>
          <p:nvPr/>
        </p:nvSpPr>
        <p:spPr bwMode="auto">
          <a:xfrm flipV="1">
            <a:off x="3843528" y="4284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7" name="Line 64"/>
          <p:cNvSpPr>
            <a:spLocks noChangeShapeType="1"/>
          </p:cNvSpPr>
          <p:nvPr/>
        </p:nvSpPr>
        <p:spPr bwMode="auto">
          <a:xfrm flipV="1">
            <a:off x="3233928" y="4284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8" name="Rectangle 65"/>
          <p:cNvSpPr>
            <a:spLocks noChangeArrowheads="1"/>
          </p:cNvSpPr>
          <p:nvPr/>
        </p:nvSpPr>
        <p:spPr bwMode="auto">
          <a:xfrm flipV="1">
            <a:off x="3157728" y="4360950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9" name="Line 66"/>
          <p:cNvSpPr>
            <a:spLocks noChangeShapeType="1"/>
          </p:cNvSpPr>
          <p:nvPr/>
        </p:nvSpPr>
        <p:spPr bwMode="auto">
          <a:xfrm flipV="1">
            <a:off x="3843528" y="48943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0" name="Line 67"/>
          <p:cNvSpPr>
            <a:spLocks noChangeShapeType="1"/>
          </p:cNvSpPr>
          <p:nvPr/>
        </p:nvSpPr>
        <p:spPr bwMode="auto">
          <a:xfrm flipV="1">
            <a:off x="3233928" y="48943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1" name="Rectangle 68"/>
          <p:cNvSpPr>
            <a:spLocks noChangeArrowheads="1"/>
          </p:cNvSpPr>
          <p:nvPr/>
        </p:nvSpPr>
        <p:spPr bwMode="auto">
          <a:xfrm flipV="1">
            <a:off x="3157728" y="4970550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2" name="Line 69"/>
          <p:cNvSpPr>
            <a:spLocks noChangeShapeType="1"/>
          </p:cNvSpPr>
          <p:nvPr/>
        </p:nvSpPr>
        <p:spPr bwMode="auto">
          <a:xfrm flipV="1">
            <a:off x="2395728" y="48943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3" name="Line 70"/>
          <p:cNvSpPr>
            <a:spLocks noChangeShapeType="1"/>
          </p:cNvSpPr>
          <p:nvPr/>
        </p:nvSpPr>
        <p:spPr bwMode="auto">
          <a:xfrm flipV="1">
            <a:off x="1786128" y="48943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4" name="Rectangle 71"/>
          <p:cNvSpPr>
            <a:spLocks noChangeArrowheads="1"/>
          </p:cNvSpPr>
          <p:nvPr/>
        </p:nvSpPr>
        <p:spPr bwMode="auto">
          <a:xfrm flipV="1">
            <a:off x="1709928" y="4970550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5" name="Rectangle 72"/>
          <p:cNvSpPr>
            <a:spLocks noChangeArrowheads="1"/>
          </p:cNvSpPr>
          <p:nvPr/>
        </p:nvSpPr>
        <p:spPr bwMode="auto">
          <a:xfrm>
            <a:off x="3310128" y="3370350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1316" name="Rectangle 73"/>
          <p:cNvSpPr>
            <a:spLocks noChangeArrowheads="1"/>
          </p:cNvSpPr>
          <p:nvPr/>
        </p:nvSpPr>
        <p:spPr bwMode="auto">
          <a:xfrm>
            <a:off x="1909953" y="3370350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1317" name="Rectangle 74"/>
          <p:cNvSpPr>
            <a:spLocks noChangeArrowheads="1"/>
          </p:cNvSpPr>
          <p:nvPr/>
        </p:nvSpPr>
        <p:spPr bwMode="auto">
          <a:xfrm>
            <a:off x="3310128" y="5580150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1318" name="Rectangle 75"/>
          <p:cNvSpPr>
            <a:spLocks noChangeArrowheads="1"/>
          </p:cNvSpPr>
          <p:nvPr/>
        </p:nvSpPr>
        <p:spPr bwMode="auto">
          <a:xfrm>
            <a:off x="1862328" y="5580150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1319" name="Rectangle 76"/>
          <p:cNvSpPr>
            <a:spLocks noChangeArrowheads="1"/>
          </p:cNvSpPr>
          <p:nvPr/>
        </p:nvSpPr>
        <p:spPr bwMode="auto">
          <a:xfrm>
            <a:off x="2256028" y="504675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320" name="Rectangle 77"/>
          <p:cNvSpPr>
            <a:spLocks noChangeArrowheads="1"/>
          </p:cNvSpPr>
          <p:nvPr/>
        </p:nvSpPr>
        <p:spPr bwMode="auto">
          <a:xfrm>
            <a:off x="1633728" y="504675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321" name="Rectangle 78"/>
          <p:cNvSpPr>
            <a:spLocks noChangeArrowheads="1"/>
          </p:cNvSpPr>
          <p:nvPr/>
        </p:nvSpPr>
        <p:spPr bwMode="auto">
          <a:xfrm>
            <a:off x="3060891" y="504675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322" name="Rectangle 79"/>
          <p:cNvSpPr>
            <a:spLocks noChangeArrowheads="1"/>
          </p:cNvSpPr>
          <p:nvPr/>
        </p:nvSpPr>
        <p:spPr bwMode="auto">
          <a:xfrm>
            <a:off x="3670491" y="504675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323" name="Rectangle 80"/>
          <p:cNvSpPr>
            <a:spLocks noChangeArrowheads="1"/>
          </p:cNvSpPr>
          <p:nvPr/>
        </p:nvSpPr>
        <p:spPr bwMode="auto">
          <a:xfrm>
            <a:off x="3691128" y="390375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324" name="Rectangle 81"/>
          <p:cNvSpPr>
            <a:spLocks noChangeArrowheads="1"/>
          </p:cNvSpPr>
          <p:nvPr/>
        </p:nvSpPr>
        <p:spPr bwMode="auto">
          <a:xfrm>
            <a:off x="3081528" y="390375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325" name="Rectangle 82"/>
          <p:cNvSpPr>
            <a:spLocks noChangeArrowheads="1"/>
          </p:cNvSpPr>
          <p:nvPr/>
        </p:nvSpPr>
        <p:spPr bwMode="auto">
          <a:xfrm>
            <a:off x="2243328" y="390375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326" name="Rectangle 83"/>
          <p:cNvSpPr>
            <a:spLocks noChangeArrowheads="1"/>
          </p:cNvSpPr>
          <p:nvPr/>
        </p:nvSpPr>
        <p:spPr bwMode="auto">
          <a:xfrm>
            <a:off x="1633728" y="390375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cxnSp>
        <p:nvCxnSpPr>
          <p:cNvPr id="11327" name="Straight Connector 374"/>
          <p:cNvCxnSpPr>
            <a:cxnSpLocks noChangeShapeType="1"/>
          </p:cNvCxnSpPr>
          <p:nvPr/>
        </p:nvCxnSpPr>
        <p:spPr bwMode="auto">
          <a:xfrm>
            <a:off x="1481328" y="527376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9" name="Group 375"/>
          <p:cNvGrpSpPr>
            <a:grpSpLocks/>
          </p:cNvGrpSpPr>
          <p:nvPr/>
        </p:nvGrpSpPr>
        <p:grpSpPr bwMode="auto">
          <a:xfrm flipH="1">
            <a:off x="1252728" y="5122950"/>
            <a:ext cx="304800" cy="228600"/>
            <a:chOff x="3124200" y="4648200"/>
            <a:chExt cx="1295400" cy="838200"/>
          </a:xfrm>
        </p:grpSpPr>
        <p:sp>
          <p:nvSpPr>
            <p:cNvPr id="11609" name="Rectangle 376"/>
            <p:cNvSpPr>
              <a:spLocks noChangeArrowheads="1"/>
            </p:cNvSpPr>
            <p:nvPr/>
          </p:nvSpPr>
          <p:spPr bwMode="auto">
            <a:xfrm>
              <a:off x="3124200" y="4648200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0" name="Rectangle 377"/>
            <p:cNvSpPr>
              <a:spLocks noChangeArrowheads="1"/>
            </p:cNvSpPr>
            <p:nvPr/>
          </p:nvSpPr>
          <p:spPr bwMode="auto">
            <a:xfrm>
              <a:off x="3505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1" name="Rectangle 378"/>
            <p:cNvSpPr>
              <a:spLocks noChangeArrowheads="1"/>
            </p:cNvSpPr>
            <p:nvPr/>
          </p:nvSpPr>
          <p:spPr bwMode="auto">
            <a:xfrm>
              <a:off x="36576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2" name="Rectangle 379"/>
            <p:cNvSpPr>
              <a:spLocks noChangeArrowheads="1"/>
            </p:cNvSpPr>
            <p:nvPr/>
          </p:nvSpPr>
          <p:spPr bwMode="auto">
            <a:xfrm>
              <a:off x="38100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3" name="Rectangle 380"/>
            <p:cNvSpPr>
              <a:spLocks noChangeArrowheads="1"/>
            </p:cNvSpPr>
            <p:nvPr/>
          </p:nvSpPr>
          <p:spPr bwMode="auto">
            <a:xfrm>
              <a:off x="39624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4" name="Rectangle 381"/>
            <p:cNvSpPr>
              <a:spLocks noChangeArrowheads="1"/>
            </p:cNvSpPr>
            <p:nvPr/>
          </p:nvSpPr>
          <p:spPr bwMode="auto">
            <a:xfrm>
              <a:off x="41148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5" name="Rectangle 382"/>
            <p:cNvSpPr>
              <a:spLocks noChangeArrowheads="1"/>
            </p:cNvSpPr>
            <p:nvPr/>
          </p:nvSpPr>
          <p:spPr bwMode="auto">
            <a:xfrm>
              <a:off x="4267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6" name="Rectangle 383"/>
            <p:cNvSpPr>
              <a:spLocks noChangeArrowheads="1"/>
            </p:cNvSpPr>
            <p:nvPr/>
          </p:nvSpPr>
          <p:spPr bwMode="auto">
            <a:xfrm>
              <a:off x="3505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7" name="Rectangle 384"/>
            <p:cNvSpPr>
              <a:spLocks noChangeArrowheads="1"/>
            </p:cNvSpPr>
            <p:nvPr/>
          </p:nvSpPr>
          <p:spPr bwMode="auto">
            <a:xfrm>
              <a:off x="36576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8" name="Rectangle 385"/>
            <p:cNvSpPr>
              <a:spLocks noChangeArrowheads="1"/>
            </p:cNvSpPr>
            <p:nvPr/>
          </p:nvSpPr>
          <p:spPr bwMode="auto">
            <a:xfrm>
              <a:off x="38100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9" name="Rectangle 386"/>
            <p:cNvSpPr>
              <a:spLocks noChangeArrowheads="1"/>
            </p:cNvSpPr>
            <p:nvPr/>
          </p:nvSpPr>
          <p:spPr bwMode="auto">
            <a:xfrm>
              <a:off x="39624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0" name="Rectangle 387"/>
            <p:cNvSpPr>
              <a:spLocks noChangeArrowheads="1"/>
            </p:cNvSpPr>
            <p:nvPr/>
          </p:nvSpPr>
          <p:spPr bwMode="auto">
            <a:xfrm>
              <a:off x="41148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1" name="Rectangle 388"/>
            <p:cNvSpPr>
              <a:spLocks noChangeArrowheads="1"/>
            </p:cNvSpPr>
            <p:nvPr/>
          </p:nvSpPr>
          <p:spPr bwMode="auto">
            <a:xfrm>
              <a:off x="4267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2" name="Rectangle 389"/>
            <p:cNvSpPr>
              <a:spLocks noChangeArrowheads="1"/>
            </p:cNvSpPr>
            <p:nvPr/>
          </p:nvSpPr>
          <p:spPr bwMode="auto">
            <a:xfrm>
              <a:off x="3505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3" name="Rectangle 390"/>
            <p:cNvSpPr>
              <a:spLocks noChangeArrowheads="1"/>
            </p:cNvSpPr>
            <p:nvPr/>
          </p:nvSpPr>
          <p:spPr bwMode="auto">
            <a:xfrm>
              <a:off x="36576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4" name="Rectangle 391"/>
            <p:cNvSpPr>
              <a:spLocks noChangeArrowheads="1"/>
            </p:cNvSpPr>
            <p:nvPr/>
          </p:nvSpPr>
          <p:spPr bwMode="auto">
            <a:xfrm>
              <a:off x="38100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5" name="Rectangle 392"/>
            <p:cNvSpPr>
              <a:spLocks noChangeArrowheads="1"/>
            </p:cNvSpPr>
            <p:nvPr/>
          </p:nvSpPr>
          <p:spPr bwMode="auto">
            <a:xfrm>
              <a:off x="39624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6" name="Rectangle 393"/>
            <p:cNvSpPr>
              <a:spLocks noChangeArrowheads="1"/>
            </p:cNvSpPr>
            <p:nvPr/>
          </p:nvSpPr>
          <p:spPr bwMode="auto">
            <a:xfrm>
              <a:off x="41148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7" name="Rectangle 394"/>
            <p:cNvSpPr>
              <a:spLocks noChangeArrowheads="1"/>
            </p:cNvSpPr>
            <p:nvPr/>
          </p:nvSpPr>
          <p:spPr bwMode="auto">
            <a:xfrm>
              <a:off x="4267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8" name="Rectangle 395"/>
            <p:cNvSpPr>
              <a:spLocks noChangeArrowheads="1"/>
            </p:cNvSpPr>
            <p:nvPr/>
          </p:nvSpPr>
          <p:spPr bwMode="auto">
            <a:xfrm>
              <a:off x="3505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9" name="Rectangle 396"/>
            <p:cNvSpPr>
              <a:spLocks noChangeArrowheads="1"/>
            </p:cNvSpPr>
            <p:nvPr/>
          </p:nvSpPr>
          <p:spPr bwMode="auto">
            <a:xfrm>
              <a:off x="36576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0" name="Rectangle 397"/>
            <p:cNvSpPr>
              <a:spLocks noChangeArrowheads="1"/>
            </p:cNvSpPr>
            <p:nvPr/>
          </p:nvSpPr>
          <p:spPr bwMode="auto">
            <a:xfrm>
              <a:off x="38100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1" name="Rectangle 398"/>
            <p:cNvSpPr>
              <a:spLocks noChangeArrowheads="1"/>
            </p:cNvSpPr>
            <p:nvPr/>
          </p:nvSpPr>
          <p:spPr bwMode="auto">
            <a:xfrm>
              <a:off x="39624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2" name="Rectangle 399"/>
            <p:cNvSpPr>
              <a:spLocks noChangeArrowheads="1"/>
            </p:cNvSpPr>
            <p:nvPr/>
          </p:nvSpPr>
          <p:spPr bwMode="auto">
            <a:xfrm>
              <a:off x="41148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3" name="Rectangle 400"/>
            <p:cNvSpPr>
              <a:spLocks noChangeArrowheads="1"/>
            </p:cNvSpPr>
            <p:nvPr/>
          </p:nvSpPr>
          <p:spPr bwMode="auto">
            <a:xfrm>
              <a:off x="4267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4" name="Rectangle 401"/>
            <p:cNvSpPr>
              <a:spLocks noChangeArrowheads="1"/>
            </p:cNvSpPr>
            <p:nvPr/>
          </p:nvSpPr>
          <p:spPr bwMode="auto">
            <a:xfrm>
              <a:off x="3505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5" name="Rectangle 402"/>
            <p:cNvSpPr>
              <a:spLocks noChangeArrowheads="1"/>
            </p:cNvSpPr>
            <p:nvPr/>
          </p:nvSpPr>
          <p:spPr bwMode="auto">
            <a:xfrm>
              <a:off x="36576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6" name="Rectangle 403"/>
            <p:cNvSpPr>
              <a:spLocks noChangeArrowheads="1"/>
            </p:cNvSpPr>
            <p:nvPr/>
          </p:nvSpPr>
          <p:spPr bwMode="auto">
            <a:xfrm>
              <a:off x="38100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7" name="Rectangle 404"/>
            <p:cNvSpPr>
              <a:spLocks noChangeArrowheads="1"/>
            </p:cNvSpPr>
            <p:nvPr/>
          </p:nvSpPr>
          <p:spPr bwMode="auto">
            <a:xfrm>
              <a:off x="39624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8" name="Rectangle 405"/>
            <p:cNvSpPr>
              <a:spLocks noChangeArrowheads="1"/>
            </p:cNvSpPr>
            <p:nvPr/>
          </p:nvSpPr>
          <p:spPr bwMode="auto">
            <a:xfrm>
              <a:off x="41148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9" name="Rectangle 406"/>
            <p:cNvSpPr>
              <a:spLocks noChangeArrowheads="1"/>
            </p:cNvSpPr>
            <p:nvPr/>
          </p:nvSpPr>
          <p:spPr bwMode="auto">
            <a:xfrm>
              <a:off x="4267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0" name="Rectangle 407"/>
            <p:cNvSpPr>
              <a:spLocks noChangeArrowheads="1"/>
            </p:cNvSpPr>
            <p:nvPr/>
          </p:nvSpPr>
          <p:spPr bwMode="auto">
            <a:xfrm>
              <a:off x="3200400" y="4724400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329" name="Straight Connector 408"/>
          <p:cNvCxnSpPr>
            <a:cxnSpLocks noChangeShapeType="1"/>
          </p:cNvCxnSpPr>
          <p:nvPr/>
        </p:nvCxnSpPr>
        <p:spPr bwMode="auto">
          <a:xfrm>
            <a:off x="2929128" y="512771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" name="Group 409"/>
          <p:cNvGrpSpPr>
            <a:grpSpLocks/>
          </p:cNvGrpSpPr>
          <p:nvPr/>
        </p:nvGrpSpPr>
        <p:grpSpPr bwMode="auto">
          <a:xfrm flipH="1">
            <a:off x="2700528" y="4976900"/>
            <a:ext cx="304800" cy="228600"/>
            <a:chOff x="3124200" y="4648200"/>
            <a:chExt cx="1295400" cy="838200"/>
          </a:xfrm>
        </p:grpSpPr>
        <p:sp>
          <p:nvSpPr>
            <p:cNvPr id="11577" name="Rectangle 410"/>
            <p:cNvSpPr>
              <a:spLocks noChangeArrowheads="1"/>
            </p:cNvSpPr>
            <p:nvPr/>
          </p:nvSpPr>
          <p:spPr bwMode="auto">
            <a:xfrm>
              <a:off x="3124200" y="4648200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8" name="Rectangle 411"/>
            <p:cNvSpPr>
              <a:spLocks noChangeArrowheads="1"/>
            </p:cNvSpPr>
            <p:nvPr/>
          </p:nvSpPr>
          <p:spPr bwMode="auto">
            <a:xfrm>
              <a:off x="3505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9" name="Rectangle 412"/>
            <p:cNvSpPr>
              <a:spLocks noChangeArrowheads="1"/>
            </p:cNvSpPr>
            <p:nvPr/>
          </p:nvSpPr>
          <p:spPr bwMode="auto">
            <a:xfrm>
              <a:off x="36576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0" name="Rectangle 413"/>
            <p:cNvSpPr>
              <a:spLocks noChangeArrowheads="1"/>
            </p:cNvSpPr>
            <p:nvPr/>
          </p:nvSpPr>
          <p:spPr bwMode="auto">
            <a:xfrm>
              <a:off x="38100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1" name="Rectangle 414"/>
            <p:cNvSpPr>
              <a:spLocks noChangeArrowheads="1"/>
            </p:cNvSpPr>
            <p:nvPr/>
          </p:nvSpPr>
          <p:spPr bwMode="auto">
            <a:xfrm>
              <a:off x="39624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2" name="Rectangle 415"/>
            <p:cNvSpPr>
              <a:spLocks noChangeArrowheads="1"/>
            </p:cNvSpPr>
            <p:nvPr/>
          </p:nvSpPr>
          <p:spPr bwMode="auto">
            <a:xfrm>
              <a:off x="41148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3" name="Rectangle 416"/>
            <p:cNvSpPr>
              <a:spLocks noChangeArrowheads="1"/>
            </p:cNvSpPr>
            <p:nvPr/>
          </p:nvSpPr>
          <p:spPr bwMode="auto">
            <a:xfrm>
              <a:off x="4267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4" name="Rectangle 417"/>
            <p:cNvSpPr>
              <a:spLocks noChangeArrowheads="1"/>
            </p:cNvSpPr>
            <p:nvPr/>
          </p:nvSpPr>
          <p:spPr bwMode="auto">
            <a:xfrm>
              <a:off x="3505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5" name="Rectangle 418"/>
            <p:cNvSpPr>
              <a:spLocks noChangeArrowheads="1"/>
            </p:cNvSpPr>
            <p:nvPr/>
          </p:nvSpPr>
          <p:spPr bwMode="auto">
            <a:xfrm>
              <a:off x="36576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6" name="Rectangle 419"/>
            <p:cNvSpPr>
              <a:spLocks noChangeArrowheads="1"/>
            </p:cNvSpPr>
            <p:nvPr/>
          </p:nvSpPr>
          <p:spPr bwMode="auto">
            <a:xfrm>
              <a:off x="38100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7" name="Rectangle 420"/>
            <p:cNvSpPr>
              <a:spLocks noChangeArrowheads="1"/>
            </p:cNvSpPr>
            <p:nvPr/>
          </p:nvSpPr>
          <p:spPr bwMode="auto">
            <a:xfrm>
              <a:off x="39624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8" name="Rectangle 421"/>
            <p:cNvSpPr>
              <a:spLocks noChangeArrowheads="1"/>
            </p:cNvSpPr>
            <p:nvPr/>
          </p:nvSpPr>
          <p:spPr bwMode="auto">
            <a:xfrm>
              <a:off x="41148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9" name="Rectangle 422"/>
            <p:cNvSpPr>
              <a:spLocks noChangeArrowheads="1"/>
            </p:cNvSpPr>
            <p:nvPr/>
          </p:nvSpPr>
          <p:spPr bwMode="auto">
            <a:xfrm>
              <a:off x="4267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0" name="Rectangle 423"/>
            <p:cNvSpPr>
              <a:spLocks noChangeArrowheads="1"/>
            </p:cNvSpPr>
            <p:nvPr/>
          </p:nvSpPr>
          <p:spPr bwMode="auto">
            <a:xfrm>
              <a:off x="3505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1" name="Rectangle 424"/>
            <p:cNvSpPr>
              <a:spLocks noChangeArrowheads="1"/>
            </p:cNvSpPr>
            <p:nvPr/>
          </p:nvSpPr>
          <p:spPr bwMode="auto">
            <a:xfrm>
              <a:off x="36576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2" name="Rectangle 425"/>
            <p:cNvSpPr>
              <a:spLocks noChangeArrowheads="1"/>
            </p:cNvSpPr>
            <p:nvPr/>
          </p:nvSpPr>
          <p:spPr bwMode="auto">
            <a:xfrm>
              <a:off x="38100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3" name="Rectangle 426"/>
            <p:cNvSpPr>
              <a:spLocks noChangeArrowheads="1"/>
            </p:cNvSpPr>
            <p:nvPr/>
          </p:nvSpPr>
          <p:spPr bwMode="auto">
            <a:xfrm>
              <a:off x="39624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4" name="Rectangle 427"/>
            <p:cNvSpPr>
              <a:spLocks noChangeArrowheads="1"/>
            </p:cNvSpPr>
            <p:nvPr/>
          </p:nvSpPr>
          <p:spPr bwMode="auto">
            <a:xfrm>
              <a:off x="41148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5" name="Rectangle 428"/>
            <p:cNvSpPr>
              <a:spLocks noChangeArrowheads="1"/>
            </p:cNvSpPr>
            <p:nvPr/>
          </p:nvSpPr>
          <p:spPr bwMode="auto">
            <a:xfrm>
              <a:off x="4267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6" name="Rectangle 429"/>
            <p:cNvSpPr>
              <a:spLocks noChangeArrowheads="1"/>
            </p:cNvSpPr>
            <p:nvPr/>
          </p:nvSpPr>
          <p:spPr bwMode="auto">
            <a:xfrm>
              <a:off x="3505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7" name="Rectangle 430"/>
            <p:cNvSpPr>
              <a:spLocks noChangeArrowheads="1"/>
            </p:cNvSpPr>
            <p:nvPr/>
          </p:nvSpPr>
          <p:spPr bwMode="auto">
            <a:xfrm>
              <a:off x="36576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8" name="Rectangle 431"/>
            <p:cNvSpPr>
              <a:spLocks noChangeArrowheads="1"/>
            </p:cNvSpPr>
            <p:nvPr/>
          </p:nvSpPr>
          <p:spPr bwMode="auto">
            <a:xfrm>
              <a:off x="38100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9" name="Rectangle 432"/>
            <p:cNvSpPr>
              <a:spLocks noChangeArrowheads="1"/>
            </p:cNvSpPr>
            <p:nvPr/>
          </p:nvSpPr>
          <p:spPr bwMode="auto">
            <a:xfrm>
              <a:off x="39624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0" name="Rectangle 433"/>
            <p:cNvSpPr>
              <a:spLocks noChangeArrowheads="1"/>
            </p:cNvSpPr>
            <p:nvPr/>
          </p:nvSpPr>
          <p:spPr bwMode="auto">
            <a:xfrm>
              <a:off x="41148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1" name="Rectangle 434"/>
            <p:cNvSpPr>
              <a:spLocks noChangeArrowheads="1"/>
            </p:cNvSpPr>
            <p:nvPr/>
          </p:nvSpPr>
          <p:spPr bwMode="auto">
            <a:xfrm>
              <a:off x="4267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2" name="Rectangle 435"/>
            <p:cNvSpPr>
              <a:spLocks noChangeArrowheads="1"/>
            </p:cNvSpPr>
            <p:nvPr/>
          </p:nvSpPr>
          <p:spPr bwMode="auto">
            <a:xfrm>
              <a:off x="3505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3" name="Rectangle 436"/>
            <p:cNvSpPr>
              <a:spLocks noChangeArrowheads="1"/>
            </p:cNvSpPr>
            <p:nvPr/>
          </p:nvSpPr>
          <p:spPr bwMode="auto">
            <a:xfrm>
              <a:off x="36576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4" name="Rectangle 437"/>
            <p:cNvSpPr>
              <a:spLocks noChangeArrowheads="1"/>
            </p:cNvSpPr>
            <p:nvPr/>
          </p:nvSpPr>
          <p:spPr bwMode="auto">
            <a:xfrm>
              <a:off x="38100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5" name="Rectangle 438"/>
            <p:cNvSpPr>
              <a:spLocks noChangeArrowheads="1"/>
            </p:cNvSpPr>
            <p:nvPr/>
          </p:nvSpPr>
          <p:spPr bwMode="auto">
            <a:xfrm>
              <a:off x="39624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6" name="Rectangle 439"/>
            <p:cNvSpPr>
              <a:spLocks noChangeArrowheads="1"/>
            </p:cNvSpPr>
            <p:nvPr/>
          </p:nvSpPr>
          <p:spPr bwMode="auto">
            <a:xfrm>
              <a:off x="41148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7" name="Rectangle 440"/>
            <p:cNvSpPr>
              <a:spLocks noChangeArrowheads="1"/>
            </p:cNvSpPr>
            <p:nvPr/>
          </p:nvSpPr>
          <p:spPr bwMode="auto">
            <a:xfrm>
              <a:off x="4267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8" name="Rectangle 441"/>
            <p:cNvSpPr>
              <a:spLocks noChangeArrowheads="1"/>
            </p:cNvSpPr>
            <p:nvPr/>
          </p:nvSpPr>
          <p:spPr bwMode="auto">
            <a:xfrm>
              <a:off x="3200400" y="4724400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331" name="Straight Connector 442"/>
          <p:cNvCxnSpPr>
            <a:cxnSpLocks noChangeShapeType="1"/>
          </p:cNvCxnSpPr>
          <p:nvPr/>
        </p:nvCxnSpPr>
        <p:spPr bwMode="auto">
          <a:xfrm>
            <a:off x="2929128" y="398471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1" name="Group 443"/>
          <p:cNvGrpSpPr>
            <a:grpSpLocks/>
          </p:cNvGrpSpPr>
          <p:nvPr/>
        </p:nvGrpSpPr>
        <p:grpSpPr bwMode="auto">
          <a:xfrm flipH="1">
            <a:off x="2700528" y="3833900"/>
            <a:ext cx="304800" cy="228600"/>
            <a:chOff x="3124200" y="4648200"/>
            <a:chExt cx="1295400" cy="838200"/>
          </a:xfrm>
        </p:grpSpPr>
        <p:sp>
          <p:nvSpPr>
            <p:cNvPr id="11545" name="Rectangle 444"/>
            <p:cNvSpPr>
              <a:spLocks noChangeArrowheads="1"/>
            </p:cNvSpPr>
            <p:nvPr/>
          </p:nvSpPr>
          <p:spPr bwMode="auto">
            <a:xfrm>
              <a:off x="3124200" y="4648200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6" name="Rectangle 445"/>
            <p:cNvSpPr>
              <a:spLocks noChangeArrowheads="1"/>
            </p:cNvSpPr>
            <p:nvPr/>
          </p:nvSpPr>
          <p:spPr bwMode="auto">
            <a:xfrm>
              <a:off x="3505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7" name="Rectangle 446"/>
            <p:cNvSpPr>
              <a:spLocks noChangeArrowheads="1"/>
            </p:cNvSpPr>
            <p:nvPr/>
          </p:nvSpPr>
          <p:spPr bwMode="auto">
            <a:xfrm>
              <a:off x="36576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8" name="Rectangle 447"/>
            <p:cNvSpPr>
              <a:spLocks noChangeArrowheads="1"/>
            </p:cNvSpPr>
            <p:nvPr/>
          </p:nvSpPr>
          <p:spPr bwMode="auto">
            <a:xfrm>
              <a:off x="38100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9" name="Rectangle 448"/>
            <p:cNvSpPr>
              <a:spLocks noChangeArrowheads="1"/>
            </p:cNvSpPr>
            <p:nvPr/>
          </p:nvSpPr>
          <p:spPr bwMode="auto">
            <a:xfrm>
              <a:off x="39624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0" name="Rectangle 449"/>
            <p:cNvSpPr>
              <a:spLocks noChangeArrowheads="1"/>
            </p:cNvSpPr>
            <p:nvPr/>
          </p:nvSpPr>
          <p:spPr bwMode="auto">
            <a:xfrm>
              <a:off x="41148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1" name="Rectangle 450"/>
            <p:cNvSpPr>
              <a:spLocks noChangeArrowheads="1"/>
            </p:cNvSpPr>
            <p:nvPr/>
          </p:nvSpPr>
          <p:spPr bwMode="auto">
            <a:xfrm>
              <a:off x="4267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2" name="Rectangle 451"/>
            <p:cNvSpPr>
              <a:spLocks noChangeArrowheads="1"/>
            </p:cNvSpPr>
            <p:nvPr/>
          </p:nvSpPr>
          <p:spPr bwMode="auto">
            <a:xfrm>
              <a:off x="3505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3" name="Rectangle 452"/>
            <p:cNvSpPr>
              <a:spLocks noChangeArrowheads="1"/>
            </p:cNvSpPr>
            <p:nvPr/>
          </p:nvSpPr>
          <p:spPr bwMode="auto">
            <a:xfrm>
              <a:off x="36576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4" name="Rectangle 453"/>
            <p:cNvSpPr>
              <a:spLocks noChangeArrowheads="1"/>
            </p:cNvSpPr>
            <p:nvPr/>
          </p:nvSpPr>
          <p:spPr bwMode="auto">
            <a:xfrm>
              <a:off x="38100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5" name="Rectangle 454"/>
            <p:cNvSpPr>
              <a:spLocks noChangeArrowheads="1"/>
            </p:cNvSpPr>
            <p:nvPr/>
          </p:nvSpPr>
          <p:spPr bwMode="auto">
            <a:xfrm>
              <a:off x="39624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6" name="Rectangle 455"/>
            <p:cNvSpPr>
              <a:spLocks noChangeArrowheads="1"/>
            </p:cNvSpPr>
            <p:nvPr/>
          </p:nvSpPr>
          <p:spPr bwMode="auto">
            <a:xfrm>
              <a:off x="41148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7" name="Rectangle 456"/>
            <p:cNvSpPr>
              <a:spLocks noChangeArrowheads="1"/>
            </p:cNvSpPr>
            <p:nvPr/>
          </p:nvSpPr>
          <p:spPr bwMode="auto">
            <a:xfrm>
              <a:off x="4267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8" name="Rectangle 457"/>
            <p:cNvSpPr>
              <a:spLocks noChangeArrowheads="1"/>
            </p:cNvSpPr>
            <p:nvPr/>
          </p:nvSpPr>
          <p:spPr bwMode="auto">
            <a:xfrm>
              <a:off x="3505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9" name="Rectangle 458"/>
            <p:cNvSpPr>
              <a:spLocks noChangeArrowheads="1"/>
            </p:cNvSpPr>
            <p:nvPr/>
          </p:nvSpPr>
          <p:spPr bwMode="auto">
            <a:xfrm>
              <a:off x="36576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0" name="Rectangle 459"/>
            <p:cNvSpPr>
              <a:spLocks noChangeArrowheads="1"/>
            </p:cNvSpPr>
            <p:nvPr/>
          </p:nvSpPr>
          <p:spPr bwMode="auto">
            <a:xfrm>
              <a:off x="38100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1" name="Rectangle 460"/>
            <p:cNvSpPr>
              <a:spLocks noChangeArrowheads="1"/>
            </p:cNvSpPr>
            <p:nvPr/>
          </p:nvSpPr>
          <p:spPr bwMode="auto">
            <a:xfrm>
              <a:off x="39624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2" name="Rectangle 461"/>
            <p:cNvSpPr>
              <a:spLocks noChangeArrowheads="1"/>
            </p:cNvSpPr>
            <p:nvPr/>
          </p:nvSpPr>
          <p:spPr bwMode="auto">
            <a:xfrm>
              <a:off x="41148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3" name="Rectangle 462"/>
            <p:cNvSpPr>
              <a:spLocks noChangeArrowheads="1"/>
            </p:cNvSpPr>
            <p:nvPr/>
          </p:nvSpPr>
          <p:spPr bwMode="auto">
            <a:xfrm>
              <a:off x="4267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4" name="Rectangle 463"/>
            <p:cNvSpPr>
              <a:spLocks noChangeArrowheads="1"/>
            </p:cNvSpPr>
            <p:nvPr/>
          </p:nvSpPr>
          <p:spPr bwMode="auto">
            <a:xfrm>
              <a:off x="3505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5" name="Rectangle 464"/>
            <p:cNvSpPr>
              <a:spLocks noChangeArrowheads="1"/>
            </p:cNvSpPr>
            <p:nvPr/>
          </p:nvSpPr>
          <p:spPr bwMode="auto">
            <a:xfrm>
              <a:off x="36576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6" name="Rectangle 465"/>
            <p:cNvSpPr>
              <a:spLocks noChangeArrowheads="1"/>
            </p:cNvSpPr>
            <p:nvPr/>
          </p:nvSpPr>
          <p:spPr bwMode="auto">
            <a:xfrm>
              <a:off x="38100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7" name="Rectangle 466"/>
            <p:cNvSpPr>
              <a:spLocks noChangeArrowheads="1"/>
            </p:cNvSpPr>
            <p:nvPr/>
          </p:nvSpPr>
          <p:spPr bwMode="auto">
            <a:xfrm>
              <a:off x="39624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8" name="Rectangle 467"/>
            <p:cNvSpPr>
              <a:spLocks noChangeArrowheads="1"/>
            </p:cNvSpPr>
            <p:nvPr/>
          </p:nvSpPr>
          <p:spPr bwMode="auto">
            <a:xfrm>
              <a:off x="41148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9" name="Rectangle 468"/>
            <p:cNvSpPr>
              <a:spLocks noChangeArrowheads="1"/>
            </p:cNvSpPr>
            <p:nvPr/>
          </p:nvSpPr>
          <p:spPr bwMode="auto">
            <a:xfrm>
              <a:off x="4267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0" name="Rectangle 469"/>
            <p:cNvSpPr>
              <a:spLocks noChangeArrowheads="1"/>
            </p:cNvSpPr>
            <p:nvPr/>
          </p:nvSpPr>
          <p:spPr bwMode="auto">
            <a:xfrm>
              <a:off x="3505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1" name="Rectangle 470"/>
            <p:cNvSpPr>
              <a:spLocks noChangeArrowheads="1"/>
            </p:cNvSpPr>
            <p:nvPr/>
          </p:nvSpPr>
          <p:spPr bwMode="auto">
            <a:xfrm>
              <a:off x="36576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2" name="Rectangle 471"/>
            <p:cNvSpPr>
              <a:spLocks noChangeArrowheads="1"/>
            </p:cNvSpPr>
            <p:nvPr/>
          </p:nvSpPr>
          <p:spPr bwMode="auto">
            <a:xfrm>
              <a:off x="38100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3" name="Rectangle 472"/>
            <p:cNvSpPr>
              <a:spLocks noChangeArrowheads="1"/>
            </p:cNvSpPr>
            <p:nvPr/>
          </p:nvSpPr>
          <p:spPr bwMode="auto">
            <a:xfrm>
              <a:off x="39624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4" name="Rectangle 473"/>
            <p:cNvSpPr>
              <a:spLocks noChangeArrowheads="1"/>
            </p:cNvSpPr>
            <p:nvPr/>
          </p:nvSpPr>
          <p:spPr bwMode="auto">
            <a:xfrm>
              <a:off x="41148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5" name="Rectangle 474"/>
            <p:cNvSpPr>
              <a:spLocks noChangeArrowheads="1"/>
            </p:cNvSpPr>
            <p:nvPr/>
          </p:nvSpPr>
          <p:spPr bwMode="auto">
            <a:xfrm>
              <a:off x="4267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6" name="Rectangle 475"/>
            <p:cNvSpPr>
              <a:spLocks noChangeArrowheads="1"/>
            </p:cNvSpPr>
            <p:nvPr/>
          </p:nvSpPr>
          <p:spPr bwMode="auto">
            <a:xfrm>
              <a:off x="3200400" y="4724400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476"/>
          <p:cNvGrpSpPr>
            <a:grpSpLocks/>
          </p:cNvGrpSpPr>
          <p:nvPr/>
        </p:nvGrpSpPr>
        <p:grpSpPr bwMode="auto">
          <a:xfrm flipH="1">
            <a:off x="3995928" y="5122950"/>
            <a:ext cx="381000" cy="228600"/>
            <a:chOff x="6934200" y="5791200"/>
            <a:chExt cx="381000" cy="228600"/>
          </a:xfrm>
        </p:grpSpPr>
        <p:cxnSp>
          <p:nvCxnSpPr>
            <p:cNvPr id="11511" name="Straight Connector 477"/>
            <p:cNvCxnSpPr>
              <a:cxnSpLocks noChangeShapeType="1"/>
            </p:cNvCxnSpPr>
            <p:nvPr/>
          </p:nvCxnSpPr>
          <p:spPr bwMode="auto">
            <a:xfrm>
              <a:off x="7162800" y="5942012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3" name="Group 478"/>
            <p:cNvGrpSpPr>
              <a:grpSpLocks/>
            </p:cNvGrpSpPr>
            <p:nvPr/>
          </p:nvGrpSpPr>
          <p:grpSpPr bwMode="auto">
            <a:xfrm flipH="1">
              <a:off x="6934200" y="5791200"/>
              <a:ext cx="304800" cy="228600"/>
              <a:chOff x="3124200" y="4648200"/>
              <a:chExt cx="1295400" cy="838200"/>
            </a:xfrm>
          </p:grpSpPr>
          <p:sp>
            <p:nvSpPr>
              <p:cNvPr id="11513" name="Rectangle 479"/>
              <p:cNvSpPr>
                <a:spLocks noChangeArrowheads="1"/>
              </p:cNvSpPr>
              <p:nvPr/>
            </p:nvSpPr>
            <p:spPr bwMode="auto">
              <a:xfrm>
                <a:off x="3124200" y="4648200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4" name="Rectangle 480"/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5" name="Rectangle 481"/>
              <p:cNvSpPr>
                <a:spLocks noChangeArrowheads="1"/>
              </p:cNvSpPr>
              <p:nvPr/>
            </p:nvSpPr>
            <p:spPr bwMode="auto">
              <a:xfrm>
                <a:off x="36576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6" name="Rectangle 482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7" name="Rectangle 483"/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8" name="Rectangle 484"/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9" name="Rectangle 485"/>
              <p:cNvSpPr>
                <a:spLocks noChangeArrowheads="1"/>
              </p:cNvSpPr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0" name="Rectangle 486"/>
              <p:cNvSpPr>
                <a:spLocks noChangeArrowheads="1"/>
              </p:cNvSpPr>
              <p:nvPr/>
            </p:nvSpPr>
            <p:spPr bwMode="auto">
              <a:xfrm>
                <a:off x="3505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1" name="Rectangle 487"/>
              <p:cNvSpPr>
                <a:spLocks noChangeArrowheads="1"/>
              </p:cNvSpPr>
              <p:nvPr/>
            </p:nvSpPr>
            <p:spPr bwMode="auto">
              <a:xfrm>
                <a:off x="36576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2" name="Rectangle 488"/>
              <p:cNvSpPr>
                <a:spLocks noChangeArrowheads="1"/>
              </p:cNvSpPr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3" name="Rectangle 489"/>
              <p:cNvSpPr>
                <a:spLocks noChangeArrowheads="1"/>
              </p:cNvSpPr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4" name="Rectangle 490"/>
              <p:cNvSpPr>
                <a:spLocks noChangeArrowheads="1"/>
              </p:cNvSpPr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5" name="Rectangle 491"/>
              <p:cNvSpPr>
                <a:spLocks noChangeArrowheads="1"/>
              </p:cNvSpPr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6" name="Rectangle 492"/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7" name="Rectangle 493"/>
              <p:cNvSpPr>
                <a:spLocks noChangeArrowheads="1"/>
              </p:cNvSpPr>
              <p:nvPr/>
            </p:nvSpPr>
            <p:spPr bwMode="auto">
              <a:xfrm>
                <a:off x="36576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8" name="Rectangle 494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9" name="Rectangle 495"/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0" name="Rectangle 496"/>
              <p:cNvSpPr>
                <a:spLocks noChangeArrowheads="1"/>
              </p:cNvSpPr>
              <p:nvPr/>
            </p:nvSpPr>
            <p:spPr bwMode="auto">
              <a:xfrm>
                <a:off x="41148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1" name="Rectangle 497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2" name="Rectangle 498"/>
              <p:cNvSpPr>
                <a:spLocks noChangeArrowheads="1"/>
              </p:cNvSpPr>
              <p:nvPr/>
            </p:nvSpPr>
            <p:spPr bwMode="auto">
              <a:xfrm>
                <a:off x="3505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3" name="Rectangle 499"/>
              <p:cNvSpPr>
                <a:spLocks noChangeArrowheads="1"/>
              </p:cNvSpPr>
              <p:nvPr/>
            </p:nvSpPr>
            <p:spPr bwMode="auto">
              <a:xfrm>
                <a:off x="36576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4" name="Rectangle 500"/>
              <p:cNvSpPr>
                <a:spLocks noChangeArrowheads="1"/>
              </p:cNvSpPr>
              <p:nvPr/>
            </p:nvSpPr>
            <p:spPr bwMode="auto">
              <a:xfrm>
                <a:off x="38100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5" name="Rectangle 501"/>
              <p:cNvSpPr>
                <a:spLocks noChangeArrowheads="1"/>
              </p:cNvSpPr>
              <p:nvPr/>
            </p:nvSpPr>
            <p:spPr bwMode="auto">
              <a:xfrm>
                <a:off x="39624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6" name="Rectangle 502"/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7" name="Rectangle 503"/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8" name="Rectangle 504"/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9" name="Rectangle 505"/>
              <p:cNvSpPr>
                <a:spLocks noChangeArrowheads="1"/>
              </p:cNvSpPr>
              <p:nvPr/>
            </p:nvSpPr>
            <p:spPr bwMode="auto">
              <a:xfrm>
                <a:off x="36576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0" name="Rectangle 506"/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1" name="Rectangle 507"/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2" name="Rectangle 508"/>
              <p:cNvSpPr>
                <a:spLocks noChangeArrowheads="1"/>
              </p:cNvSpPr>
              <p:nvPr/>
            </p:nvSpPr>
            <p:spPr bwMode="auto">
              <a:xfrm>
                <a:off x="41148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3" name="Rectangle 509"/>
              <p:cNvSpPr>
                <a:spLocks noChangeArrowheads="1"/>
              </p:cNvSpPr>
              <p:nvPr/>
            </p:nvSpPr>
            <p:spPr bwMode="auto">
              <a:xfrm>
                <a:off x="4267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4" name="Rectangle 510"/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Group 511"/>
          <p:cNvGrpSpPr>
            <a:grpSpLocks/>
          </p:cNvGrpSpPr>
          <p:nvPr/>
        </p:nvGrpSpPr>
        <p:grpSpPr bwMode="auto">
          <a:xfrm flipH="1">
            <a:off x="3995928" y="3979950"/>
            <a:ext cx="381000" cy="228600"/>
            <a:chOff x="6934200" y="5791200"/>
            <a:chExt cx="381000" cy="228600"/>
          </a:xfrm>
        </p:grpSpPr>
        <p:cxnSp>
          <p:nvCxnSpPr>
            <p:cNvPr id="11477" name="Straight Connector 512"/>
            <p:cNvCxnSpPr>
              <a:cxnSpLocks noChangeShapeType="1"/>
            </p:cNvCxnSpPr>
            <p:nvPr/>
          </p:nvCxnSpPr>
          <p:spPr bwMode="auto">
            <a:xfrm>
              <a:off x="7162800" y="5942012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5" name="Group 266"/>
            <p:cNvGrpSpPr>
              <a:grpSpLocks/>
            </p:cNvGrpSpPr>
            <p:nvPr/>
          </p:nvGrpSpPr>
          <p:grpSpPr bwMode="auto">
            <a:xfrm flipH="1">
              <a:off x="6934200" y="5791200"/>
              <a:ext cx="304800" cy="228600"/>
              <a:chOff x="3124200" y="4648200"/>
              <a:chExt cx="1295400" cy="838200"/>
            </a:xfrm>
          </p:grpSpPr>
          <p:sp>
            <p:nvSpPr>
              <p:cNvPr id="11479" name="Rectangle 514"/>
              <p:cNvSpPr>
                <a:spLocks noChangeArrowheads="1"/>
              </p:cNvSpPr>
              <p:nvPr/>
            </p:nvSpPr>
            <p:spPr bwMode="auto">
              <a:xfrm>
                <a:off x="3124200" y="4648200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0" name="Rectangle 515"/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1" name="Rectangle 516"/>
              <p:cNvSpPr>
                <a:spLocks noChangeArrowheads="1"/>
              </p:cNvSpPr>
              <p:nvPr/>
            </p:nvSpPr>
            <p:spPr bwMode="auto">
              <a:xfrm>
                <a:off x="36576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2" name="Rectangle 517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3" name="Rectangle 518"/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4" name="Rectangle 519"/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5" name="Rectangle 520"/>
              <p:cNvSpPr>
                <a:spLocks noChangeArrowheads="1"/>
              </p:cNvSpPr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6" name="Rectangle 521"/>
              <p:cNvSpPr>
                <a:spLocks noChangeArrowheads="1"/>
              </p:cNvSpPr>
              <p:nvPr/>
            </p:nvSpPr>
            <p:spPr bwMode="auto">
              <a:xfrm>
                <a:off x="3505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7" name="Rectangle 522"/>
              <p:cNvSpPr>
                <a:spLocks noChangeArrowheads="1"/>
              </p:cNvSpPr>
              <p:nvPr/>
            </p:nvSpPr>
            <p:spPr bwMode="auto">
              <a:xfrm>
                <a:off x="36576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8" name="Rectangle 523"/>
              <p:cNvSpPr>
                <a:spLocks noChangeArrowheads="1"/>
              </p:cNvSpPr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9" name="Rectangle 524"/>
              <p:cNvSpPr>
                <a:spLocks noChangeArrowheads="1"/>
              </p:cNvSpPr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0" name="Rectangle 525"/>
              <p:cNvSpPr>
                <a:spLocks noChangeArrowheads="1"/>
              </p:cNvSpPr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1" name="Rectangle 526"/>
              <p:cNvSpPr>
                <a:spLocks noChangeArrowheads="1"/>
              </p:cNvSpPr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2" name="Rectangle 527"/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3" name="Rectangle 528"/>
              <p:cNvSpPr>
                <a:spLocks noChangeArrowheads="1"/>
              </p:cNvSpPr>
              <p:nvPr/>
            </p:nvSpPr>
            <p:spPr bwMode="auto">
              <a:xfrm>
                <a:off x="36576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4" name="Rectangle 52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5" name="Rectangle 530"/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6" name="Rectangle 531"/>
              <p:cNvSpPr>
                <a:spLocks noChangeArrowheads="1"/>
              </p:cNvSpPr>
              <p:nvPr/>
            </p:nvSpPr>
            <p:spPr bwMode="auto">
              <a:xfrm>
                <a:off x="41148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7" name="Rectangle 532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8" name="Rectangle 533"/>
              <p:cNvSpPr>
                <a:spLocks noChangeArrowheads="1"/>
              </p:cNvSpPr>
              <p:nvPr/>
            </p:nvSpPr>
            <p:spPr bwMode="auto">
              <a:xfrm>
                <a:off x="3505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9" name="Rectangle 534"/>
              <p:cNvSpPr>
                <a:spLocks noChangeArrowheads="1"/>
              </p:cNvSpPr>
              <p:nvPr/>
            </p:nvSpPr>
            <p:spPr bwMode="auto">
              <a:xfrm>
                <a:off x="36576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0" name="Rectangle 535"/>
              <p:cNvSpPr>
                <a:spLocks noChangeArrowheads="1"/>
              </p:cNvSpPr>
              <p:nvPr/>
            </p:nvSpPr>
            <p:spPr bwMode="auto">
              <a:xfrm>
                <a:off x="38100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1" name="Rectangle 536"/>
              <p:cNvSpPr>
                <a:spLocks noChangeArrowheads="1"/>
              </p:cNvSpPr>
              <p:nvPr/>
            </p:nvSpPr>
            <p:spPr bwMode="auto">
              <a:xfrm>
                <a:off x="39624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2" name="Rectangle 537"/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3" name="Rectangle 538"/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4" name="Rectangle 539"/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5" name="Rectangle 540"/>
              <p:cNvSpPr>
                <a:spLocks noChangeArrowheads="1"/>
              </p:cNvSpPr>
              <p:nvPr/>
            </p:nvSpPr>
            <p:spPr bwMode="auto">
              <a:xfrm>
                <a:off x="36576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6" name="Rectangle 541"/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7" name="Rectangle 542"/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8" name="Rectangle 543"/>
              <p:cNvSpPr>
                <a:spLocks noChangeArrowheads="1"/>
              </p:cNvSpPr>
              <p:nvPr/>
            </p:nvSpPr>
            <p:spPr bwMode="auto">
              <a:xfrm>
                <a:off x="41148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9" name="Rectangle 544"/>
              <p:cNvSpPr>
                <a:spLocks noChangeArrowheads="1"/>
              </p:cNvSpPr>
              <p:nvPr/>
            </p:nvSpPr>
            <p:spPr bwMode="auto">
              <a:xfrm>
                <a:off x="4267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0" name="Rectangle 545"/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" name="Group 546"/>
          <p:cNvGrpSpPr>
            <a:grpSpLocks/>
          </p:cNvGrpSpPr>
          <p:nvPr/>
        </p:nvGrpSpPr>
        <p:grpSpPr bwMode="auto">
          <a:xfrm flipH="1">
            <a:off x="2548128" y="4132350"/>
            <a:ext cx="381000" cy="228600"/>
            <a:chOff x="6934200" y="5791200"/>
            <a:chExt cx="381000" cy="228600"/>
          </a:xfrm>
        </p:grpSpPr>
        <p:cxnSp>
          <p:nvCxnSpPr>
            <p:cNvPr id="11443" name="Straight Connector 547"/>
            <p:cNvCxnSpPr>
              <a:cxnSpLocks noChangeShapeType="1"/>
            </p:cNvCxnSpPr>
            <p:nvPr/>
          </p:nvCxnSpPr>
          <p:spPr bwMode="auto">
            <a:xfrm>
              <a:off x="7162800" y="5942012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7" name="Group 266"/>
            <p:cNvGrpSpPr>
              <a:grpSpLocks/>
            </p:cNvGrpSpPr>
            <p:nvPr/>
          </p:nvGrpSpPr>
          <p:grpSpPr bwMode="auto">
            <a:xfrm flipH="1">
              <a:off x="6934200" y="5791200"/>
              <a:ext cx="304800" cy="228600"/>
              <a:chOff x="3124200" y="4648200"/>
              <a:chExt cx="1295400" cy="838200"/>
            </a:xfrm>
          </p:grpSpPr>
          <p:sp>
            <p:nvSpPr>
              <p:cNvPr id="11445" name="Rectangle 549"/>
              <p:cNvSpPr>
                <a:spLocks noChangeArrowheads="1"/>
              </p:cNvSpPr>
              <p:nvPr/>
            </p:nvSpPr>
            <p:spPr bwMode="auto">
              <a:xfrm>
                <a:off x="3124200" y="4648200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6" name="Rectangle 550"/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7" name="Rectangle 551"/>
              <p:cNvSpPr>
                <a:spLocks noChangeArrowheads="1"/>
              </p:cNvSpPr>
              <p:nvPr/>
            </p:nvSpPr>
            <p:spPr bwMode="auto">
              <a:xfrm>
                <a:off x="36576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8" name="Rectangle 552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9" name="Rectangle 553"/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0" name="Rectangle 554"/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1" name="Rectangle 555"/>
              <p:cNvSpPr>
                <a:spLocks noChangeArrowheads="1"/>
              </p:cNvSpPr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2" name="Rectangle 556"/>
              <p:cNvSpPr>
                <a:spLocks noChangeArrowheads="1"/>
              </p:cNvSpPr>
              <p:nvPr/>
            </p:nvSpPr>
            <p:spPr bwMode="auto">
              <a:xfrm>
                <a:off x="3505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3" name="Rectangle 557"/>
              <p:cNvSpPr>
                <a:spLocks noChangeArrowheads="1"/>
              </p:cNvSpPr>
              <p:nvPr/>
            </p:nvSpPr>
            <p:spPr bwMode="auto">
              <a:xfrm>
                <a:off x="36576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4" name="Rectangle 558"/>
              <p:cNvSpPr>
                <a:spLocks noChangeArrowheads="1"/>
              </p:cNvSpPr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5" name="Rectangle 559"/>
              <p:cNvSpPr>
                <a:spLocks noChangeArrowheads="1"/>
              </p:cNvSpPr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6" name="Rectangle 560"/>
              <p:cNvSpPr>
                <a:spLocks noChangeArrowheads="1"/>
              </p:cNvSpPr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7" name="Rectangle 561"/>
              <p:cNvSpPr>
                <a:spLocks noChangeArrowheads="1"/>
              </p:cNvSpPr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8" name="Rectangle 562"/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9" name="Rectangle 563"/>
              <p:cNvSpPr>
                <a:spLocks noChangeArrowheads="1"/>
              </p:cNvSpPr>
              <p:nvPr/>
            </p:nvSpPr>
            <p:spPr bwMode="auto">
              <a:xfrm>
                <a:off x="36576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0" name="Rectangle 564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1" name="Rectangle 565"/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2" name="Rectangle 566"/>
              <p:cNvSpPr>
                <a:spLocks noChangeArrowheads="1"/>
              </p:cNvSpPr>
              <p:nvPr/>
            </p:nvSpPr>
            <p:spPr bwMode="auto">
              <a:xfrm>
                <a:off x="41148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3" name="Rectangle 567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4" name="Rectangle 568"/>
              <p:cNvSpPr>
                <a:spLocks noChangeArrowheads="1"/>
              </p:cNvSpPr>
              <p:nvPr/>
            </p:nvSpPr>
            <p:spPr bwMode="auto">
              <a:xfrm>
                <a:off x="3505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5" name="Rectangle 569"/>
              <p:cNvSpPr>
                <a:spLocks noChangeArrowheads="1"/>
              </p:cNvSpPr>
              <p:nvPr/>
            </p:nvSpPr>
            <p:spPr bwMode="auto">
              <a:xfrm>
                <a:off x="36576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6" name="Rectangle 570"/>
              <p:cNvSpPr>
                <a:spLocks noChangeArrowheads="1"/>
              </p:cNvSpPr>
              <p:nvPr/>
            </p:nvSpPr>
            <p:spPr bwMode="auto">
              <a:xfrm>
                <a:off x="38100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7" name="Rectangle 571"/>
              <p:cNvSpPr>
                <a:spLocks noChangeArrowheads="1"/>
              </p:cNvSpPr>
              <p:nvPr/>
            </p:nvSpPr>
            <p:spPr bwMode="auto">
              <a:xfrm>
                <a:off x="39624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8" name="Rectangle 572"/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9" name="Rectangle 573"/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0" name="Rectangle 574"/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1" name="Rectangle 575"/>
              <p:cNvSpPr>
                <a:spLocks noChangeArrowheads="1"/>
              </p:cNvSpPr>
              <p:nvPr/>
            </p:nvSpPr>
            <p:spPr bwMode="auto">
              <a:xfrm>
                <a:off x="36576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2" name="Rectangle 576"/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3" name="Rectangle 577"/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4" name="Rectangle 578"/>
              <p:cNvSpPr>
                <a:spLocks noChangeArrowheads="1"/>
              </p:cNvSpPr>
              <p:nvPr/>
            </p:nvSpPr>
            <p:spPr bwMode="auto">
              <a:xfrm>
                <a:off x="41148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5" name="Rectangle 579"/>
              <p:cNvSpPr>
                <a:spLocks noChangeArrowheads="1"/>
              </p:cNvSpPr>
              <p:nvPr/>
            </p:nvSpPr>
            <p:spPr bwMode="auto">
              <a:xfrm>
                <a:off x="4267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6" name="Rectangle 580"/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581"/>
          <p:cNvGrpSpPr>
            <a:grpSpLocks/>
          </p:cNvGrpSpPr>
          <p:nvPr/>
        </p:nvGrpSpPr>
        <p:grpSpPr bwMode="auto">
          <a:xfrm flipH="1">
            <a:off x="2548128" y="5275350"/>
            <a:ext cx="381000" cy="228600"/>
            <a:chOff x="6934200" y="5791200"/>
            <a:chExt cx="381000" cy="228600"/>
          </a:xfrm>
        </p:grpSpPr>
        <p:cxnSp>
          <p:nvCxnSpPr>
            <p:cNvPr id="11409" name="Straight Connector 582"/>
            <p:cNvCxnSpPr>
              <a:cxnSpLocks noChangeShapeType="1"/>
            </p:cNvCxnSpPr>
            <p:nvPr/>
          </p:nvCxnSpPr>
          <p:spPr bwMode="auto">
            <a:xfrm>
              <a:off x="7162800" y="5942012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" name="Group 266"/>
            <p:cNvGrpSpPr>
              <a:grpSpLocks/>
            </p:cNvGrpSpPr>
            <p:nvPr/>
          </p:nvGrpSpPr>
          <p:grpSpPr bwMode="auto">
            <a:xfrm flipH="1">
              <a:off x="6934200" y="5791200"/>
              <a:ext cx="304800" cy="228600"/>
              <a:chOff x="3124200" y="4648200"/>
              <a:chExt cx="1295400" cy="838200"/>
            </a:xfrm>
          </p:grpSpPr>
          <p:sp>
            <p:nvSpPr>
              <p:cNvPr id="11411" name="Rectangle 584"/>
              <p:cNvSpPr>
                <a:spLocks noChangeArrowheads="1"/>
              </p:cNvSpPr>
              <p:nvPr/>
            </p:nvSpPr>
            <p:spPr bwMode="auto">
              <a:xfrm>
                <a:off x="3124200" y="4648200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2" name="Rectangle 585"/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3" name="Rectangle 586"/>
              <p:cNvSpPr>
                <a:spLocks noChangeArrowheads="1"/>
              </p:cNvSpPr>
              <p:nvPr/>
            </p:nvSpPr>
            <p:spPr bwMode="auto">
              <a:xfrm>
                <a:off x="36576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4" name="Rectangle 587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5" name="Rectangle 588"/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6" name="Rectangle 589"/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7" name="Rectangle 590"/>
              <p:cNvSpPr>
                <a:spLocks noChangeArrowheads="1"/>
              </p:cNvSpPr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8" name="Rectangle 591"/>
              <p:cNvSpPr>
                <a:spLocks noChangeArrowheads="1"/>
              </p:cNvSpPr>
              <p:nvPr/>
            </p:nvSpPr>
            <p:spPr bwMode="auto">
              <a:xfrm>
                <a:off x="3505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9" name="Rectangle 592"/>
              <p:cNvSpPr>
                <a:spLocks noChangeArrowheads="1"/>
              </p:cNvSpPr>
              <p:nvPr/>
            </p:nvSpPr>
            <p:spPr bwMode="auto">
              <a:xfrm>
                <a:off x="36576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0" name="Rectangle 593"/>
              <p:cNvSpPr>
                <a:spLocks noChangeArrowheads="1"/>
              </p:cNvSpPr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1" name="Rectangle 594"/>
              <p:cNvSpPr>
                <a:spLocks noChangeArrowheads="1"/>
              </p:cNvSpPr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2" name="Rectangle 595"/>
              <p:cNvSpPr>
                <a:spLocks noChangeArrowheads="1"/>
              </p:cNvSpPr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3" name="Rectangle 596"/>
              <p:cNvSpPr>
                <a:spLocks noChangeArrowheads="1"/>
              </p:cNvSpPr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4" name="Rectangle 597"/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5" name="Rectangle 598"/>
              <p:cNvSpPr>
                <a:spLocks noChangeArrowheads="1"/>
              </p:cNvSpPr>
              <p:nvPr/>
            </p:nvSpPr>
            <p:spPr bwMode="auto">
              <a:xfrm>
                <a:off x="36576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6" name="Rectangle 59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7" name="Rectangle 600"/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8" name="Rectangle 601"/>
              <p:cNvSpPr>
                <a:spLocks noChangeArrowheads="1"/>
              </p:cNvSpPr>
              <p:nvPr/>
            </p:nvSpPr>
            <p:spPr bwMode="auto">
              <a:xfrm>
                <a:off x="41148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9" name="Rectangle 602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0" name="Rectangle 603"/>
              <p:cNvSpPr>
                <a:spLocks noChangeArrowheads="1"/>
              </p:cNvSpPr>
              <p:nvPr/>
            </p:nvSpPr>
            <p:spPr bwMode="auto">
              <a:xfrm>
                <a:off x="3505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1" name="Rectangle 604"/>
              <p:cNvSpPr>
                <a:spLocks noChangeArrowheads="1"/>
              </p:cNvSpPr>
              <p:nvPr/>
            </p:nvSpPr>
            <p:spPr bwMode="auto">
              <a:xfrm>
                <a:off x="36576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2" name="Rectangle 605"/>
              <p:cNvSpPr>
                <a:spLocks noChangeArrowheads="1"/>
              </p:cNvSpPr>
              <p:nvPr/>
            </p:nvSpPr>
            <p:spPr bwMode="auto">
              <a:xfrm>
                <a:off x="38100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3" name="Rectangle 606"/>
              <p:cNvSpPr>
                <a:spLocks noChangeArrowheads="1"/>
              </p:cNvSpPr>
              <p:nvPr/>
            </p:nvSpPr>
            <p:spPr bwMode="auto">
              <a:xfrm>
                <a:off x="39624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4" name="Rectangle 607"/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5" name="Rectangle 608"/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6" name="Rectangle 609"/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7" name="Rectangle 610"/>
              <p:cNvSpPr>
                <a:spLocks noChangeArrowheads="1"/>
              </p:cNvSpPr>
              <p:nvPr/>
            </p:nvSpPr>
            <p:spPr bwMode="auto">
              <a:xfrm>
                <a:off x="36576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8" name="Rectangle 611"/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9" name="Rectangle 612"/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0" name="Rectangle 613"/>
              <p:cNvSpPr>
                <a:spLocks noChangeArrowheads="1"/>
              </p:cNvSpPr>
              <p:nvPr/>
            </p:nvSpPr>
            <p:spPr bwMode="auto">
              <a:xfrm>
                <a:off x="41148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1" name="Rectangle 614"/>
              <p:cNvSpPr>
                <a:spLocks noChangeArrowheads="1"/>
              </p:cNvSpPr>
              <p:nvPr/>
            </p:nvSpPr>
            <p:spPr bwMode="auto">
              <a:xfrm>
                <a:off x="4267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2" name="Rectangle 615"/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1337" name="Straight Connector 616"/>
          <p:cNvCxnSpPr>
            <a:cxnSpLocks noChangeShapeType="1"/>
          </p:cNvCxnSpPr>
          <p:nvPr/>
        </p:nvCxnSpPr>
        <p:spPr bwMode="auto">
          <a:xfrm>
            <a:off x="1487678" y="413076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0" name="Group 617"/>
          <p:cNvGrpSpPr>
            <a:grpSpLocks/>
          </p:cNvGrpSpPr>
          <p:nvPr/>
        </p:nvGrpSpPr>
        <p:grpSpPr bwMode="auto">
          <a:xfrm flipH="1">
            <a:off x="1259078" y="3979950"/>
            <a:ext cx="304800" cy="228600"/>
            <a:chOff x="3124200" y="4648200"/>
            <a:chExt cx="1295400" cy="838200"/>
          </a:xfrm>
        </p:grpSpPr>
        <p:sp>
          <p:nvSpPr>
            <p:cNvPr id="11377" name="Rectangle 618"/>
            <p:cNvSpPr>
              <a:spLocks noChangeArrowheads="1"/>
            </p:cNvSpPr>
            <p:nvPr/>
          </p:nvSpPr>
          <p:spPr bwMode="auto">
            <a:xfrm>
              <a:off x="3124200" y="4648200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8" name="Rectangle 619"/>
            <p:cNvSpPr>
              <a:spLocks noChangeArrowheads="1"/>
            </p:cNvSpPr>
            <p:nvPr/>
          </p:nvSpPr>
          <p:spPr bwMode="auto">
            <a:xfrm>
              <a:off x="3505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9" name="Rectangle 620"/>
            <p:cNvSpPr>
              <a:spLocks noChangeArrowheads="1"/>
            </p:cNvSpPr>
            <p:nvPr/>
          </p:nvSpPr>
          <p:spPr bwMode="auto">
            <a:xfrm>
              <a:off x="36576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0" name="Rectangle 621"/>
            <p:cNvSpPr>
              <a:spLocks noChangeArrowheads="1"/>
            </p:cNvSpPr>
            <p:nvPr/>
          </p:nvSpPr>
          <p:spPr bwMode="auto">
            <a:xfrm>
              <a:off x="38100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1" name="Rectangle 622"/>
            <p:cNvSpPr>
              <a:spLocks noChangeArrowheads="1"/>
            </p:cNvSpPr>
            <p:nvPr/>
          </p:nvSpPr>
          <p:spPr bwMode="auto">
            <a:xfrm>
              <a:off x="39624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2" name="Rectangle 623"/>
            <p:cNvSpPr>
              <a:spLocks noChangeArrowheads="1"/>
            </p:cNvSpPr>
            <p:nvPr/>
          </p:nvSpPr>
          <p:spPr bwMode="auto">
            <a:xfrm>
              <a:off x="41148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3" name="Rectangle 624"/>
            <p:cNvSpPr>
              <a:spLocks noChangeArrowheads="1"/>
            </p:cNvSpPr>
            <p:nvPr/>
          </p:nvSpPr>
          <p:spPr bwMode="auto">
            <a:xfrm>
              <a:off x="4267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4" name="Rectangle 625"/>
            <p:cNvSpPr>
              <a:spLocks noChangeArrowheads="1"/>
            </p:cNvSpPr>
            <p:nvPr/>
          </p:nvSpPr>
          <p:spPr bwMode="auto">
            <a:xfrm>
              <a:off x="3505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5" name="Rectangle 626"/>
            <p:cNvSpPr>
              <a:spLocks noChangeArrowheads="1"/>
            </p:cNvSpPr>
            <p:nvPr/>
          </p:nvSpPr>
          <p:spPr bwMode="auto">
            <a:xfrm>
              <a:off x="36576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6" name="Rectangle 627"/>
            <p:cNvSpPr>
              <a:spLocks noChangeArrowheads="1"/>
            </p:cNvSpPr>
            <p:nvPr/>
          </p:nvSpPr>
          <p:spPr bwMode="auto">
            <a:xfrm>
              <a:off x="38100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7" name="Rectangle 628"/>
            <p:cNvSpPr>
              <a:spLocks noChangeArrowheads="1"/>
            </p:cNvSpPr>
            <p:nvPr/>
          </p:nvSpPr>
          <p:spPr bwMode="auto">
            <a:xfrm>
              <a:off x="39624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8" name="Rectangle 629"/>
            <p:cNvSpPr>
              <a:spLocks noChangeArrowheads="1"/>
            </p:cNvSpPr>
            <p:nvPr/>
          </p:nvSpPr>
          <p:spPr bwMode="auto">
            <a:xfrm>
              <a:off x="41148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9" name="Rectangle 630"/>
            <p:cNvSpPr>
              <a:spLocks noChangeArrowheads="1"/>
            </p:cNvSpPr>
            <p:nvPr/>
          </p:nvSpPr>
          <p:spPr bwMode="auto">
            <a:xfrm>
              <a:off x="4267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0" name="Rectangle 631"/>
            <p:cNvSpPr>
              <a:spLocks noChangeArrowheads="1"/>
            </p:cNvSpPr>
            <p:nvPr/>
          </p:nvSpPr>
          <p:spPr bwMode="auto">
            <a:xfrm>
              <a:off x="3505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1" name="Rectangle 632"/>
            <p:cNvSpPr>
              <a:spLocks noChangeArrowheads="1"/>
            </p:cNvSpPr>
            <p:nvPr/>
          </p:nvSpPr>
          <p:spPr bwMode="auto">
            <a:xfrm>
              <a:off x="36576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2" name="Rectangle 633"/>
            <p:cNvSpPr>
              <a:spLocks noChangeArrowheads="1"/>
            </p:cNvSpPr>
            <p:nvPr/>
          </p:nvSpPr>
          <p:spPr bwMode="auto">
            <a:xfrm>
              <a:off x="38100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3" name="Rectangle 634"/>
            <p:cNvSpPr>
              <a:spLocks noChangeArrowheads="1"/>
            </p:cNvSpPr>
            <p:nvPr/>
          </p:nvSpPr>
          <p:spPr bwMode="auto">
            <a:xfrm>
              <a:off x="39624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4" name="Rectangle 635"/>
            <p:cNvSpPr>
              <a:spLocks noChangeArrowheads="1"/>
            </p:cNvSpPr>
            <p:nvPr/>
          </p:nvSpPr>
          <p:spPr bwMode="auto">
            <a:xfrm>
              <a:off x="41148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5" name="Rectangle 636"/>
            <p:cNvSpPr>
              <a:spLocks noChangeArrowheads="1"/>
            </p:cNvSpPr>
            <p:nvPr/>
          </p:nvSpPr>
          <p:spPr bwMode="auto">
            <a:xfrm>
              <a:off x="4267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6" name="Rectangle 637"/>
            <p:cNvSpPr>
              <a:spLocks noChangeArrowheads="1"/>
            </p:cNvSpPr>
            <p:nvPr/>
          </p:nvSpPr>
          <p:spPr bwMode="auto">
            <a:xfrm>
              <a:off x="3505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7" name="Rectangle 638"/>
            <p:cNvSpPr>
              <a:spLocks noChangeArrowheads="1"/>
            </p:cNvSpPr>
            <p:nvPr/>
          </p:nvSpPr>
          <p:spPr bwMode="auto">
            <a:xfrm>
              <a:off x="36576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8" name="Rectangle 639"/>
            <p:cNvSpPr>
              <a:spLocks noChangeArrowheads="1"/>
            </p:cNvSpPr>
            <p:nvPr/>
          </p:nvSpPr>
          <p:spPr bwMode="auto">
            <a:xfrm>
              <a:off x="38100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9" name="Rectangle 640"/>
            <p:cNvSpPr>
              <a:spLocks noChangeArrowheads="1"/>
            </p:cNvSpPr>
            <p:nvPr/>
          </p:nvSpPr>
          <p:spPr bwMode="auto">
            <a:xfrm>
              <a:off x="39624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0" name="Rectangle 641"/>
            <p:cNvSpPr>
              <a:spLocks noChangeArrowheads="1"/>
            </p:cNvSpPr>
            <p:nvPr/>
          </p:nvSpPr>
          <p:spPr bwMode="auto">
            <a:xfrm>
              <a:off x="41148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1" name="Rectangle 642"/>
            <p:cNvSpPr>
              <a:spLocks noChangeArrowheads="1"/>
            </p:cNvSpPr>
            <p:nvPr/>
          </p:nvSpPr>
          <p:spPr bwMode="auto">
            <a:xfrm>
              <a:off x="4267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2" name="Rectangle 643"/>
            <p:cNvSpPr>
              <a:spLocks noChangeArrowheads="1"/>
            </p:cNvSpPr>
            <p:nvPr/>
          </p:nvSpPr>
          <p:spPr bwMode="auto">
            <a:xfrm>
              <a:off x="3505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3" name="Rectangle 644"/>
            <p:cNvSpPr>
              <a:spLocks noChangeArrowheads="1"/>
            </p:cNvSpPr>
            <p:nvPr/>
          </p:nvSpPr>
          <p:spPr bwMode="auto">
            <a:xfrm>
              <a:off x="36576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4" name="Rectangle 645"/>
            <p:cNvSpPr>
              <a:spLocks noChangeArrowheads="1"/>
            </p:cNvSpPr>
            <p:nvPr/>
          </p:nvSpPr>
          <p:spPr bwMode="auto">
            <a:xfrm>
              <a:off x="38100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5" name="Rectangle 646"/>
            <p:cNvSpPr>
              <a:spLocks noChangeArrowheads="1"/>
            </p:cNvSpPr>
            <p:nvPr/>
          </p:nvSpPr>
          <p:spPr bwMode="auto">
            <a:xfrm>
              <a:off x="39624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6" name="Rectangle 647"/>
            <p:cNvSpPr>
              <a:spLocks noChangeArrowheads="1"/>
            </p:cNvSpPr>
            <p:nvPr/>
          </p:nvSpPr>
          <p:spPr bwMode="auto">
            <a:xfrm>
              <a:off x="41148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7" name="Rectangle 648"/>
            <p:cNvSpPr>
              <a:spLocks noChangeArrowheads="1"/>
            </p:cNvSpPr>
            <p:nvPr/>
          </p:nvSpPr>
          <p:spPr bwMode="auto">
            <a:xfrm>
              <a:off x="4267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8" name="Rectangle 649"/>
            <p:cNvSpPr>
              <a:spLocks noChangeArrowheads="1"/>
            </p:cNvSpPr>
            <p:nvPr/>
          </p:nvSpPr>
          <p:spPr bwMode="auto">
            <a:xfrm>
              <a:off x="3200400" y="4724400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  <p:extLst>
      <p:ext uri="{BB962C8B-B14F-4D97-AF65-F5344CB8AC3E}">
        <p14:creationId xmlns:p14="http://schemas.microsoft.com/office/powerpoint/2010/main" xmlns="" val="403852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Instruction-Level Parallelism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Simultaneous execution of multiple instructions of a Program.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Char char="r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Opportunities for splitting up instruction processing</a:t>
            </a:r>
          </a:p>
          <a:p>
            <a:pPr>
              <a:buFont typeface="Wingdings" charset="0"/>
              <a:buChar char="r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Pipelining within instruction</a:t>
            </a:r>
          </a:p>
          <a:p>
            <a:pPr>
              <a:buFont typeface="Wingdings" charset="0"/>
              <a:buChar char="r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Pipelining between instructions</a:t>
            </a:r>
          </a:p>
          <a:p>
            <a:pPr>
              <a:buFont typeface="Wingdings" charset="0"/>
              <a:buChar char="r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Overlapped execution</a:t>
            </a:r>
          </a:p>
          <a:p>
            <a:pPr>
              <a:buFont typeface="Wingdings" charset="0"/>
              <a:buChar char="r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Multiple functional units</a:t>
            </a:r>
          </a:p>
          <a:p>
            <a:pPr>
              <a:buFont typeface="Wingdings" charset="0"/>
              <a:buChar char="r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Out of order execution</a:t>
            </a:r>
          </a:p>
          <a:p>
            <a:pPr>
              <a:buFont typeface="Wingdings" charset="0"/>
              <a:buChar char="r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Multi-issue execution</a:t>
            </a:r>
          </a:p>
          <a:p>
            <a:pPr>
              <a:buFont typeface="Wingdings" charset="0"/>
              <a:buChar char="r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Superscalar processing</a:t>
            </a:r>
          </a:p>
          <a:p>
            <a:pPr>
              <a:buFont typeface="Wingdings" charset="0"/>
              <a:buChar char="r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Hardware multithreading (hyperthreading)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13972E4-5585-4984-9C64-606216AF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286000"/>
            <a:ext cx="2133600" cy="1557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A176CBF-C969-42AE-92F6-2DEF65B0A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860710"/>
            <a:ext cx="3002988" cy="19051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973138" y="4470400"/>
            <a:ext cx="1295400" cy="47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1316038" y="4489450"/>
            <a:ext cx="550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CDC</a:t>
            </a:r>
          </a:p>
          <a:p>
            <a:pPr>
              <a:lnSpc>
                <a:spcPct val="80000"/>
              </a:lnSpc>
            </a:pPr>
            <a:r>
              <a:rPr lang="en-US" sz="1400"/>
              <a:t>6600</a:t>
            </a: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2497138" y="4470400"/>
            <a:ext cx="1295400" cy="47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2689225" y="4495800"/>
            <a:ext cx="8556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FPS</a:t>
            </a:r>
          </a:p>
          <a:p>
            <a:pPr>
              <a:lnSpc>
                <a:spcPct val="80000"/>
              </a:lnSpc>
            </a:pPr>
            <a:r>
              <a:rPr lang="en-US" sz="1400"/>
              <a:t>AP-120B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4021138" y="4470400"/>
            <a:ext cx="1295400" cy="47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4364038" y="4495800"/>
            <a:ext cx="550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CDC</a:t>
            </a:r>
          </a:p>
          <a:p>
            <a:pPr>
              <a:lnSpc>
                <a:spcPct val="80000"/>
              </a:lnSpc>
            </a:pPr>
            <a:r>
              <a:rPr lang="en-US" sz="1400"/>
              <a:t>7600</a:t>
            </a:r>
          </a:p>
        </p:txBody>
      </p:sp>
      <p:sp>
        <p:nvSpPr>
          <p:cNvPr id="14343" name="Rectangle 11"/>
          <p:cNvSpPr>
            <a:spLocks noChangeArrowheads="1"/>
          </p:cNvSpPr>
          <p:nvPr/>
        </p:nvSpPr>
        <p:spPr bwMode="auto">
          <a:xfrm>
            <a:off x="5545138" y="4476750"/>
            <a:ext cx="1295400" cy="47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Rectangle 12"/>
          <p:cNvSpPr>
            <a:spLocks noChangeArrowheads="1"/>
          </p:cNvSpPr>
          <p:nvPr/>
        </p:nvSpPr>
        <p:spPr bwMode="auto">
          <a:xfrm>
            <a:off x="5802313" y="4572000"/>
            <a:ext cx="82708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CRAY-1</a:t>
            </a:r>
          </a:p>
        </p:txBody>
      </p:sp>
      <p:sp>
        <p:nvSpPr>
          <p:cNvPr id="14345" name="Rectangle 13"/>
          <p:cNvSpPr>
            <a:spLocks noChangeArrowheads="1"/>
          </p:cNvSpPr>
          <p:nvPr/>
        </p:nvSpPr>
        <p:spPr bwMode="auto">
          <a:xfrm>
            <a:off x="7069138" y="4470400"/>
            <a:ext cx="1295400" cy="47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Rectangle 14"/>
          <p:cNvSpPr>
            <a:spLocks noChangeArrowheads="1"/>
          </p:cNvSpPr>
          <p:nvPr/>
        </p:nvSpPr>
        <p:spPr bwMode="auto">
          <a:xfrm>
            <a:off x="7215188" y="4495800"/>
            <a:ext cx="9445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CDC</a:t>
            </a:r>
          </a:p>
          <a:p>
            <a:pPr>
              <a:lnSpc>
                <a:spcPct val="80000"/>
              </a:lnSpc>
            </a:pPr>
            <a:r>
              <a:rPr lang="en-US" sz="1400"/>
              <a:t>Cyber-205</a:t>
            </a:r>
          </a:p>
        </p:txBody>
      </p:sp>
      <p:sp>
        <p:nvSpPr>
          <p:cNvPr id="14347" name="Rectangle 16"/>
          <p:cNvSpPr>
            <a:spLocks noChangeArrowheads="1"/>
          </p:cNvSpPr>
          <p:nvPr/>
        </p:nvSpPr>
        <p:spPr bwMode="auto">
          <a:xfrm>
            <a:off x="3113088" y="2819400"/>
            <a:ext cx="1706562" cy="47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8" name="Rectangle 17"/>
          <p:cNvSpPr>
            <a:spLocks noChangeArrowheads="1"/>
          </p:cNvSpPr>
          <p:nvPr/>
        </p:nvSpPr>
        <p:spPr bwMode="auto">
          <a:xfrm>
            <a:off x="3481388" y="2819400"/>
            <a:ext cx="10144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only scalar</a:t>
            </a:r>
          </a:p>
          <a:p>
            <a:pPr>
              <a:lnSpc>
                <a:spcPct val="80000"/>
              </a:lnSpc>
            </a:pPr>
            <a:r>
              <a:rPr lang="en-US" sz="1400"/>
              <a:t>instructions</a:t>
            </a:r>
          </a:p>
        </p:txBody>
      </p:sp>
      <p:sp>
        <p:nvSpPr>
          <p:cNvPr id="14349" name="Rectangle 19"/>
          <p:cNvSpPr>
            <a:spLocks noChangeArrowheads="1"/>
          </p:cNvSpPr>
          <p:nvPr/>
        </p:nvSpPr>
        <p:spPr bwMode="auto">
          <a:xfrm>
            <a:off x="4021138" y="3676650"/>
            <a:ext cx="1295400" cy="47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Rectangle 20"/>
          <p:cNvSpPr>
            <a:spLocks noChangeArrowheads="1"/>
          </p:cNvSpPr>
          <p:nvPr/>
        </p:nvSpPr>
        <p:spPr bwMode="auto">
          <a:xfrm>
            <a:off x="4119563" y="3683000"/>
            <a:ext cx="1044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issue-when-</a:t>
            </a:r>
          </a:p>
          <a:p>
            <a:pPr>
              <a:lnSpc>
                <a:spcPct val="80000"/>
              </a:lnSpc>
            </a:pPr>
            <a:r>
              <a:rPr lang="en-US" sz="1400"/>
              <a:t>ready</a:t>
            </a:r>
          </a:p>
        </p:txBody>
      </p:sp>
      <p:sp>
        <p:nvSpPr>
          <p:cNvPr id="14351" name="Rectangle 21"/>
          <p:cNvSpPr>
            <a:spLocks noChangeArrowheads="1"/>
          </p:cNvSpPr>
          <p:nvPr/>
        </p:nvSpPr>
        <p:spPr bwMode="auto">
          <a:xfrm>
            <a:off x="5600700" y="3670300"/>
            <a:ext cx="1295400" cy="47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2" name="Rectangle 22"/>
          <p:cNvSpPr>
            <a:spLocks noChangeArrowheads="1"/>
          </p:cNvSpPr>
          <p:nvPr/>
        </p:nvSpPr>
        <p:spPr bwMode="auto">
          <a:xfrm>
            <a:off x="5807075" y="3683000"/>
            <a:ext cx="9001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register</a:t>
            </a:r>
            <a:br>
              <a:rPr lang="en-US" sz="1400"/>
            </a:br>
            <a:r>
              <a:rPr lang="en-US" sz="1400"/>
              <a:t>to register</a:t>
            </a:r>
          </a:p>
        </p:txBody>
      </p:sp>
      <p:sp>
        <p:nvSpPr>
          <p:cNvPr id="14353" name="Rectangle 23"/>
          <p:cNvSpPr>
            <a:spLocks noChangeArrowheads="1"/>
          </p:cNvSpPr>
          <p:nvPr/>
        </p:nvSpPr>
        <p:spPr bwMode="auto">
          <a:xfrm>
            <a:off x="7035800" y="3676650"/>
            <a:ext cx="1295400" cy="47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4" name="Rectangle 24"/>
          <p:cNvSpPr>
            <a:spLocks noChangeArrowheads="1"/>
          </p:cNvSpPr>
          <p:nvPr/>
        </p:nvSpPr>
        <p:spPr bwMode="auto">
          <a:xfrm>
            <a:off x="7210425" y="3683000"/>
            <a:ext cx="9588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memory</a:t>
            </a:r>
            <a:br>
              <a:rPr lang="en-US" sz="1400"/>
            </a:br>
            <a:r>
              <a:rPr lang="en-US" sz="1400"/>
              <a:t>to memory</a:t>
            </a:r>
          </a:p>
        </p:txBody>
      </p:sp>
      <p:sp>
        <p:nvSpPr>
          <p:cNvPr id="14355" name="Rectangle 26"/>
          <p:cNvSpPr>
            <a:spLocks noChangeArrowheads="1"/>
          </p:cNvSpPr>
          <p:nvPr/>
        </p:nvSpPr>
        <p:spPr bwMode="auto">
          <a:xfrm>
            <a:off x="2497138" y="3676650"/>
            <a:ext cx="1295400" cy="47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6" name="Rectangle 27"/>
          <p:cNvSpPr>
            <a:spLocks noChangeArrowheads="1"/>
          </p:cNvSpPr>
          <p:nvPr/>
        </p:nvSpPr>
        <p:spPr bwMode="auto">
          <a:xfrm>
            <a:off x="2686050" y="3683000"/>
            <a:ext cx="904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horizontal</a:t>
            </a:r>
          </a:p>
          <a:p>
            <a:pPr>
              <a:lnSpc>
                <a:spcPct val="80000"/>
              </a:lnSpc>
            </a:pPr>
            <a:r>
              <a:rPr lang="en-US" sz="1400"/>
              <a:t>control</a:t>
            </a:r>
          </a:p>
        </p:txBody>
      </p:sp>
      <p:sp>
        <p:nvSpPr>
          <p:cNvPr id="14357" name="Rectangle 29"/>
          <p:cNvSpPr>
            <a:spLocks noChangeArrowheads="1"/>
          </p:cNvSpPr>
          <p:nvPr/>
        </p:nvSpPr>
        <p:spPr bwMode="auto">
          <a:xfrm>
            <a:off x="6161088" y="2819400"/>
            <a:ext cx="1706562" cy="47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8" name="Rectangle 30"/>
          <p:cNvSpPr>
            <a:spLocks noChangeArrowheads="1"/>
          </p:cNvSpPr>
          <p:nvPr/>
        </p:nvSpPr>
        <p:spPr bwMode="auto">
          <a:xfrm>
            <a:off x="6477000" y="2819400"/>
            <a:ext cx="10144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vector</a:t>
            </a:r>
          </a:p>
          <a:p>
            <a:pPr>
              <a:lnSpc>
                <a:spcPct val="80000"/>
              </a:lnSpc>
            </a:pPr>
            <a:r>
              <a:rPr lang="en-US" sz="1400"/>
              <a:t>instructions</a:t>
            </a:r>
          </a:p>
        </p:txBody>
      </p:sp>
      <p:sp>
        <p:nvSpPr>
          <p:cNvPr id="14359" name="Rectangle 31"/>
          <p:cNvSpPr>
            <a:spLocks noChangeArrowheads="1"/>
          </p:cNvSpPr>
          <p:nvPr/>
        </p:nvSpPr>
        <p:spPr bwMode="auto">
          <a:xfrm>
            <a:off x="4433888" y="2133600"/>
            <a:ext cx="2011362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0" name="Rectangle 32"/>
          <p:cNvSpPr>
            <a:spLocks noChangeArrowheads="1"/>
          </p:cNvSpPr>
          <p:nvPr/>
        </p:nvSpPr>
        <p:spPr bwMode="auto">
          <a:xfrm>
            <a:off x="5105400" y="2185988"/>
            <a:ext cx="8556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Pipelined</a:t>
            </a:r>
          </a:p>
        </p:txBody>
      </p:sp>
      <p:sp>
        <p:nvSpPr>
          <p:cNvPr id="14361" name="Rectangle 33"/>
          <p:cNvSpPr>
            <a:spLocks noChangeArrowheads="1"/>
          </p:cNvSpPr>
          <p:nvPr/>
        </p:nvSpPr>
        <p:spPr bwMode="auto">
          <a:xfrm>
            <a:off x="973138" y="2819400"/>
            <a:ext cx="1295400" cy="47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2" name="Rectangle 34"/>
          <p:cNvSpPr>
            <a:spLocks noChangeArrowheads="1"/>
          </p:cNvSpPr>
          <p:nvPr/>
        </p:nvSpPr>
        <p:spPr bwMode="auto">
          <a:xfrm>
            <a:off x="674688" y="2133600"/>
            <a:ext cx="2011362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3" name="Rectangle 35"/>
          <p:cNvSpPr>
            <a:spLocks noChangeArrowheads="1"/>
          </p:cNvSpPr>
          <p:nvPr/>
        </p:nvSpPr>
        <p:spPr bwMode="auto">
          <a:xfrm>
            <a:off x="1095375" y="2192338"/>
            <a:ext cx="1190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600"/>
              <a:t>Unpipelined</a:t>
            </a:r>
          </a:p>
        </p:txBody>
      </p:sp>
      <p:sp>
        <p:nvSpPr>
          <p:cNvPr id="14364" name="Rectangle 36"/>
          <p:cNvSpPr>
            <a:spLocks noChangeArrowheads="1"/>
          </p:cNvSpPr>
          <p:nvPr/>
        </p:nvSpPr>
        <p:spPr bwMode="auto">
          <a:xfrm>
            <a:off x="1163638" y="2840038"/>
            <a:ext cx="8651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/>
              <a:t>multiple</a:t>
            </a:r>
          </a:p>
          <a:p>
            <a:pPr>
              <a:lnSpc>
                <a:spcPct val="80000"/>
              </a:lnSpc>
            </a:pPr>
            <a:r>
              <a:rPr lang="en-US" sz="1600"/>
              <a:t>E unit</a:t>
            </a:r>
          </a:p>
        </p:txBody>
      </p:sp>
      <p:sp>
        <p:nvSpPr>
          <p:cNvPr id="14365" name="Rectangle 37"/>
          <p:cNvSpPr>
            <a:spLocks noChangeArrowheads="1"/>
          </p:cNvSpPr>
          <p:nvPr/>
        </p:nvSpPr>
        <p:spPr bwMode="auto">
          <a:xfrm>
            <a:off x="7243763" y="2336800"/>
            <a:ext cx="874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u="sng"/>
              <a:t>Vector</a:t>
            </a:r>
          </a:p>
        </p:txBody>
      </p:sp>
      <p:sp>
        <p:nvSpPr>
          <p:cNvPr id="14366" name="Line 38"/>
          <p:cNvSpPr>
            <a:spLocks noChangeShapeType="1"/>
          </p:cNvSpPr>
          <p:nvPr/>
        </p:nvSpPr>
        <p:spPr bwMode="auto">
          <a:xfrm>
            <a:off x="1574800" y="2498725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7" name="Line 39"/>
          <p:cNvSpPr>
            <a:spLocks noChangeShapeType="1"/>
          </p:cNvSpPr>
          <p:nvPr/>
        </p:nvSpPr>
        <p:spPr bwMode="auto">
          <a:xfrm>
            <a:off x="1574800" y="329882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8" name="Line 40"/>
          <p:cNvSpPr>
            <a:spLocks noChangeShapeType="1"/>
          </p:cNvSpPr>
          <p:nvPr/>
        </p:nvSpPr>
        <p:spPr bwMode="auto">
          <a:xfrm flipH="1">
            <a:off x="4013200" y="2498725"/>
            <a:ext cx="13208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9" name="Line 41"/>
          <p:cNvSpPr>
            <a:spLocks noChangeShapeType="1"/>
          </p:cNvSpPr>
          <p:nvPr/>
        </p:nvSpPr>
        <p:spPr bwMode="auto">
          <a:xfrm>
            <a:off x="5638800" y="2498725"/>
            <a:ext cx="13208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0" name="Line 42"/>
          <p:cNvSpPr>
            <a:spLocks noChangeShapeType="1"/>
          </p:cNvSpPr>
          <p:nvPr/>
        </p:nvSpPr>
        <p:spPr bwMode="auto">
          <a:xfrm flipH="1">
            <a:off x="3200400" y="3298825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1" name="Line 43"/>
          <p:cNvSpPr>
            <a:spLocks noChangeShapeType="1"/>
          </p:cNvSpPr>
          <p:nvPr/>
        </p:nvSpPr>
        <p:spPr bwMode="auto">
          <a:xfrm>
            <a:off x="4013200" y="3298825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2" name="Line 44"/>
          <p:cNvSpPr>
            <a:spLocks noChangeShapeType="1"/>
          </p:cNvSpPr>
          <p:nvPr/>
        </p:nvSpPr>
        <p:spPr bwMode="auto">
          <a:xfrm>
            <a:off x="6959600" y="3298825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3" name="Line 45"/>
          <p:cNvSpPr>
            <a:spLocks noChangeShapeType="1"/>
          </p:cNvSpPr>
          <p:nvPr/>
        </p:nvSpPr>
        <p:spPr bwMode="auto">
          <a:xfrm flipH="1">
            <a:off x="6146800" y="3298825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4" name="Line 46"/>
          <p:cNvSpPr>
            <a:spLocks noChangeShapeType="1"/>
          </p:cNvSpPr>
          <p:nvPr/>
        </p:nvSpPr>
        <p:spPr bwMode="auto">
          <a:xfrm>
            <a:off x="3098800" y="4156075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5" name="Line 47"/>
          <p:cNvSpPr>
            <a:spLocks noChangeShapeType="1"/>
          </p:cNvSpPr>
          <p:nvPr/>
        </p:nvSpPr>
        <p:spPr bwMode="auto">
          <a:xfrm>
            <a:off x="4724400" y="4156075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6" name="Line 48"/>
          <p:cNvSpPr>
            <a:spLocks noChangeShapeType="1"/>
          </p:cNvSpPr>
          <p:nvPr/>
        </p:nvSpPr>
        <p:spPr bwMode="auto">
          <a:xfrm>
            <a:off x="6248400" y="4156075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7" name="Line 49"/>
          <p:cNvSpPr>
            <a:spLocks noChangeShapeType="1"/>
          </p:cNvSpPr>
          <p:nvPr/>
        </p:nvSpPr>
        <p:spPr bwMode="auto">
          <a:xfrm>
            <a:off x="7670800" y="4156075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792413" y="4946650"/>
            <a:ext cx="647700" cy="682625"/>
            <a:chOff x="1759" y="2640"/>
            <a:chExt cx="408" cy="430"/>
          </a:xfrm>
        </p:grpSpPr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>
              <a:off x="1963" y="2640"/>
              <a:ext cx="0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1759" y="2878"/>
              <a:ext cx="4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/>
                <a:t>VLIW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305300" y="4962525"/>
            <a:ext cx="677863" cy="895350"/>
            <a:chOff x="2712" y="2650"/>
            <a:chExt cx="427" cy="564"/>
          </a:xfrm>
        </p:grpSpPr>
        <p:sp>
          <p:nvSpPr>
            <p:cNvPr id="14385" name="Line 54"/>
            <p:cNvSpPr>
              <a:spLocks noChangeShapeType="1"/>
            </p:cNvSpPr>
            <p:nvPr/>
          </p:nvSpPr>
          <p:spPr bwMode="auto">
            <a:xfrm>
              <a:off x="2916" y="2650"/>
              <a:ext cx="0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6" name="Rectangle 55"/>
            <p:cNvSpPr>
              <a:spLocks noChangeArrowheads="1"/>
            </p:cNvSpPr>
            <p:nvPr/>
          </p:nvSpPr>
          <p:spPr bwMode="auto">
            <a:xfrm>
              <a:off x="2712" y="2888"/>
              <a:ext cx="4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/>
                <a:t>IBM</a:t>
              </a:r>
            </a:p>
            <a:p>
              <a:pPr algn="l"/>
              <a:r>
                <a:rPr lang="en-US" sz="1400"/>
                <a:t>360/91</a:t>
              </a:r>
            </a:p>
          </p:txBody>
        </p:sp>
      </p:grpSp>
      <p:sp>
        <p:nvSpPr>
          <p:cNvPr id="14380" name="Rectangle 56"/>
          <p:cNvSpPr>
            <a:spLocks noChangeArrowheads="1"/>
          </p:cNvSpPr>
          <p:nvPr/>
        </p:nvSpPr>
        <p:spPr bwMode="auto">
          <a:xfrm>
            <a:off x="3092450" y="1981200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u="sng"/>
              <a:t>ILP</a:t>
            </a:r>
          </a:p>
        </p:txBody>
      </p:sp>
      <p:sp>
        <p:nvSpPr>
          <p:cNvPr id="14381" name="Rectangle 59"/>
          <p:cNvSpPr>
            <a:spLocks noChangeArrowheads="1"/>
          </p:cNvSpPr>
          <p:nvPr/>
        </p:nvSpPr>
        <p:spPr bwMode="auto">
          <a:xfrm>
            <a:off x="941388" y="5029200"/>
            <a:ext cx="119221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400"/>
              <a:t>scoreboarding</a:t>
            </a:r>
          </a:p>
        </p:txBody>
      </p:sp>
      <p:sp>
        <p:nvSpPr>
          <p:cNvPr id="14382" name="Rectangle 60"/>
          <p:cNvSpPr>
            <a:spLocks noChangeArrowheads="1"/>
          </p:cNvSpPr>
          <p:nvPr/>
        </p:nvSpPr>
        <p:spPr bwMode="auto">
          <a:xfrm>
            <a:off x="4065588" y="5834063"/>
            <a:ext cx="1563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400"/>
              <a:t>reservation stations</a:t>
            </a:r>
          </a:p>
        </p:txBody>
      </p:sp>
      <p:sp>
        <p:nvSpPr>
          <p:cNvPr id="14383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Parallelism in Single Processor Computers </a:t>
            </a:r>
          </a:p>
        </p:txBody>
      </p:sp>
      <p:sp>
        <p:nvSpPr>
          <p:cNvPr id="14384" name="Rectangle 6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History of processor architecture innovation</a:t>
            </a:r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CF353-24CB-49C8-A35C-3C7EB360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8E1021-F2AD-42AE-89E3-C652A446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about</a:t>
            </a:r>
          </a:p>
          <a:p>
            <a:pPr lvl="1"/>
            <a:r>
              <a:rPr lang="en-US" dirty="0"/>
              <a:t>Bit-Level Parallelism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28969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Vector Processing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Scalar processing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Processor instructions operate on scalar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integer registers and floating-point registers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Vectors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of scalar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Vector registers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integer, floating point (typically)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Vector instructions operate on</a:t>
            </a:r>
            <a:br>
              <a:rPr lang="en-US" dirty="0"/>
            </a:br>
            <a:r>
              <a:rPr lang="en-US" dirty="0"/>
              <a:t>vector registers (SIMD)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Issues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Vector unit pipelining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Multiple vector units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Vector chaining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34EA40-2914-4B5F-BE93-05FDFA230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966" y="4275202"/>
            <a:ext cx="4889937" cy="2002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30A79-23F2-49C9-9B71-B4D6E71A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F13CE3-30BC-46B4-8AFA-C91B050E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parallelism in hardware and software.</a:t>
            </a:r>
          </a:p>
          <a:p>
            <a:r>
              <a:rPr lang="en-US" dirty="0"/>
              <a:t>List parallel computer architectures types</a:t>
            </a:r>
          </a:p>
          <a:p>
            <a:r>
              <a:rPr lang="en-US" dirty="0"/>
              <a:t>Explain different parallel computer architectures.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99F52E-BE47-49B2-990A-ADDE834517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40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E3393-A97E-4158-8043-AD7E0B2B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803E0B-0CE8-457B-BEE9-A498C52A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Computer Architecture/Programming Models (Continued..)</a:t>
            </a:r>
          </a:p>
          <a:p>
            <a:pPr lvl="1"/>
            <a:r>
              <a:rPr lang="en-US" dirty="0"/>
              <a:t>Architecture’s Classification according to Memory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3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Parallel architecture types</a:t>
            </a:r>
          </a:p>
          <a:p>
            <a:r>
              <a:rPr lang="en-US" dirty="0"/>
              <a:t>Instruction-level parallelism</a:t>
            </a:r>
          </a:p>
          <a:p>
            <a:r>
              <a:rPr lang="en-US" dirty="0"/>
              <a:t>Vector processing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Flynn’s Taxonomy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memory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organization: UMA, NUMA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Coherency: CC-UMA, CC-NUMA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Interconnection networks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Distributed memory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Clusters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Clusters of SMPs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Heterogeneous clusters of SMPs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xmlns="" id="{1D6ADD5D-C147-4D02-B31C-2C6063D9B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GB" altLang="x-none" dirty="0"/>
              <a:t>Parallelism and Parallel vs. Distributed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xmlns="" id="{4A81713D-1A3A-47EA-8B2F-B184EB5A53C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28600" y="1535112"/>
            <a:ext cx="4453128" cy="4865688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en-GB" altLang="x-none" dirty="0"/>
              <a:t>Parallel computing generally means:</a:t>
            </a:r>
          </a:p>
          <a:p>
            <a:pPr lvl="1" eaLnBrk="1" hangingPunct="1"/>
            <a:r>
              <a:rPr lang="en-GB" altLang="x-none" sz="2400" dirty="0"/>
              <a:t>Vector processing of data </a:t>
            </a:r>
          </a:p>
          <a:p>
            <a:pPr lvl="1" eaLnBrk="1" hangingPunct="1"/>
            <a:r>
              <a:rPr lang="en-GB" altLang="x-none" sz="2400" dirty="0"/>
              <a:t>Multiple CPUs in a single computer </a:t>
            </a:r>
          </a:p>
          <a:p>
            <a:pPr eaLnBrk="1" hangingPunct="1"/>
            <a:r>
              <a:rPr lang="en-GB" altLang="x-none" dirty="0"/>
              <a:t>Distributed computing generally means:</a:t>
            </a:r>
          </a:p>
          <a:p>
            <a:pPr lvl="1" eaLnBrk="1" hangingPunct="1"/>
            <a:r>
              <a:rPr lang="en-GB" altLang="x-none" sz="2400" dirty="0"/>
              <a:t>Multiple CPUs across many computers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7A9795A2-898F-4BDD-BD2C-26471EBDF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2" y="2422402"/>
            <a:ext cx="4453128" cy="3091107"/>
          </a:xfrm>
          <a:prstGeom prst="rect">
            <a:avLst/>
          </a:prstGeom>
          <a:noFill/>
        </p:spPr>
      </p:pic>
      <p:sp>
        <p:nvSpPr>
          <p:cNvPr id="76" name="Slide Number Placeholder 6">
            <a:extLst>
              <a:ext uri="{FF2B5EF4-FFF2-40B4-BE49-F238E27FC236}">
                <a16:creationId xmlns:a16="http://schemas.microsoft.com/office/drawing/2014/main" xmlns="" id="{133C3035-70B1-4557-901C-8A224377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192ABFDE-B9DE-0347-8949-80A077F7341C}" type="slidenum">
              <a:rPr lang="en-US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sp>
        <p:nvSpPr>
          <p:cNvPr id="78" name="Footer Placeholder 7">
            <a:extLst>
              <a:ext uri="{FF2B5EF4-FFF2-40B4-BE49-F238E27FC236}">
                <a16:creationId xmlns:a16="http://schemas.microsoft.com/office/drawing/2014/main" xmlns="" id="{433BC409-92B5-48B2-B60C-11CBC334BF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0" y="6369050"/>
            <a:ext cx="4495800" cy="4889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Introduction to Parallel Computing, University of Oregon, IPCC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xmlns="" id="{311C3A5C-5E63-4257-8AEB-5E3A99E6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Different Workers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xmlns="" id="{CBF98CD2-814D-4C2E-ABF0-FC593DDC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Different threads in the same core</a:t>
            </a:r>
          </a:p>
          <a:p>
            <a:pPr eaLnBrk="1" hangingPunct="1"/>
            <a:r>
              <a:rPr lang="en-US" altLang="x-none"/>
              <a:t>Different cores in the same CPU</a:t>
            </a:r>
          </a:p>
          <a:p>
            <a:pPr eaLnBrk="1" hangingPunct="1"/>
            <a:r>
              <a:rPr lang="en-US" altLang="x-none"/>
              <a:t>Different CPUs in a multi-processor system</a:t>
            </a:r>
          </a:p>
          <a:p>
            <a:pPr eaLnBrk="1" hangingPunct="1"/>
            <a:r>
              <a:rPr lang="en-US" altLang="x-none"/>
              <a:t>Different machines in a distributed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How do you get parallelism in the hardware?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ea typeface="ＭＳ Ｐゴシック" charset="-128"/>
                <a:cs typeface="ＭＳ Ｐゴシック" charset="-128"/>
              </a:rPr>
              <a:t>Task Parallelism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Distribute Instructions across processors</a:t>
            </a:r>
          </a:p>
          <a:p>
            <a:r>
              <a:rPr lang="en-US" b="1" dirty="0">
                <a:ea typeface="ＭＳ Ｐゴシック" charset="-128"/>
                <a:cs typeface="ＭＳ Ｐゴシック" charset="-128"/>
              </a:rPr>
              <a:t>Data parallelism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Distribute Instructions across processors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Instruction-Level Parallelism (ILP)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Bit-level parallelism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Processor parallelism</a:t>
            </a:r>
          </a:p>
          <a:p>
            <a:pPr lvl="1"/>
            <a:r>
              <a:rPr lang="en-US" dirty="0"/>
              <a:t>Increase number of processors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Memory system parallelism</a:t>
            </a:r>
          </a:p>
          <a:p>
            <a:pPr lvl="1"/>
            <a:r>
              <a:rPr lang="en-US" dirty="0"/>
              <a:t>Increase number of memory units</a:t>
            </a:r>
          </a:p>
          <a:p>
            <a:pPr lvl="1"/>
            <a:r>
              <a:rPr lang="en-US" dirty="0"/>
              <a:t>Increase bandwidth to memory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Communication parallelism</a:t>
            </a:r>
          </a:p>
          <a:p>
            <a:pPr lvl="1"/>
            <a:r>
              <a:rPr lang="en-US" dirty="0"/>
              <a:t>Increase amount of interconnection between elements</a:t>
            </a:r>
          </a:p>
          <a:p>
            <a:pPr lvl="1"/>
            <a:r>
              <a:rPr lang="en-US" dirty="0"/>
              <a:t>Increase communication bandwidth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7E88F15-0D17-4CE6-BC67-1930A1A6F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80" y="1659153"/>
            <a:ext cx="1609950" cy="39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B7B78E2-F444-493C-89A7-31EBBA6E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80" y="2066915"/>
            <a:ext cx="838317" cy="743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05A6539-F4F0-47CA-B02A-B5CCE0582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195" y="2133600"/>
            <a:ext cx="790685" cy="6763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2590800" y="595788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133600" y="5348287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Parallel Architecture Types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305300" cy="5486400"/>
          </a:xfrm>
        </p:spPr>
        <p:txBody>
          <a:bodyPr/>
          <a:lstStyle/>
          <a:p>
            <a:r>
              <a:rPr lang="en-US" sz="2400" dirty="0" err="1">
                <a:ea typeface="ＭＳ Ｐゴシック" charset="-128"/>
                <a:cs typeface="ＭＳ Ｐゴシック" charset="-128"/>
              </a:rPr>
              <a:t>Uniprocessor</a:t>
            </a: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2200" dirty="0"/>
              <a:t>Scalar processor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1400" dirty="0"/>
          </a:p>
          <a:p>
            <a:pPr lvl="1"/>
            <a:r>
              <a:rPr lang="en-US" sz="2200" dirty="0"/>
              <a:t>Vector processor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Data Parallel - Flynn’s Taxonomy (SISD, SIMD, MIMD)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852613" y="21224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295400" y="1752600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373188" y="2351088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1841500" y="3722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284288" y="3352800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1362075" y="3951288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2449513" y="3352800"/>
            <a:ext cx="827087" cy="406400"/>
          </a:xfrm>
          <a:prstGeom prst="rect">
            <a:avLst/>
          </a:prstGeom>
          <a:solidFill>
            <a:srgbClr val="5DBAC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vector</a:t>
            </a:r>
          </a:p>
        </p:txBody>
      </p:sp>
      <p:cxnSp>
        <p:nvCxnSpPr>
          <p:cNvPr id="9232" name="AutoShape 16"/>
          <p:cNvCxnSpPr>
            <a:cxnSpLocks noChangeShapeType="1"/>
            <a:stCxn id="9231" idx="2"/>
            <a:endCxn id="9230" idx="3"/>
          </p:cNvCxnSpPr>
          <p:nvPr/>
        </p:nvCxnSpPr>
        <p:spPr bwMode="auto">
          <a:xfrm rot="5400000">
            <a:off x="2434431" y="3725069"/>
            <a:ext cx="395288" cy="463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9251" name="Line 36"/>
          <p:cNvSpPr>
            <a:spLocks noChangeShapeType="1"/>
          </p:cNvSpPr>
          <p:nvPr/>
        </p:nvSpPr>
        <p:spPr bwMode="auto">
          <a:xfrm>
            <a:off x="1547813" y="55514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2" name="Rectangle 37"/>
          <p:cNvSpPr>
            <a:spLocks noChangeArrowheads="1"/>
          </p:cNvSpPr>
          <p:nvPr/>
        </p:nvSpPr>
        <p:spPr bwMode="auto">
          <a:xfrm>
            <a:off x="990600" y="5181600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9253" name="Rectangle 38"/>
          <p:cNvSpPr>
            <a:spLocks noChangeArrowheads="1"/>
          </p:cNvSpPr>
          <p:nvPr/>
        </p:nvSpPr>
        <p:spPr bwMode="auto">
          <a:xfrm>
            <a:off x="1068388" y="5780087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743200" y="5195887"/>
            <a:ext cx="228600" cy="457200"/>
            <a:chOff x="1824" y="3216"/>
            <a:chExt cx="144" cy="288"/>
          </a:xfrm>
        </p:grpSpPr>
        <p:sp>
          <p:nvSpPr>
            <p:cNvPr id="9278" name="Rectangle 40"/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9" name="Rectangle 41"/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048000" y="5195887"/>
            <a:ext cx="228600" cy="457200"/>
            <a:chOff x="1824" y="3216"/>
            <a:chExt cx="144" cy="288"/>
          </a:xfrm>
        </p:grpSpPr>
        <p:sp>
          <p:nvSpPr>
            <p:cNvPr id="9276" name="Rectangle 43"/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7" name="Rectangle 44"/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352800" y="5195887"/>
            <a:ext cx="228600" cy="457200"/>
            <a:chOff x="1824" y="3216"/>
            <a:chExt cx="144" cy="288"/>
          </a:xfrm>
        </p:grpSpPr>
        <p:sp>
          <p:nvSpPr>
            <p:cNvPr id="9274" name="Rectangle 46"/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5" name="Rectangle 47"/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3657600" y="5195887"/>
            <a:ext cx="228600" cy="457200"/>
            <a:chOff x="1824" y="3216"/>
            <a:chExt cx="144" cy="288"/>
          </a:xfrm>
        </p:grpSpPr>
        <p:sp>
          <p:nvSpPr>
            <p:cNvPr id="9272" name="Rectangle 49"/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3" name="Rectangle 50"/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743200" y="5837237"/>
            <a:ext cx="228600" cy="457200"/>
            <a:chOff x="1824" y="3216"/>
            <a:chExt cx="144" cy="288"/>
          </a:xfrm>
        </p:grpSpPr>
        <p:sp>
          <p:nvSpPr>
            <p:cNvPr id="9270" name="Rectangle 52"/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1" name="Rectangle 53"/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3048000" y="5837237"/>
            <a:ext cx="228600" cy="457200"/>
            <a:chOff x="1824" y="3216"/>
            <a:chExt cx="144" cy="288"/>
          </a:xfrm>
        </p:grpSpPr>
        <p:sp>
          <p:nvSpPr>
            <p:cNvPr id="9268" name="Rectangle 55"/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9" name="Rectangle 56"/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3352800" y="5837237"/>
            <a:ext cx="228600" cy="457200"/>
            <a:chOff x="1824" y="3216"/>
            <a:chExt cx="144" cy="288"/>
          </a:xfrm>
        </p:grpSpPr>
        <p:sp>
          <p:nvSpPr>
            <p:cNvPr id="9266" name="Rectangle 58"/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7" name="Rectangle 59"/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3657600" y="5837237"/>
            <a:ext cx="228600" cy="457200"/>
            <a:chOff x="1824" y="3216"/>
            <a:chExt cx="144" cy="288"/>
          </a:xfrm>
        </p:grpSpPr>
        <p:sp>
          <p:nvSpPr>
            <p:cNvPr id="9264" name="Rectangle 61"/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5" name="Rectangle 62"/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62" name="Rectangle 63"/>
          <p:cNvSpPr>
            <a:spLocks noChangeArrowheads="1"/>
          </p:cNvSpPr>
          <p:nvPr/>
        </p:nvSpPr>
        <p:spPr bwMode="auto">
          <a:xfrm>
            <a:off x="3101975" y="548481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9263" name="Line 64"/>
          <p:cNvSpPr>
            <a:spLocks noChangeShapeType="1"/>
          </p:cNvSpPr>
          <p:nvPr/>
        </p:nvSpPr>
        <p:spPr bwMode="auto">
          <a:xfrm>
            <a:off x="2590800" y="534828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Flynn’s Taxonomy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262" name="Rectangle 63"/>
          <p:cNvSpPr>
            <a:spLocks noChangeArrowheads="1"/>
          </p:cNvSpPr>
          <p:nvPr/>
        </p:nvSpPr>
        <p:spPr bwMode="auto">
          <a:xfrm>
            <a:off x="3101975" y="548481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1257300"/>
            <a:ext cx="58007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877835"/>
            <a:ext cx="4457700" cy="5486400"/>
          </a:xfrm>
        </p:spPr>
        <p:txBody>
          <a:bodyPr/>
          <a:lstStyle/>
          <a:p>
            <a:r>
              <a:rPr lang="en-US" sz="2400" dirty="0">
                <a:ea typeface="ＭＳ Ｐゴシック" charset="-128"/>
                <a:cs typeface="ＭＳ Ｐゴシック" charset="-128"/>
              </a:rPr>
              <a:t>SPMD</a:t>
            </a:r>
          </a:p>
          <a:p>
            <a:r>
              <a:rPr lang="en-US" sz="2400" dirty="0">
                <a:ea typeface="ＭＳ Ｐゴシック" charset="-128"/>
                <a:cs typeface="ＭＳ Ｐゴシック" charset="-128"/>
              </a:rPr>
              <a:t>Shared Memory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Multiprocessor (SMP)</a:t>
            </a:r>
          </a:p>
          <a:p>
            <a:pPr lvl="1"/>
            <a:r>
              <a:rPr lang="en-US" sz="2200" dirty="0"/>
              <a:t>Shared memory address space</a:t>
            </a:r>
          </a:p>
          <a:p>
            <a:pPr lvl="1"/>
            <a:r>
              <a:rPr lang="en-US" sz="2200" dirty="0"/>
              <a:t>Bus-based memory system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Interconnection network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3086100" y="514503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2019300" y="514503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Parallel Architecture Types</a:t>
            </a: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1614488" y="290983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3486150" y="29130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91F4345-DBF5-4B85-ADA7-70F183B9EFF6}"/>
              </a:ext>
            </a:extLst>
          </p:cNvPr>
          <p:cNvGrpSpPr/>
          <p:nvPr/>
        </p:nvGrpSpPr>
        <p:grpSpPr>
          <a:xfrm>
            <a:off x="431800" y="2920948"/>
            <a:ext cx="3662363" cy="1233487"/>
            <a:chOff x="4660900" y="2957513"/>
            <a:chExt cx="3662363" cy="1233487"/>
          </a:xfrm>
        </p:grpSpPr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6799263" y="3581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5286375" y="2957513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processor</a:t>
              </a:r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7158038" y="2960688"/>
              <a:ext cx="1165225" cy="406400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processor</a:t>
              </a:r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5503863" y="3505200"/>
              <a:ext cx="2590800" cy="76200"/>
            </a:xfrm>
            <a:prstGeom prst="rect">
              <a:avLst/>
            </a:prstGeom>
            <a:solidFill>
              <a:srgbClr val="FFEA1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364163" y="3784600"/>
              <a:ext cx="2882900" cy="406400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9239" name="Rectangle 23"/>
            <p:cNvSpPr>
              <a:spLocks noChangeArrowheads="1"/>
            </p:cNvSpPr>
            <p:nvPr/>
          </p:nvSpPr>
          <p:spPr bwMode="auto">
            <a:xfrm>
              <a:off x="4660900" y="3348038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bus</a:t>
              </a:r>
            </a:p>
          </p:txBody>
        </p:sp>
        <p:cxnSp>
          <p:nvCxnSpPr>
            <p:cNvPr id="9240" name="AutoShape 24"/>
            <p:cNvCxnSpPr>
              <a:cxnSpLocks noChangeShapeType="1"/>
              <a:stCxn id="9239" idx="3"/>
              <a:endCxn id="9237" idx="1"/>
            </p:cNvCxnSpPr>
            <p:nvPr/>
          </p:nvCxnSpPr>
          <p:spPr bwMode="auto">
            <a:xfrm flipV="1">
              <a:off x="5197475" y="3543300"/>
              <a:ext cx="306388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1619250" y="490214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1062038" y="4532260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3490913" y="490532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2933700" y="4535435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279525" y="5046610"/>
            <a:ext cx="2590800" cy="293688"/>
          </a:xfrm>
          <a:prstGeom prst="rect">
            <a:avLst/>
          </a:prstGeom>
          <a:solidFill>
            <a:srgbClr val="FFEA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1139825" y="5500635"/>
            <a:ext cx="2882900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2070100" y="4987873"/>
            <a:ext cx="101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network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2360613" y="247803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2360613" y="445447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2360613" y="512916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495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/>
              <a:t>Introduction to Parallel Computing, University of Oregon, IPCC</a:t>
            </a:r>
          </a:p>
        </p:txBody>
      </p:sp>
    </p:spTree>
    <p:extLst>
      <p:ext uri="{BB962C8B-B14F-4D97-AF65-F5344CB8AC3E}">
        <p14:creationId xmlns:p14="http://schemas.microsoft.com/office/powerpoint/2010/main" xmlns="" val="1042527550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18950</TotalTime>
  <Words>751</Words>
  <Application>Microsoft Office PowerPoint</Application>
  <PresentationFormat>On-screen Show (4:3)</PresentationFormat>
  <Paragraphs>316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NewTemplate</vt:lpstr>
      <vt:lpstr>Parallel Computer Architecture/Programming Models</vt:lpstr>
      <vt:lpstr>Learning Outcomes</vt:lpstr>
      <vt:lpstr>Outline</vt:lpstr>
      <vt:lpstr>Parallelism and Parallel vs. Distributed</vt:lpstr>
      <vt:lpstr>Different Workers</vt:lpstr>
      <vt:lpstr>How do you get parallelism in the hardware?</vt:lpstr>
      <vt:lpstr>Parallel Architecture Types</vt:lpstr>
      <vt:lpstr>Flynn’s Taxonomy</vt:lpstr>
      <vt:lpstr>Parallel Architecture Types</vt:lpstr>
      <vt:lpstr>Parallel Architecture Types</vt:lpstr>
      <vt:lpstr>Parallel Architecture Types (2)</vt:lpstr>
      <vt:lpstr>Slide 12</vt:lpstr>
      <vt:lpstr>Parallel Architecture Types (2)</vt:lpstr>
      <vt:lpstr>Parallel Architecture Types (3)</vt:lpstr>
      <vt:lpstr>Parallel Architecture Types (3)</vt:lpstr>
      <vt:lpstr>Instruction-Level Parallelism</vt:lpstr>
      <vt:lpstr>Parallelism in Single Processor Computers </vt:lpstr>
      <vt:lpstr>Home Task</vt:lpstr>
      <vt:lpstr>Vector Processing</vt:lpstr>
      <vt:lpstr>Next Class</vt:lpstr>
    </vt:vector>
  </TitlesOfParts>
  <Company>ParaTools,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Azhar Manzoor</cp:lastModifiedBy>
  <cp:revision>342</cp:revision>
  <dcterms:created xsi:type="dcterms:W3CDTF">2014-03-30T19:05:51Z</dcterms:created>
  <dcterms:modified xsi:type="dcterms:W3CDTF">2022-10-20T10:44:16Z</dcterms:modified>
</cp:coreProperties>
</file>