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339" r:id="rId3"/>
    <p:sldId id="259" r:id="rId4"/>
    <p:sldId id="386" r:id="rId5"/>
    <p:sldId id="423" r:id="rId6"/>
    <p:sldId id="427" r:id="rId7"/>
    <p:sldId id="428" r:id="rId8"/>
    <p:sldId id="429" r:id="rId9"/>
    <p:sldId id="430" r:id="rId10"/>
    <p:sldId id="431" r:id="rId11"/>
    <p:sldId id="432" r:id="rId12"/>
    <p:sldId id="433" r:id="rId13"/>
    <p:sldId id="418" r:id="rId14"/>
    <p:sldId id="267" r:id="rId15"/>
    <p:sldId id="434" r:id="rId1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B800"/>
    <a:srgbClr val="60FF2C"/>
    <a:srgbClr val="27632E"/>
    <a:srgbClr val="336600"/>
    <a:srgbClr val="0066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1" autoAdjust="0"/>
    <p:restoredTop sz="97257" autoAdjust="0"/>
  </p:normalViewPr>
  <p:slideViewPr>
    <p:cSldViewPr>
      <p:cViewPr varScale="1">
        <p:scale>
          <a:sx n="132" d="100"/>
          <a:sy n="132" d="100"/>
        </p:scale>
        <p:origin x="1524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2" y="302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4" d="100"/>
          <a:sy n="44" d="100"/>
        </p:scale>
        <p:origin x="2598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9EFB781-F10A-8A4F-A12A-3C2C71F64A5A}" type="datetimeFigureOut">
              <a:rPr lang="en-US"/>
              <a:pPr>
                <a:defRPr/>
              </a:pPr>
              <a:t>4/13/2022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7056B38-26E9-CB40-A38E-0AF1742DD1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416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F58E4B2-B471-D345-83CC-798ED0FDA91E}" type="datetimeFigureOut">
              <a:rPr lang="en-US"/>
              <a:pPr>
                <a:defRPr/>
              </a:pPr>
              <a:t>4/13/2022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E7FAE9D-A0A7-8442-9C01-C9B544F094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04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B31EF0D8-5897-49A7-B678-6B7F783DD7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ED9E9A8-6DD1-4A12-8863-596DD58DF5B8}" type="slidenum">
              <a:rPr lang="en-US" altLang="en-PK" sz="1200" b="0"/>
              <a:pPr/>
              <a:t>4</a:t>
            </a:fld>
            <a:endParaRPr lang="en-US" altLang="en-PK" sz="1200" b="0"/>
          </a:p>
        </p:txBody>
      </p:sp>
      <p:sp>
        <p:nvSpPr>
          <p:cNvPr id="31747" name="Text Box 2">
            <a:extLst>
              <a:ext uri="{FF2B5EF4-FFF2-40B4-BE49-F238E27FC236}">
                <a16:creationId xmlns:a16="http://schemas.microsoft.com/office/drawing/2014/main" id="{07B0089D-3A3F-4ABC-8453-640CE1D9CC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1575" y="698500"/>
            <a:ext cx="4681538" cy="34925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PK" altLang="en-PK"/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35DD4C80-254A-4B5B-8CD6-113AE1389C9E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703263" y="4424363"/>
            <a:ext cx="5614987" cy="419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PK" altLang="en-PK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F016F1AC-2621-4994-8941-E0C9E63DDC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3C0366-8DA8-4E0E-93DC-79339B7B72ED}" type="slidenum">
              <a:rPr lang="en-US" altLang="en-PK" sz="1200" b="0"/>
              <a:pPr/>
              <a:t>5</a:t>
            </a:fld>
            <a:endParaRPr lang="en-US" altLang="en-PK" sz="1200" b="0"/>
          </a:p>
        </p:txBody>
      </p:sp>
      <p:sp>
        <p:nvSpPr>
          <p:cNvPr id="32771" name="Text Box 2">
            <a:extLst>
              <a:ext uri="{FF2B5EF4-FFF2-40B4-BE49-F238E27FC236}">
                <a16:creationId xmlns:a16="http://schemas.microsoft.com/office/drawing/2014/main" id="{C8681BE2-2CEF-418F-B7E8-5286AA74FB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1575" y="698500"/>
            <a:ext cx="4683125" cy="34925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PK" altLang="en-PK"/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AABFF927-9EFD-4C80-B1A5-94A1A10E8226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703263" y="4424363"/>
            <a:ext cx="5614987" cy="419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PK" altLang="en-PK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AE1E0DDB-5CC8-4771-B7AB-632FB760F3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C9C1B2-98B6-49BA-8910-AB7AEB429F4D}" type="slidenum">
              <a:rPr lang="en-US" altLang="en-PK" sz="1200" b="0"/>
              <a:pPr/>
              <a:t>13</a:t>
            </a:fld>
            <a:endParaRPr lang="en-US" altLang="en-PK" sz="1200" b="0"/>
          </a:p>
        </p:txBody>
      </p:sp>
      <p:sp>
        <p:nvSpPr>
          <p:cNvPr id="35843" name="Text Box 2">
            <a:extLst>
              <a:ext uri="{FF2B5EF4-FFF2-40B4-BE49-F238E27FC236}">
                <a16:creationId xmlns:a16="http://schemas.microsoft.com/office/drawing/2014/main" id="{458C4C6C-8777-400F-A321-DEF580D699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1575" y="698500"/>
            <a:ext cx="4683125" cy="34925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PK" altLang="en-PK"/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2C4C3964-3660-46DD-9A69-3CCC1E17369D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703263" y="4424363"/>
            <a:ext cx="5614987" cy="419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PK" altLang="en-PK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17014"/>
            <a:ext cx="9144000" cy="1470025"/>
          </a:xfrm>
        </p:spPr>
        <p:txBody>
          <a:bodyPr/>
          <a:lstStyle>
            <a:lvl1pPr algn="ctr"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65500"/>
            <a:ext cx="91440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 descr="three-sisters.png"/>
          <p:cNvPicPr>
            <a:picLocks noChangeAspect="1"/>
          </p:cNvPicPr>
          <p:nvPr userDrawn="1"/>
        </p:nvPicPr>
        <p:blipFill>
          <a:blip r:embed="rId2"/>
          <a:srcRect b="19512"/>
          <a:stretch>
            <a:fillRect/>
          </a:stretch>
        </p:blipFill>
        <p:spPr>
          <a:xfrm>
            <a:off x="0" y="-3009"/>
            <a:ext cx="9144000" cy="128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964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125" y="5024"/>
            <a:ext cx="8905875" cy="874346"/>
          </a:xfrm>
        </p:spPr>
        <p:txBody>
          <a:bodyPr/>
          <a:lstStyle>
            <a:lvl1pPr>
              <a:defRPr sz="3600" b="1" i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125" y="896552"/>
            <a:ext cx="8905875" cy="5479701"/>
          </a:xfrm>
        </p:spPr>
        <p:txBody>
          <a:bodyPr/>
          <a:lstStyle>
            <a:lvl1pPr>
              <a:buSzPct val="65000"/>
              <a:buFont typeface="Wingdings" charset="2"/>
              <a:buChar char="q"/>
              <a:defRPr/>
            </a:lvl1pPr>
            <a:lvl2pPr>
              <a:buSzPct val="65000"/>
              <a:buFont typeface="Lucida Grande"/>
              <a:buChar char="❍"/>
              <a:defRPr/>
            </a:lvl2pPr>
            <a:lvl3pPr>
              <a:buSzPct val="90000"/>
              <a:buFont typeface="Lucida Grande"/>
              <a:buChar char="◆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923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69050"/>
            <a:ext cx="2133600" cy="488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D44090-53BA-A642-97F1-42151C567A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369050"/>
            <a:ext cx="4495800" cy="488950"/>
          </a:xfrm>
          <a:prstGeom prst="rect">
            <a:avLst/>
          </a:prstGeom>
        </p:spPr>
        <p:txBody>
          <a:bodyPr vert="horz" lIns="91440" tIns="91440" rIns="91440" bIns="9144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 err="1" smtClean="0">
                <a:ln>
                  <a:noFill/>
                </a:ln>
                <a:solidFill>
                  <a:schemeClr val="bg1"/>
                </a:solidFill>
                <a:latin typeface="Times New Roman"/>
                <a:ea typeface="+mn-ea"/>
                <a:cs typeface="Times New Roman"/>
              </a:defRPr>
            </a:lvl1pPr>
          </a:lstStyle>
          <a:p>
            <a:pPr>
              <a:defRPr/>
            </a:pPr>
            <a:r>
              <a:rPr lang="en-US" dirty="0"/>
              <a:t>Introduction to Parallel Computing, University of Oregon, IPCC</a:t>
            </a:r>
          </a:p>
        </p:txBody>
      </p:sp>
    </p:spTree>
    <p:extLst>
      <p:ext uri="{BB962C8B-B14F-4D97-AF65-F5344CB8AC3E}">
        <p14:creationId xmlns:p14="http://schemas.microsoft.com/office/powerpoint/2010/main" val="2877800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125" y="0"/>
            <a:ext cx="8905875" cy="874346"/>
          </a:xfrm>
        </p:spPr>
        <p:txBody>
          <a:bodyPr/>
          <a:lstStyle>
            <a:lvl1pPr>
              <a:defRPr b="1" i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884237"/>
            <a:ext cx="4453128" cy="5516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0872" y="884237"/>
            <a:ext cx="4453128" cy="5516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14701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125" y="0"/>
            <a:ext cx="8905875" cy="874346"/>
          </a:xfrm>
        </p:spPr>
        <p:txBody>
          <a:bodyPr/>
          <a:lstStyle>
            <a:lvl1pPr>
              <a:defRPr b="1" i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895350"/>
            <a:ext cx="445312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535112"/>
            <a:ext cx="4453128" cy="4865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0872" y="895350"/>
            <a:ext cx="445312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0872" y="1535112"/>
            <a:ext cx="4453128" cy="4865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69050"/>
            <a:ext cx="2133600" cy="488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2ABFDE-B9DE-0347-8949-80A077F734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0" y="6369050"/>
            <a:ext cx="4495800" cy="488950"/>
          </a:xfrm>
          <a:prstGeom prst="rect">
            <a:avLst/>
          </a:prstGeom>
        </p:spPr>
        <p:txBody>
          <a:bodyPr vert="horz" lIns="91440" tIns="91440" rIns="91440" bIns="9144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 err="1" smtClean="0">
                <a:ln>
                  <a:noFill/>
                </a:ln>
                <a:solidFill>
                  <a:schemeClr val="bg1"/>
                </a:solidFill>
                <a:latin typeface="Times New Roman"/>
                <a:ea typeface="+mn-ea"/>
                <a:cs typeface="Times New Roman"/>
              </a:defRPr>
            </a:lvl1pPr>
          </a:lstStyle>
          <a:p>
            <a:pPr>
              <a:defRPr/>
            </a:pPr>
            <a:r>
              <a:rPr lang="en-US" dirty="0"/>
              <a:t>Introduction to Parallel Computing, University of Oregon, IPCC</a:t>
            </a:r>
          </a:p>
        </p:txBody>
      </p:sp>
    </p:spTree>
    <p:extLst>
      <p:ext uri="{BB962C8B-B14F-4D97-AF65-F5344CB8AC3E}">
        <p14:creationId xmlns:p14="http://schemas.microsoft.com/office/powerpoint/2010/main" val="896912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69050"/>
            <a:ext cx="2133600" cy="488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E865A7-7678-F840-B2ED-A6879803B9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125" y="5024"/>
            <a:ext cx="8651875" cy="874346"/>
          </a:xfrm>
        </p:spPr>
        <p:txBody>
          <a:bodyPr/>
          <a:lstStyle>
            <a:lvl1pPr>
              <a:defRPr sz="3600" b="1" i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369050"/>
            <a:ext cx="4495800" cy="488950"/>
          </a:xfrm>
          <a:prstGeom prst="rect">
            <a:avLst/>
          </a:prstGeom>
        </p:spPr>
        <p:txBody>
          <a:bodyPr vert="horz" lIns="91440" tIns="91440" rIns="91440" bIns="9144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 err="1" smtClean="0">
                <a:ln>
                  <a:noFill/>
                </a:ln>
                <a:solidFill>
                  <a:schemeClr val="bg1"/>
                </a:solidFill>
                <a:latin typeface="Times New Roman"/>
                <a:ea typeface="+mn-ea"/>
                <a:cs typeface="Times New Roman"/>
              </a:defRPr>
            </a:lvl1pPr>
          </a:lstStyle>
          <a:p>
            <a:pPr>
              <a:defRPr/>
            </a:pPr>
            <a:r>
              <a:rPr lang="en-US" dirty="0"/>
              <a:t>Introduction to Parallel Computing, University of Oregon, IPCC</a:t>
            </a:r>
          </a:p>
        </p:txBody>
      </p:sp>
    </p:spTree>
    <p:extLst>
      <p:ext uri="{BB962C8B-B14F-4D97-AF65-F5344CB8AC3E}">
        <p14:creationId xmlns:p14="http://schemas.microsoft.com/office/powerpoint/2010/main" val="4204310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38125" y="274638"/>
            <a:ext cx="8651875" cy="874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38125" y="1158047"/>
            <a:ext cx="8651875" cy="5263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/>
          <p:cNvSpPr txBox="1">
            <a:spLocks/>
          </p:cNvSpPr>
          <p:nvPr userDrawn="1"/>
        </p:nvSpPr>
        <p:spPr>
          <a:xfrm>
            <a:off x="4953000" y="6369050"/>
            <a:ext cx="2514600" cy="488950"/>
          </a:xfrm>
          <a:prstGeom prst="rect">
            <a:avLst/>
          </a:prstGeom>
        </p:spPr>
        <p:txBody>
          <a:bodyPr vert="horz" lIns="91440" tIns="91440" rIns="91440" bIns="9144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 err="1" smtClean="0">
                <a:ln>
                  <a:noFill/>
                </a:ln>
                <a:solidFill>
                  <a:schemeClr val="bg1"/>
                </a:solidFill>
                <a:latin typeface="Times New Roman"/>
                <a:ea typeface="+mn-ea"/>
                <a:cs typeface="Times New Roman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Lecture 2 – Parallel Architecture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</p:sldLayoutIdLst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000" b="0" i="0" kern="1200">
          <a:solidFill>
            <a:schemeClr val="tx1"/>
          </a:solidFill>
          <a:latin typeface="Times New Roman"/>
          <a:ea typeface="ＭＳ Ｐゴシック" charset="0"/>
          <a:cs typeface="Times New Roman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b="0" i="0" kern="1200">
          <a:solidFill>
            <a:schemeClr val="tx1"/>
          </a:solidFill>
          <a:latin typeface="Times New Roman"/>
          <a:ea typeface="ＭＳ Ｐゴシック" charset="0"/>
          <a:cs typeface="Times New Roman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b="0" i="0" kern="1200">
          <a:solidFill>
            <a:schemeClr val="tx1"/>
          </a:solidFill>
          <a:latin typeface="Times New Roman"/>
          <a:ea typeface="ＭＳ Ｐゴシック" charset="0"/>
          <a:cs typeface="Times New Roman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b="0" i="0" kern="1200">
          <a:solidFill>
            <a:schemeClr val="tx1"/>
          </a:solidFill>
          <a:latin typeface="Times New Roman"/>
          <a:ea typeface="ＭＳ Ｐゴシック" charset="0"/>
          <a:cs typeface="Times New Roman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b="0" i="0" kern="1200">
          <a:solidFill>
            <a:schemeClr val="tx1"/>
          </a:solidFill>
          <a:latin typeface="Times New Roman"/>
          <a:ea typeface="ＭＳ Ｐゴシック" charset="0"/>
          <a:cs typeface="Times New Roman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b="0" i="0" kern="1200">
          <a:solidFill>
            <a:schemeClr val="tx1"/>
          </a:solidFill>
          <a:latin typeface="Times New Roman"/>
          <a:ea typeface="ＭＳ Ｐゴシック" charset="0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Parallel Computer Architecture/Programming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124200"/>
            <a:ext cx="9144000" cy="1993900"/>
          </a:xfrm>
        </p:spPr>
        <p:txBody>
          <a:bodyPr/>
          <a:lstStyle/>
          <a:p>
            <a:r>
              <a:rPr lang="en-US" dirty="0"/>
              <a:t>Introduction to Parallel and Distributed Computing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7C8499-8116-4319-9245-309B07CF7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E865A7-7678-F840-B2ED-A6879803B90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38BC35-A4A6-4745-8CCD-489921DC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MISD Machines (II)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4F2294-8778-4827-973E-A257D38406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Parallel Computing, University of Oregon, IPCC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D6CBC1-9687-46EB-A92D-306F0C744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139" y="1159591"/>
            <a:ext cx="7441322" cy="453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235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B1B8BD-BCF4-4133-B2FF-DBE3DA2CF00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3886200" y="2455592"/>
            <a:ext cx="6012808" cy="469196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3D5810-017D-4C13-A483-36AF552B6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E865A7-7678-F840-B2ED-A6879803B90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276452-2361-4462-95EC-BFA65C2E5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MIMD Machines (I)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F19701-DABA-4763-8F4B-D5446AF82B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Parallel Computing, University of Oregon, IPCC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63E442-90CE-402C-9754-5D2C9C951510}"/>
              </a:ext>
            </a:extLst>
          </p:cNvPr>
          <p:cNvSpPr txBox="1"/>
          <p:nvPr/>
        </p:nvSpPr>
        <p:spPr>
          <a:xfrm>
            <a:off x="238124" y="1066800"/>
            <a:ext cx="844867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b="1" dirty="0"/>
              <a:t>Multiple instruction</a:t>
            </a:r>
            <a:r>
              <a:rPr lang="en-GB" sz="3200" dirty="0"/>
              <a:t>: Every processor may execute a different instruction stream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b="1" dirty="0"/>
              <a:t>Multiple data</a:t>
            </a:r>
            <a:r>
              <a:rPr lang="en-GB" sz="3200" dirty="0"/>
              <a:t>: Every processor may work with a different data stream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Execution can be synchronous or asynchronous, deterministic or nondeterministic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Examples: most current supercomputers, grids, networked parallel computers, multiprocessor SMP computer</a:t>
            </a:r>
            <a:endParaRPr lang="en-PK" sz="3200" dirty="0"/>
          </a:p>
        </p:txBody>
      </p:sp>
    </p:spTree>
    <p:extLst>
      <p:ext uri="{BB962C8B-B14F-4D97-AF65-F5344CB8AC3E}">
        <p14:creationId xmlns:p14="http://schemas.microsoft.com/office/powerpoint/2010/main" val="2981171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3D5810-017D-4C13-A483-36AF552B6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E865A7-7678-F840-B2ED-A6879803B90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276452-2361-4462-95EC-BFA65C2E5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MIMD Machines (II)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F19701-DABA-4763-8F4B-D5446AF82B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Parallel Computing, University of Oregon, IPCC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29C900-4205-417B-B8DD-55A085EBA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31032"/>
            <a:ext cx="7315200" cy="479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825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>
            <a:extLst>
              <a:ext uri="{FF2B5EF4-FFF2-40B4-BE49-F238E27FC236}">
                <a16:creationId xmlns:a16="http://schemas.microsoft.com/office/drawing/2014/main" id="{5C023542-EDFD-4E32-9599-4B00F34FBA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PK"/>
              <a:t>Parallel vs. Distributed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22E10A-D051-4475-8313-CB833622AF95}"/>
              </a:ext>
            </a:extLst>
          </p:cNvPr>
          <p:cNvSpPr/>
          <p:nvPr/>
        </p:nvSpPr>
        <p:spPr bwMode="auto">
          <a:xfrm>
            <a:off x="1447800" y="3046413"/>
            <a:ext cx="1219200" cy="10668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dirty="0">
                <a:latin typeface="Arial" charset="0"/>
              </a:rPr>
              <a:t>Shared</a:t>
            </a:r>
          </a:p>
          <a:p>
            <a:pPr algn="ctr">
              <a:defRPr/>
            </a:pPr>
            <a:r>
              <a:rPr lang="en-US" dirty="0">
                <a:latin typeface="Arial" charset="0"/>
              </a:rPr>
              <a:t>Memory</a:t>
            </a:r>
          </a:p>
        </p:txBody>
      </p:sp>
      <p:cxnSp>
        <p:nvCxnSpPr>
          <p:cNvPr id="4102" name="Straight Arrow Connector 8">
            <a:extLst>
              <a:ext uri="{FF2B5EF4-FFF2-40B4-BE49-F238E27FC236}">
                <a16:creationId xmlns:a16="http://schemas.microsoft.com/office/drawing/2014/main" id="{653D96B3-FE63-42B2-A47F-61FDB393B6B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057400" y="2511425"/>
            <a:ext cx="685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3" name="Straight Arrow Connector 9">
            <a:extLst>
              <a:ext uri="{FF2B5EF4-FFF2-40B4-BE49-F238E27FC236}">
                <a16:creationId xmlns:a16="http://schemas.microsoft.com/office/drawing/2014/main" id="{5CDA5AB2-BE22-4CAD-92CB-B04A8295614B}"/>
              </a:ext>
            </a:extLst>
          </p:cNvPr>
          <p:cNvCxnSpPr>
            <a:cxnSpLocks noChangeShapeType="1"/>
            <a:endCxn id="7" idx="0"/>
          </p:cNvCxnSpPr>
          <p:nvPr/>
        </p:nvCxnSpPr>
        <p:spPr bwMode="auto">
          <a:xfrm rot="16200000" flipH="1">
            <a:off x="1789907" y="2778919"/>
            <a:ext cx="5334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4" name="Straight Arrow Connector 12">
            <a:extLst>
              <a:ext uri="{FF2B5EF4-FFF2-40B4-BE49-F238E27FC236}">
                <a16:creationId xmlns:a16="http://schemas.microsoft.com/office/drawing/2014/main" id="{D29ED8A3-B967-4030-BA80-B35C1CCDCAB1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1790701" y="4378325"/>
            <a:ext cx="533400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5" name="Straight Arrow Connector 13">
            <a:extLst>
              <a:ext uri="{FF2B5EF4-FFF2-40B4-BE49-F238E27FC236}">
                <a16:creationId xmlns:a16="http://schemas.microsoft.com/office/drawing/2014/main" id="{75AB6FAF-966F-436E-828C-BDA04A9FA37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057400" y="4646613"/>
            <a:ext cx="6858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6" name="Straight Arrow Connector 14">
            <a:extLst>
              <a:ext uri="{FF2B5EF4-FFF2-40B4-BE49-F238E27FC236}">
                <a16:creationId xmlns:a16="http://schemas.microsoft.com/office/drawing/2014/main" id="{794B7D5C-B834-4032-AE3F-87D300544E7A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6133307" y="3313906"/>
            <a:ext cx="4343400" cy="15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7" name="Straight Arrow Connector 17">
            <a:extLst>
              <a:ext uri="{FF2B5EF4-FFF2-40B4-BE49-F238E27FC236}">
                <a16:creationId xmlns:a16="http://schemas.microsoft.com/office/drawing/2014/main" id="{C45AB238-FA27-4A09-81D7-001C63D2334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620000" y="2511425"/>
            <a:ext cx="685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8" name="Straight Arrow Connector 18">
            <a:extLst>
              <a:ext uri="{FF2B5EF4-FFF2-40B4-BE49-F238E27FC236}">
                <a16:creationId xmlns:a16="http://schemas.microsoft.com/office/drawing/2014/main" id="{39073FC6-340F-4BB8-BAE4-1A29191483C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620000" y="4646613"/>
            <a:ext cx="6858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19" name="Rectangle 19">
            <a:extLst>
              <a:ext uri="{FF2B5EF4-FFF2-40B4-BE49-F238E27FC236}">
                <a16:creationId xmlns:a16="http://schemas.microsoft.com/office/drawing/2014/main" id="{F4A3332A-D75F-4338-BCA5-187957E45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1066800"/>
            <a:ext cx="4648200" cy="2286000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PK" altLang="en-PK"/>
          </a:p>
        </p:txBody>
      </p:sp>
      <p:sp>
        <p:nvSpPr>
          <p:cNvPr id="4111" name="TextBox 21">
            <a:extLst>
              <a:ext uri="{FF2B5EF4-FFF2-40B4-BE49-F238E27FC236}">
                <a16:creationId xmlns:a16="http://schemas.microsoft.com/office/drawing/2014/main" id="{1B69EA65-32C3-48D8-AF81-EDBA3FDD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816600"/>
            <a:ext cx="3657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PK"/>
              <a:t>Parallel: </a:t>
            </a:r>
            <a:r>
              <a:rPr lang="en-US" altLang="en-PK" b="0"/>
              <a:t>Multiple CPUs within a shared memory machine</a:t>
            </a:r>
          </a:p>
        </p:txBody>
      </p:sp>
      <p:sp>
        <p:nvSpPr>
          <p:cNvPr id="4112" name="TextBox 22">
            <a:extLst>
              <a:ext uri="{FF2B5EF4-FFF2-40B4-BE49-F238E27FC236}">
                <a16:creationId xmlns:a16="http://schemas.microsoft.com/office/drawing/2014/main" id="{D207D049-82A7-4C09-B9EC-6572A2AE47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5816600"/>
            <a:ext cx="3886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PK"/>
              <a:t>Distributed: </a:t>
            </a:r>
            <a:r>
              <a:rPr lang="en-US" altLang="en-PK" b="0"/>
              <a:t>Multiple machines with own memory connected over a network</a:t>
            </a:r>
          </a:p>
        </p:txBody>
      </p:sp>
      <p:sp>
        <p:nvSpPr>
          <p:cNvPr id="4113" name="TextBox 23">
            <a:extLst>
              <a:ext uri="{FF2B5EF4-FFF2-40B4-BE49-F238E27FC236}">
                <a16:creationId xmlns:a16="http://schemas.microsoft.com/office/drawing/2014/main" id="{69E63D98-65BA-45B5-8AE6-17EA18E9DE7E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7308850" y="3270251"/>
            <a:ext cx="15319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PK" sz="1200" b="0"/>
              <a:t>Network connection</a:t>
            </a:r>
            <a:br>
              <a:rPr lang="en-US" altLang="en-PK" sz="1200" b="0"/>
            </a:br>
            <a:r>
              <a:rPr lang="en-US" altLang="en-PK" sz="1200" b="0"/>
              <a:t>for data transfer</a:t>
            </a:r>
          </a:p>
        </p:txBody>
      </p:sp>
      <p:cxnSp>
        <p:nvCxnSpPr>
          <p:cNvPr id="17423" name="Straight Arrow Connector 17">
            <a:extLst>
              <a:ext uri="{FF2B5EF4-FFF2-40B4-BE49-F238E27FC236}">
                <a16:creationId xmlns:a16="http://schemas.microsoft.com/office/drawing/2014/main" id="{B6EB3167-80E9-4E94-B153-03A9AD1A7AA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15000" y="2019300"/>
            <a:ext cx="1828800" cy="38100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4" name="Straight Arrow Connector 18">
            <a:extLst>
              <a:ext uri="{FF2B5EF4-FFF2-40B4-BE49-F238E27FC236}">
                <a16:creationId xmlns:a16="http://schemas.microsoft.com/office/drawing/2014/main" id="{71CE9367-20E6-40DE-9180-568D948A1F49}"/>
              </a:ext>
            </a:extLst>
          </p:cNvPr>
          <p:cNvCxnSpPr>
            <a:cxnSpLocks noChangeShapeType="1"/>
            <a:endCxn id="17425" idx="1"/>
          </p:cNvCxnSpPr>
          <p:nvPr/>
        </p:nvCxnSpPr>
        <p:spPr bwMode="auto">
          <a:xfrm flipV="1">
            <a:off x="2971800" y="2019300"/>
            <a:ext cx="1828800" cy="38100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5" name="Rounded Rectangle 19">
            <a:extLst>
              <a:ext uri="{FF2B5EF4-FFF2-40B4-BE49-F238E27FC236}">
                <a16:creationId xmlns:a16="http://schemas.microsoft.com/office/drawing/2014/main" id="{DF197671-E04C-4B86-BCD0-8A2998464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1524000"/>
            <a:ext cx="914400" cy="990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PK" altLang="en-PK" sz="1400" b="0"/>
          </a:p>
        </p:txBody>
      </p:sp>
      <p:sp>
        <p:nvSpPr>
          <p:cNvPr id="17426" name="Rectangle 20">
            <a:extLst>
              <a:ext uri="{FF2B5EF4-FFF2-40B4-BE49-F238E27FC236}">
                <a16:creationId xmlns:a16="http://schemas.microsoft.com/office/drawing/2014/main" id="{64F700F0-FA4B-4851-88DD-949195189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828800"/>
            <a:ext cx="304800" cy="381000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PK"/>
              <a:t>D</a:t>
            </a:r>
            <a:endParaRPr lang="en-US" altLang="en-PK" baseline="-25000"/>
          </a:p>
        </p:txBody>
      </p:sp>
      <p:sp>
        <p:nvSpPr>
          <p:cNvPr id="17427" name="Rectangle 21">
            <a:extLst>
              <a:ext uri="{FF2B5EF4-FFF2-40B4-BE49-F238E27FC236}">
                <a16:creationId xmlns:a16="http://schemas.microsoft.com/office/drawing/2014/main" id="{D3B7A863-0786-4B07-94D9-F2E4BC5CA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1828800"/>
            <a:ext cx="304800" cy="381000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PK"/>
              <a:t>D</a:t>
            </a:r>
            <a:endParaRPr lang="en-US" altLang="en-PK" baseline="-25000"/>
          </a:p>
        </p:txBody>
      </p:sp>
      <p:sp>
        <p:nvSpPr>
          <p:cNvPr id="17428" name="Rectangle 22">
            <a:extLst>
              <a:ext uri="{FF2B5EF4-FFF2-40B4-BE49-F238E27FC236}">
                <a16:creationId xmlns:a16="http://schemas.microsoft.com/office/drawing/2014/main" id="{BA22B6F0-27BD-493E-9B84-A36FA3E5E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828800"/>
            <a:ext cx="304800" cy="381000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PK"/>
              <a:t>D</a:t>
            </a:r>
            <a:endParaRPr lang="en-US" altLang="en-PK" baseline="-25000"/>
          </a:p>
        </p:txBody>
      </p:sp>
      <p:sp>
        <p:nvSpPr>
          <p:cNvPr id="17429" name="Rectangle 23">
            <a:extLst>
              <a:ext uri="{FF2B5EF4-FFF2-40B4-BE49-F238E27FC236}">
                <a16:creationId xmlns:a16="http://schemas.microsoft.com/office/drawing/2014/main" id="{D2DFC62D-FD47-4911-8313-BC95BAC54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1828800"/>
            <a:ext cx="304800" cy="38100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PK"/>
              <a:t>D</a:t>
            </a:r>
            <a:endParaRPr lang="en-US" altLang="en-PK" baseline="-25000"/>
          </a:p>
        </p:txBody>
      </p:sp>
      <p:sp>
        <p:nvSpPr>
          <p:cNvPr id="17430" name="Rectangle 24">
            <a:extLst>
              <a:ext uri="{FF2B5EF4-FFF2-40B4-BE49-F238E27FC236}">
                <a16:creationId xmlns:a16="http://schemas.microsoft.com/office/drawing/2014/main" id="{942168D3-2DA9-4BA3-BBBD-34B12AD60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1828800"/>
            <a:ext cx="304800" cy="38100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PK"/>
              <a:t>D</a:t>
            </a:r>
            <a:endParaRPr lang="en-US" altLang="en-PK" baseline="-25000"/>
          </a:p>
        </p:txBody>
      </p:sp>
      <p:sp>
        <p:nvSpPr>
          <p:cNvPr id="17431" name="Rectangle 25">
            <a:extLst>
              <a:ext uri="{FF2B5EF4-FFF2-40B4-BE49-F238E27FC236}">
                <a16:creationId xmlns:a16="http://schemas.microsoft.com/office/drawing/2014/main" id="{61C0540D-EC99-4628-A0FF-71E5C5DEA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1828800"/>
            <a:ext cx="304800" cy="38100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PK"/>
              <a:t>D</a:t>
            </a:r>
            <a:endParaRPr lang="en-US" altLang="en-PK" baseline="-25000"/>
          </a:p>
        </p:txBody>
      </p:sp>
      <p:sp>
        <p:nvSpPr>
          <p:cNvPr id="17432" name="Rectangle 26">
            <a:extLst>
              <a:ext uri="{FF2B5EF4-FFF2-40B4-BE49-F238E27FC236}">
                <a16:creationId xmlns:a16="http://schemas.microsoft.com/office/drawing/2014/main" id="{1D33DF01-4899-404B-ACED-62768CEF4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1828800"/>
            <a:ext cx="304800" cy="38100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PK"/>
              <a:t>D</a:t>
            </a:r>
            <a:endParaRPr lang="en-US" altLang="en-PK" baseline="-25000"/>
          </a:p>
        </p:txBody>
      </p:sp>
      <p:sp>
        <p:nvSpPr>
          <p:cNvPr id="17433" name="TextBox 27">
            <a:extLst>
              <a:ext uri="{FF2B5EF4-FFF2-40B4-BE49-F238E27FC236}">
                <a16:creationId xmlns:a16="http://schemas.microsoft.com/office/drawing/2014/main" id="{CD3E5789-8A4E-4FA5-9639-2F5BB4A7F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1538" y="1143000"/>
            <a:ext cx="11858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PK"/>
              <a:t>Processor</a:t>
            </a:r>
          </a:p>
        </p:txBody>
      </p:sp>
      <p:cxnSp>
        <p:nvCxnSpPr>
          <p:cNvPr id="17434" name="Straight Arrow Connector 28">
            <a:extLst>
              <a:ext uri="{FF2B5EF4-FFF2-40B4-BE49-F238E27FC236}">
                <a16:creationId xmlns:a16="http://schemas.microsoft.com/office/drawing/2014/main" id="{A824D836-EDB7-441D-A777-24630681A8A0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5009357" y="2761456"/>
            <a:ext cx="495300" cy="1587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35" name="TextBox 29">
            <a:extLst>
              <a:ext uri="{FF2B5EF4-FFF2-40B4-BE49-F238E27FC236}">
                <a16:creationId xmlns:a16="http://schemas.microsoft.com/office/drawing/2014/main" id="{D457E4FB-3C21-4067-9DF7-5FDF32E36F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2325" y="3014663"/>
            <a:ext cx="12350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PK" b="0"/>
              <a:t>Instructions</a:t>
            </a:r>
          </a:p>
        </p:txBody>
      </p:sp>
      <p:sp>
        <p:nvSpPr>
          <p:cNvPr id="17436" name="Rectangle 19">
            <a:extLst>
              <a:ext uri="{FF2B5EF4-FFF2-40B4-BE49-F238E27FC236}">
                <a16:creationId xmlns:a16="http://schemas.microsoft.com/office/drawing/2014/main" id="{C2FF12FA-6866-4FCB-AC1B-C9CC0275E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429000"/>
            <a:ext cx="4648200" cy="2286000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PK" altLang="en-PK"/>
          </a:p>
        </p:txBody>
      </p:sp>
      <p:cxnSp>
        <p:nvCxnSpPr>
          <p:cNvPr id="17437" name="Straight Arrow Connector 33">
            <a:extLst>
              <a:ext uri="{FF2B5EF4-FFF2-40B4-BE49-F238E27FC236}">
                <a16:creationId xmlns:a16="http://schemas.microsoft.com/office/drawing/2014/main" id="{50615E01-208B-42A9-90E5-969531EF69F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15000" y="4381500"/>
            <a:ext cx="1828800" cy="38100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8" name="Straight Arrow Connector 34">
            <a:extLst>
              <a:ext uri="{FF2B5EF4-FFF2-40B4-BE49-F238E27FC236}">
                <a16:creationId xmlns:a16="http://schemas.microsoft.com/office/drawing/2014/main" id="{21C93E89-1DDF-4188-B1ED-93329CC90D5A}"/>
              </a:ext>
            </a:extLst>
          </p:cNvPr>
          <p:cNvCxnSpPr>
            <a:cxnSpLocks noChangeShapeType="1"/>
            <a:endCxn id="17439" idx="1"/>
          </p:cNvCxnSpPr>
          <p:nvPr/>
        </p:nvCxnSpPr>
        <p:spPr bwMode="auto">
          <a:xfrm flipV="1">
            <a:off x="2971800" y="4381500"/>
            <a:ext cx="1828800" cy="38100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39" name="Rounded Rectangle 35">
            <a:extLst>
              <a:ext uri="{FF2B5EF4-FFF2-40B4-BE49-F238E27FC236}">
                <a16:creationId xmlns:a16="http://schemas.microsoft.com/office/drawing/2014/main" id="{7E7E2CC3-8F12-4E48-89FA-9445ADCFD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886200"/>
            <a:ext cx="914400" cy="990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PK" altLang="en-PK" sz="1400" b="0"/>
          </a:p>
        </p:txBody>
      </p:sp>
      <p:sp>
        <p:nvSpPr>
          <p:cNvPr id="17440" name="Rectangle 36">
            <a:extLst>
              <a:ext uri="{FF2B5EF4-FFF2-40B4-BE49-F238E27FC236}">
                <a16:creationId xmlns:a16="http://schemas.microsoft.com/office/drawing/2014/main" id="{E0BCA008-3A4F-407E-A032-ABCF2A93C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191000"/>
            <a:ext cx="304800" cy="381000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PK"/>
              <a:t>D</a:t>
            </a:r>
            <a:endParaRPr lang="en-US" altLang="en-PK" baseline="-25000"/>
          </a:p>
        </p:txBody>
      </p:sp>
      <p:sp>
        <p:nvSpPr>
          <p:cNvPr id="17441" name="Rectangle 37">
            <a:extLst>
              <a:ext uri="{FF2B5EF4-FFF2-40B4-BE49-F238E27FC236}">
                <a16:creationId xmlns:a16="http://schemas.microsoft.com/office/drawing/2014/main" id="{0552CFE4-1EF7-45D2-BA61-A6C65835D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191000"/>
            <a:ext cx="304800" cy="381000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PK"/>
              <a:t>D</a:t>
            </a:r>
            <a:endParaRPr lang="en-US" altLang="en-PK" baseline="-25000"/>
          </a:p>
        </p:txBody>
      </p:sp>
      <p:sp>
        <p:nvSpPr>
          <p:cNvPr id="17442" name="Rectangle 38">
            <a:extLst>
              <a:ext uri="{FF2B5EF4-FFF2-40B4-BE49-F238E27FC236}">
                <a16:creationId xmlns:a16="http://schemas.microsoft.com/office/drawing/2014/main" id="{55472DC1-6454-4AC6-87E8-B134896D2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191000"/>
            <a:ext cx="304800" cy="381000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PK"/>
              <a:t>D</a:t>
            </a:r>
            <a:endParaRPr lang="en-US" altLang="en-PK" baseline="-25000"/>
          </a:p>
        </p:txBody>
      </p:sp>
      <p:sp>
        <p:nvSpPr>
          <p:cNvPr id="17443" name="Rectangle 39">
            <a:extLst>
              <a:ext uri="{FF2B5EF4-FFF2-40B4-BE49-F238E27FC236}">
                <a16:creationId xmlns:a16="http://schemas.microsoft.com/office/drawing/2014/main" id="{258CE0A8-D29B-44AC-BD10-5CAC0C094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191000"/>
            <a:ext cx="304800" cy="38100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PK"/>
              <a:t>D</a:t>
            </a:r>
            <a:endParaRPr lang="en-US" altLang="en-PK" baseline="-25000"/>
          </a:p>
        </p:txBody>
      </p:sp>
      <p:sp>
        <p:nvSpPr>
          <p:cNvPr id="17444" name="Rectangle 40">
            <a:extLst>
              <a:ext uri="{FF2B5EF4-FFF2-40B4-BE49-F238E27FC236}">
                <a16:creationId xmlns:a16="http://schemas.microsoft.com/office/drawing/2014/main" id="{43519C50-9D33-421B-AA23-DC1CC7C95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191000"/>
            <a:ext cx="304800" cy="38100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PK"/>
              <a:t>D</a:t>
            </a:r>
            <a:endParaRPr lang="en-US" altLang="en-PK" baseline="-25000"/>
          </a:p>
        </p:txBody>
      </p:sp>
      <p:sp>
        <p:nvSpPr>
          <p:cNvPr id="17445" name="Rectangle 41">
            <a:extLst>
              <a:ext uri="{FF2B5EF4-FFF2-40B4-BE49-F238E27FC236}">
                <a16:creationId xmlns:a16="http://schemas.microsoft.com/office/drawing/2014/main" id="{D5D1BDA2-9345-4F92-B56E-83E7A070D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191000"/>
            <a:ext cx="304800" cy="38100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PK"/>
              <a:t>D</a:t>
            </a:r>
            <a:endParaRPr lang="en-US" altLang="en-PK" baseline="-25000"/>
          </a:p>
        </p:txBody>
      </p:sp>
      <p:sp>
        <p:nvSpPr>
          <p:cNvPr id="17446" name="Rectangle 42">
            <a:extLst>
              <a:ext uri="{FF2B5EF4-FFF2-40B4-BE49-F238E27FC236}">
                <a16:creationId xmlns:a16="http://schemas.microsoft.com/office/drawing/2014/main" id="{D47AF85C-1859-4245-8606-51AD37DCF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191000"/>
            <a:ext cx="304800" cy="38100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PK"/>
              <a:t>D</a:t>
            </a:r>
            <a:endParaRPr lang="en-US" altLang="en-PK" baseline="-25000"/>
          </a:p>
        </p:txBody>
      </p:sp>
      <p:sp>
        <p:nvSpPr>
          <p:cNvPr id="17447" name="TextBox 43">
            <a:extLst>
              <a:ext uri="{FF2B5EF4-FFF2-40B4-BE49-F238E27FC236}">
                <a16:creationId xmlns:a16="http://schemas.microsoft.com/office/drawing/2014/main" id="{BD5F294F-CD9E-48F6-A355-66AF67705B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1538" y="3505200"/>
            <a:ext cx="11858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PK"/>
              <a:t>Processor</a:t>
            </a:r>
          </a:p>
        </p:txBody>
      </p:sp>
      <p:cxnSp>
        <p:nvCxnSpPr>
          <p:cNvPr id="17448" name="Straight Arrow Connector 44">
            <a:extLst>
              <a:ext uri="{FF2B5EF4-FFF2-40B4-BE49-F238E27FC236}">
                <a16:creationId xmlns:a16="http://schemas.microsoft.com/office/drawing/2014/main" id="{9DFFF928-4057-4C89-8DDF-ADFC3244965D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5010151" y="5122862"/>
            <a:ext cx="495300" cy="3175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49" name="TextBox 45">
            <a:extLst>
              <a:ext uri="{FF2B5EF4-FFF2-40B4-BE49-F238E27FC236}">
                <a16:creationId xmlns:a16="http://schemas.microsoft.com/office/drawing/2014/main" id="{A96AF52C-9038-4471-8B20-774647524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2325" y="5376863"/>
            <a:ext cx="12350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PK" b="0"/>
              <a:t>Instructions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111" grpId="0"/>
      <p:bldP spid="4112" grpId="0"/>
      <p:bldP spid="41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Parallel Architectures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8125" y="1133824"/>
            <a:ext cx="8905875" cy="5479701"/>
          </a:xfrm>
        </p:spPr>
        <p:txBody>
          <a:bodyPr>
            <a:normAutofit/>
          </a:bodyPr>
          <a:lstStyle/>
          <a:p>
            <a:r>
              <a:rPr lang="en-US" dirty="0"/>
              <a:t>Array of simple processors with memory</a:t>
            </a:r>
          </a:p>
          <a:p>
            <a:r>
              <a:rPr lang="en-US" dirty="0"/>
              <a:t>Processors arranged in a regular topology</a:t>
            </a:r>
          </a:p>
          <a:p>
            <a:r>
              <a:rPr lang="en-US" dirty="0"/>
              <a:t>Control processor issues instructions</a:t>
            </a:r>
          </a:p>
          <a:p>
            <a:r>
              <a:rPr lang="en-US" dirty="0"/>
              <a:t>Specialized synchronization and communication</a:t>
            </a:r>
          </a:p>
          <a:p>
            <a:r>
              <a:rPr lang="en-US" dirty="0"/>
              <a:t>Specialized reduction operations</a:t>
            </a:r>
          </a:p>
          <a:p>
            <a:r>
              <a:rPr lang="en-US" dirty="0"/>
              <a:t>Array processing</a:t>
            </a:r>
          </a:p>
        </p:txBody>
      </p:sp>
      <p:sp>
        <p:nvSpPr>
          <p:cNvPr id="18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69050"/>
            <a:ext cx="2133600" cy="488950"/>
          </a:xfrm>
          <a:prstGeom prst="rect">
            <a:avLst/>
          </a:prstGeom>
        </p:spPr>
        <p:txBody>
          <a:bodyPr/>
          <a:lstStyle/>
          <a:p>
            <a:fld id="{F2F21A90-E327-C84D-81B5-071D4C5C9FC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89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369050"/>
            <a:ext cx="4495800" cy="488950"/>
          </a:xfrm>
          <a:prstGeom prst="rect">
            <a:avLst/>
          </a:prstGeom>
        </p:spPr>
        <p:txBody>
          <a:bodyPr vert="horz" lIns="91440" tIns="91440" rIns="91440" bIns="9144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 err="1" smtClean="0">
                <a:ln>
                  <a:noFill/>
                </a:ln>
                <a:solidFill>
                  <a:schemeClr val="bg1"/>
                </a:solidFill>
                <a:latin typeface="Times New Roman"/>
                <a:ea typeface="+mn-ea"/>
                <a:cs typeface="Times New Roman"/>
              </a:defRPr>
            </a:lvl1pPr>
          </a:lstStyle>
          <a:p>
            <a:pPr>
              <a:defRPr/>
            </a:pPr>
            <a:r>
              <a:rPr lang="en-US" dirty="0"/>
              <a:t>Introduction to Parallel Computing, University of Oregon, IPCC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E3393-A97E-4158-8043-AD7E0B2BC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Class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03E0B-0CE8-457B-BEE9-A498C52A0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Parallel Computer Architecture/Programming Models (Continued..)</a:t>
            </a:r>
          </a:p>
          <a:p>
            <a:pPr lvl="1"/>
            <a:r>
              <a:rPr lang="en-US" dirty="0"/>
              <a:t>Memory</a:t>
            </a:r>
          </a:p>
          <a:p>
            <a:pPr lvl="1"/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802306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30A79-23F2-49C9-9B71-B4D6E71A1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13CE3-30BC-46B4-8AFA-C91B050EB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 according to Flynn’s Taxonomy</a:t>
            </a:r>
          </a:p>
          <a:p>
            <a:r>
              <a:rPr lang="en-US" dirty="0"/>
              <a:t>Classification according to Memory</a:t>
            </a:r>
          </a:p>
          <a:p>
            <a:pPr lvl="1"/>
            <a:r>
              <a:rPr lang="en-US" dirty="0"/>
              <a:t>Shared Memory vs Distributed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99F52E-BE47-49B2-990A-ADDE8345179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553200" y="6369050"/>
            <a:ext cx="2133600" cy="488950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F2F21A90-E327-C84D-81B5-071D4C5C9FC6}" type="slidenum">
              <a:rPr lang="en-US" smtClean="0"/>
              <a:pPr algn="r"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406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Parallel architecture types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Instruction-level parallelism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Vector processing</a:t>
            </a:r>
          </a:p>
          <a:p>
            <a:r>
              <a:rPr lang="en-US" dirty="0"/>
              <a:t>Classification according to Flynn’s Taxonomy</a:t>
            </a:r>
          </a:p>
          <a:p>
            <a:r>
              <a:rPr lang="en-US" dirty="0"/>
              <a:t>Classification according to Memory</a:t>
            </a:r>
          </a:p>
          <a:p>
            <a:pPr lvl="1"/>
            <a:r>
              <a:rPr lang="en-US" dirty="0"/>
              <a:t>Shared Memory vs Distributed Memory</a:t>
            </a:r>
          </a:p>
          <a:p>
            <a:r>
              <a:rPr lang="en-US" dirty="0"/>
              <a:t>Shared Memory</a:t>
            </a:r>
          </a:p>
          <a:p>
            <a:pPr lvl="1"/>
            <a:r>
              <a:rPr lang="en-US" dirty="0"/>
              <a:t>Memory organization: UMA, NUMA</a:t>
            </a:r>
          </a:p>
          <a:p>
            <a:pPr lvl="1"/>
            <a:r>
              <a:rPr lang="en-US" dirty="0"/>
              <a:t>Coherency: CC-UMA, CC-NUMA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Interconnection networks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Distributed memory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Clusters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Clusters of SMPs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Heterogeneous clusters of SMPs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69050"/>
            <a:ext cx="2133600" cy="4889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369050"/>
            <a:ext cx="4495800" cy="488950"/>
          </a:xfrm>
          <a:prstGeom prst="rect">
            <a:avLst/>
          </a:prstGeom>
        </p:spPr>
        <p:txBody>
          <a:bodyPr vert="horz" lIns="91440" tIns="91440" rIns="91440" bIns="9144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 err="1" smtClean="0">
                <a:ln>
                  <a:noFill/>
                </a:ln>
                <a:solidFill>
                  <a:schemeClr val="bg1"/>
                </a:solidFill>
                <a:latin typeface="Times New Roman"/>
                <a:ea typeface="+mn-ea"/>
                <a:cs typeface="Times New Roman"/>
              </a:defRPr>
            </a:lvl1pPr>
          </a:lstStyle>
          <a:p>
            <a:pPr>
              <a:defRPr/>
            </a:pPr>
            <a:r>
              <a:rPr lang="en-US" dirty="0"/>
              <a:t>Introduction to Parallel Computing, University of Oregon, IPCC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9">
            <a:extLst>
              <a:ext uri="{FF2B5EF4-FFF2-40B4-BE49-F238E27FC236}">
                <a16:creationId xmlns:a16="http://schemas.microsoft.com/office/drawing/2014/main" id="{450CF107-2359-4FA5-A04D-6113D4255E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PK" dirty="0"/>
              <a:t>Flynn’s Taxonomy and Data Parallelism </a:t>
            </a:r>
          </a:p>
        </p:txBody>
      </p:sp>
      <p:sp>
        <p:nvSpPr>
          <p:cNvPr id="13315" name="Text Box 7">
            <a:extLst>
              <a:ext uri="{FF2B5EF4-FFF2-40B4-BE49-F238E27FC236}">
                <a16:creationId xmlns:a16="http://schemas.microsoft.com/office/drawing/2014/main" id="{872E1DAA-4B31-456E-944B-2DC11351C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4360" y="2531588"/>
            <a:ext cx="449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81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PK" sz="2000" dirty="0">
                <a:solidFill>
                  <a:srgbClr val="000000"/>
                </a:solidFill>
              </a:rPr>
              <a:t>Instructions</a:t>
            </a:r>
          </a:p>
        </p:txBody>
      </p:sp>
      <p:sp>
        <p:nvSpPr>
          <p:cNvPr id="13316" name="Text Box 8">
            <a:extLst>
              <a:ext uri="{FF2B5EF4-FFF2-40B4-BE49-F238E27FC236}">
                <a16:creationId xmlns:a16="http://schemas.microsoft.com/office/drawing/2014/main" id="{0F9DF390-2025-497D-8444-8EC0C5882D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0" y="2931216"/>
            <a:ext cx="2209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81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PK" sz="2000" b="0" dirty="0">
                <a:solidFill>
                  <a:srgbClr val="000000"/>
                </a:solidFill>
              </a:rPr>
              <a:t>Single (SI)</a:t>
            </a:r>
          </a:p>
        </p:txBody>
      </p:sp>
      <p:sp>
        <p:nvSpPr>
          <p:cNvPr id="13317" name="Text Box 9">
            <a:extLst>
              <a:ext uri="{FF2B5EF4-FFF2-40B4-BE49-F238E27FC236}">
                <a16:creationId xmlns:a16="http://schemas.microsoft.com/office/drawing/2014/main" id="{D724E045-3028-4C63-8EA8-3F5A9827F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2931216"/>
            <a:ext cx="2209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81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PK" sz="2000" b="0" dirty="0">
                <a:solidFill>
                  <a:srgbClr val="000000"/>
                </a:solidFill>
              </a:rPr>
              <a:t>Multiple (MI)</a:t>
            </a:r>
          </a:p>
        </p:txBody>
      </p:sp>
      <p:sp>
        <p:nvSpPr>
          <p:cNvPr id="13318" name="Text Box 11">
            <a:extLst>
              <a:ext uri="{FF2B5EF4-FFF2-40B4-BE49-F238E27FC236}">
                <a16:creationId xmlns:a16="http://schemas.microsoft.com/office/drawing/2014/main" id="{DED61D95-7667-4C3B-8EB0-A3D7B9003762}"/>
              </a:ext>
            </a:extLst>
          </p:cNvPr>
          <p:cNvSpPr txBox="1">
            <a:spLocks noChangeArrowheads="1"/>
          </p:cNvSpPr>
          <p:nvPr/>
        </p:nvSpPr>
        <p:spPr bwMode="auto">
          <a:xfrm rot="10800000">
            <a:off x="4063201" y="3693216"/>
            <a:ext cx="42862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lIns="90000" tIns="45000" rIns="90000" bIns="45000">
            <a:spAutoFit/>
          </a:bodyPr>
          <a:lstStyle>
            <a:lvl1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81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PK" sz="2000">
                <a:solidFill>
                  <a:srgbClr val="000000"/>
                </a:solidFill>
              </a:rPr>
              <a:t>Data</a:t>
            </a:r>
          </a:p>
        </p:txBody>
      </p:sp>
      <p:sp>
        <p:nvSpPr>
          <p:cNvPr id="13319" name="Text Box 13">
            <a:extLst>
              <a:ext uri="{FF2B5EF4-FFF2-40B4-BE49-F238E27FC236}">
                <a16:creationId xmlns:a16="http://schemas.microsoft.com/office/drawing/2014/main" id="{2F9AFAEC-3A6D-4AD7-84D3-F9C02EF22932}"/>
              </a:ext>
            </a:extLst>
          </p:cNvPr>
          <p:cNvSpPr txBox="1">
            <a:spLocks noChangeArrowheads="1"/>
          </p:cNvSpPr>
          <p:nvPr/>
        </p:nvSpPr>
        <p:spPr bwMode="auto">
          <a:xfrm rot="10800000">
            <a:off x="4418326" y="5024176"/>
            <a:ext cx="42862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lIns="90000" tIns="45000" rIns="90000" bIns="45000">
            <a:spAutoFit/>
          </a:bodyPr>
          <a:lstStyle>
            <a:lvl1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81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PK" sz="2000" b="0">
                <a:solidFill>
                  <a:srgbClr val="000000"/>
                </a:solidFill>
              </a:rPr>
              <a:t>Multiple (MD)</a:t>
            </a:r>
          </a:p>
        </p:txBody>
      </p:sp>
      <p:graphicFrame>
        <p:nvGraphicFramePr>
          <p:cNvPr id="943136" name="Group 32">
            <a:extLst>
              <a:ext uri="{FF2B5EF4-FFF2-40B4-BE49-F238E27FC236}">
                <a16:creationId xmlns:a16="http://schemas.microsoft.com/office/drawing/2014/main" id="{9740D700-65D3-4BC9-B7A3-D57017E725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380710"/>
              </p:ext>
            </p:extLst>
          </p:nvPr>
        </p:nvGraphicFramePr>
        <p:xfrm>
          <a:off x="4953001" y="3388416"/>
          <a:ext cx="4038598" cy="3352800"/>
        </p:xfrm>
        <a:graphic>
          <a:graphicData uri="http://schemas.openxmlformats.org/drawingml/2006/table">
            <a:tbl>
              <a:tblPr/>
              <a:tblGrid>
                <a:gridCol w="2019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7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SISD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Single-threaded process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MISD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Pipeline architecture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SIMD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Vector Processing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MIMD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Multi-threaded Programming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331" name="Text Box 33">
            <a:extLst>
              <a:ext uri="{FF2B5EF4-FFF2-40B4-BE49-F238E27FC236}">
                <a16:creationId xmlns:a16="http://schemas.microsoft.com/office/drawing/2014/main" id="{171CC946-4953-4D7C-9DB0-1EB25E605FCF}"/>
              </a:ext>
            </a:extLst>
          </p:cNvPr>
          <p:cNvSpPr txBox="1">
            <a:spLocks noChangeArrowheads="1"/>
          </p:cNvSpPr>
          <p:nvPr/>
        </p:nvSpPr>
        <p:spPr bwMode="auto">
          <a:xfrm rot="10800000">
            <a:off x="4418326" y="3347776"/>
            <a:ext cx="42862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lIns="90000" tIns="45000" rIns="90000" bIns="45000">
            <a:spAutoFit/>
          </a:bodyPr>
          <a:lstStyle>
            <a:lvl1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81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PK" sz="2000" b="0">
                <a:solidFill>
                  <a:srgbClr val="000000"/>
                </a:solidFill>
              </a:rPr>
              <a:t>Single (SD)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B2F78D-F6C4-46D0-B61F-C111F8D83FDF}"/>
              </a:ext>
            </a:extLst>
          </p:cNvPr>
          <p:cNvSpPr txBox="1"/>
          <p:nvPr/>
        </p:nvSpPr>
        <p:spPr>
          <a:xfrm>
            <a:off x="187325" y="749713"/>
            <a:ext cx="871283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/>
              <a:t>One of the more widely used parallel computer classifications, since 1966, is called Flynn’s Taxonomy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/>
              <a:t>It distinguishes multiprocessor computers according to the dimensions of Instruction and Data </a:t>
            </a:r>
            <a:endParaRPr lang="en-PK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453E0F-5C89-46DC-B426-51F3910881DB}"/>
              </a:ext>
            </a:extLst>
          </p:cNvPr>
          <p:cNvSpPr txBox="1"/>
          <p:nvPr/>
        </p:nvSpPr>
        <p:spPr>
          <a:xfrm>
            <a:off x="123901" y="3541322"/>
            <a:ext cx="411686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 </a:t>
            </a:r>
            <a:r>
              <a:rPr lang="en-GB" sz="2400" b="1" dirty="0"/>
              <a:t>SISD</a:t>
            </a:r>
            <a:r>
              <a:rPr lang="en-GB" sz="2400" dirty="0"/>
              <a:t>: Single instruction stream, Single data stream </a:t>
            </a:r>
          </a:p>
          <a:p>
            <a:r>
              <a:rPr lang="en-GB" sz="2400" b="1" dirty="0"/>
              <a:t>SIMD</a:t>
            </a:r>
            <a:r>
              <a:rPr lang="en-GB" sz="2400" dirty="0"/>
              <a:t>: Single instruction stream, Multiple data streams</a:t>
            </a:r>
          </a:p>
          <a:p>
            <a:r>
              <a:rPr lang="en-GB" sz="2400" b="1" dirty="0"/>
              <a:t>MISD</a:t>
            </a:r>
            <a:r>
              <a:rPr lang="en-GB" sz="2400" dirty="0"/>
              <a:t>: Multiple instruction streams, Single data stream </a:t>
            </a:r>
          </a:p>
          <a:p>
            <a:r>
              <a:rPr lang="en-GB" sz="2400" b="1" dirty="0"/>
              <a:t>MIMD</a:t>
            </a:r>
            <a:r>
              <a:rPr lang="en-GB" sz="2400" dirty="0"/>
              <a:t>: Multiple instruction streams, Multiple data streams </a:t>
            </a:r>
            <a:endParaRPr lang="en-PK" sz="2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9AC24141-815B-4232-AD83-8B9C97AEF06E}"/>
              </a:ext>
            </a:extLst>
          </p:cNvPr>
          <p:cNvSpPr txBox="1"/>
          <p:nvPr/>
        </p:nvSpPr>
        <p:spPr>
          <a:xfrm>
            <a:off x="238125" y="896488"/>
            <a:ext cx="8506014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A serial (non-parallel) computer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Single instruction: Only one instruction stream is acted on by CPU during any one clock cycle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Single data: Only one data stream is used as input during any one clock cycle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Deterministic execution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Oldest and most prevalent form computer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Examples: Most PCs, single CPU </a:t>
            </a:r>
          </a:p>
          <a:p>
            <a:r>
              <a:rPr lang="en-GB" sz="2800" dirty="0"/>
              <a:t>workstations and mainframes</a:t>
            </a:r>
            <a:endParaRPr lang="en-PK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</p:txBody>
      </p:sp>
      <p:sp>
        <p:nvSpPr>
          <p:cNvPr id="14341" name="Rectangle 4">
            <a:extLst>
              <a:ext uri="{FF2B5EF4-FFF2-40B4-BE49-F238E27FC236}">
                <a16:creationId xmlns:a16="http://schemas.microsoft.com/office/drawing/2014/main" id="{5A774527-2EE8-459C-8F93-BF89B2DB8F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PK" dirty="0"/>
              <a:t>SISD Machines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32FDD84-F98B-417A-8F6A-A5F9D695553B}"/>
              </a:ext>
            </a:extLst>
          </p:cNvPr>
          <p:cNvGrpSpPr/>
          <p:nvPr/>
        </p:nvGrpSpPr>
        <p:grpSpPr>
          <a:xfrm>
            <a:off x="4114800" y="4627936"/>
            <a:ext cx="4572000" cy="2209800"/>
            <a:chOff x="2667000" y="2286000"/>
            <a:chExt cx="4572000" cy="2209800"/>
          </a:xfrm>
        </p:grpSpPr>
        <p:cxnSp>
          <p:nvCxnSpPr>
            <p:cNvPr id="14338" name="Straight Arrow Connector 15">
              <a:extLst>
                <a:ext uri="{FF2B5EF4-FFF2-40B4-BE49-F238E27FC236}">
                  <a16:creationId xmlns:a16="http://schemas.microsoft.com/office/drawing/2014/main" id="{36C2EB3E-9F2B-40E5-9E0F-AAB41D71D75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5410200" y="3162300"/>
              <a:ext cx="1828800" cy="38100"/>
            </a:xfrm>
            <a:prstGeom prst="straightConnector1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39" name="Straight Arrow Connector 13">
              <a:extLst>
                <a:ext uri="{FF2B5EF4-FFF2-40B4-BE49-F238E27FC236}">
                  <a16:creationId xmlns:a16="http://schemas.microsoft.com/office/drawing/2014/main" id="{C6F3AE09-BEA9-4BF1-ABD9-F71B192C97B7}"/>
                </a:ext>
              </a:extLst>
            </p:cNvPr>
            <p:cNvCxnSpPr>
              <a:cxnSpLocks noChangeShapeType="1"/>
              <a:endCxn id="14340" idx="1"/>
            </p:cNvCxnSpPr>
            <p:nvPr/>
          </p:nvCxnSpPr>
          <p:spPr bwMode="auto">
            <a:xfrm flipV="1">
              <a:off x="2667000" y="3162300"/>
              <a:ext cx="1828800" cy="38100"/>
            </a:xfrm>
            <a:prstGeom prst="straightConnector1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340" name="Rounded Rectangle 8">
              <a:extLst>
                <a:ext uri="{FF2B5EF4-FFF2-40B4-BE49-F238E27FC236}">
                  <a16:creationId xmlns:a16="http://schemas.microsoft.com/office/drawing/2014/main" id="{001C5D6E-CAF6-4803-BBE7-C80E3CA03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5800" y="2667000"/>
              <a:ext cx="914400" cy="9906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PK" altLang="en-PK" sz="1400" b="0"/>
            </a:p>
          </p:txBody>
        </p:sp>
        <p:sp>
          <p:nvSpPr>
            <p:cNvPr id="14342" name="Rectangle 3">
              <a:extLst>
                <a:ext uri="{FF2B5EF4-FFF2-40B4-BE49-F238E27FC236}">
                  <a16:creationId xmlns:a16="http://schemas.microsoft.com/office/drawing/2014/main" id="{349CE818-272E-41FF-926D-361C690A7F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971800"/>
              <a:ext cx="304800" cy="381000"/>
            </a:xfrm>
            <a:prstGeom prst="rect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PK"/>
                <a:t>D</a:t>
              </a:r>
              <a:endParaRPr lang="en-US" altLang="en-PK" baseline="-25000"/>
            </a:p>
          </p:txBody>
        </p:sp>
        <p:sp>
          <p:nvSpPr>
            <p:cNvPr id="14343" name="Rectangle 4">
              <a:extLst>
                <a:ext uri="{FF2B5EF4-FFF2-40B4-BE49-F238E27FC236}">
                  <a16:creationId xmlns:a16="http://schemas.microsoft.com/office/drawing/2014/main" id="{4C252D7D-52E9-4A45-BCCC-BF294E223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971800"/>
              <a:ext cx="304800" cy="381000"/>
            </a:xfrm>
            <a:prstGeom prst="rect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PK"/>
                <a:t>D</a:t>
              </a:r>
              <a:endParaRPr lang="en-US" altLang="en-PK" baseline="-25000"/>
            </a:p>
          </p:txBody>
        </p:sp>
        <p:sp>
          <p:nvSpPr>
            <p:cNvPr id="14344" name="Rectangle 5">
              <a:extLst>
                <a:ext uri="{FF2B5EF4-FFF2-40B4-BE49-F238E27FC236}">
                  <a16:creationId xmlns:a16="http://schemas.microsoft.com/office/drawing/2014/main" id="{FDE00673-6928-4FA1-AFC4-53BEBE226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2971800"/>
              <a:ext cx="304800" cy="381000"/>
            </a:xfrm>
            <a:prstGeom prst="rect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PK"/>
                <a:t>D</a:t>
              </a:r>
              <a:endParaRPr lang="en-US" altLang="en-PK" baseline="-25000"/>
            </a:p>
          </p:txBody>
        </p:sp>
        <p:sp>
          <p:nvSpPr>
            <p:cNvPr id="14345" name="Rectangle 6">
              <a:extLst>
                <a:ext uri="{FF2B5EF4-FFF2-40B4-BE49-F238E27FC236}">
                  <a16:creationId xmlns:a16="http://schemas.microsoft.com/office/drawing/2014/main" id="{C1A1BEF3-36B8-40F5-8CA9-83A0430B3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600" y="2971800"/>
              <a:ext cx="304800" cy="381000"/>
            </a:xfrm>
            <a:prstGeom prst="rect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PK" dirty="0"/>
                <a:t>D</a:t>
              </a:r>
              <a:endParaRPr lang="en-US" altLang="en-PK" baseline="-25000" dirty="0"/>
            </a:p>
          </p:txBody>
        </p:sp>
        <p:sp>
          <p:nvSpPr>
            <p:cNvPr id="14346" name="Rectangle 7">
              <a:extLst>
                <a:ext uri="{FF2B5EF4-FFF2-40B4-BE49-F238E27FC236}">
                  <a16:creationId xmlns:a16="http://schemas.microsoft.com/office/drawing/2014/main" id="{0C7910D2-8924-4518-A459-4B5F37B1F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2971800"/>
              <a:ext cx="304800" cy="381000"/>
            </a:xfrm>
            <a:prstGeom prst="rect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PK"/>
                <a:t>D</a:t>
              </a:r>
              <a:endParaRPr lang="en-US" altLang="en-PK" baseline="-25000"/>
            </a:p>
          </p:txBody>
        </p:sp>
        <p:sp>
          <p:nvSpPr>
            <p:cNvPr id="14347" name="Rectangle 9">
              <a:extLst>
                <a:ext uri="{FF2B5EF4-FFF2-40B4-BE49-F238E27FC236}">
                  <a16:creationId xmlns:a16="http://schemas.microsoft.com/office/drawing/2014/main" id="{BB2C2135-9B1C-448F-8213-E3159712FC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2971800"/>
              <a:ext cx="304800" cy="381000"/>
            </a:xfrm>
            <a:prstGeom prst="rect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PK"/>
                <a:t>D</a:t>
              </a:r>
              <a:endParaRPr lang="en-US" altLang="en-PK" baseline="-25000"/>
            </a:p>
          </p:txBody>
        </p:sp>
        <p:sp>
          <p:nvSpPr>
            <p:cNvPr id="14348" name="Rectangle 10">
              <a:extLst>
                <a:ext uri="{FF2B5EF4-FFF2-40B4-BE49-F238E27FC236}">
                  <a16:creationId xmlns:a16="http://schemas.microsoft.com/office/drawing/2014/main" id="{43A4F7D3-5325-42F8-B074-8AF68C570B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3200" y="2971800"/>
              <a:ext cx="304800" cy="381000"/>
            </a:xfrm>
            <a:prstGeom prst="rect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PK"/>
                <a:t>D</a:t>
              </a:r>
              <a:endParaRPr lang="en-US" altLang="en-PK" baseline="-25000"/>
            </a:p>
          </p:txBody>
        </p:sp>
        <p:sp>
          <p:nvSpPr>
            <p:cNvPr id="14349" name="TextBox 11">
              <a:extLst>
                <a:ext uri="{FF2B5EF4-FFF2-40B4-BE49-F238E27FC236}">
                  <a16:creationId xmlns:a16="http://schemas.microsoft.com/office/drawing/2014/main" id="{9512AA2A-3597-4D84-8C5C-39E1B4B998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6738" y="2286000"/>
              <a:ext cx="1185862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PK"/>
                <a:t>Processor</a:t>
              </a:r>
            </a:p>
          </p:txBody>
        </p:sp>
        <p:cxnSp>
          <p:nvCxnSpPr>
            <p:cNvPr id="14350" name="Straight Arrow Connector 16">
              <a:extLst>
                <a:ext uri="{FF2B5EF4-FFF2-40B4-BE49-F238E27FC236}">
                  <a16:creationId xmlns:a16="http://schemas.microsoft.com/office/drawing/2014/main" id="{7F0F0AC2-8A63-4569-8D3C-08B647CAA50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4705351" y="3903662"/>
              <a:ext cx="495300" cy="3175"/>
            </a:xfrm>
            <a:prstGeom prst="straightConnector1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351" name="TextBox 18">
              <a:extLst>
                <a:ext uri="{FF2B5EF4-FFF2-40B4-BE49-F238E27FC236}">
                  <a16:creationId xmlns:a16="http://schemas.microsoft.com/office/drawing/2014/main" id="{8ADDE3CC-BDAD-44A9-A3AB-AA56CD4F5F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7525" y="4157663"/>
              <a:ext cx="123507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PK" b="0"/>
                <a:t>Instructions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629170C5-66FC-4364-AA75-B613D4455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0" y="2865384"/>
            <a:ext cx="1657539" cy="203863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2ADFDE-8F4B-42AF-A8B3-90FA18493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E865A7-7678-F840-B2ED-A6879803B90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A0DF5C-3963-4BC9-A7EC-661399ABB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SIMD Machines (I)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37346C-1752-42E5-A2BD-E3E48B55CC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Parallel Computing, University of Oregon, IPCC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2E0DDD-55C4-4972-B69A-DF5E622ED347}"/>
              </a:ext>
            </a:extLst>
          </p:cNvPr>
          <p:cNvSpPr txBox="1"/>
          <p:nvPr/>
        </p:nvSpPr>
        <p:spPr>
          <a:xfrm>
            <a:off x="254000" y="879370"/>
            <a:ext cx="8432800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A type of parallel computers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b="1" dirty="0"/>
              <a:t>Single instruction: </a:t>
            </a:r>
            <a:r>
              <a:rPr lang="en-GB" sz="2800" dirty="0"/>
              <a:t>All processor units execute the same instruction at any give clock cycle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b="1" dirty="0"/>
              <a:t>Multiple data: </a:t>
            </a:r>
            <a:r>
              <a:rPr lang="en-GB" sz="2800" dirty="0"/>
              <a:t>Each processing unit can operate on a different data element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It typically has an instruction dispatcher, a very high-bandwidth internal network, and a very large array of very small-capacity instruction units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Best suitable for specialized problems e.g., image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Two varieties: Processor Arrays and Vector Pipelines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err="1"/>
              <a:t>Examples</a:t>
            </a:r>
            <a:r>
              <a:rPr lang="fr-FR" sz="2800" dirty="0"/>
              <a:t>: Connection Machines, MasPar-1, MasPar-2;  IBM 9000, </a:t>
            </a:r>
            <a:r>
              <a:rPr lang="fr-FR" sz="2800" dirty="0" err="1"/>
              <a:t>Cray</a:t>
            </a:r>
            <a:r>
              <a:rPr lang="fr-FR" sz="2800" dirty="0"/>
              <a:t> C90, Fujitsu VP, </a:t>
            </a:r>
            <a:r>
              <a:rPr lang="fr-FR" sz="2800" dirty="0" err="1"/>
              <a:t>etc</a:t>
            </a:r>
            <a:r>
              <a:rPr lang="fr-FR" sz="2800" dirty="0"/>
              <a:t> </a:t>
            </a:r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1593160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EC085C-27E4-41FB-B062-3EBFF3400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E865A7-7678-F840-B2ED-A6879803B90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A4973E-5A45-4450-9C57-89D6FB52F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SIMD Machines (II)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79834D-B63F-4DE7-BC4F-0E041F2BA0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Parallel Computing, University of Oregon, IPCC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50439B-DCA1-4C47-97ED-1213E3247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569" y="1090458"/>
            <a:ext cx="7090461" cy="467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383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EC085C-27E4-41FB-B062-3EBFF3400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E865A7-7678-F840-B2ED-A6879803B90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A4973E-5A45-4450-9C57-89D6FB52F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SIMD Machines (III)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79834D-B63F-4DE7-BC4F-0E041F2BA0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Parallel Computing, University of Oregon, IPCC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522986-FA62-4413-9758-12CF3081B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43000"/>
            <a:ext cx="7759298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509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7C8499-8116-4319-9245-309B07CF7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E865A7-7678-F840-B2ED-A6879803B90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38BC35-A4A6-4745-8CCD-489921DC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MISD Machines (I)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4F2294-8778-4827-973E-A257D38406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Parallel Computing, University of Oregon, IPCC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029DB2-DD53-4F78-A58B-A6C32713E974}"/>
              </a:ext>
            </a:extLst>
          </p:cNvPr>
          <p:cNvSpPr txBox="1"/>
          <p:nvPr/>
        </p:nvSpPr>
        <p:spPr>
          <a:xfrm>
            <a:off x="238124" y="1066800"/>
            <a:ext cx="844867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/>
              <a:t>A single data stream is fed into multiple processing units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/>
              <a:t>Each processing unit operates on the data independently via independent instruction streams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/>
              <a:t>Very few actual machines: CMU’s </a:t>
            </a:r>
            <a:r>
              <a:rPr lang="en-GB" sz="3600" dirty="0" err="1"/>
              <a:t>C.mmp</a:t>
            </a:r>
            <a:r>
              <a:rPr lang="en-GB" sz="3600" dirty="0"/>
              <a:t> computer (1971)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/>
              <a:t>Possible use: multiple frequency filters operating on a single signal stream </a:t>
            </a:r>
            <a:endParaRPr lang="en-PK" sz="3600" dirty="0"/>
          </a:p>
        </p:txBody>
      </p:sp>
    </p:spTree>
    <p:extLst>
      <p:ext uri="{BB962C8B-B14F-4D97-AF65-F5344CB8AC3E}">
        <p14:creationId xmlns:p14="http://schemas.microsoft.com/office/powerpoint/2010/main" val="2636630155"/>
      </p:ext>
    </p:extLst>
  </p:cSld>
  <p:clrMapOvr>
    <a:masterClrMapping/>
  </p:clrMapOvr>
</p:sld>
</file>

<file path=ppt/theme/theme1.xml><?xml version="1.0" encoding="utf-8"?>
<a:theme xmlns:a="http://schemas.openxmlformats.org/drawingml/2006/main" name="New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NewTemplate.pot</Template>
  <TotalTime>18912</TotalTime>
  <Words>663</Words>
  <Application>Microsoft Office PowerPoint</Application>
  <PresentationFormat>On-screen Show (4:3)</PresentationFormat>
  <Paragraphs>139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Lucida Grande</vt:lpstr>
      <vt:lpstr>Times New Roman</vt:lpstr>
      <vt:lpstr>Wingdings</vt:lpstr>
      <vt:lpstr>NewTemplate</vt:lpstr>
      <vt:lpstr>Parallel Computer Architecture/Programming Models</vt:lpstr>
      <vt:lpstr>Learning Outcomes</vt:lpstr>
      <vt:lpstr>Outline</vt:lpstr>
      <vt:lpstr>Flynn’s Taxonomy and Data Parallelism </vt:lpstr>
      <vt:lpstr>SISD Machines</vt:lpstr>
      <vt:lpstr>SIMD Machines (I)</vt:lpstr>
      <vt:lpstr>SIMD Machines (II)</vt:lpstr>
      <vt:lpstr>SIMD Machines (III)</vt:lpstr>
      <vt:lpstr>MISD Machines (I)</vt:lpstr>
      <vt:lpstr>MISD Machines (II)</vt:lpstr>
      <vt:lpstr>MIMD Machines (I)</vt:lpstr>
      <vt:lpstr>MIMD Machines (II)</vt:lpstr>
      <vt:lpstr>Parallel vs. Distributed</vt:lpstr>
      <vt:lpstr>Data Parallel Architectures</vt:lpstr>
      <vt:lpstr>Next Class</vt:lpstr>
    </vt:vector>
  </TitlesOfParts>
  <Company>ParaTools,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Huck</dc:creator>
  <cp:lastModifiedBy>Muhammad Aadil</cp:lastModifiedBy>
  <cp:revision>340</cp:revision>
  <dcterms:created xsi:type="dcterms:W3CDTF">2014-03-30T19:05:51Z</dcterms:created>
  <dcterms:modified xsi:type="dcterms:W3CDTF">2022-04-13T04:53:29Z</dcterms:modified>
</cp:coreProperties>
</file>