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56" r:id="rId2"/>
    <p:sldId id="339" r:id="rId3"/>
    <p:sldId id="259" r:id="rId4"/>
    <p:sldId id="434" r:id="rId5"/>
    <p:sldId id="273" r:id="rId6"/>
    <p:sldId id="274" r:id="rId7"/>
    <p:sldId id="275" r:id="rId8"/>
    <p:sldId id="276" r:id="rId9"/>
    <p:sldId id="277" r:id="rId10"/>
    <p:sldId id="278" r:id="rId11"/>
    <p:sldId id="280" r:id="rId12"/>
    <p:sldId id="281" r:id="rId13"/>
    <p:sldId id="282" r:id="rId14"/>
    <p:sldId id="283" r:id="rId15"/>
    <p:sldId id="284" r:id="rId16"/>
    <p:sldId id="285" r:id="rId17"/>
    <p:sldId id="286" r:id="rId18"/>
    <p:sldId id="287" r:id="rId19"/>
    <p:sldId id="288" r:id="rId20"/>
    <p:sldId id="289" r:id="rId21"/>
    <p:sldId id="290" r:id="rId22"/>
    <p:sldId id="295" r:id="rId23"/>
    <p:sldId id="296" r:id="rId24"/>
    <p:sldId id="297" r:id="rId25"/>
    <p:sldId id="298" r:id="rId26"/>
    <p:sldId id="299" r:id="rId27"/>
    <p:sldId id="300" r:id="rId28"/>
    <p:sldId id="301" r:id="rId29"/>
    <p:sldId id="302" r:id="rId30"/>
    <p:sldId id="303" r:id="rId31"/>
    <p:sldId id="304" r:id="rId32"/>
    <p:sldId id="338"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800"/>
    <a:srgbClr val="60FF2C"/>
    <a:srgbClr val="27632E"/>
    <a:srgbClr val="336600"/>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7257" autoAdjust="0"/>
  </p:normalViewPr>
  <p:slideViewPr>
    <p:cSldViewPr>
      <p:cViewPr varScale="1">
        <p:scale>
          <a:sx n="68" d="100"/>
          <a:sy n="68" d="100"/>
        </p:scale>
        <p:origin x="60" y="450"/>
      </p:cViewPr>
      <p:guideLst>
        <p:guide orient="horz" pos="2160"/>
        <p:guide pos="2880"/>
      </p:guideLst>
    </p:cSldViewPr>
  </p:slideViewPr>
  <p:outlineViewPr>
    <p:cViewPr>
      <p:scale>
        <a:sx n="33" d="100"/>
        <a:sy n="33" d="100"/>
      </p:scale>
      <p:origin x="12" y="3029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4" d="100"/>
          <a:sy n="44" d="100"/>
        </p:scale>
        <p:origin x="259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29EFB781-F10A-8A4F-A12A-3C2C71F64A5A}" type="datetimeFigureOut">
              <a:rPr lang="en-US"/>
              <a:pPr>
                <a:defRPr/>
              </a:pPr>
              <a:t>11/10/2021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17056B38-26E9-CB40-A38E-0AF1742DD149}" type="slidenum">
              <a:rPr lang="en-US"/>
              <a:pPr>
                <a:defRPr/>
              </a:pPr>
              <a:t>‹#›</a:t>
            </a:fld>
            <a:endParaRPr lang="en-US"/>
          </a:p>
        </p:txBody>
      </p:sp>
    </p:spTree>
    <p:extLst>
      <p:ext uri="{BB962C8B-B14F-4D97-AF65-F5344CB8AC3E}">
        <p14:creationId xmlns:p14="http://schemas.microsoft.com/office/powerpoint/2010/main" val="797041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2F58E4B2-B471-D345-83CC-798ED0FDA91E}" type="datetimeFigureOut">
              <a:rPr lang="en-US"/>
              <a:pPr>
                <a:defRPr/>
              </a:pPr>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2E7FAE9D-A0A7-8442-9C01-C9B544F09495}" type="slidenum">
              <a:rPr lang="en-US"/>
              <a:pPr>
                <a:defRPr/>
              </a:pPr>
              <a:t>‹#›</a:t>
            </a:fld>
            <a:endParaRPr lang="en-US"/>
          </a:p>
        </p:txBody>
      </p:sp>
    </p:spTree>
    <p:extLst>
      <p:ext uri="{BB962C8B-B14F-4D97-AF65-F5344CB8AC3E}">
        <p14:creationId xmlns:p14="http://schemas.microsoft.com/office/powerpoint/2010/main" val="1943504299"/>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317014"/>
            <a:ext cx="9144000" cy="1470025"/>
          </a:xfrm>
        </p:spPr>
        <p:txBody>
          <a:bodyPr/>
          <a:lstStyle>
            <a:lvl1pPr algn="ctr">
              <a:defRPr sz="4400" b="1"/>
            </a:lvl1pPr>
          </a:lstStyle>
          <a:p>
            <a:r>
              <a:rPr lang="en-US" dirty="0"/>
              <a:t>Click to edit Master title style</a:t>
            </a:r>
          </a:p>
        </p:txBody>
      </p:sp>
      <p:sp>
        <p:nvSpPr>
          <p:cNvPr id="3" name="Subtitle 2"/>
          <p:cNvSpPr>
            <a:spLocks noGrp="1"/>
          </p:cNvSpPr>
          <p:nvPr>
            <p:ph type="subTitle" idx="1"/>
          </p:nvPr>
        </p:nvSpPr>
        <p:spPr>
          <a:xfrm>
            <a:off x="0" y="3365500"/>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three-sisters.png"/>
          <p:cNvPicPr>
            <a:picLocks noChangeAspect="1"/>
          </p:cNvPicPr>
          <p:nvPr userDrawn="1"/>
        </p:nvPicPr>
        <p:blipFill>
          <a:blip r:embed="rId2"/>
          <a:srcRect b="19512"/>
          <a:stretch>
            <a:fillRect/>
          </a:stretch>
        </p:blipFill>
        <p:spPr>
          <a:xfrm>
            <a:off x="0" y="-3009"/>
            <a:ext cx="9144000" cy="1281768"/>
          </a:xfrm>
          <a:prstGeom prst="rect">
            <a:avLst/>
          </a:prstGeom>
        </p:spPr>
      </p:pic>
    </p:spTree>
    <p:extLst>
      <p:ext uri="{BB962C8B-B14F-4D97-AF65-F5344CB8AC3E}">
        <p14:creationId xmlns:p14="http://schemas.microsoft.com/office/powerpoint/2010/main" val="135196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25" y="5024"/>
            <a:ext cx="8905875" cy="874346"/>
          </a:xfrm>
        </p:spPr>
        <p:txBody>
          <a:bodyPr/>
          <a:lstStyle>
            <a:lvl1pPr>
              <a:defRPr sz="3600" b="1" i="1"/>
            </a:lvl1pPr>
          </a:lstStyle>
          <a:p>
            <a:r>
              <a:rPr lang="en-US" dirty="0"/>
              <a:t>Click to edit Master title style</a:t>
            </a:r>
          </a:p>
        </p:txBody>
      </p:sp>
      <p:sp>
        <p:nvSpPr>
          <p:cNvPr id="3" name="Content Placeholder 2"/>
          <p:cNvSpPr>
            <a:spLocks noGrp="1"/>
          </p:cNvSpPr>
          <p:nvPr>
            <p:ph idx="1"/>
          </p:nvPr>
        </p:nvSpPr>
        <p:spPr>
          <a:xfrm>
            <a:off x="238125" y="896552"/>
            <a:ext cx="8905875" cy="5479701"/>
          </a:xfrm>
        </p:spPr>
        <p:txBody>
          <a:bodyPr/>
          <a:lstStyle>
            <a:lvl1pPr>
              <a:buSzPct val="65000"/>
              <a:buFont typeface="Wingdings" charset="2"/>
              <a:buChar char="q"/>
              <a:defRPr/>
            </a:lvl1pPr>
            <a:lvl2pPr>
              <a:buSzPct val="65000"/>
              <a:buFont typeface="Lucida Grande"/>
              <a:buChar char="❍"/>
              <a:defRPr/>
            </a:lvl2pPr>
            <a:lvl3pPr>
              <a:buSzPct val="90000"/>
              <a:buFont typeface="Lucida Grande"/>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92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6553200" y="6369050"/>
            <a:ext cx="2133600" cy="488950"/>
          </a:xfrm>
          <a:prstGeom prst="rect">
            <a:avLst/>
          </a:prstGeom>
        </p:spPr>
        <p:txBody>
          <a:bodyPr/>
          <a:lstStyle>
            <a:lvl1pPr>
              <a:defRPr/>
            </a:lvl1pPr>
          </a:lstStyle>
          <a:p>
            <a:pPr>
              <a:defRPr/>
            </a:pPr>
            <a:fld id="{15D44090-53BA-A642-97F1-42151C567A00}" type="slidenum">
              <a:rPr lang="en-US"/>
              <a:pPr>
                <a:defRPr/>
              </a:pPr>
              <a:t>‹#›</a:t>
            </a:fld>
            <a:endParaRPr lang="en-US" dirty="0"/>
          </a:p>
        </p:txBody>
      </p:sp>
      <p:sp>
        <p:nvSpPr>
          <p:cNvPr id="7" name="Footer Placeholder 4"/>
          <p:cNvSpPr>
            <a:spLocks noGrp="1"/>
          </p:cNvSpPr>
          <p:nvPr>
            <p:ph type="ftr" sz="quarter" idx="3"/>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extLst>
      <p:ext uri="{BB962C8B-B14F-4D97-AF65-F5344CB8AC3E}">
        <p14:creationId xmlns:p14="http://schemas.microsoft.com/office/powerpoint/2010/main" val="287780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25" y="0"/>
            <a:ext cx="8905875" cy="874346"/>
          </a:xfrm>
        </p:spPr>
        <p:txBody>
          <a:bodyPr/>
          <a:lstStyle>
            <a:lvl1pPr>
              <a:defRPr b="1" i="1"/>
            </a:lvl1pPr>
          </a:lstStyle>
          <a:p>
            <a:r>
              <a:rPr lang="en-US" dirty="0"/>
              <a:t>Click to edit Master title style</a:t>
            </a:r>
          </a:p>
        </p:txBody>
      </p:sp>
      <p:sp>
        <p:nvSpPr>
          <p:cNvPr id="3" name="Content Placeholder 2"/>
          <p:cNvSpPr>
            <a:spLocks noGrp="1"/>
          </p:cNvSpPr>
          <p:nvPr>
            <p:ph sz="half" idx="1"/>
          </p:nvPr>
        </p:nvSpPr>
        <p:spPr>
          <a:xfrm>
            <a:off x="228600" y="884237"/>
            <a:ext cx="4453128" cy="551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90872" y="884237"/>
            <a:ext cx="4453128" cy="551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470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8125" y="0"/>
            <a:ext cx="8905875" cy="874346"/>
          </a:xfrm>
        </p:spPr>
        <p:txBody>
          <a:bodyPr/>
          <a:lstStyle>
            <a:lvl1pPr>
              <a:defRPr b="1" i="1"/>
            </a:lvl1pPr>
          </a:lstStyle>
          <a:p>
            <a:r>
              <a:rPr lang="en-US" dirty="0"/>
              <a:t>Click to edit Master title style</a:t>
            </a:r>
          </a:p>
        </p:txBody>
      </p:sp>
      <p:sp>
        <p:nvSpPr>
          <p:cNvPr id="3" name="Text Placeholder 2"/>
          <p:cNvSpPr>
            <a:spLocks noGrp="1"/>
          </p:cNvSpPr>
          <p:nvPr>
            <p:ph type="body" idx="1"/>
          </p:nvPr>
        </p:nvSpPr>
        <p:spPr>
          <a:xfrm>
            <a:off x="228600" y="895350"/>
            <a:ext cx="44531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535112"/>
            <a:ext cx="4453128" cy="4865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90872" y="895350"/>
            <a:ext cx="44531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90872" y="1535112"/>
            <a:ext cx="4453128" cy="4865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6553200" y="6369050"/>
            <a:ext cx="2133600" cy="488950"/>
          </a:xfrm>
          <a:prstGeom prst="rect">
            <a:avLst/>
          </a:prstGeom>
        </p:spPr>
        <p:txBody>
          <a:bodyPr/>
          <a:lstStyle>
            <a:lvl1pPr>
              <a:defRPr/>
            </a:lvl1pPr>
          </a:lstStyle>
          <a:p>
            <a:pPr>
              <a:defRPr/>
            </a:pPr>
            <a:fld id="{192ABFDE-B9DE-0347-8949-80A077F7341C}" type="slidenum">
              <a:rPr lang="en-US"/>
              <a:pPr>
                <a:defRPr/>
              </a:pPr>
              <a:t>‹#›</a:t>
            </a:fld>
            <a:endParaRPr lang="en-US"/>
          </a:p>
        </p:txBody>
      </p:sp>
      <p:sp>
        <p:nvSpPr>
          <p:cNvPr id="10" name="Footer Placeholder 4"/>
          <p:cNvSpPr>
            <a:spLocks noGrp="1"/>
          </p:cNvSpPr>
          <p:nvPr>
            <p:ph type="ftr" sz="quarter" idx="13"/>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extLst>
      <p:ext uri="{BB962C8B-B14F-4D97-AF65-F5344CB8AC3E}">
        <p14:creationId xmlns:p14="http://schemas.microsoft.com/office/powerpoint/2010/main" val="89691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69050"/>
            <a:ext cx="2133600" cy="488950"/>
          </a:xfrm>
          <a:prstGeom prst="rect">
            <a:avLst/>
          </a:prstGeom>
        </p:spPr>
        <p:txBody>
          <a:bodyPr/>
          <a:lstStyle>
            <a:lvl1pPr>
              <a:defRPr/>
            </a:lvl1pPr>
          </a:lstStyle>
          <a:p>
            <a:pPr>
              <a:defRPr/>
            </a:pPr>
            <a:fld id="{F8E865A7-7678-F840-B2ED-A6879803B906}" type="slidenum">
              <a:rPr lang="en-US"/>
              <a:pPr>
                <a:defRPr/>
              </a:pPr>
              <a:t>‹#›</a:t>
            </a:fld>
            <a:endParaRPr lang="en-US"/>
          </a:p>
        </p:txBody>
      </p:sp>
      <p:sp>
        <p:nvSpPr>
          <p:cNvPr id="6" name="Title 1"/>
          <p:cNvSpPr>
            <a:spLocks noGrp="1"/>
          </p:cNvSpPr>
          <p:nvPr>
            <p:ph type="title"/>
          </p:nvPr>
        </p:nvSpPr>
        <p:spPr>
          <a:xfrm>
            <a:off x="238125" y="5024"/>
            <a:ext cx="8651875" cy="874346"/>
          </a:xfrm>
        </p:spPr>
        <p:txBody>
          <a:bodyPr/>
          <a:lstStyle>
            <a:lvl1pPr>
              <a:defRPr sz="3600" b="1" i="1"/>
            </a:lvl1pPr>
          </a:lstStyle>
          <a:p>
            <a:r>
              <a:rPr lang="en-US" dirty="0"/>
              <a:t>Click to edit Master title style</a:t>
            </a:r>
          </a:p>
        </p:txBody>
      </p:sp>
      <p:sp>
        <p:nvSpPr>
          <p:cNvPr id="7" name="Footer Placeholder 4"/>
          <p:cNvSpPr>
            <a:spLocks noGrp="1"/>
          </p:cNvSpPr>
          <p:nvPr>
            <p:ph type="ftr" sz="quarter" idx="3"/>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extLst>
      <p:ext uri="{BB962C8B-B14F-4D97-AF65-F5344CB8AC3E}">
        <p14:creationId xmlns:p14="http://schemas.microsoft.com/office/powerpoint/2010/main" val="42043100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38125" y="274638"/>
            <a:ext cx="8651875" cy="874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2"/>
          <p:cNvSpPr>
            <a:spLocks noGrp="1"/>
          </p:cNvSpPr>
          <p:nvPr>
            <p:ph type="body" idx="1"/>
          </p:nvPr>
        </p:nvSpPr>
        <p:spPr bwMode="auto">
          <a:xfrm>
            <a:off x="238125" y="1158047"/>
            <a:ext cx="8651875" cy="5263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p:cNvSpPr txBox="1">
            <a:spLocks/>
          </p:cNvSpPr>
          <p:nvPr userDrawn="1"/>
        </p:nvSpPr>
        <p:spPr>
          <a:xfrm>
            <a:off x="4953000" y="6369050"/>
            <a:ext cx="25146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Times New Roman"/>
                <a:ea typeface="+mn-ea"/>
                <a:cs typeface="Times New Roman"/>
              </a:rPr>
              <a:t>Lecture 2 – Parallel Architecture</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dt="0"/>
  <p:txStyles>
    <p:titleStyle>
      <a:lvl1pPr algn="l" defTabSz="457200" rtl="0" eaLnBrk="1" fontAlgn="base" hangingPunct="1">
        <a:spcBef>
          <a:spcPct val="0"/>
        </a:spcBef>
        <a:spcAft>
          <a:spcPct val="0"/>
        </a:spcAft>
        <a:defRPr sz="4000" b="0" i="0" kern="1200">
          <a:solidFill>
            <a:schemeClr val="tx1"/>
          </a:solidFill>
          <a:latin typeface="Times New Roman"/>
          <a:ea typeface="ＭＳ Ｐゴシック" charset="0"/>
          <a:cs typeface="Times New Roman"/>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b="0" i="0" kern="1200">
          <a:solidFill>
            <a:schemeClr val="tx1"/>
          </a:solidFill>
          <a:latin typeface="Times New Roman"/>
          <a:ea typeface="ＭＳ Ｐゴシック" charset="0"/>
          <a:cs typeface="Times New Roman"/>
        </a:defRPr>
      </a:lvl1pPr>
      <a:lvl2pPr marL="742950" indent="-285750" algn="l" defTabSz="457200" rtl="0" eaLnBrk="1" fontAlgn="base" hangingPunct="1">
        <a:spcBef>
          <a:spcPct val="20000"/>
        </a:spcBef>
        <a:spcAft>
          <a:spcPct val="0"/>
        </a:spcAft>
        <a:buFont typeface="Arial" charset="0"/>
        <a:buChar char="–"/>
        <a:defRPr sz="2800" b="0" i="0" kern="1200">
          <a:solidFill>
            <a:schemeClr val="tx1"/>
          </a:solidFill>
          <a:latin typeface="Times New Roman"/>
          <a:ea typeface="ＭＳ Ｐゴシック" charset="0"/>
          <a:cs typeface="Times New Roman"/>
        </a:defRPr>
      </a:lvl2pPr>
      <a:lvl3pPr marL="1143000" indent="-228600" algn="l" defTabSz="457200" rtl="0" eaLnBrk="1" fontAlgn="base" hangingPunct="1">
        <a:spcBef>
          <a:spcPct val="20000"/>
        </a:spcBef>
        <a:spcAft>
          <a:spcPct val="0"/>
        </a:spcAft>
        <a:buFont typeface="Arial" charset="0"/>
        <a:buChar char="•"/>
        <a:defRPr sz="2400" b="0" i="0" kern="1200">
          <a:solidFill>
            <a:schemeClr val="tx1"/>
          </a:solidFill>
          <a:latin typeface="Times New Roman"/>
          <a:ea typeface="ＭＳ Ｐゴシック" charset="0"/>
          <a:cs typeface="Times New Roman"/>
        </a:defRPr>
      </a:lvl3pPr>
      <a:lvl4pPr marL="1600200" indent="-228600" algn="l" defTabSz="457200" rtl="0" eaLnBrk="1" fontAlgn="base" hangingPunct="1">
        <a:spcBef>
          <a:spcPct val="20000"/>
        </a:spcBef>
        <a:spcAft>
          <a:spcPct val="0"/>
        </a:spcAft>
        <a:buFont typeface="Arial" charset="0"/>
        <a:buChar char="–"/>
        <a:defRPr sz="2000" b="0" i="0" kern="1200">
          <a:solidFill>
            <a:schemeClr val="tx1"/>
          </a:solidFill>
          <a:latin typeface="Times New Roman"/>
          <a:ea typeface="ＭＳ Ｐゴシック" charset="0"/>
          <a:cs typeface="Times New Roman"/>
        </a:defRPr>
      </a:lvl4pPr>
      <a:lvl5pPr marL="2057400" indent="-228600" algn="l" defTabSz="457200" rtl="0" eaLnBrk="1" fontAlgn="base" hangingPunct="1">
        <a:spcBef>
          <a:spcPct val="20000"/>
        </a:spcBef>
        <a:spcAft>
          <a:spcPct val="0"/>
        </a:spcAft>
        <a:buFont typeface="Arial" charset="0"/>
        <a:buChar char="»"/>
        <a:defRPr sz="2000" b="0" i="0" kern="1200">
          <a:solidFill>
            <a:schemeClr val="tx1"/>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sz="2800" dirty="0"/>
              <a:t>Parallel Computer Architecture/Programming Models</a:t>
            </a:r>
            <a:br>
              <a:rPr lang="en-US" dirty="0"/>
            </a:br>
            <a:r>
              <a:rPr lang="en-US" dirty="0"/>
              <a:t>Shared Memory Models</a:t>
            </a:r>
          </a:p>
        </p:txBody>
      </p:sp>
      <p:sp>
        <p:nvSpPr>
          <p:cNvPr id="3" name="Subtitle 2"/>
          <p:cNvSpPr>
            <a:spLocks noGrp="1"/>
          </p:cNvSpPr>
          <p:nvPr>
            <p:ph type="subTitle" idx="1"/>
          </p:nvPr>
        </p:nvSpPr>
        <p:spPr>
          <a:xfrm>
            <a:off x="0" y="3124200"/>
            <a:ext cx="9144000" cy="1993900"/>
          </a:xfrm>
        </p:spPr>
        <p:txBody>
          <a:bodyPr/>
          <a:lstStyle/>
          <a:p>
            <a:r>
              <a:rPr lang="en-US" dirty="0"/>
              <a:t>Introduction to Parallel and Distributed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ja-JP" altLang="en-US">
                <a:ea typeface="ＭＳ Ｐゴシック" charset="-128"/>
                <a:cs typeface="ＭＳ Ｐゴシック" charset="-128"/>
              </a:rPr>
              <a:t>“</a:t>
            </a:r>
            <a:r>
              <a:rPr lang="en-US" altLang="ja-JP">
                <a:ea typeface="ＭＳ Ｐゴシック" charset="-128"/>
                <a:cs typeface="ＭＳ Ｐゴシック" charset="-128"/>
              </a:rPr>
              <a:t>Dance Hall</a:t>
            </a:r>
            <a:r>
              <a:rPr lang="ja-JP" altLang="en-US">
                <a:ea typeface="ＭＳ Ｐゴシック" charset="-128"/>
                <a:cs typeface="ＭＳ Ｐゴシック" charset="-128"/>
              </a:rPr>
              <a:t>”</a:t>
            </a:r>
            <a:r>
              <a:rPr lang="en-US" altLang="ja-JP">
                <a:ea typeface="ＭＳ Ｐゴシック" charset="-128"/>
                <a:cs typeface="ＭＳ Ｐゴシック" charset="-128"/>
              </a:rPr>
              <a:t> SMP and Shared Cache</a:t>
            </a:r>
            <a:endParaRPr lang="en-US">
              <a:ea typeface="ＭＳ Ｐゴシック" charset="-128"/>
              <a:cs typeface="ＭＳ Ｐゴシック" charset="-128"/>
            </a:endParaRPr>
          </a:p>
        </p:txBody>
      </p:sp>
      <p:sp>
        <p:nvSpPr>
          <p:cNvPr id="27650" name="Rectangle 3"/>
          <p:cNvSpPr>
            <a:spLocks noGrp="1" noChangeArrowheads="1"/>
          </p:cNvSpPr>
          <p:nvPr>
            <p:ph type="body" idx="1"/>
          </p:nvPr>
        </p:nvSpPr>
        <p:spPr>
          <a:xfrm>
            <a:off x="238125" y="896552"/>
            <a:ext cx="6467475" cy="5479701"/>
          </a:xfrm>
        </p:spPr>
        <p:txBody>
          <a:bodyPr>
            <a:normAutofit fontScale="92500" lnSpcReduction="20000"/>
          </a:bodyPr>
          <a:lstStyle/>
          <a:p>
            <a:r>
              <a:rPr lang="en-US" dirty="0">
                <a:ea typeface="ＭＳ Ｐゴシック" charset="-128"/>
                <a:cs typeface="ＭＳ Ｐゴシック" charset="-128"/>
              </a:rPr>
              <a:t>Interconnection network connects</a:t>
            </a:r>
            <a:br>
              <a:rPr lang="en-US" dirty="0">
                <a:ea typeface="ＭＳ Ｐゴシック" charset="-128"/>
                <a:cs typeface="ＭＳ Ｐゴシック" charset="-128"/>
              </a:rPr>
            </a:br>
            <a:r>
              <a:rPr lang="en-US" dirty="0">
                <a:ea typeface="ＭＳ Ｐゴシック" charset="-128"/>
                <a:cs typeface="ＭＳ Ｐゴシック" charset="-128"/>
              </a:rPr>
              <a:t>processors to memory</a:t>
            </a:r>
          </a:p>
          <a:p>
            <a:r>
              <a:rPr lang="en-US" dirty="0">
                <a:ea typeface="ＭＳ Ｐゴシック" charset="-128"/>
                <a:cs typeface="ＭＳ Ｐゴシック" charset="-128"/>
              </a:rPr>
              <a:t>Centralized memory (UMA)</a:t>
            </a:r>
          </a:p>
          <a:p>
            <a:r>
              <a:rPr lang="en-US" dirty="0">
                <a:ea typeface="ＭＳ Ｐゴシック" charset="-128"/>
                <a:cs typeface="ＭＳ Ｐゴシック" charset="-128"/>
              </a:rPr>
              <a:t>Network determines performance</a:t>
            </a:r>
          </a:p>
          <a:p>
            <a:pPr lvl="1"/>
            <a:r>
              <a:rPr lang="en-US" dirty="0"/>
              <a:t>Continuum from bus to crossbar</a:t>
            </a:r>
          </a:p>
          <a:p>
            <a:pPr lvl="1"/>
            <a:r>
              <a:rPr lang="en-US" dirty="0"/>
              <a:t>Scalable memory bandwidth</a:t>
            </a:r>
          </a:p>
          <a:p>
            <a:r>
              <a:rPr lang="en-US" dirty="0">
                <a:ea typeface="ＭＳ Ｐゴシック" charset="-128"/>
                <a:cs typeface="ＭＳ Ｐゴシック" charset="-128"/>
              </a:rPr>
              <a:t>Memory is physically separated from</a:t>
            </a:r>
            <a:br>
              <a:rPr lang="en-US" dirty="0">
                <a:ea typeface="ＭＳ Ｐゴシック" charset="-128"/>
                <a:cs typeface="ＭＳ Ｐゴシック" charset="-128"/>
              </a:rPr>
            </a:br>
            <a:r>
              <a:rPr lang="en-US" dirty="0">
                <a:ea typeface="ＭＳ Ｐゴシック" charset="-128"/>
                <a:cs typeface="ＭＳ Ｐゴシック" charset="-128"/>
              </a:rPr>
              <a:t>processors</a:t>
            </a:r>
          </a:p>
          <a:p>
            <a:r>
              <a:rPr lang="en-US" dirty="0">
                <a:ea typeface="ＭＳ Ｐゴシック" charset="-128"/>
                <a:cs typeface="ＭＳ Ｐゴシック" charset="-128"/>
              </a:rPr>
              <a:t>Could have cache coherence problems</a:t>
            </a:r>
          </a:p>
          <a:p>
            <a:r>
              <a:rPr lang="en-US" dirty="0">
                <a:ea typeface="ＭＳ Ｐゴシック" charset="-128"/>
                <a:cs typeface="ＭＳ Ｐゴシック" charset="-128"/>
              </a:rPr>
              <a:t>Shared cache reduces coherence problem</a:t>
            </a:r>
            <a:br>
              <a:rPr lang="en-US" dirty="0">
                <a:ea typeface="ＭＳ Ｐゴシック" charset="-128"/>
                <a:cs typeface="ＭＳ Ｐゴシック" charset="-128"/>
              </a:rPr>
            </a:br>
            <a:r>
              <a:rPr lang="en-US" dirty="0">
                <a:ea typeface="ＭＳ Ｐゴシック" charset="-128"/>
                <a:cs typeface="ＭＳ Ｐゴシック" charset="-128"/>
              </a:rPr>
              <a:t>and provides fine grained data sharing</a:t>
            </a:r>
          </a:p>
        </p:txBody>
      </p:sp>
      <p:sp>
        <p:nvSpPr>
          <p:cNvPr id="27651" name="Rectangle 4"/>
          <p:cNvSpPr>
            <a:spLocks noChangeArrowheads="1"/>
          </p:cNvSpPr>
          <p:nvPr/>
        </p:nvSpPr>
        <p:spPr bwMode="auto">
          <a:xfrm>
            <a:off x="6675438" y="1150938"/>
            <a:ext cx="373062" cy="2825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52" name="Rectangle 5"/>
          <p:cNvSpPr>
            <a:spLocks noChangeArrowheads="1"/>
          </p:cNvSpPr>
          <p:nvPr/>
        </p:nvSpPr>
        <p:spPr bwMode="auto">
          <a:xfrm>
            <a:off x="6772275" y="1195388"/>
            <a:ext cx="158750"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M</a:t>
            </a:r>
            <a:endParaRPr lang="en-US" sz="1400" b="1">
              <a:latin typeface="Arial" charset="0"/>
            </a:endParaRPr>
          </a:p>
        </p:txBody>
      </p:sp>
      <p:sp>
        <p:nvSpPr>
          <p:cNvPr id="27653" name="Rectangle 6"/>
          <p:cNvSpPr>
            <a:spLocks noChangeArrowheads="1"/>
          </p:cNvSpPr>
          <p:nvPr/>
        </p:nvSpPr>
        <p:spPr bwMode="auto">
          <a:xfrm>
            <a:off x="7239000" y="1150938"/>
            <a:ext cx="373063" cy="2825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54" name="Rectangle 7"/>
          <p:cNvSpPr>
            <a:spLocks noChangeArrowheads="1"/>
          </p:cNvSpPr>
          <p:nvPr/>
        </p:nvSpPr>
        <p:spPr bwMode="auto">
          <a:xfrm>
            <a:off x="7339013" y="1206500"/>
            <a:ext cx="158750"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M</a:t>
            </a:r>
            <a:endParaRPr lang="en-US" sz="1400" b="1">
              <a:latin typeface="Arial" charset="0"/>
            </a:endParaRPr>
          </a:p>
        </p:txBody>
      </p:sp>
      <p:sp>
        <p:nvSpPr>
          <p:cNvPr id="27655" name="Freeform 8"/>
          <p:cNvSpPr>
            <a:spLocks/>
          </p:cNvSpPr>
          <p:nvPr/>
        </p:nvSpPr>
        <p:spPr bwMode="auto">
          <a:xfrm>
            <a:off x="7331075" y="1708150"/>
            <a:ext cx="146050" cy="176213"/>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8" y="91"/>
                </a:lnTo>
                <a:lnTo>
                  <a:pt x="0" y="0"/>
                </a:lnTo>
                <a:lnTo>
                  <a:pt x="38"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27656" name="Freeform 9"/>
          <p:cNvSpPr>
            <a:spLocks/>
          </p:cNvSpPr>
          <p:nvPr/>
        </p:nvSpPr>
        <p:spPr bwMode="auto">
          <a:xfrm>
            <a:off x="7331075" y="1455738"/>
            <a:ext cx="146050" cy="190500"/>
          </a:xfrm>
          <a:custGeom>
            <a:avLst/>
            <a:gdLst>
              <a:gd name="T0" fmla="*/ 0 w 67"/>
              <a:gd name="T1" fmla="*/ 2147483647 h 99"/>
              <a:gd name="T2" fmla="*/ 2147483647 w 67"/>
              <a:gd name="T3" fmla="*/ 0 h 99"/>
              <a:gd name="T4" fmla="*/ 2147483647 w 67"/>
              <a:gd name="T5" fmla="*/ 2147483647 h 99"/>
              <a:gd name="T6" fmla="*/ 2147483647 w 67"/>
              <a:gd name="T7" fmla="*/ 2147483647 h 99"/>
              <a:gd name="T8" fmla="*/ 0 w 67"/>
              <a:gd name="T9" fmla="*/ 2147483647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99"/>
                </a:moveTo>
                <a:lnTo>
                  <a:pt x="38" y="0"/>
                </a:lnTo>
                <a:lnTo>
                  <a:pt x="67" y="99"/>
                </a:lnTo>
                <a:lnTo>
                  <a:pt x="38" y="99"/>
                </a:lnTo>
                <a:lnTo>
                  <a:pt x="0" y="99"/>
                </a:lnTo>
                <a:close/>
              </a:path>
            </a:pathLst>
          </a:custGeom>
          <a:solidFill>
            <a:srgbClr val="000000"/>
          </a:solidFill>
          <a:ln w="9525">
            <a:noFill/>
            <a:round/>
            <a:headEnd/>
            <a:tailEnd/>
          </a:ln>
        </p:spPr>
        <p:txBody>
          <a:bodyPr>
            <a:prstTxWarp prst="textNoShape">
              <a:avLst/>
            </a:prstTxWarp>
          </a:bodyPr>
          <a:lstStyle/>
          <a:p>
            <a:endParaRPr lang="en-US"/>
          </a:p>
        </p:txBody>
      </p:sp>
      <p:sp>
        <p:nvSpPr>
          <p:cNvPr id="27657" name="Line 10"/>
          <p:cNvSpPr>
            <a:spLocks noChangeShapeType="1"/>
          </p:cNvSpPr>
          <p:nvPr/>
        </p:nvSpPr>
        <p:spPr bwMode="auto">
          <a:xfrm flipV="1">
            <a:off x="7415213" y="1646238"/>
            <a:ext cx="1587" cy="61912"/>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7658" name="Freeform 11"/>
          <p:cNvSpPr>
            <a:spLocks/>
          </p:cNvSpPr>
          <p:nvPr/>
        </p:nvSpPr>
        <p:spPr bwMode="auto">
          <a:xfrm>
            <a:off x="6769100" y="1708150"/>
            <a:ext cx="144463" cy="176213"/>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8" y="91"/>
                </a:lnTo>
                <a:lnTo>
                  <a:pt x="0" y="0"/>
                </a:lnTo>
                <a:lnTo>
                  <a:pt x="38"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27659" name="Freeform 12"/>
          <p:cNvSpPr>
            <a:spLocks/>
          </p:cNvSpPr>
          <p:nvPr/>
        </p:nvSpPr>
        <p:spPr bwMode="auto">
          <a:xfrm>
            <a:off x="6769100" y="1455738"/>
            <a:ext cx="144463" cy="190500"/>
          </a:xfrm>
          <a:custGeom>
            <a:avLst/>
            <a:gdLst>
              <a:gd name="T0" fmla="*/ 0 w 67"/>
              <a:gd name="T1" fmla="*/ 2147483647 h 99"/>
              <a:gd name="T2" fmla="*/ 2147483647 w 67"/>
              <a:gd name="T3" fmla="*/ 0 h 99"/>
              <a:gd name="T4" fmla="*/ 2147483647 w 67"/>
              <a:gd name="T5" fmla="*/ 2147483647 h 99"/>
              <a:gd name="T6" fmla="*/ 2147483647 w 67"/>
              <a:gd name="T7" fmla="*/ 2147483647 h 99"/>
              <a:gd name="T8" fmla="*/ 0 w 67"/>
              <a:gd name="T9" fmla="*/ 2147483647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99"/>
                </a:moveTo>
                <a:lnTo>
                  <a:pt x="38" y="0"/>
                </a:lnTo>
                <a:lnTo>
                  <a:pt x="67" y="99"/>
                </a:lnTo>
                <a:lnTo>
                  <a:pt x="38" y="99"/>
                </a:lnTo>
                <a:lnTo>
                  <a:pt x="0" y="99"/>
                </a:lnTo>
                <a:close/>
              </a:path>
            </a:pathLst>
          </a:custGeom>
          <a:solidFill>
            <a:srgbClr val="000000"/>
          </a:solidFill>
          <a:ln w="9525">
            <a:noFill/>
            <a:round/>
            <a:headEnd/>
            <a:tailEnd/>
          </a:ln>
        </p:spPr>
        <p:txBody>
          <a:bodyPr>
            <a:prstTxWarp prst="textNoShape">
              <a:avLst/>
            </a:prstTxWarp>
          </a:bodyPr>
          <a:lstStyle/>
          <a:p>
            <a:endParaRPr lang="en-US"/>
          </a:p>
        </p:txBody>
      </p:sp>
      <p:sp>
        <p:nvSpPr>
          <p:cNvPr id="27660" name="Line 13"/>
          <p:cNvSpPr>
            <a:spLocks noChangeShapeType="1"/>
          </p:cNvSpPr>
          <p:nvPr/>
        </p:nvSpPr>
        <p:spPr bwMode="auto">
          <a:xfrm flipV="1">
            <a:off x="6851650" y="1646238"/>
            <a:ext cx="1588" cy="61912"/>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7661" name="Freeform 14"/>
          <p:cNvSpPr>
            <a:spLocks/>
          </p:cNvSpPr>
          <p:nvPr/>
        </p:nvSpPr>
        <p:spPr bwMode="auto">
          <a:xfrm>
            <a:off x="6769100" y="2706688"/>
            <a:ext cx="144463" cy="174625"/>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8" y="91"/>
                </a:lnTo>
                <a:lnTo>
                  <a:pt x="0" y="0"/>
                </a:lnTo>
                <a:lnTo>
                  <a:pt x="38"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27662" name="Freeform 15"/>
          <p:cNvSpPr>
            <a:spLocks/>
          </p:cNvSpPr>
          <p:nvPr/>
        </p:nvSpPr>
        <p:spPr bwMode="auto">
          <a:xfrm>
            <a:off x="6769100" y="2454275"/>
            <a:ext cx="144463" cy="188913"/>
          </a:xfrm>
          <a:custGeom>
            <a:avLst/>
            <a:gdLst>
              <a:gd name="T0" fmla="*/ 0 w 67"/>
              <a:gd name="T1" fmla="*/ 2147483647 h 98"/>
              <a:gd name="T2" fmla="*/ 2147483647 w 67"/>
              <a:gd name="T3" fmla="*/ 0 h 98"/>
              <a:gd name="T4" fmla="*/ 2147483647 w 67"/>
              <a:gd name="T5" fmla="*/ 2147483647 h 98"/>
              <a:gd name="T6" fmla="*/ 2147483647 w 67"/>
              <a:gd name="T7" fmla="*/ 2147483647 h 98"/>
              <a:gd name="T8" fmla="*/ 0 w 67"/>
              <a:gd name="T9" fmla="*/ 2147483647 h 98"/>
              <a:gd name="T10" fmla="*/ 0 60000 65536"/>
              <a:gd name="T11" fmla="*/ 0 60000 65536"/>
              <a:gd name="T12" fmla="*/ 0 60000 65536"/>
              <a:gd name="T13" fmla="*/ 0 60000 65536"/>
              <a:gd name="T14" fmla="*/ 0 60000 65536"/>
              <a:gd name="T15" fmla="*/ 0 w 67"/>
              <a:gd name="T16" fmla="*/ 0 h 98"/>
              <a:gd name="T17" fmla="*/ 67 w 67"/>
              <a:gd name="T18" fmla="*/ 98 h 98"/>
            </a:gdLst>
            <a:ahLst/>
            <a:cxnLst>
              <a:cxn ang="T10">
                <a:pos x="T0" y="T1"/>
              </a:cxn>
              <a:cxn ang="T11">
                <a:pos x="T2" y="T3"/>
              </a:cxn>
              <a:cxn ang="T12">
                <a:pos x="T4" y="T5"/>
              </a:cxn>
              <a:cxn ang="T13">
                <a:pos x="T6" y="T7"/>
              </a:cxn>
              <a:cxn ang="T14">
                <a:pos x="T8" y="T9"/>
              </a:cxn>
            </a:cxnLst>
            <a:rect l="T15" t="T16" r="T17" b="T18"/>
            <a:pathLst>
              <a:path w="67" h="98">
                <a:moveTo>
                  <a:pt x="0" y="98"/>
                </a:moveTo>
                <a:lnTo>
                  <a:pt x="38" y="0"/>
                </a:lnTo>
                <a:lnTo>
                  <a:pt x="67" y="98"/>
                </a:lnTo>
                <a:lnTo>
                  <a:pt x="38" y="98"/>
                </a:lnTo>
                <a:lnTo>
                  <a:pt x="0" y="98"/>
                </a:lnTo>
                <a:close/>
              </a:path>
            </a:pathLst>
          </a:custGeom>
          <a:solidFill>
            <a:srgbClr val="000000"/>
          </a:solidFill>
          <a:ln w="9525">
            <a:noFill/>
            <a:round/>
            <a:headEnd/>
            <a:tailEnd/>
          </a:ln>
        </p:spPr>
        <p:txBody>
          <a:bodyPr>
            <a:prstTxWarp prst="textNoShape">
              <a:avLst/>
            </a:prstTxWarp>
          </a:bodyPr>
          <a:lstStyle/>
          <a:p>
            <a:endParaRPr lang="en-US"/>
          </a:p>
        </p:txBody>
      </p:sp>
      <p:sp>
        <p:nvSpPr>
          <p:cNvPr id="27663" name="Line 16"/>
          <p:cNvSpPr>
            <a:spLocks noChangeShapeType="1"/>
          </p:cNvSpPr>
          <p:nvPr/>
        </p:nvSpPr>
        <p:spPr bwMode="auto">
          <a:xfrm flipV="1">
            <a:off x="6851650" y="2643188"/>
            <a:ext cx="1588" cy="63500"/>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7664" name="Freeform 17"/>
          <p:cNvSpPr>
            <a:spLocks/>
          </p:cNvSpPr>
          <p:nvPr/>
        </p:nvSpPr>
        <p:spPr bwMode="auto">
          <a:xfrm>
            <a:off x="7331075" y="2706688"/>
            <a:ext cx="146050" cy="174625"/>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8" y="91"/>
                </a:lnTo>
                <a:lnTo>
                  <a:pt x="0" y="0"/>
                </a:lnTo>
                <a:lnTo>
                  <a:pt x="38"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27665" name="Freeform 18"/>
          <p:cNvSpPr>
            <a:spLocks/>
          </p:cNvSpPr>
          <p:nvPr/>
        </p:nvSpPr>
        <p:spPr bwMode="auto">
          <a:xfrm>
            <a:off x="7331075" y="2454275"/>
            <a:ext cx="146050" cy="188913"/>
          </a:xfrm>
          <a:custGeom>
            <a:avLst/>
            <a:gdLst>
              <a:gd name="T0" fmla="*/ 0 w 67"/>
              <a:gd name="T1" fmla="*/ 2147483647 h 98"/>
              <a:gd name="T2" fmla="*/ 2147483647 w 67"/>
              <a:gd name="T3" fmla="*/ 0 h 98"/>
              <a:gd name="T4" fmla="*/ 2147483647 w 67"/>
              <a:gd name="T5" fmla="*/ 2147483647 h 98"/>
              <a:gd name="T6" fmla="*/ 2147483647 w 67"/>
              <a:gd name="T7" fmla="*/ 2147483647 h 98"/>
              <a:gd name="T8" fmla="*/ 0 w 67"/>
              <a:gd name="T9" fmla="*/ 2147483647 h 98"/>
              <a:gd name="T10" fmla="*/ 0 60000 65536"/>
              <a:gd name="T11" fmla="*/ 0 60000 65536"/>
              <a:gd name="T12" fmla="*/ 0 60000 65536"/>
              <a:gd name="T13" fmla="*/ 0 60000 65536"/>
              <a:gd name="T14" fmla="*/ 0 60000 65536"/>
              <a:gd name="T15" fmla="*/ 0 w 67"/>
              <a:gd name="T16" fmla="*/ 0 h 98"/>
              <a:gd name="T17" fmla="*/ 67 w 67"/>
              <a:gd name="T18" fmla="*/ 98 h 98"/>
            </a:gdLst>
            <a:ahLst/>
            <a:cxnLst>
              <a:cxn ang="T10">
                <a:pos x="T0" y="T1"/>
              </a:cxn>
              <a:cxn ang="T11">
                <a:pos x="T2" y="T3"/>
              </a:cxn>
              <a:cxn ang="T12">
                <a:pos x="T4" y="T5"/>
              </a:cxn>
              <a:cxn ang="T13">
                <a:pos x="T6" y="T7"/>
              </a:cxn>
              <a:cxn ang="T14">
                <a:pos x="T8" y="T9"/>
              </a:cxn>
            </a:cxnLst>
            <a:rect l="T15" t="T16" r="T17" b="T18"/>
            <a:pathLst>
              <a:path w="67" h="98">
                <a:moveTo>
                  <a:pt x="0" y="98"/>
                </a:moveTo>
                <a:lnTo>
                  <a:pt x="38" y="0"/>
                </a:lnTo>
                <a:lnTo>
                  <a:pt x="67" y="98"/>
                </a:lnTo>
                <a:lnTo>
                  <a:pt x="38" y="98"/>
                </a:lnTo>
                <a:lnTo>
                  <a:pt x="0" y="98"/>
                </a:lnTo>
                <a:close/>
              </a:path>
            </a:pathLst>
          </a:custGeom>
          <a:solidFill>
            <a:srgbClr val="000000"/>
          </a:solidFill>
          <a:ln w="9525">
            <a:noFill/>
            <a:round/>
            <a:headEnd/>
            <a:tailEnd/>
          </a:ln>
        </p:spPr>
        <p:txBody>
          <a:bodyPr>
            <a:prstTxWarp prst="textNoShape">
              <a:avLst/>
            </a:prstTxWarp>
          </a:bodyPr>
          <a:lstStyle/>
          <a:p>
            <a:endParaRPr lang="en-US"/>
          </a:p>
        </p:txBody>
      </p:sp>
      <p:sp>
        <p:nvSpPr>
          <p:cNvPr id="27666" name="Line 19"/>
          <p:cNvSpPr>
            <a:spLocks noChangeShapeType="1"/>
          </p:cNvSpPr>
          <p:nvPr/>
        </p:nvSpPr>
        <p:spPr bwMode="auto">
          <a:xfrm flipV="1">
            <a:off x="7415213" y="2643188"/>
            <a:ext cx="1587" cy="63500"/>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7667" name="Rectangle 20"/>
          <p:cNvSpPr>
            <a:spLocks noChangeArrowheads="1"/>
          </p:cNvSpPr>
          <p:nvPr/>
        </p:nvSpPr>
        <p:spPr bwMode="auto">
          <a:xfrm>
            <a:off x="8174038" y="1150938"/>
            <a:ext cx="374650" cy="2825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68" name="Rectangle 21"/>
          <p:cNvSpPr>
            <a:spLocks noChangeArrowheads="1"/>
          </p:cNvSpPr>
          <p:nvPr/>
        </p:nvSpPr>
        <p:spPr bwMode="auto">
          <a:xfrm>
            <a:off x="8275638" y="1195388"/>
            <a:ext cx="158750"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M</a:t>
            </a:r>
            <a:endParaRPr lang="en-US" sz="1400" b="1">
              <a:latin typeface="Arial" charset="0"/>
            </a:endParaRPr>
          </a:p>
        </p:txBody>
      </p:sp>
      <p:sp>
        <p:nvSpPr>
          <p:cNvPr id="27669" name="Freeform 22"/>
          <p:cNvSpPr>
            <a:spLocks/>
          </p:cNvSpPr>
          <p:nvPr/>
        </p:nvSpPr>
        <p:spPr bwMode="auto">
          <a:xfrm>
            <a:off x="8267700" y="1708150"/>
            <a:ext cx="147638" cy="176213"/>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8" y="91"/>
                </a:lnTo>
                <a:lnTo>
                  <a:pt x="0" y="0"/>
                </a:lnTo>
                <a:lnTo>
                  <a:pt x="38"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27670" name="Freeform 23"/>
          <p:cNvSpPr>
            <a:spLocks/>
          </p:cNvSpPr>
          <p:nvPr/>
        </p:nvSpPr>
        <p:spPr bwMode="auto">
          <a:xfrm>
            <a:off x="8267700" y="1455738"/>
            <a:ext cx="147638" cy="190500"/>
          </a:xfrm>
          <a:custGeom>
            <a:avLst/>
            <a:gdLst>
              <a:gd name="T0" fmla="*/ 0 w 67"/>
              <a:gd name="T1" fmla="*/ 2147483647 h 99"/>
              <a:gd name="T2" fmla="*/ 2147483647 w 67"/>
              <a:gd name="T3" fmla="*/ 0 h 99"/>
              <a:gd name="T4" fmla="*/ 2147483647 w 67"/>
              <a:gd name="T5" fmla="*/ 2147483647 h 99"/>
              <a:gd name="T6" fmla="*/ 2147483647 w 67"/>
              <a:gd name="T7" fmla="*/ 2147483647 h 99"/>
              <a:gd name="T8" fmla="*/ 0 w 67"/>
              <a:gd name="T9" fmla="*/ 2147483647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99"/>
                </a:moveTo>
                <a:lnTo>
                  <a:pt x="38" y="0"/>
                </a:lnTo>
                <a:lnTo>
                  <a:pt x="67" y="99"/>
                </a:lnTo>
                <a:lnTo>
                  <a:pt x="38" y="99"/>
                </a:lnTo>
                <a:lnTo>
                  <a:pt x="0" y="99"/>
                </a:lnTo>
                <a:close/>
              </a:path>
            </a:pathLst>
          </a:custGeom>
          <a:solidFill>
            <a:srgbClr val="000000"/>
          </a:solidFill>
          <a:ln w="9525">
            <a:noFill/>
            <a:round/>
            <a:headEnd/>
            <a:tailEnd/>
          </a:ln>
        </p:spPr>
        <p:txBody>
          <a:bodyPr>
            <a:prstTxWarp prst="textNoShape">
              <a:avLst/>
            </a:prstTxWarp>
          </a:bodyPr>
          <a:lstStyle/>
          <a:p>
            <a:endParaRPr lang="en-US"/>
          </a:p>
        </p:txBody>
      </p:sp>
      <p:sp>
        <p:nvSpPr>
          <p:cNvPr id="27671" name="Line 24"/>
          <p:cNvSpPr>
            <a:spLocks noChangeShapeType="1"/>
          </p:cNvSpPr>
          <p:nvPr/>
        </p:nvSpPr>
        <p:spPr bwMode="auto">
          <a:xfrm flipV="1">
            <a:off x="8350250" y="1646238"/>
            <a:ext cx="3175" cy="61912"/>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7672" name="Freeform 25"/>
          <p:cNvSpPr>
            <a:spLocks/>
          </p:cNvSpPr>
          <p:nvPr/>
        </p:nvSpPr>
        <p:spPr bwMode="auto">
          <a:xfrm>
            <a:off x="8267700" y="2706688"/>
            <a:ext cx="147638" cy="174625"/>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8" y="91"/>
                </a:lnTo>
                <a:lnTo>
                  <a:pt x="0" y="0"/>
                </a:lnTo>
                <a:lnTo>
                  <a:pt x="38"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27673" name="Freeform 26"/>
          <p:cNvSpPr>
            <a:spLocks/>
          </p:cNvSpPr>
          <p:nvPr/>
        </p:nvSpPr>
        <p:spPr bwMode="auto">
          <a:xfrm>
            <a:off x="8267700" y="2454275"/>
            <a:ext cx="147638" cy="188913"/>
          </a:xfrm>
          <a:custGeom>
            <a:avLst/>
            <a:gdLst>
              <a:gd name="T0" fmla="*/ 0 w 67"/>
              <a:gd name="T1" fmla="*/ 2147483647 h 98"/>
              <a:gd name="T2" fmla="*/ 2147483647 w 67"/>
              <a:gd name="T3" fmla="*/ 0 h 98"/>
              <a:gd name="T4" fmla="*/ 2147483647 w 67"/>
              <a:gd name="T5" fmla="*/ 2147483647 h 98"/>
              <a:gd name="T6" fmla="*/ 2147483647 w 67"/>
              <a:gd name="T7" fmla="*/ 2147483647 h 98"/>
              <a:gd name="T8" fmla="*/ 0 w 67"/>
              <a:gd name="T9" fmla="*/ 2147483647 h 98"/>
              <a:gd name="T10" fmla="*/ 0 60000 65536"/>
              <a:gd name="T11" fmla="*/ 0 60000 65536"/>
              <a:gd name="T12" fmla="*/ 0 60000 65536"/>
              <a:gd name="T13" fmla="*/ 0 60000 65536"/>
              <a:gd name="T14" fmla="*/ 0 60000 65536"/>
              <a:gd name="T15" fmla="*/ 0 w 67"/>
              <a:gd name="T16" fmla="*/ 0 h 98"/>
              <a:gd name="T17" fmla="*/ 67 w 67"/>
              <a:gd name="T18" fmla="*/ 98 h 98"/>
            </a:gdLst>
            <a:ahLst/>
            <a:cxnLst>
              <a:cxn ang="T10">
                <a:pos x="T0" y="T1"/>
              </a:cxn>
              <a:cxn ang="T11">
                <a:pos x="T2" y="T3"/>
              </a:cxn>
              <a:cxn ang="T12">
                <a:pos x="T4" y="T5"/>
              </a:cxn>
              <a:cxn ang="T13">
                <a:pos x="T6" y="T7"/>
              </a:cxn>
              <a:cxn ang="T14">
                <a:pos x="T8" y="T9"/>
              </a:cxn>
            </a:cxnLst>
            <a:rect l="T15" t="T16" r="T17" b="T18"/>
            <a:pathLst>
              <a:path w="67" h="98">
                <a:moveTo>
                  <a:pt x="0" y="98"/>
                </a:moveTo>
                <a:lnTo>
                  <a:pt x="38" y="0"/>
                </a:lnTo>
                <a:lnTo>
                  <a:pt x="67" y="98"/>
                </a:lnTo>
                <a:lnTo>
                  <a:pt x="38" y="98"/>
                </a:lnTo>
                <a:lnTo>
                  <a:pt x="0" y="98"/>
                </a:lnTo>
                <a:close/>
              </a:path>
            </a:pathLst>
          </a:custGeom>
          <a:solidFill>
            <a:srgbClr val="000000"/>
          </a:solidFill>
          <a:ln w="9525">
            <a:noFill/>
            <a:round/>
            <a:headEnd/>
            <a:tailEnd/>
          </a:ln>
        </p:spPr>
        <p:txBody>
          <a:bodyPr>
            <a:prstTxWarp prst="textNoShape">
              <a:avLst/>
            </a:prstTxWarp>
          </a:bodyPr>
          <a:lstStyle/>
          <a:p>
            <a:endParaRPr lang="en-US"/>
          </a:p>
        </p:txBody>
      </p:sp>
      <p:sp>
        <p:nvSpPr>
          <p:cNvPr id="27674" name="Line 27"/>
          <p:cNvSpPr>
            <a:spLocks noChangeShapeType="1"/>
          </p:cNvSpPr>
          <p:nvPr/>
        </p:nvSpPr>
        <p:spPr bwMode="auto">
          <a:xfrm flipV="1">
            <a:off x="8350250" y="2643188"/>
            <a:ext cx="3175" cy="63500"/>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7675" name="AutoShape 28"/>
          <p:cNvSpPr>
            <a:spLocks noChangeArrowheads="1"/>
          </p:cNvSpPr>
          <p:nvPr/>
        </p:nvSpPr>
        <p:spPr bwMode="auto">
          <a:xfrm>
            <a:off x="6477000" y="1884363"/>
            <a:ext cx="2249488" cy="569912"/>
          </a:xfrm>
          <a:prstGeom prst="roundRect">
            <a:avLst>
              <a:gd name="adj" fmla="val 50000"/>
            </a:avLst>
          </a:prstGeom>
          <a:solidFill>
            <a:srgbClr val="FFEA18"/>
          </a:solidFill>
          <a:ln w="9525">
            <a:noFill/>
            <a:round/>
            <a:headEnd/>
            <a:tailEnd/>
          </a:ln>
        </p:spPr>
        <p:txBody>
          <a:bodyPr>
            <a:prstTxWarp prst="textNoShape">
              <a:avLst/>
            </a:prstTxWarp>
          </a:bodyPr>
          <a:lstStyle/>
          <a:p>
            <a:endParaRPr lang="en-US"/>
          </a:p>
        </p:txBody>
      </p:sp>
      <p:sp>
        <p:nvSpPr>
          <p:cNvPr id="27676" name="AutoShape 29"/>
          <p:cNvSpPr>
            <a:spLocks noChangeArrowheads="1"/>
          </p:cNvSpPr>
          <p:nvPr/>
        </p:nvSpPr>
        <p:spPr bwMode="auto">
          <a:xfrm>
            <a:off x="6488113" y="1893888"/>
            <a:ext cx="2247900" cy="565150"/>
          </a:xfrm>
          <a:prstGeom prst="roundRect">
            <a:avLst>
              <a:gd name="adj" fmla="val 48648"/>
            </a:avLst>
          </a:prstGeom>
          <a:noFill/>
          <a:ln w="15875">
            <a:solidFill>
              <a:srgbClr val="000000"/>
            </a:solidFill>
            <a:round/>
            <a:headEnd/>
            <a:tailEnd/>
          </a:ln>
        </p:spPr>
        <p:txBody>
          <a:bodyPr>
            <a:prstTxWarp prst="textNoShape">
              <a:avLst/>
            </a:prstTxWarp>
          </a:bodyPr>
          <a:lstStyle/>
          <a:p>
            <a:endParaRPr lang="en-US"/>
          </a:p>
        </p:txBody>
      </p:sp>
      <p:sp>
        <p:nvSpPr>
          <p:cNvPr id="27677" name="Rectangle 30"/>
          <p:cNvSpPr>
            <a:spLocks noChangeArrowheads="1"/>
          </p:cNvSpPr>
          <p:nvPr/>
        </p:nvSpPr>
        <p:spPr bwMode="auto">
          <a:xfrm>
            <a:off x="7791450" y="1238250"/>
            <a:ext cx="215900" cy="152400"/>
          </a:xfrm>
          <a:prstGeom prst="rect">
            <a:avLst/>
          </a:prstGeom>
          <a:noFill/>
          <a:ln w="9525">
            <a:noFill/>
            <a:miter lim="800000"/>
            <a:headEnd/>
            <a:tailEnd/>
          </a:ln>
        </p:spPr>
        <p:txBody>
          <a:bodyPr wrap="none" lIns="0" tIns="0" rIns="0" bIns="0">
            <a:prstTxWarp prst="textNoShape">
              <a:avLst/>
            </a:prstTxWarp>
            <a:spAutoFit/>
          </a:bodyPr>
          <a:lstStyle/>
          <a:p>
            <a:pPr algn="l"/>
            <a:r>
              <a:rPr lang="en-US" sz="1000">
                <a:solidFill>
                  <a:srgbClr val="000000"/>
                </a:solidFill>
                <a:latin typeface="Symbol" charset="2"/>
              </a:rPr>
              <a:t>° ° °</a:t>
            </a:r>
            <a:endParaRPr lang="en-US" sz="1400" b="1">
              <a:latin typeface="Arial" charset="0"/>
            </a:endParaRPr>
          </a:p>
        </p:txBody>
      </p:sp>
      <p:sp>
        <p:nvSpPr>
          <p:cNvPr id="27678" name="Rectangle 31"/>
          <p:cNvSpPr>
            <a:spLocks noChangeArrowheads="1"/>
          </p:cNvSpPr>
          <p:nvPr/>
        </p:nvSpPr>
        <p:spPr bwMode="auto">
          <a:xfrm>
            <a:off x="7791450" y="2881313"/>
            <a:ext cx="215900" cy="152400"/>
          </a:xfrm>
          <a:prstGeom prst="rect">
            <a:avLst/>
          </a:prstGeom>
          <a:noFill/>
          <a:ln w="9525">
            <a:noFill/>
            <a:miter lim="800000"/>
            <a:headEnd/>
            <a:tailEnd/>
          </a:ln>
        </p:spPr>
        <p:txBody>
          <a:bodyPr wrap="none" lIns="0" tIns="0" rIns="0" bIns="0">
            <a:prstTxWarp prst="textNoShape">
              <a:avLst/>
            </a:prstTxWarp>
            <a:spAutoFit/>
          </a:bodyPr>
          <a:lstStyle/>
          <a:p>
            <a:pPr algn="l"/>
            <a:r>
              <a:rPr lang="en-US" sz="1000">
                <a:solidFill>
                  <a:srgbClr val="000000"/>
                </a:solidFill>
                <a:latin typeface="Symbol" charset="2"/>
              </a:rPr>
              <a:t>° ° °</a:t>
            </a:r>
            <a:endParaRPr lang="en-US" sz="1400" b="1">
              <a:latin typeface="Arial" charset="0"/>
            </a:endParaRPr>
          </a:p>
        </p:txBody>
      </p:sp>
      <p:sp>
        <p:nvSpPr>
          <p:cNvPr id="27679" name="Rectangle 32"/>
          <p:cNvSpPr>
            <a:spLocks noChangeArrowheads="1"/>
          </p:cNvSpPr>
          <p:nvPr/>
        </p:nvSpPr>
        <p:spPr bwMode="auto">
          <a:xfrm>
            <a:off x="7265988" y="2073275"/>
            <a:ext cx="661987" cy="212725"/>
          </a:xfrm>
          <a:prstGeom prst="rect">
            <a:avLst/>
          </a:prstGeom>
          <a:noFill/>
          <a:ln w="9525">
            <a:noFill/>
            <a:miter lim="800000"/>
            <a:headEnd/>
            <a:tailEnd/>
          </a:ln>
        </p:spPr>
        <p:txBody>
          <a:bodyPr wrap="none" lIns="0" tIns="0" rIns="0" bIns="0">
            <a:prstTxWarp prst="textNoShape">
              <a:avLst/>
            </a:prstTxWarp>
            <a:spAutoFit/>
          </a:bodyPr>
          <a:lstStyle/>
          <a:p>
            <a:pPr algn="l"/>
            <a:r>
              <a:rPr lang="en-US" sz="1400" b="1">
                <a:solidFill>
                  <a:srgbClr val="000000"/>
                </a:solidFill>
                <a:latin typeface="Times" charset="0"/>
              </a:rPr>
              <a:t>Network</a:t>
            </a:r>
            <a:endParaRPr lang="en-US" sz="1400" b="1">
              <a:latin typeface="Arial" charset="0"/>
            </a:endParaRPr>
          </a:p>
        </p:txBody>
      </p:sp>
      <p:sp>
        <p:nvSpPr>
          <p:cNvPr id="27680" name="Rectangle 33"/>
          <p:cNvSpPr>
            <a:spLocks noChangeArrowheads="1"/>
          </p:cNvSpPr>
          <p:nvPr/>
        </p:nvSpPr>
        <p:spPr bwMode="auto">
          <a:xfrm>
            <a:off x="6675438" y="2892425"/>
            <a:ext cx="373062" cy="6127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81" name="Rectangle 34"/>
          <p:cNvSpPr>
            <a:spLocks noChangeArrowheads="1"/>
          </p:cNvSpPr>
          <p:nvPr/>
        </p:nvSpPr>
        <p:spPr bwMode="auto">
          <a:xfrm>
            <a:off x="6805613" y="3290888"/>
            <a:ext cx="98425"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P</a:t>
            </a:r>
            <a:endParaRPr lang="en-US" sz="1400" b="1">
              <a:latin typeface="Arial" charset="0"/>
            </a:endParaRPr>
          </a:p>
        </p:txBody>
      </p:sp>
      <p:sp>
        <p:nvSpPr>
          <p:cNvPr id="27682" name="Rectangle 35"/>
          <p:cNvSpPr>
            <a:spLocks noChangeArrowheads="1"/>
          </p:cNvSpPr>
          <p:nvPr/>
        </p:nvSpPr>
        <p:spPr bwMode="auto">
          <a:xfrm>
            <a:off x="6664325" y="2927350"/>
            <a:ext cx="376238" cy="285750"/>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7683" name="Rectangle 36"/>
          <p:cNvSpPr>
            <a:spLocks noChangeArrowheads="1"/>
          </p:cNvSpPr>
          <p:nvPr/>
        </p:nvSpPr>
        <p:spPr bwMode="auto">
          <a:xfrm>
            <a:off x="6675438" y="2938463"/>
            <a:ext cx="373062" cy="280987"/>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84" name="Rectangle 37"/>
          <p:cNvSpPr>
            <a:spLocks noChangeArrowheads="1"/>
          </p:cNvSpPr>
          <p:nvPr/>
        </p:nvSpPr>
        <p:spPr bwMode="auto">
          <a:xfrm>
            <a:off x="6807200" y="2959100"/>
            <a:ext cx="88900"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a:t>
            </a:r>
            <a:endParaRPr lang="en-US" sz="1400" b="1">
              <a:latin typeface="Arial" charset="0"/>
            </a:endParaRPr>
          </a:p>
        </p:txBody>
      </p:sp>
      <p:sp>
        <p:nvSpPr>
          <p:cNvPr id="27685" name="Rectangle 38"/>
          <p:cNvSpPr>
            <a:spLocks noChangeArrowheads="1"/>
          </p:cNvSpPr>
          <p:nvPr/>
        </p:nvSpPr>
        <p:spPr bwMode="auto">
          <a:xfrm>
            <a:off x="7239000" y="2874963"/>
            <a:ext cx="373063" cy="614362"/>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86" name="Rectangle 39"/>
          <p:cNvSpPr>
            <a:spLocks noChangeArrowheads="1"/>
          </p:cNvSpPr>
          <p:nvPr/>
        </p:nvSpPr>
        <p:spPr bwMode="auto">
          <a:xfrm>
            <a:off x="7369175" y="3287713"/>
            <a:ext cx="98425"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P</a:t>
            </a:r>
            <a:endParaRPr lang="en-US" sz="1400" b="1">
              <a:latin typeface="Arial" charset="0"/>
            </a:endParaRPr>
          </a:p>
        </p:txBody>
      </p:sp>
      <p:sp>
        <p:nvSpPr>
          <p:cNvPr id="27687" name="Rectangle 40"/>
          <p:cNvSpPr>
            <a:spLocks noChangeArrowheads="1"/>
          </p:cNvSpPr>
          <p:nvPr/>
        </p:nvSpPr>
        <p:spPr bwMode="auto">
          <a:xfrm>
            <a:off x="7227888" y="2913063"/>
            <a:ext cx="373062" cy="284162"/>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7688" name="Rectangle 41"/>
          <p:cNvSpPr>
            <a:spLocks noChangeArrowheads="1"/>
          </p:cNvSpPr>
          <p:nvPr/>
        </p:nvSpPr>
        <p:spPr bwMode="auto">
          <a:xfrm>
            <a:off x="7239000" y="2922588"/>
            <a:ext cx="373063" cy="2825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89" name="Rectangle 42"/>
          <p:cNvSpPr>
            <a:spLocks noChangeArrowheads="1"/>
          </p:cNvSpPr>
          <p:nvPr/>
        </p:nvSpPr>
        <p:spPr bwMode="auto">
          <a:xfrm>
            <a:off x="7370763" y="2944813"/>
            <a:ext cx="88900"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a:t>
            </a:r>
            <a:endParaRPr lang="en-US" sz="1400" b="1">
              <a:latin typeface="Arial" charset="0"/>
            </a:endParaRPr>
          </a:p>
        </p:txBody>
      </p:sp>
      <p:sp>
        <p:nvSpPr>
          <p:cNvPr id="27690" name="Rectangle 43"/>
          <p:cNvSpPr>
            <a:spLocks noChangeArrowheads="1"/>
          </p:cNvSpPr>
          <p:nvPr/>
        </p:nvSpPr>
        <p:spPr bwMode="auto">
          <a:xfrm>
            <a:off x="8174038" y="2874963"/>
            <a:ext cx="374650" cy="614362"/>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91" name="Rectangle 44"/>
          <p:cNvSpPr>
            <a:spLocks noChangeArrowheads="1"/>
          </p:cNvSpPr>
          <p:nvPr/>
        </p:nvSpPr>
        <p:spPr bwMode="auto">
          <a:xfrm>
            <a:off x="8304213" y="3287713"/>
            <a:ext cx="98425"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P</a:t>
            </a:r>
            <a:endParaRPr lang="en-US" sz="1400" b="1">
              <a:latin typeface="Arial" charset="0"/>
            </a:endParaRPr>
          </a:p>
        </p:txBody>
      </p:sp>
      <p:sp>
        <p:nvSpPr>
          <p:cNvPr id="27692" name="Rectangle 45"/>
          <p:cNvSpPr>
            <a:spLocks noChangeArrowheads="1"/>
          </p:cNvSpPr>
          <p:nvPr/>
        </p:nvSpPr>
        <p:spPr bwMode="auto">
          <a:xfrm>
            <a:off x="8164513" y="2913063"/>
            <a:ext cx="373062" cy="284162"/>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7693" name="Rectangle 46"/>
          <p:cNvSpPr>
            <a:spLocks noChangeArrowheads="1"/>
          </p:cNvSpPr>
          <p:nvPr/>
        </p:nvSpPr>
        <p:spPr bwMode="auto">
          <a:xfrm>
            <a:off x="8174038" y="2922588"/>
            <a:ext cx="374650" cy="2825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7694" name="Rectangle 47"/>
          <p:cNvSpPr>
            <a:spLocks noChangeArrowheads="1"/>
          </p:cNvSpPr>
          <p:nvPr/>
        </p:nvSpPr>
        <p:spPr bwMode="auto">
          <a:xfrm>
            <a:off x="8305800" y="2944813"/>
            <a:ext cx="88900" cy="212725"/>
          </a:xfrm>
          <a:prstGeom prst="rect">
            <a:avLst/>
          </a:prstGeom>
          <a:noFill/>
          <a:ln w="9525">
            <a:noFill/>
            <a:miter lim="800000"/>
            <a:headEnd/>
            <a:tailEnd/>
          </a:ln>
        </p:spPr>
        <p:txBody>
          <a:bodyPr wrap="none" lIns="0" tIns="0" rIns="0" bIns="0">
            <a:prstTxWarp prst="textNoShape">
              <a:avLst/>
            </a:prstTxWarp>
            <a:spAutoFit/>
          </a:bodyPr>
          <a:lstStyle/>
          <a:p>
            <a:r>
              <a:rPr lang="en-US" sz="1400">
                <a:solidFill>
                  <a:srgbClr val="000000"/>
                </a:solidFill>
                <a:latin typeface="Times" charset="0"/>
              </a:rPr>
              <a:t>$</a:t>
            </a:r>
            <a:endParaRPr lang="en-US" sz="1400" b="1">
              <a:latin typeface="Arial" charset="0"/>
            </a:endParaRPr>
          </a:p>
        </p:txBody>
      </p:sp>
      <p:sp>
        <p:nvSpPr>
          <p:cNvPr id="27695" name="Line 86"/>
          <p:cNvSpPr>
            <a:spLocks noChangeShapeType="1"/>
          </p:cNvSpPr>
          <p:nvPr/>
        </p:nvSpPr>
        <p:spPr bwMode="auto">
          <a:xfrm>
            <a:off x="6996113" y="5138738"/>
            <a:ext cx="4762" cy="1301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696" name="Line 87"/>
          <p:cNvSpPr>
            <a:spLocks noChangeShapeType="1"/>
          </p:cNvSpPr>
          <p:nvPr/>
        </p:nvSpPr>
        <p:spPr bwMode="auto">
          <a:xfrm>
            <a:off x="7500938" y="5146675"/>
            <a:ext cx="1587" cy="1270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697" name="Line 88"/>
          <p:cNvSpPr>
            <a:spLocks noChangeShapeType="1"/>
          </p:cNvSpPr>
          <p:nvPr/>
        </p:nvSpPr>
        <p:spPr bwMode="auto">
          <a:xfrm flipH="1">
            <a:off x="8034338" y="5116513"/>
            <a:ext cx="0" cy="1524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698" name="Line 89"/>
          <p:cNvSpPr>
            <a:spLocks noChangeShapeType="1"/>
          </p:cNvSpPr>
          <p:nvPr/>
        </p:nvSpPr>
        <p:spPr bwMode="auto">
          <a:xfrm>
            <a:off x="8510588" y="5146675"/>
            <a:ext cx="1587" cy="1270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699" name="Line 90"/>
          <p:cNvSpPr>
            <a:spLocks noChangeShapeType="1"/>
          </p:cNvSpPr>
          <p:nvPr/>
        </p:nvSpPr>
        <p:spPr bwMode="auto">
          <a:xfrm>
            <a:off x="6996113" y="4562475"/>
            <a:ext cx="1587" cy="2063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700" name="Line 91"/>
          <p:cNvSpPr>
            <a:spLocks noChangeShapeType="1"/>
          </p:cNvSpPr>
          <p:nvPr/>
        </p:nvSpPr>
        <p:spPr bwMode="auto">
          <a:xfrm>
            <a:off x="7500938" y="4562475"/>
            <a:ext cx="1587" cy="2063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701" name="Line 92"/>
          <p:cNvSpPr>
            <a:spLocks noChangeShapeType="1"/>
          </p:cNvSpPr>
          <p:nvPr/>
        </p:nvSpPr>
        <p:spPr bwMode="auto">
          <a:xfrm flipH="1">
            <a:off x="8034338" y="4583113"/>
            <a:ext cx="0" cy="2286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702" name="Line 93"/>
          <p:cNvSpPr>
            <a:spLocks noChangeShapeType="1"/>
          </p:cNvSpPr>
          <p:nvPr/>
        </p:nvSpPr>
        <p:spPr bwMode="auto">
          <a:xfrm>
            <a:off x="8510588" y="4562475"/>
            <a:ext cx="1587" cy="2063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703" name="Freeform 94"/>
          <p:cNvSpPr>
            <a:spLocks/>
          </p:cNvSpPr>
          <p:nvPr/>
        </p:nvSpPr>
        <p:spPr bwMode="auto">
          <a:xfrm>
            <a:off x="6738938" y="4768850"/>
            <a:ext cx="2024062" cy="382588"/>
          </a:xfrm>
          <a:custGeom>
            <a:avLst/>
            <a:gdLst>
              <a:gd name="T0" fmla="*/ 0 w 1275"/>
              <a:gd name="T1" fmla="*/ 0 h 241"/>
              <a:gd name="T2" fmla="*/ 2147483647 w 1275"/>
              <a:gd name="T3" fmla="*/ 2147483647 h 241"/>
              <a:gd name="T4" fmla="*/ 2147483647 w 1275"/>
              <a:gd name="T5" fmla="*/ 2147483647 h 241"/>
              <a:gd name="T6" fmla="*/ 2147483647 w 1275"/>
              <a:gd name="T7" fmla="*/ 2147483647 h 241"/>
              <a:gd name="T8" fmla="*/ 2147483647 w 1275"/>
              <a:gd name="T9" fmla="*/ 2147483647 h 241"/>
              <a:gd name="T10" fmla="*/ 0 w 1275"/>
              <a:gd name="T11" fmla="*/ 0 h 241"/>
              <a:gd name="T12" fmla="*/ 0 60000 65536"/>
              <a:gd name="T13" fmla="*/ 0 60000 65536"/>
              <a:gd name="T14" fmla="*/ 0 60000 65536"/>
              <a:gd name="T15" fmla="*/ 0 60000 65536"/>
              <a:gd name="T16" fmla="*/ 0 60000 65536"/>
              <a:gd name="T17" fmla="*/ 0 60000 65536"/>
              <a:gd name="T18" fmla="*/ 0 w 1275"/>
              <a:gd name="T19" fmla="*/ 0 h 241"/>
              <a:gd name="T20" fmla="*/ 1275 w 1275"/>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1275" h="241">
                <a:moveTo>
                  <a:pt x="0" y="0"/>
                </a:moveTo>
                <a:lnTo>
                  <a:pt x="1275" y="3"/>
                </a:lnTo>
                <a:lnTo>
                  <a:pt x="1275" y="241"/>
                </a:lnTo>
                <a:lnTo>
                  <a:pt x="3" y="241"/>
                </a:lnTo>
                <a:lnTo>
                  <a:pt x="3"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7704" name="Freeform 95"/>
          <p:cNvSpPr>
            <a:spLocks/>
          </p:cNvSpPr>
          <p:nvPr/>
        </p:nvSpPr>
        <p:spPr bwMode="auto">
          <a:xfrm>
            <a:off x="6738938" y="4768850"/>
            <a:ext cx="2024062" cy="382588"/>
          </a:xfrm>
          <a:custGeom>
            <a:avLst/>
            <a:gdLst>
              <a:gd name="T0" fmla="*/ 0 w 1275"/>
              <a:gd name="T1" fmla="*/ 0 h 241"/>
              <a:gd name="T2" fmla="*/ 2147483647 w 1275"/>
              <a:gd name="T3" fmla="*/ 2147483647 h 241"/>
              <a:gd name="T4" fmla="*/ 2147483647 w 1275"/>
              <a:gd name="T5" fmla="*/ 2147483647 h 241"/>
              <a:gd name="T6" fmla="*/ 2147483647 w 1275"/>
              <a:gd name="T7" fmla="*/ 2147483647 h 241"/>
              <a:gd name="T8" fmla="*/ 2147483647 w 1275"/>
              <a:gd name="T9" fmla="*/ 2147483647 h 241"/>
              <a:gd name="T10" fmla="*/ 0 60000 65536"/>
              <a:gd name="T11" fmla="*/ 0 60000 65536"/>
              <a:gd name="T12" fmla="*/ 0 60000 65536"/>
              <a:gd name="T13" fmla="*/ 0 60000 65536"/>
              <a:gd name="T14" fmla="*/ 0 60000 65536"/>
              <a:gd name="T15" fmla="*/ 0 w 1275"/>
              <a:gd name="T16" fmla="*/ 0 h 241"/>
              <a:gd name="T17" fmla="*/ 1275 w 1275"/>
              <a:gd name="T18" fmla="*/ 241 h 241"/>
            </a:gdLst>
            <a:ahLst/>
            <a:cxnLst>
              <a:cxn ang="T10">
                <a:pos x="T0" y="T1"/>
              </a:cxn>
              <a:cxn ang="T11">
                <a:pos x="T2" y="T3"/>
              </a:cxn>
              <a:cxn ang="T12">
                <a:pos x="T4" y="T5"/>
              </a:cxn>
              <a:cxn ang="T13">
                <a:pos x="T6" y="T7"/>
              </a:cxn>
              <a:cxn ang="T14">
                <a:pos x="T8" y="T9"/>
              </a:cxn>
            </a:cxnLst>
            <a:rect l="T15" t="T16" r="T17" b="T18"/>
            <a:pathLst>
              <a:path w="1275" h="241">
                <a:moveTo>
                  <a:pt x="0" y="0"/>
                </a:moveTo>
                <a:lnTo>
                  <a:pt x="1275" y="3"/>
                </a:lnTo>
                <a:lnTo>
                  <a:pt x="1275" y="241"/>
                </a:lnTo>
                <a:lnTo>
                  <a:pt x="3" y="241"/>
                </a:lnTo>
                <a:lnTo>
                  <a:pt x="3" y="3"/>
                </a:lnTo>
              </a:path>
            </a:pathLst>
          </a:custGeom>
          <a:noFill/>
          <a:ln w="7938">
            <a:solidFill>
              <a:srgbClr val="000000"/>
            </a:solidFill>
            <a:round/>
            <a:headEnd/>
            <a:tailEnd/>
          </a:ln>
        </p:spPr>
        <p:txBody>
          <a:bodyPr>
            <a:prstTxWarp prst="textNoShape">
              <a:avLst/>
            </a:prstTxWarp>
          </a:bodyPr>
          <a:lstStyle/>
          <a:p>
            <a:endParaRPr lang="en-US"/>
          </a:p>
        </p:txBody>
      </p:sp>
      <p:sp>
        <p:nvSpPr>
          <p:cNvPr id="27705" name="Freeform 96"/>
          <p:cNvSpPr>
            <a:spLocks/>
          </p:cNvSpPr>
          <p:nvPr/>
        </p:nvSpPr>
        <p:spPr bwMode="auto">
          <a:xfrm>
            <a:off x="6738938" y="3733800"/>
            <a:ext cx="2024062" cy="828675"/>
          </a:xfrm>
          <a:custGeom>
            <a:avLst/>
            <a:gdLst>
              <a:gd name="T0" fmla="*/ 0 w 1275"/>
              <a:gd name="T1" fmla="*/ 0 h 522"/>
              <a:gd name="T2" fmla="*/ 2147483647 w 1275"/>
              <a:gd name="T3" fmla="*/ 0 h 522"/>
              <a:gd name="T4" fmla="*/ 2147483647 w 1275"/>
              <a:gd name="T5" fmla="*/ 2147483647 h 522"/>
              <a:gd name="T6" fmla="*/ 2147483647 w 1275"/>
              <a:gd name="T7" fmla="*/ 2147483647 h 522"/>
              <a:gd name="T8" fmla="*/ 2147483647 w 1275"/>
              <a:gd name="T9" fmla="*/ 0 h 522"/>
              <a:gd name="T10" fmla="*/ 0 w 1275"/>
              <a:gd name="T11" fmla="*/ 0 h 522"/>
              <a:gd name="T12" fmla="*/ 0 60000 65536"/>
              <a:gd name="T13" fmla="*/ 0 60000 65536"/>
              <a:gd name="T14" fmla="*/ 0 60000 65536"/>
              <a:gd name="T15" fmla="*/ 0 60000 65536"/>
              <a:gd name="T16" fmla="*/ 0 60000 65536"/>
              <a:gd name="T17" fmla="*/ 0 60000 65536"/>
              <a:gd name="T18" fmla="*/ 0 w 1275"/>
              <a:gd name="T19" fmla="*/ 0 h 522"/>
              <a:gd name="T20" fmla="*/ 1275 w 1275"/>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1275" h="522">
                <a:moveTo>
                  <a:pt x="0" y="0"/>
                </a:moveTo>
                <a:lnTo>
                  <a:pt x="1275" y="0"/>
                </a:lnTo>
                <a:lnTo>
                  <a:pt x="1275" y="522"/>
                </a:lnTo>
                <a:lnTo>
                  <a:pt x="3" y="522"/>
                </a:lnTo>
                <a:lnTo>
                  <a:pt x="3" y="0"/>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7706" name="Freeform 97"/>
          <p:cNvSpPr>
            <a:spLocks/>
          </p:cNvSpPr>
          <p:nvPr/>
        </p:nvSpPr>
        <p:spPr bwMode="auto">
          <a:xfrm>
            <a:off x="6738938" y="3733800"/>
            <a:ext cx="2024062" cy="828675"/>
          </a:xfrm>
          <a:custGeom>
            <a:avLst/>
            <a:gdLst>
              <a:gd name="T0" fmla="*/ 0 w 1275"/>
              <a:gd name="T1" fmla="*/ 0 h 522"/>
              <a:gd name="T2" fmla="*/ 2147483647 w 1275"/>
              <a:gd name="T3" fmla="*/ 0 h 522"/>
              <a:gd name="T4" fmla="*/ 2147483647 w 1275"/>
              <a:gd name="T5" fmla="*/ 2147483647 h 522"/>
              <a:gd name="T6" fmla="*/ 2147483647 w 1275"/>
              <a:gd name="T7" fmla="*/ 2147483647 h 522"/>
              <a:gd name="T8" fmla="*/ 2147483647 w 1275"/>
              <a:gd name="T9" fmla="*/ 0 h 522"/>
              <a:gd name="T10" fmla="*/ 0 60000 65536"/>
              <a:gd name="T11" fmla="*/ 0 60000 65536"/>
              <a:gd name="T12" fmla="*/ 0 60000 65536"/>
              <a:gd name="T13" fmla="*/ 0 60000 65536"/>
              <a:gd name="T14" fmla="*/ 0 60000 65536"/>
              <a:gd name="T15" fmla="*/ 0 w 1275"/>
              <a:gd name="T16" fmla="*/ 0 h 522"/>
              <a:gd name="T17" fmla="*/ 1275 w 1275"/>
              <a:gd name="T18" fmla="*/ 522 h 522"/>
            </a:gdLst>
            <a:ahLst/>
            <a:cxnLst>
              <a:cxn ang="T10">
                <a:pos x="T0" y="T1"/>
              </a:cxn>
              <a:cxn ang="T11">
                <a:pos x="T2" y="T3"/>
              </a:cxn>
              <a:cxn ang="T12">
                <a:pos x="T4" y="T5"/>
              </a:cxn>
              <a:cxn ang="T13">
                <a:pos x="T6" y="T7"/>
              </a:cxn>
              <a:cxn ang="T14">
                <a:pos x="T8" y="T9"/>
              </a:cxn>
            </a:cxnLst>
            <a:rect l="T15" t="T16" r="T17" b="T18"/>
            <a:pathLst>
              <a:path w="1275" h="522">
                <a:moveTo>
                  <a:pt x="0" y="0"/>
                </a:moveTo>
                <a:lnTo>
                  <a:pt x="1275" y="0"/>
                </a:lnTo>
                <a:lnTo>
                  <a:pt x="1275" y="522"/>
                </a:lnTo>
                <a:lnTo>
                  <a:pt x="3" y="522"/>
                </a:lnTo>
                <a:lnTo>
                  <a:pt x="3" y="0"/>
                </a:lnTo>
              </a:path>
            </a:pathLst>
          </a:custGeom>
          <a:noFill/>
          <a:ln w="7938">
            <a:solidFill>
              <a:srgbClr val="000000"/>
            </a:solidFill>
            <a:round/>
            <a:headEnd/>
            <a:tailEnd/>
          </a:ln>
        </p:spPr>
        <p:txBody>
          <a:bodyPr>
            <a:prstTxWarp prst="textNoShape">
              <a:avLst/>
            </a:prstTxWarp>
          </a:bodyPr>
          <a:lstStyle/>
          <a:p>
            <a:endParaRPr lang="en-US"/>
          </a:p>
        </p:txBody>
      </p:sp>
      <p:sp>
        <p:nvSpPr>
          <p:cNvPr id="27707" name="Line 98"/>
          <p:cNvSpPr>
            <a:spLocks noChangeShapeType="1"/>
          </p:cNvSpPr>
          <p:nvPr/>
        </p:nvSpPr>
        <p:spPr bwMode="auto">
          <a:xfrm flipH="1">
            <a:off x="6996113" y="5345113"/>
            <a:ext cx="0" cy="2286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708" name="Line 99"/>
          <p:cNvSpPr>
            <a:spLocks noChangeShapeType="1"/>
          </p:cNvSpPr>
          <p:nvPr/>
        </p:nvSpPr>
        <p:spPr bwMode="auto">
          <a:xfrm>
            <a:off x="8510588" y="5399088"/>
            <a:ext cx="1587" cy="1270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7709" name="Freeform 100"/>
          <p:cNvSpPr>
            <a:spLocks/>
          </p:cNvSpPr>
          <p:nvPr/>
        </p:nvSpPr>
        <p:spPr bwMode="auto">
          <a:xfrm>
            <a:off x="6738938" y="5273675"/>
            <a:ext cx="2024062" cy="130175"/>
          </a:xfrm>
          <a:custGeom>
            <a:avLst/>
            <a:gdLst>
              <a:gd name="T0" fmla="*/ 0 w 1275"/>
              <a:gd name="T1" fmla="*/ 0 h 82"/>
              <a:gd name="T2" fmla="*/ 2147483647 w 1275"/>
              <a:gd name="T3" fmla="*/ 2147483647 h 82"/>
              <a:gd name="T4" fmla="*/ 2147483647 w 1275"/>
              <a:gd name="T5" fmla="*/ 2147483647 h 82"/>
              <a:gd name="T6" fmla="*/ 2147483647 w 1275"/>
              <a:gd name="T7" fmla="*/ 2147483647 h 82"/>
              <a:gd name="T8" fmla="*/ 2147483647 w 1275"/>
              <a:gd name="T9" fmla="*/ 2147483647 h 82"/>
              <a:gd name="T10" fmla="*/ 0 w 1275"/>
              <a:gd name="T11" fmla="*/ 0 h 82"/>
              <a:gd name="T12" fmla="*/ 0 60000 65536"/>
              <a:gd name="T13" fmla="*/ 0 60000 65536"/>
              <a:gd name="T14" fmla="*/ 0 60000 65536"/>
              <a:gd name="T15" fmla="*/ 0 60000 65536"/>
              <a:gd name="T16" fmla="*/ 0 60000 65536"/>
              <a:gd name="T17" fmla="*/ 0 60000 65536"/>
              <a:gd name="T18" fmla="*/ 0 w 1275"/>
              <a:gd name="T19" fmla="*/ 0 h 82"/>
              <a:gd name="T20" fmla="*/ 1275 w 127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1275" h="82">
                <a:moveTo>
                  <a:pt x="0" y="0"/>
                </a:moveTo>
                <a:lnTo>
                  <a:pt x="1275" y="3"/>
                </a:lnTo>
                <a:lnTo>
                  <a:pt x="1275" y="82"/>
                </a:lnTo>
                <a:lnTo>
                  <a:pt x="3" y="82"/>
                </a:lnTo>
                <a:lnTo>
                  <a:pt x="3"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7710" name="Freeform 101"/>
          <p:cNvSpPr>
            <a:spLocks/>
          </p:cNvSpPr>
          <p:nvPr/>
        </p:nvSpPr>
        <p:spPr bwMode="auto">
          <a:xfrm>
            <a:off x="6738938" y="5273675"/>
            <a:ext cx="2024062" cy="130175"/>
          </a:xfrm>
          <a:custGeom>
            <a:avLst/>
            <a:gdLst>
              <a:gd name="T0" fmla="*/ 0 w 1275"/>
              <a:gd name="T1" fmla="*/ 0 h 82"/>
              <a:gd name="T2" fmla="*/ 2147483647 w 1275"/>
              <a:gd name="T3" fmla="*/ 2147483647 h 82"/>
              <a:gd name="T4" fmla="*/ 2147483647 w 1275"/>
              <a:gd name="T5" fmla="*/ 2147483647 h 82"/>
              <a:gd name="T6" fmla="*/ 2147483647 w 1275"/>
              <a:gd name="T7" fmla="*/ 2147483647 h 82"/>
              <a:gd name="T8" fmla="*/ 2147483647 w 1275"/>
              <a:gd name="T9" fmla="*/ 2147483647 h 82"/>
              <a:gd name="T10" fmla="*/ 0 60000 65536"/>
              <a:gd name="T11" fmla="*/ 0 60000 65536"/>
              <a:gd name="T12" fmla="*/ 0 60000 65536"/>
              <a:gd name="T13" fmla="*/ 0 60000 65536"/>
              <a:gd name="T14" fmla="*/ 0 60000 65536"/>
              <a:gd name="T15" fmla="*/ 0 w 1275"/>
              <a:gd name="T16" fmla="*/ 0 h 82"/>
              <a:gd name="T17" fmla="*/ 1275 w 1275"/>
              <a:gd name="T18" fmla="*/ 82 h 82"/>
            </a:gdLst>
            <a:ahLst/>
            <a:cxnLst>
              <a:cxn ang="T10">
                <a:pos x="T0" y="T1"/>
              </a:cxn>
              <a:cxn ang="T11">
                <a:pos x="T2" y="T3"/>
              </a:cxn>
              <a:cxn ang="T12">
                <a:pos x="T4" y="T5"/>
              </a:cxn>
              <a:cxn ang="T13">
                <a:pos x="T6" y="T7"/>
              </a:cxn>
              <a:cxn ang="T14">
                <a:pos x="T8" y="T9"/>
              </a:cxn>
            </a:cxnLst>
            <a:rect l="T15" t="T16" r="T17" b="T18"/>
            <a:pathLst>
              <a:path w="1275" h="82">
                <a:moveTo>
                  <a:pt x="0" y="0"/>
                </a:moveTo>
                <a:lnTo>
                  <a:pt x="1275" y="3"/>
                </a:lnTo>
                <a:lnTo>
                  <a:pt x="1275" y="82"/>
                </a:lnTo>
                <a:lnTo>
                  <a:pt x="3" y="82"/>
                </a:lnTo>
                <a:lnTo>
                  <a:pt x="3" y="3"/>
                </a:lnTo>
              </a:path>
            </a:pathLst>
          </a:custGeom>
          <a:solidFill>
            <a:srgbClr val="FFFF00"/>
          </a:solidFill>
          <a:ln w="7938">
            <a:solidFill>
              <a:srgbClr val="000000"/>
            </a:solidFill>
            <a:round/>
            <a:headEnd/>
            <a:tailEnd/>
          </a:ln>
        </p:spPr>
        <p:txBody>
          <a:bodyPr>
            <a:prstTxWarp prst="textNoShape">
              <a:avLst/>
            </a:prstTxWarp>
          </a:bodyPr>
          <a:lstStyle/>
          <a:p>
            <a:endParaRPr lang="en-US"/>
          </a:p>
        </p:txBody>
      </p:sp>
      <p:sp>
        <p:nvSpPr>
          <p:cNvPr id="27711" name="Freeform 102"/>
          <p:cNvSpPr>
            <a:spLocks/>
          </p:cNvSpPr>
          <p:nvPr/>
        </p:nvSpPr>
        <p:spPr bwMode="auto">
          <a:xfrm>
            <a:off x="6743700" y="5526088"/>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2147483647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0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0" y="209"/>
                </a:lnTo>
                <a:lnTo>
                  <a:pt x="300" y="231"/>
                </a:lnTo>
                <a:lnTo>
                  <a:pt x="286" y="252"/>
                </a:lnTo>
                <a:lnTo>
                  <a:pt x="270" y="270"/>
                </a:lnTo>
                <a:lnTo>
                  <a:pt x="252" y="286"/>
                </a:lnTo>
                <a:lnTo>
                  <a:pt x="231" y="300"/>
                </a:lnTo>
                <a:lnTo>
                  <a:pt x="209" y="310"/>
                </a:lnTo>
                <a:lnTo>
                  <a:pt x="183" y="315"/>
                </a:lnTo>
                <a:lnTo>
                  <a:pt x="159" y="318"/>
                </a:lnTo>
                <a:lnTo>
                  <a:pt x="133" y="315"/>
                </a:lnTo>
                <a:lnTo>
                  <a:pt x="109" y="310"/>
                </a:lnTo>
                <a:lnTo>
                  <a:pt x="85" y="300"/>
                </a:lnTo>
                <a:lnTo>
                  <a:pt x="64" y="286"/>
                </a:lnTo>
                <a:lnTo>
                  <a:pt x="45" y="270"/>
                </a:lnTo>
                <a:lnTo>
                  <a:pt x="29" y="252"/>
                </a:lnTo>
                <a:lnTo>
                  <a:pt x="16" y="231"/>
                </a:lnTo>
                <a:lnTo>
                  <a:pt x="8" y="209"/>
                </a:lnTo>
                <a:lnTo>
                  <a:pt x="0" y="186"/>
                </a:lnTo>
                <a:lnTo>
                  <a:pt x="0" y="159"/>
                </a:lnTo>
                <a:lnTo>
                  <a:pt x="0" y="133"/>
                </a:lnTo>
                <a:lnTo>
                  <a:pt x="8" y="109"/>
                </a:lnTo>
                <a:lnTo>
                  <a:pt x="16" y="85"/>
                </a:lnTo>
                <a:lnTo>
                  <a:pt x="29" y="64"/>
                </a:lnTo>
                <a:lnTo>
                  <a:pt x="45" y="45"/>
                </a:lnTo>
                <a:lnTo>
                  <a:pt x="64" y="29"/>
                </a:lnTo>
                <a:lnTo>
                  <a:pt x="85" y="19"/>
                </a:lnTo>
                <a:lnTo>
                  <a:pt x="109" y="8"/>
                </a:lnTo>
                <a:lnTo>
                  <a:pt x="133" y="3"/>
                </a:lnTo>
                <a:lnTo>
                  <a:pt x="159" y="0"/>
                </a:lnTo>
                <a:lnTo>
                  <a:pt x="183" y="3"/>
                </a:lnTo>
                <a:lnTo>
                  <a:pt x="209" y="8"/>
                </a:lnTo>
                <a:lnTo>
                  <a:pt x="231" y="19"/>
                </a:lnTo>
                <a:lnTo>
                  <a:pt x="252" y="29"/>
                </a:lnTo>
                <a:lnTo>
                  <a:pt x="270" y="45"/>
                </a:lnTo>
                <a:lnTo>
                  <a:pt x="286" y="64"/>
                </a:lnTo>
                <a:lnTo>
                  <a:pt x="300" y="85"/>
                </a:lnTo>
                <a:lnTo>
                  <a:pt x="310" y="109"/>
                </a:lnTo>
                <a:lnTo>
                  <a:pt x="316" y="133"/>
                </a:lnTo>
                <a:lnTo>
                  <a:pt x="318" y="159"/>
                </a:lnTo>
                <a:lnTo>
                  <a:pt x="316" y="159"/>
                </a:lnTo>
                <a:close/>
              </a:path>
            </a:pathLst>
          </a:custGeom>
          <a:solidFill>
            <a:srgbClr val="FFFFFF"/>
          </a:solidFill>
          <a:ln w="9525">
            <a:noFill/>
            <a:round/>
            <a:headEnd/>
            <a:tailEnd/>
          </a:ln>
        </p:spPr>
        <p:txBody>
          <a:bodyPr>
            <a:prstTxWarp prst="textNoShape">
              <a:avLst/>
            </a:prstTxWarp>
          </a:bodyPr>
          <a:lstStyle/>
          <a:p>
            <a:endParaRPr lang="en-US"/>
          </a:p>
        </p:txBody>
      </p:sp>
      <p:sp>
        <p:nvSpPr>
          <p:cNvPr id="27712" name="Freeform 103"/>
          <p:cNvSpPr>
            <a:spLocks/>
          </p:cNvSpPr>
          <p:nvPr/>
        </p:nvSpPr>
        <p:spPr bwMode="auto">
          <a:xfrm>
            <a:off x="6743700" y="5526088"/>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0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2147483647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3"/>
                </a:lnTo>
                <a:lnTo>
                  <a:pt x="310" y="109"/>
                </a:lnTo>
                <a:lnTo>
                  <a:pt x="300" y="85"/>
                </a:lnTo>
                <a:lnTo>
                  <a:pt x="286" y="64"/>
                </a:lnTo>
                <a:lnTo>
                  <a:pt x="270" y="45"/>
                </a:lnTo>
                <a:lnTo>
                  <a:pt x="252" y="29"/>
                </a:lnTo>
                <a:lnTo>
                  <a:pt x="231" y="19"/>
                </a:lnTo>
                <a:lnTo>
                  <a:pt x="209" y="8"/>
                </a:lnTo>
                <a:lnTo>
                  <a:pt x="183" y="3"/>
                </a:lnTo>
                <a:lnTo>
                  <a:pt x="159" y="0"/>
                </a:lnTo>
                <a:lnTo>
                  <a:pt x="133" y="3"/>
                </a:lnTo>
                <a:lnTo>
                  <a:pt x="109" y="8"/>
                </a:lnTo>
                <a:lnTo>
                  <a:pt x="85" y="19"/>
                </a:lnTo>
                <a:lnTo>
                  <a:pt x="64" y="29"/>
                </a:lnTo>
                <a:lnTo>
                  <a:pt x="45" y="45"/>
                </a:lnTo>
                <a:lnTo>
                  <a:pt x="29" y="64"/>
                </a:lnTo>
                <a:lnTo>
                  <a:pt x="16" y="85"/>
                </a:lnTo>
                <a:lnTo>
                  <a:pt x="8" y="109"/>
                </a:lnTo>
                <a:lnTo>
                  <a:pt x="0" y="133"/>
                </a:lnTo>
                <a:lnTo>
                  <a:pt x="0" y="159"/>
                </a:lnTo>
                <a:lnTo>
                  <a:pt x="0" y="186"/>
                </a:lnTo>
                <a:lnTo>
                  <a:pt x="8" y="209"/>
                </a:lnTo>
                <a:lnTo>
                  <a:pt x="16" y="231"/>
                </a:lnTo>
                <a:lnTo>
                  <a:pt x="29" y="252"/>
                </a:lnTo>
                <a:lnTo>
                  <a:pt x="45" y="270"/>
                </a:lnTo>
                <a:lnTo>
                  <a:pt x="64" y="286"/>
                </a:lnTo>
                <a:lnTo>
                  <a:pt x="85" y="300"/>
                </a:lnTo>
                <a:lnTo>
                  <a:pt x="109" y="310"/>
                </a:lnTo>
                <a:lnTo>
                  <a:pt x="133" y="315"/>
                </a:lnTo>
                <a:lnTo>
                  <a:pt x="159" y="318"/>
                </a:lnTo>
                <a:lnTo>
                  <a:pt x="183" y="315"/>
                </a:lnTo>
                <a:lnTo>
                  <a:pt x="209" y="310"/>
                </a:lnTo>
                <a:lnTo>
                  <a:pt x="231" y="300"/>
                </a:lnTo>
                <a:lnTo>
                  <a:pt x="252" y="286"/>
                </a:lnTo>
                <a:lnTo>
                  <a:pt x="270" y="270"/>
                </a:lnTo>
                <a:lnTo>
                  <a:pt x="286" y="252"/>
                </a:lnTo>
                <a:lnTo>
                  <a:pt x="300" y="231"/>
                </a:lnTo>
                <a:lnTo>
                  <a:pt x="310" y="209"/>
                </a:lnTo>
                <a:lnTo>
                  <a:pt x="316" y="186"/>
                </a:lnTo>
                <a:lnTo>
                  <a:pt x="318" y="159"/>
                </a:lnTo>
              </a:path>
            </a:pathLst>
          </a:custGeom>
          <a:noFill/>
          <a:ln w="25400">
            <a:solidFill>
              <a:srgbClr val="000000"/>
            </a:solidFill>
            <a:round/>
            <a:headEnd/>
            <a:tailEnd/>
          </a:ln>
        </p:spPr>
        <p:txBody>
          <a:bodyPr>
            <a:prstTxWarp prst="textNoShape">
              <a:avLst/>
            </a:prstTxWarp>
          </a:bodyPr>
          <a:lstStyle/>
          <a:p>
            <a:endParaRPr lang="en-US"/>
          </a:p>
        </p:txBody>
      </p:sp>
      <p:sp>
        <p:nvSpPr>
          <p:cNvPr id="27713" name="Freeform 104"/>
          <p:cNvSpPr>
            <a:spLocks/>
          </p:cNvSpPr>
          <p:nvPr/>
        </p:nvSpPr>
        <p:spPr bwMode="auto">
          <a:xfrm>
            <a:off x="8258175" y="5526088"/>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2147483647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0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0" y="209"/>
                </a:lnTo>
                <a:lnTo>
                  <a:pt x="300" y="231"/>
                </a:lnTo>
                <a:lnTo>
                  <a:pt x="287" y="252"/>
                </a:lnTo>
                <a:lnTo>
                  <a:pt x="271" y="270"/>
                </a:lnTo>
                <a:lnTo>
                  <a:pt x="252" y="286"/>
                </a:lnTo>
                <a:lnTo>
                  <a:pt x="231" y="300"/>
                </a:lnTo>
                <a:lnTo>
                  <a:pt x="210" y="310"/>
                </a:lnTo>
                <a:lnTo>
                  <a:pt x="183" y="315"/>
                </a:lnTo>
                <a:lnTo>
                  <a:pt x="159" y="318"/>
                </a:lnTo>
                <a:lnTo>
                  <a:pt x="133" y="315"/>
                </a:lnTo>
                <a:lnTo>
                  <a:pt x="109" y="310"/>
                </a:lnTo>
                <a:lnTo>
                  <a:pt x="85" y="300"/>
                </a:lnTo>
                <a:lnTo>
                  <a:pt x="64" y="286"/>
                </a:lnTo>
                <a:lnTo>
                  <a:pt x="45" y="270"/>
                </a:lnTo>
                <a:lnTo>
                  <a:pt x="30" y="252"/>
                </a:lnTo>
                <a:lnTo>
                  <a:pt x="16" y="231"/>
                </a:lnTo>
                <a:lnTo>
                  <a:pt x="8" y="209"/>
                </a:lnTo>
                <a:lnTo>
                  <a:pt x="0" y="186"/>
                </a:lnTo>
                <a:lnTo>
                  <a:pt x="0" y="159"/>
                </a:lnTo>
                <a:lnTo>
                  <a:pt x="0" y="133"/>
                </a:lnTo>
                <a:lnTo>
                  <a:pt x="8" y="109"/>
                </a:lnTo>
                <a:lnTo>
                  <a:pt x="16" y="85"/>
                </a:lnTo>
                <a:lnTo>
                  <a:pt x="30" y="64"/>
                </a:lnTo>
                <a:lnTo>
                  <a:pt x="45" y="45"/>
                </a:lnTo>
                <a:lnTo>
                  <a:pt x="64" y="29"/>
                </a:lnTo>
                <a:lnTo>
                  <a:pt x="85" y="19"/>
                </a:lnTo>
                <a:lnTo>
                  <a:pt x="109" y="8"/>
                </a:lnTo>
                <a:lnTo>
                  <a:pt x="133" y="3"/>
                </a:lnTo>
                <a:lnTo>
                  <a:pt x="159" y="0"/>
                </a:lnTo>
                <a:lnTo>
                  <a:pt x="183" y="3"/>
                </a:lnTo>
                <a:lnTo>
                  <a:pt x="210" y="8"/>
                </a:lnTo>
                <a:lnTo>
                  <a:pt x="231" y="19"/>
                </a:lnTo>
                <a:lnTo>
                  <a:pt x="252" y="29"/>
                </a:lnTo>
                <a:lnTo>
                  <a:pt x="271" y="45"/>
                </a:lnTo>
                <a:lnTo>
                  <a:pt x="287" y="64"/>
                </a:lnTo>
                <a:lnTo>
                  <a:pt x="300" y="85"/>
                </a:lnTo>
                <a:lnTo>
                  <a:pt x="310" y="109"/>
                </a:lnTo>
                <a:lnTo>
                  <a:pt x="316" y="133"/>
                </a:lnTo>
                <a:lnTo>
                  <a:pt x="318" y="159"/>
                </a:lnTo>
                <a:lnTo>
                  <a:pt x="316" y="159"/>
                </a:lnTo>
                <a:close/>
              </a:path>
            </a:pathLst>
          </a:custGeom>
          <a:solidFill>
            <a:srgbClr val="FFFFFF"/>
          </a:solidFill>
          <a:ln w="9525">
            <a:noFill/>
            <a:round/>
            <a:headEnd/>
            <a:tailEnd/>
          </a:ln>
        </p:spPr>
        <p:txBody>
          <a:bodyPr>
            <a:prstTxWarp prst="textNoShape">
              <a:avLst/>
            </a:prstTxWarp>
          </a:bodyPr>
          <a:lstStyle/>
          <a:p>
            <a:endParaRPr lang="en-US"/>
          </a:p>
        </p:txBody>
      </p:sp>
      <p:sp>
        <p:nvSpPr>
          <p:cNvPr id="27714" name="Freeform 105"/>
          <p:cNvSpPr>
            <a:spLocks/>
          </p:cNvSpPr>
          <p:nvPr/>
        </p:nvSpPr>
        <p:spPr bwMode="auto">
          <a:xfrm>
            <a:off x="8258175" y="5526088"/>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0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2147483647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3"/>
                </a:lnTo>
                <a:lnTo>
                  <a:pt x="310" y="109"/>
                </a:lnTo>
                <a:lnTo>
                  <a:pt x="300" y="85"/>
                </a:lnTo>
                <a:lnTo>
                  <a:pt x="287" y="64"/>
                </a:lnTo>
                <a:lnTo>
                  <a:pt x="271" y="45"/>
                </a:lnTo>
                <a:lnTo>
                  <a:pt x="252" y="29"/>
                </a:lnTo>
                <a:lnTo>
                  <a:pt x="231" y="19"/>
                </a:lnTo>
                <a:lnTo>
                  <a:pt x="210" y="8"/>
                </a:lnTo>
                <a:lnTo>
                  <a:pt x="183" y="3"/>
                </a:lnTo>
                <a:lnTo>
                  <a:pt x="159" y="0"/>
                </a:lnTo>
                <a:lnTo>
                  <a:pt x="133" y="3"/>
                </a:lnTo>
                <a:lnTo>
                  <a:pt x="109" y="8"/>
                </a:lnTo>
                <a:lnTo>
                  <a:pt x="85" y="19"/>
                </a:lnTo>
                <a:lnTo>
                  <a:pt x="64" y="29"/>
                </a:lnTo>
                <a:lnTo>
                  <a:pt x="45" y="45"/>
                </a:lnTo>
                <a:lnTo>
                  <a:pt x="30" y="64"/>
                </a:lnTo>
                <a:lnTo>
                  <a:pt x="16" y="85"/>
                </a:lnTo>
                <a:lnTo>
                  <a:pt x="8" y="109"/>
                </a:lnTo>
                <a:lnTo>
                  <a:pt x="0" y="133"/>
                </a:lnTo>
                <a:lnTo>
                  <a:pt x="0" y="159"/>
                </a:lnTo>
                <a:lnTo>
                  <a:pt x="0" y="186"/>
                </a:lnTo>
                <a:lnTo>
                  <a:pt x="8" y="209"/>
                </a:lnTo>
                <a:lnTo>
                  <a:pt x="16" y="231"/>
                </a:lnTo>
                <a:lnTo>
                  <a:pt x="30" y="252"/>
                </a:lnTo>
                <a:lnTo>
                  <a:pt x="45" y="270"/>
                </a:lnTo>
                <a:lnTo>
                  <a:pt x="64" y="286"/>
                </a:lnTo>
                <a:lnTo>
                  <a:pt x="85" y="300"/>
                </a:lnTo>
                <a:lnTo>
                  <a:pt x="109" y="310"/>
                </a:lnTo>
                <a:lnTo>
                  <a:pt x="133" y="315"/>
                </a:lnTo>
                <a:lnTo>
                  <a:pt x="159" y="318"/>
                </a:lnTo>
                <a:lnTo>
                  <a:pt x="183" y="315"/>
                </a:lnTo>
                <a:lnTo>
                  <a:pt x="210" y="310"/>
                </a:lnTo>
                <a:lnTo>
                  <a:pt x="231" y="300"/>
                </a:lnTo>
                <a:lnTo>
                  <a:pt x="252" y="286"/>
                </a:lnTo>
                <a:lnTo>
                  <a:pt x="271" y="270"/>
                </a:lnTo>
                <a:lnTo>
                  <a:pt x="287" y="252"/>
                </a:lnTo>
                <a:lnTo>
                  <a:pt x="300" y="231"/>
                </a:lnTo>
                <a:lnTo>
                  <a:pt x="310" y="209"/>
                </a:lnTo>
                <a:lnTo>
                  <a:pt x="316" y="186"/>
                </a:lnTo>
                <a:lnTo>
                  <a:pt x="318" y="159"/>
                </a:lnTo>
              </a:path>
            </a:pathLst>
          </a:custGeom>
          <a:noFill/>
          <a:ln w="25400">
            <a:solidFill>
              <a:srgbClr val="000000"/>
            </a:solidFill>
            <a:round/>
            <a:headEnd/>
            <a:tailEnd/>
          </a:ln>
        </p:spPr>
        <p:txBody>
          <a:bodyPr>
            <a:prstTxWarp prst="textNoShape">
              <a:avLst/>
            </a:prstTxWarp>
          </a:bodyPr>
          <a:lstStyle/>
          <a:p>
            <a:endParaRPr lang="en-US"/>
          </a:p>
        </p:txBody>
      </p:sp>
      <p:sp>
        <p:nvSpPr>
          <p:cNvPr id="27715" name="Rectangle 106"/>
          <p:cNvSpPr>
            <a:spLocks noChangeArrowheads="1"/>
          </p:cNvSpPr>
          <p:nvPr/>
        </p:nvSpPr>
        <p:spPr bwMode="auto">
          <a:xfrm>
            <a:off x="6911975" y="5684838"/>
            <a:ext cx="93663"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7716" name="Rectangle 107"/>
          <p:cNvSpPr>
            <a:spLocks noChangeArrowheads="1"/>
          </p:cNvSpPr>
          <p:nvPr/>
        </p:nvSpPr>
        <p:spPr bwMode="auto">
          <a:xfrm>
            <a:off x="6983413" y="5757863"/>
            <a:ext cx="63500" cy="136525"/>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1</a:t>
            </a:r>
            <a:endParaRPr lang="en-US" sz="1400" b="1">
              <a:latin typeface="Arial" charset="0"/>
            </a:endParaRPr>
          </a:p>
        </p:txBody>
      </p:sp>
      <p:sp>
        <p:nvSpPr>
          <p:cNvPr id="27717" name="Rectangle 108"/>
          <p:cNvSpPr>
            <a:spLocks noChangeArrowheads="1"/>
          </p:cNvSpPr>
          <p:nvPr/>
        </p:nvSpPr>
        <p:spPr bwMode="auto">
          <a:xfrm>
            <a:off x="7585075" y="5424488"/>
            <a:ext cx="412750"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Switch</a:t>
            </a:r>
            <a:endParaRPr lang="en-US" sz="1400" b="1">
              <a:latin typeface="Arial" charset="0"/>
            </a:endParaRPr>
          </a:p>
        </p:txBody>
      </p:sp>
      <p:sp>
        <p:nvSpPr>
          <p:cNvPr id="27718" name="Rectangle 109"/>
          <p:cNvSpPr>
            <a:spLocks noChangeArrowheads="1"/>
          </p:cNvSpPr>
          <p:nvPr/>
        </p:nvSpPr>
        <p:spPr bwMode="auto">
          <a:xfrm>
            <a:off x="7353300" y="4044950"/>
            <a:ext cx="844550"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Main memory</a:t>
            </a:r>
            <a:endParaRPr lang="en-US" sz="1400" b="1">
              <a:latin typeface="Arial" charset="0"/>
            </a:endParaRPr>
          </a:p>
        </p:txBody>
      </p:sp>
      <p:sp>
        <p:nvSpPr>
          <p:cNvPr id="27719" name="Rectangle 110"/>
          <p:cNvSpPr>
            <a:spLocks noChangeArrowheads="1"/>
          </p:cNvSpPr>
          <p:nvPr/>
        </p:nvSpPr>
        <p:spPr bwMode="auto">
          <a:xfrm>
            <a:off x="8435975" y="5684838"/>
            <a:ext cx="93663"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7720" name="Rectangle 111"/>
          <p:cNvSpPr>
            <a:spLocks noChangeArrowheads="1"/>
          </p:cNvSpPr>
          <p:nvPr/>
        </p:nvSpPr>
        <p:spPr bwMode="auto">
          <a:xfrm>
            <a:off x="8502650" y="5745163"/>
            <a:ext cx="63500" cy="136525"/>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n</a:t>
            </a:r>
            <a:endParaRPr lang="en-US" sz="1400" b="1">
              <a:latin typeface="Arial" charset="0"/>
            </a:endParaRPr>
          </a:p>
        </p:txBody>
      </p:sp>
      <p:sp>
        <p:nvSpPr>
          <p:cNvPr id="27721" name="Rectangle 112"/>
          <p:cNvSpPr>
            <a:spLocks noChangeArrowheads="1"/>
          </p:cNvSpPr>
          <p:nvPr/>
        </p:nvSpPr>
        <p:spPr bwMode="auto">
          <a:xfrm>
            <a:off x="7383463" y="4957763"/>
            <a:ext cx="782637"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(Interleaved)</a:t>
            </a:r>
            <a:endParaRPr lang="en-US" sz="1400" b="1">
              <a:latin typeface="Arial" charset="0"/>
            </a:endParaRPr>
          </a:p>
        </p:txBody>
      </p:sp>
      <p:sp>
        <p:nvSpPr>
          <p:cNvPr id="27722" name="Rectangle 113"/>
          <p:cNvSpPr>
            <a:spLocks noChangeArrowheads="1"/>
          </p:cNvSpPr>
          <p:nvPr/>
        </p:nvSpPr>
        <p:spPr bwMode="auto">
          <a:xfrm>
            <a:off x="7383463" y="4191000"/>
            <a:ext cx="782637"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(Interleaved)</a:t>
            </a:r>
            <a:endParaRPr lang="en-US" sz="1400" b="1">
              <a:latin typeface="Arial" charset="0"/>
            </a:endParaRPr>
          </a:p>
        </p:txBody>
      </p:sp>
      <p:sp>
        <p:nvSpPr>
          <p:cNvPr id="27723" name="Rectangle 114"/>
          <p:cNvSpPr>
            <a:spLocks noChangeArrowheads="1"/>
          </p:cNvSpPr>
          <p:nvPr/>
        </p:nvSpPr>
        <p:spPr bwMode="auto">
          <a:xfrm>
            <a:off x="7437438" y="4840288"/>
            <a:ext cx="722312"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First-level $</a:t>
            </a:r>
            <a:endParaRPr lang="en-US" sz="1400" b="1">
              <a:latin typeface="Arial" charset="0"/>
            </a:endParaRPr>
          </a:p>
        </p:txBody>
      </p:sp>
      <p:sp>
        <p:nvSpPr>
          <p:cNvPr id="27724" name="Freeform 115"/>
          <p:cNvSpPr>
            <a:spLocks/>
          </p:cNvSpPr>
          <p:nvPr/>
        </p:nvSpPr>
        <p:spPr bwMode="auto">
          <a:xfrm>
            <a:off x="7413625" y="5735638"/>
            <a:ext cx="71438"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0 w 45"/>
              <a:gd name="T39" fmla="*/ 2147483647 h 45"/>
              <a:gd name="T40" fmla="*/ 0 w 45"/>
              <a:gd name="T41" fmla="*/ 2147483647 h 45"/>
              <a:gd name="T42" fmla="*/ 0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0 h 45"/>
              <a:gd name="T58" fmla="*/ 2147483647 w 45"/>
              <a:gd name="T59" fmla="*/ 0 h 45"/>
              <a:gd name="T60" fmla="*/ 2147483647 w 45"/>
              <a:gd name="T61" fmla="*/ 0 h 45"/>
              <a:gd name="T62" fmla="*/ 2147483647 w 45"/>
              <a:gd name="T63" fmla="*/ 0 h 45"/>
              <a:gd name="T64" fmla="*/ 2147483647 w 45"/>
              <a:gd name="T65" fmla="*/ 0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6"/>
                </a:lnTo>
                <a:lnTo>
                  <a:pt x="45" y="29"/>
                </a:lnTo>
                <a:lnTo>
                  <a:pt x="42" y="31"/>
                </a:lnTo>
                <a:lnTo>
                  <a:pt x="39" y="34"/>
                </a:lnTo>
                <a:lnTo>
                  <a:pt x="39" y="37"/>
                </a:lnTo>
                <a:lnTo>
                  <a:pt x="37" y="39"/>
                </a:lnTo>
                <a:lnTo>
                  <a:pt x="34" y="42"/>
                </a:lnTo>
                <a:lnTo>
                  <a:pt x="29" y="42"/>
                </a:lnTo>
                <a:lnTo>
                  <a:pt x="26" y="45"/>
                </a:lnTo>
                <a:lnTo>
                  <a:pt x="23" y="45"/>
                </a:lnTo>
                <a:lnTo>
                  <a:pt x="18" y="45"/>
                </a:lnTo>
                <a:lnTo>
                  <a:pt x="15" y="42"/>
                </a:lnTo>
                <a:lnTo>
                  <a:pt x="13" y="42"/>
                </a:lnTo>
                <a:lnTo>
                  <a:pt x="10" y="39"/>
                </a:lnTo>
                <a:lnTo>
                  <a:pt x="7" y="37"/>
                </a:lnTo>
                <a:lnTo>
                  <a:pt x="5" y="34"/>
                </a:lnTo>
                <a:lnTo>
                  <a:pt x="2" y="31"/>
                </a:lnTo>
                <a:lnTo>
                  <a:pt x="2" y="29"/>
                </a:lnTo>
                <a:lnTo>
                  <a:pt x="0" y="26"/>
                </a:lnTo>
                <a:lnTo>
                  <a:pt x="0" y="21"/>
                </a:lnTo>
                <a:lnTo>
                  <a:pt x="0" y="18"/>
                </a:lnTo>
                <a:lnTo>
                  <a:pt x="2" y="15"/>
                </a:lnTo>
                <a:lnTo>
                  <a:pt x="2" y="13"/>
                </a:lnTo>
                <a:lnTo>
                  <a:pt x="5" y="8"/>
                </a:lnTo>
                <a:lnTo>
                  <a:pt x="7" y="5"/>
                </a:lnTo>
                <a:lnTo>
                  <a:pt x="10" y="5"/>
                </a:lnTo>
                <a:lnTo>
                  <a:pt x="13" y="2"/>
                </a:lnTo>
                <a:lnTo>
                  <a:pt x="15" y="0"/>
                </a:lnTo>
                <a:lnTo>
                  <a:pt x="18" y="0"/>
                </a:lnTo>
                <a:lnTo>
                  <a:pt x="23" y="0"/>
                </a:lnTo>
                <a:lnTo>
                  <a:pt x="26" y="0"/>
                </a:lnTo>
                <a:lnTo>
                  <a:pt x="29" y="0"/>
                </a:lnTo>
                <a:lnTo>
                  <a:pt x="34" y="2"/>
                </a:lnTo>
                <a:lnTo>
                  <a:pt x="37" y="5"/>
                </a:lnTo>
                <a:lnTo>
                  <a:pt x="39" y="5"/>
                </a:lnTo>
                <a:lnTo>
                  <a:pt x="39" y="8"/>
                </a:lnTo>
                <a:lnTo>
                  <a:pt x="42" y="13"/>
                </a:lnTo>
                <a:lnTo>
                  <a:pt x="45" y="15"/>
                </a:lnTo>
                <a:lnTo>
                  <a:pt x="45" y="18"/>
                </a:lnTo>
                <a:lnTo>
                  <a:pt x="45" y="21"/>
                </a:lnTo>
                <a:close/>
              </a:path>
            </a:pathLst>
          </a:custGeom>
          <a:solidFill>
            <a:srgbClr val="000000"/>
          </a:solidFill>
          <a:ln w="9525">
            <a:noFill/>
            <a:round/>
            <a:headEnd/>
            <a:tailEnd/>
          </a:ln>
        </p:spPr>
        <p:txBody>
          <a:bodyPr>
            <a:prstTxWarp prst="textNoShape">
              <a:avLst/>
            </a:prstTxWarp>
          </a:bodyPr>
          <a:lstStyle/>
          <a:p>
            <a:endParaRPr lang="en-US"/>
          </a:p>
        </p:txBody>
      </p:sp>
      <p:sp>
        <p:nvSpPr>
          <p:cNvPr id="27725" name="Freeform 116"/>
          <p:cNvSpPr>
            <a:spLocks/>
          </p:cNvSpPr>
          <p:nvPr/>
        </p:nvSpPr>
        <p:spPr bwMode="auto">
          <a:xfrm>
            <a:off x="7413625" y="5735638"/>
            <a:ext cx="71438"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0 h 45"/>
              <a:gd name="T18" fmla="*/ 2147483647 w 45"/>
              <a:gd name="T19" fmla="*/ 0 h 45"/>
              <a:gd name="T20" fmla="*/ 2147483647 w 45"/>
              <a:gd name="T21" fmla="*/ 0 h 45"/>
              <a:gd name="T22" fmla="*/ 2147483647 w 45"/>
              <a:gd name="T23" fmla="*/ 0 h 45"/>
              <a:gd name="T24" fmla="*/ 2147483647 w 45"/>
              <a:gd name="T25" fmla="*/ 0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0 w 45"/>
              <a:gd name="T39" fmla="*/ 2147483647 h 45"/>
              <a:gd name="T40" fmla="*/ 0 w 45"/>
              <a:gd name="T41" fmla="*/ 2147483647 h 45"/>
              <a:gd name="T42" fmla="*/ 0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8"/>
                </a:lnTo>
                <a:lnTo>
                  <a:pt x="45" y="15"/>
                </a:lnTo>
                <a:lnTo>
                  <a:pt x="42" y="13"/>
                </a:lnTo>
                <a:lnTo>
                  <a:pt x="39" y="8"/>
                </a:lnTo>
                <a:lnTo>
                  <a:pt x="39" y="5"/>
                </a:lnTo>
                <a:lnTo>
                  <a:pt x="37" y="5"/>
                </a:lnTo>
                <a:lnTo>
                  <a:pt x="34" y="2"/>
                </a:lnTo>
                <a:lnTo>
                  <a:pt x="29" y="0"/>
                </a:lnTo>
                <a:lnTo>
                  <a:pt x="26" y="0"/>
                </a:lnTo>
                <a:lnTo>
                  <a:pt x="23" y="0"/>
                </a:lnTo>
                <a:lnTo>
                  <a:pt x="18" y="0"/>
                </a:lnTo>
                <a:lnTo>
                  <a:pt x="15" y="0"/>
                </a:lnTo>
                <a:lnTo>
                  <a:pt x="13" y="2"/>
                </a:lnTo>
                <a:lnTo>
                  <a:pt x="10" y="5"/>
                </a:lnTo>
                <a:lnTo>
                  <a:pt x="7" y="5"/>
                </a:lnTo>
                <a:lnTo>
                  <a:pt x="5" y="8"/>
                </a:lnTo>
                <a:lnTo>
                  <a:pt x="2" y="13"/>
                </a:lnTo>
                <a:lnTo>
                  <a:pt x="2" y="15"/>
                </a:lnTo>
                <a:lnTo>
                  <a:pt x="0" y="18"/>
                </a:lnTo>
                <a:lnTo>
                  <a:pt x="0" y="21"/>
                </a:lnTo>
                <a:lnTo>
                  <a:pt x="0" y="26"/>
                </a:lnTo>
                <a:lnTo>
                  <a:pt x="2" y="29"/>
                </a:lnTo>
                <a:lnTo>
                  <a:pt x="2" y="31"/>
                </a:lnTo>
                <a:lnTo>
                  <a:pt x="5" y="34"/>
                </a:lnTo>
                <a:lnTo>
                  <a:pt x="7" y="37"/>
                </a:lnTo>
                <a:lnTo>
                  <a:pt x="10" y="39"/>
                </a:lnTo>
                <a:lnTo>
                  <a:pt x="13" y="42"/>
                </a:lnTo>
                <a:lnTo>
                  <a:pt x="15" y="42"/>
                </a:lnTo>
                <a:lnTo>
                  <a:pt x="18" y="45"/>
                </a:lnTo>
                <a:lnTo>
                  <a:pt x="23" y="45"/>
                </a:lnTo>
                <a:lnTo>
                  <a:pt x="26" y="45"/>
                </a:lnTo>
                <a:lnTo>
                  <a:pt x="29" y="42"/>
                </a:lnTo>
                <a:lnTo>
                  <a:pt x="34" y="42"/>
                </a:lnTo>
                <a:lnTo>
                  <a:pt x="37" y="39"/>
                </a:lnTo>
                <a:lnTo>
                  <a:pt x="39" y="37"/>
                </a:lnTo>
                <a:lnTo>
                  <a:pt x="39" y="34"/>
                </a:lnTo>
                <a:lnTo>
                  <a:pt x="42" y="31"/>
                </a:lnTo>
                <a:lnTo>
                  <a:pt x="45" y="29"/>
                </a:lnTo>
                <a:lnTo>
                  <a:pt x="45" y="26"/>
                </a:lnTo>
                <a:lnTo>
                  <a:pt x="45" y="21"/>
                </a:lnTo>
              </a:path>
            </a:pathLst>
          </a:custGeom>
          <a:noFill/>
          <a:ln w="33338">
            <a:solidFill>
              <a:srgbClr val="000000"/>
            </a:solidFill>
            <a:round/>
            <a:headEnd/>
            <a:tailEnd/>
          </a:ln>
        </p:spPr>
        <p:txBody>
          <a:bodyPr>
            <a:prstTxWarp prst="textNoShape">
              <a:avLst/>
            </a:prstTxWarp>
          </a:bodyPr>
          <a:lstStyle/>
          <a:p>
            <a:endParaRPr lang="en-US"/>
          </a:p>
        </p:txBody>
      </p:sp>
      <p:sp>
        <p:nvSpPr>
          <p:cNvPr id="27726" name="Freeform 117"/>
          <p:cNvSpPr>
            <a:spLocks/>
          </p:cNvSpPr>
          <p:nvPr/>
        </p:nvSpPr>
        <p:spPr bwMode="auto">
          <a:xfrm>
            <a:off x="7702550" y="5735638"/>
            <a:ext cx="73025" cy="71437"/>
          </a:xfrm>
          <a:custGeom>
            <a:avLst/>
            <a:gdLst>
              <a:gd name="T0" fmla="*/ 2147483647 w 46"/>
              <a:gd name="T1" fmla="*/ 2147483647 h 45"/>
              <a:gd name="T2" fmla="*/ 2147483647 w 46"/>
              <a:gd name="T3" fmla="*/ 2147483647 h 45"/>
              <a:gd name="T4" fmla="*/ 2147483647 w 46"/>
              <a:gd name="T5" fmla="*/ 2147483647 h 45"/>
              <a:gd name="T6" fmla="*/ 2147483647 w 46"/>
              <a:gd name="T7" fmla="*/ 2147483647 h 45"/>
              <a:gd name="T8" fmla="*/ 2147483647 w 46"/>
              <a:gd name="T9" fmla="*/ 2147483647 h 45"/>
              <a:gd name="T10" fmla="*/ 2147483647 w 46"/>
              <a:gd name="T11" fmla="*/ 2147483647 h 45"/>
              <a:gd name="T12" fmla="*/ 2147483647 w 46"/>
              <a:gd name="T13" fmla="*/ 2147483647 h 45"/>
              <a:gd name="T14" fmla="*/ 2147483647 w 46"/>
              <a:gd name="T15" fmla="*/ 2147483647 h 45"/>
              <a:gd name="T16" fmla="*/ 2147483647 w 46"/>
              <a:gd name="T17" fmla="*/ 2147483647 h 45"/>
              <a:gd name="T18" fmla="*/ 2147483647 w 46"/>
              <a:gd name="T19" fmla="*/ 2147483647 h 45"/>
              <a:gd name="T20" fmla="*/ 2147483647 w 46"/>
              <a:gd name="T21" fmla="*/ 2147483647 h 45"/>
              <a:gd name="T22" fmla="*/ 2147483647 w 46"/>
              <a:gd name="T23" fmla="*/ 2147483647 h 45"/>
              <a:gd name="T24" fmla="*/ 2147483647 w 46"/>
              <a:gd name="T25" fmla="*/ 2147483647 h 45"/>
              <a:gd name="T26" fmla="*/ 2147483647 w 46"/>
              <a:gd name="T27" fmla="*/ 2147483647 h 45"/>
              <a:gd name="T28" fmla="*/ 2147483647 w 46"/>
              <a:gd name="T29" fmla="*/ 2147483647 h 45"/>
              <a:gd name="T30" fmla="*/ 2147483647 w 46"/>
              <a:gd name="T31" fmla="*/ 2147483647 h 45"/>
              <a:gd name="T32" fmla="*/ 2147483647 w 46"/>
              <a:gd name="T33" fmla="*/ 2147483647 h 45"/>
              <a:gd name="T34" fmla="*/ 2147483647 w 46"/>
              <a:gd name="T35" fmla="*/ 2147483647 h 45"/>
              <a:gd name="T36" fmla="*/ 2147483647 w 46"/>
              <a:gd name="T37" fmla="*/ 2147483647 h 45"/>
              <a:gd name="T38" fmla="*/ 0 w 46"/>
              <a:gd name="T39" fmla="*/ 2147483647 h 45"/>
              <a:gd name="T40" fmla="*/ 0 w 46"/>
              <a:gd name="T41" fmla="*/ 2147483647 h 45"/>
              <a:gd name="T42" fmla="*/ 0 w 46"/>
              <a:gd name="T43" fmla="*/ 2147483647 h 45"/>
              <a:gd name="T44" fmla="*/ 2147483647 w 46"/>
              <a:gd name="T45" fmla="*/ 2147483647 h 45"/>
              <a:gd name="T46" fmla="*/ 2147483647 w 46"/>
              <a:gd name="T47" fmla="*/ 2147483647 h 45"/>
              <a:gd name="T48" fmla="*/ 2147483647 w 46"/>
              <a:gd name="T49" fmla="*/ 2147483647 h 45"/>
              <a:gd name="T50" fmla="*/ 2147483647 w 46"/>
              <a:gd name="T51" fmla="*/ 2147483647 h 45"/>
              <a:gd name="T52" fmla="*/ 2147483647 w 46"/>
              <a:gd name="T53" fmla="*/ 2147483647 h 45"/>
              <a:gd name="T54" fmla="*/ 2147483647 w 46"/>
              <a:gd name="T55" fmla="*/ 2147483647 h 45"/>
              <a:gd name="T56" fmla="*/ 2147483647 w 46"/>
              <a:gd name="T57" fmla="*/ 0 h 45"/>
              <a:gd name="T58" fmla="*/ 2147483647 w 46"/>
              <a:gd name="T59" fmla="*/ 0 h 45"/>
              <a:gd name="T60" fmla="*/ 2147483647 w 46"/>
              <a:gd name="T61" fmla="*/ 0 h 45"/>
              <a:gd name="T62" fmla="*/ 2147483647 w 46"/>
              <a:gd name="T63" fmla="*/ 0 h 45"/>
              <a:gd name="T64" fmla="*/ 2147483647 w 46"/>
              <a:gd name="T65" fmla="*/ 0 h 45"/>
              <a:gd name="T66" fmla="*/ 2147483647 w 46"/>
              <a:gd name="T67" fmla="*/ 2147483647 h 45"/>
              <a:gd name="T68" fmla="*/ 2147483647 w 46"/>
              <a:gd name="T69" fmla="*/ 2147483647 h 45"/>
              <a:gd name="T70" fmla="*/ 2147483647 w 46"/>
              <a:gd name="T71" fmla="*/ 2147483647 h 45"/>
              <a:gd name="T72" fmla="*/ 2147483647 w 46"/>
              <a:gd name="T73" fmla="*/ 2147483647 h 45"/>
              <a:gd name="T74" fmla="*/ 2147483647 w 46"/>
              <a:gd name="T75" fmla="*/ 2147483647 h 45"/>
              <a:gd name="T76" fmla="*/ 2147483647 w 46"/>
              <a:gd name="T77" fmla="*/ 2147483647 h 45"/>
              <a:gd name="T78" fmla="*/ 2147483647 w 46"/>
              <a:gd name="T79" fmla="*/ 2147483647 h 45"/>
              <a:gd name="T80" fmla="*/ 2147483647 w 46"/>
              <a:gd name="T81" fmla="*/ 2147483647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45"/>
              <a:gd name="T125" fmla="*/ 46 w 46"/>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45">
                <a:moveTo>
                  <a:pt x="46" y="21"/>
                </a:moveTo>
                <a:lnTo>
                  <a:pt x="46" y="26"/>
                </a:lnTo>
                <a:lnTo>
                  <a:pt x="46" y="29"/>
                </a:lnTo>
                <a:lnTo>
                  <a:pt x="43" y="31"/>
                </a:lnTo>
                <a:lnTo>
                  <a:pt x="40" y="34"/>
                </a:lnTo>
                <a:lnTo>
                  <a:pt x="40" y="37"/>
                </a:lnTo>
                <a:lnTo>
                  <a:pt x="38" y="39"/>
                </a:lnTo>
                <a:lnTo>
                  <a:pt x="35" y="42"/>
                </a:lnTo>
                <a:lnTo>
                  <a:pt x="30" y="42"/>
                </a:lnTo>
                <a:lnTo>
                  <a:pt x="27" y="45"/>
                </a:lnTo>
                <a:lnTo>
                  <a:pt x="24" y="45"/>
                </a:lnTo>
                <a:lnTo>
                  <a:pt x="19" y="45"/>
                </a:lnTo>
                <a:lnTo>
                  <a:pt x="16" y="42"/>
                </a:lnTo>
                <a:lnTo>
                  <a:pt x="14" y="42"/>
                </a:lnTo>
                <a:lnTo>
                  <a:pt x="11" y="39"/>
                </a:lnTo>
                <a:lnTo>
                  <a:pt x="8" y="37"/>
                </a:lnTo>
                <a:lnTo>
                  <a:pt x="6" y="34"/>
                </a:lnTo>
                <a:lnTo>
                  <a:pt x="3" y="31"/>
                </a:lnTo>
                <a:lnTo>
                  <a:pt x="3" y="29"/>
                </a:lnTo>
                <a:lnTo>
                  <a:pt x="0" y="26"/>
                </a:lnTo>
                <a:lnTo>
                  <a:pt x="0" y="21"/>
                </a:lnTo>
                <a:lnTo>
                  <a:pt x="0" y="18"/>
                </a:lnTo>
                <a:lnTo>
                  <a:pt x="3" y="15"/>
                </a:lnTo>
                <a:lnTo>
                  <a:pt x="3" y="13"/>
                </a:lnTo>
                <a:lnTo>
                  <a:pt x="6" y="8"/>
                </a:lnTo>
                <a:lnTo>
                  <a:pt x="8" y="5"/>
                </a:lnTo>
                <a:lnTo>
                  <a:pt x="11" y="5"/>
                </a:lnTo>
                <a:lnTo>
                  <a:pt x="14" y="2"/>
                </a:lnTo>
                <a:lnTo>
                  <a:pt x="16" y="0"/>
                </a:lnTo>
                <a:lnTo>
                  <a:pt x="19" y="0"/>
                </a:lnTo>
                <a:lnTo>
                  <a:pt x="24" y="0"/>
                </a:lnTo>
                <a:lnTo>
                  <a:pt x="27" y="0"/>
                </a:lnTo>
                <a:lnTo>
                  <a:pt x="30" y="0"/>
                </a:lnTo>
                <a:lnTo>
                  <a:pt x="35" y="2"/>
                </a:lnTo>
                <a:lnTo>
                  <a:pt x="38" y="5"/>
                </a:lnTo>
                <a:lnTo>
                  <a:pt x="40" y="5"/>
                </a:lnTo>
                <a:lnTo>
                  <a:pt x="40" y="8"/>
                </a:lnTo>
                <a:lnTo>
                  <a:pt x="43" y="13"/>
                </a:lnTo>
                <a:lnTo>
                  <a:pt x="46" y="15"/>
                </a:lnTo>
                <a:lnTo>
                  <a:pt x="46" y="18"/>
                </a:lnTo>
                <a:lnTo>
                  <a:pt x="46" y="21"/>
                </a:lnTo>
                <a:close/>
              </a:path>
            </a:pathLst>
          </a:custGeom>
          <a:solidFill>
            <a:srgbClr val="000000"/>
          </a:solidFill>
          <a:ln w="9525">
            <a:noFill/>
            <a:round/>
            <a:headEnd/>
            <a:tailEnd/>
          </a:ln>
        </p:spPr>
        <p:txBody>
          <a:bodyPr>
            <a:prstTxWarp prst="textNoShape">
              <a:avLst/>
            </a:prstTxWarp>
          </a:bodyPr>
          <a:lstStyle/>
          <a:p>
            <a:endParaRPr lang="en-US"/>
          </a:p>
        </p:txBody>
      </p:sp>
      <p:sp>
        <p:nvSpPr>
          <p:cNvPr id="27727" name="Freeform 118"/>
          <p:cNvSpPr>
            <a:spLocks/>
          </p:cNvSpPr>
          <p:nvPr/>
        </p:nvSpPr>
        <p:spPr bwMode="auto">
          <a:xfrm>
            <a:off x="7702550" y="5735638"/>
            <a:ext cx="73025" cy="71437"/>
          </a:xfrm>
          <a:custGeom>
            <a:avLst/>
            <a:gdLst>
              <a:gd name="T0" fmla="*/ 2147483647 w 46"/>
              <a:gd name="T1" fmla="*/ 2147483647 h 45"/>
              <a:gd name="T2" fmla="*/ 2147483647 w 46"/>
              <a:gd name="T3" fmla="*/ 2147483647 h 45"/>
              <a:gd name="T4" fmla="*/ 2147483647 w 46"/>
              <a:gd name="T5" fmla="*/ 2147483647 h 45"/>
              <a:gd name="T6" fmla="*/ 2147483647 w 46"/>
              <a:gd name="T7" fmla="*/ 2147483647 h 45"/>
              <a:gd name="T8" fmla="*/ 2147483647 w 46"/>
              <a:gd name="T9" fmla="*/ 2147483647 h 45"/>
              <a:gd name="T10" fmla="*/ 2147483647 w 46"/>
              <a:gd name="T11" fmla="*/ 2147483647 h 45"/>
              <a:gd name="T12" fmla="*/ 2147483647 w 46"/>
              <a:gd name="T13" fmla="*/ 2147483647 h 45"/>
              <a:gd name="T14" fmla="*/ 2147483647 w 46"/>
              <a:gd name="T15" fmla="*/ 2147483647 h 45"/>
              <a:gd name="T16" fmla="*/ 2147483647 w 46"/>
              <a:gd name="T17" fmla="*/ 0 h 45"/>
              <a:gd name="T18" fmla="*/ 2147483647 w 46"/>
              <a:gd name="T19" fmla="*/ 0 h 45"/>
              <a:gd name="T20" fmla="*/ 2147483647 w 46"/>
              <a:gd name="T21" fmla="*/ 0 h 45"/>
              <a:gd name="T22" fmla="*/ 2147483647 w 46"/>
              <a:gd name="T23" fmla="*/ 0 h 45"/>
              <a:gd name="T24" fmla="*/ 2147483647 w 46"/>
              <a:gd name="T25" fmla="*/ 0 h 45"/>
              <a:gd name="T26" fmla="*/ 2147483647 w 46"/>
              <a:gd name="T27" fmla="*/ 2147483647 h 45"/>
              <a:gd name="T28" fmla="*/ 2147483647 w 46"/>
              <a:gd name="T29" fmla="*/ 2147483647 h 45"/>
              <a:gd name="T30" fmla="*/ 2147483647 w 46"/>
              <a:gd name="T31" fmla="*/ 2147483647 h 45"/>
              <a:gd name="T32" fmla="*/ 2147483647 w 46"/>
              <a:gd name="T33" fmla="*/ 2147483647 h 45"/>
              <a:gd name="T34" fmla="*/ 2147483647 w 46"/>
              <a:gd name="T35" fmla="*/ 2147483647 h 45"/>
              <a:gd name="T36" fmla="*/ 2147483647 w 46"/>
              <a:gd name="T37" fmla="*/ 2147483647 h 45"/>
              <a:gd name="T38" fmla="*/ 0 w 46"/>
              <a:gd name="T39" fmla="*/ 2147483647 h 45"/>
              <a:gd name="T40" fmla="*/ 0 w 46"/>
              <a:gd name="T41" fmla="*/ 2147483647 h 45"/>
              <a:gd name="T42" fmla="*/ 0 w 46"/>
              <a:gd name="T43" fmla="*/ 2147483647 h 45"/>
              <a:gd name="T44" fmla="*/ 2147483647 w 46"/>
              <a:gd name="T45" fmla="*/ 2147483647 h 45"/>
              <a:gd name="T46" fmla="*/ 2147483647 w 46"/>
              <a:gd name="T47" fmla="*/ 2147483647 h 45"/>
              <a:gd name="T48" fmla="*/ 2147483647 w 46"/>
              <a:gd name="T49" fmla="*/ 2147483647 h 45"/>
              <a:gd name="T50" fmla="*/ 2147483647 w 46"/>
              <a:gd name="T51" fmla="*/ 2147483647 h 45"/>
              <a:gd name="T52" fmla="*/ 2147483647 w 46"/>
              <a:gd name="T53" fmla="*/ 2147483647 h 45"/>
              <a:gd name="T54" fmla="*/ 2147483647 w 46"/>
              <a:gd name="T55" fmla="*/ 2147483647 h 45"/>
              <a:gd name="T56" fmla="*/ 2147483647 w 46"/>
              <a:gd name="T57" fmla="*/ 2147483647 h 45"/>
              <a:gd name="T58" fmla="*/ 2147483647 w 46"/>
              <a:gd name="T59" fmla="*/ 2147483647 h 45"/>
              <a:gd name="T60" fmla="*/ 2147483647 w 46"/>
              <a:gd name="T61" fmla="*/ 2147483647 h 45"/>
              <a:gd name="T62" fmla="*/ 2147483647 w 46"/>
              <a:gd name="T63" fmla="*/ 2147483647 h 45"/>
              <a:gd name="T64" fmla="*/ 2147483647 w 46"/>
              <a:gd name="T65" fmla="*/ 2147483647 h 45"/>
              <a:gd name="T66" fmla="*/ 2147483647 w 46"/>
              <a:gd name="T67" fmla="*/ 2147483647 h 45"/>
              <a:gd name="T68" fmla="*/ 2147483647 w 46"/>
              <a:gd name="T69" fmla="*/ 2147483647 h 45"/>
              <a:gd name="T70" fmla="*/ 2147483647 w 46"/>
              <a:gd name="T71" fmla="*/ 2147483647 h 45"/>
              <a:gd name="T72" fmla="*/ 2147483647 w 46"/>
              <a:gd name="T73" fmla="*/ 2147483647 h 45"/>
              <a:gd name="T74" fmla="*/ 2147483647 w 46"/>
              <a:gd name="T75" fmla="*/ 2147483647 h 45"/>
              <a:gd name="T76" fmla="*/ 2147483647 w 46"/>
              <a:gd name="T77" fmla="*/ 2147483647 h 45"/>
              <a:gd name="T78" fmla="*/ 2147483647 w 46"/>
              <a:gd name="T79" fmla="*/ 2147483647 h 45"/>
              <a:gd name="T80" fmla="*/ 2147483647 w 46"/>
              <a:gd name="T81" fmla="*/ 2147483647 h 45"/>
              <a:gd name="T82" fmla="*/ 2147483647 w 46"/>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5"/>
              <a:gd name="T128" fmla="*/ 46 w 46"/>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5">
                <a:moveTo>
                  <a:pt x="46" y="21"/>
                </a:moveTo>
                <a:lnTo>
                  <a:pt x="46" y="18"/>
                </a:lnTo>
                <a:lnTo>
                  <a:pt x="46" y="15"/>
                </a:lnTo>
                <a:lnTo>
                  <a:pt x="43" y="13"/>
                </a:lnTo>
                <a:lnTo>
                  <a:pt x="40" y="8"/>
                </a:lnTo>
                <a:lnTo>
                  <a:pt x="40" y="5"/>
                </a:lnTo>
                <a:lnTo>
                  <a:pt x="38" y="5"/>
                </a:lnTo>
                <a:lnTo>
                  <a:pt x="35" y="2"/>
                </a:lnTo>
                <a:lnTo>
                  <a:pt x="30" y="0"/>
                </a:lnTo>
                <a:lnTo>
                  <a:pt x="27" y="0"/>
                </a:lnTo>
                <a:lnTo>
                  <a:pt x="24" y="0"/>
                </a:lnTo>
                <a:lnTo>
                  <a:pt x="19" y="0"/>
                </a:lnTo>
                <a:lnTo>
                  <a:pt x="16" y="0"/>
                </a:lnTo>
                <a:lnTo>
                  <a:pt x="14" y="2"/>
                </a:lnTo>
                <a:lnTo>
                  <a:pt x="11" y="5"/>
                </a:lnTo>
                <a:lnTo>
                  <a:pt x="8" y="5"/>
                </a:lnTo>
                <a:lnTo>
                  <a:pt x="6" y="8"/>
                </a:lnTo>
                <a:lnTo>
                  <a:pt x="3" y="13"/>
                </a:lnTo>
                <a:lnTo>
                  <a:pt x="3" y="15"/>
                </a:lnTo>
                <a:lnTo>
                  <a:pt x="0" y="18"/>
                </a:lnTo>
                <a:lnTo>
                  <a:pt x="0" y="21"/>
                </a:lnTo>
                <a:lnTo>
                  <a:pt x="0" y="26"/>
                </a:lnTo>
                <a:lnTo>
                  <a:pt x="3" y="29"/>
                </a:lnTo>
                <a:lnTo>
                  <a:pt x="3" y="31"/>
                </a:lnTo>
                <a:lnTo>
                  <a:pt x="6" y="34"/>
                </a:lnTo>
                <a:lnTo>
                  <a:pt x="8" y="37"/>
                </a:lnTo>
                <a:lnTo>
                  <a:pt x="11" y="39"/>
                </a:lnTo>
                <a:lnTo>
                  <a:pt x="14" y="42"/>
                </a:lnTo>
                <a:lnTo>
                  <a:pt x="16" y="42"/>
                </a:lnTo>
                <a:lnTo>
                  <a:pt x="19" y="45"/>
                </a:lnTo>
                <a:lnTo>
                  <a:pt x="24" y="45"/>
                </a:lnTo>
                <a:lnTo>
                  <a:pt x="27" y="45"/>
                </a:lnTo>
                <a:lnTo>
                  <a:pt x="30" y="42"/>
                </a:lnTo>
                <a:lnTo>
                  <a:pt x="35" y="42"/>
                </a:lnTo>
                <a:lnTo>
                  <a:pt x="38" y="39"/>
                </a:lnTo>
                <a:lnTo>
                  <a:pt x="40" y="37"/>
                </a:lnTo>
                <a:lnTo>
                  <a:pt x="40" y="34"/>
                </a:lnTo>
                <a:lnTo>
                  <a:pt x="43" y="31"/>
                </a:lnTo>
                <a:lnTo>
                  <a:pt x="46" y="29"/>
                </a:lnTo>
                <a:lnTo>
                  <a:pt x="46" y="26"/>
                </a:lnTo>
                <a:lnTo>
                  <a:pt x="46" y="21"/>
                </a:lnTo>
              </a:path>
            </a:pathLst>
          </a:custGeom>
          <a:noFill/>
          <a:ln w="33338">
            <a:solidFill>
              <a:srgbClr val="000000"/>
            </a:solidFill>
            <a:round/>
            <a:headEnd/>
            <a:tailEnd/>
          </a:ln>
        </p:spPr>
        <p:txBody>
          <a:bodyPr>
            <a:prstTxWarp prst="textNoShape">
              <a:avLst/>
            </a:prstTxWarp>
          </a:bodyPr>
          <a:lstStyle/>
          <a:p>
            <a:endParaRPr lang="en-US"/>
          </a:p>
        </p:txBody>
      </p:sp>
      <p:sp>
        <p:nvSpPr>
          <p:cNvPr id="27728" name="Freeform 119"/>
          <p:cNvSpPr>
            <a:spLocks/>
          </p:cNvSpPr>
          <p:nvPr/>
        </p:nvSpPr>
        <p:spPr bwMode="auto">
          <a:xfrm>
            <a:off x="8018463" y="5735638"/>
            <a:ext cx="71437"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2147483647 w 45"/>
              <a:gd name="T39" fmla="*/ 2147483647 h 45"/>
              <a:gd name="T40" fmla="*/ 0 w 45"/>
              <a:gd name="T41" fmla="*/ 2147483647 h 45"/>
              <a:gd name="T42" fmla="*/ 2147483647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0 h 45"/>
              <a:gd name="T58" fmla="*/ 2147483647 w 45"/>
              <a:gd name="T59" fmla="*/ 0 h 45"/>
              <a:gd name="T60" fmla="*/ 2147483647 w 45"/>
              <a:gd name="T61" fmla="*/ 0 h 45"/>
              <a:gd name="T62" fmla="*/ 2147483647 w 45"/>
              <a:gd name="T63" fmla="*/ 0 h 45"/>
              <a:gd name="T64" fmla="*/ 2147483647 w 45"/>
              <a:gd name="T65" fmla="*/ 0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6"/>
                </a:lnTo>
                <a:lnTo>
                  <a:pt x="45" y="29"/>
                </a:lnTo>
                <a:lnTo>
                  <a:pt x="43" y="31"/>
                </a:lnTo>
                <a:lnTo>
                  <a:pt x="43" y="34"/>
                </a:lnTo>
                <a:lnTo>
                  <a:pt x="40" y="37"/>
                </a:lnTo>
                <a:lnTo>
                  <a:pt x="37" y="39"/>
                </a:lnTo>
                <a:lnTo>
                  <a:pt x="35" y="42"/>
                </a:lnTo>
                <a:lnTo>
                  <a:pt x="32" y="42"/>
                </a:lnTo>
                <a:lnTo>
                  <a:pt x="27" y="45"/>
                </a:lnTo>
                <a:lnTo>
                  <a:pt x="24" y="45"/>
                </a:lnTo>
                <a:lnTo>
                  <a:pt x="21" y="45"/>
                </a:lnTo>
                <a:lnTo>
                  <a:pt x="16" y="42"/>
                </a:lnTo>
                <a:lnTo>
                  <a:pt x="14" y="42"/>
                </a:lnTo>
                <a:lnTo>
                  <a:pt x="11" y="39"/>
                </a:lnTo>
                <a:lnTo>
                  <a:pt x="8" y="37"/>
                </a:lnTo>
                <a:lnTo>
                  <a:pt x="6" y="34"/>
                </a:lnTo>
                <a:lnTo>
                  <a:pt x="3" y="31"/>
                </a:lnTo>
                <a:lnTo>
                  <a:pt x="3" y="29"/>
                </a:lnTo>
                <a:lnTo>
                  <a:pt x="3" y="26"/>
                </a:lnTo>
                <a:lnTo>
                  <a:pt x="0" y="21"/>
                </a:lnTo>
                <a:lnTo>
                  <a:pt x="3" y="18"/>
                </a:lnTo>
                <a:lnTo>
                  <a:pt x="3" y="15"/>
                </a:lnTo>
                <a:lnTo>
                  <a:pt x="3" y="13"/>
                </a:lnTo>
                <a:lnTo>
                  <a:pt x="6" y="8"/>
                </a:lnTo>
                <a:lnTo>
                  <a:pt x="8" y="5"/>
                </a:lnTo>
                <a:lnTo>
                  <a:pt x="11" y="5"/>
                </a:lnTo>
                <a:lnTo>
                  <a:pt x="14" y="2"/>
                </a:lnTo>
                <a:lnTo>
                  <a:pt x="16" y="0"/>
                </a:lnTo>
                <a:lnTo>
                  <a:pt x="21" y="0"/>
                </a:lnTo>
                <a:lnTo>
                  <a:pt x="24" y="0"/>
                </a:lnTo>
                <a:lnTo>
                  <a:pt x="27" y="0"/>
                </a:lnTo>
                <a:lnTo>
                  <a:pt x="32" y="0"/>
                </a:lnTo>
                <a:lnTo>
                  <a:pt x="35" y="2"/>
                </a:lnTo>
                <a:lnTo>
                  <a:pt x="37" y="5"/>
                </a:lnTo>
                <a:lnTo>
                  <a:pt x="40" y="5"/>
                </a:lnTo>
                <a:lnTo>
                  <a:pt x="43" y="8"/>
                </a:lnTo>
                <a:lnTo>
                  <a:pt x="43" y="13"/>
                </a:lnTo>
                <a:lnTo>
                  <a:pt x="45" y="15"/>
                </a:lnTo>
                <a:lnTo>
                  <a:pt x="45" y="18"/>
                </a:lnTo>
                <a:lnTo>
                  <a:pt x="45" y="21"/>
                </a:lnTo>
                <a:close/>
              </a:path>
            </a:pathLst>
          </a:custGeom>
          <a:solidFill>
            <a:srgbClr val="000000"/>
          </a:solidFill>
          <a:ln w="9525">
            <a:noFill/>
            <a:round/>
            <a:headEnd/>
            <a:tailEnd/>
          </a:ln>
        </p:spPr>
        <p:txBody>
          <a:bodyPr>
            <a:prstTxWarp prst="textNoShape">
              <a:avLst/>
            </a:prstTxWarp>
          </a:bodyPr>
          <a:lstStyle/>
          <a:p>
            <a:endParaRPr lang="en-US"/>
          </a:p>
        </p:txBody>
      </p:sp>
      <p:sp>
        <p:nvSpPr>
          <p:cNvPr id="27729" name="Freeform 120"/>
          <p:cNvSpPr>
            <a:spLocks/>
          </p:cNvSpPr>
          <p:nvPr/>
        </p:nvSpPr>
        <p:spPr bwMode="auto">
          <a:xfrm>
            <a:off x="8018463" y="5735638"/>
            <a:ext cx="71437"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0 h 45"/>
              <a:gd name="T18" fmla="*/ 2147483647 w 45"/>
              <a:gd name="T19" fmla="*/ 0 h 45"/>
              <a:gd name="T20" fmla="*/ 2147483647 w 45"/>
              <a:gd name="T21" fmla="*/ 0 h 45"/>
              <a:gd name="T22" fmla="*/ 2147483647 w 45"/>
              <a:gd name="T23" fmla="*/ 0 h 45"/>
              <a:gd name="T24" fmla="*/ 2147483647 w 45"/>
              <a:gd name="T25" fmla="*/ 0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2147483647 w 45"/>
              <a:gd name="T39" fmla="*/ 2147483647 h 45"/>
              <a:gd name="T40" fmla="*/ 0 w 45"/>
              <a:gd name="T41" fmla="*/ 2147483647 h 45"/>
              <a:gd name="T42" fmla="*/ 2147483647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8"/>
                </a:lnTo>
                <a:lnTo>
                  <a:pt x="45" y="15"/>
                </a:lnTo>
                <a:lnTo>
                  <a:pt x="43" y="13"/>
                </a:lnTo>
                <a:lnTo>
                  <a:pt x="43" y="8"/>
                </a:lnTo>
                <a:lnTo>
                  <a:pt x="40" y="5"/>
                </a:lnTo>
                <a:lnTo>
                  <a:pt x="37" y="5"/>
                </a:lnTo>
                <a:lnTo>
                  <a:pt x="35" y="2"/>
                </a:lnTo>
                <a:lnTo>
                  <a:pt x="32" y="0"/>
                </a:lnTo>
                <a:lnTo>
                  <a:pt x="27" y="0"/>
                </a:lnTo>
                <a:lnTo>
                  <a:pt x="24" y="0"/>
                </a:lnTo>
                <a:lnTo>
                  <a:pt x="21" y="0"/>
                </a:lnTo>
                <a:lnTo>
                  <a:pt x="16" y="0"/>
                </a:lnTo>
                <a:lnTo>
                  <a:pt x="14" y="2"/>
                </a:lnTo>
                <a:lnTo>
                  <a:pt x="11" y="5"/>
                </a:lnTo>
                <a:lnTo>
                  <a:pt x="8" y="5"/>
                </a:lnTo>
                <a:lnTo>
                  <a:pt x="6" y="8"/>
                </a:lnTo>
                <a:lnTo>
                  <a:pt x="3" y="13"/>
                </a:lnTo>
                <a:lnTo>
                  <a:pt x="3" y="15"/>
                </a:lnTo>
                <a:lnTo>
                  <a:pt x="3" y="18"/>
                </a:lnTo>
                <a:lnTo>
                  <a:pt x="0" y="21"/>
                </a:lnTo>
                <a:lnTo>
                  <a:pt x="3" y="26"/>
                </a:lnTo>
                <a:lnTo>
                  <a:pt x="3" y="29"/>
                </a:lnTo>
                <a:lnTo>
                  <a:pt x="3" y="31"/>
                </a:lnTo>
                <a:lnTo>
                  <a:pt x="6" y="34"/>
                </a:lnTo>
                <a:lnTo>
                  <a:pt x="8" y="37"/>
                </a:lnTo>
                <a:lnTo>
                  <a:pt x="11" y="39"/>
                </a:lnTo>
                <a:lnTo>
                  <a:pt x="14" y="42"/>
                </a:lnTo>
                <a:lnTo>
                  <a:pt x="16" y="42"/>
                </a:lnTo>
                <a:lnTo>
                  <a:pt x="21" y="45"/>
                </a:lnTo>
                <a:lnTo>
                  <a:pt x="24" y="45"/>
                </a:lnTo>
                <a:lnTo>
                  <a:pt x="27" y="45"/>
                </a:lnTo>
                <a:lnTo>
                  <a:pt x="32" y="42"/>
                </a:lnTo>
                <a:lnTo>
                  <a:pt x="35" y="42"/>
                </a:lnTo>
                <a:lnTo>
                  <a:pt x="37" y="39"/>
                </a:lnTo>
                <a:lnTo>
                  <a:pt x="40" y="37"/>
                </a:lnTo>
                <a:lnTo>
                  <a:pt x="43" y="34"/>
                </a:lnTo>
                <a:lnTo>
                  <a:pt x="43" y="31"/>
                </a:lnTo>
                <a:lnTo>
                  <a:pt x="45" y="29"/>
                </a:lnTo>
                <a:lnTo>
                  <a:pt x="45" y="26"/>
                </a:lnTo>
                <a:lnTo>
                  <a:pt x="45" y="21"/>
                </a:lnTo>
              </a:path>
            </a:pathLst>
          </a:custGeom>
          <a:noFill/>
          <a:ln w="33338">
            <a:solidFill>
              <a:srgbClr val="000000"/>
            </a:solidFill>
            <a:round/>
            <a:headEnd/>
            <a:tailEnd/>
          </a:ln>
        </p:spPr>
        <p:txBody>
          <a:bodyPr>
            <a:prstTxWarp prst="textNoShape">
              <a:avLst/>
            </a:prstTxWarp>
          </a:bodyPr>
          <a:lstStyle/>
          <a:p>
            <a:endParaRPr lang="en-US"/>
          </a:p>
        </p:txBody>
      </p:sp>
      <p:sp>
        <p:nvSpPr>
          <p:cNvPr id="84"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10</a:t>
            </a:fld>
            <a:endParaRPr lang="en-US" dirty="0"/>
          </a:p>
        </p:txBody>
      </p:sp>
      <p:sp>
        <p:nvSpPr>
          <p:cNvPr id="85"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ea typeface="ＭＳ Ｐゴシック" charset="-128"/>
                <a:cs typeface="ＭＳ Ｐゴシック" charset="-128"/>
              </a:rPr>
              <a:t>Natural Extensions of the Memory System</a:t>
            </a:r>
          </a:p>
        </p:txBody>
      </p:sp>
      <p:sp>
        <p:nvSpPr>
          <p:cNvPr id="29698" name="Line 5"/>
          <p:cNvSpPr>
            <a:spLocks noChangeShapeType="1"/>
          </p:cNvSpPr>
          <p:nvPr/>
        </p:nvSpPr>
        <p:spPr bwMode="auto">
          <a:xfrm>
            <a:off x="857250" y="1828800"/>
            <a:ext cx="4763" cy="1301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699" name="Line 6"/>
          <p:cNvSpPr>
            <a:spLocks noChangeShapeType="1"/>
          </p:cNvSpPr>
          <p:nvPr/>
        </p:nvSpPr>
        <p:spPr bwMode="auto">
          <a:xfrm>
            <a:off x="1371600" y="1824038"/>
            <a:ext cx="1588" cy="1270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00" name="Line 7"/>
          <p:cNvSpPr>
            <a:spLocks noChangeShapeType="1"/>
          </p:cNvSpPr>
          <p:nvPr/>
        </p:nvSpPr>
        <p:spPr bwMode="auto">
          <a:xfrm>
            <a:off x="1876425" y="1824038"/>
            <a:ext cx="1588" cy="1270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01" name="Line 8"/>
          <p:cNvSpPr>
            <a:spLocks noChangeShapeType="1"/>
          </p:cNvSpPr>
          <p:nvPr/>
        </p:nvSpPr>
        <p:spPr bwMode="auto">
          <a:xfrm flipH="1">
            <a:off x="2362200" y="1828800"/>
            <a:ext cx="0" cy="1524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02" name="Line 9"/>
          <p:cNvSpPr>
            <a:spLocks noChangeShapeType="1"/>
          </p:cNvSpPr>
          <p:nvPr/>
        </p:nvSpPr>
        <p:spPr bwMode="auto">
          <a:xfrm>
            <a:off x="866775" y="2328863"/>
            <a:ext cx="1588" cy="2063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03" name="Line 10"/>
          <p:cNvSpPr>
            <a:spLocks noChangeShapeType="1"/>
          </p:cNvSpPr>
          <p:nvPr/>
        </p:nvSpPr>
        <p:spPr bwMode="auto">
          <a:xfrm>
            <a:off x="1371600" y="2328863"/>
            <a:ext cx="1588" cy="2063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04" name="Line 11"/>
          <p:cNvSpPr>
            <a:spLocks noChangeShapeType="1"/>
          </p:cNvSpPr>
          <p:nvPr/>
        </p:nvSpPr>
        <p:spPr bwMode="auto">
          <a:xfrm>
            <a:off x="1876425" y="2328863"/>
            <a:ext cx="1588" cy="2063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05" name="Line 12"/>
          <p:cNvSpPr>
            <a:spLocks noChangeShapeType="1"/>
          </p:cNvSpPr>
          <p:nvPr/>
        </p:nvSpPr>
        <p:spPr bwMode="auto">
          <a:xfrm flipH="1">
            <a:off x="2362200" y="2314575"/>
            <a:ext cx="0" cy="2286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06" name="Freeform 13"/>
          <p:cNvSpPr>
            <a:spLocks/>
          </p:cNvSpPr>
          <p:nvPr/>
        </p:nvSpPr>
        <p:spPr bwMode="auto">
          <a:xfrm>
            <a:off x="609600" y="1946275"/>
            <a:ext cx="2024063" cy="382588"/>
          </a:xfrm>
          <a:custGeom>
            <a:avLst/>
            <a:gdLst>
              <a:gd name="T0" fmla="*/ 0 w 1275"/>
              <a:gd name="T1" fmla="*/ 0 h 241"/>
              <a:gd name="T2" fmla="*/ 2147483647 w 1275"/>
              <a:gd name="T3" fmla="*/ 2147483647 h 241"/>
              <a:gd name="T4" fmla="*/ 2147483647 w 1275"/>
              <a:gd name="T5" fmla="*/ 2147483647 h 241"/>
              <a:gd name="T6" fmla="*/ 2147483647 w 1275"/>
              <a:gd name="T7" fmla="*/ 2147483647 h 241"/>
              <a:gd name="T8" fmla="*/ 2147483647 w 1275"/>
              <a:gd name="T9" fmla="*/ 2147483647 h 241"/>
              <a:gd name="T10" fmla="*/ 0 w 1275"/>
              <a:gd name="T11" fmla="*/ 0 h 241"/>
              <a:gd name="T12" fmla="*/ 0 60000 65536"/>
              <a:gd name="T13" fmla="*/ 0 60000 65536"/>
              <a:gd name="T14" fmla="*/ 0 60000 65536"/>
              <a:gd name="T15" fmla="*/ 0 60000 65536"/>
              <a:gd name="T16" fmla="*/ 0 60000 65536"/>
              <a:gd name="T17" fmla="*/ 0 60000 65536"/>
              <a:gd name="T18" fmla="*/ 0 w 1275"/>
              <a:gd name="T19" fmla="*/ 0 h 241"/>
              <a:gd name="T20" fmla="*/ 1275 w 1275"/>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1275" h="241">
                <a:moveTo>
                  <a:pt x="0" y="0"/>
                </a:moveTo>
                <a:lnTo>
                  <a:pt x="1275" y="3"/>
                </a:lnTo>
                <a:lnTo>
                  <a:pt x="1275" y="241"/>
                </a:lnTo>
                <a:lnTo>
                  <a:pt x="3" y="241"/>
                </a:lnTo>
                <a:lnTo>
                  <a:pt x="3"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9707" name="Freeform 14"/>
          <p:cNvSpPr>
            <a:spLocks/>
          </p:cNvSpPr>
          <p:nvPr/>
        </p:nvSpPr>
        <p:spPr bwMode="auto">
          <a:xfrm>
            <a:off x="609600" y="1946275"/>
            <a:ext cx="2024063" cy="382588"/>
          </a:xfrm>
          <a:custGeom>
            <a:avLst/>
            <a:gdLst>
              <a:gd name="T0" fmla="*/ 0 w 1275"/>
              <a:gd name="T1" fmla="*/ 0 h 241"/>
              <a:gd name="T2" fmla="*/ 2147483647 w 1275"/>
              <a:gd name="T3" fmla="*/ 2147483647 h 241"/>
              <a:gd name="T4" fmla="*/ 2147483647 w 1275"/>
              <a:gd name="T5" fmla="*/ 2147483647 h 241"/>
              <a:gd name="T6" fmla="*/ 2147483647 w 1275"/>
              <a:gd name="T7" fmla="*/ 2147483647 h 241"/>
              <a:gd name="T8" fmla="*/ 2147483647 w 1275"/>
              <a:gd name="T9" fmla="*/ 2147483647 h 241"/>
              <a:gd name="T10" fmla="*/ 0 60000 65536"/>
              <a:gd name="T11" fmla="*/ 0 60000 65536"/>
              <a:gd name="T12" fmla="*/ 0 60000 65536"/>
              <a:gd name="T13" fmla="*/ 0 60000 65536"/>
              <a:gd name="T14" fmla="*/ 0 60000 65536"/>
              <a:gd name="T15" fmla="*/ 0 w 1275"/>
              <a:gd name="T16" fmla="*/ 0 h 241"/>
              <a:gd name="T17" fmla="*/ 1275 w 1275"/>
              <a:gd name="T18" fmla="*/ 241 h 241"/>
            </a:gdLst>
            <a:ahLst/>
            <a:cxnLst>
              <a:cxn ang="T10">
                <a:pos x="T0" y="T1"/>
              </a:cxn>
              <a:cxn ang="T11">
                <a:pos x="T2" y="T3"/>
              </a:cxn>
              <a:cxn ang="T12">
                <a:pos x="T4" y="T5"/>
              </a:cxn>
              <a:cxn ang="T13">
                <a:pos x="T6" y="T7"/>
              </a:cxn>
              <a:cxn ang="T14">
                <a:pos x="T8" y="T9"/>
              </a:cxn>
            </a:cxnLst>
            <a:rect l="T15" t="T16" r="T17" b="T18"/>
            <a:pathLst>
              <a:path w="1275" h="241">
                <a:moveTo>
                  <a:pt x="0" y="0"/>
                </a:moveTo>
                <a:lnTo>
                  <a:pt x="1275" y="3"/>
                </a:lnTo>
                <a:lnTo>
                  <a:pt x="1275" y="241"/>
                </a:lnTo>
                <a:lnTo>
                  <a:pt x="3" y="241"/>
                </a:lnTo>
                <a:lnTo>
                  <a:pt x="3" y="3"/>
                </a:lnTo>
              </a:path>
            </a:pathLst>
          </a:custGeom>
          <a:noFill/>
          <a:ln w="7938">
            <a:solidFill>
              <a:srgbClr val="000000"/>
            </a:solidFill>
            <a:round/>
            <a:headEnd/>
            <a:tailEnd/>
          </a:ln>
        </p:spPr>
        <p:txBody>
          <a:bodyPr>
            <a:prstTxWarp prst="textNoShape">
              <a:avLst/>
            </a:prstTxWarp>
          </a:bodyPr>
          <a:lstStyle/>
          <a:p>
            <a:endParaRPr lang="en-US"/>
          </a:p>
        </p:txBody>
      </p:sp>
      <p:sp>
        <p:nvSpPr>
          <p:cNvPr id="29708" name="Freeform 15"/>
          <p:cNvSpPr>
            <a:spLocks/>
          </p:cNvSpPr>
          <p:nvPr/>
        </p:nvSpPr>
        <p:spPr bwMode="auto">
          <a:xfrm>
            <a:off x="609600" y="2535238"/>
            <a:ext cx="2024063" cy="828675"/>
          </a:xfrm>
          <a:custGeom>
            <a:avLst/>
            <a:gdLst>
              <a:gd name="T0" fmla="*/ 0 w 1275"/>
              <a:gd name="T1" fmla="*/ 0 h 522"/>
              <a:gd name="T2" fmla="*/ 2147483647 w 1275"/>
              <a:gd name="T3" fmla="*/ 0 h 522"/>
              <a:gd name="T4" fmla="*/ 2147483647 w 1275"/>
              <a:gd name="T5" fmla="*/ 2147483647 h 522"/>
              <a:gd name="T6" fmla="*/ 2147483647 w 1275"/>
              <a:gd name="T7" fmla="*/ 2147483647 h 522"/>
              <a:gd name="T8" fmla="*/ 2147483647 w 1275"/>
              <a:gd name="T9" fmla="*/ 0 h 522"/>
              <a:gd name="T10" fmla="*/ 0 w 1275"/>
              <a:gd name="T11" fmla="*/ 0 h 522"/>
              <a:gd name="T12" fmla="*/ 0 60000 65536"/>
              <a:gd name="T13" fmla="*/ 0 60000 65536"/>
              <a:gd name="T14" fmla="*/ 0 60000 65536"/>
              <a:gd name="T15" fmla="*/ 0 60000 65536"/>
              <a:gd name="T16" fmla="*/ 0 60000 65536"/>
              <a:gd name="T17" fmla="*/ 0 60000 65536"/>
              <a:gd name="T18" fmla="*/ 0 w 1275"/>
              <a:gd name="T19" fmla="*/ 0 h 522"/>
              <a:gd name="T20" fmla="*/ 1275 w 1275"/>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1275" h="522">
                <a:moveTo>
                  <a:pt x="0" y="0"/>
                </a:moveTo>
                <a:lnTo>
                  <a:pt x="1275" y="0"/>
                </a:lnTo>
                <a:lnTo>
                  <a:pt x="1275" y="522"/>
                </a:lnTo>
                <a:lnTo>
                  <a:pt x="3" y="522"/>
                </a:lnTo>
                <a:lnTo>
                  <a:pt x="3" y="0"/>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9709" name="Freeform 16"/>
          <p:cNvSpPr>
            <a:spLocks/>
          </p:cNvSpPr>
          <p:nvPr/>
        </p:nvSpPr>
        <p:spPr bwMode="auto">
          <a:xfrm>
            <a:off x="609600" y="2535238"/>
            <a:ext cx="2024063" cy="828675"/>
          </a:xfrm>
          <a:custGeom>
            <a:avLst/>
            <a:gdLst>
              <a:gd name="T0" fmla="*/ 0 w 1275"/>
              <a:gd name="T1" fmla="*/ 0 h 522"/>
              <a:gd name="T2" fmla="*/ 2147483647 w 1275"/>
              <a:gd name="T3" fmla="*/ 0 h 522"/>
              <a:gd name="T4" fmla="*/ 2147483647 w 1275"/>
              <a:gd name="T5" fmla="*/ 2147483647 h 522"/>
              <a:gd name="T6" fmla="*/ 2147483647 w 1275"/>
              <a:gd name="T7" fmla="*/ 2147483647 h 522"/>
              <a:gd name="T8" fmla="*/ 2147483647 w 1275"/>
              <a:gd name="T9" fmla="*/ 0 h 522"/>
              <a:gd name="T10" fmla="*/ 0 60000 65536"/>
              <a:gd name="T11" fmla="*/ 0 60000 65536"/>
              <a:gd name="T12" fmla="*/ 0 60000 65536"/>
              <a:gd name="T13" fmla="*/ 0 60000 65536"/>
              <a:gd name="T14" fmla="*/ 0 60000 65536"/>
              <a:gd name="T15" fmla="*/ 0 w 1275"/>
              <a:gd name="T16" fmla="*/ 0 h 522"/>
              <a:gd name="T17" fmla="*/ 1275 w 1275"/>
              <a:gd name="T18" fmla="*/ 522 h 522"/>
            </a:gdLst>
            <a:ahLst/>
            <a:cxnLst>
              <a:cxn ang="T10">
                <a:pos x="T0" y="T1"/>
              </a:cxn>
              <a:cxn ang="T11">
                <a:pos x="T2" y="T3"/>
              </a:cxn>
              <a:cxn ang="T12">
                <a:pos x="T4" y="T5"/>
              </a:cxn>
              <a:cxn ang="T13">
                <a:pos x="T6" y="T7"/>
              </a:cxn>
              <a:cxn ang="T14">
                <a:pos x="T8" y="T9"/>
              </a:cxn>
            </a:cxnLst>
            <a:rect l="T15" t="T16" r="T17" b="T18"/>
            <a:pathLst>
              <a:path w="1275" h="522">
                <a:moveTo>
                  <a:pt x="0" y="0"/>
                </a:moveTo>
                <a:lnTo>
                  <a:pt x="1275" y="0"/>
                </a:lnTo>
                <a:lnTo>
                  <a:pt x="1275" y="522"/>
                </a:lnTo>
                <a:lnTo>
                  <a:pt x="3" y="522"/>
                </a:lnTo>
                <a:lnTo>
                  <a:pt x="3" y="0"/>
                </a:lnTo>
              </a:path>
            </a:pathLst>
          </a:custGeom>
          <a:noFill/>
          <a:ln w="7938">
            <a:solidFill>
              <a:srgbClr val="000000"/>
            </a:solidFill>
            <a:round/>
            <a:headEnd/>
            <a:tailEnd/>
          </a:ln>
        </p:spPr>
        <p:txBody>
          <a:bodyPr>
            <a:prstTxWarp prst="textNoShape">
              <a:avLst/>
            </a:prstTxWarp>
          </a:bodyPr>
          <a:lstStyle/>
          <a:p>
            <a:endParaRPr lang="en-US"/>
          </a:p>
        </p:txBody>
      </p:sp>
      <p:sp>
        <p:nvSpPr>
          <p:cNvPr id="29710" name="Line 17"/>
          <p:cNvSpPr>
            <a:spLocks noChangeShapeType="1"/>
          </p:cNvSpPr>
          <p:nvPr/>
        </p:nvSpPr>
        <p:spPr bwMode="auto">
          <a:xfrm flipH="1">
            <a:off x="857250" y="1524000"/>
            <a:ext cx="0" cy="2286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11" name="Line 18"/>
          <p:cNvSpPr>
            <a:spLocks noChangeShapeType="1"/>
          </p:cNvSpPr>
          <p:nvPr/>
        </p:nvSpPr>
        <p:spPr bwMode="auto">
          <a:xfrm flipH="1">
            <a:off x="2381250" y="1524000"/>
            <a:ext cx="0" cy="2286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12" name="Freeform 19"/>
          <p:cNvSpPr>
            <a:spLocks/>
          </p:cNvSpPr>
          <p:nvPr/>
        </p:nvSpPr>
        <p:spPr bwMode="auto">
          <a:xfrm>
            <a:off x="609600" y="1693863"/>
            <a:ext cx="2024063" cy="130175"/>
          </a:xfrm>
          <a:custGeom>
            <a:avLst/>
            <a:gdLst>
              <a:gd name="T0" fmla="*/ 0 w 1275"/>
              <a:gd name="T1" fmla="*/ 0 h 82"/>
              <a:gd name="T2" fmla="*/ 2147483647 w 1275"/>
              <a:gd name="T3" fmla="*/ 2147483647 h 82"/>
              <a:gd name="T4" fmla="*/ 2147483647 w 1275"/>
              <a:gd name="T5" fmla="*/ 2147483647 h 82"/>
              <a:gd name="T6" fmla="*/ 2147483647 w 1275"/>
              <a:gd name="T7" fmla="*/ 2147483647 h 82"/>
              <a:gd name="T8" fmla="*/ 2147483647 w 1275"/>
              <a:gd name="T9" fmla="*/ 2147483647 h 82"/>
              <a:gd name="T10" fmla="*/ 0 w 1275"/>
              <a:gd name="T11" fmla="*/ 0 h 82"/>
              <a:gd name="T12" fmla="*/ 0 60000 65536"/>
              <a:gd name="T13" fmla="*/ 0 60000 65536"/>
              <a:gd name="T14" fmla="*/ 0 60000 65536"/>
              <a:gd name="T15" fmla="*/ 0 60000 65536"/>
              <a:gd name="T16" fmla="*/ 0 60000 65536"/>
              <a:gd name="T17" fmla="*/ 0 60000 65536"/>
              <a:gd name="T18" fmla="*/ 0 w 1275"/>
              <a:gd name="T19" fmla="*/ 0 h 82"/>
              <a:gd name="T20" fmla="*/ 1275 w 1275"/>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1275" h="82">
                <a:moveTo>
                  <a:pt x="0" y="0"/>
                </a:moveTo>
                <a:lnTo>
                  <a:pt x="1275" y="3"/>
                </a:lnTo>
                <a:lnTo>
                  <a:pt x="1275" y="82"/>
                </a:lnTo>
                <a:lnTo>
                  <a:pt x="3" y="82"/>
                </a:lnTo>
                <a:lnTo>
                  <a:pt x="3"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9713" name="Freeform 20"/>
          <p:cNvSpPr>
            <a:spLocks/>
          </p:cNvSpPr>
          <p:nvPr/>
        </p:nvSpPr>
        <p:spPr bwMode="auto">
          <a:xfrm>
            <a:off x="609600" y="1693863"/>
            <a:ext cx="2024063" cy="130175"/>
          </a:xfrm>
          <a:custGeom>
            <a:avLst/>
            <a:gdLst>
              <a:gd name="T0" fmla="*/ 0 w 1275"/>
              <a:gd name="T1" fmla="*/ 0 h 82"/>
              <a:gd name="T2" fmla="*/ 2147483647 w 1275"/>
              <a:gd name="T3" fmla="*/ 2147483647 h 82"/>
              <a:gd name="T4" fmla="*/ 2147483647 w 1275"/>
              <a:gd name="T5" fmla="*/ 2147483647 h 82"/>
              <a:gd name="T6" fmla="*/ 2147483647 w 1275"/>
              <a:gd name="T7" fmla="*/ 2147483647 h 82"/>
              <a:gd name="T8" fmla="*/ 2147483647 w 1275"/>
              <a:gd name="T9" fmla="*/ 2147483647 h 82"/>
              <a:gd name="T10" fmla="*/ 0 60000 65536"/>
              <a:gd name="T11" fmla="*/ 0 60000 65536"/>
              <a:gd name="T12" fmla="*/ 0 60000 65536"/>
              <a:gd name="T13" fmla="*/ 0 60000 65536"/>
              <a:gd name="T14" fmla="*/ 0 60000 65536"/>
              <a:gd name="T15" fmla="*/ 0 w 1275"/>
              <a:gd name="T16" fmla="*/ 0 h 82"/>
              <a:gd name="T17" fmla="*/ 1275 w 1275"/>
              <a:gd name="T18" fmla="*/ 82 h 82"/>
            </a:gdLst>
            <a:ahLst/>
            <a:cxnLst>
              <a:cxn ang="T10">
                <a:pos x="T0" y="T1"/>
              </a:cxn>
              <a:cxn ang="T11">
                <a:pos x="T2" y="T3"/>
              </a:cxn>
              <a:cxn ang="T12">
                <a:pos x="T4" y="T5"/>
              </a:cxn>
              <a:cxn ang="T13">
                <a:pos x="T6" y="T7"/>
              </a:cxn>
              <a:cxn ang="T14">
                <a:pos x="T8" y="T9"/>
              </a:cxn>
            </a:cxnLst>
            <a:rect l="T15" t="T16" r="T17" b="T18"/>
            <a:pathLst>
              <a:path w="1275" h="82">
                <a:moveTo>
                  <a:pt x="0" y="0"/>
                </a:moveTo>
                <a:lnTo>
                  <a:pt x="1275" y="3"/>
                </a:lnTo>
                <a:lnTo>
                  <a:pt x="1275" y="82"/>
                </a:lnTo>
                <a:lnTo>
                  <a:pt x="3" y="82"/>
                </a:lnTo>
                <a:lnTo>
                  <a:pt x="3" y="3"/>
                </a:lnTo>
              </a:path>
            </a:pathLst>
          </a:custGeom>
          <a:solidFill>
            <a:srgbClr val="FFFF00"/>
          </a:solidFill>
          <a:ln w="7938">
            <a:solidFill>
              <a:srgbClr val="000000"/>
            </a:solidFill>
            <a:round/>
            <a:headEnd/>
            <a:tailEnd/>
          </a:ln>
        </p:spPr>
        <p:txBody>
          <a:bodyPr>
            <a:prstTxWarp prst="textNoShape">
              <a:avLst/>
            </a:prstTxWarp>
          </a:bodyPr>
          <a:lstStyle/>
          <a:p>
            <a:endParaRPr lang="en-US"/>
          </a:p>
        </p:txBody>
      </p:sp>
      <p:sp>
        <p:nvSpPr>
          <p:cNvPr id="29714" name="Freeform 21"/>
          <p:cNvSpPr>
            <a:spLocks/>
          </p:cNvSpPr>
          <p:nvPr/>
        </p:nvSpPr>
        <p:spPr bwMode="auto">
          <a:xfrm>
            <a:off x="614363" y="1066800"/>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2147483647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0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0" y="209"/>
                </a:lnTo>
                <a:lnTo>
                  <a:pt x="300" y="231"/>
                </a:lnTo>
                <a:lnTo>
                  <a:pt x="286" y="252"/>
                </a:lnTo>
                <a:lnTo>
                  <a:pt x="270" y="270"/>
                </a:lnTo>
                <a:lnTo>
                  <a:pt x="252" y="286"/>
                </a:lnTo>
                <a:lnTo>
                  <a:pt x="231" y="300"/>
                </a:lnTo>
                <a:lnTo>
                  <a:pt x="209" y="310"/>
                </a:lnTo>
                <a:lnTo>
                  <a:pt x="183" y="315"/>
                </a:lnTo>
                <a:lnTo>
                  <a:pt x="159" y="318"/>
                </a:lnTo>
                <a:lnTo>
                  <a:pt x="133" y="315"/>
                </a:lnTo>
                <a:lnTo>
                  <a:pt x="109" y="310"/>
                </a:lnTo>
                <a:lnTo>
                  <a:pt x="85" y="300"/>
                </a:lnTo>
                <a:lnTo>
                  <a:pt x="64" y="286"/>
                </a:lnTo>
                <a:lnTo>
                  <a:pt x="45" y="270"/>
                </a:lnTo>
                <a:lnTo>
                  <a:pt x="29" y="252"/>
                </a:lnTo>
                <a:lnTo>
                  <a:pt x="16" y="231"/>
                </a:lnTo>
                <a:lnTo>
                  <a:pt x="8" y="209"/>
                </a:lnTo>
                <a:lnTo>
                  <a:pt x="0" y="186"/>
                </a:lnTo>
                <a:lnTo>
                  <a:pt x="0" y="159"/>
                </a:lnTo>
                <a:lnTo>
                  <a:pt x="0" y="133"/>
                </a:lnTo>
                <a:lnTo>
                  <a:pt x="8" y="109"/>
                </a:lnTo>
                <a:lnTo>
                  <a:pt x="16" y="85"/>
                </a:lnTo>
                <a:lnTo>
                  <a:pt x="29" y="64"/>
                </a:lnTo>
                <a:lnTo>
                  <a:pt x="45" y="45"/>
                </a:lnTo>
                <a:lnTo>
                  <a:pt x="64" y="29"/>
                </a:lnTo>
                <a:lnTo>
                  <a:pt x="85" y="19"/>
                </a:lnTo>
                <a:lnTo>
                  <a:pt x="109" y="8"/>
                </a:lnTo>
                <a:lnTo>
                  <a:pt x="133" y="3"/>
                </a:lnTo>
                <a:lnTo>
                  <a:pt x="159" y="0"/>
                </a:lnTo>
                <a:lnTo>
                  <a:pt x="183" y="3"/>
                </a:lnTo>
                <a:lnTo>
                  <a:pt x="209" y="8"/>
                </a:lnTo>
                <a:lnTo>
                  <a:pt x="231" y="19"/>
                </a:lnTo>
                <a:lnTo>
                  <a:pt x="252" y="29"/>
                </a:lnTo>
                <a:lnTo>
                  <a:pt x="270" y="45"/>
                </a:lnTo>
                <a:lnTo>
                  <a:pt x="286" y="64"/>
                </a:lnTo>
                <a:lnTo>
                  <a:pt x="300" y="85"/>
                </a:lnTo>
                <a:lnTo>
                  <a:pt x="310" y="109"/>
                </a:lnTo>
                <a:lnTo>
                  <a:pt x="316" y="133"/>
                </a:lnTo>
                <a:lnTo>
                  <a:pt x="318" y="159"/>
                </a:lnTo>
                <a:lnTo>
                  <a:pt x="316" y="159"/>
                </a:lnTo>
                <a:close/>
              </a:path>
            </a:pathLst>
          </a:custGeom>
          <a:solidFill>
            <a:srgbClr val="FFFFFF"/>
          </a:solidFill>
          <a:ln w="9525">
            <a:noFill/>
            <a:round/>
            <a:headEnd/>
            <a:tailEnd/>
          </a:ln>
        </p:spPr>
        <p:txBody>
          <a:bodyPr>
            <a:prstTxWarp prst="textNoShape">
              <a:avLst/>
            </a:prstTxWarp>
          </a:bodyPr>
          <a:lstStyle/>
          <a:p>
            <a:endParaRPr lang="en-US"/>
          </a:p>
        </p:txBody>
      </p:sp>
      <p:sp>
        <p:nvSpPr>
          <p:cNvPr id="29715" name="Freeform 22"/>
          <p:cNvSpPr>
            <a:spLocks/>
          </p:cNvSpPr>
          <p:nvPr/>
        </p:nvSpPr>
        <p:spPr bwMode="auto">
          <a:xfrm>
            <a:off x="614363" y="1066800"/>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0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2147483647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3"/>
                </a:lnTo>
                <a:lnTo>
                  <a:pt x="310" y="109"/>
                </a:lnTo>
                <a:lnTo>
                  <a:pt x="300" y="85"/>
                </a:lnTo>
                <a:lnTo>
                  <a:pt x="286" y="64"/>
                </a:lnTo>
                <a:lnTo>
                  <a:pt x="270" y="45"/>
                </a:lnTo>
                <a:lnTo>
                  <a:pt x="252" y="29"/>
                </a:lnTo>
                <a:lnTo>
                  <a:pt x="231" y="19"/>
                </a:lnTo>
                <a:lnTo>
                  <a:pt x="209" y="8"/>
                </a:lnTo>
                <a:lnTo>
                  <a:pt x="183" y="3"/>
                </a:lnTo>
                <a:lnTo>
                  <a:pt x="159" y="0"/>
                </a:lnTo>
                <a:lnTo>
                  <a:pt x="133" y="3"/>
                </a:lnTo>
                <a:lnTo>
                  <a:pt x="109" y="8"/>
                </a:lnTo>
                <a:lnTo>
                  <a:pt x="85" y="19"/>
                </a:lnTo>
                <a:lnTo>
                  <a:pt x="64" y="29"/>
                </a:lnTo>
                <a:lnTo>
                  <a:pt x="45" y="45"/>
                </a:lnTo>
                <a:lnTo>
                  <a:pt x="29" y="64"/>
                </a:lnTo>
                <a:lnTo>
                  <a:pt x="16" y="85"/>
                </a:lnTo>
                <a:lnTo>
                  <a:pt x="8" y="109"/>
                </a:lnTo>
                <a:lnTo>
                  <a:pt x="0" y="133"/>
                </a:lnTo>
                <a:lnTo>
                  <a:pt x="0" y="159"/>
                </a:lnTo>
                <a:lnTo>
                  <a:pt x="0" y="186"/>
                </a:lnTo>
                <a:lnTo>
                  <a:pt x="8" y="209"/>
                </a:lnTo>
                <a:lnTo>
                  <a:pt x="16" y="231"/>
                </a:lnTo>
                <a:lnTo>
                  <a:pt x="29" y="252"/>
                </a:lnTo>
                <a:lnTo>
                  <a:pt x="45" y="270"/>
                </a:lnTo>
                <a:lnTo>
                  <a:pt x="64" y="286"/>
                </a:lnTo>
                <a:lnTo>
                  <a:pt x="85" y="300"/>
                </a:lnTo>
                <a:lnTo>
                  <a:pt x="109" y="310"/>
                </a:lnTo>
                <a:lnTo>
                  <a:pt x="133" y="315"/>
                </a:lnTo>
                <a:lnTo>
                  <a:pt x="159" y="318"/>
                </a:lnTo>
                <a:lnTo>
                  <a:pt x="183" y="315"/>
                </a:lnTo>
                <a:lnTo>
                  <a:pt x="209" y="310"/>
                </a:lnTo>
                <a:lnTo>
                  <a:pt x="231" y="300"/>
                </a:lnTo>
                <a:lnTo>
                  <a:pt x="252" y="286"/>
                </a:lnTo>
                <a:lnTo>
                  <a:pt x="270" y="270"/>
                </a:lnTo>
                <a:lnTo>
                  <a:pt x="286" y="252"/>
                </a:lnTo>
                <a:lnTo>
                  <a:pt x="300" y="231"/>
                </a:lnTo>
                <a:lnTo>
                  <a:pt x="310" y="209"/>
                </a:lnTo>
                <a:lnTo>
                  <a:pt x="316" y="186"/>
                </a:lnTo>
                <a:lnTo>
                  <a:pt x="318" y="159"/>
                </a:lnTo>
              </a:path>
            </a:pathLst>
          </a:custGeom>
          <a:noFill/>
          <a:ln w="25400">
            <a:solidFill>
              <a:srgbClr val="000000"/>
            </a:solidFill>
            <a:round/>
            <a:headEnd/>
            <a:tailEnd/>
          </a:ln>
        </p:spPr>
        <p:txBody>
          <a:bodyPr>
            <a:prstTxWarp prst="textNoShape">
              <a:avLst/>
            </a:prstTxWarp>
          </a:bodyPr>
          <a:lstStyle/>
          <a:p>
            <a:endParaRPr lang="en-US"/>
          </a:p>
        </p:txBody>
      </p:sp>
      <p:sp>
        <p:nvSpPr>
          <p:cNvPr id="29716" name="Freeform 23"/>
          <p:cNvSpPr>
            <a:spLocks/>
          </p:cNvSpPr>
          <p:nvPr/>
        </p:nvSpPr>
        <p:spPr bwMode="auto">
          <a:xfrm>
            <a:off x="2128838" y="1066800"/>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2147483647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0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0" y="209"/>
                </a:lnTo>
                <a:lnTo>
                  <a:pt x="300" y="231"/>
                </a:lnTo>
                <a:lnTo>
                  <a:pt x="287" y="252"/>
                </a:lnTo>
                <a:lnTo>
                  <a:pt x="271" y="270"/>
                </a:lnTo>
                <a:lnTo>
                  <a:pt x="252" y="286"/>
                </a:lnTo>
                <a:lnTo>
                  <a:pt x="231" y="300"/>
                </a:lnTo>
                <a:lnTo>
                  <a:pt x="210" y="310"/>
                </a:lnTo>
                <a:lnTo>
                  <a:pt x="183" y="315"/>
                </a:lnTo>
                <a:lnTo>
                  <a:pt x="159" y="318"/>
                </a:lnTo>
                <a:lnTo>
                  <a:pt x="133" y="315"/>
                </a:lnTo>
                <a:lnTo>
                  <a:pt x="109" y="310"/>
                </a:lnTo>
                <a:lnTo>
                  <a:pt x="85" y="300"/>
                </a:lnTo>
                <a:lnTo>
                  <a:pt x="64" y="286"/>
                </a:lnTo>
                <a:lnTo>
                  <a:pt x="45" y="270"/>
                </a:lnTo>
                <a:lnTo>
                  <a:pt x="30" y="252"/>
                </a:lnTo>
                <a:lnTo>
                  <a:pt x="16" y="231"/>
                </a:lnTo>
                <a:lnTo>
                  <a:pt x="8" y="209"/>
                </a:lnTo>
                <a:lnTo>
                  <a:pt x="0" y="186"/>
                </a:lnTo>
                <a:lnTo>
                  <a:pt x="0" y="159"/>
                </a:lnTo>
                <a:lnTo>
                  <a:pt x="0" y="133"/>
                </a:lnTo>
                <a:lnTo>
                  <a:pt x="8" y="109"/>
                </a:lnTo>
                <a:lnTo>
                  <a:pt x="16" y="85"/>
                </a:lnTo>
                <a:lnTo>
                  <a:pt x="30" y="64"/>
                </a:lnTo>
                <a:lnTo>
                  <a:pt x="45" y="45"/>
                </a:lnTo>
                <a:lnTo>
                  <a:pt x="64" y="29"/>
                </a:lnTo>
                <a:lnTo>
                  <a:pt x="85" y="19"/>
                </a:lnTo>
                <a:lnTo>
                  <a:pt x="109" y="8"/>
                </a:lnTo>
                <a:lnTo>
                  <a:pt x="133" y="3"/>
                </a:lnTo>
                <a:lnTo>
                  <a:pt x="159" y="0"/>
                </a:lnTo>
                <a:lnTo>
                  <a:pt x="183" y="3"/>
                </a:lnTo>
                <a:lnTo>
                  <a:pt x="210" y="8"/>
                </a:lnTo>
                <a:lnTo>
                  <a:pt x="231" y="19"/>
                </a:lnTo>
                <a:lnTo>
                  <a:pt x="252" y="29"/>
                </a:lnTo>
                <a:lnTo>
                  <a:pt x="271" y="45"/>
                </a:lnTo>
                <a:lnTo>
                  <a:pt x="287" y="64"/>
                </a:lnTo>
                <a:lnTo>
                  <a:pt x="300" y="85"/>
                </a:lnTo>
                <a:lnTo>
                  <a:pt x="310" y="109"/>
                </a:lnTo>
                <a:lnTo>
                  <a:pt x="316" y="133"/>
                </a:lnTo>
                <a:lnTo>
                  <a:pt x="318" y="159"/>
                </a:lnTo>
                <a:lnTo>
                  <a:pt x="316" y="159"/>
                </a:lnTo>
                <a:close/>
              </a:path>
            </a:pathLst>
          </a:custGeom>
          <a:solidFill>
            <a:srgbClr val="FFFFFF"/>
          </a:solidFill>
          <a:ln w="9525">
            <a:noFill/>
            <a:round/>
            <a:headEnd/>
            <a:tailEnd/>
          </a:ln>
        </p:spPr>
        <p:txBody>
          <a:bodyPr>
            <a:prstTxWarp prst="textNoShape">
              <a:avLst/>
            </a:prstTxWarp>
          </a:bodyPr>
          <a:lstStyle/>
          <a:p>
            <a:endParaRPr lang="en-US"/>
          </a:p>
        </p:txBody>
      </p:sp>
      <p:sp>
        <p:nvSpPr>
          <p:cNvPr id="29717" name="Freeform 24"/>
          <p:cNvSpPr>
            <a:spLocks/>
          </p:cNvSpPr>
          <p:nvPr/>
        </p:nvSpPr>
        <p:spPr bwMode="auto">
          <a:xfrm>
            <a:off x="2128838" y="1066800"/>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0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2147483647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3"/>
                </a:lnTo>
                <a:lnTo>
                  <a:pt x="310" y="109"/>
                </a:lnTo>
                <a:lnTo>
                  <a:pt x="300" y="85"/>
                </a:lnTo>
                <a:lnTo>
                  <a:pt x="287" y="64"/>
                </a:lnTo>
                <a:lnTo>
                  <a:pt x="271" y="45"/>
                </a:lnTo>
                <a:lnTo>
                  <a:pt x="252" y="29"/>
                </a:lnTo>
                <a:lnTo>
                  <a:pt x="231" y="19"/>
                </a:lnTo>
                <a:lnTo>
                  <a:pt x="210" y="8"/>
                </a:lnTo>
                <a:lnTo>
                  <a:pt x="183" y="3"/>
                </a:lnTo>
                <a:lnTo>
                  <a:pt x="159" y="0"/>
                </a:lnTo>
                <a:lnTo>
                  <a:pt x="133" y="3"/>
                </a:lnTo>
                <a:lnTo>
                  <a:pt x="109" y="8"/>
                </a:lnTo>
                <a:lnTo>
                  <a:pt x="85" y="19"/>
                </a:lnTo>
                <a:lnTo>
                  <a:pt x="64" y="29"/>
                </a:lnTo>
                <a:lnTo>
                  <a:pt x="45" y="45"/>
                </a:lnTo>
                <a:lnTo>
                  <a:pt x="30" y="64"/>
                </a:lnTo>
                <a:lnTo>
                  <a:pt x="16" y="85"/>
                </a:lnTo>
                <a:lnTo>
                  <a:pt x="8" y="109"/>
                </a:lnTo>
                <a:lnTo>
                  <a:pt x="0" y="133"/>
                </a:lnTo>
                <a:lnTo>
                  <a:pt x="0" y="159"/>
                </a:lnTo>
                <a:lnTo>
                  <a:pt x="0" y="186"/>
                </a:lnTo>
                <a:lnTo>
                  <a:pt x="8" y="209"/>
                </a:lnTo>
                <a:lnTo>
                  <a:pt x="16" y="231"/>
                </a:lnTo>
                <a:lnTo>
                  <a:pt x="30" y="252"/>
                </a:lnTo>
                <a:lnTo>
                  <a:pt x="45" y="270"/>
                </a:lnTo>
                <a:lnTo>
                  <a:pt x="64" y="286"/>
                </a:lnTo>
                <a:lnTo>
                  <a:pt x="85" y="300"/>
                </a:lnTo>
                <a:lnTo>
                  <a:pt x="109" y="310"/>
                </a:lnTo>
                <a:lnTo>
                  <a:pt x="133" y="315"/>
                </a:lnTo>
                <a:lnTo>
                  <a:pt x="159" y="318"/>
                </a:lnTo>
                <a:lnTo>
                  <a:pt x="183" y="315"/>
                </a:lnTo>
                <a:lnTo>
                  <a:pt x="210" y="310"/>
                </a:lnTo>
                <a:lnTo>
                  <a:pt x="231" y="300"/>
                </a:lnTo>
                <a:lnTo>
                  <a:pt x="252" y="286"/>
                </a:lnTo>
                <a:lnTo>
                  <a:pt x="271" y="270"/>
                </a:lnTo>
                <a:lnTo>
                  <a:pt x="287" y="252"/>
                </a:lnTo>
                <a:lnTo>
                  <a:pt x="300" y="231"/>
                </a:lnTo>
                <a:lnTo>
                  <a:pt x="310" y="209"/>
                </a:lnTo>
                <a:lnTo>
                  <a:pt x="316" y="186"/>
                </a:lnTo>
                <a:lnTo>
                  <a:pt x="318" y="159"/>
                </a:lnTo>
              </a:path>
            </a:pathLst>
          </a:custGeom>
          <a:noFill/>
          <a:ln w="25400">
            <a:solidFill>
              <a:srgbClr val="000000"/>
            </a:solidFill>
            <a:round/>
            <a:headEnd/>
            <a:tailEnd/>
          </a:ln>
        </p:spPr>
        <p:txBody>
          <a:bodyPr>
            <a:prstTxWarp prst="textNoShape">
              <a:avLst/>
            </a:prstTxWarp>
          </a:bodyPr>
          <a:lstStyle/>
          <a:p>
            <a:endParaRPr lang="en-US"/>
          </a:p>
        </p:txBody>
      </p:sp>
      <p:sp>
        <p:nvSpPr>
          <p:cNvPr id="29718" name="Rectangle 25"/>
          <p:cNvSpPr>
            <a:spLocks noChangeArrowheads="1"/>
          </p:cNvSpPr>
          <p:nvPr/>
        </p:nvSpPr>
        <p:spPr bwMode="auto">
          <a:xfrm>
            <a:off x="782638" y="1244600"/>
            <a:ext cx="93662"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9719" name="Rectangle 26"/>
          <p:cNvSpPr>
            <a:spLocks noChangeArrowheads="1"/>
          </p:cNvSpPr>
          <p:nvPr/>
        </p:nvSpPr>
        <p:spPr bwMode="auto">
          <a:xfrm>
            <a:off x="854075" y="1298575"/>
            <a:ext cx="63500" cy="136525"/>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1</a:t>
            </a:r>
            <a:endParaRPr lang="en-US" sz="1400" b="1">
              <a:latin typeface="Arial" charset="0"/>
            </a:endParaRPr>
          </a:p>
        </p:txBody>
      </p:sp>
      <p:sp>
        <p:nvSpPr>
          <p:cNvPr id="29720" name="Rectangle 27"/>
          <p:cNvSpPr>
            <a:spLocks noChangeArrowheads="1"/>
          </p:cNvSpPr>
          <p:nvPr/>
        </p:nvSpPr>
        <p:spPr bwMode="auto">
          <a:xfrm>
            <a:off x="1455738" y="1504950"/>
            <a:ext cx="412750"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Switch</a:t>
            </a:r>
            <a:endParaRPr lang="en-US" sz="1400" b="1">
              <a:latin typeface="Arial" charset="0"/>
            </a:endParaRPr>
          </a:p>
        </p:txBody>
      </p:sp>
      <p:sp>
        <p:nvSpPr>
          <p:cNvPr id="29721" name="Rectangle 28"/>
          <p:cNvSpPr>
            <a:spLocks noChangeArrowheads="1"/>
          </p:cNvSpPr>
          <p:nvPr/>
        </p:nvSpPr>
        <p:spPr bwMode="auto">
          <a:xfrm>
            <a:off x="1223963" y="2884488"/>
            <a:ext cx="844550"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Main memory</a:t>
            </a:r>
            <a:endParaRPr lang="en-US" sz="1400" b="1">
              <a:latin typeface="Arial" charset="0"/>
            </a:endParaRPr>
          </a:p>
        </p:txBody>
      </p:sp>
      <p:sp>
        <p:nvSpPr>
          <p:cNvPr id="29722" name="Rectangle 29"/>
          <p:cNvSpPr>
            <a:spLocks noChangeArrowheads="1"/>
          </p:cNvSpPr>
          <p:nvPr/>
        </p:nvSpPr>
        <p:spPr bwMode="auto">
          <a:xfrm>
            <a:off x="2306638" y="1244600"/>
            <a:ext cx="93662"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9723" name="Rectangle 30"/>
          <p:cNvSpPr>
            <a:spLocks noChangeArrowheads="1"/>
          </p:cNvSpPr>
          <p:nvPr/>
        </p:nvSpPr>
        <p:spPr bwMode="auto">
          <a:xfrm>
            <a:off x="2373313" y="1301750"/>
            <a:ext cx="63500" cy="136525"/>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n</a:t>
            </a:r>
            <a:endParaRPr lang="en-US" sz="1400" b="1">
              <a:latin typeface="Arial" charset="0"/>
            </a:endParaRPr>
          </a:p>
        </p:txBody>
      </p:sp>
      <p:sp>
        <p:nvSpPr>
          <p:cNvPr id="29724" name="Rectangle 31"/>
          <p:cNvSpPr>
            <a:spLocks noChangeArrowheads="1"/>
          </p:cNvSpPr>
          <p:nvPr/>
        </p:nvSpPr>
        <p:spPr bwMode="auto">
          <a:xfrm>
            <a:off x="1254125" y="1971675"/>
            <a:ext cx="782638"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(Interleaved)</a:t>
            </a:r>
            <a:endParaRPr lang="en-US" sz="1400" b="1">
              <a:latin typeface="Arial" charset="0"/>
            </a:endParaRPr>
          </a:p>
        </p:txBody>
      </p:sp>
      <p:sp>
        <p:nvSpPr>
          <p:cNvPr id="29725" name="Rectangle 32"/>
          <p:cNvSpPr>
            <a:spLocks noChangeArrowheads="1"/>
          </p:cNvSpPr>
          <p:nvPr/>
        </p:nvSpPr>
        <p:spPr bwMode="auto">
          <a:xfrm>
            <a:off x="1254125" y="2738438"/>
            <a:ext cx="782638"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(Interleaved)</a:t>
            </a:r>
            <a:endParaRPr lang="en-US" sz="1400" b="1">
              <a:latin typeface="Arial" charset="0"/>
            </a:endParaRPr>
          </a:p>
        </p:txBody>
      </p:sp>
      <p:sp>
        <p:nvSpPr>
          <p:cNvPr id="29726" name="Rectangle 33"/>
          <p:cNvSpPr>
            <a:spLocks noChangeArrowheads="1"/>
          </p:cNvSpPr>
          <p:nvPr/>
        </p:nvSpPr>
        <p:spPr bwMode="auto">
          <a:xfrm>
            <a:off x="1308100" y="2089150"/>
            <a:ext cx="722313"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First-level $</a:t>
            </a:r>
            <a:endParaRPr lang="en-US" sz="1400" b="1">
              <a:latin typeface="Arial" charset="0"/>
            </a:endParaRPr>
          </a:p>
        </p:txBody>
      </p:sp>
      <p:sp>
        <p:nvSpPr>
          <p:cNvPr id="29727" name="Freeform 34"/>
          <p:cNvSpPr>
            <a:spLocks/>
          </p:cNvSpPr>
          <p:nvPr/>
        </p:nvSpPr>
        <p:spPr bwMode="auto">
          <a:xfrm>
            <a:off x="1284288" y="1290638"/>
            <a:ext cx="71437"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0 w 45"/>
              <a:gd name="T39" fmla="*/ 2147483647 h 45"/>
              <a:gd name="T40" fmla="*/ 0 w 45"/>
              <a:gd name="T41" fmla="*/ 2147483647 h 45"/>
              <a:gd name="T42" fmla="*/ 0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0 h 45"/>
              <a:gd name="T58" fmla="*/ 2147483647 w 45"/>
              <a:gd name="T59" fmla="*/ 0 h 45"/>
              <a:gd name="T60" fmla="*/ 2147483647 w 45"/>
              <a:gd name="T61" fmla="*/ 0 h 45"/>
              <a:gd name="T62" fmla="*/ 2147483647 w 45"/>
              <a:gd name="T63" fmla="*/ 0 h 45"/>
              <a:gd name="T64" fmla="*/ 2147483647 w 45"/>
              <a:gd name="T65" fmla="*/ 0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6"/>
                </a:lnTo>
                <a:lnTo>
                  <a:pt x="45" y="29"/>
                </a:lnTo>
                <a:lnTo>
                  <a:pt x="42" y="31"/>
                </a:lnTo>
                <a:lnTo>
                  <a:pt x="39" y="34"/>
                </a:lnTo>
                <a:lnTo>
                  <a:pt x="39" y="37"/>
                </a:lnTo>
                <a:lnTo>
                  <a:pt x="37" y="39"/>
                </a:lnTo>
                <a:lnTo>
                  <a:pt x="34" y="42"/>
                </a:lnTo>
                <a:lnTo>
                  <a:pt x="29" y="42"/>
                </a:lnTo>
                <a:lnTo>
                  <a:pt x="26" y="45"/>
                </a:lnTo>
                <a:lnTo>
                  <a:pt x="23" y="45"/>
                </a:lnTo>
                <a:lnTo>
                  <a:pt x="18" y="45"/>
                </a:lnTo>
                <a:lnTo>
                  <a:pt x="15" y="42"/>
                </a:lnTo>
                <a:lnTo>
                  <a:pt x="13" y="42"/>
                </a:lnTo>
                <a:lnTo>
                  <a:pt x="10" y="39"/>
                </a:lnTo>
                <a:lnTo>
                  <a:pt x="7" y="37"/>
                </a:lnTo>
                <a:lnTo>
                  <a:pt x="5" y="34"/>
                </a:lnTo>
                <a:lnTo>
                  <a:pt x="2" y="31"/>
                </a:lnTo>
                <a:lnTo>
                  <a:pt x="2" y="29"/>
                </a:lnTo>
                <a:lnTo>
                  <a:pt x="0" y="26"/>
                </a:lnTo>
                <a:lnTo>
                  <a:pt x="0" y="21"/>
                </a:lnTo>
                <a:lnTo>
                  <a:pt x="0" y="18"/>
                </a:lnTo>
                <a:lnTo>
                  <a:pt x="2" y="15"/>
                </a:lnTo>
                <a:lnTo>
                  <a:pt x="2" y="13"/>
                </a:lnTo>
                <a:lnTo>
                  <a:pt x="5" y="8"/>
                </a:lnTo>
                <a:lnTo>
                  <a:pt x="7" y="5"/>
                </a:lnTo>
                <a:lnTo>
                  <a:pt x="10" y="5"/>
                </a:lnTo>
                <a:lnTo>
                  <a:pt x="13" y="2"/>
                </a:lnTo>
                <a:lnTo>
                  <a:pt x="15" y="0"/>
                </a:lnTo>
                <a:lnTo>
                  <a:pt x="18" y="0"/>
                </a:lnTo>
                <a:lnTo>
                  <a:pt x="23" y="0"/>
                </a:lnTo>
                <a:lnTo>
                  <a:pt x="26" y="0"/>
                </a:lnTo>
                <a:lnTo>
                  <a:pt x="29" y="0"/>
                </a:lnTo>
                <a:lnTo>
                  <a:pt x="34" y="2"/>
                </a:lnTo>
                <a:lnTo>
                  <a:pt x="37" y="5"/>
                </a:lnTo>
                <a:lnTo>
                  <a:pt x="39" y="5"/>
                </a:lnTo>
                <a:lnTo>
                  <a:pt x="39" y="8"/>
                </a:lnTo>
                <a:lnTo>
                  <a:pt x="42" y="13"/>
                </a:lnTo>
                <a:lnTo>
                  <a:pt x="45" y="15"/>
                </a:lnTo>
                <a:lnTo>
                  <a:pt x="45" y="18"/>
                </a:lnTo>
                <a:lnTo>
                  <a:pt x="45"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728" name="Freeform 35"/>
          <p:cNvSpPr>
            <a:spLocks/>
          </p:cNvSpPr>
          <p:nvPr/>
        </p:nvSpPr>
        <p:spPr bwMode="auto">
          <a:xfrm>
            <a:off x="1284288" y="1290638"/>
            <a:ext cx="71437"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0 h 45"/>
              <a:gd name="T18" fmla="*/ 2147483647 w 45"/>
              <a:gd name="T19" fmla="*/ 0 h 45"/>
              <a:gd name="T20" fmla="*/ 2147483647 w 45"/>
              <a:gd name="T21" fmla="*/ 0 h 45"/>
              <a:gd name="T22" fmla="*/ 2147483647 w 45"/>
              <a:gd name="T23" fmla="*/ 0 h 45"/>
              <a:gd name="T24" fmla="*/ 2147483647 w 45"/>
              <a:gd name="T25" fmla="*/ 0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0 w 45"/>
              <a:gd name="T39" fmla="*/ 2147483647 h 45"/>
              <a:gd name="T40" fmla="*/ 0 w 45"/>
              <a:gd name="T41" fmla="*/ 2147483647 h 45"/>
              <a:gd name="T42" fmla="*/ 0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8"/>
                </a:lnTo>
                <a:lnTo>
                  <a:pt x="45" y="15"/>
                </a:lnTo>
                <a:lnTo>
                  <a:pt x="42" y="13"/>
                </a:lnTo>
                <a:lnTo>
                  <a:pt x="39" y="8"/>
                </a:lnTo>
                <a:lnTo>
                  <a:pt x="39" y="5"/>
                </a:lnTo>
                <a:lnTo>
                  <a:pt x="37" y="5"/>
                </a:lnTo>
                <a:lnTo>
                  <a:pt x="34" y="2"/>
                </a:lnTo>
                <a:lnTo>
                  <a:pt x="29" y="0"/>
                </a:lnTo>
                <a:lnTo>
                  <a:pt x="26" y="0"/>
                </a:lnTo>
                <a:lnTo>
                  <a:pt x="23" y="0"/>
                </a:lnTo>
                <a:lnTo>
                  <a:pt x="18" y="0"/>
                </a:lnTo>
                <a:lnTo>
                  <a:pt x="15" y="0"/>
                </a:lnTo>
                <a:lnTo>
                  <a:pt x="13" y="2"/>
                </a:lnTo>
                <a:lnTo>
                  <a:pt x="10" y="5"/>
                </a:lnTo>
                <a:lnTo>
                  <a:pt x="7" y="5"/>
                </a:lnTo>
                <a:lnTo>
                  <a:pt x="5" y="8"/>
                </a:lnTo>
                <a:lnTo>
                  <a:pt x="2" y="13"/>
                </a:lnTo>
                <a:lnTo>
                  <a:pt x="2" y="15"/>
                </a:lnTo>
                <a:lnTo>
                  <a:pt x="0" y="18"/>
                </a:lnTo>
                <a:lnTo>
                  <a:pt x="0" y="21"/>
                </a:lnTo>
                <a:lnTo>
                  <a:pt x="0" y="26"/>
                </a:lnTo>
                <a:lnTo>
                  <a:pt x="2" y="29"/>
                </a:lnTo>
                <a:lnTo>
                  <a:pt x="2" y="31"/>
                </a:lnTo>
                <a:lnTo>
                  <a:pt x="5" y="34"/>
                </a:lnTo>
                <a:lnTo>
                  <a:pt x="7" y="37"/>
                </a:lnTo>
                <a:lnTo>
                  <a:pt x="10" y="39"/>
                </a:lnTo>
                <a:lnTo>
                  <a:pt x="13" y="42"/>
                </a:lnTo>
                <a:lnTo>
                  <a:pt x="15" y="42"/>
                </a:lnTo>
                <a:lnTo>
                  <a:pt x="18" y="45"/>
                </a:lnTo>
                <a:lnTo>
                  <a:pt x="23" y="45"/>
                </a:lnTo>
                <a:lnTo>
                  <a:pt x="26" y="45"/>
                </a:lnTo>
                <a:lnTo>
                  <a:pt x="29" y="42"/>
                </a:lnTo>
                <a:lnTo>
                  <a:pt x="34" y="42"/>
                </a:lnTo>
                <a:lnTo>
                  <a:pt x="37" y="39"/>
                </a:lnTo>
                <a:lnTo>
                  <a:pt x="39" y="37"/>
                </a:lnTo>
                <a:lnTo>
                  <a:pt x="39" y="34"/>
                </a:lnTo>
                <a:lnTo>
                  <a:pt x="42" y="31"/>
                </a:lnTo>
                <a:lnTo>
                  <a:pt x="45" y="29"/>
                </a:lnTo>
                <a:lnTo>
                  <a:pt x="45" y="26"/>
                </a:lnTo>
                <a:lnTo>
                  <a:pt x="45" y="21"/>
                </a:lnTo>
              </a:path>
            </a:pathLst>
          </a:custGeom>
          <a:noFill/>
          <a:ln w="33338">
            <a:solidFill>
              <a:srgbClr val="000000"/>
            </a:solidFill>
            <a:round/>
            <a:headEnd/>
            <a:tailEnd/>
          </a:ln>
        </p:spPr>
        <p:txBody>
          <a:bodyPr>
            <a:prstTxWarp prst="textNoShape">
              <a:avLst/>
            </a:prstTxWarp>
          </a:bodyPr>
          <a:lstStyle/>
          <a:p>
            <a:endParaRPr lang="en-US"/>
          </a:p>
        </p:txBody>
      </p:sp>
      <p:sp>
        <p:nvSpPr>
          <p:cNvPr id="29729" name="Freeform 36"/>
          <p:cNvSpPr>
            <a:spLocks/>
          </p:cNvSpPr>
          <p:nvPr/>
        </p:nvSpPr>
        <p:spPr bwMode="auto">
          <a:xfrm>
            <a:off x="1573213" y="1290638"/>
            <a:ext cx="73025" cy="71437"/>
          </a:xfrm>
          <a:custGeom>
            <a:avLst/>
            <a:gdLst>
              <a:gd name="T0" fmla="*/ 2147483647 w 46"/>
              <a:gd name="T1" fmla="*/ 2147483647 h 45"/>
              <a:gd name="T2" fmla="*/ 2147483647 w 46"/>
              <a:gd name="T3" fmla="*/ 2147483647 h 45"/>
              <a:gd name="T4" fmla="*/ 2147483647 w 46"/>
              <a:gd name="T5" fmla="*/ 2147483647 h 45"/>
              <a:gd name="T6" fmla="*/ 2147483647 w 46"/>
              <a:gd name="T7" fmla="*/ 2147483647 h 45"/>
              <a:gd name="T8" fmla="*/ 2147483647 w 46"/>
              <a:gd name="T9" fmla="*/ 2147483647 h 45"/>
              <a:gd name="T10" fmla="*/ 2147483647 w 46"/>
              <a:gd name="T11" fmla="*/ 2147483647 h 45"/>
              <a:gd name="T12" fmla="*/ 2147483647 w 46"/>
              <a:gd name="T13" fmla="*/ 2147483647 h 45"/>
              <a:gd name="T14" fmla="*/ 2147483647 w 46"/>
              <a:gd name="T15" fmla="*/ 2147483647 h 45"/>
              <a:gd name="T16" fmla="*/ 2147483647 w 46"/>
              <a:gd name="T17" fmla="*/ 2147483647 h 45"/>
              <a:gd name="T18" fmla="*/ 2147483647 w 46"/>
              <a:gd name="T19" fmla="*/ 2147483647 h 45"/>
              <a:gd name="T20" fmla="*/ 2147483647 w 46"/>
              <a:gd name="T21" fmla="*/ 2147483647 h 45"/>
              <a:gd name="T22" fmla="*/ 2147483647 w 46"/>
              <a:gd name="T23" fmla="*/ 2147483647 h 45"/>
              <a:gd name="T24" fmla="*/ 2147483647 w 46"/>
              <a:gd name="T25" fmla="*/ 2147483647 h 45"/>
              <a:gd name="T26" fmla="*/ 2147483647 w 46"/>
              <a:gd name="T27" fmla="*/ 2147483647 h 45"/>
              <a:gd name="T28" fmla="*/ 2147483647 w 46"/>
              <a:gd name="T29" fmla="*/ 2147483647 h 45"/>
              <a:gd name="T30" fmla="*/ 2147483647 w 46"/>
              <a:gd name="T31" fmla="*/ 2147483647 h 45"/>
              <a:gd name="T32" fmla="*/ 2147483647 w 46"/>
              <a:gd name="T33" fmla="*/ 2147483647 h 45"/>
              <a:gd name="T34" fmla="*/ 2147483647 w 46"/>
              <a:gd name="T35" fmla="*/ 2147483647 h 45"/>
              <a:gd name="T36" fmla="*/ 2147483647 w 46"/>
              <a:gd name="T37" fmla="*/ 2147483647 h 45"/>
              <a:gd name="T38" fmla="*/ 0 w 46"/>
              <a:gd name="T39" fmla="*/ 2147483647 h 45"/>
              <a:gd name="T40" fmla="*/ 0 w 46"/>
              <a:gd name="T41" fmla="*/ 2147483647 h 45"/>
              <a:gd name="T42" fmla="*/ 0 w 46"/>
              <a:gd name="T43" fmla="*/ 2147483647 h 45"/>
              <a:gd name="T44" fmla="*/ 2147483647 w 46"/>
              <a:gd name="T45" fmla="*/ 2147483647 h 45"/>
              <a:gd name="T46" fmla="*/ 2147483647 w 46"/>
              <a:gd name="T47" fmla="*/ 2147483647 h 45"/>
              <a:gd name="T48" fmla="*/ 2147483647 w 46"/>
              <a:gd name="T49" fmla="*/ 2147483647 h 45"/>
              <a:gd name="T50" fmla="*/ 2147483647 w 46"/>
              <a:gd name="T51" fmla="*/ 2147483647 h 45"/>
              <a:gd name="T52" fmla="*/ 2147483647 w 46"/>
              <a:gd name="T53" fmla="*/ 2147483647 h 45"/>
              <a:gd name="T54" fmla="*/ 2147483647 w 46"/>
              <a:gd name="T55" fmla="*/ 2147483647 h 45"/>
              <a:gd name="T56" fmla="*/ 2147483647 w 46"/>
              <a:gd name="T57" fmla="*/ 0 h 45"/>
              <a:gd name="T58" fmla="*/ 2147483647 w 46"/>
              <a:gd name="T59" fmla="*/ 0 h 45"/>
              <a:gd name="T60" fmla="*/ 2147483647 w 46"/>
              <a:gd name="T61" fmla="*/ 0 h 45"/>
              <a:gd name="T62" fmla="*/ 2147483647 w 46"/>
              <a:gd name="T63" fmla="*/ 0 h 45"/>
              <a:gd name="T64" fmla="*/ 2147483647 w 46"/>
              <a:gd name="T65" fmla="*/ 0 h 45"/>
              <a:gd name="T66" fmla="*/ 2147483647 w 46"/>
              <a:gd name="T67" fmla="*/ 2147483647 h 45"/>
              <a:gd name="T68" fmla="*/ 2147483647 w 46"/>
              <a:gd name="T69" fmla="*/ 2147483647 h 45"/>
              <a:gd name="T70" fmla="*/ 2147483647 w 46"/>
              <a:gd name="T71" fmla="*/ 2147483647 h 45"/>
              <a:gd name="T72" fmla="*/ 2147483647 w 46"/>
              <a:gd name="T73" fmla="*/ 2147483647 h 45"/>
              <a:gd name="T74" fmla="*/ 2147483647 w 46"/>
              <a:gd name="T75" fmla="*/ 2147483647 h 45"/>
              <a:gd name="T76" fmla="*/ 2147483647 w 46"/>
              <a:gd name="T77" fmla="*/ 2147483647 h 45"/>
              <a:gd name="T78" fmla="*/ 2147483647 w 46"/>
              <a:gd name="T79" fmla="*/ 2147483647 h 45"/>
              <a:gd name="T80" fmla="*/ 2147483647 w 46"/>
              <a:gd name="T81" fmla="*/ 2147483647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45"/>
              <a:gd name="T125" fmla="*/ 46 w 46"/>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45">
                <a:moveTo>
                  <a:pt x="46" y="21"/>
                </a:moveTo>
                <a:lnTo>
                  <a:pt x="46" y="26"/>
                </a:lnTo>
                <a:lnTo>
                  <a:pt x="46" y="29"/>
                </a:lnTo>
                <a:lnTo>
                  <a:pt x="43" y="31"/>
                </a:lnTo>
                <a:lnTo>
                  <a:pt x="40" y="34"/>
                </a:lnTo>
                <a:lnTo>
                  <a:pt x="40" y="37"/>
                </a:lnTo>
                <a:lnTo>
                  <a:pt x="38" y="39"/>
                </a:lnTo>
                <a:lnTo>
                  <a:pt x="35" y="42"/>
                </a:lnTo>
                <a:lnTo>
                  <a:pt x="30" y="42"/>
                </a:lnTo>
                <a:lnTo>
                  <a:pt x="27" y="45"/>
                </a:lnTo>
                <a:lnTo>
                  <a:pt x="24" y="45"/>
                </a:lnTo>
                <a:lnTo>
                  <a:pt x="19" y="45"/>
                </a:lnTo>
                <a:lnTo>
                  <a:pt x="16" y="42"/>
                </a:lnTo>
                <a:lnTo>
                  <a:pt x="14" y="42"/>
                </a:lnTo>
                <a:lnTo>
                  <a:pt x="11" y="39"/>
                </a:lnTo>
                <a:lnTo>
                  <a:pt x="8" y="37"/>
                </a:lnTo>
                <a:lnTo>
                  <a:pt x="6" y="34"/>
                </a:lnTo>
                <a:lnTo>
                  <a:pt x="3" y="31"/>
                </a:lnTo>
                <a:lnTo>
                  <a:pt x="3" y="29"/>
                </a:lnTo>
                <a:lnTo>
                  <a:pt x="0" y="26"/>
                </a:lnTo>
                <a:lnTo>
                  <a:pt x="0" y="21"/>
                </a:lnTo>
                <a:lnTo>
                  <a:pt x="0" y="18"/>
                </a:lnTo>
                <a:lnTo>
                  <a:pt x="3" y="15"/>
                </a:lnTo>
                <a:lnTo>
                  <a:pt x="3" y="13"/>
                </a:lnTo>
                <a:lnTo>
                  <a:pt x="6" y="8"/>
                </a:lnTo>
                <a:lnTo>
                  <a:pt x="8" y="5"/>
                </a:lnTo>
                <a:lnTo>
                  <a:pt x="11" y="5"/>
                </a:lnTo>
                <a:lnTo>
                  <a:pt x="14" y="2"/>
                </a:lnTo>
                <a:lnTo>
                  <a:pt x="16" y="0"/>
                </a:lnTo>
                <a:lnTo>
                  <a:pt x="19" y="0"/>
                </a:lnTo>
                <a:lnTo>
                  <a:pt x="24" y="0"/>
                </a:lnTo>
                <a:lnTo>
                  <a:pt x="27" y="0"/>
                </a:lnTo>
                <a:lnTo>
                  <a:pt x="30" y="0"/>
                </a:lnTo>
                <a:lnTo>
                  <a:pt x="35" y="2"/>
                </a:lnTo>
                <a:lnTo>
                  <a:pt x="38" y="5"/>
                </a:lnTo>
                <a:lnTo>
                  <a:pt x="40" y="5"/>
                </a:lnTo>
                <a:lnTo>
                  <a:pt x="40" y="8"/>
                </a:lnTo>
                <a:lnTo>
                  <a:pt x="43" y="13"/>
                </a:lnTo>
                <a:lnTo>
                  <a:pt x="46" y="15"/>
                </a:lnTo>
                <a:lnTo>
                  <a:pt x="46" y="18"/>
                </a:lnTo>
                <a:lnTo>
                  <a:pt x="46"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730" name="Freeform 37"/>
          <p:cNvSpPr>
            <a:spLocks/>
          </p:cNvSpPr>
          <p:nvPr/>
        </p:nvSpPr>
        <p:spPr bwMode="auto">
          <a:xfrm>
            <a:off x="1573213" y="1290638"/>
            <a:ext cx="73025" cy="71437"/>
          </a:xfrm>
          <a:custGeom>
            <a:avLst/>
            <a:gdLst>
              <a:gd name="T0" fmla="*/ 2147483647 w 46"/>
              <a:gd name="T1" fmla="*/ 2147483647 h 45"/>
              <a:gd name="T2" fmla="*/ 2147483647 w 46"/>
              <a:gd name="T3" fmla="*/ 2147483647 h 45"/>
              <a:gd name="T4" fmla="*/ 2147483647 w 46"/>
              <a:gd name="T5" fmla="*/ 2147483647 h 45"/>
              <a:gd name="T6" fmla="*/ 2147483647 w 46"/>
              <a:gd name="T7" fmla="*/ 2147483647 h 45"/>
              <a:gd name="T8" fmla="*/ 2147483647 w 46"/>
              <a:gd name="T9" fmla="*/ 2147483647 h 45"/>
              <a:gd name="T10" fmla="*/ 2147483647 w 46"/>
              <a:gd name="T11" fmla="*/ 2147483647 h 45"/>
              <a:gd name="T12" fmla="*/ 2147483647 w 46"/>
              <a:gd name="T13" fmla="*/ 2147483647 h 45"/>
              <a:gd name="T14" fmla="*/ 2147483647 w 46"/>
              <a:gd name="T15" fmla="*/ 2147483647 h 45"/>
              <a:gd name="T16" fmla="*/ 2147483647 w 46"/>
              <a:gd name="T17" fmla="*/ 0 h 45"/>
              <a:gd name="T18" fmla="*/ 2147483647 w 46"/>
              <a:gd name="T19" fmla="*/ 0 h 45"/>
              <a:gd name="T20" fmla="*/ 2147483647 w 46"/>
              <a:gd name="T21" fmla="*/ 0 h 45"/>
              <a:gd name="T22" fmla="*/ 2147483647 w 46"/>
              <a:gd name="T23" fmla="*/ 0 h 45"/>
              <a:gd name="T24" fmla="*/ 2147483647 w 46"/>
              <a:gd name="T25" fmla="*/ 0 h 45"/>
              <a:gd name="T26" fmla="*/ 2147483647 w 46"/>
              <a:gd name="T27" fmla="*/ 2147483647 h 45"/>
              <a:gd name="T28" fmla="*/ 2147483647 w 46"/>
              <a:gd name="T29" fmla="*/ 2147483647 h 45"/>
              <a:gd name="T30" fmla="*/ 2147483647 w 46"/>
              <a:gd name="T31" fmla="*/ 2147483647 h 45"/>
              <a:gd name="T32" fmla="*/ 2147483647 w 46"/>
              <a:gd name="T33" fmla="*/ 2147483647 h 45"/>
              <a:gd name="T34" fmla="*/ 2147483647 w 46"/>
              <a:gd name="T35" fmla="*/ 2147483647 h 45"/>
              <a:gd name="T36" fmla="*/ 2147483647 w 46"/>
              <a:gd name="T37" fmla="*/ 2147483647 h 45"/>
              <a:gd name="T38" fmla="*/ 0 w 46"/>
              <a:gd name="T39" fmla="*/ 2147483647 h 45"/>
              <a:gd name="T40" fmla="*/ 0 w 46"/>
              <a:gd name="T41" fmla="*/ 2147483647 h 45"/>
              <a:gd name="T42" fmla="*/ 0 w 46"/>
              <a:gd name="T43" fmla="*/ 2147483647 h 45"/>
              <a:gd name="T44" fmla="*/ 2147483647 w 46"/>
              <a:gd name="T45" fmla="*/ 2147483647 h 45"/>
              <a:gd name="T46" fmla="*/ 2147483647 w 46"/>
              <a:gd name="T47" fmla="*/ 2147483647 h 45"/>
              <a:gd name="T48" fmla="*/ 2147483647 w 46"/>
              <a:gd name="T49" fmla="*/ 2147483647 h 45"/>
              <a:gd name="T50" fmla="*/ 2147483647 w 46"/>
              <a:gd name="T51" fmla="*/ 2147483647 h 45"/>
              <a:gd name="T52" fmla="*/ 2147483647 w 46"/>
              <a:gd name="T53" fmla="*/ 2147483647 h 45"/>
              <a:gd name="T54" fmla="*/ 2147483647 w 46"/>
              <a:gd name="T55" fmla="*/ 2147483647 h 45"/>
              <a:gd name="T56" fmla="*/ 2147483647 w 46"/>
              <a:gd name="T57" fmla="*/ 2147483647 h 45"/>
              <a:gd name="T58" fmla="*/ 2147483647 w 46"/>
              <a:gd name="T59" fmla="*/ 2147483647 h 45"/>
              <a:gd name="T60" fmla="*/ 2147483647 w 46"/>
              <a:gd name="T61" fmla="*/ 2147483647 h 45"/>
              <a:gd name="T62" fmla="*/ 2147483647 w 46"/>
              <a:gd name="T63" fmla="*/ 2147483647 h 45"/>
              <a:gd name="T64" fmla="*/ 2147483647 w 46"/>
              <a:gd name="T65" fmla="*/ 2147483647 h 45"/>
              <a:gd name="T66" fmla="*/ 2147483647 w 46"/>
              <a:gd name="T67" fmla="*/ 2147483647 h 45"/>
              <a:gd name="T68" fmla="*/ 2147483647 w 46"/>
              <a:gd name="T69" fmla="*/ 2147483647 h 45"/>
              <a:gd name="T70" fmla="*/ 2147483647 w 46"/>
              <a:gd name="T71" fmla="*/ 2147483647 h 45"/>
              <a:gd name="T72" fmla="*/ 2147483647 w 46"/>
              <a:gd name="T73" fmla="*/ 2147483647 h 45"/>
              <a:gd name="T74" fmla="*/ 2147483647 w 46"/>
              <a:gd name="T75" fmla="*/ 2147483647 h 45"/>
              <a:gd name="T76" fmla="*/ 2147483647 w 46"/>
              <a:gd name="T77" fmla="*/ 2147483647 h 45"/>
              <a:gd name="T78" fmla="*/ 2147483647 w 46"/>
              <a:gd name="T79" fmla="*/ 2147483647 h 45"/>
              <a:gd name="T80" fmla="*/ 2147483647 w 46"/>
              <a:gd name="T81" fmla="*/ 2147483647 h 45"/>
              <a:gd name="T82" fmla="*/ 2147483647 w 46"/>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5"/>
              <a:gd name="T128" fmla="*/ 46 w 46"/>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5">
                <a:moveTo>
                  <a:pt x="46" y="21"/>
                </a:moveTo>
                <a:lnTo>
                  <a:pt x="46" y="18"/>
                </a:lnTo>
                <a:lnTo>
                  <a:pt x="46" y="15"/>
                </a:lnTo>
                <a:lnTo>
                  <a:pt x="43" y="13"/>
                </a:lnTo>
                <a:lnTo>
                  <a:pt x="40" y="8"/>
                </a:lnTo>
                <a:lnTo>
                  <a:pt x="40" y="5"/>
                </a:lnTo>
                <a:lnTo>
                  <a:pt x="38" y="5"/>
                </a:lnTo>
                <a:lnTo>
                  <a:pt x="35" y="2"/>
                </a:lnTo>
                <a:lnTo>
                  <a:pt x="30" y="0"/>
                </a:lnTo>
                <a:lnTo>
                  <a:pt x="27" y="0"/>
                </a:lnTo>
                <a:lnTo>
                  <a:pt x="24" y="0"/>
                </a:lnTo>
                <a:lnTo>
                  <a:pt x="19" y="0"/>
                </a:lnTo>
                <a:lnTo>
                  <a:pt x="16" y="0"/>
                </a:lnTo>
                <a:lnTo>
                  <a:pt x="14" y="2"/>
                </a:lnTo>
                <a:lnTo>
                  <a:pt x="11" y="5"/>
                </a:lnTo>
                <a:lnTo>
                  <a:pt x="8" y="5"/>
                </a:lnTo>
                <a:lnTo>
                  <a:pt x="6" y="8"/>
                </a:lnTo>
                <a:lnTo>
                  <a:pt x="3" y="13"/>
                </a:lnTo>
                <a:lnTo>
                  <a:pt x="3" y="15"/>
                </a:lnTo>
                <a:lnTo>
                  <a:pt x="0" y="18"/>
                </a:lnTo>
                <a:lnTo>
                  <a:pt x="0" y="21"/>
                </a:lnTo>
                <a:lnTo>
                  <a:pt x="0" y="26"/>
                </a:lnTo>
                <a:lnTo>
                  <a:pt x="3" y="29"/>
                </a:lnTo>
                <a:lnTo>
                  <a:pt x="3" y="31"/>
                </a:lnTo>
                <a:lnTo>
                  <a:pt x="6" y="34"/>
                </a:lnTo>
                <a:lnTo>
                  <a:pt x="8" y="37"/>
                </a:lnTo>
                <a:lnTo>
                  <a:pt x="11" y="39"/>
                </a:lnTo>
                <a:lnTo>
                  <a:pt x="14" y="42"/>
                </a:lnTo>
                <a:lnTo>
                  <a:pt x="16" y="42"/>
                </a:lnTo>
                <a:lnTo>
                  <a:pt x="19" y="45"/>
                </a:lnTo>
                <a:lnTo>
                  <a:pt x="24" y="45"/>
                </a:lnTo>
                <a:lnTo>
                  <a:pt x="27" y="45"/>
                </a:lnTo>
                <a:lnTo>
                  <a:pt x="30" y="42"/>
                </a:lnTo>
                <a:lnTo>
                  <a:pt x="35" y="42"/>
                </a:lnTo>
                <a:lnTo>
                  <a:pt x="38" y="39"/>
                </a:lnTo>
                <a:lnTo>
                  <a:pt x="40" y="37"/>
                </a:lnTo>
                <a:lnTo>
                  <a:pt x="40" y="34"/>
                </a:lnTo>
                <a:lnTo>
                  <a:pt x="43" y="31"/>
                </a:lnTo>
                <a:lnTo>
                  <a:pt x="46" y="29"/>
                </a:lnTo>
                <a:lnTo>
                  <a:pt x="46" y="26"/>
                </a:lnTo>
                <a:lnTo>
                  <a:pt x="46" y="21"/>
                </a:lnTo>
              </a:path>
            </a:pathLst>
          </a:custGeom>
          <a:noFill/>
          <a:ln w="33338">
            <a:solidFill>
              <a:srgbClr val="000000"/>
            </a:solidFill>
            <a:round/>
            <a:headEnd/>
            <a:tailEnd/>
          </a:ln>
        </p:spPr>
        <p:txBody>
          <a:bodyPr>
            <a:prstTxWarp prst="textNoShape">
              <a:avLst/>
            </a:prstTxWarp>
          </a:bodyPr>
          <a:lstStyle/>
          <a:p>
            <a:endParaRPr lang="en-US"/>
          </a:p>
        </p:txBody>
      </p:sp>
      <p:sp>
        <p:nvSpPr>
          <p:cNvPr id="29731" name="Freeform 38"/>
          <p:cNvSpPr>
            <a:spLocks/>
          </p:cNvSpPr>
          <p:nvPr/>
        </p:nvSpPr>
        <p:spPr bwMode="auto">
          <a:xfrm>
            <a:off x="1889125" y="1290638"/>
            <a:ext cx="71438"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2147483647 w 45"/>
              <a:gd name="T39" fmla="*/ 2147483647 h 45"/>
              <a:gd name="T40" fmla="*/ 0 w 45"/>
              <a:gd name="T41" fmla="*/ 2147483647 h 45"/>
              <a:gd name="T42" fmla="*/ 2147483647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0 h 45"/>
              <a:gd name="T58" fmla="*/ 2147483647 w 45"/>
              <a:gd name="T59" fmla="*/ 0 h 45"/>
              <a:gd name="T60" fmla="*/ 2147483647 w 45"/>
              <a:gd name="T61" fmla="*/ 0 h 45"/>
              <a:gd name="T62" fmla="*/ 2147483647 w 45"/>
              <a:gd name="T63" fmla="*/ 0 h 45"/>
              <a:gd name="T64" fmla="*/ 2147483647 w 45"/>
              <a:gd name="T65" fmla="*/ 0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6"/>
                </a:lnTo>
                <a:lnTo>
                  <a:pt x="45" y="29"/>
                </a:lnTo>
                <a:lnTo>
                  <a:pt x="43" y="31"/>
                </a:lnTo>
                <a:lnTo>
                  <a:pt x="43" y="34"/>
                </a:lnTo>
                <a:lnTo>
                  <a:pt x="40" y="37"/>
                </a:lnTo>
                <a:lnTo>
                  <a:pt x="37" y="39"/>
                </a:lnTo>
                <a:lnTo>
                  <a:pt x="35" y="42"/>
                </a:lnTo>
                <a:lnTo>
                  <a:pt x="32" y="42"/>
                </a:lnTo>
                <a:lnTo>
                  <a:pt x="27" y="45"/>
                </a:lnTo>
                <a:lnTo>
                  <a:pt x="24" y="45"/>
                </a:lnTo>
                <a:lnTo>
                  <a:pt x="21" y="45"/>
                </a:lnTo>
                <a:lnTo>
                  <a:pt x="16" y="42"/>
                </a:lnTo>
                <a:lnTo>
                  <a:pt x="14" y="42"/>
                </a:lnTo>
                <a:lnTo>
                  <a:pt x="11" y="39"/>
                </a:lnTo>
                <a:lnTo>
                  <a:pt x="8" y="37"/>
                </a:lnTo>
                <a:lnTo>
                  <a:pt x="6" y="34"/>
                </a:lnTo>
                <a:lnTo>
                  <a:pt x="3" y="31"/>
                </a:lnTo>
                <a:lnTo>
                  <a:pt x="3" y="29"/>
                </a:lnTo>
                <a:lnTo>
                  <a:pt x="3" y="26"/>
                </a:lnTo>
                <a:lnTo>
                  <a:pt x="0" y="21"/>
                </a:lnTo>
                <a:lnTo>
                  <a:pt x="3" y="18"/>
                </a:lnTo>
                <a:lnTo>
                  <a:pt x="3" y="15"/>
                </a:lnTo>
                <a:lnTo>
                  <a:pt x="3" y="13"/>
                </a:lnTo>
                <a:lnTo>
                  <a:pt x="6" y="8"/>
                </a:lnTo>
                <a:lnTo>
                  <a:pt x="8" y="5"/>
                </a:lnTo>
                <a:lnTo>
                  <a:pt x="11" y="5"/>
                </a:lnTo>
                <a:lnTo>
                  <a:pt x="14" y="2"/>
                </a:lnTo>
                <a:lnTo>
                  <a:pt x="16" y="0"/>
                </a:lnTo>
                <a:lnTo>
                  <a:pt x="21" y="0"/>
                </a:lnTo>
                <a:lnTo>
                  <a:pt x="24" y="0"/>
                </a:lnTo>
                <a:lnTo>
                  <a:pt x="27" y="0"/>
                </a:lnTo>
                <a:lnTo>
                  <a:pt x="32" y="0"/>
                </a:lnTo>
                <a:lnTo>
                  <a:pt x="35" y="2"/>
                </a:lnTo>
                <a:lnTo>
                  <a:pt x="37" y="5"/>
                </a:lnTo>
                <a:lnTo>
                  <a:pt x="40" y="5"/>
                </a:lnTo>
                <a:lnTo>
                  <a:pt x="43" y="8"/>
                </a:lnTo>
                <a:lnTo>
                  <a:pt x="43" y="13"/>
                </a:lnTo>
                <a:lnTo>
                  <a:pt x="45" y="15"/>
                </a:lnTo>
                <a:lnTo>
                  <a:pt x="45" y="18"/>
                </a:lnTo>
                <a:lnTo>
                  <a:pt x="45"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732" name="Freeform 39"/>
          <p:cNvSpPr>
            <a:spLocks/>
          </p:cNvSpPr>
          <p:nvPr/>
        </p:nvSpPr>
        <p:spPr bwMode="auto">
          <a:xfrm>
            <a:off x="1889125" y="1290638"/>
            <a:ext cx="71438" cy="714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0 h 45"/>
              <a:gd name="T18" fmla="*/ 2147483647 w 45"/>
              <a:gd name="T19" fmla="*/ 0 h 45"/>
              <a:gd name="T20" fmla="*/ 2147483647 w 45"/>
              <a:gd name="T21" fmla="*/ 0 h 45"/>
              <a:gd name="T22" fmla="*/ 2147483647 w 45"/>
              <a:gd name="T23" fmla="*/ 0 h 45"/>
              <a:gd name="T24" fmla="*/ 2147483647 w 45"/>
              <a:gd name="T25" fmla="*/ 0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2147483647 w 45"/>
              <a:gd name="T39" fmla="*/ 2147483647 h 45"/>
              <a:gd name="T40" fmla="*/ 0 w 45"/>
              <a:gd name="T41" fmla="*/ 2147483647 h 45"/>
              <a:gd name="T42" fmla="*/ 2147483647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8"/>
                </a:lnTo>
                <a:lnTo>
                  <a:pt x="45" y="15"/>
                </a:lnTo>
                <a:lnTo>
                  <a:pt x="43" y="13"/>
                </a:lnTo>
                <a:lnTo>
                  <a:pt x="43" y="8"/>
                </a:lnTo>
                <a:lnTo>
                  <a:pt x="40" y="5"/>
                </a:lnTo>
                <a:lnTo>
                  <a:pt x="37" y="5"/>
                </a:lnTo>
                <a:lnTo>
                  <a:pt x="35" y="2"/>
                </a:lnTo>
                <a:lnTo>
                  <a:pt x="32" y="0"/>
                </a:lnTo>
                <a:lnTo>
                  <a:pt x="27" y="0"/>
                </a:lnTo>
                <a:lnTo>
                  <a:pt x="24" y="0"/>
                </a:lnTo>
                <a:lnTo>
                  <a:pt x="21" y="0"/>
                </a:lnTo>
                <a:lnTo>
                  <a:pt x="16" y="0"/>
                </a:lnTo>
                <a:lnTo>
                  <a:pt x="14" y="2"/>
                </a:lnTo>
                <a:lnTo>
                  <a:pt x="11" y="5"/>
                </a:lnTo>
                <a:lnTo>
                  <a:pt x="8" y="5"/>
                </a:lnTo>
                <a:lnTo>
                  <a:pt x="6" y="8"/>
                </a:lnTo>
                <a:lnTo>
                  <a:pt x="3" y="13"/>
                </a:lnTo>
                <a:lnTo>
                  <a:pt x="3" y="15"/>
                </a:lnTo>
                <a:lnTo>
                  <a:pt x="3" y="18"/>
                </a:lnTo>
                <a:lnTo>
                  <a:pt x="0" y="21"/>
                </a:lnTo>
                <a:lnTo>
                  <a:pt x="3" y="26"/>
                </a:lnTo>
                <a:lnTo>
                  <a:pt x="3" y="29"/>
                </a:lnTo>
                <a:lnTo>
                  <a:pt x="3" y="31"/>
                </a:lnTo>
                <a:lnTo>
                  <a:pt x="6" y="34"/>
                </a:lnTo>
                <a:lnTo>
                  <a:pt x="8" y="37"/>
                </a:lnTo>
                <a:lnTo>
                  <a:pt x="11" y="39"/>
                </a:lnTo>
                <a:lnTo>
                  <a:pt x="14" y="42"/>
                </a:lnTo>
                <a:lnTo>
                  <a:pt x="16" y="42"/>
                </a:lnTo>
                <a:lnTo>
                  <a:pt x="21" y="45"/>
                </a:lnTo>
                <a:lnTo>
                  <a:pt x="24" y="45"/>
                </a:lnTo>
                <a:lnTo>
                  <a:pt x="27" y="45"/>
                </a:lnTo>
                <a:lnTo>
                  <a:pt x="32" y="42"/>
                </a:lnTo>
                <a:lnTo>
                  <a:pt x="35" y="42"/>
                </a:lnTo>
                <a:lnTo>
                  <a:pt x="37" y="39"/>
                </a:lnTo>
                <a:lnTo>
                  <a:pt x="40" y="37"/>
                </a:lnTo>
                <a:lnTo>
                  <a:pt x="43" y="34"/>
                </a:lnTo>
                <a:lnTo>
                  <a:pt x="43" y="31"/>
                </a:lnTo>
                <a:lnTo>
                  <a:pt x="45" y="29"/>
                </a:lnTo>
                <a:lnTo>
                  <a:pt x="45" y="26"/>
                </a:lnTo>
                <a:lnTo>
                  <a:pt x="45" y="21"/>
                </a:lnTo>
              </a:path>
            </a:pathLst>
          </a:custGeom>
          <a:noFill/>
          <a:ln w="33338">
            <a:solidFill>
              <a:srgbClr val="000000"/>
            </a:solidFill>
            <a:round/>
            <a:headEnd/>
            <a:tailEnd/>
          </a:ln>
        </p:spPr>
        <p:txBody>
          <a:bodyPr>
            <a:prstTxWarp prst="textNoShape">
              <a:avLst/>
            </a:prstTxWarp>
          </a:bodyPr>
          <a:lstStyle/>
          <a:p>
            <a:endParaRPr lang="en-US"/>
          </a:p>
        </p:txBody>
      </p:sp>
      <p:sp>
        <p:nvSpPr>
          <p:cNvPr id="29733" name="Freeform 41"/>
          <p:cNvSpPr>
            <a:spLocks/>
          </p:cNvSpPr>
          <p:nvPr/>
        </p:nvSpPr>
        <p:spPr bwMode="auto">
          <a:xfrm>
            <a:off x="4724400" y="4056063"/>
            <a:ext cx="506413" cy="504825"/>
          </a:xfrm>
          <a:custGeom>
            <a:avLst/>
            <a:gdLst>
              <a:gd name="T0" fmla="*/ 2147483647 w 319"/>
              <a:gd name="T1" fmla="*/ 2147483647 h 318"/>
              <a:gd name="T2" fmla="*/ 2147483647 w 319"/>
              <a:gd name="T3" fmla="*/ 2147483647 h 318"/>
              <a:gd name="T4" fmla="*/ 2147483647 w 319"/>
              <a:gd name="T5" fmla="*/ 2147483647 h 318"/>
              <a:gd name="T6" fmla="*/ 2147483647 w 319"/>
              <a:gd name="T7" fmla="*/ 2147483647 h 318"/>
              <a:gd name="T8" fmla="*/ 2147483647 w 319"/>
              <a:gd name="T9" fmla="*/ 2147483647 h 318"/>
              <a:gd name="T10" fmla="*/ 2147483647 w 319"/>
              <a:gd name="T11" fmla="*/ 2147483647 h 318"/>
              <a:gd name="T12" fmla="*/ 2147483647 w 319"/>
              <a:gd name="T13" fmla="*/ 2147483647 h 318"/>
              <a:gd name="T14" fmla="*/ 2147483647 w 319"/>
              <a:gd name="T15" fmla="*/ 2147483647 h 318"/>
              <a:gd name="T16" fmla="*/ 2147483647 w 319"/>
              <a:gd name="T17" fmla="*/ 2147483647 h 318"/>
              <a:gd name="T18" fmla="*/ 2147483647 w 319"/>
              <a:gd name="T19" fmla="*/ 2147483647 h 318"/>
              <a:gd name="T20" fmla="*/ 2147483647 w 319"/>
              <a:gd name="T21" fmla="*/ 2147483647 h 318"/>
              <a:gd name="T22" fmla="*/ 2147483647 w 319"/>
              <a:gd name="T23" fmla="*/ 2147483647 h 318"/>
              <a:gd name="T24" fmla="*/ 2147483647 w 319"/>
              <a:gd name="T25" fmla="*/ 2147483647 h 318"/>
              <a:gd name="T26" fmla="*/ 2147483647 w 319"/>
              <a:gd name="T27" fmla="*/ 2147483647 h 318"/>
              <a:gd name="T28" fmla="*/ 2147483647 w 319"/>
              <a:gd name="T29" fmla="*/ 2147483647 h 318"/>
              <a:gd name="T30" fmla="*/ 2147483647 w 319"/>
              <a:gd name="T31" fmla="*/ 2147483647 h 318"/>
              <a:gd name="T32" fmla="*/ 2147483647 w 319"/>
              <a:gd name="T33" fmla="*/ 2147483647 h 318"/>
              <a:gd name="T34" fmla="*/ 2147483647 w 319"/>
              <a:gd name="T35" fmla="*/ 2147483647 h 318"/>
              <a:gd name="T36" fmla="*/ 2147483647 w 319"/>
              <a:gd name="T37" fmla="*/ 2147483647 h 318"/>
              <a:gd name="T38" fmla="*/ 2147483647 w 319"/>
              <a:gd name="T39" fmla="*/ 2147483647 h 318"/>
              <a:gd name="T40" fmla="*/ 0 w 319"/>
              <a:gd name="T41" fmla="*/ 2147483647 h 318"/>
              <a:gd name="T42" fmla="*/ 2147483647 w 319"/>
              <a:gd name="T43" fmla="*/ 2147483647 h 318"/>
              <a:gd name="T44" fmla="*/ 2147483647 w 319"/>
              <a:gd name="T45" fmla="*/ 2147483647 h 318"/>
              <a:gd name="T46" fmla="*/ 2147483647 w 319"/>
              <a:gd name="T47" fmla="*/ 2147483647 h 318"/>
              <a:gd name="T48" fmla="*/ 2147483647 w 319"/>
              <a:gd name="T49" fmla="*/ 2147483647 h 318"/>
              <a:gd name="T50" fmla="*/ 2147483647 w 319"/>
              <a:gd name="T51" fmla="*/ 2147483647 h 318"/>
              <a:gd name="T52" fmla="*/ 2147483647 w 319"/>
              <a:gd name="T53" fmla="*/ 2147483647 h 318"/>
              <a:gd name="T54" fmla="*/ 2147483647 w 319"/>
              <a:gd name="T55" fmla="*/ 2147483647 h 318"/>
              <a:gd name="T56" fmla="*/ 2147483647 w 319"/>
              <a:gd name="T57" fmla="*/ 2147483647 h 318"/>
              <a:gd name="T58" fmla="*/ 2147483647 w 319"/>
              <a:gd name="T59" fmla="*/ 2147483647 h 318"/>
              <a:gd name="T60" fmla="*/ 2147483647 w 319"/>
              <a:gd name="T61" fmla="*/ 0 h 318"/>
              <a:gd name="T62" fmla="*/ 2147483647 w 319"/>
              <a:gd name="T63" fmla="*/ 2147483647 h 318"/>
              <a:gd name="T64" fmla="*/ 2147483647 w 319"/>
              <a:gd name="T65" fmla="*/ 2147483647 h 318"/>
              <a:gd name="T66" fmla="*/ 2147483647 w 319"/>
              <a:gd name="T67" fmla="*/ 2147483647 h 318"/>
              <a:gd name="T68" fmla="*/ 2147483647 w 319"/>
              <a:gd name="T69" fmla="*/ 2147483647 h 318"/>
              <a:gd name="T70" fmla="*/ 2147483647 w 319"/>
              <a:gd name="T71" fmla="*/ 2147483647 h 318"/>
              <a:gd name="T72" fmla="*/ 2147483647 w 319"/>
              <a:gd name="T73" fmla="*/ 2147483647 h 318"/>
              <a:gd name="T74" fmla="*/ 2147483647 w 319"/>
              <a:gd name="T75" fmla="*/ 2147483647 h 318"/>
              <a:gd name="T76" fmla="*/ 2147483647 w 319"/>
              <a:gd name="T77" fmla="*/ 2147483647 h 318"/>
              <a:gd name="T78" fmla="*/ 2147483647 w 319"/>
              <a:gd name="T79" fmla="*/ 2147483647 h 318"/>
              <a:gd name="T80" fmla="*/ 2147483647 w 319"/>
              <a:gd name="T81" fmla="*/ 2147483647 h 318"/>
              <a:gd name="T82" fmla="*/ 2147483647 w 319"/>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9"/>
              <a:gd name="T127" fmla="*/ 0 h 318"/>
              <a:gd name="T128" fmla="*/ 319 w 319"/>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9" h="318">
                <a:moveTo>
                  <a:pt x="319" y="157"/>
                </a:moveTo>
                <a:lnTo>
                  <a:pt x="316" y="186"/>
                </a:lnTo>
                <a:lnTo>
                  <a:pt x="311" y="210"/>
                </a:lnTo>
                <a:lnTo>
                  <a:pt x="300" y="231"/>
                </a:lnTo>
                <a:lnTo>
                  <a:pt x="289" y="252"/>
                </a:lnTo>
                <a:lnTo>
                  <a:pt x="273" y="271"/>
                </a:lnTo>
                <a:lnTo>
                  <a:pt x="255" y="287"/>
                </a:lnTo>
                <a:lnTo>
                  <a:pt x="234" y="300"/>
                </a:lnTo>
                <a:lnTo>
                  <a:pt x="210" y="310"/>
                </a:lnTo>
                <a:lnTo>
                  <a:pt x="186" y="316"/>
                </a:lnTo>
                <a:lnTo>
                  <a:pt x="159" y="318"/>
                </a:lnTo>
                <a:lnTo>
                  <a:pt x="133" y="316"/>
                </a:lnTo>
                <a:lnTo>
                  <a:pt x="109" y="310"/>
                </a:lnTo>
                <a:lnTo>
                  <a:pt x="88" y="300"/>
                </a:lnTo>
                <a:lnTo>
                  <a:pt x="67" y="287"/>
                </a:lnTo>
                <a:lnTo>
                  <a:pt x="48" y="271"/>
                </a:lnTo>
                <a:lnTo>
                  <a:pt x="32" y="252"/>
                </a:lnTo>
                <a:lnTo>
                  <a:pt x="19" y="231"/>
                </a:lnTo>
                <a:lnTo>
                  <a:pt x="8" y="210"/>
                </a:lnTo>
                <a:lnTo>
                  <a:pt x="3" y="186"/>
                </a:lnTo>
                <a:lnTo>
                  <a:pt x="0" y="159"/>
                </a:lnTo>
                <a:lnTo>
                  <a:pt x="3" y="133"/>
                </a:lnTo>
                <a:lnTo>
                  <a:pt x="8" y="109"/>
                </a:lnTo>
                <a:lnTo>
                  <a:pt x="19" y="85"/>
                </a:lnTo>
                <a:lnTo>
                  <a:pt x="32" y="64"/>
                </a:lnTo>
                <a:lnTo>
                  <a:pt x="48" y="45"/>
                </a:lnTo>
                <a:lnTo>
                  <a:pt x="67" y="29"/>
                </a:lnTo>
                <a:lnTo>
                  <a:pt x="88" y="19"/>
                </a:lnTo>
                <a:lnTo>
                  <a:pt x="109" y="8"/>
                </a:lnTo>
                <a:lnTo>
                  <a:pt x="133" y="3"/>
                </a:lnTo>
                <a:lnTo>
                  <a:pt x="159" y="0"/>
                </a:lnTo>
                <a:lnTo>
                  <a:pt x="186" y="3"/>
                </a:lnTo>
                <a:lnTo>
                  <a:pt x="210" y="8"/>
                </a:lnTo>
                <a:lnTo>
                  <a:pt x="234" y="19"/>
                </a:lnTo>
                <a:lnTo>
                  <a:pt x="255" y="29"/>
                </a:lnTo>
                <a:lnTo>
                  <a:pt x="273" y="45"/>
                </a:lnTo>
                <a:lnTo>
                  <a:pt x="289" y="64"/>
                </a:lnTo>
                <a:lnTo>
                  <a:pt x="300" y="85"/>
                </a:lnTo>
                <a:lnTo>
                  <a:pt x="311" y="109"/>
                </a:lnTo>
                <a:lnTo>
                  <a:pt x="316" y="133"/>
                </a:lnTo>
                <a:lnTo>
                  <a:pt x="319" y="159"/>
                </a:lnTo>
                <a:lnTo>
                  <a:pt x="319" y="157"/>
                </a:lnTo>
                <a:close/>
              </a:path>
            </a:pathLst>
          </a:custGeom>
          <a:solidFill>
            <a:srgbClr val="FFFFFF"/>
          </a:solidFill>
          <a:ln w="9525">
            <a:noFill/>
            <a:round/>
            <a:headEnd/>
            <a:tailEnd/>
          </a:ln>
        </p:spPr>
        <p:txBody>
          <a:bodyPr>
            <a:prstTxWarp prst="textNoShape">
              <a:avLst/>
            </a:prstTxWarp>
          </a:bodyPr>
          <a:lstStyle/>
          <a:p>
            <a:endParaRPr lang="en-US"/>
          </a:p>
        </p:txBody>
      </p:sp>
      <p:sp>
        <p:nvSpPr>
          <p:cNvPr id="29734" name="Freeform 42"/>
          <p:cNvSpPr>
            <a:spLocks/>
          </p:cNvSpPr>
          <p:nvPr/>
        </p:nvSpPr>
        <p:spPr bwMode="auto">
          <a:xfrm>
            <a:off x="5418138" y="4262438"/>
            <a:ext cx="506412" cy="504825"/>
          </a:xfrm>
          <a:custGeom>
            <a:avLst/>
            <a:gdLst>
              <a:gd name="T0" fmla="*/ 2147483647 w 319"/>
              <a:gd name="T1" fmla="*/ 2147483647 h 318"/>
              <a:gd name="T2" fmla="*/ 2147483647 w 319"/>
              <a:gd name="T3" fmla="*/ 2147483647 h 318"/>
              <a:gd name="T4" fmla="*/ 2147483647 w 319"/>
              <a:gd name="T5" fmla="*/ 2147483647 h 318"/>
              <a:gd name="T6" fmla="*/ 2147483647 w 319"/>
              <a:gd name="T7" fmla="*/ 2147483647 h 318"/>
              <a:gd name="T8" fmla="*/ 2147483647 w 319"/>
              <a:gd name="T9" fmla="*/ 2147483647 h 318"/>
              <a:gd name="T10" fmla="*/ 2147483647 w 319"/>
              <a:gd name="T11" fmla="*/ 2147483647 h 318"/>
              <a:gd name="T12" fmla="*/ 2147483647 w 319"/>
              <a:gd name="T13" fmla="*/ 2147483647 h 318"/>
              <a:gd name="T14" fmla="*/ 2147483647 w 319"/>
              <a:gd name="T15" fmla="*/ 2147483647 h 318"/>
              <a:gd name="T16" fmla="*/ 2147483647 w 319"/>
              <a:gd name="T17" fmla="*/ 2147483647 h 318"/>
              <a:gd name="T18" fmla="*/ 2147483647 w 319"/>
              <a:gd name="T19" fmla="*/ 2147483647 h 318"/>
              <a:gd name="T20" fmla="*/ 2147483647 w 319"/>
              <a:gd name="T21" fmla="*/ 0 h 318"/>
              <a:gd name="T22" fmla="*/ 2147483647 w 319"/>
              <a:gd name="T23" fmla="*/ 2147483647 h 318"/>
              <a:gd name="T24" fmla="*/ 2147483647 w 319"/>
              <a:gd name="T25" fmla="*/ 2147483647 h 318"/>
              <a:gd name="T26" fmla="*/ 2147483647 w 319"/>
              <a:gd name="T27" fmla="*/ 2147483647 h 318"/>
              <a:gd name="T28" fmla="*/ 2147483647 w 319"/>
              <a:gd name="T29" fmla="*/ 2147483647 h 318"/>
              <a:gd name="T30" fmla="*/ 2147483647 w 319"/>
              <a:gd name="T31" fmla="*/ 2147483647 h 318"/>
              <a:gd name="T32" fmla="*/ 2147483647 w 319"/>
              <a:gd name="T33" fmla="*/ 2147483647 h 318"/>
              <a:gd name="T34" fmla="*/ 2147483647 w 319"/>
              <a:gd name="T35" fmla="*/ 2147483647 h 318"/>
              <a:gd name="T36" fmla="*/ 2147483647 w 319"/>
              <a:gd name="T37" fmla="*/ 2147483647 h 318"/>
              <a:gd name="T38" fmla="*/ 2147483647 w 319"/>
              <a:gd name="T39" fmla="*/ 2147483647 h 318"/>
              <a:gd name="T40" fmla="*/ 0 w 319"/>
              <a:gd name="T41" fmla="*/ 2147483647 h 318"/>
              <a:gd name="T42" fmla="*/ 2147483647 w 319"/>
              <a:gd name="T43" fmla="*/ 2147483647 h 318"/>
              <a:gd name="T44" fmla="*/ 2147483647 w 319"/>
              <a:gd name="T45" fmla="*/ 2147483647 h 318"/>
              <a:gd name="T46" fmla="*/ 2147483647 w 319"/>
              <a:gd name="T47" fmla="*/ 2147483647 h 318"/>
              <a:gd name="T48" fmla="*/ 2147483647 w 319"/>
              <a:gd name="T49" fmla="*/ 2147483647 h 318"/>
              <a:gd name="T50" fmla="*/ 2147483647 w 319"/>
              <a:gd name="T51" fmla="*/ 2147483647 h 318"/>
              <a:gd name="T52" fmla="*/ 2147483647 w 319"/>
              <a:gd name="T53" fmla="*/ 2147483647 h 318"/>
              <a:gd name="T54" fmla="*/ 2147483647 w 319"/>
              <a:gd name="T55" fmla="*/ 2147483647 h 318"/>
              <a:gd name="T56" fmla="*/ 2147483647 w 319"/>
              <a:gd name="T57" fmla="*/ 2147483647 h 318"/>
              <a:gd name="T58" fmla="*/ 2147483647 w 319"/>
              <a:gd name="T59" fmla="*/ 2147483647 h 318"/>
              <a:gd name="T60" fmla="*/ 2147483647 w 319"/>
              <a:gd name="T61" fmla="*/ 2147483647 h 318"/>
              <a:gd name="T62" fmla="*/ 2147483647 w 319"/>
              <a:gd name="T63" fmla="*/ 2147483647 h 318"/>
              <a:gd name="T64" fmla="*/ 2147483647 w 319"/>
              <a:gd name="T65" fmla="*/ 2147483647 h 318"/>
              <a:gd name="T66" fmla="*/ 2147483647 w 319"/>
              <a:gd name="T67" fmla="*/ 2147483647 h 318"/>
              <a:gd name="T68" fmla="*/ 2147483647 w 319"/>
              <a:gd name="T69" fmla="*/ 2147483647 h 318"/>
              <a:gd name="T70" fmla="*/ 2147483647 w 319"/>
              <a:gd name="T71" fmla="*/ 2147483647 h 318"/>
              <a:gd name="T72" fmla="*/ 2147483647 w 319"/>
              <a:gd name="T73" fmla="*/ 2147483647 h 318"/>
              <a:gd name="T74" fmla="*/ 2147483647 w 319"/>
              <a:gd name="T75" fmla="*/ 2147483647 h 318"/>
              <a:gd name="T76" fmla="*/ 2147483647 w 319"/>
              <a:gd name="T77" fmla="*/ 2147483647 h 318"/>
              <a:gd name="T78" fmla="*/ 2147483647 w 319"/>
              <a:gd name="T79" fmla="*/ 2147483647 h 318"/>
              <a:gd name="T80" fmla="*/ 2147483647 w 319"/>
              <a:gd name="T81" fmla="*/ 2147483647 h 318"/>
              <a:gd name="T82" fmla="*/ 2147483647 w 319"/>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9"/>
              <a:gd name="T127" fmla="*/ 0 h 318"/>
              <a:gd name="T128" fmla="*/ 319 w 319"/>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9" h="318">
                <a:moveTo>
                  <a:pt x="319" y="157"/>
                </a:moveTo>
                <a:lnTo>
                  <a:pt x="316" y="133"/>
                </a:lnTo>
                <a:lnTo>
                  <a:pt x="311" y="109"/>
                </a:lnTo>
                <a:lnTo>
                  <a:pt x="300" y="85"/>
                </a:lnTo>
                <a:lnTo>
                  <a:pt x="289" y="64"/>
                </a:lnTo>
                <a:lnTo>
                  <a:pt x="273" y="45"/>
                </a:lnTo>
                <a:lnTo>
                  <a:pt x="255" y="29"/>
                </a:lnTo>
                <a:lnTo>
                  <a:pt x="234" y="19"/>
                </a:lnTo>
                <a:lnTo>
                  <a:pt x="210" y="8"/>
                </a:lnTo>
                <a:lnTo>
                  <a:pt x="186" y="3"/>
                </a:lnTo>
                <a:lnTo>
                  <a:pt x="159" y="0"/>
                </a:lnTo>
                <a:lnTo>
                  <a:pt x="133" y="3"/>
                </a:lnTo>
                <a:lnTo>
                  <a:pt x="109" y="8"/>
                </a:lnTo>
                <a:lnTo>
                  <a:pt x="88" y="19"/>
                </a:lnTo>
                <a:lnTo>
                  <a:pt x="67" y="29"/>
                </a:lnTo>
                <a:lnTo>
                  <a:pt x="48" y="45"/>
                </a:lnTo>
                <a:lnTo>
                  <a:pt x="32" y="64"/>
                </a:lnTo>
                <a:lnTo>
                  <a:pt x="19" y="85"/>
                </a:lnTo>
                <a:lnTo>
                  <a:pt x="8" y="109"/>
                </a:lnTo>
                <a:lnTo>
                  <a:pt x="3" y="133"/>
                </a:lnTo>
                <a:lnTo>
                  <a:pt x="0" y="159"/>
                </a:lnTo>
                <a:lnTo>
                  <a:pt x="3" y="186"/>
                </a:lnTo>
                <a:lnTo>
                  <a:pt x="8" y="210"/>
                </a:lnTo>
                <a:lnTo>
                  <a:pt x="19" y="231"/>
                </a:lnTo>
                <a:lnTo>
                  <a:pt x="32" y="252"/>
                </a:lnTo>
                <a:lnTo>
                  <a:pt x="48" y="271"/>
                </a:lnTo>
                <a:lnTo>
                  <a:pt x="67" y="287"/>
                </a:lnTo>
                <a:lnTo>
                  <a:pt x="88" y="300"/>
                </a:lnTo>
                <a:lnTo>
                  <a:pt x="109" y="310"/>
                </a:lnTo>
                <a:lnTo>
                  <a:pt x="133" y="316"/>
                </a:lnTo>
                <a:lnTo>
                  <a:pt x="159" y="318"/>
                </a:lnTo>
                <a:lnTo>
                  <a:pt x="186" y="316"/>
                </a:lnTo>
                <a:lnTo>
                  <a:pt x="210" y="310"/>
                </a:lnTo>
                <a:lnTo>
                  <a:pt x="234" y="300"/>
                </a:lnTo>
                <a:lnTo>
                  <a:pt x="255" y="287"/>
                </a:lnTo>
                <a:lnTo>
                  <a:pt x="273" y="271"/>
                </a:lnTo>
                <a:lnTo>
                  <a:pt x="289" y="252"/>
                </a:lnTo>
                <a:lnTo>
                  <a:pt x="300" y="231"/>
                </a:lnTo>
                <a:lnTo>
                  <a:pt x="311" y="210"/>
                </a:lnTo>
                <a:lnTo>
                  <a:pt x="316" y="186"/>
                </a:lnTo>
                <a:lnTo>
                  <a:pt x="319" y="159"/>
                </a:lnTo>
              </a:path>
            </a:pathLst>
          </a:custGeom>
          <a:noFill/>
          <a:ln w="25400">
            <a:solidFill>
              <a:srgbClr val="000000"/>
            </a:solidFill>
            <a:round/>
            <a:headEnd/>
            <a:tailEnd/>
          </a:ln>
        </p:spPr>
        <p:txBody>
          <a:bodyPr>
            <a:prstTxWarp prst="textNoShape">
              <a:avLst/>
            </a:prstTxWarp>
          </a:bodyPr>
          <a:lstStyle/>
          <a:p>
            <a:endParaRPr lang="en-US"/>
          </a:p>
        </p:txBody>
      </p:sp>
      <p:sp>
        <p:nvSpPr>
          <p:cNvPr id="29735" name="Freeform 43"/>
          <p:cNvSpPr>
            <a:spLocks/>
          </p:cNvSpPr>
          <p:nvPr/>
        </p:nvSpPr>
        <p:spPr bwMode="auto">
          <a:xfrm>
            <a:off x="8085138" y="4262438"/>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0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2147483647 w 318"/>
              <a:gd name="T39" fmla="*/ 2147483647 h 318"/>
              <a:gd name="T40" fmla="*/ 0 w 318"/>
              <a:gd name="T41" fmla="*/ 2147483647 h 318"/>
              <a:gd name="T42" fmla="*/ 2147483647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2147483647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8" y="159"/>
                </a:moveTo>
                <a:lnTo>
                  <a:pt x="316" y="135"/>
                </a:lnTo>
                <a:lnTo>
                  <a:pt x="311" y="108"/>
                </a:lnTo>
                <a:lnTo>
                  <a:pt x="300" y="87"/>
                </a:lnTo>
                <a:lnTo>
                  <a:pt x="289" y="66"/>
                </a:lnTo>
                <a:lnTo>
                  <a:pt x="273" y="47"/>
                </a:lnTo>
                <a:lnTo>
                  <a:pt x="255" y="31"/>
                </a:lnTo>
                <a:lnTo>
                  <a:pt x="234" y="18"/>
                </a:lnTo>
                <a:lnTo>
                  <a:pt x="210" y="8"/>
                </a:lnTo>
                <a:lnTo>
                  <a:pt x="186" y="2"/>
                </a:lnTo>
                <a:lnTo>
                  <a:pt x="159" y="0"/>
                </a:lnTo>
                <a:lnTo>
                  <a:pt x="133" y="2"/>
                </a:lnTo>
                <a:lnTo>
                  <a:pt x="109" y="8"/>
                </a:lnTo>
                <a:lnTo>
                  <a:pt x="88" y="18"/>
                </a:lnTo>
                <a:lnTo>
                  <a:pt x="67" y="31"/>
                </a:lnTo>
                <a:lnTo>
                  <a:pt x="48" y="47"/>
                </a:lnTo>
                <a:lnTo>
                  <a:pt x="32" y="66"/>
                </a:lnTo>
                <a:lnTo>
                  <a:pt x="19" y="87"/>
                </a:lnTo>
                <a:lnTo>
                  <a:pt x="8" y="108"/>
                </a:lnTo>
                <a:lnTo>
                  <a:pt x="3" y="135"/>
                </a:lnTo>
                <a:lnTo>
                  <a:pt x="0" y="159"/>
                </a:lnTo>
                <a:lnTo>
                  <a:pt x="3" y="185"/>
                </a:lnTo>
                <a:lnTo>
                  <a:pt x="8" y="209"/>
                </a:lnTo>
                <a:lnTo>
                  <a:pt x="19" y="233"/>
                </a:lnTo>
                <a:lnTo>
                  <a:pt x="32" y="254"/>
                </a:lnTo>
                <a:lnTo>
                  <a:pt x="48" y="273"/>
                </a:lnTo>
                <a:lnTo>
                  <a:pt x="67" y="289"/>
                </a:lnTo>
                <a:lnTo>
                  <a:pt x="88" y="302"/>
                </a:lnTo>
                <a:lnTo>
                  <a:pt x="109" y="310"/>
                </a:lnTo>
                <a:lnTo>
                  <a:pt x="133" y="318"/>
                </a:lnTo>
                <a:lnTo>
                  <a:pt x="159" y="318"/>
                </a:lnTo>
                <a:lnTo>
                  <a:pt x="186" y="318"/>
                </a:lnTo>
                <a:lnTo>
                  <a:pt x="210" y="310"/>
                </a:lnTo>
                <a:lnTo>
                  <a:pt x="234" y="302"/>
                </a:lnTo>
                <a:lnTo>
                  <a:pt x="255" y="289"/>
                </a:lnTo>
                <a:lnTo>
                  <a:pt x="273" y="273"/>
                </a:lnTo>
                <a:lnTo>
                  <a:pt x="289" y="254"/>
                </a:lnTo>
                <a:lnTo>
                  <a:pt x="300" y="233"/>
                </a:lnTo>
                <a:lnTo>
                  <a:pt x="311" y="209"/>
                </a:lnTo>
                <a:lnTo>
                  <a:pt x="316" y="185"/>
                </a:lnTo>
                <a:lnTo>
                  <a:pt x="318" y="159"/>
                </a:lnTo>
              </a:path>
            </a:pathLst>
          </a:custGeom>
          <a:noFill/>
          <a:ln w="25400">
            <a:solidFill>
              <a:srgbClr val="000000"/>
            </a:solidFill>
            <a:round/>
            <a:headEnd/>
            <a:tailEnd/>
          </a:ln>
        </p:spPr>
        <p:txBody>
          <a:bodyPr>
            <a:prstTxWarp prst="textNoShape">
              <a:avLst/>
            </a:prstTxWarp>
          </a:bodyPr>
          <a:lstStyle/>
          <a:p>
            <a:endParaRPr lang="en-US"/>
          </a:p>
        </p:txBody>
      </p:sp>
      <p:grpSp>
        <p:nvGrpSpPr>
          <p:cNvPr id="2" name="Group 44"/>
          <p:cNvGrpSpPr>
            <a:grpSpLocks/>
          </p:cNvGrpSpPr>
          <p:nvPr/>
        </p:nvGrpSpPr>
        <p:grpSpPr bwMode="auto">
          <a:xfrm>
            <a:off x="4789488" y="4414838"/>
            <a:ext cx="3798887" cy="1497012"/>
            <a:chOff x="2586" y="2742"/>
            <a:chExt cx="2393" cy="943"/>
          </a:xfrm>
        </p:grpSpPr>
        <p:sp>
          <p:nvSpPr>
            <p:cNvPr id="29780" name="Line 45"/>
            <p:cNvSpPr>
              <a:spLocks noChangeShapeType="1"/>
            </p:cNvSpPr>
            <p:nvPr/>
          </p:nvSpPr>
          <p:spPr bwMode="auto">
            <a:xfrm>
              <a:off x="4820" y="3248"/>
              <a:ext cx="1" cy="199"/>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81" name="Line 46"/>
            <p:cNvSpPr>
              <a:spLocks noChangeShapeType="1"/>
            </p:cNvSpPr>
            <p:nvPr/>
          </p:nvSpPr>
          <p:spPr bwMode="auto">
            <a:xfrm>
              <a:off x="3142" y="3251"/>
              <a:ext cx="1" cy="199"/>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82" name="Rectangle 47"/>
            <p:cNvSpPr>
              <a:spLocks noChangeArrowheads="1"/>
            </p:cNvSpPr>
            <p:nvPr/>
          </p:nvSpPr>
          <p:spPr bwMode="auto">
            <a:xfrm>
              <a:off x="2594" y="3447"/>
              <a:ext cx="2385" cy="238"/>
            </a:xfrm>
            <a:prstGeom prst="rect">
              <a:avLst/>
            </a:prstGeom>
            <a:solidFill>
              <a:srgbClr val="FFFF00"/>
            </a:solidFill>
            <a:ln w="9525">
              <a:noFill/>
              <a:miter lim="800000"/>
              <a:headEnd/>
              <a:tailEnd/>
            </a:ln>
          </p:spPr>
          <p:txBody>
            <a:bodyPr>
              <a:prstTxWarp prst="textNoShape">
                <a:avLst/>
              </a:prstTxWarp>
            </a:bodyPr>
            <a:lstStyle/>
            <a:p>
              <a:endParaRPr lang="en-US"/>
            </a:p>
          </p:txBody>
        </p:sp>
        <p:sp>
          <p:nvSpPr>
            <p:cNvPr id="29783" name="Rectangle 48"/>
            <p:cNvSpPr>
              <a:spLocks noChangeArrowheads="1"/>
            </p:cNvSpPr>
            <p:nvPr/>
          </p:nvSpPr>
          <p:spPr bwMode="auto">
            <a:xfrm>
              <a:off x="2594" y="3447"/>
              <a:ext cx="2385" cy="238"/>
            </a:xfrm>
            <a:prstGeom prst="rect">
              <a:avLst/>
            </a:prstGeom>
            <a:noFill/>
            <a:ln w="7938">
              <a:solidFill>
                <a:srgbClr val="000000"/>
              </a:solidFill>
              <a:miter lim="800000"/>
              <a:headEnd/>
              <a:tailEnd/>
            </a:ln>
          </p:spPr>
          <p:txBody>
            <a:bodyPr>
              <a:prstTxWarp prst="textNoShape">
                <a:avLst/>
              </a:prstTxWarp>
            </a:bodyPr>
            <a:lstStyle/>
            <a:p>
              <a:endParaRPr lang="en-US"/>
            </a:p>
          </p:txBody>
        </p:sp>
        <p:sp>
          <p:nvSpPr>
            <p:cNvPr id="29784" name="Line 49"/>
            <p:cNvSpPr>
              <a:spLocks noChangeShapeType="1"/>
            </p:cNvSpPr>
            <p:nvPr/>
          </p:nvSpPr>
          <p:spPr bwMode="auto">
            <a:xfrm>
              <a:off x="2904" y="3320"/>
              <a:ext cx="238" cy="1"/>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85" name="Line 50"/>
            <p:cNvSpPr>
              <a:spLocks noChangeShapeType="1"/>
            </p:cNvSpPr>
            <p:nvPr/>
          </p:nvSpPr>
          <p:spPr bwMode="auto">
            <a:xfrm>
              <a:off x="3142" y="2972"/>
              <a:ext cx="1" cy="8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86" name="Rectangle 51"/>
            <p:cNvSpPr>
              <a:spLocks noChangeArrowheads="1"/>
            </p:cNvSpPr>
            <p:nvPr/>
          </p:nvSpPr>
          <p:spPr bwMode="auto">
            <a:xfrm>
              <a:off x="2983" y="3052"/>
              <a:ext cx="319" cy="199"/>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29787" name="Rectangle 52"/>
            <p:cNvSpPr>
              <a:spLocks noChangeArrowheads="1"/>
            </p:cNvSpPr>
            <p:nvPr/>
          </p:nvSpPr>
          <p:spPr bwMode="auto">
            <a:xfrm>
              <a:off x="2983" y="3052"/>
              <a:ext cx="319" cy="199"/>
            </a:xfrm>
            <a:prstGeom prst="rect">
              <a:avLst/>
            </a:prstGeom>
            <a:noFill/>
            <a:ln w="7938">
              <a:solidFill>
                <a:srgbClr val="000000"/>
              </a:solidFill>
              <a:miter lim="800000"/>
              <a:headEnd/>
              <a:tailEnd/>
            </a:ln>
          </p:spPr>
          <p:txBody>
            <a:bodyPr>
              <a:prstTxWarp prst="textNoShape">
                <a:avLst/>
              </a:prstTxWarp>
            </a:bodyPr>
            <a:lstStyle/>
            <a:p>
              <a:endParaRPr lang="en-US"/>
            </a:p>
          </p:txBody>
        </p:sp>
        <p:sp>
          <p:nvSpPr>
            <p:cNvPr id="29788" name="Rectangle 53"/>
            <p:cNvSpPr>
              <a:spLocks noChangeArrowheads="1"/>
            </p:cNvSpPr>
            <p:nvPr/>
          </p:nvSpPr>
          <p:spPr bwMode="auto">
            <a:xfrm>
              <a:off x="3097" y="2761"/>
              <a:ext cx="59" cy="106"/>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9789" name="Rectangle 54"/>
            <p:cNvSpPr>
              <a:spLocks noChangeArrowheads="1"/>
            </p:cNvSpPr>
            <p:nvPr/>
          </p:nvSpPr>
          <p:spPr bwMode="auto">
            <a:xfrm>
              <a:off x="3142" y="2795"/>
              <a:ext cx="40" cy="86"/>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1</a:t>
              </a:r>
              <a:endParaRPr lang="en-US" sz="1400" b="1">
                <a:latin typeface="Arial" charset="0"/>
              </a:endParaRPr>
            </a:p>
          </p:txBody>
        </p:sp>
        <p:sp>
          <p:nvSpPr>
            <p:cNvPr id="29790" name="Rectangle 55"/>
            <p:cNvSpPr>
              <a:spLocks noChangeArrowheads="1"/>
            </p:cNvSpPr>
            <p:nvPr/>
          </p:nvSpPr>
          <p:spPr bwMode="auto">
            <a:xfrm>
              <a:off x="3113" y="3092"/>
              <a:ext cx="58" cy="125"/>
            </a:xfrm>
            <a:prstGeom prst="rect">
              <a:avLst/>
            </a:prstGeom>
            <a:noFill/>
            <a:ln w="9525">
              <a:noFill/>
              <a:miter lim="800000"/>
              <a:headEnd/>
              <a:tailEnd/>
            </a:ln>
          </p:spPr>
          <p:txBody>
            <a:bodyPr wrap="none" lIns="0" tIns="0" rIns="0" bIns="0">
              <a:prstTxWarp prst="textNoShape">
                <a:avLst/>
              </a:prstTxWarp>
              <a:spAutoFit/>
            </a:bodyPr>
            <a:lstStyle/>
            <a:p>
              <a:pPr algn="l"/>
              <a:r>
                <a:rPr lang="en-US" sz="1300">
                  <a:solidFill>
                    <a:srgbClr val="000000"/>
                  </a:solidFill>
                  <a:latin typeface="Arial" charset="0"/>
                </a:rPr>
                <a:t>$</a:t>
              </a:r>
              <a:endParaRPr lang="en-US" sz="1400" b="1">
                <a:latin typeface="Arial" charset="0"/>
              </a:endParaRPr>
            </a:p>
          </p:txBody>
        </p:sp>
        <p:sp>
          <p:nvSpPr>
            <p:cNvPr id="29791" name="Rectangle 56"/>
            <p:cNvSpPr>
              <a:spLocks noChangeArrowheads="1"/>
            </p:cNvSpPr>
            <p:nvPr/>
          </p:nvSpPr>
          <p:spPr bwMode="auto">
            <a:xfrm>
              <a:off x="2586" y="3052"/>
              <a:ext cx="318" cy="318"/>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29792" name="Rectangle 57"/>
            <p:cNvSpPr>
              <a:spLocks noChangeArrowheads="1"/>
            </p:cNvSpPr>
            <p:nvPr/>
          </p:nvSpPr>
          <p:spPr bwMode="auto">
            <a:xfrm>
              <a:off x="2586" y="3052"/>
              <a:ext cx="318" cy="318"/>
            </a:xfrm>
            <a:prstGeom prst="rect">
              <a:avLst/>
            </a:prstGeom>
            <a:noFill/>
            <a:ln w="7938">
              <a:solidFill>
                <a:srgbClr val="000000"/>
              </a:solidFill>
              <a:miter lim="800000"/>
              <a:headEnd/>
              <a:tailEnd/>
            </a:ln>
          </p:spPr>
          <p:txBody>
            <a:bodyPr>
              <a:prstTxWarp prst="textNoShape">
                <a:avLst/>
              </a:prstTxWarp>
            </a:bodyPr>
            <a:lstStyle/>
            <a:p>
              <a:endParaRPr lang="en-US"/>
            </a:p>
          </p:txBody>
        </p:sp>
        <p:sp>
          <p:nvSpPr>
            <p:cNvPr id="29793" name="Rectangle 58"/>
            <p:cNvSpPr>
              <a:spLocks noChangeArrowheads="1"/>
            </p:cNvSpPr>
            <p:nvPr/>
          </p:nvSpPr>
          <p:spPr bwMode="auto">
            <a:xfrm>
              <a:off x="3323" y="3505"/>
              <a:ext cx="175" cy="106"/>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Inter</a:t>
              </a:r>
              <a:endParaRPr lang="en-US" sz="1400" b="1">
                <a:latin typeface="Arial" charset="0"/>
              </a:endParaRPr>
            </a:p>
          </p:txBody>
        </p:sp>
        <p:sp>
          <p:nvSpPr>
            <p:cNvPr id="29794" name="Rectangle 59"/>
            <p:cNvSpPr>
              <a:spLocks noChangeArrowheads="1"/>
            </p:cNvSpPr>
            <p:nvPr/>
          </p:nvSpPr>
          <p:spPr bwMode="auto">
            <a:xfrm>
              <a:off x="3498" y="3505"/>
              <a:ext cx="758" cy="106"/>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connection network</a:t>
              </a:r>
              <a:endParaRPr lang="en-US" sz="1400" b="1">
                <a:latin typeface="Arial" charset="0"/>
              </a:endParaRPr>
            </a:p>
          </p:txBody>
        </p:sp>
        <p:sp>
          <p:nvSpPr>
            <p:cNvPr id="29795" name="Line 60"/>
            <p:cNvSpPr>
              <a:spLocks noChangeShapeType="1"/>
            </p:cNvSpPr>
            <p:nvPr/>
          </p:nvSpPr>
          <p:spPr bwMode="auto">
            <a:xfrm>
              <a:off x="4582" y="3317"/>
              <a:ext cx="238" cy="1"/>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96" name="Line 61"/>
            <p:cNvSpPr>
              <a:spLocks noChangeShapeType="1"/>
            </p:cNvSpPr>
            <p:nvPr/>
          </p:nvSpPr>
          <p:spPr bwMode="auto">
            <a:xfrm>
              <a:off x="4820" y="2970"/>
              <a:ext cx="1" cy="79"/>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97" name="Rectangle 62"/>
            <p:cNvSpPr>
              <a:spLocks noChangeArrowheads="1"/>
            </p:cNvSpPr>
            <p:nvPr/>
          </p:nvSpPr>
          <p:spPr bwMode="auto">
            <a:xfrm>
              <a:off x="4661" y="3049"/>
              <a:ext cx="318" cy="199"/>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29798" name="Rectangle 63"/>
            <p:cNvSpPr>
              <a:spLocks noChangeArrowheads="1"/>
            </p:cNvSpPr>
            <p:nvPr/>
          </p:nvSpPr>
          <p:spPr bwMode="auto">
            <a:xfrm>
              <a:off x="4661" y="3049"/>
              <a:ext cx="318" cy="199"/>
            </a:xfrm>
            <a:prstGeom prst="rect">
              <a:avLst/>
            </a:prstGeom>
            <a:noFill/>
            <a:ln w="7938">
              <a:solidFill>
                <a:srgbClr val="000000"/>
              </a:solidFill>
              <a:miter lim="800000"/>
              <a:headEnd/>
              <a:tailEnd/>
            </a:ln>
          </p:spPr>
          <p:txBody>
            <a:bodyPr>
              <a:prstTxWarp prst="textNoShape">
                <a:avLst/>
              </a:prstTxWarp>
            </a:bodyPr>
            <a:lstStyle/>
            <a:p>
              <a:endParaRPr lang="en-US"/>
            </a:p>
          </p:txBody>
        </p:sp>
        <p:sp>
          <p:nvSpPr>
            <p:cNvPr id="29799" name="Rectangle 64"/>
            <p:cNvSpPr>
              <a:spLocks noChangeArrowheads="1"/>
            </p:cNvSpPr>
            <p:nvPr/>
          </p:nvSpPr>
          <p:spPr bwMode="auto">
            <a:xfrm>
              <a:off x="4794" y="3097"/>
              <a:ext cx="49" cy="106"/>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a:t>
              </a:r>
              <a:endParaRPr lang="en-US" sz="1400" b="1">
                <a:latin typeface="Arial" charset="0"/>
              </a:endParaRPr>
            </a:p>
          </p:txBody>
        </p:sp>
        <p:sp>
          <p:nvSpPr>
            <p:cNvPr id="29800" name="Rectangle 65"/>
            <p:cNvSpPr>
              <a:spLocks noChangeArrowheads="1"/>
            </p:cNvSpPr>
            <p:nvPr/>
          </p:nvSpPr>
          <p:spPr bwMode="auto">
            <a:xfrm>
              <a:off x="4264" y="3049"/>
              <a:ext cx="318" cy="318"/>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29801" name="Rectangle 66"/>
            <p:cNvSpPr>
              <a:spLocks noChangeArrowheads="1"/>
            </p:cNvSpPr>
            <p:nvPr/>
          </p:nvSpPr>
          <p:spPr bwMode="auto">
            <a:xfrm>
              <a:off x="4264" y="3049"/>
              <a:ext cx="318" cy="318"/>
            </a:xfrm>
            <a:prstGeom prst="rect">
              <a:avLst/>
            </a:prstGeom>
            <a:noFill/>
            <a:ln w="7938">
              <a:solidFill>
                <a:srgbClr val="000000"/>
              </a:solidFill>
              <a:miter lim="800000"/>
              <a:headEnd/>
              <a:tailEnd/>
            </a:ln>
          </p:spPr>
          <p:txBody>
            <a:bodyPr>
              <a:prstTxWarp prst="textNoShape">
                <a:avLst/>
              </a:prstTxWarp>
            </a:bodyPr>
            <a:lstStyle/>
            <a:p>
              <a:endParaRPr lang="en-US"/>
            </a:p>
          </p:txBody>
        </p:sp>
        <p:sp>
          <p:nvSpPr>
            <p:cNvPr id="29802" name="Rectangle 67"/>
            <p:cNvSpPr>
              <a:spLocks noChangeArrowheads="1"/>
            </p:cNvSpPr>
            <p:nvPr/>
          </p:nvSpPr>
          <p:spPr bwMode="auto">
            <a:xfrm>
              <a:off x="4778" y="2742"/>
              <a:ext cx="59" cy="106"/>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9803" name="Rectangle 68"/>
            <p:cNvSpPr>
              <a:spLocks noChangeArrowheads="1"/>
            </p:cNvSpPr>
            <p:nvPr/>
          </p:nvSpPr>
          <p:spPr bwMode="auto">
            <a:xfrm>
              <a:off x="4820" y="2779"/>
              <a:ext cx="40" cy="86"/>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n</a:t>
              </a:r>
              <a:endParaRPr lang="en-US" sz="1400" b="1">
                <a:latin typeface="Arial" charset="0"/>
              </a:endParaRPr>
            </a:p>
          </p:txBody>
        </p:sp>
        <p:sp>
          <p:nvSpPr>
            <p:cNvPr id="29804" name="Rectangle 69"/>
            <p:cNvSpPr>
              <a:spLocks noChangeArrowheads="1"/>
            </p:cNvSpPr>
            <p:nvPr/>
          </p:nvSpPr>
          <p:spPr bwMode="auto">
            <a:xfrm>
              <a:off x="2647" y="3161"/>
              <a:ext cx="195" cy="106"/>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Mem</a:t>
              </a:r>
              <a:endParaRPr lang="en-US" sz="1400" b="1">
                <a:latin typeface="Arial" charset="0"/>
              </a:endParaRPr>
            </a:p>
          </p:txBody>
        </p:sp>
        <p:sp>
          <p:nvSpPr>
            <p:cNvPr id="29805" name="Rectangle 70"/>
            <p:cNvSpPr>
              <a:spLocks noChangeArrowheads="1"/>
            </p:cNvSpPr>
            <p:nvPr/>
          </p:nvSpPr>
          <p:spPr bwMode="auto">
            <a:xfrm>
              <a:off x="4325" y="3166"/>
              <a:ext cx="195" cy="106"/>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Mem</a:t>
              </a:r>
              <a:endParaRPr lang="en-US" sz="1400" b="1">
                <a:latin typeface="Arial" charset="0"/>
              </a:endParaRPr>
            </a:p>
          </p:txBody>
        </p:sp>
        <p:sp>
          <p:nvSpPr>
            <p:cNvPr id="29806" name="Freeform 71"/>
            <p:cNvSpPr>
              <a:spLocks/>
            </p:cNvSpPr>
            <p:nvPr/>
          </p:nvSpPr>
          <p:spPr bwMode="auto">
            <a:xfrm>
              <a:off x="3575" y="3161"/>
              <a:ext cx="45" cy="45"/>
            </a:xfrm>
            <a:custGeom>
              <a:avLst/>
              <a:gdLst>
                <a:gd name="T0" fmla="*/ 42 w 45"/>
                <a:gd name="T1" fmla="*/ 21 h 45"/>
                <a:gd name="T2" fmla="*/ 42 w 45"/>
                <a:gd name="T3" fmla="*/ 26 h 45"/>
                <a:gd name="T4" fmla="*/ 42 w 45"/>
                <a:gd name="T5" fmla="*/ 29 h 45"/>
                <a:gd name="T6" fmla="*/ 42 w 45"/>
                <a:gd name="T7" fmla="*/ 34 h 45"/>
                <a:gd name="T8" fmla="*/ 39 w 45"/>
                <a:gd name="T9" fmla="*/ 37 h 45"/>
                <a:gd name="T10" fmla="*/ 37 w 45"/>
                <a:gd name="T11" fmla="*/ 39 h 45"/>
                <a:gd name="T12" fmla="*/ 34 w 45"/>
                <a:gd name="T13" fmla="*/ 39 h 45"/>
                <a:gd name="T14" fmla="*/ 31 w 45"/>
                <a:gd name="T15" fmla="*/ 42 h 45"/>
                <a:gd name="T16" fmla="*/ 29 w 45"/>
                <a:gd name="T17" fmla="*/ 45 h 45"/>
                <a:gd name="T18" fmla="*/ 26 w 45"/>
                <a:gd name="T19" fmla="*/ 45 h 45"/>
                <a:gd name="T20" fmla="*/ 21 w 45"/>
                <a:gd name="T21" fmla="*/ 45 h 45"/>
                <a:gd name="T22" fmla="*/ 18 w 45"/>
                <a:gd name="T23" fmla="*/ 45 h 45"/>
                <a:gd name="T24" fmla="*/ 13 w 45"/>
                <a:gd name="T25" fmla="*/ 45 h 45"/>
                <a:gd name="T26" fmla="*/ 10 w 45"/>
                <a:gd name="T27" fmla="*/ 42 h 45"/>
                <a:gd name="T28" fmla="*/ 8 w 45"/>
                <a:gd name="T29" fmla="*/ 39 h 45"/>
                <a:gd name="T30" fmla="*/ 5 w 45"/>
                <a:gd name="T31" fmla="*/ 39 h 45"/>
                <a:gd name="T32" fmla="*/ 2 w 45"/>
                <a:gd name="T33" fmla="*/ 37 h 45"/>
                <a:gd name="T34" fmla="*/ 2 w 45"/>
                <a:gd name="T35" fmla="*/ 34 h 45"/>
                <a:gd name="T36" fmla="*/ 0 w 45"/>
                <a:gd name="T37" fmla="*/ 29 h 45"/>
                <a:gd name="T38" fmla="*/ 0 w 45"/>
                <a:gd name="T39" fmla="*/ 26 h 45"/>
                <a:gd name="T40" fmla="*/ 0 w 45"/>
                <a:gd name="T41" fmla="*/ 23 h 45"/>
                <a:gd name="T42" fmla="*/ 0 w 45"/>
                <a:gd name="T43" fmla="*/ 18 h 45"/>
                <a:gd name="T44" fmla="*/ 0 w 45"/>
                <a:gd name="T45" fmla="*/ 16 h 45"/>
                <a:gd name="T46" fmla="*/ 2 w 45"/>
                <a:gd name="T47" fmla="*/ 13 h 45"/>
                <a:gd name="T48" fmla="*/ 2 w 45"/>
                <a:gd name="T49" fmla="*/ 10 h 45"/>
                <a:gd name="T50" fmla="*/ 5 w 45"/>
                <a:gd name="T51" fmla="*/ 8 h 45"/>
                <a:gd name="T52" fmla="*/ 8 w 45"/>
                <a:gd name="T53" fmla="*/ 5 h 45"/>
                <a:gd name="T54" fmla="*/ 10 w 45"/>
                <a:gd name="T55" fmla="*/ 2 h 45"/>
                <a:gd name="T56" fmla="*/ 13 w 45"/>
                <a:gd name="T57" fmla="*/ 2 h 45"/>
                <a:gd name="T58" fmla="*/ 18 w 45"/>
                <a:gd name="T59" fmla="*/ 0 h 45"/>
                <a:gd name="T60" fmla="*/ 21 w 45"/>
                <a:gd name="T61" fmla="*/ 0 h 45"/>
                <a:gd name="T62" fmla="*/ 26 w 45"/>
                <a:gd name="T63" fmla="*/ 0 h 45"/>
                <a:gd name="T64" fmla="*/ 29 w 45"/>
                <a:gd name="T65" fmla="*/ 2 h 45"/>
                <a:gd name="T66" fmla="*/ 31 w 45"/>
                <a:gd name="T67" fmla="*/ 2 h 45"/>
                <a:gd name="T68" fmla="*/ 34 w 45"/>
                <a:gd name="T69" fmla="*/ 5 h 45"/>
                <a:gd name="T70" fmla="*/ 37 w 45"/>
                <a:gd name="T71" fmla="*/ 8 h 45"/>
                <a:gd name="T72" fmla="*/ 39 w 45"/>
                <a:gd name="T73" fmla="*/ 10 h 45"/>
                <a:gd name="T74" fmla="*/ 42 w 45"/>
                <a:gd name="T75" fmla="*/ 13 h 45"/>
                <a:gd name="T76" fmla="*/ 42 w 45"/>
                <a:gd name="T77" fmla="*/ 16 h 45"/>
                <a:gd name="T78" fmla="*/ 42 w 45"/>
                <a:gd name="T79" fmla="*/ 18 h 45"/>
                <a:gd name="T80" fmla="*/ 45 w 45"/>
                <a:gd name="T81" fmla="*/ 23 h 45"/>
                <a:gd name="T82" fmla="*/ 42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26"/>
                  </a:lnTo>
                  <a:lnTo>
                    <a:pt x="42" y="29"/>
                  </a:lnTo>
                  <a:lnTo>
                    <a:pt x="42" y="34"/>
                  </a:lnTo>
                  <a:lnTo>
                    <a:pt x="39" y="37"/>
                  </a:lnTo>
                  <a:lnTo>
                    <a:pt x="37" y="39"/>
                  </a:lnTo>
                  <a:lnTo>
                    <a:pt x="34" y="39"/>
                  </a:lnTo>
                  <a:lnTo>
                    <a:pt x="31" y="42"/>
                  </a:lnTo>
                  <a:lnTo>
                    <a:pt x="29" y="45"/>
                  </a:lnTo>
                  <a:lnTo>
                    <a:pt x="26" y="45"/>
                  </a:lnTo>
                  <a:lnTo>
                    <a:pt x="21" y="45"/>
                  </a:lnTo>
                  <a:lnTo>
                    <a:pt x="18" y="45"/>
                  </a:lnTo>
                  <a:lnTo>
                    <a:pt x="13" y="45"/>
                  </a:lnTo>
                  <a:lnTo>
                    <a:pt x="10" y="42"/>
                  </a:lnTo>
                  <a:lnTo>
                    <a:pt x="8" y="39"/>
                  </a:lnTo>
                  <a:lnTo>
                    <a:pt x="5" y="39"/>
                  </a:lnTo>
                  <a:lnTo>
                    <a:pt x="2" y="37"/>
                  </a:lnTo>
                  <a:lnTo>
                    <a:pt x="2" y="34"/>
                  </a:lnTo>
                  <a:lnTo>
                    <a:pt x="0" y="29"/>
                  </a:lnTo>
                  <a:lnTo>
                    <a:pt x="0" y="26"/>
                  </a:lnTo>
                  <a:lnTo>
                    <a:pt x="0" y="23"/>
                  </a:lnTo>
                  <a:lnTo>
                    <a:pt x="0" y="18"/>
                  </a:lnTo>
                  <a:lnTo>
                    <a:pt x="0" y="16"/>
                  </a:lnTo>
                  <a:lnTo>
                    <a:pt x="2" y="13"/>
                  </a:lnTo>
                  <a:lnTo>
                    <a:pt x="2" y="10"/>
                  </a:lnTo>
                  <a:lnTo>
                    <a:pt x="5" y="8"/>
                  </a:lnTo>
                  <a:lnTo>
                    <a:pt x="8" y="5"/>
                  </a:lnTo>
                  <a:lnTo>
                    <a:pt x="10" y="2"/>
                  </a:lnTo>
                  <a:lnTo>
                    <a:pt x="13" y="2"/>
                  </a:lnTo>
                  <a:lnTo>
                    <a:pt x="18" y="0"/>
                  </a:lnTo>
                  <a:lnTo>
                    <a:pt x="21" y="0"/>
                  </a:lnTo>
                  <a:lnTo>
                    <a:pt x="26" y="0"/>
                  </a:lnTo>
                  <a:lnTo>
                    <a:pt x="29" y="2"/>
                  </a:lnTo>
                  <a:lnTo>
                    <a:pt x="31" y="2"/>
                  </a:lnTo>
                  <a:lnTo>
                    <a:pt x="34" y="5"/>
                  </a:lnTo>
                  <a:lnTo>
                    <a:pt x="37" y="8"/>
                  </a:lnTo>
                  <a:lnTo>
                    <a:pt x="39" y="10"/>
                  </a:lnTo>
                  <a:lnTo>
                    <a:pt x="42" y="13"/>
                  </a:lnTo>
                  <a:lnTo>
                    <a:pt x="42" y="16"/>
                  </a:lnTo>
                  <a:lnTo>
                    <a:pt x="42" y="18"/>
                  </a:lnTo>
                  <a:lnTo>
                    <a:pt x="45" y="23"/>
                  </a:lnTo>
                  <a:lnTo>
                    <a:pt x="42"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807" name="Freeform 72"/>
            <p:cNvSpPr>
              <a:spLocks/>
            </p:cNvSpPr>
            <p:nvPr/>
          </p:nvSpPr>
          <p:spPr bwMode="auto">
            <a:xfrm>
              <a:off x="3575" y="3161"/>
              <a:ext cx="45" cy="45"/>
            </a:xfrm>
            <a:custGeom>
              <a:avLst/>
              <a:gdLst>
                <a:gd name="T0" fmla="*/ 42 w 45"/>
                <a:gd name="T1" fmla="*/ 21 h 45"/>
                <a:gd name="T2" fmla="*/ 42 w 45"/>
                <a:gd name="T3" fmla="*/ 18 h 45"/>
                <a:gd name="T4" fmla="*/ 42 w 45"/>
                <a:gd name="T5" fmla="*/ 16 h 45"/>
                <a:gd name="T6" fmla="*/ 42 w 45"/>
                <a:gd name="T7" fmla="*/ 13 h 45"/>
                <a:gd name="T8" fmla="*/ 39 w 45"/>
                <a:gd name="T9" fmla="*/ 10 h 45"/>
                <a:gd name="T10" fmla="*/ 37 w 45"/>
                <a:gd name="T11" fmla="*/ 8 h 45"/>
                <a:gd name="T12" fmla="*/ 34 w 45"/>
                <a:gd name="T13" fmla="*/ 5 h 45"/>
                <a:gd name="T14" fmla="*/ 31 w 45"/>
                <a:gd name="T15" fmla="*/ 2 h 45"/>
                <a:gd name="T16" fmla="*/ 29 w 45"/>
                <a:gd name="T17" fmla="*/ 2 h 45"/>
                <a:gd name="T18" fmla="*/ 26 w 45"/>
                <a:gd name="T19" fmla="*/ 0 h 45"/>
                <a:gd name="T20" fmla="*/ 21 w 45"/>
                <a:gd name="T21" fmla="*/ 0 h 45"/>
                <a:gd name="T22" fmla="*/ 18 w 45"/>
                <a:gd name="T23" fmla="*/ 0 h 45"/>
                <a:gd name="T24" fmla="*/ 13 w 45"/>
                <a:gd name="T25" fmla="*/ 2 h 45"/>
                <a:gd name="T26" fmla="*/ 10 w 45"/>
                <a:gd name="T27" fmla="*/ 2 h 45"/>
                <a:gd name="T28" fmla="*/ 8 w 45"/>
                <a:gd name="T29" fmla="*/ 5 h 45"/>
                <a:gd name="T30" fmla="*/ 5 w 45"/>
                <a:gd name="T31" fmla="*/ 8 h 45"/>
                <a:gd name="T32" fmla="*/ 2 w 45"/>
                <a:gd name="T33" fmla="*/ 10 h 45"/>
                <a:gd name="T34" fmla="*/ 2 w 45"/>
                <a:gd name="T35" fmla="*/ 13 h 45"/>
                <a:gd name="T36" fmla="*/ 0 w 45"/>
                <a:gd name="T37" fmla="*/ 16 h 45"/>
                <a:gd name="T38" fmla="*/ 0 w 45"/>
                <a:gd name="T39" fmla="*/ 18 h 45"/>
                <a:gd name="T40" fmla="*/ 0 w 45"/>
                <a:gd name="T41" fmla="*/ 23 h 45"/>
                <a:gd name="T42" fmla="*/ 0 w 45"/>
                <a:gd name="T43" fmla="*/ 26 h 45"/>
                <a:gd name="T44" fmla="*/ 0 w 45"/>
                <a:gd name="T45" fmla="*/ 29 h 45"/>
                <a:gd name="T46" fmla="*/ 2 w 45"/>
                <a:gd name="T47" fmla="*/ 34 h 45"/>
                <a:gd name="T48" fmla="*/ 2 w 45"/>
                <a:gd name="T49" fmla="*/ 37 h 45"/>
                <a:gd name="T50" fmla="*/ 5 w 45"/>
                <a:gd name="T51" fmla="*/ 39 h 45"/>
                <a:gd name="T52" fmla="*/ 8 w 45"/>
                <a:gd name="T53" fmla="*/ 39 h 45"/>
                <a:gd name="T54" fmla="*/ 10 w 45"/>
                <a:gd name="T55" fmla="*/ 42 h 45"/>
                <a:gd name="T56" fmla="*/ 13 w 45"/>
                <a:gd name="T57" fmla="*/ 45 h 45"/>
                <a:gd name="T58" fmla="*/ 18 w 45"/>
                <a:gd name="T59" fmla="*/ 45 h 45"/>
                <a:gd name="T60" fmla="*/ 21 w 45"/>
                <a:gd name="T61" fmla="*/ 45 h 45"/>
                <a:gd name="T62" fmla="*/ 26 w 45"/>
                <a:gd name="T63" fmla="*/ 45 h 45"/>
                <a:gd name="T64" fmla="*/ 29 w 45"/>
                <a:gd name="T65" fmla="*/ 45 h 45"/>
                <a:gd name="T66" fmla="*/ 31 w 45"/>
                <a:gd name="T67" fmla="*/ 42 h 45"/>
                <a:gd name="T68" fmla="*/ 34 w 45"/>
                <a:gd name="T69" fmla="*/ 39 h 45"/>
                <a:gd name="T70" fmla="*/ 37 w 45"/>
                <a:gd name="T71" fmla="*/ 39 h 45"/>
                <a:gd name="T72" fmla="*/ 39 w 45"/>
                <a:gd name="T73" fmla="*/ 37 h 45"/>
                <a:gd name="T74" fmla="*/ 42 w 45"/>
                <a:gd name="T75" fmla="*/ 34 h 45"/>
                <a:gd name="T76" fmla="*/ 42 w 45"/>
                <a:gd name="T77" fmla="*/ 29 h 45"/>
                <a:gd name="T78" fmla="*/ 42 w 45"/>
                <a:gd name="T79" fmla="*/ 26 h 45"/>
                <a:gd name="T80" fmla="*/ 45 w 45"/>
                <a:gd name="T81" fmla="*/ 23 h 45"/>
                <a:gd name="T82" fmla="*/ 45 w 45"/>
                <a:gd name="T83" fmla="*/ 23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18"/>
                  </a:lnTo>
                  <a:lnTo>
                    <a:pt x="42" y="16"/>
                  </a:lnTo>
                  <a:lnTo>
                    <a:pt x="42" y="13"/>
                  </a:lnTo>
                  <a:lnTo>
                    <a:pt x="39" y="10"/>
                  </a:lnTo>
                  <a:lnTo>
                    <a:pt x="37" y="8"/>
                  </a:lnTo>
                  <a:lnTo>
                    <a:pt x="34" y="5"/>
                  </a:lnTo>
                  <a:lnTo>
                    <a:pt x="31" y="2"/>
                  </a:lnTo>
                  <a:lnTo>
                    <a:pt x="29" y="2"/>
                  </a:lnTo>
                  <a:lnTo>
                    <a:pt x="26" y="0"/>
                  </a:lnTo>
                  <a:lnTo>
                    <a:pt x="21" y="0"/>
                  </a:lnTo>
                  <a:lnTo>
                    <a:pt x="18" y="0"/>
                  </a:lnTo>
                  <a:lnTo>
                    <a:pt x="13" y="2"/>
                  </a:lnTo>
                  <a:lnTo>
                    <a:pt x="10" y="2"/>
                  </a:lnTo>
                  <a:lnTo>
                    <a:pt x="8" y="5"/>
                  </a:lnTo>
                  <a:lnTo>
                    <a:pt x="5" y="8"/>
                  </a:lnTo>
                  <a:lnTo>
                    <a:pt x="2" y="10"/>
                  </a:lnTo>
                  <a:lnTo>
                    <a:pt x="2" y="13"/>
                  </a:lnTo>
                  <a:lnTo>
                    <a:pt x="0" y="16"/>
                  </a:lnTo>
                  <a:lnTo>
                    <a:pt x="0" y="18"/>
                  </a:lnTo>
                  <a:lnTo>
                    <a:pt x="0" y="23"/>
                  </a:lnTo>
                  <a:lnTo>
                    <a:pt x="0" y="26"/>
                  </a:lnTo>
                  <a:lnTo>
                    <a:pt x="0" y="29"/>
                  </a:lnTo>
                  <a:lnTo>
                    <a:pt x="2" y="34"/>
                  </a:lnTo>
                  <a:lnTo>
                    <a:pt x="2" y="37"/>
                  </a:lnTo>
                  <a:lnTo>
                    <a:pt x="5" y="39"/>
                  </a:lnTo>
                  <a:lnTo>
                    <a:pt x="8" y="39"/>
                  </a:lnTo>
                  <a:lnTo>
                    <a:pt x="10" y="42"/>
                  </a:lnTo>
                  <a:lnTo>
                    <a:pt x="13" y="45"/>
                  </a:lnTo>
                  <a:lnTo>
                    <a:pt x="18" y="45"/>
                  </a:lnTo>
                  <a:lnTo>
                    <a:pt x="21" y="45"/>
                  </a:lnTo>
                  <a:lnTo>
                    <a:pt x="26" y="45"/>
                  </a:lnTo>
                  <a:lnTo>
                    <a:pt x="29" y="45"/>
                  </a:lnTo>
                  <a:lnTo>
                    <a:pt x="31" y="42"/>
                  </a:lnTo>
                  <a:lnTo>
                    <a:pt x="34" y="39"/>
                  </a:lnTo>
                  <a:lnTo>
                    <a:pt x="37" y="39"/>
                  </a:lnTo>
                  <a:lnTo>
                    <a:pt x="39" y="37"/>
                  </a:lnTo>
                  <a:lnTo>
                    <a:pt x="42" y="34"/>
                  </a:lnTo>
                  <a:lnTo>
                    <a:pt x="42" y="29"/>
                  </a:lnTo>
                  <a:lnTo>
                    <a:pt x="42" y="26"/>
                  </a:lnTo>
                  <a:lnTo>
                    <a:pt x="45" y="23"/>
                  </a:lnTo>
                </a:path>
              </a:pathLst>
            </a:custGeom>
            <a:noFill/>
            <a:ln w="33338">
              <a:solidFill>
                <a:srgbClr val="000000"/>
              </a:solidFill>
              <a:round/>
              <a:headEnd/>
              <a:tailEnd/>
            </a:ln>
          </p:spPr>
          <p:txBody>
            <a:bodyPr>
              <a:prstTxWarp prst="textNoShape">
                <a:avLst/>
              </a:prstTxWarp>
            </a:bodyPr>
            <a:lstStyle/>
            <a:p>
              <a:endParaRPr lang="en-US"/>
            </a:p>
          </p:txBody>
        </p:sp>
        <p:sp>
          <p:nvSpPr>
            <p:cNvPr id="29808" name="Freeform 73"/>
            <p:cNvSpPr>
              <a:spLocks/>
            </p:cNvSpPr>
            <p:nvPr/>
          </p:nvSpPr>
          <p:spPr bwMode="auto">
            <a:xfrm>
              <a:off x="3757" y="3161"/>
              <a:ext cx="46" cy="45"/>
            </a:xfrm>
            <a:custGeom>
              <a:avLst/>
              <a:gdLst>
                <a:gd name="T0" fmla="*/ 43 w 46"/>
                <a:gd name="T1" fmla="*/ 21 h 45"/>
                <a:gd name="T2" fmla="*/ 43 w 46"/>
                <a:gd name="T3" fmla="*/ 26 h 45"/>
                <a:gd name="T4" fmla="*/ 43 w 46"/>
                <a:gd name="T5" fmla="*/ 29 h 45"/>
                <a:gd name="T6" fmla="*/ 43 w 46"/>
                <a:gd name="T7" fmla="*/ 34 h 45"/>
                <a:gd name="T8" fmla="*/ 40 w 46"/>
                <a:gd name="T9" fmla="*/ 37 h 45"/>
                <a:gd name="T10" fmla="*/ 38 w 46"/>
                <a:gd name="T11" fmla="*/ 39 h 45"/>
                <a:gd name="T12" fmla="*/ 35 w 46"/>
                <a:gd name="T13" fmla="*/ 39 h 45"/>
                <a:gd name="T14" fmla="*/ 32 w 46"/>
                <a:gd name="T15" fmla="*/ 42 h 45"/>
                <a:gd name="T16" fmla="*/ 30 w 46"/>
                <a:gd name="T17" fmla="*/ 45 h 45"/>
                <a:gd name="T18" fmla="*/ 27 w 46"/>
                <a:gd name="T19" fmla="*/ 45 h 45"/>
                <a:gd name="T20" fmla="*/ 22 w 46"/>
                <a:gd name="T21" fmla="*/ 45 h 45"/>
                <a:gd name="T22" fmla="*/ 19 w 46"/>
                <a:gd name="T23" fmla="*/ 45 h 45"/>
                <a:gd name="T24" fmla="*/ 14 w 46"/>
                <a:gd name="T25" fmla="*/ 45 h 45"/>
                <a:gd name="T26" fmla="*/ 11 w 46"/>
                <a:gd name="T27" fmla="*/ 42 h 45"/>
                <a:gd name="T28" fmla="*/ 8 w 46"/>
                <a:gd name="T29" fmla="*/ 39 h 45"/>
                <a:gd name="T30" fmla="*/ 6 w 46"/>
                <a:gd name="T31" fmla="*/ 39 h 45"/>
                <a:gd name="T32" fmla="*/ 3 w 46"/>
                <a:gd name="T33" fmla="*/ 37 h 45"/>
                <a:gd name="T34" fmla="*/ 3 w 46"/>
                <a:gd name="T35" fmla="*/ 34 h 45"/>
                <a:gd name="T36" fmla="*/ 0 w 46"/>
                <a:gd name="T37" fmla="*/ 29 h 45"/>
                <a:gd name="T38" fmla="*/ 0 w 46"/>
                <a:gd name="T39" fmla="*/ 26 h 45"/>
                <a:gd name="T40" fmla="*/ 0 w 46"/>
                <a:gd name="T41" fmla="*/ 23 h 45"/>
                <a:gd name="T42" fmla="*/ 0 w 46"/>
                <a:gd name="T43" fmla="*/ 18 h 45"/>
                <a:gd name="T44" fmla="*/ 0 w 46"/>
                <a:gd name="T45" fmla="*/ 16 h 45"/>
                <a:gd name="T46" fmla="*/ 3 w 46"/>
                <a:gd name="T47" fmla="*/ 13 h 45"/>
                <a:gd name="T48" fmla="*/ 3 w 46"/>
                <a:gd name="T49" fmla="*/ 10 h 45"/>
                <a:gd name="T50" fmla="*/ 6 w 46"/>
                <a:gd name="T51" fmla="*/ 8 h 45"/>
                <a:gd name="T52" fmla="*/ 8 w 46"/>
                <a:gd name="T53" fmla="*/ 5 h 45"/>
                <a:gd name="T54" fmla="*/ 11 w 46"/>
                <a:gd name="T55" fmla="*/ 2 h 45"/>
                <a:gd name="T56" fmla="*/ 14 w 46"/>
                <a:gd name="T57" fmla="*/ 2 h 45"/>
                <a:gd name="T58" fmla="*/ 19 w 46"/>
                <a:gd name="T59" fmla="*/ 0 h 45"/>
                <a:gd name="T60" fmla="*/ 22 w 46"/>
                <a:gd name="T61" fmla="*/ 0 h 45"/>
                <a:gd name="T62" fmla="*/ 27 w 46"/>
                <a:gd name="T63" fmla="*/ 0 h 45"/>
                <a:gd name="T64" fmla="*/ 30 w 46"/>
                <a:gd name="T65" fmla="*/ 2 h 45"/>
                <a:gd name="T66" fmla="*/ 32 w 46"/>
                <a:gd name="T67" fmla="*/ 2 h 45"/>
                <a:gd name="T68" fmla="*/ 35 w 46"/>
                <a:gd name="T69" fmla="*/ 5 h 45"/>
                <a:gd name="T70" fmla="*/ 38 w 46"/>
                <a:gd name="T71" fmla="*/ 8 h 45"/>
                <a:gd name="T72" fmla="*/ 40 w 46"/>
                <a:gd name="T73" fmla="*/ 10 h 45"/>
                <a:gd name="T74" fmla="*/ 43 w 46"/>
                <a:gd name="T75" fmla="*/ 13 h 45"/>
                <a:gd name="T76" fmla="*/ 43 w 46"/>
                <a:gd name="T77" fmla="*/ 16 h 45"/>
                <a:gd name="T78" fmla="*/ 43 w 46"/>
                <a:gd name="T79" fmla="*/ 18 h 45"/>
                <a:gd name="T80" fmla="*/ 46 w 46"/>
                <a:gd name="T81" fmla="*/ 23 h 45"/>
                <a:gd name="T82" fmla="*/ 43 w 46"/>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5"/>
                <a:gd name="T128" fmla="*/ 46 w 46"/>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5">
                  <a:moveTo>
                    <a:pt x="43" y="21"/>
                  </a:moveTo>
                  <a:lnTo>
                    <a:pt x="43" y="26"/>
                  </a:lnTo>
                  <a:lnTo>
                    <a:pt x="43" y="29"/>
                  </a:lnTo>
                  <a:lnTo>
                    <a:pt x="43" y="34"/>
                  </a:lnTo>
                  <a:lnTo>
                    <a:pt x="40" y="37"/>
                  </a:lnTo>
                  <a:lnTo>
                    <a:pt x="38" y="39"/>
                  </a:lnTo>
                  <a:lnTo>
                    <a:pt x="35" y="39"/>
                  </a:lnTo>
                  <a:lnTo>
                    <a:pt x="32" y="42"/>
                  </a:lnTo>
                  <a:lnTo>
                    <a:pt x="30" y="45"/>
                  </a:lnTo>
                  <a:lnTo>
                    <a:pt x="27" y="45"/>
                  </a:lnTo>
                  <a:lnTo>
                    <a:pt x="22" y="45"/>
                  </a:lnTo>
                  <a:lnTo>
                    <a:pt x="19" y="45"/>
                  </a:lnTo>
                  <a:lnTo>
                    <a:pt x="14" y="45"/>
                  </a:lnTo>
                  <a:lnTo>
                    <a:pt x="11" y="42"/>
                  </a:lnTo>
                  <a:lnTo>
                    <a:pt x="8" y="39"/>
                  </a:lnTo>
                  <a:lnTo>
                    <a:pt x="6" y="39"/>
                  </a:lnTo>
                  <a:lnTo>
                    <a:pt x="3" y="37"/>
                  </a:lnTo>
                  <a:lnTo>
                    <a:pt x="3" y="34"/>
                  </a:lnTo>
                  <a:lnTo>
                    <a:pt x="0" y="29"/>
                  </a:lnTo>
                  <a:lnTo>
                    <a:pt x="0" y="26"/>
                  </a:lnTo>
                  <a:lnTo>
                    <a:pt x="0" y="23"/>
                  </a:lnTo>
                  <a:lnTo>
                    <a:pt x="0" y="18"/>
                  </a:lnTo>
                  <a:lnTo>
                    <a:pt x="0" y="16"/>
                  </a:lnTo>
                  <a:lnTo>
                    <a:pt x="3" y="13"/>
                  </a:lnTo>
                  <a:lnTo>
                    <a:pt x="3" y="10"/>
                  </a:lnTo>
                  <a:lnTo>
                    <a:pt x="6" y="8"/>
                  </a:lnTo>
                  <a:lnTo>
                    <a:pt x="8" y="5"/>
                  </a:lnTo>
                  <a:lnTo>
                    <a:pt x="11" y="2"/>
                  </a:lnTo>
                  <a:lnTo>
                    <a:pt x="14" y="2"/>
                  </a:lnTo>
                  <a:lnTo>
                    <a:pt x="19" y="0"/>
                  </a:lnTo>
                  <a:lnTo>
                    <a:pt x="22" y="0"/>
                  </a:lnTo>
                  <a:lnTo>
                    <a:pt x="27" y="0"/>
                  </a:lnTo>
                  <a:lnTo>
                    <a:pt x="30" y="2"/>
                  </a:lnTo>
                  <a:lnTo>
                    <a:pt x="32" y="2"/>
                  </a:lnTo>
                  <a:lnTo>
                    <a:pt x="35" y="5"/>
                  </a:lnTo>
                  <a:lnTo>
                    <a:pt x="38" y="8"/>
                  </a:lnTo>
                  <a:lnTo>
                    <a:pt x="40" y="10"/>
                  </a:lnTo>
                  <a:lnTo>
                    <a:pt x="43" y="13"/>
                  </a:lnTo>
                  <a:lnTo>
                    <a:pt x="43" y="16"/>
                  </a:lnTo>
                  <a:lnTo>
                    <a:pt x="43" y="18"/>
                  </a:lnTo>
                  <a:lnTo>
                    <a:pt x="46" y="23"/>
                  </a:lnTo>
                  <a:lnTo>
                    <a:pt x="43"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809" name="Freeform 74"/>
            <p:cNvSpPr>
              <a:spLocks/>
            </p:cNvSpPr>
            <p:nvPr/>
          </p:nvSpPr>
          <p:spPr bwMode="auto">
            <a:xfrm>
              <a:off x="3757" y="3161"/>
              <a:ext cx="46" cy="45"/>
            </a:xfrm>
            <a:custGeom>
              <a:avLst/>
              <a:gdLst>
                <a:gd name="T0" fmla="*/ 43 w 46"/>
                <a:gd name="T1" fmla="*/ 21 h 45"/>
                <a:gd name="T2" fmla="*/ 43 w 46"/>
                <a:gd name="T3" fmla="*/ 18 h 45"/>
                <a:gd name="T4" fmla="*/ 43 w 46"/>
                <a:gd name="T5" fmla="*/ 16 h 45"/>
                <a:gd name="T6" fmla="*/ 43 w 46"/>
                <a:gd name="T7" fmla="*/ 13 h 45"/>
                <a:gd name="T8" fmla="*/ 40 w 46"/>
                <a:gd name="T9" fmla="*/ 10 h 45"/>
                <a:gd name="T10" fmla="*/ 38 w 46"/>
                <a:gd name="T11" fmla="*/ 8 h 45"/>
                <a:gd name="T12" fmla="*/ 35 w 46"/>
                <a:gd name="T13" fmla="*/ 5 h 45"/>
                <a:gd name="T14" fmla="*/ 32 w 46"/>
                <a:gd name="T15" fmla="*/ 2 h 45"/>
                <a:gd name="T16" fmla="*/ 30 w 46"/>
                <a:gd name="T17" fmla="*/ 2 h 45"/>
                <a:gd name="T18" fmla="*/ 27 w 46"/>
                <a:gd name="T19" fmla="*/ 0 h 45"/>
                <a:gd name="T20" fmla="*/ 22 w 46"/>
                <a:gd name="T21" fmla="*/ 0 h 45"/>
                <a:gd name="T22" fmla="*/ 19 w 46"/>
                <a:gd name="T23" fmla="*/ 0 h 45"/>
                <a:gd name="T24" fmla="*/ 14 w 46"/>
                <a:gd name="T25" fmla="*/ 2 h 45"/>
                <a:gd name="T26" fmla="*/ 11 w 46"/>
                <a:gd name="T27" fmla="*/ 2 h 45"/>
                <a:gd name="T28" fmla="*/ 8 w 46"/>
                <a:gd name="T29" fmla="*/ 5 h 45"/>
                <a:gd name="T30" fmla="*/ 6 w 46"/>
                <a:gd name="T31" fmla="*/ 8 h 45"/>
                <a:gd name="T32" fmla="*/ 3 w 46"/>
                <a:gd name="T33" fmla="*/ 10 h 45"/>
                <a:gd name="T34" fmla="*/ 3 w 46"/>
                <a:gd name="T35" fmla="*/ 13 h 45"/>
                <a:gd name="T36" fmla="*/ 0 w 46"/>
                <a:gd name="T37" fmla="*/ 16 h 45"/>
                <a:gd name="T38" fmla="*/ 0 w 46"/>
                <a:gd name="T39" fmla="*/ 18 h 45"/>
                <a:gd name="T40" fmla="*/ 0 w 46"/>
                <a:gd name="T41" fmla="*/ 23 h 45"/>
                <a:gd name="T42" fmla="*/ 0 w 46"/>
                <a:gd name="T43" fmla="*/ 26 h 45"/>
                <a:gd name="T44" fmla="*/ 0 w 46"/>
                <a:gd name="T45" fmla="*/ 29 h 45"/>
                <a:gd name="T46" fmla="*/ 3 w 46"/>
                <a:gd name="T47" fmla="*/ 34 h 45"/>
                <a:gd name="T48" fmla="*/ 3 w 46"/>
                <a:gd name="T49" fmla="*/ 37 h 45"/>
                <a:gd name="T50" fmla="*/ 6 w 46"/>
                <a:gd name="T51" fmla="*/ 39 h 45"/>
                <a:gd name="T52" fmla="*/ 8 w 46"/>
                <a:gd name="T53" fmla="*/ 39 h 45"/>
                <a:gd name="T54" fmla="*/ 11 w 46"/>
                <a:gd name="T55" fmla="*/ 42 h 45"/>
                <a:gd name="T56" fmla="*/ 14 w 46"/>
                <a:gd name="T57" fmla="*/ 45 h 45"/>
                <a:gd name="T58" fmla="*/ 19 w 46"/>
                <a:gd name="T59" fmla="*/ 45 h 45"/>
                <a:gd name="T60" fmla="*/ 22 w 46"/>
                <a:gd name="T61" fmla="*/ 45 h 45"/>
                <a:gd name="T62" fmla="*/ 27 w 46"/>
                <a:gd name="T63" fmla="*/ 45 h 45"/>
                <a:gd name="T64" fmla="*/ 30 w 46"/>
                <a:gd name="T65" fmla="*/ 45 h 45"/>
                <a:gd name="T66" fmla="*/ 32 w 46"/>
                <a:gd name="T67" fmla="*/ 42 h 45"/>
                <a:gd name="T68" fmla="*/ 35 w 46"/>
                <a:gd name="T69" fmla="*/ 39 h 45"/>
                <a:gd name="T70" fmla="*/ 38 w 46"/>
                <a:gd name="T71" fmla="*/ 39 h 45"/>
                <a:gd name="T72" fmla="*/ 40 w 46"/>
                <a:gd name="T73" fmla="*/ 37 h 45"/>
                <a:gd name="T74" fmla="*/ 43 w 46"/>
                <a:gd name="T75" fmla="*/ 34 h 45"/>
                <a:gd name="T76" fmla="*/ 43 w 46"/>
                <a:gd name="T77" fmla="*/ 29 h 45"/>
                <a:gd name="T78" fmla="*/ 43 w 46"/>
                <a:gd name="T79" fmla="*/ 26 h 45"/>
                <a:gd name="T80" fmla="*/ 46 w 46"/>
                <a:gd name="T81" fmla="*/ 23 h 45"/>
                <a:gd name="T82" fmla="*/ 46 w 46"/>
                <a:gd name="T83" fmla="*/ 23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5"/>
                <a:gd name="T128" fmla="*/ 46 w 46"/>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5">
                  <a:moveTo>
                    <a:pt x="43" y="21"/>
                  </a:moveTo>
                  <a:lnTo>
                    <a:pt x="43" y="18"/>
                  </a:lnTo>
                  <a:lnTo>
                    <a:pt x="43" y="16"/>
                  </a:lnTo>
                  <a:lnTo>
                    <a:pt x="43" y="13"/>
                  </a:lnTo>
                  <a:lnTo>
                    <a:pt x="40" y="10"/>
                  </a:lnTo>
                  <a:lnTo>
                    <a:pt x="38" y="8"/>
                  </a:lnTo>
                  <a:lnTo>
                    <a:pt x="35" y="5"/>
                  </a:lnTo>
                  <a:lnTo>
                    <a:pt x="32" y="2"/>
                  </a:lnTo>
                  <a:lnTo>
                    <a:pt x="30" y="2"/>
                  </a:lnTo>
                  <a:lnTo>
                    <a:pt x="27" y="0"/>
                  </a:lnTo>
                  <a:lnTo>
                    <a:pt x="22" y="0"/>
                  </a:lnTo>
                  <a:lnTo>
                    <a:pt x="19" y="0"/>
                  </a:lnTo>
                  <a:lnTo>
                    <a:pt x="14" y="2"/>
                  </a:lnTo>
                  <a:lnTo>
                    <a:pt x="11" y="2"/>
                  </a:lnTo>
                  <a:lnTo>
                    <a:pt x="8" y="5"/>
                  </a:lnTo>
                  <a:lnTo>
                    <a:pt x="6" y="8"/>
                  </a:lnTo>
                  <a:lnTo>
                    <a:pt x="3" y="10"/>
                  </a:lnTo>
                  <a:lnTo>
                    <a:pt x="3" y="13"/>
                  </a:lnTo>
                  <a:lnTo>
                    <a:pt x="0" y="16"/>
                  </a:lnTo>
                  <a:lnTo>
                    <a:pt x="0" y="18"/>
                  </a:lnTo>
                  <a:lnTo>
                    <a:pt x="0" y="23"/>
                  </a:lnTo>
                  <a:lnTo>
                    <a:pt x="0" y="26"/>
                  </a:lnTo>
                  <a:lnTo>
                    <a:pt x="0" y="29"/>
                  </a:lnTo>
                  <a:lnTo>
                    <a:pt x="3" y="34"/>
                  </a:lnTo>
                  <a:lnTo>
                    <a:pt x="3" y="37"/>
                  </a:lnTo>
                  <a:lnTo>
                    <a:pt x="6" y="39"/>
                  </a:lnTo>
                  <a:lnTo>
                    <a:pt x="8" y="39"/>
                  </a:lnTo>
                  <a:lnTo>
                    <a:pt x="11" y="42"/>
                  </a:lnTo>
                  <a:lnTo>
                    <a:pt x="14" y="45"/>
                  </a:lnTo>
                  <a:lnTo>
                    <a:pt x="19" y="45"/>
                  </a:lnTo>
                  <a:lnTo>
                    <a:pt x="22" y="45"/>
                  </a:lnTo>
                  <a:lnTo>
                    <a:pt x="27" y="45"/>
                  </a:lnTo>
                  <a:lnTo>
                    <a:pt x="30" y="45"/>
                  </a:lnTo>
                  <a:lnTo>
                    <a:pt x="32" y="42"/>
                  </a:lnTo>
                  <a:lnTo>
                    <a:pt x="35" y="39"/>
                  </a:lnTo>
                  <a:lnTo>
                    <a:pt x="38" y="39"/>
                  </a:lnTo>
                  <a:lnTo>
                    <a:pt x="40" y="37"/>
                  </a:lnTo>
                  <a:lnTo>
                    <a:pt x="43" y="34"/>
                  </a:lnTo>
                  <a:lnTo>
                    <a:pt x="43" y="29"/>
                  </a:lnTo>
                  <a:lnTo>
                    <a:pt x="43" y="26"/>
                  </a:lnTo>
                  <a:lnTo>
                    <a:pt x="46" y="23"/>
                  </a:lnTo>
                </a:path>
              </a:pathLst>
            </a:custGeom>
            <a:noFill/>
            <a:ln w="33338">
              <a:solidFill>
                <a:srgbClr val="000000"/>
              </a:solidFill>
              <a:round/>
              <a:headEnd/>
              <a:tailEnd/>
            </a:ln>
          </p:spPr>
          <p:txBody>
            <a:bodyPr>
              <a:prstTxWarp prst="textNoShape">
                <a:avLst/>
              </a:prstTxWarp>
            </a:bodyPr>
            <a:lstStyle/>
            <a:p>
              <a:endParaRPr lang="en-US"/>
            </a:p>
          </p:txBody>
        </p:sp>
        <p:sp>
          <p:nvSpPr>
            <p:cNvPr id="29810" name="Freeform 75"/>
            <p:cNvSpPr>
              <a:spLocks/>
            </p:cNvSpPr>
            <p:nvPr/>
          </p:nvSpPr>
          <p:spPr bwMode="auto">
            <a:xfrm>
              <a:off x="3956" y="3161"/>
              <a:ext cx="45" cy="45"/>
            </a:xfrm>
            <a:custGeom>
              <a:avLst/>
              <a:gdLst>
                <a:gd name="T0" fmla="*/ 43 w 45"/>
                <a:gd name="T1" fmla="*/ 21 h 45"/>
                <a:gd name="T2" fmla="*/ 43 w 45"/>
                <a:gd name="T3" fmla="*/ 26 h 45"/>
                <a:gd name="T4" fmla="*/ 43 w 45"/>
                <a:gd name="T5" fmla="*/ 29 h 45"/>
                <a:gd name="T6" fmla="*/ 43 w 45"/>
                <a:gd name="T7" fmla="*/ 34 h 45"/>
                <a:gd name="T8" fmla="*/ 40 w 45"/>
                <a:gd name="T9" fmla="*/ 37 h 45"/>
                <a:gd name="T10" fmla="*/ 37 w 45"/>
                <a:gd name="T11" fmla="*/ 39 h 45"/>
                <a:gd name="T12" fmla="*/ 35 w 45"/>
                <a:gd name="T13" fmla="*/ 39 h 45"/>
                <a:gd name="T14" fmla="*/ 32 w 45"/>
                <a:gd name="T15" fmla="*/ 42 h 45"/>
                <a:gd name="T16" fmla="*/ 29 w 45"/>
                <a:gd name="T17" fmla="*/ 45 h 45"/>
                <a:gd name="T18" fmla="*/ 27 w 45"/>
                <a:gd name="T19" fmla="*/ 45 h 45"/>
                <a:gd name="T20" fmla="*/ 21 w 45"/>
                <a:gd name="T21" fmla="*/ 45 h 45"/>
                <a:gd name="T22" fmla="*/ 19 w 45"/>
                <a:gd name="T23" fmla="*/ 45 h 45"/>
                <a:gd name="T24" fmla="*/ 14 w 45"/>
                <a:gd name="T25" fmla="*/ 45 h 45"/>
                <a:gd name="T26" fmla="*/ 11 w 45"/>
                <a:gd name="T27" fmla="*/ 42 h 45"/>
                <a:gd name="T28" fmla="*/ 8 w 45"/>
                <a:gd name="T29" fmla="*/ 39 h 45"/>
                <a:gd name="T30" fmla="*/ 6 w 45"/>
                <a:gd name="T31" fmla="*/ 39 h 45"/>
                <a:gd name="T32" fmla="*/ 3 w 45"/>
                <a:gd name="T33" fmla="*/ 37 h 45"/>
                <a:gd name="T34" fmla="*/ 3 w 45"/>
                <a:gd name="T35" fmla="*/ 34 h 45"/>
                <a:gd name="T36" fmla="*/ 0 w 45"/>
                <a:gd name="T37" fmla="*/ 29 h 45"/>
                <a:gd name="T38" fmla="*/ 0 w 45"/>
                <a:gd name="T39" fmla="*/ 26 h 45"/>
                <a:gd name="T40" fmla="*/ 0 w 45"/>
                <a:gd name="T41" fmla="*/ 23 h 45"/>
                <a:gd name="T42" fmla="*/ 0 w 45"/>
                <a:gd name="T43" fmla="*/ 18 h 45"/>
                <a:gd name="T44" fmla="*/ 0 w 45"/>
                <a:gd name="T45" fmla="*/ 16 h 45"/>
                <a:gd name="T46" fmla="*/ 3 w 45"/>
                <a:gd name="T47" fmla="*/ 13 h 45"/>
                <a:gd name="T48" fmla="*/ 3 w 45"/>
                <a:gd name="T49" fmla="*/ 10 h 45"/>
                <a:gd name="T50" fmla="*/ 6 w 45"/>
                <a:gd name="T51" fmla="*/ 8 h 45"/>
                <a:gd name="T52" fmla="*/ 8 w 45"/>
                <a:gd name="T53" fmla="*/ 5 h 45"/>
                <a:gd name="T54" fmla="*/ 11 w 45"/>
                <a:gd name="T55" fmla="*/ 2 h 45"/>
                <a:gd name="T56" fmla="*/ 14 w 45"/>
                <a:gd name="T57" fmla="*/ 2 h 45"/>
                <a:gd name="T58" fmla="*/ 19 w 45"/>
                <a:gd name="T59" fmla="*/ 0 h 45"/>
                <a:gd name="T60" fmla="*/ 21 w 45"/>
                <a:gd name="T61" fmla="*/ 0 h 45"/>
                <a:gd name="T62" fmla="*/ 27 w 45"/>
                <a:gd name="T63" fmla="*/ 0 h 45"/>
                <a:gd name="T64" fmla="*/ 29 w 45"/>
                <a:gd name="T65" fmla="*/ 2 h 45"/>
                <a:gd name="T66" fmla="*/ 32 w 45"/>
                <a:gd name="T67" fmla="*/ 2 h 45"/>
                <a:gd name="T68" fmla="*/ 35 w 45"/>
                <a:gd name="T69" fmla="*/ 5 h 45"/>
                <a:gd name="T70" fmla="*/ 37 w 45"/>
                <a:gd name="T71" fmla="*/ 8 h 45"/>
                <a:gd name="T72" fmla="*/ 40 w 45"/>
                <a:gd name="T73" fmla="*/ 10 h 45"/>
                <a:gd name="T74" fmla="*/ 43 w 45"/>
                <a:gd name="T75" fmla="*/ 13 h 45"/>
                <a:gd name="T76" fmla="*/ 43 w 45"/>
                <a:gd name="T77" fmla="*/ 16 h 45"/>
                <a:gd name="T78" fmla="*/ 43 w 45"/>
                <a:gd name="T79" fmla="*/ 18 h 45"/>
                <a:gd name="T80" fmla="*/ 45 w 45"/>
                <a:gd name="T81" fmla="*/ 23 h 45"/>
                <a:gd name="T82" fmla="*/ 43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3" y="21"/>
                  </a:moveTo>
                  <a:lnTo>
                    <a:pt x="43" y="26"/>
                  </a:lnTo>
                  <a:lnTo>
                    <a:pt x="43" y="29"/>
                  </a:lnTo>
                  <a:lnTo>
                    <a:pt x="43" y="34"/>
                  </a:lnTo>
                  <a:lnTo>
                    <a:pt x="40" y="37"/>
                  </a:lnTo>
                  <a:lnTo>
                    <a:pt x="37" y="39"/>
                  </a:lnTo>
                  <a:lnTo>
                    <a:pt x="35" y="39"/>
                  </a:lnTo>
                  <a:lnTo>
                    <a:pt x="32" y="42"/>
                  </a:lnTo>
                  <a:lnTo>
                    <a:pt x="29" y="45"/>
                  </a:lnTo>
                  <a:lnTo>
                    <a:pt x="27" y="45"/>
                  </a:lnTo>
                  <a:lnTo>
                    <a:pt x="21" y="45"/>
                  </a:lnTo>
                  <a:lnTo>
                    <a:pt x="19" y="45"/>
                  </a:lnTo>
                  <a:lnTo>
                    <a:pt x="14" y="45"/>
                  </a:lnTo>
                  <a:lnTo>
                    <a:pt x="11" y="42"/>
                  </a:lnTo>
                  <a:lnTo>
                    <a:pt x="8" y="39"/>
                  </a:lnTo>
                  <a:lnTo>
                    <a:pt x="6" y="39"/>
                  </a:lnTo>
                  <a:lnTo>
                    <a:pt x="3" y="37"/>
                  </a:lnTo>
                  <a:lnTo>
                    <a:pt x="3" y="34"/>
                  </a:lnTo>
                  <a:lnTo>
                    <a:pt x="0" y="29"/>
                  </a:lnTo>
                  <a:lnTo>
                    <a:pt x="0" y="26"/>
                  </a:lnTo>
                  <a:lnTo>
                    <a:pt x="0" y="23"/>
                  </a:lnTo>
                  <a:lnTo>
                    <a:pt x="0" y="18"/>
                  </a:lnTo>
                  <a:lnTo>
                    <a:pt x="0" y="16"/>
                  </a:lnTo>
                  <a:lnTo>
                    <a:pt x="3" y="13"/>
                  </a:lnTo>
                  <a:lnTo>
                    <a:pt x="3" y="10"/>
                  </a:lnTo>
                  <a:lnTo>
                    <a:pt x="6" y="8"/>
                  </a:lnTo>
                  <a:lnTo>
                    <a:pt x="8" y="5"/>
                  </a:lnTo>
                  <a:lnTo>
                    <a:pt x="11" y="2"/>
                  </a:lnTo>
                  <a:lnTo>
                    <a:pt x="14" y="2"/>
                  </a:lnTo>
                  <a:lnTo>
                    <a:pt x="19" y="0"/>
                  </a:lnTo>
                  <a:lnTo>
                    <a:pt x="21" y="0"/>
                  </a:lnTo>
                  <a:lnTo>
                    <a:pt x="27" y="0"/>
                  </a:lnTo>
                  <a:lnTo>
                    <a:pt x="29" y="2"/>
                  </a:lnTo>
                  <a:lnTo>
                    <a:pt x="32" y="2"/>
                  </a:lnTo>
                  <a:lnTo>
                    <a:pt x="35" y="5"/>
                  </a:lnTo>
                  <a:lnTo>
                    <a:pt x="37" y="8"/>
                  </a:lnTo>
                  <a:lnTo>
                    <a:pt x="40" y="10"/>
                  </a:lnTo>
                  <a:lnTo>
                    <a:pt x="43" y="13"/>
                  </a:lnTo>
                  <a:lnTo>
                    <a:pt x="43" y="16"/>
                  </a:lnTo>
                  <a:lnTo>
                    <a:pt x="43" y="18"/>
                  </a:lnTo>
                  <a:lnTo>
                    <a:pt x="45" y="23"/>
                  </a:lnTo>
                  <a:lnTo>
                    <a:pt x="43"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811" name="Freeform 76"/>
            <p:cNvSpPr>
              <a:spLocks/>
            </p:cNvSpPr>
            <p:nvPr/>
          </p:nvSpPr>
          <p:spPr bwMode="auto">
            <a:xfrm>
              <a:off x="3956" y="3161"/>
              <a:ext cx="45" cy="45"/>
            </a:xfrm>
            <a:custGeom>
              <a:avLst/>
              <a:gdLst>
                <a:gd name="T0" fmla="*/ 43 w 45"/>
                <a:gd name="T1" fmla="*/ 21 h 45"/>
                <a:gd name="T2" fmla="*/ 43 w 45"/>
                <a:gd name="T3" fmla="*/ 18 h 45"/>
                <a:gd name="T4" fmla="*/ 43 w 45"/>
                <a:gd name="T5" fmla="*/ 16 h 45"/>
                <a:gd name="T6" fmla="*/ 43 w 45"/>
                <a:gd name="T7" fmla="*/ 13 h 45"/>
                <a:gd name="T8" fmla="*/ 40 w 45"/>
                <a:gd name="T9" fmla="*/ 10 h 45"/>
                <a:gd name="T10" fmla="*/ 37 w 45"/>
                <a:gd name="T11" fmla="*/ 8 h 45"/>
                <a:gd name="T12" fmla="*/ 35 w 45"/>
                <a:gd name="T13" fmla="*/ 5 h 45"/>
                <a:gd name="T14" fmla="*/ 32 w 45"/>
                <a:gd name="T15" fmla="*/ 2 h 45"/>
                <a:gd name="T16" fmla="*/ 29 w 45"/>
                <a:gd name="T17" fmla="*/ 2 h 45"/>
                <a:gd name="T18" fmla="*/ 27 w 45"/>
                <a:gd name="T19" fmla="*/ 0 h 45"/>
                <a:gd name="T20" fmla="*/ 21 w 45"/>
                <a:gd name="T21" fmla="*/ 0 h 45"/>
                <a:gd name="T22" fmla="*/ 19 w 45"/>
                <a:gd name="T23" fmla="*/ 0 h 45"/>
                <a:gd name="T24" fmla="*/ 14 w 45"/>
                <a:gd name="T25" fmla="*/ 2 h 45"/>
                <a:gd name="T26" fmla="*/ 11 w 45"/>
                <a:gd name="T27" fmla="*/ 2 h 45"/>
                <a:gd name="T28" fmla="*/ 8 w 45"/>
                <a:gd name="T29" fmla="*/ 5 h 45"/>
                <a:gd name="T30" fmla="*/ 6 w 45"/>
                <a:gd name="T31" fmla="*/ 8 h 45"/>
                <a:gd name="T32" fmla="*/ 3 w 45"/>
                <a:gd name="T33" fmla="*/ 10 h 45"/>
                <a:gd name="T34" fmla="*/ 3 w 45"/>
                <a:gd name="T35" fmla="*/ 13 h 45"/>
                <a:gd name="T36" fmla="*/ 0 w 45"/>
                <a:gd name="T37" fmla="*/ 16 h 45"/>
                <a:gd name="T38" fmla="*/ 0 w 45"/>
                <a:gd name="T39" fmla="*/ 18 h 45"/>
                <a:gd name="T40" fmla="*/ 0 w 45"/>
                <a:gd name="T41" fmla="*/ 23 h 45"/>
                <a:gd name="T42" fmla="*/ 0 w 45"/>
                <a:gd name="T43" fmla="*/ 26 h 45"/>
                <a:gd name="T44" fmla="*/ 0 w 45"/>
                <a:gd name="T45" fmla="*/ 29 h 45"/>
                <a:gd name="T46" fmla="*/ 3 w 45"/>
                <a:gd name="T47" fmla="*/ 34 h 45"/>
                <a:gd name="T48" fmla="*/ 3 w 45"/>
                <a:gd name="T49" fmla="*/ 37 h 45"/>
                <a:gd name="T50" fmla="*/ 6 w 45"/>
                <a:gd name="T51" fmla="*/ 39 h 45"/>
                <a:gd name="T52" fmla="*/ 8 w 45"/>
                <a:gd name="T53" fmla="*/ 39 h 45"/>
                <a:gd name="T54" fmla="*/ 11 w 45"/>
                <a:gd name="T55" fmla="*/ 42 h 45"/>
                <a:gd name="T56" fmla="*/ 14 w 45"/>
                <a:gd name="T57" fmla="*/ 45 h 45"/>
                <a:gd name="T58" fmla="*/ 19 w 45"/>
                <a:gd name="T59" fmla="*/ 45 h 45"/>
                <a:gd name="T60" fmla="*/ 21 w 45"/>
                <a:gd name="T61" fmla="*/ 45 h 45"/>
                <a:gd name="T62" fmla="*/ 27 w 45"/>
                <a:gd name="T63" fmla="*/ 45 h 45"/>
                <a:gd name="T64" fmla="*/ 29 w 45"/>
                <a:gd name="T65" fmla="*/ 45 h 45"/>
                <a:gd name="T66" fmla="*/ 32 w 45"/>
                <a:gd name="T67" fmla="*/ 42 h 45"/>
                <a:gd name="T68" fmla="*/ 35 w 45"/>
                <a:gd name="T69" fmla="*/ 39 h 45"/>
                <a:gd name="T70" fmla="*/ 37 w 45"/>
                <a:gd name="T71" fmla="*/ 39 h 45"/>
                <a:gd name="T72" fmla="*/ 40 w 45"/>
                <a:gd name="T73" fmla="*/ 37 h 45"/>
                <a:gd name="T74" fmla="*/ 43 w 45"/>
                <a:gd name="T75" fmla="*/ 34 h 45"/>
                <a:gd name="T76" fmla="*/ 43 w 45"/>
                <a:gd name="T77" fmla="*/ 29 h 45"/>
                <a:gd name="T78" fmla="*/ 43 w 45"/>
                <a:gd name="T79" fmla="*/ 26 h 45"/>
                <a:gd name="T80" fmla="*/ 45 w 45"/>
                <a:gd name="T81" fmla="*/ 23 h 45"/>
                <a:gd name="T82" fmla="*/ 45 w 45"/>
                <a:gd name="T83" fmla="*/ 23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3" y="21"/>
                  </a:moveTo>
                  <a:lnTo>
                    <a:pt x="43" y="18"/>
                  </a:lnTo>
                  <a:lnTo>
                    <a:pt x="43" y="16"/>
                  </a:lnTo>
                  <a:lnTo>
                    <a:pt x="43" y="13"/>
                  </a:lnTo>
                  <a:lnTo>
                    <a:pt x="40" y="10"/>
                  </a:lnTo>
                  <a:lnTo>
                    <a:pt x="37" y="8"/>
                  </a:lnTo>
                  <a:lnTo>
                    <a:pt x="35" y="5"/>
                  </a:lnTo>
                  <a:lnTo>
                    <a:pt x="32" y="2"/>
                  </a:lnTo>
                  <a:lnTo>
                    <a:pt x="29" y="2"/>
                  </a:lnTo>
                  <a:lnTo>
                    <a:pt x="27" y="0"/>
                  </a:lnTo>
                  <a:lnTo>
                    <a:pt x="21" y="0"/>
                  </a:lnTo>
                  <a:lnTo>
                    <a:pt x="19" y="0"/>
                  </a:lnTo>
                  <a:lnTo>
                    <a:pt x="14" y="2"/>
                  </a:lnTo>
                  <a:lnTo>
                    <a:pt x="11" y="2"/>
                  </a:lnTo>
                  <a:lnTo>
                    <a:pt x="8" y="5"/>
                  </a:lnTo>
                  <a:lnTo>
                    <a:pt x="6" y="8"/>
                  </a:lnTo>
                  <a:lnTo>
                    <a:pt x="3" y="10"/>
                  </a:lnTo>
                  <a:lnTo>
                    <a:pt x="3" y="13"/>
                  </a:lnTo>
                  <a:lnTo>
                    <a:pt x="0" y="16"/>
                  </a:lnTo>
                  <a:lnTo>
                    <a:pt x="0" y="18"/>
                  </a:lnTo>
                  <a:lnTo>
                    <a:pt x="0" y="23"/>
                  </a:lnTo>
                  <a:lnTo>
                    <a:pt x="0" y="26"/>
                  </a:lnTo>
                  <a:lnTo>
                    <a:pt x="0" y="29"/>
                  </a:lnTo>
                  <a:lnTo>
                    <a:pt x="3" y="34"/>
                  </a:lnTo>
                  <a:lnTo>
                    <a:pt x="3" y="37"/>
                  </a:lnTo>
                  <a:lnTo>
                    <a:pt x="6" y="39"/>
                  </a:lnTo>
                  <a:lnTo>
                    <a:pt x="8" y="39"/>
                  </a:lnTo>
                  <a:lnTo>
                    <a:pt x="11" y="42"/>
                  </a:lnTo>
                  <a:lnTo>
                    <a:pt x="14" y="45"/>
                  </a:lnTo>
                  <a:lnTo>
                    <a:pt x="19" y="45"/>
                  </a:lnTo>
                  <a:lnTo>
                    <a:pt x="21" y="45"/>
                  </a:lnTo>
                  <a:lnTo>
                    <a:pt x="27" y="45"/>
                  </a:lnTo>
                  <a:lnTo>
                    <a:pt x="29" y="45"/>
                  </a:lnTo>
                  <a:lnTo>
                    <a:pt x="32" y="42"/>
                  </a:lnTo>
                  <a:lnTo>
                    <a:pt x="35" y="39"/>
                  </a:lnTo>
                  <a:lnTo>
                    <a:pt x="37" y="39"/>
                  </a:lnTo>
                  <a:lnTo>
                    <a:pt x="40" y="37"/>
                  </a:lnTo>
                  <a:lnTo>
                    <a:pt x="43" y="34"/>
                  </a:lnTo>
                  <a:lnTo>
                    <a:pt x="43" y="29"/>
                  </a:lnTo>
                  <a:lnTo>
                    <a:pt x="43" y="26"/>
                  </a:lnTo>
                  <a:lnTo>
                    <a:pt x="45" y="23"/>
                  </a:lnTo>
                </a:path>
              </a:pathLst>
            </a:custGeom>
            <a:noFill/>
            <a:ln w="33338">
              <a:solidFill>
                <a:srgbClr val="000000"/>
              </a:solidFill>
              <a:round/>
              <a:headEnd/>
              <a:tailEnd/>
            </a:ln>
          </p:spPr>
          <p:txBody>
            <a:bodyPr>
              <a:prstTxWarp prst="textNoShape">
                <a:avLst/>
              </a:prstTxWarp>
            </a:bodyPr>
            <a:lstStyle/>
            <a:p>
              <a:endParaRPr lang="en-US"/>
            </a:p>
          </p:txBody>
        </p:sp>
      </p:grpSp>
      <p:sp>
        <p:nvSpPr>
          <p:cNvPr id="29737" name="Line 78"/>
          <p:cNvSpPr>
            <a:spLocks noChangeShapeType="1"/>
          </p:cNvSpPr>
          <p:nvPr/>
        </p:nvSpPr>
        <p:spPr bwMode="auto">
          <a:xfrm>
            <a:off x="5191125" y="3395663"/>
            <a:ext cx="3175" cy="117475"/>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38" name="Line 79"/>
          <p:cNvSpPr>
            <a:spLocks noChangeShapeType="1"/>
          </p:cNvSpPr>
          <p:nvPr/>
        </p:nvSpPr>
        <p:spPr bwMode="auto">
          <a:xfrm>
            <a:off x="5438775" y="2895600"/>
            <a:ext cx="0" cy="1524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39" name="Line 80"/>
          <p:cNvSpPr>
            <a:spLocks noChangeShapeType="1"/>
          </p:cNvSpPr>
          <p:nvPr/>
        </p:nvSpPr>
        <p:spPr bwMode="auto">
          <a:xfrm>
            <a:off x="3419475" y="2819400"/>
            <a:ext cx="0" cy="2286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40" name="Freeform 81"/>
          <p:cNvSpPr>
            <a:spLocks/>
          </p:cNvSpPr>
          <p:nvPr/>
        </p:nvSpPr>
        <p:spPr bwMode="auto">
          <a:xfrm>
            <a:off x="3124200" y="3003550"/>
            <a:ext cx="2647950" cy="382588"/>
          </a:xfrm>
          <a:custGeom>
            <a:avLst/>
            <a:gdLst>
              <a:gd name="T0" fmla="*/ 0 w 1668"/>
              <a:gd name="T1" fmla="*/ 0 h 241"/>
              <a:gd name="T2" fmla="*/ 2147483647 w 1668"/>
              <a:gd name="T3" fmla="*/ 2147483647 h 241"/>
              <a:gd name="T4" fmla="*/ 2147483647 w 1668"/>
              <a:gd name="T5" fmla="*/ 2147483647 h 241"/>
              <a:gd name="T6" fmla="*/ 2147483647 w 1668"/>
              <a:gd name="T7" fmla="*/ 2147483647 h 241"/>
              <a:gd name="T8" fmla="*/ 2147483647 w 1668"/>
              <a:gd name="T9" fmla="*/ 2147483647 h 241"/>
              <a:gd name="T10" fmla="*/ 0 w 1668"/>
              <a:gd name="T11" fmla="*/ 0 h 241"/>
              <a:gd name="T12" fmla="*/ 0 60000 65536"/>
              <a:gd name="T13" fmla="*/ 0 60000 65536"/>
              <a:gd name="T14" fmla="*/ 0 60000 65536"/>
              <a:gd name="T15" fmla="*/ 0 60000 65536"/>
              <a:gd name="T16" fmla="*/ 0 60000 65536"/>
              <a:gd name="T17" fmla="*/ 0 60000 65536"/>
              <a:gd name="T18" fmla="*/ 0 w 1668"/>
              <a:gd name="T19" fmla="*/ 0 h 241"/>
              <a:gd name="T20" fmla="*/ 1668 w 1668"/>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1668" h="241">
                <a:moveTo>
                  <a:pt x="0" y="0"/>
                </a:moveTo>
                <a:lnTo>
                  <a:pt x="1668" y="3"/>
                </a:lnTo>
                <a:lnTo>
                  <a:pt x="1668" y="241"/>
                </a:lnTo>
                <a:lnTo>
                  <a:pt x="3" y="241"/>
                </a:lnTo>
                <a:lnTo>
                  <a:pt x="3"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9741" name="Freeform 82"/>
          <p:cNvSpPr>
            <a:spLocks/>
          </p:cNvSpPr>
          <p:nvPr/>
        </p:nvSpPr>
        <p:spPr bwMode="auto">
          <a:xfrm>
            <a:off x="3124200" y="3003550"/>
            <a:ext cx="2647950" cy="382588"/>
          </a:xfrm>
          <a:custGeom>
            <a:avLst/>
            <a:gdLst>
              <a:gd name="T0" fmla="*/ 0 w 1668"/>
              <a:gd name="T1" fmla="*/ 0 h 241"/>
              <a:gd name="T2" fmla="*/ 2147483647 w 1668"/>
              <a:gd name="T3" fmla="*/ 2147483647 h 241"/>
              <a:gd name="T4" fmla="*/ 2147483647 w 1668"/>
              <a:gd name="T5" fmla="*/ 2147483647 h 241"/>
              <a:gd name="T6" fmla="*/ 2147483647 w 1668"/>
              <a:gd name="T7" fmla="*/ 2147483647 h 241"/>
              <a:gd name="T8" fmla="*/ 2147483647 w 1668"/>
              <a:gd name="T9" fmla="*/ 2147483647 h 241"/>
              <a:gd name="T10" fmla="*/ 0 60000 65536"/>
              <a:gd name="T11" fmla="*/ 0 60000 65536"/>
              <a:gd name="T12" fmla="*/ 0 60000 65536"/>
              <a:gd name="T13" fmla="*/ 0 60000 65536"/>
              <a:gd name="T14" fmla="*/ 0 60000 65536"/>
              <a:gd name="T15" fmla="*/ 0 w 1668"/>
              <a:gd name="T16" fmla="*/ 0 h 241"/>
              <a:gd name="T17" fmla="*/ 1668 w 1668"/>
              <a:gd name="T18" fmla="*/ 241 h 241"/>
            </a:gdLst>
            <a:ahLst/>
            <a:cxnLst>
              <a:cxn ang="T10">
                <a:pos x="T0" y="T1"/>
              </a:cxn>
              <a:cxn ang="T11">
                <a:pos x="T2" y="T3"/>
              </a:cxn>
              <a:cxn ang="T12">
                <a:pos x="T4" y="T5"/>
              </a:cxn>
              <a:cxn ang="T13">
                <a:pos x="T6" y="T7"/>
              </a:cxn>
              <a:cxn ang="T14">
                <a:pos x="T8" y="T9"/>
              </a:cxn>
            </a:cxnLst>
            <a:rect l="T15" t="T16" r="T17" b="T18"/>
            <a:pathLst>
              <a:path w="1668" h="241">
                <a:moveTo>
                  <a:pt x="0" y="0"/>
                </a:moveTo>
                <a:lnTo>
                  <a:pt x="1668" y="3"/>
                </a:lnTo>
                <a:lnTo>
                  <a:pt x="1668" y="241"/>
                </a:lnTo>
                <a:lnTo>
                  <a:pt x="3" y="241"/>
                </a:lnTo>
                <a:lnTo>
                  <a:pt x="3" y="3"/>
                </a:lnTo>
              </a:path>
            </a:pathLst>
          </a:custGeom>
          <a:solidFill>
            <a:srgbClr val="FFFF00"/>
          </a:solidFill>
          <a:ln w="7938">
            <a:solidFill>
              <a:srgbClr val="000000"/>
            </a:solidFill>
            <a:round/>
            <a:headEnd/>
            <a:tailEnd/>
          </a:ln>
        </p:spPr>
        <p:txBody>
          <a:bodyPr>
            <a:prstTxWarp prst="textNoShape">
              <a:avLst/>
            </a:prstTxWarp>
          </a:bodyPr>
          <a:lstStyle/>
          <a:p>
            <a:endParaRPr lang="en-US"/>
          </a:p>
        </p:txBody>
      </p:sp>
      <p:sp>
        <p:nvSpPr>
          <p:cNvPr id="29742" name="Line 83"/>
          <p:cNvSpPr>
            <a:spLocks noChangeShapeType="1"/>
          </p:cNvSpPr>
          <p:nvPr/>
        </p:nvSpPr>
        <p:spPr bwMode="auto">
          <a:xfrm>
            <a:off x="3419475" y="2422525"/>
            <a:ext cx="3175" cy="131763"/>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43" name="Freeform 84"/>
          <p:cNvSpPr>
            <a:spLocks/>
          </p:cNvSpPr>
          <p:nvPr/>
        </p:nvSpPr>
        <p:spPr bwMode="auto">
          <a:xfrm>
            <a:off x="3170238" y="1922463"/>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2147483647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0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6"/>
                </a:moveTo>
                <a:lnTo>
                  <a:pt x="316" y="186"/>
                </a:lnTo>
                <a:lnTo>
                  <a:pt x="311" y="209"/>
                </a:lnTo>
                <a:lnTo>
                  <a:pt x="300" y="231"/>
                </a:lnTo>
                <a:lnTo>
                  <a:pt x="287" y="252"/>
                </a:lnTo>
                <a:lnTo>
                  <a:pt x="271" y="270"/>
                </a:lnTo>
                <a:lnTo>
                  <a:pt x="252" y="286"/>
                </a:lnTo>
                <a:lnTo>
                  <a:pt x="231" y="300"/>
                </a:lnTo>
                <a:lnTo>
                  <a:pt x="210" y="310"/>
                </a:lnTo>
                <a:lnTo>
                  <a:pt x="183" y="315"/>
                </a:lnTo>
                <a:lnTo>
                  <a:pt x="159" y="318"/>
                </a:lnTo>
                <a:lnTo>
                  <a:pt x="133" y="315"/>
                </a:lnTo>
                <a:lnTo>
                  <a:pt x="109" y="310"/>
                </a:lnTo>
                <a:lnTo>
                  <a:pt x="85" y="300"/>
                </a:lnTo>
                <a:lnTo>
                  <a:pt x="64" y="286"/>
                </a:lnTo>
                <a:lnTo>
                  <a:pt x="45" y="270"/>
                </a:lnTo>
                <a:lnTo>
                  <a:pt x="30" y="252"/>
                </a:lnTo>
                <a:lnTo>
                  <a:pt x="16" y="231"/>
                </a:lnTo>
                <a:lnTo>
                  <a:pt x="8" y="209"/>
                </a:lnTo>
                <a:lnTo>
                  <a:pt x="0" y="186"/>
                </a:lnTo>
                <a:lnTo>
                  <a:pt x="0" y="159"/>
                </a:lnTo>
                <a:lnTo>
                  <a:pt x="0" y="133"/>
                </a:lnTo>
                <a:lnTo>
                  <a:pt x="8" y="109"/>
                </a:lnTo>
                <a:lnTo>
                  <a:pt x="16" y="85"/>
                </a:lnTo>
                <a:lnTo>
                  <a:pt x="30" y="64"/>
                </a:lnTo>
                <a:lnTo>
                  <a:pt x="45" y="45"/>
                </a:lnTo>
                <a:lnTo>
                  <a:pt x="64" y="29"/>
                </a:lnTo>
                <a:lnTo>
                  <a:pt x="85" y="19"/>
                </a:lnTo>
                <a:lnTo>
                  <a:pt x="109" y="8"/>
                </a:lnTo>
                <a:lnTo>
                  <a:pt x="133" y="3"/>
                </a:lnTo>
                <a:lnTo>
                  <a:pt x="159" y="0"/>
                </a:lnTo>
                <a:lnTo>
                  <a:pt x="183" y="3"/>
                </a:lnTo>
                <a:lnTo>
                  <a:pt x="210" y="8"/>
                </a:lnTo>
                <a:lnTo>
                  <a:pt x="231" y="19"/>
                </a:lnTo>
                <a:lnTo>
                  <a:pt x="252" y="29"/>
                </a:lnTo>
                <a:lnTo>
                  <a:pt x="271" y="45"/>
                </a:lnTo>
                <a:lnTo>
                  <a:pt x="287" y="64"/>
                </a:lnTo>
                <a:lnTo>
                  <a:pt x="300" y="85"/>
                </a:lnTo>
                <a:lnTo>
                  <a:pt x="311" y="109"/>
                </a:lnTo>
                <a:lnTo>
                  <a:pt x="316" y="133"/>
                </a:lnTo>
                <a:lnTo>
                  <a:pt x="318" y="159"/>
                </a:lnTo>
                <a:lnTo>
                  <a:pt x="316" y="156"/>
                </a:lnTo>
                <a:close/>
              </a:path>
            </a:pathLst>
          </a:custGeom>
          <a:solidFill>
            <a:srgbClr val="FFFFFF"/>
          </a:solidFill>
          <a:ln w="9525">
            <a:noFill/>
            <a:round/>
            <a:headEnd/>
            <a:tailEnd/>
          </a:ln>
        </p:spPr>
        <p:txBody>
          <a:bodyPr>
            <a:prstTxWarp prst="textNoShape">
              <a:avLst/>
            </a:prstTxWarp>
          </a:bodyPr>
          <a:lstStyle/>
          <a:p>
            <a:endParaRPr lang="en-US"/>
          </a:p>
        </p:txBody>
      </p:sp>
      <p:sp>
        <p:nvSpPr>
          <p:cNvPr id="29744" name="Freeform 85"/>
          <p:cNvSpPr>
            <a:spLocks/>
          </p:cNvSpPr>
          <p:nvPr/>
        </p:nvSpPr>
        <p:spPr bwMode="auto">
          <a:xfrm>
            <a:off x="3170238" y="1922463"/>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0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2147483647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6"/>
                </a:moveTo>
                <a:lnTo>
                  <a:pt x="316" y="133"/>
                </a:lnTo>
                <a:lnTo>
                  <a:pt x="311" y="109"/>
                </a:lnTo>
                <a:lnTo>
                  <a:pt x="300" y="85"/>
                </a:lnTo>
                <a:lnTo>
                  <a:pt x="287" y="64"/>
                </a:lnTo>
                <a:lnTo>
                  <a:pt x="271" y="45"/>
                </a:lnTo>
                <a:lnTo>
                  <a:pt x="252" y="29"/>
                </a:lnTo>
                <a:lnTo>
                  <a:pt x="231" y="19"/>
                </a:lnTo>
                <a:lnTo>
                  <a:pt x="210" y="8"/>
                </a:lnTo>
                <a:lnTo>
                  <a:pt x="183" y="3"/>
                </a:lnTo>
                <a:lnTo>
                  <a:pt x="159" y="0"/>
                </a:lnTo>
                <a:lnTo>
                  <a:pt x="133" y="3"/>
                </a:lnTo>
                <a:lnTo>
                  <a:pt x="109" y="8"/>
                </a:lnTo>
                <a:lnTo>
                  <a:pt x="85" y="19"/>
                </a:lnTo>
                <a:lnTo>
                  <a:pt x="64" y="29"/>
                </a:lnTo>
                <a:lnTo>
                  <a:pt x="45" y="45"/>
                </a:lnTo>
                <a:lnTo>
                  <a:pt x="30" y="64"/>
                </a:lnTo>
                <a:lnTo>
                  <a:pt x="16" y="85"/>
                </a:lnTo>
                <a:lnTo>
                  <a:pt x="8" y="109"/>
                </a:lnTo>
                <a:lnTo>
                  <a:pt x="0" y="133"/>
                </a:lnTo>
                <a:lnTo>
                  <a:pt x="0" y="159"/>
                </a:lnTo>
                <a:lnTo>
                  <a:pt x="0" y="186"/>
                </a:lnTo>
                <a:lnTo>
                  <a:pt x="8" y="209"/>
                </a:lnTo>
                <a:lnTo>
                  <a:pt x="16" y="231"/>
                </a:lnTo>
                <a:lnTo>
                  <a:pt x="30" y="252"/>
                </a:lnTo>
                <a:lnTo>
                  <a:pt x="45" y="270"/>
                </a:lnTo>
                <a:lnTo>
                  <a:pt x="64" y="286"/>
                </a:lnTo>
                <a:lnTo>
                  <a:pt x="85" y="300"/>
                </a:lnTo>
                <a:lnTo>
                  <a:pt x="109" y="310"/>
                </a:lnTo>
                <a:lnTo>
                  <a:pt x="133" y="315"/>
                </a:lnTo>
                <a:lnTo>
                  <a:pt x="159" y="318"/>
                </a:lnTo>
                <a:lnTo>
                  <a:pt x="183" y="315"/>
                </a:lnTo>
                <a:lnTo>
                  <a:pt x="210" y="310"/>
                </a:lnTo>
                <a:lnTo>
                  <a:pt x="231" y="300"/>
                </a:lnTo>
                <a:lnTo>
                  <a:pt x="252" y="286"/>
                </a:lnTo>
                <a:lnTo>
                  <a:pt x="271" y="270"/>
                </a:lnTo>
                <a:lnTo>
                  <a:pt x="287" y="252"/>
                </a:lnTo>
                <a:lnTo>
                  <a:pt x="300" y="231"/>
                </a:lnTo>
                <a:lnTo>
                  <a:pt x="311" y="209"/>
                </a:lnTo>
                <a:lnTo>
                  <a:pt x="316" y="186"/>
                </a:lnTo>
                <a:lnTo>
                  <a:pt x="318" y="159"/>
                </a:lnTo>
              </a:path>
            </a:pathLst>
          </a:custGeom>
          <a:noFill/>
          <a:ln w="25400">
            <a:solidFill>
              <a:srgbClr val="000000"/>
            </a:solidFill>
            <a:round/>
            <a:headEnd/>
            <a:tailEnd/>
          </a:ln>
        </p:spPr>
        <p:txBody>
          <a:bodyPr>
            <a:prstTxWarp prst="textNoShape">
              <a:avLst/>
            </a:prstTxWarp>
          </a:bodyPr>
          <a:lstStyle/>
          <a:p>
            <a:endParaRPr lang="en-US"/>
          </a:p>
        </p:txBody>
      </p:sp>
      <p:sp>
        <p:nvSpPr>
          <p:cNvPr id="29745" name="Freeform 86"/>
          <p:cNvSpPr>
            <a:spLocks/>
          </p:cNvSpPr>
          <p:nvPr/>
        </p:nvSpPr>
        <p:spPr bwMode="auto">
          <a:xfrm>
            <a:off x="3167063" y="2549525"/>
            <a:ext cx="508000" cy="319088"/>
          </a:xfrm>
          <a:custGeom>
            <a:avLst/>
            <a:gdLst>
              <a:gd name="T0" fmla="*/ 0 w 320"/>
              <a:gd name="T1" fmla="*/ 0 h 201"/>
              <a:gd name="T2" fmla="*/ 2147483647 w 320"/>
              <a:gd name="T3" fmla="*/ 2147483647 h 201"/>
              <a:gd name="T4" fmla="*/ 2147483647 w 320"/>
              <a:gd name="T5" fmla="*/ 2147483647 h 201"/>
              <a:gd name="T6" fmla="*/ 2147483647 w 320"/>
              <a:gd name="T7" fmla="*/ 2147483647 h 201"/>
              <a:gd name="T8" fmla="*/ 2147483647 w 320"/>
              <a:gd name="T9" fmla="*/ 2147483647 h 201"/>
              <a:gd name="T10" fmla="*/ 0 w 320"/>
              <a:gd name="T11" fmla="*/ 0 h 201"/>
              <a:gd name="T12" fmla="*/ 0 60000 65536"/>
              <a:gd name="T13" fmla="*/ 0 60000 65536"/>
              <a:gd name="T14" fmla="*/ 0 60000 65536"/>
              <a:gd name="T15" fmla="*/ 0 60000 65536"/>
              <a:gd name="T16" fmla="*/ 0 60000 65536"/>
              <a:gd name="T17" fmla="*/ 0 60000 65536"/>
              <a:gd name="T18" fmla="*/ 0 w 320"/>
              <a:gd name="T19" fmla="*/ 0 h 201"/>
              <a:gd name="T20" fmla="*/ 320 w 320"/>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320" h="201">
                <a:moveTo>
                  <a:pt x="0" y="0"/>
                </a:moveTo>
                <a:lnTo>
                  <a:pt x="320" y="3"/>
                </a:lnTo>
                <a:lnTo>
                  <a:pt x="320" y="201"/>
                </a:lnTo>
                <a:lnTo>
                  <a:pt x="2" y="201"/>
                </a:lnTo>
                <a:lnTo>
                  <a:pt x="2"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9746" name="Freeform 87"/>
          <p:cNvSpPr>
            <a:spLocks/>
          </p:cNvSpPr>
          <p:nvPr/>
        </p:nvSpPr>
        <p:spPr bwMode="auto">
          <a:xfrm>
            <a:off x="3167063" y="2549525"/>
            <a:ext cx="508000" cy="319088"/>
          </a:xfrm>
          <a:custGeom>
            <a:avLst/>
            <a:gdLst>
              <a:gd name="T0" fmla="*/ 0 w 320"/>
              <a:gd name="T1" fmla="*/ 0 h 201"/>
              <a:gd name="T2" fmla="*/ 2147483647 w 320"/>
              <a:gd name="T3" fmla="*/ 2147483647 h 201"/>
              <a:gd name="T4" fmla="*/ 2147483647 w 320"/>
              <a:gd name="T5" fmla="*/ 2147483647 h 201"/>
              <a:gd name="T6" fmla="*/ 2147483647 w 320"/>
              <a:gd name="T7" fmla="*/ 2147483647 h 201"/>
              <a:gd name="T8" fmla="*/ 2147483647 w 320"/>
              <a:gd name="T9" fmla="*/ 2147483647 h 201"/>
              <a:gd name="T10" fmla="*/ 0 60000 65536"/>
              <a:gd name="T11" fmla="*/ 0 60000 65536"/>
              <a:gd name="T12" fmla="*/ 0 60000 65536"/>
              <a:gd name="T13" fmla="*/ 0 60000 65536"/>
              <a:gd name="T14" fmla="*/ 0 60000 65536"/>
              <a:gd name="T15" fmla="*/ 0 w 320"/>
              <a:gd name="T16" fmla="*/ 0 h 201"/>
              <a:gd name="T17" fmla="*/ 320 w 320"/>
              <a:gd name="T18" fmla="*/ 201 h 201"/>
            </a:gdLst>
            <a:ahLst/>
            <a:cxnLst>
              <a:cxn ang="T10">
                <a:pos x="T0" y="T1"/>
              </a:cxn>
              <a:cxn ang="T11">
                <a:pos x="T2" y="T3"/>
              </a:cxn>
              <a:cxn ang="T12">
                <a:pos x="T4" y="T5"/>
              </a:cxn>
              <a:cxn ang="T13">
                <a:pos x="T6" y="T7"/>
              </a:cxn>
              <a:cxn ang="T14">
                <a:pos x="T8" y="T9"/>
              </a:cxn>
            </a:cxnLst>
            <a:rect l="T15" t="T16" r="T17" b="T18"/>
            <a:pathLst>
              <a:path w="320" h="201">
                <a:moveTo>
                  <a:pt x="0" y="0"/>
                </a:moveTo>
                <a:lnTo>
                  <a:pt x="320" y="3"/>
                </a:lnTo>
                <a:lnTo>
                  <a:pt x="320" y="201"/>
                </a:lnTo>
                <a:lnTo>
                  <a:pt x="2" y="201"/>
                </a:lnTo>
                <a:lnTo>
                  <a:pt x="2" y="3"/>
                </a:lnTo>
              </a:path>
            </a:pathLst>
          </a:custGeom>
          <a:noFill/>
          <a:ln w="7938">
            <a:solidFill>
              <a:srgbClr val="000000"/>
            </a:solidFill>
            <a:round/>
            <a:headEnd/>
            <a:tailEnd/>
          </a:ln>
        </p:spPr>
        <p:txBody>
          <a:bodyPr>
            <a:prstTxWarp prst="textNoShape">
              <a:avLst/>
            </a:prstTxWarp>
          </a:bodyPr>
          <a:lstStyle/>
          <a:p>
            <a:endParaRPr lang="en-US"/>
          </a:p>
        </p:txBody>
      </p:sp>
      <p:sp>
        <p:nvSpPr>
          <p:cNvPr id="29747" name="Rectangle 88"/>
          <p:cNvSpPr>
            <a:spLocks noChangeArrowheads="1"/>
          </p:cNvSpPr>
          <p:nvPr/>
        </p:nvSpPr>
        <p:spPr bwMode="auto">
          <a:xfrm>
            <a:off x="3351213" y="2090738"/>
            <a:ext cx="93662"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9748" name="Rectangle 89"/>
          <p:cNvSpPr>
            <a:spLocks noChangeArrowheads="1"/>
          </p:cNvSpPr>
          <p:nvPr/>
        </p:nvSpPr>
        <p:spPr bwMode="auto">
          <a:xfrm>
            <a:off x="3419475" y="2144713"/>
            <a:ext cx="63500" cy="136525"/>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1</a:t>
            </a:r>
            <a:endParaRPr lang="en-US" sz="1400" b="1">
              <a:latin typeface="Arial" charset="0"/>
            </a:endParaRPr>
          </a:p>
        </p:txBody>
      </p:sp>
      <p:sp>
        <p:nvSpPr>
          <p:cNvPr id="29749" name="Rectangle 90"/>
          <p:cNvSpPr>
            <a:spLocks noChangeArrowheads="1"/>
          </p:cNvSpPr>
          <p:nvPr/>
        </p:nvSpPr>
        <p:spPr bwMode="auto">
          <a:xfrm>
            <a:off x="3381375" y="2628900"/>
            <a:ext cx="77788"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a:t>
            </a:r>
            <a:endParaRPr lang="en-US" sz="1400" b="1">
              <a:latin typeface="Arial" charset="0"/>
            </a:endParaRPr>
          </a:p>
        </p:txBody>
      </p:sp>
      <p:sp>
        <p:nvSpPr>
          <p:cNvPr id="29750" name="Rectangle 91"/>
          <p:cNvSpPr>
            <a:spLocks noChangeArrowheads="1"/>
          </p:cNvSpPr>
          <p:nvPr/>
        </p:nvSpPr>
        <p:spPr bwMode="auto">
          <a:xfrm>
            <a:off x="3709988" y="3092450"/>
            <a:ext cx="277812"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Inter</a:t>
            </a:r>
            <a:endParaRPr lang="en-US" sz="1400" b="1">
              <a:latin typeface="Arial" charset="0"/>
            </a:endParaRPr>
          </a:p>
        </p:txBody>
      </p:sp>
      <p:sp>
        <p:nvSpPr>
          <p:cNvPr id="29751" name="Rectangle 92"/>
          <p:cNvSpPr>
            <a:spLocks noChangeArrowheads="1"/>
          </p:cNvSpPr>
          <p:nvPr/>
        </p:nvSpPr>
        <p:spPr bwMode="auto">
          <a:xfrm>
            <a:off x="3987800" y="3092450"/>
            <a:ext cx="1203325"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connection network</a:t>
            </a:r>
            <a:endParaRPr lang="en-US" sz="1400" b="1">
              <a:latin typeface="Arial" charset="0"/>
            </a:endParaRPr>
          </a:p>
        </p:txBody>
      </p:sp>
      <p:sp>
        <p:nvSpPr>
          <p:cNvPr id="29752" name="Line 93"/>
          <p:cNvSpPr>
            <a:spLocks noChangeShapeType="1"/>
          </p:cNvSpPr>
          <p:nvPr/>
        </p:nvSpPr>
        <p:spPr bwMode="auto">
          <a:xfrm flipH="1">
            <a:off x="5438775" y="2438400"/>
            <a:ext cx="0" cy="1524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53" name="Freeform 94"/>
          <p:cNvSpPr>
            <a:spLocks/>
          </p:cNvSpPr>
          <p:nvPr/>
        </p:nvSpPr>
        <p:spPr bwMode="auto">
          <a:xfrm>
            <a:off x="5194300" y="1935163"/>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2147483647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0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86"/>
                </a:lnTo>
                <a:lnTo>
                  <a:pt x="311" y="209"/>
                </a:lnTo>
                <a:lnTo>
                  <a:pt x="300" y="233"/>
                </a:lnTo>
                <a:lnTo>
                  <a:pt x="287" y="254"/>
                </a:lnTo>
                <a:lnTo>
                  <a:pt x="271" y="273"/>
                </a:lnTo>
                <a:lnTo>
                  <a:pt x="252" y="289"/>
                </a:lnTo>
                <a:lnTo>
                  <a:pt x="231" y="302"/>
                </a:lnTo>
                <a:lnTo>
                  <a:pt x="210" y="310"/>
                </a:lnTo>
                <a:lnTo>
                  <a:pt x="183" y="318"/>
                </a:lnTo>
                <a:lnTo>
                  <a:pt x="159" y="318"/>
                </a:lnTo>
                <a:lnTo>
                  <a:pt x="133" y="318"/>
                </a:lnTo>
                <a:lnTo>
                  <a:pt x="109" y="310"/>
                </a:lnTo>
                <a:lnTo>
                  <a:pt x="85" y="302"/>
                </a:lnTo>
                <a:lnTo>
                  <a:pt x="64" y="289"/>
                </a:lnTo>
                <a:lnTo>
                  <a:pt x="45" y="273"/>
                </a:lnTo>
                <a:lnTo>
                  <a:pt x="30" y="254"/>
                </a:lnTo>
                <a:lnTo>
                  <a:pt x="16" y="233"/>
                </a:lnTo>
                <a:lnTo>
                  <a:pt x="8" y="209"/>
                </a:lnTo>
                <a:lnTo>
                  <a:pt x="0" y="186"/>
                </a:lnTo>
                <a:lnTo>
                  <a:pt x="0" y="159"/>
                </a:lnTo>
                <a:lnTo>
                  <a:pt x="0" y="135"/>
                </a:lnTo>
                <a:lnTo>
                  <a:pt x="8" y="109"/>
                </a:lnTo>
                <a:lnTo>
                  <a:pt x="16" y="87"/>
                </a:lnTo>
                <a:lnTo>
                  <a:pt x="30" y="66"/>
                </a:lnTo>
                <a:lnTo>
                  <a:pt x="45" y="48"/>
                </a:lnTo>
                <a:lnTo>
                  <a:pt x="64" y="32"/>
                </a:lnTo>
                <a:lnTo>
                  <a:pt x="85" y="19"/>
                </a:lnTo>
                <a:lnTo>
                  <a:pt x="109" y="8"/>
                </a:lnTo>
                <a:lnTo>
                  <a:pt x="133" y="3"/>
                </a:lnTo>
                <a:lnTo>
                  <a:pt x="159" y="0"/>
                </a:lnTo>
                <a:lnTo>
                  <a:pt x="183" y="3"/>
                </a:lnTo>
                <a:lnTo>
                  <a:pt x="210" y="8"/>
                </a:lnTo>
                <a:lnTo>
                  <a:pt x="231" y="19"/>
                </a:lnTo>
                <a:lnTo>
                  <a:pt x="252" y="32"/>
                </a:lnTo>
                <a:lnTo>
                  <a:pt x="271" y="48"/>
                </a:lnTo>
                <a:lnTo>
                  <a:pt x="287" y="66"/>
                </a:lnTo>
                <a:lnTo>
                  <a:pt x="300" y="87"/>
                </a:lnTo>
                <a:lnTo>
                  <a:pt x="311" y="109"/>
                </a:lnTo>
                <a:lnTo>
                  <a:pt x="316" y="135"/>
                </a:lnTo>
                <a:lnTo>
                  <a:pt x="318" y="159"/>
                </a:lnTo>
                <a:lnTo>
                  <a:pt x="316" y="159"/>
                </a:lnTo>
                <a:close/>
              </a:path>
            </a:pathLst>
          </a:custGeom>
          <a:solidFill>
            <a:srgbClr val="FFFFFF"/>
          </a:solidFill>
          <a:ln w="9525">
            <a:noFill/>
            <a:round/>
            <a:headEnd/>
            <a:tailEnd/>
          </a:ln>
        </p:spPr>
        <p:txBody>
          <a:bodyPr>
            <a:prstTxWarp prst="textNoShape">
              <a:avLst/>
            </a:prstTxWarp>
          </a:bodyPr>
          <a:lstStyle/>
          <a:p>
            <a:endParaRPr lang="en-US"/>
          </a:p>
        </p:txBody>
      </p:sp>
      <p:sp>
        <p:nvSpPr>
          <p:cNvPr id="29754" name="Freeform 95"/>
          <p:cNvSpPr>
            <a:spLocks/>
          </p:cNvSpPr>
          <p:nvPr/>
        </p:nvSpPr>
        <p:spPr bwMode="auto">
          <a:xfrm>
            <a:off x="5194300" y="1935163"/>
            <a:ext cx="504825" cy="504825"/>
          </a:xfrm>
          <a:custGeom>
            <a:avLst/>
            <a:gdLst>
              <a:gd name="T0" fmla="*/ 2147483647 w 318"/>
              <a:gd name="T1" fmla="*/ 2147483647 h 318"/>
              <a:gd name="T2" fmla="*/ 2147483647 w 318"/>
              <a:gd name="T3" fmla="*/ 2147483647 h 318"/>
              <a:gd name="T4" fmla="*/ 2147483647 w 318"/>
              <a:gd name="T5" fmla="*/ 2147483647 h 318"/>
              <a:gd name="T6" fmla="*/ 2147483647 w 318"/>
              <a:gd name="T7" fmla="*/ 2147483647 h 318"/>
              <a:gd name="T8" fmla="*/ 2147483647 w 318"/>
              <a:gd name="T9" fmla="*/ 2147483647 h 318"/>
              <a:gd name="T10" fmla="*/ 2147483647 w 318"/>
              <a:gd name="T11" fmla="*/ 2147483647 h 318"/>
              <a:gd name="T12" fmla="*/ 2147483647 w 318"/>
              <a:gd name="T13" fmla="*/ 2147483647 h 318"/>
              <a:gd name="T14" fmla="*/ 2147483647 w 318"/>
              <a:gd name="T15" fmla="*/ 2147483647 h 318"/>
              <a:gd name="T16" fmla="*/ 2147483647 w 318"/>
              <a:gd name="T17" fmla="*/ 2147483647 h 318"/>
              <a:gd name="T18" fmla="*/ 2147483647 w 318"/>
              <a:gd name="T19" fmla="*/ 2147483647 h 318"/>
              <a:gd name="T20" fmla="*/ 2147483647 w 318"/>
              <a:gd name="T21" fmla="*/ 0 h 318"/>
              <a:gd name="T22" fmla="*/ 2147483647 w 318"/>
              <a:gd name="T23" fmla="*/ 2147483647 h 318"/>
              <a:gd name="T24" fmla="*/ 2147483647 w 318"/>
              <a:gd name="T25" fmla="*/ 2147483647 h 318"/>
              <a:gd name="T26" fmla="*/ 2147483647 w 318"/>
              <a:gd name="T27" fmla="*/ 2147483647 h 318"/>
              <a:gd name="T28" fmla="*/ 2147483647 w 318"/>
              <a:gd name="T29" fmla="*/ 2147483647 h 318"/>
              <a:gd name="T30" fmla="*/ 2147483647 w 318"/>
              <a:gd name="T31" fmla="*/ 2147483647 h 318"/>
              <a:gd name="T32" fmla="*/ 2147483647 w 318"/>
              <a:gd name="T33" fmla="*/ 2147483647 h 318"/>
              <a:gd name="T34" fmla="*/ 2147483647 w 318"/>
              <a:gd name="T35" fmla="*/ 2147483647 h 318"/>
              <a:gd name="T36" fmla="*/ 2147483647 w 318"/>
              <a:gd name="T37" fmla="*/ 2147483647 h 318"/>
              <a:gd name="T38" fmla="*/ 0 w 318"/>
              <a:gd name="T39" fmla="*/ 2147483647 h 318"/>
              <a:gd name="T40" fmla="*/ 0 w 318"/>
              <a:gd name="T41" fmla="*/ 2147483647 h 318"/>
              <a:gd name="T42" fmla="*/ 0 w 318"/>
              <a:gd name="T43" fmla="*/ 2147483647 h 318"/>
              <a:gd name="T44" fmla="*/ 2147483647 w 318"/>
              <a:gd name="T45" fmla="*/ 2147483647 h 318"/>
              <a:gd name="T46" fmla="*/ 2147483647 w 318"/>
              <a:gd name="T47" fmla="*/ 2147483647 h 318"/>
              <a:gd name="T48" fmla="*/ 2147483647 w 318"/>
              <a:gd name="T49" fmla="*/ 2147483647 h 318"/>
              <a:gd name="T50" fmla="*/ 2147483647 w 318"/>
              <a:gd name="T51" fmla="*/ 2147483647 h 318"/>
              <a:gd name="T52" fmla="*/ 2147483647 w 318"/>
              <a:gd name="T53" fmla="*/ 2147483647 h 318"/>
              <a:gd name="T54" fmla="*/ 2147483647 w 318"/>
              <a:gd name="T55" fmla="*/ 2147483647 h 318"/>
              <a:gd name="T56" fmla="*/ 2147483647 w 318"/>
              <a:gd name="T57" fmla="*/ 2147483647 h 318"/>
              <a:gd name="T58" fmla="*/ 2147483647 w 318"/>
              <a:gd name="T59" fmla="*/ 2147483647 h 318"/>
              <a:gd name="T60" fmla="*/ 2147483647 w 318"/>
              <a:gd name="T61" fmla="*/ 2147483647 h 318"/>
              <a:gd name="T62" fmla="*/ 2147483647 w 318"/>
              <a:gd name="T63" fmla="*/ 2147483647 h 318"/>
              <a:gd name="T64" fmla="*/ 2147483647 w 318"/>
              <a:gd name="T65" fmla="*/ 2147483647 h 318"/>
              <a:gd name="T66" fmla="*/ 2147483647 w 318"/>
              <a:gd name="T67" fmla="*/ 2147483647 h 318"/>
              <a:gd name="T68" fmla="*/ 2147483647 w 318"/>
              <a:gd name="T69" fmla="*/ 2147483647 h 318"/>
              <a:gd name="T70" fmla="*/ 2147483647 w 318"/>
              <a:gd name="T71" fmla="*/ 2147483647 h 318"/>
              <a:gd name="T72" fmla="*/ 2147483647 w 318"/>
              <a:gd name="T73" fmla="*/ 2147483647 h 318"/>
              <a:gd name="T74" fmla="*/ 2147483647 w 318"/>
              <a:gd name="T75" fmla="*/ 2147483647 h 318"/>
              <a:gd name="T76" fmla="*/ 2147483647 w 318"/>
              <a:gd name="T77" fmla="*/ 2147483647 h 318"/>
              <a:gd name="T78" fmla="*/ 2147483647 w 318"/>
              <a:gd name="T79" fmla="*/ 2147483647 h 318"/>
              <a:gd name="T80" fmla="*/ 2147483647 w 318"/>
              <a:gd name="T81" fmla="*/ 2147483647 h 318"/>
              <a:gd name="T82" fmla="*/ 2147483647 w 318"/>
              <a:gd name="T83" fmla="*/ 2147483647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6" y="159"/>
                </a:moveTo>
                <a:lnTo>
                  <a:pt x="316" y="135"/>
                </a:lnTo>
                <a:lnTo>
                  <a:pt x="311" y="109"/>
                </a:lnTo>
                <a:lnTo>
                  <a:pt x="300" y="87"/>
                </a:lnTo>
                <a:lnTo>
                  <a:pt x="287" y="66"/>
                </a:lnTo>
                <a:lnTo>
                  <a:pt x="271" y="48"/>
                </a:lnTo>
                <a:lnTo>
                  <a:pt x="252" y="32"/>
                </a:lnTo>
                <a:lnTo>
                  <a:pt x="231" y="19"/>
                </a:lnTo>
                <a:lnTo>
                  <a:pt x="210" y="8"/>
                </a:lnTo>
                <a:lnTo>
                  <a:pt x="183" y="3"/>
                </a:lnTo>
                <a:lnTo>
                  <a:pt x="159" y="0"/>
                </a:lnTo>
                <a:lnTo>
                  <a:pt x="133" y="3"/>
                </a:lnTo>
                <a:lnTo>
                  <a:pt x="109" y="8"/>
                </a:lnTo>
                <a:lnTo>
                  <a:pt x="85" y="19"/>
                </a:lnTo>
                <a:lnTo>
                  <a:pt x="64" y="32"/>
                </a:lnTo>
                <a:lnTo>
                  <a:pt x="45" y="48"/>
                </a:lnTo>
                <a:lnTo>
                  <a:pt x="30" y="66"/>
                </a:lnTo>
                <a:lnTo>
                  <a:pt x="16" y="87"/>
                </a:lnTo>
                <a:lnTo>
                  <a:pt x="8" y="109"/>
                </a:lnTo>
                <a:lnTo>
                  <a:pt x="0" y="135"/>
                </a:lnTo>
                <a:lnTo>
                  <a:pt x="0" y="159"/>
                </a:lnTo>
                <a:lnTo>
                  <a:pt x="0" y="186"/>
                </a:lnTo>
                <a:lnTo>
                  <a:pt x="8" y="209"/>
                </a:lnTo>
                <a:lnTo>
                  <a:pt x="16" y="233"/>
                </a:lnTo>
                <a:lnTo>
                  <a:pt x="30" y="254"/>
                </a:lnTo>
                <a:lnTo>
                  <a:pt x="45" y="273"/>
                </a:lnTo>
                <a:lnTo>
                  <a:pt x="64" y="289"/>
                </a:lnTo>
                <a:lnTo>
                  <a:pt x="85" y="302"/>
                </a:lnTo>
                <a:lnTo>
                  <a:pt x="109" y="310"/>
                </a:lnTo>
                <a:lnTo>
                  <a:pt x="133" y="318"/>
                </a:lnTo>
                <a:lnTo>
                  <a:pt x="159" y="318"/>
                </a:lnTo>
                <a:lnTo>
                  <a:pt x="183" y="318"/>
                </a:lnTo>
                <a:lnTo>
                  <a:pt x="210" y="310"/>
                </a:lnTo>
                <a:lnTo>
                  <a:pt x="231" y="302"/>
                </a:lnTo>
                <a:lnTo>
                  <a:pt x="252" y="289"/>
                </a:lnTo>
                <a:lnTo>
                  <a:pt x="271" y="273"/>
                </a:lnTo>
                <a:lnTo>
                  <a:pt x="287" y="254"/>
                </a:lnTo>
                <a:lnTo>
                  <a:pt x="300" y="233"/>
                </a:lnTo>
                <a:lnTo>
                  <a:pt x="311" y="209"/>
                </a:lnTo>
                <a:lnTo>
                  <a:pt x="316" y="186"/>
                </a:lnTo>
                <a:lnTo>
                  <a:pt x="318" y="159"/>
                </a:lnTo>
              </a:path>
            </a:pathLst>
          </a:custGeom>
          <a:noFill/>
          <a:ln w="25400">
            <a:solidFill>
              <a:srgbClr val="000000"/>
            </a:solidFill>
            <a:round/>
            <a:headEnd/>
            <a:tailEnd/>
          </a:ln>
        </p:spPr>
        <p:txBody>
          <a:bodyPr>
            <a:prstTxWarp prst="textNoShape">
              <a:avLst/>
            </a:prstTxWarp>
          </a:bodyPr>
          <a:lstStyle/>
          <a:p>
            <a:endParaRPr lang="en-US"/>
          </a:p>
        </p:txBody>
      </p:sp>
      <p:sp>
        <p:nvSpPr>
          <p:cNvPr id="29755" name="Freeform 96"/>
          <p:cNvSpPr>
            <a:spLocks/>
          </p:cNvSpPr>
          <p:nvPr/>
        </p:nvSpPr>
        <p:spPr bwMode="auto">
          <a:xfrm>
            <a:off x="5191125" y="2566988"/>
            <a:ext cx="508000" cy="319087"/>
          </a:xfrm>
          <a:custGeom>
            <a:avLst/>
            <a:gdLst>
              <a:gd name="T0" fmla="*/ 0 w 320"/>
              <a:gd name="T1" fmla="*/ 0 h 201"/>
              <a:gd name="T2" fmla="*/ 2147483647 w 320"/>
              <a:gd name="T3" fmla="*/ 2147483647 h 201"/>
              <a:gd name="T4" fmla="*/ 2147483647 w 320"/>
              <a:gd name="T5" fmla="*/ 2147483647 h 201"/>
              <a:gd name="T6" fmla="*/ 2147483647 w 320"/>
              <a:gd name="T7" fmla="*/ 2147483647 h 201"/>
              <a:gd name="T8" fmla="*/ 2147483647 w 320"/>
              <a:gd name="T9" fmla="*/ 2147483647 h 201"/>
              <a:gd name="T10" fmla="*/ 0 w 320"/>
              <a:gd name="T11" fmla="*/ 0 h 201"/>
              <a:gd name="T12" fmla="*/ 0 60000 65536"/>
              <a:gd name="T13" fmla="*/ 0 60000 65536"/>
              <a:gd name="T14" fmla="*/ 0 60000 65536"/>
              <a:gd name="T15" fmla="*/ 0 60000 65536"/>
              <a:gd name="T16" fmla="*/ 0 60000 65536"/>
              <a:gd name="T17" fmla="*/ 0 60000 65536"/>
              <a:gd name="T18" fmla="*/ 0 w 320"/>
              <a:gd name="T19" fmla="*/ 0 h 201"/>
              <a:gd name="T20" fmla="*/ 320 w 320"/>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320" h="201">
                <a:moveTo>
                  <a:pt x="0" y="0"/>
                </a:moveTo>
                <a:lnTo>
                  <a:pt x="320" y="2"/>
                </a:lnTo>
                <a:lnTo>
                  <a:pt x="320" y="201"/>
                </a:lnTo>
                <a:lnTo>
                  <a:pt x="2" y="201"/>
                </a:lnTo>
                <a:lnTo>
                  <a:pt x="2" y="2"/>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9756" name="Freeform 97"/>
          <p:cNvSpPr>
            <a:spLocks/>
          </p:cNvSpPr>
          <p:nvPr/>
        </p:nvSpPr>
        <p:spPr bwMode="auto">
          <a:xfrm>
            <a:off x="5191125" y="2566988"/>
            <a:ext cx="508000" cy="319087"/>
          </a:xfrm>
          <a:custGeom>
            <a:avLst/>
            <a:gdLst>
              <a:gd name="T0" fmla="*/ 0 w 320"/>
              <a:gd name="T1" fmla="*/ 0 h 201"/>
              <a:gd name="T2" fmla="*/ 2147483647 w 320"/>
              <a:gd name="T3" fmla="*/ 2147483647 h 201"/>
              <a:gd name="T4" fmla="*/ 2147483647 w 320"/>
              <a:gd name="T5" fmla="*/ 2147483647 h 201"/>
              <a:gd name="T6" fmla="*/ 2147483647 w 320"/>
              <a:gd name="T7" fmla="*/ 2147483647 h 201"/>
              <a:gd name="T8" fmla="*/ 2147483647 w 320"/>
              <a:gd name="T9" fmla="*/ 2147483647 h 201"/>
              <a:gd name="T10" fmla="*/ 0 60000 65536"/>
              <a:gd name="T11" fmla="*/ 0 60000 65536"/>
              <a:gd name="T12" fmla="*/ 0 60000 65536"/>
              <a:gd name="T13" fmla="*/ 0 60000 65536"/>
              <a:gd name="T14" fmla="*/ 0 60000 65536"/>
              <a:gd name="T15" fmla="*/ 0 w 320"/>
              <a:gd name="T16" fmla="*/ 0 h 201"/>
              <a:gd name="T17" fmla="*/ 320 w 320"/>
              <a:gd name="T18" fmla="*/ 201 h 201"/>
            </a:gdLst>
            <a:ahLst/>
            <a:cxnLst>
              <a:cxn ang="T10">
                <a:pos x="T0" y="T1"/>
              </a:cxn>
              <a:cxn ang="T11">
                <a:pos x="T2" y="T3"/>
              </a:cxn>
              <a:cxn ang="T12">
                <a:pos x="T4" y="T5"/>
              </a:cxn>
              <a:cxn ang="T13">
                <a:pos x="T6" y="T7"/>
              </a:cxn>
              <a:cxn ang="T14">
                <a:pos x="T8" y="T9"/>
              </a:cxn>
            </a:cxnLst>
            <a:rect l="T15" t="T16" r="T17" b="T18"/>
            <a:pathLst>
              <a:path w="320" h="201">
                <a:moveTo>
                  <a:pt x="0" y="0"/>
                </a:moveTo>
                <a:lnTo>
                  <a:pt x="320" y="2"/>
                </a:lnTo>
                <a:lnTo>
                  <a:pt x="320" y="201"/>
                </a:lnTo>
                <a:lnTo>
                  <a:pt x="2" y="201"/>
                </a:lnTo>
                <a:lnTo>
                  <a:pt x="2" y="2"/>
                </a:lnTo>
              </a:path>
            </a:pathLst>
          </a:custGeom>
          <a:noFill/>
          <a:ln w="7938">
            <a:solidFill>
              <a:srgbClr val="000000"/>
            </a:solidFill>
            <a:round/>
            <a:headEnd/>
            <a:tailEnd/>
          </a:ln>
        </p:spPr>
        <p:txBody>
          <a:bodyPr>
            <a:prstTxWarp prst="textNoShape">
              <a:avLst/>
            </a:prstTxWarp>
          </a:bodyPr>
          <a:lstStyle/>
          <a:p>
            <a:endParaRPr lang="en-US"/>
          </a:p>
        </p:txBody>
      </p:sp>
      <p:sp>
        <p:nvSpPr>
          <p:cNvPr id="29757" name="Rectangle 98"/>
          <p:cNvSpPr>
            <a:spLocks noChangeArrowheads="1"/>
          </p:cNvSpPr>
          <p:nvPr/>
        </p:nvSpPr>
        <p:spPr bwMode="auto">
          <a:xfrm>
            <a:off x="5405438" y="2641600"/>
            <a:ext cx="77787"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a:t>
            </a:r>
            <a:endParaRPr lang="en-US" sz="1400" b="1">
              <a:latin typeface="Arial" charset="0"/>
            </a:endParaRPr>
          </a:p>
        </p:txBody>
      </p:sp>
      <p:sp>
        <p:nvSpPr>
          <p:cNvPr id="29758" name="Rectangle 99"/>
          <p:cNvSpPr>
            <a:spLocks noChangeArrowheads="1"/>
          </p:cNvSpPr>
          <p:nvPr/>
        </p:nvSpPr>
        <p:spPr bwMode="auto">
          <a:xfrm>
            <a:off x="5375275" y="2082800"/>
            <a:ext cx="93663"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P</a:t>
            </a:r>
            <a:endParaRPr lang="en-US" sz="1400" b="1">
              <a:latin typeface="Arial" charset="0"/>
            </a:endParaRPr>
          </a:p>
        </p:txBody>
      </p:sp>
      <p:sp>
        <p:nvSpPr>
          <p:cNvPr id="29759" name="Rectangle 100"/>
          <p:cNvSpPr>
            <a:spLocks noChangeArrowheads="1"/>
          </p:cNvSpPr>
          <p:nvPr/>
        </p:nvSpPr>
        <p:spPr bwMode="auto">
          <a:xfrm>
            <a:off x="5446713" y="2136775"/>
            <a:ext cx="63500" cy="136525"/>
          </a:xfrm>
          <a:prstGeom prst="rect">
            <a:avLst/>
          </a:prstGeom>
          <a:noFill/>
          <a:ln w="9525">
            <a:noFill/>
            <a:miter lim="800000"/>
            <a:headEnd/>
            <a:tailEnd/>
          </a:ln>
        </p:spPr>
        <p:txBody>
          <a:bodyPr wrap="none" lIns="0" tIns="0" rIns="0" bIns="0">
            <a:prstTxWarp prst="textNoShape">
              <a:avLst/>
            </a:prstTxWarp>
            <a:spAutoFit/>
          </a:bodyPr>
          <a:lstStyle/>
          <a:p>
            <a:pPr algn="l"/>
            <a:r>
              <a:rPr lang="en-US" sz="900">
                <a:solidFill>
                  <a:srgbClr val="000000"/>
                </a:solidFill>
                <a:latin typeface="Arial" charset="0"/>
              </a:rPr>
              <a:t>n</a:t>
            </a:r>
            <a:endParaRPr lang="en-US" sz="1400" b="1">
              <a:latin typeface="Arial" charset="0"/>
            </a:endParaRPr>
          </a:p>
        </p:txBody>
      </p:sp>
      <p:sp>
        <p:nvSpPr>
          <p:cNvPr id="29760" name="Line 101"/>
          <p:cNvSpPr>
            <a:spLocks noChangeShapeType="1"/>
          </p:cNvSpPr>
          <p:nvPr/>
        </p:nvSpPr>
        <p:spPr bwMode="auto">
          <a:xfrm>
            <a:off x="3595688" y="3416300"/>
            <a:ext cx="1587" cy="114300"/>
          </a:xfrm>
          <a:prstGeom prst="line">
            <a:avLst/>
          </a:prstGeom>
          <a:noFill/>
          <a:ln w="25400">
            <a:solidFill>
              <a:srgbClr val="000000"/>
            </a:solidFill>
            <a:round/>
            <a:headEnd/>
            <a:tailEnd/>
          </a:ln>
        </p:spPr>
        <p:txBody>
          <a:bodyPr>
            <a:prstTxWarp prst="textNoShape">
              <a:avLst/>
            </a:prstTxWarp>
          </a:bodyPr>
          <a:lstStyle/>
          <a:p>
            <a:endParaRPr lang="en-US"/>
          </a:p>
        </p:txBody>
      </p:sp>
      <p:sp>
        <p:nvSpPr>
          <p:cNvPr id="29761" name="Freeform 102"/>
          <p:cNvSpPr>
            <a:spLocks/>
          </p:cNvSpPr>
          <p:nvPr/>
        </p:nvSpPr>
        <p:spPr bwMode="auto">
          <a:xfrm>
            <a:off x="3355975" y="3554413"/>
            <a:ext cx="517525" cy="379412"/>
          </a:xfrm>
          <a:custGeom>
            <a:avLst/>
            <a:gdLst>
              <a:gd name="T0" fmla="*/ 0 w 326"/>
              <a:gd name="T1" fmla="*/ 0 h 239"/>
              <a:gd name="T2" fmla="*/ 2147483647 w 326"/>
              <a:gd name="T3" fmla="*/ 0 h 239"/>
              <a:gd name="T4" fmla="*/ 2147483647 w 326"/>
              <a:gd name="T5" fmla="*/ 2147483647 h 239"/>
              <a:gd name="T6" fmla="*/ 2147483647 w 326"/>
              <a:gd name="T7" fmla="*/ 2147483647 h 239"/>
              <a:gd name="T8" fmla="*/ 2147483647 w 326"/>
              <a:gd name="T9" fmla="*/ 0 h 239"/>
              <a:gd name="T10" fmla="*/ 0 w 326"/>
              <a:gd name="T11" fmla="*/ 0 h 239"/>
              <a:gd name="T12" fmla="*/ 0 60000 65536"/>
              <a:gd name="T13" fmla="*/ 0 60000 65536"/>
              <a:gd name="T14" fmla="*/ 0 60000 65536"/>
              <a:gd name="T15" fmla="*/ 0 60000 65536"/>
              <a:gd name="T16" fmla="*/ 0 60000 65536"/>
              <a:gd name="T17" fmla="*/ 0 60000 65536"/>
              <a:gd name="T18" fmla="*/ 0 w 326"/>
              <a:gd name="T19" fmla="*/ 0 h 239"/>
              <a:gd name="T20" fmla="*/ 326 w 326"/>
              <a:gd name="T21" fmla="*/ 239 h 239"/>
            </a:gdLst>
            <a:ahLst/>
            <a:cxnLst>
              <a:cxn ang="T12">
                <a:pos x="T0" y="T1"/>
              </a:cxn>
              <a:cxn ang="T13">
                <a:pos x="T2" y="T3"/>
              </a:cxn>
              <a:cxn ang="T14">
                <a:pos x="T4" y="T5"/>
              </a:cxn>
              <a:cxn ang="T15">
                <a:pos x="T6" y="T7"/>
              </a:cxn>
              <a:cxn ang="T16">
                <a:pos x="T8" y="T9"/>
              </a:cxn>
              <a:cxn ang="T17">
                <a:pos x="T10" y="T11"/>
              </a:cxn>
            </a:cxnLst>
            <a:rect l="T18" t="T19" r="T20" b="T21"/>
            <a:pathLst>
              <a:path w="326" h="239">
                <a:moveTo>
                  <a:pt x="0" y="0"/>
                </a:moveTo>
                <a:lnTo>
                  <a:pt x="326" y="0"/>
                </a:lnTo>
                <a:lnTo>
                  <a:pt x="326" y="239"/>
                </a:lnTo>
                <a:lnTo>
                  <a:pt x="3" y="239"/>
                </a:lnTo>
                <a:lnTo>
                  <a:pt x="3" y="0"/>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9762" name="Freeform 103"/>
          <p:cNvSpPr>
            <a:spLocks/>
          </p:cNvSpPr>
          <p:nvPr/>
        </p:nvSpPr>
        <p:spPr bwMode="auto">
          <a:xfrm>
            <a:off x="3355975" y="3554413"/>
            <a:ext cx="517525" cy="379412"/>
          </a:xfrm>
          <a:custGeom>
            <a:avLst/>
            <a:gdLst>
              <a:gd name="T0" fmla="*/ 0 w 326"/>
              <a:gd name="T1" fmla="*/ 0 h 239"/>
              <a:gd name="T2" fmla="*/ 2147483647 w 326"/>
              <a:gd name="T3" fmla="*/ 0 h 239"/>
              <a:gd name="T4" fmla="*/ 2147483647 w 326"/>
              <a:gd name="T5" fmla="*/ 2147483647 h 239"/>
              <a:gd name="T6" fmla="*/ 2147483647 w 326"/>
              <a:gd name="T7" fmla="*/ 2147483647 h 239"/>
              <a:gd name="T8" fmla="*/ 2147483647 w 326"/>
              <a:gd name="T9" fmla="*/ 0 h 239"/>
              <a:gd name="T10" fmla="*/ 0 60000 65536"/>
              <a:gd name="T11" fmla="*/ 0 60000 65536"/>
              <a:gd name="T12" fmla="*/ 0 60000 65536"/>
              <a:gd name="T13" fmla="*/ 0 60000 65536"/>
              <a:gd name="T14" fmla="*/ 0 60000 65536"/>
              <a:gd name="T15" fmla="*/ 0 w 326"/>
              <a:gd name="T16" fmla="*/ 0 h 239"/>
              <a:gd name="T17" fmla="*/ 326 w 326"/>
              <a:gd name="T18" fmla="*/ 239 h 239"/>
            </a:gdLst>
            <a:ahLst/>
            <a:cxnLst>
              <a:cxn ang="T10">
                <a:pos x="T0" y="T1"/>
              </a:cxn>
              <a:cxn ang="T11">
                <a:pos x="T2" y="T3"/>
              </a:cxn>
              <a:cxn ang="T12">
                <a:pos x="T4" y="T5"/>
              </a:cxn>
              <a:cxn ang="T13">
                <a:pos x="T6" y="T7"/>
              </a:cxn>
              <a:cxn ang="T14">
                <a:pos x="T8" y="T9"/>
              </a:cxn>
            </a:cxnLst>
            <a:rect l="T15" t="T16" r="T17" b="T18"/>
            <a:pathLst>
              <a:path w="326" h="239">
                <a:moveTo>
                  <a:pt x="0" y="0"/>
                </a:moveTo>
                <a:lnTo>
                  <a:pt x="326" y="0"/>
                </a:lnTo>
                <a:lnTo>
                  <a:pt x="326" y="239"/>
                </a:lnTo>
                <a:lnTo>
                  <a:pt x="3" y="239"/>
                </a:lnTo>
                <a:lnTo>
                  <a:pt x="3" y="0"/>
                </a:lnTo>
              </a:path>
            </a:pathLst>
          </a:custGeom>
          <a:noFill/>
          <a:ln w="7938">
            <a:solidFill>
              <a:srgbClr val="000000"/>
            </a:solidFill>
            <a:round/>
            <a:headEnd/>
            <a:tailEnd/>
          </a:ln>
        </p:spPr>
        <p:txBody>
          <a:bodyPr>
            <a:prstTxWarp prst="textNoShape">
              <a:avLst/>
            </a:prstTxWarp>
          </a:bodyPr>
          <a:lstStyle/>
          <a:p>
            <a:endParaRPr lang="en-US"/>
          </a:p>
        </p:txBody>
      </p:sp>
      <p:sp>
        <p:nvSpPr>
          <p:cNvPr id="29763" name="Rectangle 104"/>
          <p:cNvSpPr>
            <a:spLocks noChangeArrowheads="1"/>
          </p:cNvSpPr>
          <p:nvPr/>
        </p:nvSpPr>
        <p:spPr bwMode="auto">
          <a:xfrm>
            <a:off x="3457575" y="3660775"/>
            <a:ext cx="309563"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Mem</a:t>
            </a:r>
            <a:endParaRPr lang="en-US" sz="1400" b="1">
              <a:latin typeface="Arial" charset="0"/>
            </a:endParaRPr>
          </a:p>
        </p:txBody>
      </p:sp>
      <p:sp>
        <p:nvSpPr>
          <p:cNvPr id="29764" name="Rectangle 105"/>
          <p:cNvSpPr>
            <a:spLocks noChangeArrowheads="1"/>
          </p:cNvSpPr>
          <p:nvPr/>
        </p:nvSpPr>
        <p:spPr bwMode="auto">
          <a:xfrm>
            <a:off x="4954588" y="3533775"/>
            <a:ext cx="514350" cy="379413"/>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29765" name="Rectangle 106"/>
          <p:cNvSpPr>
            <a:spLocks noChangeArrowheads="1"/>
          </p:cNvSpPr>
          <p:nvPr/>
        </p:nvSpPr>
        <p:spPr bwMode="auto">
          <a:xfrm>
            <a:off x="4954588" y="3533775"/>
            <a:ext cx="514350" cy="379413"/>
          </a:xfrm>
          <a:prstGeom prst="rect">
            <a:avLst/>
          </a:prstGeom>
          <a:noFill/>
          <a:ln w="7938">
            <a:solidFill>
              <a:srgbClr val="000000"/>
            </a:solidFill>
            <a:miter lim="800000"/>
            <a:headEnd/>
            <a:tailEnd/>
          </a:ln>
        </p:spPr>
        <p:txBody>
          <a:bodyPr>
            <a:prstTxWarp prst="textNoShape">
              <a:avLst/>
            </a:prstTxWarp>
          </a:bodyPr>
          <a:lstStyle/>
          <a:p>
            <a:endParaRPr lang="en-US"/>
          </a:p>
        </p:txBody>
      </p:sp>
      <p:sp>
        <p:nvSpPr>
          <p:cNvPr id="29766" name="Rectangle 107"/>
          <p:cNvSpPr>
            <a:spLocks noChangeArrowheads="1"/>
          </p:cNvSpPr>
          <p:nvPr/>
        </p:nvSpPr>
        <p:spPr bwMode="auto">
          <a:xfrm>
            <a:off x="5056188" y="3640138"/>
            <a:ext cx="309562" cy="168275"/>
          </a:xfrm>
          <a:prstGeom prst="rect">
            <a:avLst/>
          </a:prstGeom>
          <a:noFill/>
          <a:ln w="9525">
            <a:noFill/>
            <a:miter lim="800000"/>
            <a:headEnd/>
            <a:tailEnd/>
          </a:ln>
        </p:spPr>
        <p:txBody>
          <a:bodyPr wrap="none" lIns="0" tIns="0" rIns="0" bIns="0">
            <a:prstTxWarp prst="textNoShape">
              <a:avLst/>
            </a:prstTxWarp>
            <a:spAutoFit/>
          </a:bodyPr>
          <a:lstStyle/>
          <a:p>
            <a:pPr algn="l"/>
            <a:r>
              <a:rPr lang="en-US" sz="1100">
                <a:solidFill>
                  <a:srgbClr val="000000"/>
                </a:solidFill>
                <a:latin typeface="Arial" charset="0"/>
              </a:rPr>
              <a:t>Mem</a:t>
            </a:r>
            <a:endParaRPr lang="en-US" sz="1400" b="1">
              <a:latin typeface="Arial" charset="0"/>
            </a:endParaRPr>
          </a:p>
        </p:txBody>
      </p:sp>
      <p:sp>
        <p:nvSpPr>
          <p:cNvPr id="29767" name="Freeform 108"/>
          <p:cNvSpPr>
            <a:spLocks/>
          </p:cNvSpPr>
          <p:nvPr/>
        </p:nvSpPr>
        <p:spPr bwMode="auto">
          <a:xfrm>
            <a:off x="4059238" y="2679700"/>
            <a:ext cx="71437" cy="714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0 w 45"/>
              <a:gd name="T37" fmla="*/ 2147483647 h 45"/>
              <a:gd name="T38" fmla="*/ 0 w 45"/>
              <a:gd name="T39" fmla="*/ 2147483647 h 45"/>
              <a:gd name="T40" fmla="*/ 0 w 45"/>
              <a:gd name="T41" fmla="*/ 2147483647 h 45"/>
              <a:gd name="T42" fmla="*/ 0 w 45"/>
              <a:gd name="T43" fmla="*/ 2147483647 h 45"/>
              <a:gd name="T44" fmla="*/ 0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0 h 45"/>
              <a:gd name="T60" fmla="*/ 2147483647 w 45"/>
              <a:gd name="T61" fmla="*/ 0 h 45"/>
              <a:gd name="T62" fmla="*/ 2147483647 w 45"/>
              <a:gd name="T63" fmla="*/ 0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27"/>
                </a:lnTo>
                <a:lnTo>
                  <a:pt x="42" y="29"/>
                </a:lnTo>
                <a:lnTo>
                  <a:pt x="42" y="35"/>
                </a:lnTo>
                <a:lnTo>
                  <a:pt x="39" y="37"/>
                </a:lnTo>
                <a:lnTo>
                  <a:pt x="37" y="40"/>
                </a:lnTo>
                <a:lnTo>
                  <a:pt x="34" y="40"/>
                </a:lnTo>
                <a:lnTo>
                  <a:pt x="31" y="43"/>
                </a:lnTo>
                <a:lnTo>
                  <a:pt x="29" y="45"/>
                </a:lnTo>
                <a:lnTo>
                  <a:pt x="26" y="45"/>
                </a:lnTo>
                <a:lnTo>
                  <a:pt x="21" y="45"/>
                </a:lnTo>
                <a:lnTo>
                  <a:pt x="18" y="45"/>
                </a:lnTo>
                <a:lnTo>
                  <a:pt x="13" y="45"/>
                </a:lnTo>
                <a:lnTo>
                  <a:pt x="10" y="43"/>
                </a:lnTo>
                <a:lnTo>
                  <a:pt x="8" y="40"/>
                </a:lnTo>
                <a:lnTo>
                  <a:pt x="5" y="40"/>
                </a:lnTo>
                <a:lnTo>
                  <a:pt x="2" y="37"/>
                </a:lnTo>
                <a:lnTo>
                  <a:pt x="2" y="35"/>
                </a:lnTo>
                <a:lnTo>
                  <a:pt x="0" y="29"/>
                </a:lnTo>
                <a:lnTo>
                  <a:pt x="0" y="27"/>
                </a:lnTo>
                <a:lnTo>
                  <a:pt x="0" y="24"/>
                </a:lnTo>
                <a:lnTo>
                  <a:pt x="0" y="19"/>
                </a:lnTo>
                <a:lnTo>
                  <a:pt x="0" y="16"/>
                </a:lnTo>
                <a:lnTo>
                  <a:pt x="2" y="13"/>
                </a:lnTo>
                <a:lnTo>
                  <a:pt x="2" y="11"/>
                </a:lnTo>
                <a:lnTo>
                  <a:pt x="5" y="8"/>
                </a:lnTo>
                <a:lnTo>
                  <a:pt x="8" y="5"/>
                </a:lnTo>
                <a:lnTo>
                  <a:pt x="10" y="3"/>
                </a:lnTo>
                <a:lnTo>
                  <a:pt x="13" y="3"/>
                </a:lnTo>
                <a:lnTo>
                  <a:pt x="18" y="0"/>
                </a:lnTo>
                <a:lnTo>
                  <a:pt x="21" y="0"/>
                </a:lnTo>
                <a:lnTo>
                  <a:pt x="26" y="0"/>
                </a:lnTo>
                <a:lnTo>
                  <a:pt x="29" y="3"/>
                </a:lnTo>
                <a:lnTo>
                  <a:pt x="31" y="3"/>
                </a:lnTo>
                <a:lnTo>
                  <a:pt x="34" y="5"/>
                </a:lnTo>
                <a:lnTo>
                  <a:pt x="37" y="8"/>
                </a:lnTo>
                <a:lnTo>
                  <a:pt x="39" y="11"/>
                </a:lnTo>
                <a:lnTo>
                  <a:pt x="42" y="13"/>
                </a:lnTo>
                <a:lnTo>
                  <a:pt x="42" y="16"/>
                </a:lnTo>
                <a:lnTo>
                  <a:pt x="42" y="19"/>
                </a:lnTo>
                <a:lnTo>
                  <a:pt x="45" y="24"/>
                </a:lnTo>
                <a:lnTo>
                  <a:pt x="42"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768" name="Freeform 109"/>
          <p:cNvSpPr>
            <a:spLocks/>
          </p:cNvSpPr>
          <p:nvPr/>
        </p:nvSpPr>
        <p:spPr bwMode="auto">
          <a:xfrm>
            <a:off x="4059238" y="2679700"/>
            <a:ext cx="71437" cy="714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0 h 45"/>
              <a:gd name="T20" fmla="*/ 2147483647 w 45"/>
              <a:gd name="T21" fmla="*/ 0 h 45"/>
              <a:gd name="T22" fmla="*/ 2147483647 w 45"/>
              <a:gd name="T23" fmla="*/ 0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0 w 45"/>
              <a:gd name="T37" fmla="*/ 2147483647 h 45"/>
              <a:gd name="T38" fmla="*/ 0 w 45"/>
              <a:gd name="T39" fmla="*/ 2147483647 h 45"/>
              <a:gd name="T40" fmla="*/ 0 w 45"/>
              <a:gd name="T41" fmla="*/ 2147483647 h 45"/>
              <a:gd name="T42" fmla="*/ 0 w 45"/>
              <a:gd name="T43" fmla="*/ 2147483647 h 45"/>
              <a:gd name="T44" fmla="*/ 0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2" y="19"/>
                </a:lnTo>
                <a:lnTo>
                  <a:pt x="42" y="16"/>
                </a:lnTo>
                <a:lnTo>
                  <a:pt x="42" y="13"/>
                </a:lnTo>
                <a:lnTo>
                  <a:pt x="39" y="11"/>
                </a:lnTo>
                <a:lnTo>
                  <a:pt x="37" y="8"/>
                </a:lnTo>
                <a:lnTo>
                  <a:pt x="34" y="5"/>
                </a:lnTo>
                <a:lnTo>
                  <a:pt x="31" y="3"/>
                </a:lnTo>
                <a:lnTo>
                  <a:pt x="29" y="3"/>
                </a:lnTo>
                <a:lnTo>
                  <a:pt x="26" y="0"/>
                </a:lnTo>
                <a:lnTo>
                  <a:pt x="21" y="0"/>
                </a:lnTo>
                <a:lnTo>
                  <a:pt x="18" y="0"/>
                </a:lnTo>
                <a:lnTo>
                  <a:pt x="13" y="3"/>
                </a:lnTo>
                <a:lnTo>
                  <a:pt x="10" y="3"/>
                </a:lnTo>
                <a:lnTo>
                  <a:pt x="8" y="5"/>
                </a:lnTo>
                <a:lnTo>
                  <a:pt x="5" y="8"/>
                </a:lnTo>
                <a:lnTo>
                  <a:pt x="2" y="11"/>
                </a:lnTo>
                <a:lnTo>
                  <a:pt x="2" y="13"/>
                </a:lnTo>
                <a:lnTo>
                  <a:pt x="0" y="16"/>
                </a:lnTo>
                <a:lnTo>
                  <a:pt x="0" y="19"/>
                </a:lnTo>
                <a:lnTo>
                  <a:pt x="0" y="24"/>
                </a:lnTo>
                <a:lnTo>
                  <a:pt x="0" y="27"/>
                </a:lnTo>
                <a:lnTo>
                  <a:pt x="0" y="29"/>
                </a:lnTo>
                <a:lnTo>
                  <a:pt x="2" y="35"/>
                </a:lnTo>
                <a:lnTo>
                  <a:pt x="2" y="37"/>
                </a:lnTo>
                <a:lnTo>
                  <a:pt x="5" y="40"/>
                </a:lnTo>
                <a:lnTo>
                  <a:pt x="8" y="40"/>
                </a:lnTo>
                <a:lnTo>
                  <a:pt x="10" y="43"/>
                </a:lnTo>
                <a:lnTo>
                  <a:pt x="13" y="45"/>
                </a:lnTo>
                <a:lnTo>
                  <a:pt x="18" y="45"/>
                </a:lnTo>
                <a:lnTo>
                  <a:pt x="21" y="45"/>
                </a:lnTo>
                <a:lnTo>
                  <a:pt x="26" y="45"/>
                </a:lnTo>
                <a:lnTo>
                  <a:pt x="29" y="45"/>
                </a:lnTo>
                <a:lnTo>
                  <a:pt x="31" y="43"/>
                </a:lnTo>
                <a:lnTo>
                  <a:pt x="34" y="40"/>
                </a:lnTo>
                <a:lnTo>
                  <a:pt x="37" y="40"/>
                </a:lnTo>
                <a:lnTo>
                  <a:pt x="39" y="37"/>
                </a:lnTo>
                <a:lnTo>
                  <a:pt x="42" y="35"/>
                </a:lnTo>
                <a:lnTo>
                  <a:pt x="42" y="29"/>
                </a:lnTo>
                <a:lnTo>
                  <a:pt x="42" y="27"/>
                </a:lnTo>
                <a:lnTo>
                  <a:pt x="45" y="24"/>
                </a:lnTo>
              </a:path>
            </a:pathLst>
          </a:custGeom>
          <a:noFill/>
          <a:ln w="33338">
            <a:solidFill>
              <a:srgbClr val="000000"/>
            </a:solidFill>
            <a:round/>
            <a:headEnd/>
            <a:tailEnd/>
          </a:ln>
        </p:spPr>
        <p:txBody>
          <a:bodyPr>
            <a:prstTxWarp prst="textNoShape">
              <a:avLst/>
            </a:prstTxWarp>
          </a:bodyPr>
          <a:lstStyle/>
          <a:p>
            <a:endParaRPr lang="en-US"/>
          </a:p>
        </p:txBody>
      </p:sp>
      <p:sp>
        <p:nvSpPr>
          <p:cNvPr id="29769" name="Freeform 110"/>
          <p:cNvSpPr>
            <a:spLocks/>
          </p:cNvSpPr>
          <p:nvPr/>
        </p:nvSpPr>
        <p:spPr bwMode="auto">
          <a:xfrm>
            <a:off x="4349750" y="2679700"/>
            <a:ext cx="71438" cy="714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0 w 45"/>
              <a:gd name="T37" fmla="*/ 2147483647 h 45"/>
              <a:gd name="T38" fmla="*/ 0 w 45"/>
              <a:gd name="T39" fmla="*/ 2147483647 h 45"/>
              <a:gd name="T40" fmla="*/ 0 w 45"/>
              <a:gd name="T41" fmla="*/ 2147483647 h 45"/>
              <a:gd name="T42" fmla="*/ 0 w 45"/>
              <a:gd name="T43" fmla="*/ 2147483647 h 45"/>
              <a:gd name="T44" fmla="*/ 0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0 h 45"/>
              <a:gd name="T60" fmla="*/ 2147483647 w 45"/>
              <a:gd name="T61" fmla="*/ 0 h 45"/>
              <a:gd name="T62" fmla="*/ 2147483647 w 45"/>
              <a:gd name="T63" fmla="*/ 0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5" y="27"/>
                </a:lnTo>
                <a:lnTo>
                  <a:pt x="42" y="29"/>
                </a:lnTo>
                <a:lnTo>
                  <a:pt x="42" y="35"/>
                </a:lnTo>
                <a:lnTo>
                  <a:pt x="39" y="37"/>
                </a:lnTo>
                <a:lnTo>
                  <a:pt x="37" y="40"/>
                </a:lnTo>
                <a:lnTo>
                  <a:pt x="34" y="40"/>
                </a:lnTo>
                <a:lnTo>
                  <a:pt x="31" y="43"/>
                </a:lnTo>
                <a:lnTo>
                  <a:pt x="29" y="45"/>
                </a:lnTo>
                <a:lnTo>
                  <a:pt x="26" y="45"/>
                </a:lnTo>
                <a:lnTo>
                  <a:pt x="21" y="45"/>
                </a:lnTo>
                <a:lnTo>
                  <a:pt x="18" y="45"/>
                </a:lnTo>
                <a:lnTo>
                  <a:pt x="15" y="45"/>
                </a:lnTo>
                <a:lnTo>
                  <a:pt x="13" y="43"/>
                </a:lnTo>
                <a:lnTo>
                  <a:pt x="8" y="40"/>
                </a:lnTo>
                <a:lnTo>
                  <a:pt x="5" y="40"/>
                </a:lnTo>
                <a:lnTo>
                  <a:pt x="5" y="37"/>
                </a:lnTo>
                <a:lnTo>
                  <a:pt x="2" y="35"/>
                </a:lnTo>
                <a:lnTo>
                  <a:pt x="0" y="29"/>
                </a:lnTo>
                <a:lnTo>
                  <a:pt x="0" y="27"/>
                </a:lnTo>
                <a:lnTo>
                  <a:pt x="0" y="24"/>
                </a:lnTo>
                <a:lnTo>
                  <a:pt x="0" y="19"/>
                </a:lnTo>
                <a:lnTo>
                  <a:pt x="0" y="16"/>
                </a:lnTo>
                <a:lnTo>
                  <a:pt x="2" y="13"/>
                </a:lnTo>
                <a:lnTo>
                  <a:pt x="5" y="11"/>
                </a:lnTo>
                <a:lnTo>
                  <a:pt x="5" y="8"/>
                </a:lnTo>
                <a:lnTo>
                  <a:pt x="8" y="5"/>
                </a:lnTo>
                <a:lnTo>
                  <a:pt x="13" y="3"/>
                </a:lnTo>
                <a:lnTo>
                  <a:pt x="15" y="3"/>
                </a:lnTo>
                <a:lnTo>
                  <a:pt x="18" y="0"/>
                </a:lnTo>
                <a:lnTo>
                  <a:pt x="21" y="0"/>
                </a:lnTo>
                <a:lnTo>
                  <a:pt x="26" y="0"/>
                </a:lnTo>
                <a:lnTo>
                  <a:pt x="29" y="3"/>
                </a:lnTo>
                <a:lnTo>
                  <a:pt x="31" y="3"/>
                </a:lnTo>
                <a:lnTo>
                  <a:pt x="34" y="5"/>
                </a:lnTo>
                <a:lnTo>
                  <a:pt x="37" y="8"/>
                </a:lnTo>
                <a:lnTo>
                  <a:pt x="39" y="11"/>
                </a:lnTo>
                <a:lnTo>
                  <a:pt x="42" y="13"/>
                </a:lnTo>
                <a:lnTo>
                  <a:pt x="42" y="16"/>
                </a:lnTo>
                <a:lnTo>
                  <a:pt x="45" y="19"/>
                </a:lnTo>
                <a:lnTo>
                  <a:pt x="45" y="24"/>
                </a:lnTo>
                <a:lnTo>
                  <a:pt x="42"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770" name="Freeform 111"/>
          <p:cNvSpPr>
            <a:spLocks/>
          </p:cNvSpPr>
          <p:nvPr/>
        </p:nvSpPr>
        <p:spPr bwMode="auto">
          <a:xfrm>
            <a:off x="4349750" y="2679700"/>
            <a:ext cx="71438" cy="714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0 h 45"/>
              <a:gd name="T20" fmla="*/ 2147483647 w 45"/>
              <a:gd name="T21" fmla="*/ 0 h 45"/>
              <a:gd name="T22" fmla="*/ 2147483647 w 45"/>
              <a:gd name="T23" fmla="*/ 0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0 w 45"/>
              <a:gd name="T37" fmla="*/ 2147483647 h 45"/>
              <a:gd name="T38" fmla="*/ 0 w 45"/>
              <a:gd name="T39" fmla="*/ 2147483647 h 45"/>
              <a:gd name="T40" fmla="*/ 0 w 45"/>
              <a:gd name="T41" fmla="*/ 2147483647 h 45"/>
              <a:gd name="T42" fmla="*/ 0 w 45"/>
              <a:gd name="T43" fmla="*/ 2147483647 h 45"/>
              <a:gd name="T44" fmla="*/ 0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2" y="21"/>
                </a:moveTo>
                <a:lnTo>
                  <a:pt x="45" y="19"/>
                </a:lnTo>
                <a:lnTo>
                  <a:pt x="42" y="16"/>
                </a:lnTo>
                <a:lnTo>
                  <a:pt x="42" y="13"/>
                </a:lnTo>
                <a:lnTo>
                  <a:pt x="39" y="11"/>
                </a:lnTo>
                <a:lnTo>
                  <a:pt x="37" y="8"/>
                </a:lnTo>
                <a:lnTo>
                  <a:pt x="34" y="5"/>
                </a:lnTo>
                <a:lnTo>
                  <a:pt x="31" y="3"/>
                </a:lnTo>
                <a:lnTo>
                  <a:pt x="29" y="3"/>
                </a:lnTo>
                <a:lnTo>
                  <a:pt x="26" y="0"/>
                </a:lnTo>
                <a:lnTo>
                  <a:pt x="21" y="0"/>
                </a:lnTo>
                <a:lnTo>
                  <a:pt x="18" y="0"/>
                </a:lnTo>
                <a:lnTo>
                  <a:pt x="15" y="3"/>
                </a:lnTo>
                <a:lnTo>
                  <a:pt x="13" y="3"/>
                </a:lnTo>
                <a:lnTo>
                  <a:pt x="8" y="5"/>
                </a:lnTo>
                <a:lnTo>
                  <a:pt x="5" y="8"/>
                </a:lnTo>
                <a:lnTo>
                  <a:pt x="5" y="11"/>
                </a:lnTo>
                <a:lnTo>
                  <a:pt x="2" y="13"/>
                </a:lnTo>
                <a:lnTo>
                  <a:pt x="0" y="16"/>
                </a:lnTo>
                <a:lnTo>
                  <a:pt x="0" y="19"/>
                </a:lnTo>
                <a:lnTo>
                  <a:pt x="0" y="24"/>
                </a:lnTo>
                <a:lnTo>
                  <a:pt x="0" y="27"/>
                </a:lnTo>
                <a:lnTo>
                  <a:pt x="0" y="29"/>
                </a:lnTo>
                <a:lnTo>
                  <a:pt x="2" y="35"/>
                </a:lnTo>
                <a:lnTo>
                  <a:pt x="5" y="37"/>
                </a:lnTo>
                <a:lnTo>
                  <a:pt x="5" y="40"/>
                </a:lnTo>
                <a:lnTo>
                  <a:pt x="8" y="40"/>
                </a:lnTo>
                <a:lnTo>
                  <a:pt x="13" y="43"/>
                </a:lnTo>
                <a:lnTo>
                  <a:pt x="15" y="45"/>
                </a:lnTo>
                <a:lnTo>
                  <a:pt x="18" y="45"/>
                </a:lnTo>
                <a:lnTo>
                  <a:pt x="21" y="45"/>
                </a:lnTo>
                <a:lnTo>
                  <a:pt x="26" y="45"/>
                </a:lnTo>
                <a:lnTo>
                  <a:pt x="29" y="45"/>
                </a:lnTo>
                <a:lnTo>
                  <a:pt x="31" y="43"/>
                </a:lnTo>
                <a:lnTo>
                  <a:pt x="34" y="40"/>
                </a:lnTo>
                <a:lnTo>
                  <a:pt x="37" y="40"/>
                </a:lnTo>
                <a:lnTo>
                  <a:pt x="39" y="37"/>
                </a:lnTo>
                <a:lnTo>
                  <a:pt x="42" y="35"/>
                </a:lnTo>
                <a:lnTo>
                  <a:pt x="42" y="29"/>
                </a:lnTo>
                <a:lnTo>
                  <a:pt x="45" y="27"/>
                </a:lnTo>
                <a:lnTo>
                  <a:pt x="45" y="24"/>
                </a:lnTo>
              </a:path>
            </a:pathLst>
          </a:custGeom>
          <a:noFill/>
          <a:ln w="33338">
            <a:solidFill>
              <a:srgbClr val="000000"/>
            </a:solidFill>
            <a:round/>
            <a:headEnd/>
            <a:tailEnd/>
          </a:ln>
        </p:spPr>
        <p:txBody>
          <a:bodyPr>
            <a:prstTxWarp prst="textNoShape">
              <a:avLst/>
            </a:prstTxWarp>
          </a:bodyPr>
          <a:lstStyle/>
          <a:p>
            <a:endParaRPr lang="en-US"/>
          </a:p>
        </p:txBody>
      </p:sp>
      <p:sp>
        <p:nvSpPr>
          <p:cNvPr id="29771" name="Freeform 112"/>
          <p:cNvSpPr>
            <a:spLocks/>
          </p:cNvSpPr>
          <p:nvPr/>
        </p:nvSpPr>
        <p:spPr bwMode="auto">
          <a:xfrm>
            <a:off x="4664075" y="2679700"/>
            <a:ext cx="71438" cy="714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0 w 45"/>
              <a:gd name="T39" fmla="*/ 2147483647 h 45"/>
              <a:gd name="T40" fmla="*/ 0 w 45"/>
              <a:gd name="T41" fmla="*/ 2147483647 h 45"/>
              <a:gd name="T42" fmla="*/ 0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0 h 45"/>
              <a:gd name="T60" fmla="*/ 2147483647 w 45"/>
              <a:gd name="T61" fmla="*/ 0 h 45"/>
              <a:gd name="T62" fmla="*/ 2147483647 w 45"/>
              <a:gd name="T63" fmla="*/ 0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27"/>
                </a:lnTo>
                <a:lnTo>
                  <a:pt x="45" y="29"/>
                </a:lnTo>
                <a:lnTo>
                  <a:pt x="43" y="35"/>
                </a:lnTo>
                <a:lnTo>
                  <a:pt x="40" y="37"/>
                </a:lnTo>
                <a:lnTo>
                  <a:pt x="40" y="40"/>
                </a:lnTo>
                <a:lnTo>
                  <a:pt x="38" y="40"/>
                </a:lnTo>
                <a:lnTo>
                  <a:pt x="35" y="43"/>
                </a:lnTo>
                <a:lnTo>
                  <a:pt x="30" y="45"/>
                </a:lnTo>
                <a:lnTo>
                  <a:pt x="27" y="45"/>
                </a:lnTo>
                <a:lnTo>
                  <a:pt x="24" y="45"/>
                </a:lnTo>
                <a:lnTo>
                  <a:pt x="19" y="45"/>
                </a:lnTo>
                <a:lnTo>
                  <a:pt x="16" y="45"/>
                </a:lnTo>
                <a:lnTo>
                  <a:pt x="14" y="43"/>
                </a:lnTo>
                <a:lnTo>
                  <a:pt x="11" y="40"/>
                </a:lnTo>
                <a:lnTo>
                  <a:pt x="8" y="40"/>
                </a:lnTo>
                <a:lnTo>
                  <a:pt x="6" y="37"/>
                </a:lnTo>
                <a:lnTo>
                  <a:pt x="3" y="35"/>
                </a:lnTo>
                <a:lnTo>
                  <a:pt x="3" y="29"/>
                </a:lnTo>
                <a:lnTo>
                  <a:pt x="0" y="27"/>
                </a:lnTo>
                <a:lnTo>
                  <a:pt x="0" y="24"/>
                </a:lnTo>
                <a:lnTo>
                  <a:pt x="0" y="19"/>
                </a:lnTo>
                <a:lnTo>
                  <a:pt x="3" y="16"/>
                </a:lnTo>
                <a:lnTo>
                  <a:pt x="3" y="13"/>
                </a:lnTo>
                <a:lnTo>
                  <a:pt x="6" y="11"/>
                </a:lnTo>
                <a:lnTo>
                  <a:pt x="8" y="8"/>
                </a:lnTo>
                <a:lnTo>
                  <a:pt x="11" y="5"/>
                </a:lnTo>
                <a:lnTo>
                  <a:pt x="14" y="3"/>
                </a:lnTo>
                <a:lnTo>
                  <a:pt x="16" y="3"/>
                </a:lnTo>
                <a:lnTo>
                  <a:pt x="19" y="0"/>
                </a:lnTo>
                <a:lnTo>
                  <a:pt x="24" y="0"/>
                </a:lnTo>
                <a:lnTo>
                  <a:pt x="27" y="0"/>
                </a:lnTo>
                <a:lnTo>
                  <a:pt x="30" y="3"/>
                </a:lnTo>
                <a:lnTo>
                  <a:pt x="35" y="3"/>
                </a:lnTo>
                <a:lnTo>
                  <a:pt x="38" y="5"/>
                </a:lnTo>
                <a:lnTo>
                  <a:pt x="40" y="8"/>
                </a:lnTo>
                <a:lnTo>
                  <a:pt x="40" y="11"/>
                </a:lnTo>
                <a:lnTo>
                  <a:pt x="43" y="13"/>
                </a:lnTo>
                <a:lnTo>
                  <a:pt x="45" y="16"/>
                </a:lnTo>
                <a:lnTo>
                  <a:pt x="45" y="19"/>
                </a:lnTo>
                <a:lnTo>
                  <a:pt x="45" y="24"/>
                </a:lnTo>
                <a:lnTo>
                  <a:pt x="45" y="21"/>
                </a:lnTo>
                <a:close/>
              </a:path>
            </a:pathLst>
          </a:custGeom>
          <a:solidFill>
            <a:srgbClr val="000000"/>
          </a:solidFill>
          <a:ln w="9525">
            <a:noFill/>
            <a:round/>
            <a:headEnd/>
            <a:tailEnd/>
          </a:ln>
        </p:spPr>
        <p:txBody>
          <a:bodyPr>
            <a:prstTxWarp prst="textNoShape">
              <a:avLst/>
            </a:prstTxWarp>
          </a:bodyPr>
          <a:lstStyle/>
          <a:p>
            <a:endParaRPr lang="en-US"/>
          </a:p>
        </p:txBody>
      </p:sp>
      <p:sp>
        <p:nvSpPr>
          <p:cNvPr id="29772" name="Freeform 113"/>
          <p:cNvSpPr>
            <a:spLocks/>
          </p:cNvSpPr>
          <p:nvPr/>
        </p:nvSpPr>
        <p:spPr bwMode="auto">
          <a:xfrm>
            <a:off x="4664075" y="2679700"/>
            <a:ext cx="71438" cy="714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0 h 45"/>
              <a:gd name="T20" fmla="*/ 2147483647 w 45"/>
              <a:gd name="T21" fmla="*/ 0 h 45"/>
              <a:gd name="T22" fmla="*/ 2147483647 w 45"/>
              <a:gd name="T23" fmla="*/ 0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0 w 45"/>
              <a:gd name="T39" fmla="*/ 2147483647 h 45"/>
              <a:gd name="T40" fmla="*/ 0 w 45"/>
              <a:gd name="T41" fmla="*/ 2147483647 h 45"/>
              <a:gd name="T42" fmla="*/ 0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2147483647 w 45"/>
              <a:gd name="T75" fmla="*/ 2147483647 h 45"/>
              <a:gd name="T76" fmla="*/ 2147483647 w 45"/>
              <a:gd name="T77" fmla="*/ 2147483647 h 45"/>
              <a:gd name="T78" fmla="*/ 2147483647 w 45"/>
              <a:gd name="T79" fmla="*/ 2147483647 h 45"/>
              <a:gd name="T80" fmla="*/ 2147483647 w 45"/>
              <a:gd name="T81" fmla="*/ 2147483647 h 45"/>
              <a:gd name="T82" fmla="*/ 2147483647 w 45"/>
              <a:gd name="T83" fmla="*/ 2147483647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9"/>
                </a:lnTo>
                <a:lnTo>
                  <a:pt x="45" y="16"/>
                </a:lnTo>
                <a:lnTo>
                  <a:pt x="43" y="13"/>
                </a:lnTo>
                <a:lnTo>
                  <a:pt x="40" y="11"/>
                </a:lnTo>
                <a:lnTo>
                  <a:pt x="40" y="8"/>
                </a:lnTo>
                <a:lnTo>
                  <a:pt x="38" y="5"/>
                </a:lnTo>
                <a:lnTo>
                  <a:pt x="35" y="3"/>
                </a:lnTo>
                <a:lnTo>
                  <a:pt x="30" y="3"/>
                </a:lnTo>
                <a:lnTo>
                  <a:pt x="27" y="0"/>
                </a:lnTo>
                <a:lnTo>
                  <a:pt x="24" y="0"/>
                </a:lnTo>
                <a:lnTo>
                  <a:pt x="19" y="0"/>
                </a:lnTo>
                <a:lnTo>
                  <a:pt x="16" y="3"/>
                </a:lnTo>
                <a:lnTo>
                  <a:pt x="14" y="3"/>
                </a:lnTo>
                <a:lnTo>
                  <a:pt x="11" y="5"/>
                </a:lnTo>
                <a:lnTo>
                  <a:pt x="8" y="8"/>
                </a:lnTo>
                <a:lnTo>
                  <a:pt x="6" y="11"/>
                </a:lnTo>
                <a:lnTo>
                  <a:pt x="3" y="13"/>
                </a:lnTo>
                <a:lnTo>
                  <a:pt x="3" y="16"/>
                </a:lnTo>
                <a:lnTo>
                  <a:pt x="0" y="19"/>
                </a:lnTo>
                <a:lnTo>
                  <a:pt x="0" y="24"/>
                </a:lnTo>
                <a:lnTo>
                  <a:pt x="0" y="27"/>
                </a:lnTo>
                <a:lnTo>
                  <a:pt x="3" y="29"/>
                </a:lnTo>
                <a:lnTo>
                  <a:pt x="3" y="35"/>
                </a:lnTo>
                <a:lnTo>
                  <a:pt x="6" y="37"/>
                </a:lnTo>
                <a:lnTo>
                  <a:pt x="8" y="40"/>
                </a:lnTo>
                <a:lnTo>
                  <a:pt x="11" y="40"/>
                </a:lnTo>
                <a:lnTo>
                  <a:pt x="14" y="43"/>
                </a:lnTo>
                <a:lnTo>
                  <a:pt x="16" y="45"/>
                </a:lnTo>
                <a:lnTo>
                  <a:pt x="19" y="45"/>
                </a:lnTo>
                <a:lnTo>
                  <a:pt x="24" y="45"/>
                </a:lnTo>
                <a:lnTo>
                  <a:pt x="27" y="45"/>
                </a:lnTo>
                <a:lnTo>
                  <a:pt x="30" y="45"/>
                </a:lnTo>
                <a:lnTo>
                  <a:pt x="35" y="43"/>
                </a:lnTo>
                <a:lnTo>
                  <a:pt x="38" y="40"/>
                </a:lnTo>
                <a:lnTo>
                  <a:pt x="40" y="40"/>
                </a:lnTo>
                <a:lnTo>
                  <a:pt x="40" y="37"/>
                </a:lnTo>
                <a:lnTo>
                  <a:pt x="43" y="35"/>
                </a:lnTo>
                <a:lnTo>
                  <a:pt x="45" y="29"/>
                </a:lnTo>
                <a:lnTo>
                  <a:pt x="45" y="27"/>
                </a:lnTo>
                <a:lnTo>
                  <a:pt x="45" y="24"/>
                </a:lnTo>
              </a:path>
            </a:pathLst>
          </a:custGeom>
          <a:noFill/>
          <a:ln w="33338">
            <a:solidFill>
              <a:srgbClr val="000000"/>
            </a:solidFill>
            <a:round/>
            <a:headEnd/>
            <a:tailEnd/>
          </a:ln>
        </p:spPr>
        <p:txBody>
          <a:bodyPr>
            <a:prstTxWarp prst="textNoShape">
              <a:avLst/>
            </a:prstTxWarp>
          </a:bodyPr>
          <a:lstStyle/>
          <a:p>
            <a:endParaRPr lang="en-US"/>
          </a:p>
        </p:txBody>
      </p:sp>
      <p:sp>
        <p:nvSpPr>
          <p:cNvPr id="29773" name="Text Box 114"/>
          <p:cNvSpPr txBox="1">
            <a:spLocks noChangeArrowheads="1"/>
          </p:cNvSpPr>
          <p:nvPr/>
        </p:nvSpPr>
        <p:spPr bwMode="auto">
          <a:xfrm>
            <a:off x="609600" y="3429000"/>
            <a:ext cx="1366838" cy="258763"/>
          </a:xfrm>
          <a:prstGeom prst="rect">
            <a:avLst/>
          </a:prstGeom>
          <a:noFill/>
          <a:ln w="9525">
            <a:noFill/>
            <a:miter lim="800000"/>
            <a:headEnd/>
            <a:tailEnd/>
          </a:ln>
        </p:spPr>
        <p:txBody>
          <a:bodyPr wrap="none" bIns="0">
            <a:prstTxWarp prst="textNoShape">
              <a:avLst/>
            </a:prstTxWarp>
            <a:spAutoFit/>
          </a:bodyPr>
          <a:lstStyle/>
          <a:p>
            <a:pPr algn="l"/>
            <a:r>
              <a:rPr lang="en-US" sz="1400" b="1">
                <a:solidFill>
                  <a:schemeClr val="hlink"/>
                </a:solidFill>
                <a:latin typeface="Arial" charset="0"/>
              </a:rPr>
              <a:t>Shared Cache</a:t>
            </a:r>
          </a:p>
        </p:txBody>
      </p:sp>
      <p:sp>
        <p:nvSpPr>
          <p:cNvPr id="29774" name="Text Box 115"/>
          <p:cNvSpPr txBox="1">
            <a:spLocks noChangeArrowheads="1"/>
          </p:cNvSpPr>
          <p:nvPr/>
        </p:nvSpPr>
        <p:spPr bwMode="auto">
          <a:xfrm>
            <a:off x="3082925" y="3948113"/>
            <a:ext cx="1870075" cy="471487"/>
          </a:xfrm>
          <a:prstGeom prst="rect">
            <a:avLst/>
          </a:prstGeom>
          <a:noFill/>
          <a:ln w="9525">
            <a:noFill/>
            <a:miter lim="800000"/>
            <a:headEnd/>
            <a:tailEnd/>
          </a:ln>
        </p:spPr>
        <p:txBody>
          <a:bodyPr wrap="none" bIns="0">
            <a:prstTxWarp prst="textNoShape">
              <a:avLst/>
            </a:prstTxWarp>
            <a:spAutoFit/>
          </a:bodyPr>
          <a:lstStyle/>
          <a:p>
            <a:pPr algn="l"/>
            <a:r>
              <a:rPr lang="en-US" sz="1400" b="1">
                <a:solidFill>
                  <a:schemeClr val="hlink"/>
                </a:solidFill>
                <a:latin typeface="Arial" charset="0"/>
              </a:rPr>
              <a:t>Centralized Memory</a:t>
            </a:r>
          </a:p>
          <a:p>
            <a:pPr algn="l"/>
            <a:r>
              <a:rPr lang="en-US" sz="1400" b="1">
                <a:solidFill>
                  <a:schemeClr val="hlink"/>
                </a:solidFill>
                <a:latin typeface="Arial" charset="0"/>
              </a:rPr>
              <a:t>Dance Hall, UMA</a:t>
            </a:r>
          </a:p>
        </p:txBody>
      </p:sp>
      <p:sp>
        <p:nvSpPr>
          <p:cNvPr id="29775" name="Text Box 116"/>
          <p:cNvSpPr txBox="1">
            <a:spLocks noChangeArrowheads="1"/>
          </p:cNvSpPr>
          <p:nvPr/>
        </p:nvSpPr>
        <p:spPr bwMode="auto">
          <a:xfrm>
            <a:off x="5932488" y="6015038"/>
            <a:ext cx="2549525" cy="258762"/>
          </a:xfrm>
          <a:prstGeom prst="rect">
            <a:avLst/>
          </a:prstGeom>
          <a:noFill/>
          <a:ln w="9525">
            <a:noFill/>
            <a:miter lim="800000"/>
            <a:headEnd/>
            <a:tailEnd/>
          </a:ln>
        </p:spPr>
        <p:txBody>
          <a:bodyPr wrap="none" bIns="0">
            <a:prstTxWarp prst="textNoShape">
              <a:avLst/>
            </a:prstTxWarp>
            <a:spAutoFit/>
          </a:bodyPr>
          <a:lstStyle/>
          <a:p>
            <a:pPr algn="l"/>
            <a:r>
              <a:rPr lang="en-US" sz="1400" b="1">
                <a:solidFill>
                  <a:schemeClr val="hlink"/>
                </a:solidFill>
                <a:latin typeface="Arial" charset="0"/>
              </a:rPr>
              <a:t>Distributed Memory (NUMA)</a:t>
            </a:r>
          </a:p>
        </p:txBody>
      </p:sp>
      <p:sp>
        <p:nvSpPr>
          <p:cNvPr id="29776" name="Line 117"/>
          <p:cNvSpPr>
            <a:spLocks noChangeShapeType="1"/>
          </p:cNvSpPr>
          <p:nvPr/>
        </p:nvSpPr>
        <p:spPr bwMode="auto">
          <a:xfrm>
            <a:off x="2895600" y="1236663"/>
            <a:ext cx="5486400" cy="0"/>
          </a:xfrm>
          <a:prstGeom prst="line">
            <a:avLst/>
          </a:prstGeom>
          <a:noFill/>
          <a:ln w="38100">
            <a:solidFill>
              <a:schemeClr val="tx1"/>
            </a:solidFill>
            <a:round/>
            <a:headEnd/>
            <a:tailEnd type="triangle" w="med" len="med"/>
          </a:ln>
        </p:spPr>
        <p:txBody>
          <a:bodyPr wrap="none" bIns="0" anchor="ctr">
            <a:prstTxWarp prst="textNoShape">
              <a:avLst/>
            </a:prstTxWarp>
          </a:bodyPr>
          <a:lstStyle/>
          <a:p>
            <a:endParaRPr lang="en-US"/>
          </a:p>
        </p:txBody>
      </p:sp>
      <p:sp>
        <p:nvSpPr>
          <p:cNvPr id="29777" name="Text Box 118"/>
          <p:cNvSpPr txBox="1">
            <a:spLocks noChangeArrowheads="1"/>
          </p:cNvSpPr>
          <p:nvPr/>
        </p:nvSpPr>
        <p:spPr bwMode="auto">
          <a:xfrm>
            <a:off x="6080125" y="1270000"/>
            <a:ext cx="647700" cy="258763"/>
          </a:xfrm>
          <a:prstGeom prst="rect">
            <a:avLst/>
          </a:prstGeom>
          <a:noFill/>
          <a:ln w="9525">
            <a:noFill/>
            <a:miter lim="800000"/>
            <a:headEnd/>
            <a:tailEnd/>
          </a:ln>
        </p:spPr>
        <p:txBody>
          <a:bodyPr wrap="none" bIns="0">
            <a:prstTxWarp prst="textNoShape">
              <a:avLst/>
            </a:prstTxWarp>
            <a:spAutoFit/>
          </a:bodyPr>
          <a:lstStyle/>
          <a:p>
            <a:pPr algn="l"/>
            <a:r>
              <a:rPr lang="en-US" sz="1400" b="1">
                <a:latin typeface="Arial" charset="0"/>
              </a:rPr>
              <a:t>Scale</a:t>
            </a:r>
          </a:p>
        </p:txBody>
      </p:sp>
      <p:sp>
        <p:nvSpPr>
          <p:cNvPr id="29778" name="Text Box 242"/>
          <p:cNvSpPr txBox="1">
            <a:spLocks noChangeArrowheads="1"/>
          </p:cNvSpPr>
          <p:nvPr/>
        </p:nvSpPr>
        <p:spPr bwMode="auto">
          <a:xfrm>
            <a:off x="609600" y="5837238"/>
            <a:ext cx="1997075" cy="258762"/>
          </a:xfrm>
          <a:prstGeom prst="rect">
            <a:avLst/>
          </a:prstGeom>
          <a:noFill/>
          <a:ln w="9525">
            <a:noFill/>
            <a:miter lim="800000"/>
            <a:headEnd/>
            <a:tailEnd/>
          </a:ln>
        </p:spPr>
        <p:txBody>
          <a:bodyPr wrap="none" bIns="0">
            <a:prstTxWarp prst="textNoShape">
              <a:avLst/>
            </a:prstTxWarp>
            <a:spAutoFit/>
          </a:bodyPr>
          <a:lstStyle/>
          <a:p>
            <a:pPr algn="l"/>
            <a:r>
              <a:rPr lang="en-US" sz="1400" b="1">
                <a:solidFill>
                  <a:schemeClr val="hlink"/>
                </a:solidFill>
                <a:latin typeface="Arial" charset="0"/>
              </a:rPr>
              <a:t>Crossbar, Interleaved</a:t>
            </a:r>
          </a:p>
        </p:txBody>
      </p:sp>
      <p:pic>
        <p:nvPicPr>
          <p:cNvPr id="29779" name="Picture 2" descr="blah.gif"/>
          <p:cNvPicPr>
            <a:picLocks noChangeAspect="1"/>
          </p:cNvPicPr>
          <p:nvPr/>
        </p:nvPicPr>
        <p:blipFill>
          <a:blip r:embed="rId2"/>
          <a:srcRect/>
          <a:stretch>
            <a:fillRect/>
          </a:stretch>
        </p:blipFill>
        <p:spPr bwMode="auto">
          <a:xfrm>
            <a:off x="512763" y="4114800"/>
            <a:ext cx="2103437" cy="1651000"/>
          </a:xfrm>
          <a:prstGeom prst="rect">
            <a:avLst/>
          </a:prstGeom>
          <a:noFill/>
          <a:ln w="9525">
            <a:noFill/>
            <a:miter lim="800000"/>
            <a:headEnd/>
            <a:tailEnd/>
          </a:ln>
        </p:spPr>
      </p:pic>
      <p:sp>
        <p:nvSpPr>
          <p:cNvPr id="118"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11</a:t>
            </a:fld>
            <a:endParaRPr lang="en-US" dirty="0"/>
          </a:p>
        </p:txBody>
      </p:sp>
      <p:sp>
        <p:nvSpPr>
          <p:cNvPr id="119"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ea typeface="ＭＳ Ｐゴシック" charset="-128"/>
                <a:cs typeface="ＭＳ Ｐゴシック" charset="-128"/>
              </a:rPr>
              <a:t>Non-Uniform Memory Access (NUMA) SMPs</a:t>
            </a:r>
          </a:p>
        </p:txBody>
      </p:sp>
      <p:sp>
        <p:nvSpPr>
          <p:cNvPr id="30722" name="Rectangle 3"/>
          <p:cNvSpPr>
            <a:spLocks noGrp="1" noChangeArrowheads="1"/>
          </p:cNvSpPr>
          <p:nvPr>
            <p:ph type="body" idx="1"/>
          </p:nvPr>
        </p:nvSpPr>
        <p:spPr/>
        <p:txBody>
          <a:bodyPr>
            <a:normAutofit fontScale="92500" lnSpcReduction="10000"/>
          </a:bodyPr>
          <a:lstStyle/>
          <a:p>
            <a:r>
              <a:rPr lang="en-US" dirty="0">
                <a:ea typeface="ＭＳ Ｐゴシック" charset="-128"/>
                <a:cs typeface="ＭＳ Ｐゴシック" charset="-128"/>
              </a:rPr>
              <a:t>Distributed memory</a:t>
            </a:r>
          </a:p>
          <a:p>
            <a:r>
              <a:rPr lang="en-US" dirty="0">
                <a:ea typeface="ＭＳ Ｐゴシック" charset="-128"/>
                <a:cs typeface="ＭＳ Ｐゴシック" charset="-128"/>
              </a:rPr>
              <a:t>Memory is physically resident</a:t>
            </a:r>
            <a:br>
              <a:rPr lang="en-US" dirty="0">
                <a:ea typeface="ＭＳ Ｐゴシック" charset="-128"/>
                <a:cs typeface="ＭＳ Ｐゴシック" charset="-128"/>
              </a:rPr>
            </a:br>
            <a:r>
              <a:rPr lang="en-US" dirty="0">
                <a:ea typeface="ＭＳ Ｐゴシック" charset="-128"/>
                <a:cs typeface="ＭＳ Ｐゴシック" charset="-128"/>
              </a:rPr>
              <a:t>close to each processor</a:t>
            </a:r>
          </a:p>
          <a:p>
            <a:r>
              <a:rPr lang="en-US" dirty="0">
                <a:ea typeface="ＭＳ Ｐゴシック" charset="-128"/>
                <a:cs typeface="ＭＳ Ｐゴシック" charset="-128"/>
              </a:rPr>
              <a:t>Memory is still shared</a:t>
            </a:r>
          </a:p>
          <a:p>
            <a:r>
              <a:rPr lang="en-US" i="1" dirty="0">
                <a:ea typeface="ＭＳ Ｐゴシック" charset="-128"/>
                <a:cs typeface="ＭＳ Ｐゴシック" charset="-128"/>
              </a:rPr>
              <a:t>Non-Uniform Memory Access</a:t>
            </a:r>
            <a:r>
              <a:rPr lang="en-US" dirty="0">
                <a:ea typeface="ＭＳ Ｐゴシック" charset="-128"/>
                <a:cs typeface="ＭＳ Ｐゴシック" charset="-128"/>
              </a:rPr>
              <a:t> (NUMA)</a:t>
            </a:r>
          </a:p>
          <a:p>
            <a:pPr lvl="1"/>
            <a:r>
              <a:rPr lang="en-US" dirty="0"/>
              <a:t>Local memory and remote memory</a:t>
            </a:r>
          </a:p>
          <a:p>
            <a:pPr lvl="1"/>
            <a:r>
              <a:rPr lang="en-US" dirty="0"/>
              <a:t>Access to local memory is faster, remote memory slower</a:t>
            </a:r>
          </a:p>
          <a:p>
            <a:pPr lvl="1"/>
            <a:r>
              <a:rPr lang="en-US" dirty="0"/>
              <a:t>Access is non-uniform</a:t>
            </a:r>
          </a:p>
          <a:p>
            <a:pPr lvl="1"/>
            <a:r>
              <a:rPr lang="en-US" dirty="0"/>
              <a:t>Performance will depend on data locality</a:t>
            </a:r>
          </a:p>
          <a:p>
            <a:r>
              <a:rPr lang="en-US" dirty="0">
                <a:ea typeface="ＭＳ Ｐゴシック" charset="-128"/>
                <a:cs typeface="ＭＳ Ｐゴシック" charset="-128"/>
              </a:rPr>
              <a:t>Cache coherency is still an issue (more serious)</a:t>
            </a:r>
          </a:p>
          <a:p>
            <a:r>
              <a:rPr lang="en-US" dirty="0">
                <a:ea typeface="ＭＳ Ｐゴシック" charset="-128"/>
                <a:cs typeface="ＭＳ Ｐゴシック" charset="-128"/>
              </a:rPr>
              <a:t>Interconnection network architecture is more scalable</a:t>
            </a:r>
          </a:p>
        </p:txBody>
      </p:sp>
      <p:sp>
        <p:nvSpPr>
          <p:cNvPr id="30723" name="Freeform 7"/>
          <p:cNvSpPr>
            <a:spLocks/>
          </p:cNvSpPr>
          <p:nvPr/>
        </p:nvSpPr>
        <p:spPr bwMode="auto">
          <a:xfrm>
            <a:off x="5835650" y="1914525"/>
            <a:ext cx="142875" cy="180975"/>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9" y="91"/>
                </a:lnTo>
                <a:lnTo>
                  <a:pt x="0" y="0"/>
                </a:lnTo>
                <a:lnTo>
                  <a:pt x="39"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30724" name="Freeform 8"/>
          <p:cNvSpPr>
            <a:spLocks/>
          </p:cNvSpPr>
          <p:nvPr/>
        </p:nvSpPr>
        <p:spPr bwMode="auto">
          <a:xfrm>
            <a:off x="5827713" y="1654175"/>
            <a:ext cx="142875" cy="195263"/>
          </a:xfrm>
          <a:custGeom>
            <a:avLst/>
            <a:gdLst>
              <a:gd name="T0" fmla="*/ 0 w 67"/>
              <a:gd name="T1" fmla="*/ 2147483647 h 98"/>
              <a:gd name="T2" fmla="*/ 2147483647 w 67"/>
              <a:gd name="T3" fmla="*/ 0 h 98"/>
              <a:gd name="T4" fmla="*/ 2147483647 w 67"/>
              <a:gd name="T5" fmla="*/ 2147483647 h 98"/>
              <a:gd name="T6" fmla="*/ 2147483647 w 67"/>
              <a:gd name="T7" fmla="*/ 2147483647 h 98"/>
              <a:gd name="T8" fmla="*/ 0 w 67"/>
              <a:gd name="T9" fmla="*/ 2147483647 h 98"/>
              <a:gd name="T10" fmla="*/ 0 60000 65536"/>
              <a:gd name="T11" fmla="*/ 0 60000 65536"/>
              <a:gd name="T12" fmla="*/ 0 60000 65536"/>
              <a:gd name="T13" fmla="*/ 0 60000 65536"/>
              <a:gd name="T14" fmla="*/ 0 60000 65536"/>
              <a:gd name="T15" fmla="*/ 0 w 67"/>
              <a:gd name="T16" fmla="*/ 0 h 98"/>
              <a:gd name="T17" fmla="*/ 67 w 67"/>
              <a:gd name="T18" fmla="*/ 98 h 98"/>
            </a:gdLst>
            <a:ahLst/>
            <a:cxnLst>
              <a:cxn ang="T10">
                <a:pos x="T0" y="T1"/>
              </a:cxn>
              <a:cxn ang="T11">
                <a:pos x="T2" y="T3"/>
              </a:cxn>
              <a:cxn ang="T12">
                <a:pos x="T4" y="T5"/>
              </a:cxn>
              <a:cxn ang="T13">
                <a:pos x="T6" y="T7"/>
              </a:cxn>
              <a:cxn ang="T14">
                <a:pos x="T8" y="T9"/>
              </a:cxn>
            </a:cxnLst>
            <a:rect l="T15" t="T16" r="T17" b="T18"/>
            <a:pathLst>
              <a:path w="67" h="98">
                <a:moveTo>
                  <a:pt x="0" y="98"/>
                </a:moveTo>
                <a:lnTo>
                  <a:pt x="39" y="0"/>
                </a:lnTo>
                <a:lnTo>
                  <a:pt x="67" y="98"/>
                </a:lnTo>
                <a:lnTo>
                  <a:pt x="39" y="98"/>
                </a:lnTo>
                <a:lnTo>
                  <a:pt x="0" y="98"/>
                </a:lnTo>
                <a:close/>
              </a:path>
            </a:pathLst>
          </a:custGeom>
          <a:solidFill>
            <a:srgbClr val="000000"/>
          </a:solidFill>
          <a:ln w="9525">
            <a:noFill/>
            <a:round/>
            <a:headEnd/>
            <a:tailEnd/>
          </a:ln>
        </p:spPr>
        <p:txBody>
          <a:bodyPr>
            <a:prstTxWarp prst="textNoShape">
              <a:avLst/>
            </a:prstTxWarp>
          </a:bodyPr>
          <a:lstStyle/>
          <a:p>
            <a:endParaRPr lang="en-US"/>
          </a:p>
        </p:txBody>
      </p:sp>
      <p:sp>
        <p:nvSpPr>
          <p:cNvPr id="30725" name="Line 9"/>
          <p:cNvSpPr>
            <a:spLocks noChangeShapeType="1"/>
          </p:cNvSpPr>
          <p:nvPr/>
        </p:nvSpPr>
        <p:spPr bwMode="auto">
          <a:xfrm flipH="1" flipV="1">
            <a:off x="5895975" y="1828800"/>
            <a:ext cx="0" cy="152400"/>
          </a:xfrm>
          <a:prstGeom prst="line">
            <a:avLst/>
          </a:prstGeom>
          <a:noFill/>
          <a:ln w="15875">
            <a:solidFill>
              <a:srgbClr val="000000"/>
            </a:solidFill>
            <a:round/>
            <a:headEnd/>
            <a:tailEnd/>
          </a:ln>
        </p:spPr>
        <p:txBody>
          <a:bodyPr>
            <a:prstTxWarp prst="textNoShape">
              <a:avLst/>
            </a:prstTxWarp>
          </a:bodyPr>
          <a:lstStyle/>
          <a:p>
            <a:endParaRPr lang="en-US"/>
          </a:p>
        </p:txBody>
      </p:sp>
      <p:sp>
        <p:nvSpPr>
          <p:cNvPr id="30726" name="AutoShape 10"/>
          <p:cNvSpPr>
            <a:spLocks noChangeArrowheads="1"/>
          </p:cNvSpPr>
          <p:nvPr/>
        </p:nvSpPr>
        <p:spPr bwMode="auto">
          <a:xfrm>
            <a:off x="5486400" y="1066800"/>
            <a:ext cx="3117850" cy="587375"/>
          </a:xfrm>
          <a:prstGeom prst="roundRect">
            <a:avLst>
              <a:gd name="adj" fmla="val 50000"/>
            </a:avLst>
          </a:prstGeom>
          <a:solidFill>
            <a:srgbClr val="FFEA18"/>
          </a:solidFill>
          <a:ln w="9525">
            <a:noFill/>
            <a:round/>
            <a:headEnd/>
            <a:tailEnd/>
          </a:ln>
        </p:spPr>
        <p:txBody>
          <a:bodyPr>
            <a:prstTxWarp prst="textNoShape">
              <a:avLst/>
            </a:prstTxWarp>
          </a:bodyPr>
          <a:lstStyle/>
          <a:p>
            <a:endParaRPr lang="en-US"/>
          </a:p>
        </p:txBody>
      </p:sp>
      <p:sp>
        <p:nvSpPr>
          <p:cNvPr id="30727" name="AutoShape 11"/>
          <p:cNvSpPr>
            <a:spLocks noChangeArrowheads="1"/>
          </p:cNvSpPr>
          <p:nvPr/>
        </p:nvSpPr>
        <p:spPr bwMode="auto">
          <a:xfrm>
            <a:off x="5495925" y="1076325"/>
            <a:ext cx="3119438" cy="584200"/>
          </a:xfrm>
          <a:prstGeom prst="roundRect">
            <a:avLst>
              <a:gd name="adj" fmla="val 48648"/>
            </a:avLst>
          </a:prstGeom>
          <a:noFill/>
          <a:ln w="15875">
            <a:solidFill>
              <a:srgbClr val="000000"/>
            </a:solidFill>
            <a:round/>
            <a:headEnd/>
            <a:tailEnd/>
          </a:ln>
        </p:spPr>
        <p:txBody>
          <a:bodyPr>
            <a:prstTxWarp prst="textNoShape">
              <a:avLst/>
            </a:prstTxWarp>
          </a:bodyPr>
          <a:lstStyle/>
          <a:p>
            <a:endParaRPr lang="en-US"/>
          </a:p>
        </p:txBody>
      </p:sp>
      <p:sp>
        <p:nvSpPr>
          <p:cNvPr id="30728" name="Rectangle 12"/>
          <p:cNvSpPr>
            <a:spLocks noChangeArrowheads="1"/>
          </p:cNvSpPr>
          <p:nvPr/>
        </p:nvSpPr>
        <p:spPr bwMode="auto">
          <a:xfrm>
            <a:off x="7539038" y="2062163"/>
            <a:ext cx="215900" cy="152400"/>
          </a:xfrm>
          <a:prstGeom prst="rect">
            <a:avLst/>
          </a:prstGeom>
          <a:noFill/>
          <a:ln w="9525">
            <a:noFill/>
            <a:miter lim="800000"/>
            <a:headEnd/>
            <a:tailEnd/>
          </a:ln>
        </p:spPr>
        <p:txBody>
          <a:bodyPr wrap="none" lIns="0" tIns="0" rIns="0" bIns="0">
            <a:prstTxWarp prst="textNoShape">
              <a:avLst/>
            </a:prstTxWarp>
            <a:spAutoFit/>
          </a:bodyPr>
          <a:lstStyle/>
          <a:p>
            <a:pPr algn="l"/>
            <a:r>
              <a:rPr lang="en-US" sz="1000">
                <a:solidFill>
                  <a:srgbClr val="000000"/>
                </a:solidFill>
                <a:latin typeface="Symbol" charset="2"/>
              </a:rPr>
              <a:t>° ° °</a:t>
            </a:r>
            <a:endParaRPr lang="en-US" sz="1400" b="1">
              <a:latin typeface="Arial" charset="0"/>
            </a:endParaRPr>
          </a:p>
        </p:txBody>
      </p:sp>
      <p:sp>
        <p:nvSpPr>
          <p:cNvPr id="30729" name="Freeform 15"/>
          <p:cNvSpPr>
            <a:spLocks/>
          </p:cNvSpPr>
          <p:nvPr/>
        </p:nvSpPr>
        <p:spPr bwMode="auto">
          <a:xfrm>
            <a:off x="6753225" y="1914525"/>
            <a:ext cx="141288" cy="180975"/>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9" y="91"/>
                </a:lnTo>
                <a:lnTo>
                  <a:pt x="0" y="0"/>
                </a:lnTo>
                <a:lnTo>
                  <a:pt x="39"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30730" name="Freeform 16"/>
          <p:cNvSpPr>
            <a:spLocks/>
          </p:cNvSpPr>
          <p:nvPr/>
        </p:nvSpPr>
        <p:spPr bwMode="auto">
          <a:xfrm>
            <a:off x="6745288" y="1654175"/>
            <a:ext cx="141287" cy="195263"/>
          </a:xfrm>
          <a:custGeom>
            <a:avLst/>
            <a:gdLst>
              <a:gd name="T0" fmla="*/ 0 w 67"/>
              <a:gd name="T1" fmla="*/ 2147483647 h 98"/>
              <a:gd name="T2" fmla="*/ 2147483647 w 67"/>
              <a:gd name="T3" fmla="*/ 0 h 98"/>
              <a:gd name="T4" fmla="*/ 2147483647 w 67"/>
              <a:gd name="T5" fmla="*/ 2147483647 h 98"/>
              <a:gd name="T6" fmla="*/ 2147483647 w 67"/>
              <a:gd name="T7" fmla="*/ 2147483647 h 98"/>
              <a:gd name="T8" fmla="*/ 0 w 67"/>
              <a:gd name="T9" fmla="*/ 2147483647 h 98"/>
              <a:gd name="T10" fmla="*/ 0 60000 65536"/>
              <a:gd name="T11" fmla="*/ 0 60000 65536"/>
              <a:gd name="T12" fmla="*/ 0 60000 65536"/>
              <a:gd name="T13" fmla="*/ 0 60000 65536"/>
              <a:gd name="T14" fmla="*/ 0 60000 65536"/>
              <a:gd name="T15" fmla="*/ 0 w 67"/>
              <a:gd name="T16" fmla="*/ 0 h 98"/>
              <a:gd name="T17" fmla="*/ 67 w 67"/>
              <a:gd name="T18" fmla="*/ 98 h 98"/>
            </a:gdLst>
            <a:ahLst/>
            <a:cxnLst>
              <a:cxn ang="T10">
                <a:pos x="T0" y="T1"/>
              </a:cxn>
              <a:cxn ang="T11">
                <a:pos x="T2" y="T3"/>
              </a:cxn>
              <a:cxn ang="T12">
                <a:pos x="T4" y="T5"/>
              </a:cxn>
              <a:cxn ang="T13">
                <a:pos x="T6" y="T7"/>
              </a:cxn>
              <a:cxn ang="T14">
                <a:pos x="T8" y="T9"/>
              </a:cxn>
            </a:cxnLst>
            <a:rect l="T15" t="T16" r="T17" b="T18"/>
            <a:pathLst>
              <a:path w="67" h="98">
                <a:moveTo>
                  <a:pt x="0" y="98"/>
                </a:moveTo>
                <a:lnTo>
                  <a:pt x="39" y="0"/>
                </a:lnTo>
                <a:lnTo>
                  <a:pt x="67" y="98"/>
                </a:lnTo>
                <a:lnTo>
                  <a:pt x="39" y="98"/>
                </a:lnTo>
                <a:lnTo>
                  <a:pt x="0" y="98"/>
                </a:lnTo>
                <a:close/>
              </a:path>
            </a:pathLst>
          </a:custGeom>
          <a:solidFill>
            <a:srgbClr val="000000"/>
          </a:solidFill>
          <a:ln w="9525">
            <a:noFill/>
            <a:round/>
            <a:headEnd/>
            <a:tailEnd/>
          </a:ln>
        </p:spPr>
        <p:txBody>
          <a:bodyPr>
            <a:prstTxWarp prst="textNoShape">
              <a:avLst/>
            </a:prstTxWarp>
          </a:bodyPr>
          <a:lstStyle/>
          <a:p>
            <a:endParaRPr lang="en-US"/>
          </a:p>
        </p:txBody>
      </p:sp>
      <p:sp>
        <p:nvSpPr>
          <p:cNvPr id="30731" name="Line 17"/>
          <p:cNvSpPr>
            <a:spLocks noChangeShapeType="1"/>
          </p:cNvSpPr>
          <p:nvPr/>
        </p:nvSpPr>
        <p:spPr bwMode="auto">
          <a:xfrm flipV="1">
            <a:off x="6827838" y="1849438"/>
            <a:ext cx="1587" cy="65087"/>
          </a:xfrm>
          <a:prstGeom prst="line">
            <a:avLst/>
          </a:prstGeom>
          <a:noFill/>
          <a:ln w="15875">
            <a:solidFill>
              <a:srgbClr val="000000"/>
            </a:solidFill>
            <a:round/>
            <a:headEnd/>
            <a:tailEnd/>
          </a:ln>
        </p:spPr>
        <p:txBody>
          <a:bodyPr>
            <a:prstTxWarp prst="textNoShape">
              <a:avLst/>
            </a:prstTxWarp>
          </a:bodyPr>
          <a:lstStyle/>
          <a:p>
            <a:endParaRPr lang="en-US"/>
          </a:p>
        </p:txBody>
      </p:sp>
      <p:sp>
        <p:nvSpPr>
          <p:cNvPr id="30732" name="Freeform 20"/>
          <p:cNvSpPr>
            <a:spLocks/>
          </p:cNvSpPr>
          <p:nvPr/>
        </p:nvSpPr>
        <p:spPr bwMode="auto">
          <a:xfrm>
            <a:off x="8220075" y="1914525"/>
            <a:ext cx="142875" cy="180975"/>
          </a:xfrm>
          <a:custGeom>
            <a:avLst/>
            <a:gdLst>
              <a:gd name="T0" fmla="*/ 2147483647 w 67"/>
              <a:gd name="T1" fmla="*/ 0 h 91"/>
              <a:gd name="T2" fmla="*/ 2147483647 w 67"/>
              <a:gd name="T3" fmla="*/ 2147483647 h 91"/>
              <a:gd name="T4" fmla="*/ 0 w 67"/>
              <a:gd name="T5" fmla="*/ 0 h 91"/>
              <a:gd name="T6" fmla="*/ 2147483647 w 67"/>
              <a:gd name="T7" fmla="*/ 0 h 91"/>
              <a:gd name="T8" fmla="*/ 2147483647 w 67"/>
              <a:gd name="T9" fmla="*/ 0 h 91"/>
              <a:gd name="T10" fmla="*/ 0 60000 65536"/>
              <a:gd name="T11" fmla="*/ 0 60000 65536"/>
              <a:gd name="T12" fmla="*/ 0 60000 65536"/>
              <a:gd name="T13" fmla="*/ 0 60000 65536"/>
              <a:gd name="T14" fmla="*/ 0 60000 65536"/>
              <a:gd name="T15" fmla="*/ 0 w 67"/>
              <a:gd name="T16" fmla="*/ 0 h 91"/>
              <a:gd name="T17" fmla="*/ 67 w 67"/>
              <a:gd name="T18" fmla="*/ 91 h 91"/>
            </a:gdLst>
            <a:ahLst/>
            <a:cxnLst>
              <a:cxn ang="T10">
                <a:pos x="T0" y="T1"/>
              </a:cxn>
              <a:cxn ang="T11">
                <a:pos x="T2" y="T3"/>
              </a:cxn>
              <a:cxn ang="T12">
                <a:pos x="T4" y="T5"/>
              </a:cxn>
              <a:cxn ang="T13">
                <a:pos x="T6" y="T7"/>
              </a:cxn>
              <a:cxn ang="T14">
                <a:pos x="T8" y="T9"/>
              </a:cxn>
            </a:cxnLst>
            <a:rect l="T15" t="T16" r="T17" b="T18"/>
            <a:pathLst>
              <a:path w="67" h="91">
                <a:moveTo>
                  <a:pt x="67" y="0"/>
                </a:moveTo>
                <a:lnTo>
                  <a:pt x="38" y="91"/>
                </a:lnTo>
                <a:lnTo>
                  <a:pt x="0" y="0"/>
                </a:lnTo>
                <a:lnTo>
                  <a:pt x="38"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30733" name="Freeform 21"/>
          <p:cNvSpPr>
            <a:spLocks/>
          </p:cNvSpPr>
          <p:nvPr/>
        </p:nvSpPr>
        <p:spPr bwMode="auto">
          <a:xfrm>
            <a:off x="8212138" y="1654175"/>
            <a:ext cx="142875" cy="195263"/>
          </a:xfrm>
          <a:custGeom>
            <a:avLst/>
            <a:gdLst>
              <a:gd name="T0" fmla="*/ 0 w 67"/>
              <a:gd name="T1" fmla="*/ 2147483647 h 98"/>
              <a:gd name="T2" fmla="*/ 2147483647 w 67"/>
              <a:gd name="T3" fmla="*/ 0 h 98"/>
              <a:gd name="T4" fmla="*/ 2147483647 w 67"/>
              <a:gd name="T5" fmla="*/ 2147483647 h 98"/>
              <a:gd name="T6" fmla="*/ 2147483647 w 67"/>
              <a:gd name="T7" fmla="*/ 2147483647 h 98"/>
              <a:gd name="T8" fmla="*/ 0 w 67"/>
              <a:gd name="T9" fmla="*/ 2147483647 h 98"/>
              <a:gd name="T10" fmla="*/ 0 60000 65536"/>
              <a:gd name="T11" fmla="*/ 0 60000 65536"/>
              <a:gd name="T12" fmla="*/ 0 60000 65536"/>
              <a:gd name="T13" fmla="*/ 0 60000 65536"/>
              <a:gd name="T14" fmla="*/ 0 60000 65536"/>
              <a:gd name="T15" fmla="*/ 0 w 67"/>
              <a:gd name="T16" fmla="*/ 0 h 98"/>
              <a:gd name="T17" fmla="*/ 67 w 67"/>
              <a:gd name="T18" fmla="*/ 98 h 98"/>
            </a:gdLst>
            <a:ahLst/>
            <a:cxnLst>
              <a:cxn ang="T10">
                <a:pos x="T0" y="T1"/>
              </a:cxn>
              <a:cxn ang="T11">
                <a:pos x="T2" y="T3"/>
              </a:cxn>
              <a:cxn ang="T12">
                <a:pos x="T4" y="T5"/>
              </a:cxn>
              <a:cxn ang="T13">
                <a:pos x="T6" y="T7"/>
              </a:cxn>
              <a:cxn ang="T14">
                <a:pos x="T8" y="T9"/>
              </a:cxn>
            </a:cxnLst>
            <a:rect l="T15" t="T16" r="T17" b="T18"/>
            <a:pathLst>
              <a:path w="67" h="98">
                <a:moveTo>
                  <a:pt x="0" y="98"/>
                </a:moveTo>
                <a:lnTo>
                  <a:pt x="38" y="0"/>
                </a:lnTo>
                <a:lnTo>
                  <a:pt x="67" y="98"/>
                </a:lnTo>
                <a:lnTo>
                  <a:pt x="38" y="98"/>
                </a:lnTo>
                <a:lnTo>
                  <a:pt x="0" y="98"/>
                </a:lnTo>
                <a:close/>
              </a:path>
            </a:pathLst>
          </a:custGeom>
          <a:solidFill>
            <a:srgbClr val="000000"/>
          </a:solidFill>
          <a:ln w="9525">
            <a:noFill/>
            <a:round/>
            <a:headEnd/>
            <a:tailEnd/>
          </a:ln>
        </p:spPr>
        <p:txBody>
          <a:bodyPr>
            <a:prstTxWarp prst="textNoShape">
              <a:avLst/>
            </a:prstTxWarp>
          </a:bodyPr>
          <a:lstStyle/>
          <a:p>
            <a:endParaRPr lang="en-US"/>
          </a:p>
        </p:txBody>
      </p:sp>
      <p:sp>
        <p:nvSpPr>
          <p:cNvPr id="30734" name="Line 22"/>
          <p:cNvSpPr>
            <a:spLocks noChangeShapeType="1"/>
          </p:cNvSpPr>
          <p:nvPr/>
        </p:nvSpPr>
        <p:spPr bwMode="auto">
          <a:xfrm flipV="1">
            <a:off x="8293100" y="1849438"/>
            <a:ext cx="3175" cy="65087"/>
          </a:xfrm>
          <a:prstGeom prst="line">
            <a:avLst/>
          </a:prstGeom>
          <a:noFill/>
          <a:ln w="15875">
            <a:solidFill>
              <a:srgbClr val="000000"/>
            </a:solidFill>
            <a:round/>
            <a:headEnd/>
            <a:tailEnd/>
          </a:ln>
        </p:spPr>
        <p:txBody>
          <a:bodyPr>
            <a:prstTxWarp prst="textNoShape">
              <a:avLst/>
            </a:prstTxWarp>
          </a:bodyPr>
          <a:lstStyle/>
          <a:p>
            <a:endParaRPr lang="en-US"/>
          </a:p>
        </p:txBody>
      </p:sp>
      <p:sp>
        <p:nvSpPr>
          <p:cNvPr id="30735" name="Rectangle 23"/>
          <p:cNvSpPr>
            <a:spLocks noChangeArrowheads="1"/>
          </p:cNvSpPr>
          <p:nvPr/>
        </p:nvSpPr>
        <p:spPr bwMode="auto">
          <a:xfrm>
            <a:off x="6691313" y="1262063"/>
            <a:ext cx="755650" cy="244475"/>
          </a:xfrm>
          <a:prstGeom prst="rect">
            <a:avLst/>
          </a:prstGeom>
          <a:noFill/>
          <a:ln w="9525">
            <a:noFill/>
            <a:miter lim="800000"/>
            <a:headEnd/>
            <a:tailEnd/>
          </a:ln>
        </p:spPr>
        <p:txBody>
          <a:bodyPr wrap="none" lIns="0" tIns="0" rIns="0" bIns="0">
            <a:prstTxWarp prst="textNoShape">
              <a:avLst/>
            </a:prstTxWarp>
            <a:spAutoFit/>
          </a:bodyPr>
          <a:lstStyle/>
          <a:p>
            <a:pPr algn="l"/>
            <a:r>
              <a:rPr lang="en-US" sz="1600" b="1">
                <a:solidFill>
                  <a:srgbClr val="000000"/>
                </a:solidFill>
                <a:latin typeface="Times" charset="0"/>
              </a:rPr>
              <a:t>Network</a:t>
            </a:r>
            <a:endParaRPr lang="en-US" sz="1400" b="1">
              <a:latin typeface="Arial" charset="0"/>
            </a:endParaRPr>
          </a:p>
        </p:txBody>
      </p:sp>
      <p:grpSp>
        <p:nvGrpSpPr>
          <p:cNvPr id="2" name="Group 39"/>
          <p:cNvGrpSpPr>
            <a:grpSpLocks/>
          </p:cNvGrpSpPr>
          <p:nvPr/>
        </p:nvGrpSpPr>
        <p:grpSpPr bwMode="auto">
          <a:xfrm>
            <a:off x="5715000" y="2105025"/>
            <a:ext cx="733425" cy="661988"/>
            <a:chOff x="3696" y="1326"/>
            <a:chExt cx="462" cy="417"/>
          </a:xfrm>
        </p:grpSpPr>
        <p:sp>
          <p:nvSpPr>
            <p:cNvPr id="30753" name="Rectangle 5"/>
            <p:cNvSpPr>
              <a:spLocks noChangeArrowheads="1"/>
            </p:cNvSpPr>
            <p:nvPr/>
          </p:nvSpPr>
          <p:spPr bwMode="auto">
            <a:xfrm>
              <a:off x="3696" y="1326"/>
              <a:ext cx="231" cy="182"/>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54" name="Rectangle 6"/>
            <p:cNvSpPr>
              <a:spLocks noChangeArrowheads="1"/>
            </p:cNvSpPr>
            <p:nvPr/>
          </p:nvSpPr>
          <p:spPr bwMode="auto">
            <a:xfrm>
              <a:off x="3762" y="1350"/>
              <a:ext cx="100"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M</a:t>
              </a:r>
              <a:endParaRPr lang="en-US" sz="1400" b="1">
                <a:latin typeface="Arial" charset="0"/>
              </a:endParaRPr>
            </a:p>
          </p:txBody>
        </p:sp>
        <p:sp>
          <p:nvSpPr>
            <p:cNvPr id="30755" name="Rectangle 24"/>
            <p:cNvSpPr>
              <a:spLocks noChangeArrowheads="1"/>
            </p:cNvSpPr>
            <p:nvPr/>
          </p:nvSpPr>
          <p:spPr bwMode="auto">
            <a:xfrm>
              <a:off x="3928" y="1344"/>
              <a:ext cx="230" cy="399"/>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56" name="Rectangle 25"/>
            <p:cNvSpPr>
              <a:spLocks noChangeArrowheads="1"/>
            </p:cNvSpPr>
            <p:nvPr/>
          </p:nvSpPr>
          <p:spPr bwMode="auto">
            <a:xfrm>
              <a:off x="4012" y="1565"/>
              <a:ext cx="62"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P</a:t>
              </a:r>
              <a:endParaRPr lang="en-US" sz="1400" b="1">
                <a:latin typeface="Arial" charset="0"/>
              </a:endParaRPr>
            </a:p>
          </p:txBody>
        </p:sp>
        <p:sp>
          <p:nvSpPr>
            <p:cNvPr id="30757" name="Rectangle 26"/>
            <p:cNvSpPr>
              <a:spLocks noChangeArrowheads="1"/>
            </p:cNvSpPr>
            <p:nvPr/>
          </p:nvSpPr>
          <p:spPr bwMode="auto">
            <a:xfrm>
              <a:off x="3921" y="1350"/>
              <a:ext cx="231" cy="186"/>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30758" name="Rectangle 27"/>
            <p:cNvSpPr>
              <a:spLocks noChangeArrowheads="1"/>
            </p:cNvSpPr>
            <p:nvPr/>
          </p:nvSpPr>
          <p:spPr bwMode="auto">
            <a:xfrm>
              <a:off x="3928" y="1356"/>
              <a:ext cx="230" cy="183"/>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59" name="Rectangle 28"/>
            <p:cNvSpPr>
              <a:spLocks noChangeArrowheads="1"/>
            </p:cNvSpPr>
            <p:nvPr/>
          </p:nvSpPr>
          <p:spPr bwMode="auto">
            <a:xfrm>
              <a:off x="4020" y="1368"/>
              <a:ext cx="56"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a:t>
              </a:r>
              <a:endParaRPr lang="en-US" sz="1400" b="1">
                <a:latin typeface="Arial" charset="0"/>
              </a:endParaRPr>
            </a:p>
          </p:txBody>
        </p:sp>
      </p:grpSp>
      <p:grpSp>
        <p:nvGrpSpPr>
          <p:cNvPr id="3" name="Group 40"/>
          <p:cNvGrpSpPr>
            <a:grpSpLocks/>
          </p:cNvGrpSpPr>
          <p:nvPr/>
        </p:nvGrpSpPr>
        <p:grpSpPr bwMode="auto">
          <a:xfrm>
            <a:off x="6657975" y="2105025"/>
            <a:ext cx="733425" cy="633413"/>
            <a:chOff x="3696" y="1326"/>
            <a:chExt cx="462" cy="399"/>
          </a:xfrm>
        </p:grpSpPr>
        <p:sp>
          <p:nvSpPr>
            <p:cNvPr id="30746" name="Rectangle 41"/>
            <p:cNvSpPr>
              <a:spLocks noChangeArrowheads="1"/>
            </p:cNvSpPr>
            <p:nvPr/>
          </p:nvSpPr>
          <p:spPr bwMode="auto">
            <a:xfrm>
              <a:off x="3696" y="1326"/>
              <a:ext cx="231" cy="182"/>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47" name="Rectangle 42"/>
            <p:cNvSpPr>
              <a:spLocks noChangeArrowheads="1"/>
            </p:cNvSpPr>
            <p:nvPr/>
          </p:nvSpPr>
          <p:spPr bwMode="auto">
            <a:xfrm>
              <a:off x="3762" y="1350"/>
              <a:ext cx="100"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M</a:t>
              </a:r>
              <a:endParaRPr lang="en-US" sz="1400" b="1">
                <a:latin typeface="Arial" charset="0"/>
              </a:endParaRPr>
            </a:p>
          </p:txBody>
        </p:sp>
        <p:sp>
          <p:nvSpPr>
            <p:cNvPr id="30748" name="Rectangle 43"/>
            <p:cNvSpPr>
              <a:spLocks noChangeArrowheads="1"/>
            </p:cNvSpPr>
            <p:nvPr/>
          </p:nvSpPr>
          <p:spPr bwMode="auto">
            <a:xfrm>
              <a:off x="3928" y="1326"/>
              <a:ext cx="230" cy="399"/>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49" name="Rectangle 44"/>
            <p:cNvSpPr>
              <a:spLocks noChangeArrowheads="1"/>
            </p:cNvSpPr>
            <p:nvPr/>
          </p:nvSpPr>
          <p:spPr bwMode="auto">
            <a:xfrm>
              <a:off x="4012" y="1565"/>
              <a:ext cx="62"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P</a:t>
              </a:r>
              <a:endParaRPr lang="en-US" sz="1400" b="1">
                <a:latin typeface="Arial" charset="0"/>
              </a:endParaRPr>
            </a:p>
          </p:txBody>
        </p:sp>
        <p:sp>
          <p:nvSpPr>
            <p:cNvPr id="30750" name="Rectangle 45"/>
            <p:cNvSpPr>
              <a:spLocks noChangeArrowheads="1"/>
            </p:cNvSpPr>
            <p:nvPr/>
          </p:nvSpPr>
          <p:spPr bwMode="auto">
            <a:xfrm>
              <a:off x="3921" y="1350"/>
              <a:ext cx="231" cy="186"/>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30751" name="Rectangle 46"/>
            <p:cNvSpPr>
              <a:spLocks noChangeArrowheads="1"/>
            </p:cNvSpPr>
            <p:nvPr/>
          </p:nvSpPr>
          <p:spPr bwMode="auto">
            <a:xfrm>
              <a:off x="3928" y="1356"/>
              <a:ext cx="230" cy="183"/>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52" name="Rectangle 47"/>
            <p:cNvSpPr>
              <a:spLocks noChangeArrowheads="1"/>
            </p:cNvSpPr>
            <p:nvPr/>
          </p:nvSpPr>
          <p:spPr bwMode="auto">
            <a:xfrm>
              <a:off x="4020" y="1368"/>
              <a:ext cx="56"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a:t>
              </a:r>
              <a:endParaRPr lang="en-US" sz="1400" b="1">
                <a:latin typeface="Arial" charset="0"/>
              </a:endParaRPr>
            </a:p>
          </p:txBody>
        </p:sp>
      </p:grpSp>
      <p:grpSp>
        <p:nvGrpSpPr>
          <p:cNvPr id="4" name="Group 48"/>
          <p:cNvGrpSpPr>
            <a:grpSpLocks/>
          </p:cNvGrpSpPr>
          <p:nvPr/>
        </p:nvGrpSpPr>
        <p:grpSpPr bwMode="auto">
          <a:xfrm>
            <a:off x="8105775" y="2105025"/>
            <a:ext cx="733425" cy="633413"/>
            <a:chOff x="3696" y="1326"/>
            <a:chExt cx="462" cy="399"/>
          </a:xfrm>
        </p:grpSpPr>
        <p:sp>
          <p:nvSpPr>
            <p:cNvPr id="30739" name="Rectangle 49"/>
            <p:cNvSpPr>
              <a:spLocks noChangeArrowheads="1"/>
            </p:cNvSpPr>
            <p:nvPr/>
          </p:nvSpPr>
          <p:spPr bwMode="auto">
            <a:xfrm>
              <a:off x="3696" y="1326"/>
              <a:ext cx="231" cy="182"/>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40" name="Rectangle 50"/>
            <p:cNvSpPr>
              <a:spLocks noChangeArrowheads="1"/>
            </p:cNvSpPr>
            <p:nvPr/>
          </p:nvSpPr>
          <p:spPr bwMode="auto">
            <a:xfrm>
              <a:off x="3762" y="1350"/>
              <a:ext cx="100"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M</a:t>
              </a:r>
              <a:endParaRPr lang="en-US" sz="1400" b="1">
                <a:latin typeface="Arial" charset="0"/>
              </a:endParaRPr>
            </a:p>
          </p:txBody>
        </p:sp>
        <p:sp>
          <p:nvSpPr>
            <p:cNvPr id="30741" name="Rectangle 51"/>
            <p:cNvSpPr>
              <a:spLocks noChangeArrowheads="1"/>
            </p:cNvSpPr>
            <p:nvPr/>
          </p:nvSpPr>
          <p:spPr bwMode="auto">
            <a:xfrm>
              <a:off x="3928" y="1326"/>
              <a:ext cx="230" cy="399"/>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42" name="Rectangle 52"/>
            <p:cNvSpPr>
              <a:spLocks noChangeArrowheads="1"/>
            </p:cNvSpPr>
            <p:nvPr/>
          </p:nvSpPr>
          <p:spPr bwMode="auto">
            <a:xfrm>
              <a:off x="4012" y="1565"/>
              <a:ext cx="62"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P</a:t>
              </a:r>
              <a:endParaRPr lang="en-US" sz="1400" b="1">
                <a:latin typeface="Arial" charset="0"/>
              </a:endParaRPr>
            </a:p>
          </p:txBody>
        </p:sp>
        <p:sp>
          <p:nvSpPr>
            <p:cNvPr id="30743" name="Rectangle 53"/>
            <p:cNvSpPr>
              <a:spLocks noChangeArrowheads="1"/>
            </p:cNvSpPr>
            <p:nvPr/>
          </p:nvSpPr>
          <p:spPr bwMode="auto">
            <a:xfrm>
              <a:off x="3921" y="1350"/>
              <a:ext cx="231" cy="186"/>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30744" name="Rectangle 54"/>
            <p:cNvSpPr>
              <a:spLocks noChangeArrowheads="1"/>
            </p:cNvSpPr>
            <p:nvPr/>
          </p:nvSpPr>
          <p:spPr bwMode="auto">
            <a:xfrm>
              <a:off x="3928" y="1356"/>
              <a:ext cx="230" cy="183"/>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30745" name="Rectangle 55"/>
            <p:cNvSpPr>
              <a:spLocks noChangeArrowheads="1"/>
            </p:cNvSpPr>
            <p:nvPr/>
          </p:nvSpPr>
          <p:spPr bwMode="auto">
            <a:xfrm>
              <a:off x="4020" y="1368"/>
              <a:ext cx="56" cy="134"/>
            </a:xfrm>
            <a:prstGeom prst="rect">
              <a:avLst/>
            </a:prstGeom>
            <a:noFill/>
            <a:ln w="9525">
              <a:noFill/>
              <a:miter lim="800000"/>
              <a:headEnd/>
              <a:tailEnd/>
            </a:ln>
          </p:spPr>
          <p:txBody>
            <a:bodyPr wrap="none" lIns="0" tIns="0" rIns="0" bIns="0">
              <a:prstTxWarp prst="textNoShape">
                <a:avLst/>
              </a:prstTxWarp>
              <a:spAutoFit/>
            </a:bodyPr>
            <a:lstStyle/>
            <a:p>
              <a:pPr algn="l"/>
              <a:r>
                <a:rPr lang="en-US" sz="1400">
                  <a:solidFill>
                    <a:srgbClr val="000000"/>
                  </a:solidFill>
                  <a:latin typeface="Times" charset="0"/>
                </a:rPr>
                <a:t>$</a:t>
              </a:r>
              <a:endParaRPr lang="en-US" sz="1400" b="1">
                <a:latin typeface="Arial" charset="0"/>
              </a:endParaRPr>
            </a:p>
          </p:txBody>
        </p:sp>
      </p:grpSp>
      <p:sp>
        <p:nvSpPr>
          <p:cNvPr id="42"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12</a:t>
            </a:fld>
            <a:endParaRPr lang="en-US" dirty="0"/>
          </a:p>
        </p:txBody>
      </p:sp>
      <p:sp>
        <p:nvSpPr>
          <p:cNvPr id="43"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a:ea typeface="ＭＳ Ｐゴシック" charset="-128"/>
                <a:cs typeface="ＭＳ Ｐゴシック" charset="-128"/>
              </a:rPr>
              <a:t>Cache Coherency and SMPs</a:t>
            </a:r>
          </a:p>
        </p:txBody>
      </p:sp>
      <p:sp>
        <p:nvSpPr>
          <p:cNvPr id="31746" name="Rectangle 3"/>
          <p:cNvSpPr>
            <a:spLocks noGrp="1" noChangeArrowheads="1"/>
          </p:cNvSpPr>
          <p:nvPr>
            <p:ph type="body" idx="1"/>
          </p:nvPr>
        </p:nvSpPr>
        <p:spPr/>
        <p:txBody>
          <a:bodyPr>
            <a:normAutofit fontScale="92500"/>
          </a:bodyPr>
          <a:lstStyle/>
          <a:p>
            <a:r>
              <a:rPr lang="en-US" dirty="0">
                <a:ea typeface="ＭＳ Ｐゴシック" charset="-128"/>
                <a:cs typeface="ＭＳ Ｐゴシック" charset="-128"/>
              </a:rPr>
              <a:t>Caches play key role in SMP performance</a:t>
            </a:r>
          </a:p>
          <a:p>
            <a:pPr lvl="1"/>
            <a:r>
              <a:rPr lang="en-US" dirty="0"/>
              <a:t>Reduce average data access time</a:t>
            </a:r>
          </a:p>
          <a:p>
            <a:pPr lvl="1"/>
            <a:r>
              <a:rPr lang="en-US" dirty="0"/>
              <a:t>Reduce bandwidth demands placed on shared interconnect</a:t>
            </a:r>
          </a:p>
          <a:p>
            <a:r>
              <a:rPr lang="en-US" dirty="0">
                <a:ea typeface="ＭＳ Ｐゴシック" charset="-128"/>
                <a:cs typeface="ＭＳ Ｐゴシック" charset="-128"/>
              </a:rPr>
              <a:t>Private processor caches create a problem</a:t>
            </a:r>
          </a:p>
          <a:p>
            <a:pPr lvl="1"/>
            <a:r>
              <a:rPr lang="en-US" dirty="0"/>
              <a:t>Copies of a variable can be present in multiple caches </a:t>
            </a:r>
          </a:p>
          <a:p>
            <a:pPr lvl="1"/>
            <a:r>
              <a:rPr lang="en-US" dirty="0"/>
              <a:t>A write by one processor may not become visible to others</a:t>
            </a:r>
          </a:p>
          <a:p>
            <a:pPr lvl="2"/>
            <a:r>
              <a:rPr lang="en-US" dirty="0"/>
              <a:t>they</a:t>
            </a:r>
            <a:r>
              <a:rPr lang="ja-JP" altLang="en-US" dirty="0"/>
              <a:t>’</a:t>
            </a:r>
            <a:r>
              <a:rPr lang="en-US" altLang="ja-JP" dirty="0" err="1"/>
              <a:t>ll</a:t>
            </a:r>
            <a:r>
              <a:rPr lang="en-US" altLang="ja-JP" dirty="0"/>
              <a:t> keep accessing stale value in their caches</a:t>
            </a:r>
          </a:p>
          <a:p>
            <a:pPr lvl="1">
              <a:buFont typeface="Wingdings" charset="2"/>
              <a:buNone/>
            </a:pPr>
            <a:r>
              <a:rPr lang="en-US" i="1" dirty="0" err="1">
                <a:sym typeface="Symbol" charset="2"/>
              </a:rPr>
              <a:t></a:t>
            </a:r>
            <a:r>
              <a:rPr lang="en-US" i="1" dirty="0"/>
              <a:t> Cache coherence</a:t>
            </a:r>
            <a:r>
              <a:rPr lang="en-US" dirty="0"/>
              <a:t> problem</a:t>
            </a:r>
          </a:p>
          <a:p>
            <a:r>
              <a:rPr lang="en-US" dirty="0">
                <a:ea typeface="ＭＳ Ｐゴシック" charset="-128"/>
                <a:cs typeface="ＭＳ Ｐゴシック" charset="-128"/>
              </a:rPr>
              <a:t>What do we do about it?</a:t>
            </a:r>
          </a:p>
          <a:p>
            <a:pPr lvl="1"/>
            <a:r>
              <a:rPr lang="en-US" dirty="0"/>
              <a:t>Organize the memory hierarchy to make it go away </a:t>
            </a:r>
          </a:p>
          <a:p>
            <a:pPr lvl="1"/>
            <a:r>
              <a:rPr lang="en-US" dirty="0"/>
              <a:t>Detect and take actions to eliminate the problem</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13</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ea typeface="ＭＳ Ｐゴシック" charset="-128"/>
                <a:cs typeface="ＭＳ Ｐゴシック" charset="-128"/>
              </a:rPr>
              <a:t>Definitions</a:t>
            </a:r>
          </a:p>
        </p:txBody>
      </p:sp>
      <p:sp>
        <p:nvSpPr>
          <p:cNvPr id="32770" name="Rectangle 3"/>
          <p:cNvSpPr>
            <a:spLocks noGrp="1" noChangeArrowheads="1"/>
          </p:cNvSpPr>
          <p:nvPr>
            <p:ph type="body" idx="1"/>
          </p:nvPr>
        </p:nvSpPr>
        <p:spPr/>
        <p:txBody>
          <a:bodyPr>
            <a:normAutofit fontScale="92500"/>
          </a:bodyPr>
          <a:lstStyle/>
          <a:p>
            <a:r>
              <a:rPr lang="en-US" dirty="0">
                <a:ea typeface="ＭＳ Ｐゴシック" charset="-128"/>
                <a:cs typeface="ＭＳ Ｐゴシック" charset="-128"/>
              </a:rPr>
              <a:t>Memory operation (load, store, read-modify-write, …)</a:t>
            </a:r>
          </a:p>
          <a:p>
            <a:r>
              <a:rPr lang="en-US" dirty="0">
                <a:ea typeface="ＭＳ Ｐゴシック" charset="-128"/>
                <a:cs typeface="ＭＳ Ｐゴシック" charset="-128"/>
              </a:rPr>
              <a:t>Memory issue is operation presented to memory system </a:t>
            </a:r>
          </a:p>
          <a:p>
            <a:r>
              <a:rPr lang="en-US" dirty="0">
                <a:ea typeface="ＭＳ Ｐゴシック" charset="-128"/>
                <a:cs typeface="ＭＳ Ｐゴシック" charset="-128"/>
              </a:rPr>
              <a:t>Processor perspective</a:t>
            </a:r>
          </a:p>
          <a:p>
            <a:pPr lvl="1"/>
            <a:r>
              <a:rPr lang="en-US" dirty="0"/>
              <a:t>Write: subsequent reads return the value</a:t>
            </a:r>
          </a:p>
          <a:p>
            <a:pPr lvl="1"/>
            <a:r>
              <a:rPr lang="en-US" dirty="0"/>
              <a:t>Read: subsequent writes cannot affect the value</a:t>
            </a:r>
          </a:p>
          <a:p>
            <a:r>
              <a:rPr lang="en-US" i="1" dirty="0">
                <a:ea typeface="ＭＳ Ｐゴシック" charset="-128"/>
                <a:cs typeface="ＭＳ Ｐゴシック" charset="-128"/>
              </a:rPr>
              <a:t>Coherent memory system</a:t>
            </a:r>
            <a:endParaRPr lang="en-US" dirty="0">
              <a:ea typeface="ＭＳ Ｐゴシック" charset="-128"/>
              <a:cs typeface="ＭＳ Ｐゴシック" charset="-128"/>
            </a:endParaRPr>
          </a:p>
          <a:p>
            <a:pPr lvl="1"/>
            <a:r>
              <a:rPr lang="en-US" dirty="0"/>
              <a:t>There exists a serial order of memory operations on each location such that</a:t>
            </a:r>
          </a:p>
          <a:p>
            <a:pPr lvl="2"/>
            <a:r>
              <a:rPr lang="en-US" dirty="0"/>
              <a:t>operations issued by a process appear in order issued</a:t>
            </a:r>
          </a:p>
          <a:p>
            <a:pPr lvl="2"/>
            <a:r>
              <a:rPr lang="en-US" dirty="0"/>
              <a:t>value returned by each read is that written by previous write</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14</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ea typeface="ＭＳ Ｐゴシック" charset="-128"/>
                <a:cs typeface="ＭＳ Ｐゴシック" charset="-128"/>
              </a:rPr>
              <a:t>Motivation for Memory Consistency</a:t>
            </a:r>
          </a:p>
        </p:txBody>
      </p:sp>
      <p:sp>
        <p:nvSpPr>
          <p:cNvPr id="33794" name="Rectangle 3"/>
          <p:cNvSpPr>
            <a:spLocks noGrp="1" noChangeArrowheads="1"/>
          </p:cNvSpPr>
          <p:nvPr>
            <p:ph type="body" idx="1"/>
          </p:nvPr>
        </p:nvSpPr>
        <p:spPr>
          <a:xfrm>
            <a:off x="238125" y="896553"/>
            <a:ext cx="8905875" cy="4056447"/>
          </a:xfrm>
        </p:spPr>
        <p:txBody>
          <a:bodyPr>
            <a:normAutofit fontScale="92500" lnSpcReduction="20000"/>
          </a:bodyPr>
          <a:lstStyle/>
          <a:p>
            <a:r>
              <a:rPr lang="en-US" dirty="0">
                <a:ea typeface="ＭＳ Ｐゴシック" charset="-128"/>
                <a:cs typeface="ＭＳ Ｐゴシック" charset="-128"/>
              </a:rPr>
              <a:t>Coherence implies that writes to  a location become visible to all processors in the same order</a:t>
            </a:r>
          </a:p>
          <a:p>
            <a:r>
              <a:rPr lang="en-US" dirty="0">
                <a:ea typeface="ＭＳ Ｐゴシック" charset="-128"/>
                <a:cs typeface="ＭＳ Ｐゴシック" charset="-128"/>
              </a:rPr>
              <a:t>But when does a write become visible?</a:t>
            </a:r>
          </a:p>
          <a:p>
            <a:r>
              <a:rPr lang="en-US" dirty="0">
                <a:ea typeface="ＭＳ Ｐゴシック" charset="-128"/>
                <a:cs typeface="ＭＳ Ｐゴシック" charset="-128"/>
              </a:rPr>
              <a:t>How do we establish orders between a write and a read by different processors?</a:t>
            </a:r>
          </a:p>
          <a:p>
            <a:pPr lvl="1"/>
            <a:r>
              <a:rPr lang="en-US" dirty="0"/>
              <a:t>Use event synchronization</a:t>
            </a:r>
          </a:p>
          <a:p>
            <a:r>
              <a:rPr lang="en-US" dirty="0">
                <a:ea typeface="ＭＳ Ｐゴシック" charset="-128"/>
                <a:cs typeface="ＭＳ Ｐゴシック" charset="-128"/>
              </a:rPr>
              <a:t>Implement hardware protocol for cache coherency</a:t>
            </a:r>
          </a:p>
          <a:p>
            <a:r>
              <a:rPr lang="en-US" dirty="0">
                <a:ea typeface="ＭＳ Ｐゴシック" charset="-128"/>
                <a:cs typeface="ＭＳ Ｐゴシック" charset="-128"/>
              </a:rPr>
              <a:t>Protocol will be based on model of memory consistency</a:t>
            </a:r>
          </a:p>
        </p:txBody>
      </p:sp>
      <p:sp>
        <p:nvSpPr>
          <p:cNvPr id="33795" name="Rectangle 5"/>
          <p:cNvSpPr>
            <a:spLocks noChangeArrowheads="1"/>
          </p:cNvSpPr>
          <p:nvPr/>
        </p:nvSpPr>
        <p:spPr bwMode="auto">
          <a:xfrm>
            <a:off x="1219200" y="4722813"/>
            <a:ext cx="152400" cy="274637"/>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Arial" charset="0"/>
              </a:rPr>
              <a:t>P</a:t>
            </a:r>
            <a:endParaRPr lang="en-US" sz="2400"/>
          </a:p>
        </p:txBody>
      </p:sp>
      <p:sp>
        <p:nvSpPr>
          <p:cNvPr id="33796" name="Rectangle 6"/>
          <p:cNvSpPr>
            <a:spLocks noChangeArrowheads="1"/>
          </p:cNvSpPr>
          <p:nvPr/>
        </p:nvSpPr>
        <p:spPr bwMode="auto">
          <a:xfrm>
            <a:off x="1349375" y="4821238"/>
            <a:ext cx="106363" cy="228600"/>
          </a:xfrm>
          <a:prstGeom prst="rect">
            <a:avLst/>
          </a:prstGeom>
          <a:noFill/>
          <a:ln w="9525">
            <a:noFill/>
            <a:miter lim="800000"/>
            <a:headEnd/>
            <a:tailEnd/>
          </a:ln>
        </p:spPr>
        <p:txBody>
          <a:bodyPr wrap="none" lIns="0" tIns="0" rIns="0" bIns="0">
            <a:prstTxWarp prst="textNoShape">
              <a:avLst/>
            </a:prstTxWarp>
            <a:spAutoFit/>
          </a:bodyPr>
          <a:lstStyle/>
          <a:p>
            <a:pPr algn="l"/>
            <a:r>
              <a:rPr lang="en-US" sz="1500">
                <a:solidFill>
                  <a:srgbClr val="000000"/>
                </a:solidFill>
                <a:latin typeface="Arial" charset="0"/>
              </a:rPr>
              <a:t>1</a:t>
            </a:r>
            <a:endParaRPr lang="en-US" sz="2400"/>
          </a:p>
        </p:txBody>
      </p:sp>
      <p:sp>
        <p:nvSpPr>
          <p:cNvPr id="33797" name="Rectangle 7"/>
          <p:cNvSpPr>
            <a:spLocks noChangeArrowheads="1"/>
          </p:cNvSpPr>
          <p:nvPr/>
        </p:nvSpPr>
        <p:spPr bwMode="auto">
          <a:xfrm>
            <a:off x="4114800" y="4722813"/>
            <a:ext cx="152400" cy="274637"/>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Arial" charset="0"/>
              </a:rPr>
              <a:t>P</a:t>
            </a:r>
            <a:endParaRPr lang="en-US" sz="2400"/>
          </a:p>
        </p:txBody>
      </p:sp>
      <p:sp>
        <p:nvSpPr>
          <p:cNvPr id="33798" name="Rectangle 8"/>
          <p:cNvSpPr>
            <a:spLocks noChangeArrowheads="1"/>
          </p:cNvSpPr>
          <p:nvPr/>
        </p:nvSpPr>
        <p:spPr bwMode="auto">
          <a:xfrm>
            <a:off x="4243388" y="4821238"/>
            <a:ext cx="106362" cy="228600"/>
          </a:xfrm>
          <a:prstGeom prst="rect">
            <a:avLst/>
          </a:prstGeom>
          <a:noFill/>
          <a:ln w="9525">
            <a:noFill/>
            <a:miter lim="800000"/>
            <a:headEnd/>
            <a:tailEnd/>
          </a:ln>
        </p:spPr>
        <p:txBody>
          <a:bodyPr wrap="none" lIns="0" tIns="0" rIns="0" bIns="0">
            <a:prstTxWarp prst="textNoShape">
              <a:avLst/>
            </a:prstTxWarp>
            <a:spAutoFit/>
          </a:bodyPr>
          <a:lstStyle/>
          <a:p>
            <a:pPr algn="l"/>
            <a:r>
              <a:rPr lang="en-US" sz="1500">
                <a:solidFill>
                  <a:srgbClr val="000000"/>
                </a:solidFill>
                <a:latin typeface="Arial" charset="0"/>
              </a:rPr>
              <a:t>2</a:t>
            </a:r>
            <a:endParaRPr lang="en-US" sz="2400"/>
          </a:p>
        </p:txBody>
      </p:sp>
      <p:sp>
        <p:nvSpPr>
          <p:cNvPr id="33799" name="Rectangle 9"/>
          <p:cNvSpPr>
            <a:spLocks noChangeArrowheads="1"/>
          </p:cNvSpPr>
          <p:nvPr/>
        </p:nvSpPr>
        <p:spPr bwMode="auto">
          <a:xfrm>
            <a:off x="1143000" y="5059363"/>
            <a:ext cx="4216400" cy="274637"/>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Arial" charset="0"/>
              </a:rPr>
              <a:t>/* Assume initial value of A and flag is 0 */</a:t>
            </a:r>
            <a:endParaRPr lang="en-US" sz="2400"/>
          </a:p>
        </p:txBody>
      </p:sp>
      <p:sp>
        <p:nvSpPr>
          <p:cNvPr id="33800" name="Rectangle 10"/>
          <p:cNvSpPr>
            <a:spLocks noChangeArrowheads="1"/>
          </p:cNvSpPr>
          <p:nvPr/>
        </p:nvSpPr>
        <p:spPr bwMode="auto">
          <a:xfrm>
            <a:off x="1146175" y="5465763"/>
            <a:ext cx="819150" cy="274637"/>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Courier New" charset="0"/>
              </a:rPr>
              <a:t>A = 1;</a:t>
            </a:r>
            <a:endParaRPr lang="en-US" sz="2400"/>
          </a:p>
        </p:txBody>
      </p:sp>
      <p:sp>
        <p:nvSpPr>
          <p:cNvPr id="33801" name="Rectangle 11"/>
          <p:cNvSpPr>
            <a:spLocks noChangeArrowheads="1"/>
          </p:cNvSpPr>
          <p:nvPr/>
        </p:nvSpPr>
        <p:spPr bwMode="auto">
          <a:xfrm>
            <a:off x="4070350" y="5465763"/>
            <a:ext cx="2593975" cy="274637"/>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Courier New" charset="0"/>
              </a:rPr>
              <a:t>while (flag == 0); </a:t>
            </a:r>
            <a:endParaRPr lang="en-US" sz="2400"/>
          </a:p>
        </p:txBody>
      </p:sp>
      <p:sp>
        <p:nvSpPr>
          <p:cNvPr id="33802" name="Rectangle 12"/>
          <p:cNvSpPr>
            <a:spLocks noChangeArrowheads="1"/>
          </p:cNvSpPr>
          <p:nvPr/>
        </p:nvSpPr>
        <p:spPr bwMode="auto">
          <a:xfrm>
            <a:off x="6673850" y="5441950"/>
            <a:ext cx="1257300" cy="274638"/>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Arial" charset="0"/>
              </a:rPr>
              <a:t>/* spin idly */</a:t>
            </a:r>
            <a:endParaRPr lang="en-US" sz="2400"/>
          </a:p>
        </p:txBody>
      </p:sp>
      <p:sp>
        <p:nvSpPr>
          <p:cNvPr id="33803" name="Rectangle 13"/>
          <p:cNvSpPr>
            <a:spLocks noChangeArrowheads="1"/>
          </p:cNvSpPr>
          <p:nvPr/>
        </p:nvSpPr>
        <p:spPr bwMode="auto">
          <a:xfrm>
            <a:off x="1146175" y="5821363"/>
            <a:ext cx="1228725" cy="274637"/>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Courier New" charset="0"/>
              </a:rPr>
              <a:t>flag = 1;</a:t>
            </a:r>
            <a:endParaRPr lang="en-US" sz="2400"/>
          </a:p>
        </p:txBody>
      </p:sp>
      <p:sp>
        <p:nvSpPr>
          <p:cNvPr id="33804" name="Rectangle 14"/>
          <p:cNvSpPr>
            <a:spLocks noChangeArrowheads="1"/>
          </p:cNvSpPr>
          <p:nvPr/>
        </p:nvSpPr>
        <p:spPr bwMode="auto">
          <a:xfrm>
            <a:off x="4070350" y="5821363"/>
            <a:ext cx="1092200" cy="274637"/>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000000"/>
                </a:solidFill>
                <a:latin typeface="Courier New" charset="0"/>
              </a:rPr>
              <a:t>print A;</a:t>
            </a:r>
            <a:endParaRPr lang="en-US" sz="2400"/>
          </a:p>
        </p:txBody>
      </p:sp>
      <p:sp>
        <p:nvSpPr>
          <p:cNvPr id="33805" name="Line 15"/>
          <p:cNvSpPr>
            <a:spLocks noChangeShapeType="1"/>
          </p:cNvSpPr>
          <p:nvPr/>
        </p:nvSpPr>
        <p:spPr bwMode="auto">
          <a:xfrm>
            <a:off x="838200" y="5059363"/>
            <a:ext cx="7519988" cy="1587"/>
          </a:xfrm>
          <a:prstGeom prst="line">
            <a:avLst/>
          </a:prstGeom>
          <a:noFill/>
          <a:ln w="12700">
            <a:solidFill>
              <a:srgbClr val="000000"/>
            </a:solidFill>
            <a:round/>
            <a:headEnd/>
            <a:tailEnd/>
          </a:ln>
        </p:spPr>
        <p:txBody>
          <a:bodyPr>
            <a:prstTxWarp prst="textNoShape">
              <a:avLst/>
            </a:prstTxWarp>
          </a:bodyPr>
          <a:lstStyle/>
          <a:p>
            <a:endParaRPr lang="en-US"/>
          </a:p>
        </p:txBody>
      </p:sp>
      <p:sp>
        <p:nvSpPr>
          <p:cNvPr id="16"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15</a:t>
            </a:fld>
            <a:endParaRPr lang="en-US" dirty="0"/>
          </a:p>
        </p:txBody>
      </p:sp>
      <p:sp>
        <p:nvSpPr>
          <p:cNvPr id="17"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ea typeface="ＭＳ Ｐゴシック" charset="-128"/>
                <a:cs typeface="ＭＳ Ｐゴシック" charset="-128"/>
              </a:rPr>
              <a:t>Memory Consistency</a:t>
            </a:r>
          </a:p>
        </p:txBody>
      </p:sp>
      <p:sp>
        <p:nvSpPr>
          <p:cNvPr id="34818" name="Rectangle 3"/>
          <p:cNvSpPr>
            <a:spLocks noGrp="1" noChangeArrowheads="1"/>
          </p:cNvSpPr>
          <p:nvPr>
            <p:ph type="body" idx="1"/>
          </p:nvPr>
        </p:nvSpPr>
        <p:spPr/>
        <p:txBody>
          <a:bodyPr>
            <a:normAutofit fontScale="92500"/>
          </a:bodyPr>
          <a:lstStyle/>
          <a:p>
            <a:r>
              <a:rPr lang="en-US">
                <a:ea typeface="ＭＳ Ｐゴシック" charset="-128"/>
                <a:cs typeface="ＭＳ Ｐゴシック" charset="-128"/>
              </a:rPr>
              <a:t>Specifies constraints on the order in which memory operations (from any process) can appear to execute with respect to each other</a:t>
            </a:r>
          </a:p>
          <a:p>
            <a:pPr lvl="1"/>
            <a:r>
              <a:rPr lang="en-US"/>
              <a:t>What orders are preserved?</a:t>
            </a:r>
          </a:p>
          <a:p>
            <a:pPr lvl="1"/>
            <a:r>
              <a:rPr lang="en-US"/>
              <a:t>Given a load, constrains the possible values returned by it</a:t>
            </a:r>
          </a:p>
          <a:p>
            <a:r>
              <a:rPr lang="en-US">
                <a:ea typeface="ＭＳ Ｐゴシック" charset="-128"/>
                <a:cs typeface="ＭＳ Ｐゴシック" charset="-128"/>
              </a:rPr>
              <a:t>Implications for both programmer and system designer</a:t>
            </a:r>
          </a:p>
          <a:p>
            <a:pPr lvl="1"/>
            <a:r>
              <a:rPr lang="en-US"/>
              <a:t>Programmer uses to reason about correctness</a:t>
            </a:r>
          </a:p>
          <a:p>
            <a:pPr lvl="1"/>
            <a:r>
              <a:rPr lang="en-US"/>
              <a:t>System designer can use to constrain how much accesses can be reordered by compiler or hardware</a:t>
            </a:r>
          </a:p>
          <a:p>
            <a:r>
              <a:rPr lang="en-US">
                <a:ea typeface="ＭＳ Ｐゴシック" charset="-128"/>
                <a:cs typeface="ＭＳ Ｐゴシック" charset="-128"/>
              </a:rPr>
              <a:t>Contract between programmer and system</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16</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ea typeface="ＭＳ Ｐゴシック" charset="-128"/>
                <a:cs typeface="ＭＳ Ｐゴシック" charset="-128"/>
              </a:rPr>
              <a:t>Sequential Consistency</a:t>
            </a:r>
          </a:p>
        </p:txBody>
      </p:sp>
      <p:sp>
        <p:nvSpPr>
          <p:cNvPr id="35842" name="Rectangle 3"/>
          <p:cNvSpPr>
            <a:spLocks noGrp="1" noChangeArrowheads="1"/>
          </p:cNvSpPr>
          <p:nvPr>
            <p:ph type="body" idx="1"/>
          </p:nvPr>
        </p:nvSpPr>
        <p:spPr/>
        <p:txBody>
          <a:bodyPr>
            <a:normAutofit lnSpcReduction="10000"/>
          </a:bodyPr>
          <a:lstStyle/>
          <a:p>
            <a:r>
              <a:rPr lang="en-US">
                <a:ea typeface="ＭＳ Ｐゴシック" charset="-128"/>
                <a:cs typeface="ＭＳ Ｐゴシック" charset="-128"/>
              </a:rPr>
              <a:t>Total order achieved by interleaving accesses from different processes</a:t>
            </a:r>
          </a:p>
          <a:p>
            <a:pPr lvl="1">
              <a:spcBef>
                <a:spcPts val="500"/>
              </a:spcBef>
            </a:pPr>
            <a:r>
              <a:rPr lang="en-US"/>
              <a:t>Maintains </a:t>
            </a:r>
            <a:r>
              <a:rPr lang="en-US" i="1"/>
              <a:t>program order</a:t>
            </a:r>
            <a:endParaRPr lang="en-US"/>
          </a:p>
          <a:p>
            <a:pPr lvl="1">
              <a:spcBef>
                <a:spcPts val="500"/>
              </a:spcBef>
            </a:pPr>
            <a:r>
              <a:rPr lang="en-US"/>
              <a:t>Memory operations (from all processes) appear to issue, execute, and complete atomically with respect to others</a:t>
            </a:r>
          </a:p>
          <a:p>
            <a:pPr lvl="1">
              <a:spcBef>
                <a:spcPts val="500"/>
              </a:spcBef>
            </a:pPr>
            <a:r>
              <a:rPr lang="en-US"/>
              <a:t>As if there was a single memory (no cache)</a:t>
            </a:r>
          </a:p>
          <a:p>
            <a:pPr>
              <a:spcBef>
                <a:spcPts val="500"/>
              </a:spcBef>
              <a:buFont typeface="Wingdings" charset="2"/>
              <a:buNone/>
            </a:pPr>
            <a:r>
              <a:rPr lang="en-US" sz="2600" i="1">
                <a:solidFill>
                  <a:srgbClr val="000000"/>
                </a:solidFill>
                <a:ea typeface="ＭＳ Ｐゴシック" charset="-128"/>
                <a:cs typeface="ＭＳ Ｐゴシック" charset="-128"/>
              </a:rPr>
              <a:t>	</a:t>
            </a:r>
          </a:p>
          <a:p>
            <a:pPr>
              <a:spcBef>
                <a:spcPts val="500"/>
              </a:spcBef>
              <a:buFont typeface="Wingdings" charset="2"/>
              <a:buNone/>
            </a:pPr>
            <a:r>
              <a:rPr lang="en-US" sz="2400" i="1">
                <a:solidFill>
                  <a:srgbClr val="000000"/>
                </a:solidFill>
                <a:ea typeface="ＭＳ Ｐゴシック" charset="-128"/>
                <a:cs typeface="ＭＳ Ｐゴシック" charset="-128"/>
              </a:rPr>
              <a:t>	</a:t>
            </a:r>
            <a:r>
              <a:rPr lang="ja-JP" altLang="en-US" sz="2400" i="1">
                <a:solidFill>
                  <a:srgbClr val="000000"/>
                </a:solidFill>
                <a:ea typeface="ＭＳ Ｐゴシック" charset="-128"/>
                <a:cs typeface="ＭＳ Ｐゴシック" charset="-128"/>
              </a:rPr>
              <a:t>“</a:t>
            </a:r>
            <a:r>
              <a:rPr lang="en-US" altLang="ja-JP" sz="2400" i="1">
                <a:solidFill>
                  <a:srgbClr val="000000"/>
                </a:solidFill>
                <a:ea typeface="ＭＳ Ｐゴシック" charset="-128"/>
                <a:cs typeface="ＭＳ Ｐゴシック" charset="-128"/>
              </a:rPr>
              <a:t>A multiprocessor is sequentially consistent if the result of any execution is the same as if the operations of all the processors were executed in some sequential order, and the operations of each individual processor appear in this sequence in the order specified by its program.</a:t>
            </a:r>
            <a:r>
              <a:rPr lang="ja-JP" altLang="en-US" sz="2400" i="1">
                <a:solidFill>
                  <a:srgbClr val="000000"/>
                </a:solidFill>
                <a:ea typeface="ＭＳ Ｐゴシック" charset="-128"/>
                <a:cs typeface="ＭＳ Ｐゴシック" charset="-128"/>
              </a:rPr>
              <a:t>”</a:t>
            </a:r>
            <a:r>
              <a:rPr lang="en-US" altLang="ja-JP" sz="2400" i="1">
                <a:solidFill>
                  <a:srgbClr val="000000"/>
                </a:solidFill>
                <a:ea typeface="ＭＳ Ｐゴシック" charset="-128"/>
                <a:cs typeface="ＭＳ Ｐゴシック" charset="-128"/>
              </a:rPr>
              <a:t> [Lamport, 1979]</a:t>
            </a:r>
            <a:endParaRPr lang="en-US" sz="2400" i="1">
              <a:ea typeface="ＭＳ Ｐゴシック" charset="-128"/>
              <a:cs typeface="ＭＳ Ｐゴシック" charset="-128"/>
            </a:endParaRP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17</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sz="3200" dirty="0">
                <a:ea typeface="ＭＳ Ｐゴシック" charset="-128"/>
                <a:cs typeface="ＭＳ Ｐゴシック" charset="-128"/>
              </a:rPr>
              <a:t>Sequential Consistency (Sufficient Conditions)</a:t>
            </a:r>
          </a:p>
        </p:txBody>
      </p:sp>
      <p:sp>
        <p:nvSpPr>
          <p:cNvPr id="36866" name="Rectangle 3"/>
          <p:cNvSpPr>
            <a:spLocks noGrp="1" noChangeArrowheads="1"/>
          </p:cNvSpPr>
          <p:nvPr>
            <p:ph type="body" idx="1"/>
          </p:nvPr>
        </p:nvSpPr>
        <p:spPr/>
        <p:txBody>
          <a:bodyPr>
            <a:normAutofit fontScale="92500" lnSpcReduction="10000"/>
          </a:bodyPr>
          <a:lstStyle/>
          <a:p>
            <a:r>
              <a:rPr lang="en-US">
                <a:ea typeface="ＭＳ Ｐゴシック" charset="-128"/>
                <a:cs typeface="ＭＳ Ｐゴシック" charset="-128"/>
              </a:rPr>
              <a:t>There exist a total order consistent with the memory operations becoming visible in program order</a:t>
            </a:r>
          </a:p>
          <a:p>
            <a:r>
              <a:rPr lang="en-US">
                <a:ea typeface="ＭＳ Ｐゴシック" charset="-128"/>
                <a:cs typeface="ＭＳ Ｐゴシック" charset="-128"/>
              </a:rPr>
              <a:t>Sufficient Conditions</a:t>
            </a:r>
          </a:p>
          <a:p>
            <a:pPr lvl="1"/>
            <a:r>
              <a:rPr lang="en-US"/>
              <a:t>every process issues memory operations in program order</a:t>
            </a:r>
          </a:p>
          <a:p>
            <a:pPr lvl="1"/>
            <a:r>
              <a:rPr lang="en-US"/>
              <a:t>after write operation is issued, the issuing process waits for write to complete before issuing next memory operation (atomic writes)</a:t>
            </a:r>
          </a:p>
          <a:p>
            <a:pPr lvl="1"/>
            <a:r>
              <a:rPr lang="en-US"/>
              <a:t>after a read is issued, the issuing process waits for the read to complete and for the write whose value is being returned to complete (globally) before issuing its next memory operation</a:t>
            </a:r>
          </a:p>
          <a:p>
            <a:r>
              <a:rPr lang="en-US">
                <a:ea typeface="ＭＳ Ｐゴシック" charset="-128"/>
                <a:cs typeface="ＭＳ Ｐゴシック" charset="-128"/>
              </a:rPr>
              <a:t>Cache-coherent architectures implement consistency</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18</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ea typeface="ＭＳ Ｐゴシック" charset="-128"/>
                <a:cs typeface="ＭＳ Ｐゴシック" charset="-128"/>
              </a:rPr>
              <a:t>Bus-based Cache-Coherent (CC) Architecture</a:t>
            </a:r>
          </a:p>
        </p:txBody>
      </p:sp>
      <p:sp>
        <p:nvSpPr>
          <p:cNvPr id="37890" name="Rectangle 3"/>
          <p:cNvSpPr>
            <a:spLocks noGrp="1" noChangeArrowheads="1"/>
          </p:cNvSpPr>
          <p:nvPr>
            <p:ph type="body" idx="1"/>
          </p:nvPr>
        </p:nvSpPr>
        <p:spPr/>
        <p:txBody>
          <a:bodyPr>
            <a:normAutofit lnSpcReduction="10000"/>
          </a:bodyPr>
          <a:lstStyle/>
          <a:p>
            <a:r>
              <a:rPr lang="en-US">
                <a:ea typeface="ＭＳ Ｐゴシック" charset="-128"/>
                <a:cs typeface="ＭＳ Ｐゴシック" charset="-128"/>
              </a:rPr>
              <a:t>Bus Transactions</a:t>
            </a:r>
          </a:p>
          <a:p>
            <a:pPr lvl="1"/>
            <a:r>
              <a:rPr lang="en-US"/>
              <a:t>Single set of wires connect several devices</a:t>
            </a:r>
          </a:p>
          <a:p>
            <a:pPr lvl="1"/>
            <a:r>
              <a:rPr lang="en-US"/>
              <a:t>Bus protocol: arbitration, command/addr, data</a:t>
            </a:r>
          </a:p>
          <a:p>
            <a:pPr lvl="1"/>
            <a:r>
              <a:rPr lang="en-US"/>
              <a:t>Every device observes every transaction</a:t>
            </a:r>
          </a:p>
          <a:p>
            <a:r>
              <a:rPr lang="en-US">
                <a:ea typeface="ＭＳ Ｐゴシック" charset="-128"/>
                <a:cs typeface="ＭＳ Ｐゴシック" charset="-128"/>
              </a:rPr>
              <a:t>Cache block state transition diagram</a:t>
            </a:r>
          </a:p>
          <a:p>
            <a:pPr lvl="1"/>
            <a:r>
              <a:rPr lang="en-US"/>
              <a:t>FSM specifying how disposition of block changes</a:t>
            </a:r>
          </a:p>
          <a:p>
            <a:pPr lvl="2"/>
            <a:r>
              <a:rPr lang="en-US"/>
              <a:t>invalid, valid, dirty</a:t>
            </a:r>
          </a:p>
          <a:p>
            <a:pPr lvl="1"/>
            <a:r>
              <a:rPr lang="en-US" i="1"/>
              <a:t>Snoopy protocol</a:t>
            </a:r>
          </a:p>
          <a:p>
            <a:r>
              <a:rPr lang="en-US">
                <a:ea typeface="ＭＳ Ｐゴシック" charset="-128"/>
                <a:cs typeface="ＭＳ Ｐゴシック" charset="-128"/>
              </a:rPr>
              <a:t>Basic Choices</a:t>
            </a:r>
          </a:p>
          <a:p>
            <a:pPr lvl="1"/>
            <a:r>
              <a:rPr lang="en-US"/>
              <a:t>Write-through vs Write-back</a:t>
            </a:r>
          </a:p>
          <a:p>
            <a:pPr lvl="1"/>
            <a:r>
              <a:rPr lang="en-US"/>
              <a:t>Invalidate vs. Update</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19</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0A79-23F2-49C9-9B71-B4D6E71A14DF}"/>
              </a:ext>
            </a:extLst>
          </p:cNvPr>
          <p:cNvSpPr>
            <a:spLocks noGrp="1"/>
          </p:cNvSpPr>
          <p:nvPr>
            <p:ph type="title"/>
          </p:nvPr>
        </p:nvSpPr>
        <p:spPr/>
        <p:txBody>
          <a:bodyPr/>
          <a:lstStyle/>
          <a:p>
            <a:r>
              <a:rPr lang="en-US" dirty="0"/>
              <a:t>Learning Outcomes</a:t>
            </a:r>
            <a:endParaRPr lang="en-PK" dirty="0"/>
          </a:p>
        </p:txBody>
      </p:sp>
      <p:sp>
        <p:nvSpPr>
          <p:cNvPr id="3" name="Content Placeholder 2">
            <a:extLst>
              <a:ext uri="{FF2B5EF4-FFF2-40B4-BE49-F238E27FC236}">
                <a16:creationId xmlns:a16="http://schemas.microsoft.com/office/drawing/2014/main" id="{5EF13CE3-30BC-46B4-8AFA-C91B050EB823}"/>
              </a:ext>
            </a:extLst>
          </p:cNvPr>
          <p:cNvSpPr>
            <a:spLocks noGrp="1"/>
          </p:cNvSpPr>
          <p:nvPr>
            <p:ph idx="1"/>
          </p:nvPr>
        </p:nvSpPr>
        <p:spPr/>
        <p:txBody>
          <a:bodyPr/>
          <a:lstStyle/>
          <a:p>
            <a:r>
              <a:rPr lang="en-US" dirty="0">
                <a:solidFill>
                  <a:schemeClr val="bg1">
                    <a:lumMod val="75000"/>
                  </a:schemeClr>
                </a:solidFill>
              </a:rPr>
              <a:t>Define parallelism in hardware and software.</a:t>
            </a:r>
          </a:p>
          <a:p>
            <a:r>
              <a:rPr lang="en-US" dirty="0">
                <a:solidFill>
                  <a:schemeClr val="bg1">
                    <a:lumMod val="75000"/>
                  </a:schemeClr>
                </a:solidFill>
              </a:rPr>
              <a:t>List parallel computer architectures types</a:t>
            </a:r>
          </a:p>
          <a:p>
            <a:r>
              <a:rPr lang="en-US" dirty="0">
                <a:solidFill>
                  <a:schemeClr val="bg1">
                    <a:lumMod val="75000"/>
                  </a:schemeClr>
                </a:solidFill>
              </a:rPr>
              <a:t>Explain different parallel computer architectures.</a:t>
            </a:r>
          </a:p>
          <a:p>
            <a:r>
              <a:rPr lang="en-US" dirty="0">
                <a:solidFill>
                  <a:schemeClr val="bg1">
                    <a:lumMod val="75000"/>
                  </a:schemeClr>
                </a:solidFill>
              </a:rPr>
              <a:t>Define Flynn’s taxonomy.</a:t>
            </a:r>
          </a:p>
          <a:p>
            <a:r>
              <a:rPr lang="en-US" dirty="0"/>
              <a:t>Define shared memory computers and message passing computers.</a:t>
            </a:r>
          </a:p>
          <a:p>
            <a:r>
              <a:rPr lang="en-US" dirty="0"/>
              <a:t>List advantages and disadvantages of different parallel computer architectures</a:t>
            </a:r>
          </a:p>
        </p:txBody>
      </p:sp>
      <p:sp>
        <p:nvSpPr>
          <p:cNvPr id="4" name="Slide Number Placeholder 3">
            <a:extLst>
              <a:ext uri="{FF2B5EF4-FFF2-40B4-BE49-F238E27FC236}">
                <a16:creationId xmlns:a16="http://schemas.microsoft.com/office/drawing/2014/main" id="{9F99F52E-BE47-49B2-990A-ADDE8345179B}"/>
              </a:ext>
            </a:extLst>
          </p:cNvPr>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a:t>
            </a:fld>
            <a:endParaRPr lang="en-US"/>
          </a:p>
        </p:txBody>
      </p:sp>
    </p:spTree>
    <p:extLst>
      <p:ext uri="{BB962C8B-B14F-4D97-AF65-F5344CB8AC3E}">
        <p14:creationId xmlns:p14="http://schemas.microsoft.com/office/powerpoint/2010/main" val="85540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ea typeface="ＭＳ Ｐゴシック" charset="-128"/>
                <a:cs typeface="ＭＳ Ｐゴシック" charset="-128"/>
              </a:rPr>
              <a:t>Snoopy Cache-Coherency Protocols</a:t>
            </a:r>
          </a:p>
        </p:txBody>
      </p:sp>
      <p:sp>
        <p:nvSpPr>
          <p:cNvPr id="38914" name="Rectangle 3"/>
          <p:cNvSpPr>
            <a:spLocks noGrp="1" noChangeArrowheads="1"/>
          </p:cNvSpPr>
          <p:nvPr>
            <p:ph type="body" idx="1"/>
          </p:nvPr>
        </p:nvSpPr>
        <p:spPr/>
        <p:txBody>
          <a:bodyPr>
            <a:normAutofit fontScale="92500" lnSpcReduction="20000"/>
          </a:bodyPr>
          <a:lstStyle/>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r>
              <a:rPr lang="en-US" dirty="0">
                <a:ea typeface="ＭＳ Ｐゴシック" charset="-128"/>
                <a:cs typeface="ＭＳ Ｐゴシック" charset="-128"/>
              </a:rPr>
              <a:t>Bus is a broadcast medium</a:t>
            </a:r>
          </a:p>
          <a:p>
            <a:r>
              <a:rPr lang="en-US" dirty="0">
                <a:ea typeface="ＭＳ Ｐゴシック" charset="-128"/>
                <a:cs typeface="ＭＳ Ｐゴシック" charset="-128"/>
              </a:rPr>
              <a:t>Caches know what they have</a:t>
            </a:r>
          </a:p>
          <a:p>
            <a:r>
              <a:rPr lang="en-US" dirty="0">
                <a:ea typeface="ＭＳ Ｐゴシック" charset="-128"/>
                <a:cs typeface="ＭＳ Ｐゴシック" charset="-128"/>
              </a:rPr>
              <a:t>Cache controller </a:t>
            </a:r>
            <a:r>
              <a:rPr lang="ja-JP" altLang="en-US" dirty="0">
                <a:ea typeface="ＭＳ Ｐゴシック" charset="-128"/>
                <a:cs typeface="ＭＳ Ｐゴシック" charset="-128"/>
              </a:rPr>
              <a:t>“</a:t>
            </a:r>
            <a:r>
              <a:rPr lang="en-US" altLang="ja-JP" dirty="0">
                <a:ea typeface="ＭＳ Ｐゴシック" charset="-128"/>
                <a:cs typeface="ＭＳ Ｐゴシック" charset="-128"/>
              </a:rPr>
              <a:t>snoops</a:t>
            </a:r>
            <a:r>
              <a:rPr lang="ja-JP" altLang="en-US" dirty="0">
                <a:ea typeface="ＭＳ Ｐゴシック" charset="-128"/>
                <a:cs typeface="ＭＳ Ｐゴシック" charset="-128"/>
              </a:rPr>
              <a:t>”</a:t>
            </a:r>
            <a:r>
              <a:rPr lang="en-US" altLang="ja-JP" dirty="0">
                <a:ea typeface="ＭＳ Ｐゴシック" charset="-128"/>
                <a:cs typeface="ＭＳ Ｐゴシック" charset="-128"/>
              </a:rPr>
              <a:t> all transactions on shared bus</a:t>
            </a:r>
          </a:p>
          <a:p>
            <a:pPr lvl="1"/>
            <a:r>
              <a:rPr lang="en-US" dirty="0"/>
              <a:t>relevant transaction if for a block its cache contains</a:t>
            </a:r>
          </a:p>
          <a:p>
            <a:pPr lvl="1"/>
            <a:r>
              <a:rPr lang="en-US" dirty="0"/>
              <a:t>take action to ensure coherence</a:t>
            </a:r>
          </a:p>
          <a:p>
            <a:pPr lvl="2"/>
            <a:r>
              <a:rPr lang="en-US" dirty="0"/>
              <a:t>invalidate, update, or supply value</a:t>
            </a:r>
          </a:p>
          <a:p>
            <a:pPr lvl="1"/>
            <a:r>
              <a:rPr lang="en-US" dirty="0"/>
              <a:t>depends on state of the block and the protocol</a:t>
            </a:r>
          </a:p>
        </p:txBody>
      </p:sp>
      <p:grpSp>
        <p:nvGrpSpPr>
          <p:cNvPr id="2" name="Group 4"/>
          <p:cNvGrpSpPr>
            <a:grpSpLocks/>
          </p:cNvGrpSpPr>
          <p:nvPr/>
        </p:nvGrpSpPr>
        <p:grpSpPr bwMode="auto">
          <a:xfrm>
            <a:off x="838200" y="1143000"/>
            <a:ext cx="1420813" cy="727075"/>
            <a:chOff x="788" y="927"/>
            <a:chExt cx="895" cy="458"/>
          </a:xfrm>
        </p:grpSpPr>
        <p:sp>
          <p:nvSpPr>
            <p:cNvPr id="38917" name="Rectangle 5"/>
            <p:cNvSpPr>
              <a:spLocks noChangeArrowheads="1"/>
            </p:cNvSpPr>
            <p:nvPr/>
          </p:nvSpPr>
          <p:spPr bwMode="auto">
            <a:xfrm>
              <a:off x="788" y="1252"/>
              <a:ext cx="136" cy="88"/>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38918" name="Rectangle 6"/>
            <p:cNvSpPr>
              <a:spLocks noChangeArrowheads="1"/>
            </p:cNvSpPr>
            <p:nvPr/>
          </p:nvSpPr>
          <p:spPr bwMode="auto">
            <a:xfrm>
              <a:off x="932" y="1252"/>
              <a:ext cx="136" cy="88"/>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38919" name="Rectangle 7"/>
            <p:cNvSpPr>
              <a:spLocks noChangeArrowheads="1"/>
            </p:cNvSpPr>
            <p:nvPr/>
          </p:nvSpPr>
          <p:spPr bwMode="auto">
            <a:xfrm>
              <a:off x="1076" y="1252"/>
              <a:ext cx="520" cy="88"/>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38920" name="Rectangle 8"/>
            <p:cNvSpPr>
              <a:spLocks noChangeArrowheads="1"/>
            </p:cNvSpPr>
            <p:nvPr/>
          </p:nvSpPr>
          <p:spPr bwMode="auto">
            <a:xfrm>
              <a:off x="1159" y="927"/>
              <a:ext cx="524" cy="458"/>
            </a:xfrm>
            <a:prstGeom prst="rect">
              <a:avLst/>
            </a:prstGeom>
            <a:noFill/>
            <a:ln w="12700">
              <a:noFill/>
              <a:miter lim="800000"/>
              <a:headEnd/>
              <a:tailEnd/>
            </a:ln>
          </p:spPr>
          <p:txBody>
            <a:bodyPr wrap="none" lIns="90488" tIns="44450" rIns="90488" bIns="44450">
              <a:prstTxWarp prst="textNoShape">
                <a:avLst/>
              </a:prstTxWarp>
              <a:spAutoFit/>
            </a:bodyPr>
            <a:lstStyle/>
            <a:p>
              <a:pPr algn="l"/>
              <a:r>
                <a:rPr lang="en-US" sz="1400">
                  <a:latin typeface="Arial" charset="0"/>
                </a:rPr>
                <a:t>State</a:t>
              </a:r>
            </a:p>
            <a:p>
              <a:pPr algn="l"/>
              <a:r>
                <a:rPr lang="en-US" sz="1400">
                  <a:latin typeface="Arial" charset="0"/>
                </a:rPr>
                <a:t>Address</a:t>
              </a:r>
            </a:p>
            <a:p>
              <a:pPr algn="l"/>
              <a:r>
                <a:rPr lang="en-US" sz="1400">
                  <a:latin typeface="Arial" charset="0"/>
                </a:rPr>
                <a:t>Data</a:t>
              </a:r>
            </a:p>
          </p:txBody>
        </p:sp>
        <p:sp>
          <p:nvSpPr>
            <p:cNvPr id="38921" name="Line 9"/>
            <p:cNvSpPr>
              <a:spLocks noChangeShapeType="1"/>
            </p:cNvSpPr>
            <p:nvPr/>
          </p:nvSpPr>
          <p:spPr bwMode="auto">
            <a:xfrm flipH="1">
              <a:off x="1020" y="1156"/>
              <a:ext cx="152" cy="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8922" name="Line 10"/>
            <p:cNvSpPr>
              <a:spLocks noChangeShapeType="1"/>
            </p:cNvSpPr>
            <p:nvPr/>
          </p:nvSpPr>
          <p:spPr bwMode="auto">
            <a:xfrm flipH="1">
              <a:off x="876" y="1012"/>
              <a:ext cx="296" cy="232"/>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pic>
        <p:nvPicPr>
          <p:cNvPr id="38916" name="Picture 11" descr="C:\Outgoing\0504.wmf"/>
          <p:cNvPicPr>
            <a:picLocks noChangeAspect="1" noChangeArrowheads="1"/>
          </p:cNvPicPr>
          <p:nvPr/>
        </p:nvPicPr>
        <p:blipFill>
          <a:blip r:embed="rId2"/>
          <a:srcRect/>
          <a:stretch>
            <a:fillRect/>
          </a:stretch>
        </p:blipFill>
        <p:spPr bwMode="auto">
          <a:xfrm>
            <a:off x="2819400" y="838200"/>
            <a:ext cx="5713413" cy="2362200"/>
          </a:xfrm>
          <a:prstGeom prst="rect">
            <a:avLst/>
          </a:prstGeom>
          <a:noFill/>
          <a:ln w="9525">
            <a:noFill/>
            <a:miter lim="800000"/>
            <a:headEnd/>
            <a:tailEnd/>
          </a:ln>
        </p:spPr>
      </p:pic>
      <p:sp>
        <p:nvSpPr>
          <p:cNvPr id="13"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20</a:t>
            </a:fld>
            <a:endParaRPr lang="en-US" dirty="0"/>
          </a:p>
        </p:txBody>
      </p:sp>
      <p:sp>
        <p:nvSpPr>
          <p:cNvPr id="14"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ea typeface="ＭＳ Ｐゴシック" charset="-128"/>
                <a:cs typeface="ＭＳ Ｐゴシック" charset="-128"/>
              </a:rPr>
              <a:t>Example: Write-back Invalidate</a:t>
            </a:r>
          </a:p>
        </p:txBody>
      </p:sp>
      <p:sp>
        <p:nvSpPr>
          <p:cNvPr id="39938" name="Line 4"/>
          <p:cNvSpPr>
            <a:spLocks noChangeShapeType="1"/>
          </p:cNvSpPr>
          <p:nvPr/>
        </p:nvSpPr>
        <p:spPr bwMode="auto">
          <a:xfrm>
            <a:off x="1765300" y="3195638"/>
            <a:ext cx="5378450" cy="1587"/>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39" name="Line 5"/>
          <p:cNvSpPr>
            <a:spLocks noChangeShapeType="1"/>
          </p:cNvSpPr>
          <p:nvPr/>
        </p:nvSpPr>
        <p:spPr bwMode="auto">
          <a:xfrm>
            <a:off x="3284538" y="3195638"/>
            <a:ext cx="1587" cy="334962"/>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40" name="Rectangle 6"/>
          <p:cNvSpPr>
            <a:spLocks noChangeArrowheads="1"/>
          </p:cNvSpPr>
          <p:nvPr/>
        </p:nvSpPr>
        <p:spPr bwMode="auto">
          <a:xfrm>
            <a:off x="2438400" y="3505200"/>
            <a:ext cx="1681163" cy="1008063"/>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9941" name="Rectangle 7"/>
          <p:cNvSpPr>
            <a:spLocks noChangeArrowheads="1"/>
          </p:cNvSpPr>
          <p:nvPr/>
        </p:nvSpPr>
        <p:spPr bwMode="auto">
          <a:xfrm>
            <a:off x="2438400" y="3530600"/>
            <a:ext cx="1681163" cy="1008063"/>
          </a:xfrm>
          <a:prstGeom prst="rect">
            <a:avLst/>
          </a:prstGeom>
          <a:noFill/>
          <a:ln w="9525">
            <a:solidFill>
              <a:srgbClr val="000000"/>
            </a:solidFill>
            <a:miter lim="800000"/>
            <a:headEnd/>
            <a:tailEnd/>
          </a:ln>
        </p:spPr>
        <p:txBody>
          <a:bodyPr>
            <a:prstTxWarp prst="textNoShape">
              <a:avLst/>
            </a:prstTxWarp>
          </a:bodyPr>
          <a:lstStyle/>
          <a:p>
            <a:endParaRPr lang="en-US"/>
          </a:p>
        </p:txBody>
      </p:sp>
      <p:sp>
        <p:nvSpPr>
          <p:cNvPr id="39942" name="Rectangle 8"/>
          <p:cNvSpPr>
            <a:spLocks noChangeArrowheads="1"/>
          </p:cNvSpPr>
          <p:nvPr/>
        </p:nvSpPr>
        <p:spPr bwMode="auto">
          <a:xfrm>
            <a:off x="5799138" y="3608388"/>
            <a:ext cx="762000" cy="182562"/>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I/O devices</a:t>
            </a:r>
            <a:endParaRPr lang="en-US" sz="1400" b="1">
              <a:latin typeface="Arial" charset="0"/>
            </a:endParaRPr>
          </a:p>
        </p:txBody>
      </p:sp>
      <p:sp>
        <p:nvSpPr>
          <p:cNvPr id="39943" name="Rectangle 9"/>
          <p:cNvSpPr>
            <a:spLocks noChangeArrowheads="1"/>
          </p:cNvSpPr>
          <p:nvPr/>
        </p:nvSpPr>
        <p:spPr bwMode="auto">
          <a:xfrm>
            <a:off x="3011488" y="4302125"/>
            <a:ext cx="549275" cy="182563"/>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Memory</a:t>
            </a:r>
            <a:endParaRPr lang="en-US" sz="1400" b="1">
              <a:latin typeface="Arial" charset="0"/>
            </a:endParaRPr>
          </a:p>
        </p:txBody>
      </p:sp>
      <p:sp>
        <p:nvSpPr>
          <p:cNvPr id="39944" name="Line 10"/>
          <p:cNvSpPr>
            <a:spLocks noChangeShapeType="1"/>
          </p:cNvSpPr>
          <p:nvPr/>
        </p:nvSpPr>
        <p:spPr bwMode="auto">
          <a:xfrm>
            <a:off x="2271713" y="2859088"/>
            <a:ext cx="1587" cy="336550"/>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45" name="Line 11"/>
          <p:cNvSpPr>
            <a:spLocks noChangeShapeType="1"/>
          </p:cNvSpPr>
          <p:nvPr/>
        </p:nvSpPr>
        <p:spPr bwMode="auto">
          <a:xfrm>
            <a:off x="2271713" y="2020888"/>
            <a:ext cx="1587" cy="166687"/>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46" name="Freeform 12"/>
          <p:cNvSpPr>
            <a:spLocks/>
          </p:cNvSpPr>
          <p:nvPr/>
        </p:nvSpPr>
        <p:spPr bwMode="auto">
          <a:xfrm>
            <a:off x="1936750" y="1349375"/>
            <a:ext cx="671513"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2147483647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0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w="9525">
            <a:noFill/>
            <a:round/>
            <a:headEnd/>
            <a:tailEnd/>
          </a:ln>
        </p:spPr>
        <p:txBody>
          <a:bodyPr>
            <a:prstTxWarp prst="textNoShape">
              <a:avLst/>
            </a:prstTxWarp>
          </a:bodyPr>
          <a:lstStyle/>
          <a:p>
            <a:endParaRPr lang="en-US"/>
          </a:p>
        </p:txBody>
      </p:sp>
      <p:sp>
        <p:nvSpPr>
          <p:cNvPr id="39947" name="Freeform 13"/>
          <p:cNvSpPr>
            <a:spLocks/>
          </p:cNvSpPr>
          <p:nvPr/>
        </p:nvSpPr>
        <p:spPr bwMode="auto">
          <a:xfrm>
            <a:off x="1936750" y="1349375"/>
            <a:ext cx="671513"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0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2147483647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round/>
            <a:headEnd/>
            <a:tailEnd/>
          </a:ln>
        </p:spPr>
        <p:txBody>
          <a:bodyPr>
            <a:prstTxWarp prst="textNoShape">
              <a:avLst/>
            </a:prstTxWarp>
          </a:bodyPr>
          <a:lstStyle/>
          <a:p>
            <a:endParaRPr lang="en-US"/>
          </a:p>
        </p:txBody>
      </p:sp>
      <p:sp>
        <p:nvSpPr>
          <p:cNvPr id="39948" name="Rectangle 14"/>
          <p:cNvSpPr>
            <a:spLocks noChangeArrowheads="1"/>
          </p:cNvSpPr>
          <p:nvPr/>
        </p:nvSpPr>
        <p:spPr bwMode="auto">
          <a:xfrm>
            <a:off x="1765300" y="2187575"/>
            <a:ext cx="1009650" cy="671513"/>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9949" name="Rectangle 15"/>
          <p:cNvSpPr>
            <a:spLocks noChangeArrowheads="1"/>
          </p:cNvSpPr>
          <p:nvPr/>
        </p:nvSpPr>
        <p:spPr bwMode="auto">
          <a:xfrm>
            <a:off x="1765300" y="2187575"/>
            <a:ext cx="1009650" cy="671513"/>
          </a:xfrm>
          <a:prstGeom prst="rect">
            <a:avLst/>
          </a:prstGeom>
          <a:noFill/>
          <a:ln w="9525">
            <a:solidFill>
              <a:srgbClr val="000000"/>
            </a:solidFill>
            <a:miter lim="800000"/>
            <a:headEnd/>
            <a:tailEnd/>
          </a:ln>
        </p:spPr>
        <p:txBody>
          <a:bodyPr>
            <a:prstTxWarp prst="textNoShape">
              <a:avLst/>
            </a:prstTxWarp>
          </a:bodyPr>
          <a:lstStyle/>
          <a:p>
            <a:endParaRPr lang="en-US"/>
          </a:p>
        </p:txBody>
      </p:sp>
      <p:sp>
        <p:nvSpPr>
          <p:cNvPr id="39950" name="Rectangle 16"/>
          <p:cNvSpPr>
            <a:spLocks noChangeArrowheads="1"/>
          </p:cNvSpPr>
          <p:nvPr/>
        </p:nvSpPr>
        <p:spPr bwMode="auto">
          <a:xfrm>
            <a:off x="2178050" y="1597025"/>
            <a:ext cx="101600" cy="182563"/>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P</a:t>
            </a:r>
            <a:endParaRPr lang="en-US" sz="1400" b="1">
              <a:latin typeface="Arial" charset="0"/>
            </a:endParaRPr>
          </a:p>
        </p:txBody>
      </p:sp>
      <p:sp>
        <p:nvSpPr>
          <p:cNvPr id="39951" name="Rectangle 17"/>
          <p:cNvSpPr>
            <a:spLocks noChangeArrowheads="1"/>
          </p:cNvSpPr>
          <p:nvPr/>
        </p:nvSpPr>
        <p:spPr bwMode="auto">
          <a:xfrm>
            <a:off x="2249488" y="1658938"/>
            <a:ext cx="69850" cy="152400"/>
          </a:xfrm>
          <a:prstGeom prst="rect">
            <a:avLst/>
          </a:prstGeom>
          <a:noFill/>
          <a:ln w="9525">
            <a:noFill/>
            <a:miter lim="800000"/>
            <a:headEnd/>
            <a:tailEnd/>
          </a:ln>
        </p:spPr>
        <p:txBody>
          <a:bodyPr wrap="none" lIns="0" tIns="0" rIns="0" bIns="0">
            <a:prstTxWarp prst="textNoShape">
              <a:avLst/>
            </a:prstTxWarp>
            <a:spAutoFit/>
          </a:bodyPr>
          <a:lstStyle/>
          <a:p>
            <a:pPr algn="l"/>
            <a:r>
              <a:rPr lang="en-US" sz="1000">
                <a:solidFill>
                  <a:srgbClr val="000000"/>
                </a:solidFill>
                <a:latin typeface="Arial" charset="0"/>
              </a:rPr>
              <a:t>1</a:t>
            </a:r>
            <a:endParaRPr lang="en-US" sz="1400" b="1">
              <a:latin typeface="Arial" charset="0"/>
            </a:endParaRPr>
          </a:p>
        </p:txBody>
      </p:sp>
      <p:sp>
        <p:nvSpPr>
          <p:cNvPr id="39952" name="Rectangle 18"/>
          <p:cNvSpPr>
            <a:spLocks noChangeArrowheads="1"/>
          </p:cNvSpPr>
          <p:nvPr/>
        </p:nvSpPr>
        <p:spPr bwMode="auto">
          <a:xfrm>
            <a:off x="2219325" y="2278063"/>
            <a:ext cx="84138" cy="182562"/>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a:t>
            </a:r>
            <a:endParaRPr lang="en-US" sz="1400" b="1">
              <a:latin typeface="Arial" charset="0"/>
            </a:endParaRPr>
          </a:p>
        </p:txBody>
      </p:sp>
      <p:sp>
        <p:nvSpPr>
          <p:cNvPr id="39953" name="Line 19"/>
          <p:cNvSpPr>
            <a:spLocks noChangeShapeType="1"/>
          </p:cNvSpPr>
          <p:nvPr/>
        </p:nvSpPr>
        <p:spPr bwMode="auto">
          <a:xfrm>
            <a:off x="6135688" y="3195638"/>
            <a:ext cx="1587" cy="334962"/>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54" name="Line 20"/>
          <p:cNvSpPr>
            <a:spLocks noChangeShapeType="1"/>
          </p:cNvSpPr>
          <p:nvPr/>
        </p:nvSpPr>
        <p:spPr bwMode="auto">
          <a:xfrm>
            <a:off x="4454525" y="2859088"/>
            <a:ext cx="1588" cy="336550"/>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55" name="Line 21"/>
          <p:cNvSpPr>
            <a:spLocks noChangeShapeType="1"/>
          </p:cNvSpPr>
          <p:nvPr/>
        </p:nvSpPr>
        <p:spPr bwMode="auto">
          <a:xfrm>
            <a:off x="4454525" y="2020888"/>
            <a:ext cx="1588" cy="166687"/>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56" name="Freeform 22"/>
          <p:cNvSpPr>
            <a:spLocks/>
          </p:cNvSpPr>
          <p:nvPr/>
        </p:nvSpPr>
        <p:spPr bwMode="auto">
          <a:xfrm>
            <a:off x="4119563" y="1349375"/>
            <a:ext cx="671512"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2147483647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0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w="9525">
            <a:noFill/>
            <a:round/>
            <a:headEnd/>
            <a:tailEnd/>
          </a:ln>
        </p:spPr>
        <p:txBody>
          <a:bodyPr>
            <a:prstTxWarp prst="textNoShape">
              <a:avLst/>
            </a:prstTxWarp>
          </a:bodyPr>
          <a:lstStyle/>
          <a:p>
            <a:endParaRPr lang="en-US"/>
          </a:p>
        </p:txBody>
      </p:sp>
      <p:sp>
        <p:nvSpPr>
          <p:cNvPr id="39957" name="Freeform 23"/>
          <p:cNvSpPr>
            <a:spLocks/>
          </p:cNvSpPr>
          <p:nvPr/>
        </p:nvSpPr>
        <p:spPr bwMode="auto">
          <a:xfrm>
            <a:off x="4119563" y="1349375"/>
            <a:ext cx="671512"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0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2147483647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round/>
            <a:headEnd/>
            <a:tailEnd/>
          </a:ln>
        </p:spPr>
        <p:txBody>
          <a:bodyPr>
            <a:prstTxWarp prst="textNoShape">
              <a:avLst/>
            </a:prstTxWarp>
          </a:bodyPr>
          <a:lstStyle/>
          <a:p>
            <a:endParaRPr lang="en-US"/>
          </a:p>
        </p:txBody>
      </p:sp>
      <p:sp>
        <p:nvSpPr>
          <p:cNvPr id="39958" name="Rectangle 24"/>
          <p:cNvSpPr>
            <a:spLocks noChangeArrowheads="1"/>
          </p:cNvSpPr>
          <p:nvPr/>
        </p:nvSpPr>
        <p:spPr bwMode="auto">
          <a:xfrm>
            <a:off x="3952875" y="2187575"/>
            <a:ext cx="1008063" cy="671513"/>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9959" name="Rectangle 25"/>
          <p:cNvSpPr>
            <a:spLocks noChangeArrowheads="1"/>
          </p:cNvSpPr>
          <p:nvPr/>
        </p:nvSpPr>
        <p:spPr bwMode="auto">
          <a:xfrm>
            <a:off x="3952875" y="2187575"/>
            <a:ext cx="1008063" cy="671513"/>
          </a:xfrm>
          <a:prstGeom prst="rect">
            <a:avLst/>
          </a:prstGeom>
          <a:noFill/>
          <a:ln w="9525">
            <a:solidFill>
              <a:srgbClr val="000000"/>
            </a:solidFill>
            <a:miter lim="800000"/>
            <a:headEnd/>
            <a:tailEnd/>
          </a:ln>
        </p:spPr>
        <p:txBody>
          <a:bodyPr>
            <a:prstTxWarp prst="textNoShape">
              <a:avLst/>
            </a:prstTxWarp>
          </a:bodyPr>
          <a:lstStyle/>
          <a:p>
            <a:endParaRPr lang="en-US"/>
          </a:p>
        </p:txBody>
      </p:sp>
      <p:sp>
        <p:nvSpPr>
          <p:cNvPr id="39960" name="Rectangle 26"/>
          <p:cNvSpPr>
            <a:spLocks noChangeArrowheads="1"/>
          </p:cNvSpPr>
          <p:nvPr/>
        </p:nvSpPr>
        <p:spPr bwMode="auto">
          <a:xfrm>
            <a:off x="4432300" y="2278063"/>
            <a:ext cx="84138" cy="182562"/>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a:t>
            </a:r>
            <a:endParaRPr lang="en-US" sz="1400" b="1">
              <a:latin typeface="Arial" charset="0"/>
            </a:endParaRPr>
          </a:p>
        </p:txBody>
      </p:sp>
      <p:sp>
        <p:nvSpPr>
          <p:cNvPr id="39961" name="Line 27"/>
          <p:cNvSpPr>
            <a:spLocks noChangeShapeType="1"/>
          </p:cNvSpPr>
          <p:nvPr/>
        </p:nvSpPr>
        <p:spPr bwMode="auto">
          <a:xfrm>
            <a:off x="6642100" y="2859088"/>
            <a:ext cx="1588" cy="336550"/>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62" name="Line 28"/>
          <p:cNvSpPr>
            <a:spLocks noChangeShapeType="1"/>
          </p:cNvSpPr>
          <p:nvPr/>
        </p:nvSpPr>
        <p:spPr bwMode="auto">
          <a:xfrm>
            <a:off x="6642100" y="2020888"/>
            <a:ext cx="1588" cy="166687"/>
          </a:xfrm>
          <a:prstGeom prst="line">
            <a:avLst/>
          </a:prstGeom>
          <a:noFill/>
          <a:ln w="26988">
            <a:solidFill>
              <a:srgbClr val="000000"/>
            </a:solidFill>
            <a:round/>
            <a:headEnd/>
            <a:tailEnd/>
          </a:ln>
        </p:spPr>
        <p:txBody>
          <a:bodyPr>
            <a:prstTxWarp prst="textNoShape">
              <a:avLst/>
            </a:prstTxWarp>
          </a:bodyPr>
          <a:lstStyle/>
          <a:p>
            <a:endParaRPr lang="en-US"/>
          </a:p>
        </p:txBody>
      </p:sp>
      <p:sp>
        <p:nvSpPr>
          <p:cNvPr id="39963" name="Freeform 29"/>
          <p:cNvSpPr>
            <a:spLocks/>
          </p:cNvSpPr>
          <p:nvPr/>
        </p:nvSpPr>
        <p:spPr bwMode="auto">
          <a:xfrm>
            <a:off x="6305550" y="1349375"/>
            <a:ext cx="673100" cy="671513"/>
          </a:xfrm>
          <a:custGeom>
            <a:avLst/>
            <a:gdLst>
              <a:gd name="T0" fmla="*/ 2147483647 w 424"/>
              <a:gd name="T1" fmla="*/ 2147483647 h 423"/>
              <a:gd name="T2" fmla="*/ 2147483647 w 424"/>
              <a:gd name="T3" fmla="*/ 2147483647 h 423"/>
              <a:gd name="T4" fmla="*/ 2147483647 w 424"/>
              <a:gd name="T5" fmla="*/ 2147483647 h 423"/>
              <a:gd name="T6" fmla="*/ 2147483647 w 424"/>
              <a:gd name="T7" fmla="*/ 2147483647 h 423"/>
              <a:gd name="T8" fmla="*/ 2147483647 w 424"/>
              <a:gd name="T9" fmla="*/ 2147483647 h 423"/>
              <a:gd name="T10" fmla="*/ 2147483647 w 424"/>
              <a:gd name="T11" fmla="*/ 2147483647 h 423"/>
              <a:gd name="T12" fmla="*/ 2147483647 w 424"/>
              <a:gd name="T13" fmla="*/ 2147483647 h 423"/>
              <a:gd name="T14" fmla="*/ 2147483647 w 424"/>
              <a:gd name="T15" fmla="*/ 2147483647 h 423"/>
              <a:gd name="T16" fmla="*/ 2147483647 w 424"/>
              <a:gd name="T17" fmla="*/ 2147483647 h 423"/>
              <a:gd name="T18" fmla="*/ 2147483647 w 424"/>
              <a:gd name="T19" fmla="*/ 2147483647 h 423"/>
              <a:gd name="T20" fmla="*/ 2147483647 w 424"/>
              <a:gd name="T21" fmla="*/ 2147483647 h 423"/>
              <a:gd name="T22" fmla="*/ 2147483647 w 424"/>
              <a:gd name="T23" fmla="*/ 2147483647 h 423"/>
              <a:gd name="T24" fmla="*/ 2147483647 w 424"/>
              <a:gd name="T25" fmla="*/ 2147483647 h 423"/>
              <a:gd name="T26" fmla="*/ 2147483647 w 424"/>
              <a:gd name="T27" fmla="*/ 2147483647 h 423"/>
              <a:gd name="T28" fmla="*/ 2147483647 w 424"/>
              <a:gd name="T29" fmla="*/ 2147483647 h 423"/>
              <a:gd name="T30" fmla="*/ 2147483647 w 424"/>
              <a:gd name="T31" fmla="*/ 2147483647 h 423"/>
              <a:gd name="T32" fmla="*/ 2147483647 w 424"/>
              <a:gd name="T33" fmla="*/ 2147483647 h 423"/>
              <a:gd name="T34" fmla="*/ 2147483647 w 424"/>
              <a:gd name="T35" fmla="*/ 2147483647 h 423"/>
              <a:gd name="T36" fmla="*/ 2147483647 w 424"/>
              <a:gd name="T37" fmla="*/ 2147483647 h 423"/>
              <a:gd name="T38" fmla="*/ 2147483647 w 424"/>
              <a:gd name="T39" fmla="*/ 2147483647 h 423"/>
              <a:gd name="T40" fmla="*/ 0 w 424"/>
              <a:gd name="T41" fmla="*/ 2147483647 h 423"/>
              <a:gd name="T42" fmla="*/ 2147483647 w 424"/>
              <a:gd name="T43" fmla="*/ 2147483647 h 423"/>
              <a:gd name="T44" fmla="*/ 2147483647 w 424"/>
              <a:gd name="T45" fmla="*/ 2147483647 h 423"/>
              <a:gd name="T46" fmla="*/ 2147483647 w 424"/>
              <a:gd name="T47" fmla="*/ 2147483647 h 423"/>
              <a:gd name="T48" fmla="*/ 2147483647 w 424"/>
              <a:gd name="T49" fmla="*/ 2147483647 h 423"/>
              <a:gd name="T50" fmla="*/ 2147483647 w 424"/>
              <a:gd name="T51" fmla="*/ 2147483647 h 423"/>
              <a:gd name="T52" fmla="*/ 2147483647 w 424"/>
              <a:gd name="T53" fmla="*/ 2147483647 h 423"/>
              <a:gd name="T54" fmla="*/ 2147483647 w 424"/>
              <a:gd name="T55" fmla="*/ 2147483647 h 423"/>
              <a:gd name="T56" fmla="*/ 2147483647 w 424"/>
              <a:gd name="T57" fmla="*/ 2147483647 h 423"/>
              <a:gd name="T58" fmla="*/ 2147483647 w 424"/>
              <a:gd name="T59" fmla="*/ 2147483647 h 423"/>
              <a:gd name="T60" fmla="*/ 2147483647 w 424"/>
              <a:gd name="T61" fmla="*/ 0 h 423"/>
              <a:gd name="T62" fmla="*/ 2147483647 w 424"/>
              <a:gd name="T63" fmla="*/ 2147483647 h 423"/>
              <a:gd name="T64" fmla="*/ 2147483647 w 424"/>
              <a:gd name="T65" fmla="*/ 2147483647 h 423"/>
              <a:gd name="T66" fmla="*/ 2147483647 w 424"/>
              <a:gd name="T67" fmla="*/ 2147483647 h 423"/>
              <a:gd name="T68" fmla="*/ 2147483647 w 424"/>
              <a:gd name="T69" fmla="*/ 2147483647 h 423"/>
              <a:gd name="T70" fmla="*/ 2147483647 w 424"/>
              <a:gd name="T71" fmla="*/ 2147483647 h 423"/>
              <a:gd name="T72" fmla="*/ 2147483647 w 424"/>
              <a:gd name="T73" fmla="*/ 2147483647 h 423"/>
              <a:gd name="T74" fmla="*/ 2147483647 w 424"/>
              <a:gd name="T75" fmla="*/ 2147483647 h 423"/>
              <a:gd name="T76" fmla="*/ 2147483647 w 424"/>
              <a:gd name="T77" fmla="*/ 2147483647 h 423"/>
              <a:gd name="T78" fmla="*/ 2147483647 w 424"/>
              <a:gd name="T79" fmla="*/ 2147483647 h 423"/>
              <a:gd name="T80" fmla="*/ 2147483647 w 424"/>
              <a:gd name="T81" fmla="*/ 2147483647 h 423"/>
              <a:gd name="T82" fmla="*/ 2147483647 w 424"/>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w="9525">
            <a:noFill/>
            <a:round/>
            <a:headEnd/>
            <a:tailEnd/>
          </a:ln>
        </p:spPr>
        <p:txBody>
          <a:bodyPr>
            <a:prstTxWarp prst="textNoShape">
              <a:avLst/>
            </a:prstTxWarp>
          </a:bodyPr>
          <a:lstStyle/>
          <a:p>
            <a:endParaRPr lang="en-US"/>
          </a:p>
        </p:txBody>
      </p:sp>
      <p:sp>
        <p:nvSpPr>
          <p:cNvPr id="39964" name="Freeform 30"/>
          <p:cNvSpPr>
            <a:spLocks/>
          </p:cNvSpPr>
          <p:nvPr/>
        </p:nvSpPr>
        <p:spPr bwMode="auto">
          <a:xfrm>
            <a:off x="6305550" y="1349375"/>
            <a:ext cx="673100" cy="671513"/>
          </a:xfrm>
          <a:custGeom>
            <a:avLst/>
            <a:gdLst>
              <a:gd name="T0" fmla="*/ 2147483647 w 424"/>
              <a:gd name="T1" fmla="*/ 2147483647 h 423"/>
              <a:gd name="T2" fmla="*/ 2147483647 w 424"/>
              <a:gd name="T3" fmla="*/ 2147483647 h 423"/>
              <a:gd name="T4" fmla="*/ 2147483647 w 424"/>
              <a:gd name="T5" fmla="*/ 2147483647 h 423"/>
              <a:gd name="T6" fmla="*/ 2147483647 w 424"/>
              <a:gd name="T7" fmla="*/ 2147483647 h 423"/>
              <a:gd name="T8" fmla="*/ 2147483647 w 424"/>
              <a:gd name="T9" fmla="*/ 2147483647 h 423"/>
              <a:gd name="T10" fmla="*/ 2147483647 w 424"/>
              <a:gd name="T11" fmla="*/ 2147483647 h 423"/>
              <a:gd name="T12" fmla="*/ 2147483647 w 424"/>
              <a:gd name="T13" fmla="*/ 2147483647 h 423"/>
              <a:gd name="T14" fmla="*/ 2147483647 w 424"/>
              <a:gd name="T15" fmla="*/ 2147483647 h 423"/>
              <a:gd name="T16" fmla="*/ 2147483647 w 424"/>
              <a:gd name="T17" fmla="*/ 2147483647 h 423"/>
              <a:gd name="T18" fmla="*/ 2147483647 w 424"/>
              <a:gd name="T19" fmla="*/ 2147483647 h 423"/>
              <a:gd name="T20" fmla="*/ 2147483647 w 424"/>
              <a:gd name="T21" fmla="*/ 0 h 423"/>
              <a:gd name="T22" fmla="*/ 2147483647 w 424"/>
              <a:gd name="T23" fmla="*/ 2147483647 h 423"/>
              <a:gd name="T24" fmla="*/ 2147483647 w 424"/>
              <a:gd name="T25" fmla="*/ 2147483647 h 423"/>
              <a:gd name="T26" fmla="*/ 2147483647 w 424"/>
              <a:gd name="T27" fmla="*/ 2147483647 h 423"/>
              <a:gd name="T28" fmla="*/ 2147483647 w 424"/>
              <a:gd name="T29" fmla="*/ 2147483647 h 423"/>
              <a:gd name="T30" fmla="*/ 2147483647 w 424"/>
              <a:gd name="T31" fmla="*/ 2147483647 h 423"/>
              <a:gd name="T32" fmla="*/ 2147483647 w 424"/>
              <a:gd name="T33" fmla="*/ 2147483647 h 423"/>
              <a:gd name="T34" fmla="*/ 2147483647 w 424"/>
              <a:gd name="T35" fmla="*/ 2147483647 h 423"/>
              <a:gd name="T36" fmla="*/ 2147483647 w 424"/>
              <a:gd name="T37" fmla="*/ 2147483647 h 423"/>
              <a:gd name="T38" fmla="*/ 2147483647 w 424"/>
              <a:gd name="T39" fmla="*/ 2147483647 h 423"/>
              <a:gd name="T40" fmla="*/ 0 w 424"/>
              <a:gd name="T41" fmla="*/ 2147483647 h 423"/>
              <a:gd name="T42" fmla="*/ 2147483647 w 424"/>
              <a:gd name="T43" fmla="*/ 2147483647 h 423"/>
              <a:gd name="T44" fmla="*/ 2147483647 w 424"/>
              <a:gd name="T45" fmla="*/ 2147483647 h 423"/>
              <a:gd name="T46" fmla="*/ 2147483647 w 424"/>
              <a:gd name="T47" fmla="*/ 2147483647 h 423"/>
              <a:gd name="T48" fmla="*/ 2147483647 w 424"/>
              <a:gd name="T49" fmla="*/ 2147483647 h 423"/>
              <a:gd name="T50" fmla="*/ 2147483647 w 424"/>
              <a:gd name="T51" fmla="*/ 2147483647 h 423"/>
              <a:gd name="T52" fmla="*/ 2147483647 w 424"/>
              <a:gd name="T53" fmla="*/ 2147483647 h 423"/>
              <a:gd name="T54" fmla="*/ 2147483647 w 424"/>
              <a:gd name="T55" fmla="*/ 2147483647 h 423"/>
              <a:gd name="T56" fmla="*/ 2147483647 w 424"/>
              <a:gd name="T57" fmla="*/ 2147483647 h 423"/>
              <a:gd name="T58" fmla="*/ 2147483647 w 424"/>
              <a:gd name="T59" fmla="*/ 2147483647 h 423"/>
              <a:gd name="T60" fmla="*/ 2147483647 w 424"/>
              <a:gd name="T61" fmla="*/ 2147483647 h 423"/>
              <a:gd name="T62" fmla="*/ 2147483647 w 424"/>
              <a:gd name="T63" fmla="*/ 2147483647 h 423"/>
              <a:gd name="T64" fmla="*/ 2147483647 w 424"/>
              <a:gd name="T65" fmla="*/ 2147483647 h 423"/>
              <a:gd name="T66" fmla="*/ 2147483647 w 424"/>
              <a:gd name="T67" fmla="*/ 2147483647 h 423"/>
              <a:gd name="T68" fmla="*/ 2147483647 w 424"/>
              <a:gd name="T69" fmla="*/ 2147483647 h 423"/>
              <a:gd name="T70" fmla="*/ 2147483647 w 424"/>
              <a:gd name="T71" fmla="*/ 2147483647 h 423"/>
              <a:gd name="T72" fmla="*/ 2147483647 w 424"/>
              <a:gd name="T73" fmla="*/ 2147483647 h 423"/>
              <a:gd name="T74" fmla="*/ 2147483647 w 424"/>
              <a:gd name="T75" fmla="*/ 2147483647 h 423"/>
              <a:gd name="T76" fmla="*/ 2147483647 w 424"/>
              <a:gd name="T77" fmla="*/ 2147483647 h 423"/>
              <a:gd name="T78" fmla="*/ 2147483647 w 424"/>
              <a:gd name="T79" fmla="*/ 2147483647 h 423"/>
              <a:gd name="T80" fmla="*/ 2147483647 w 424"/>
              <a:gd name="T81" fmla="*/ 2147483647 h 423"/>
              <a:gd name="T82" fmla="*/ 2147483647 w 424"/>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round/>
            <a:headEnd/>
            <a:tailEnd/>
          </a:ln>
        </p:spPr>
        <p:txBody>
          <a:bodyPr>
            <a:prstTxWarp prst="textNoShape">
              <a:avLst/>
            </a:prstTxWarp>
          </a:bodyPr>
          <a:lstStyle/>
          <a:p>
            <a:endParaRPr lang="en-US"/>
          </a:p>
        </p:txBody>
      </p:sp>
      <p:sp>
        <p:nvSpPr>
          <p:cNvPr id="39965" name="Rectangle 31"/>
          <p:cNvSpPr>
            <a:spLocks noChangeArrowheads="1"/>
          </p:cNvSpPr>
          <p:nvPr/>
        </p:nvSpPr>
        <p:spPr bwMode="auto">
          <a:xfrm>
            <a:off x="6172200" y="2209800"/>
            <a:ext cx="1008063" cy="671513"/>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9966" name="Rectangle 32"/>
          <p:cNvSpPr>
            <a:spLocks noChangeArrowheads="1"/>
          </p:cNvSpPr>
          <p:nvPr/>
        </p:nvSpPr>
        <p:spPr bwMode="auto">
          <a:xfrm>
            <a:off x="6135688" y="2187575"/>
            <a:ext cx="1008062" cy="671513"/>
          </a:xfrm>
          <a:prstGeom prst="rect">
            <a:avLst/>
          </a:prstGeom>
          <a:noFill/>
          <a:ln w="9525">
            <a:solidFill>
              <a:srgbClr val="000000"/>
            </a:solidFill>
            <a:miter lim="800000"/>
            <a:headEnd/>
            <a:tailEnd/>
          </a:ln>
        </p:spPr>
        <p:txBody>
          <a:bodyPr>
            <a:prstTxWarp prst="textNoShape">
              <a:avLst/>
            </a:prstTxWarp>
          </a:bodyPr>
          <a:lstStyle/>
          <a:p>
            <a:endParaRPr lang="en-US"/>
          </a:p>
        </p:txBody>
      </p:sp>
      <p:sp>
        <p:nvSpPr>
          <p:cNvPr id="39967" name="Rectangle 33"/>
          <p:cNvSpPr>
            <a:spLocks noChangeArrowheads="1"/>
          </p:cNvSpPr>
          <p:nvPr/>
        </p:nvSpPr>
        <p:spPr bwMode="auto">
          <a:xfrm>
            <a:off x="6588125" y="2251075"/>
            <a:ext cx="84138" cy="182563"/>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a:t>
            </a:r>
            <a:endParaRPr lang="en-US" sz="1400" b="1">
              <a:latin typeface="Arial" charset="0"/>
            </a:endParaRPr>
          </a:p>
        </p:txBody>
      </p:sp>
      <p:sp>
        <p:nvSpPr>
          <p:cNvPr id="39968" name="Rectangle 34"/>
          <p:cNvSpPr>
            <a:spLocks noChangeArrowheads="1"/>
          </p:cNvSpPr>
          <p:nvPr/>
        </p:nvSpPr>
        <p:spPr bwMode="auto">
          <a:xfrm>
            <a:off x="4373563" y="1582738"/>
            <a:ext cx="101600" cy="182562"/>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P</a:t>
            </a:r>
            <a:endParaRPr lang="en-US" sz="1400" b="1">
              <a:latin typeface="Arial" charset="0"/>
            </a:endParaRPr>
          </a:p>
        </p:txBody>
      </p:sp>
      <p:sp>
        <p:nvSpPr>
          <p:cNvPr id="39969" name="Rectangle 35"/>
          <p:cNvSpPr>
            <a:spLocks noChangeArrowheads="1"/>
          </p:cNvSpPr>
          <p:nvPr/>
        </p:nvSpPr>
        <p:spPr bwMode="auto">
          <a:xfrm>
            <a:off x="4449763" y="1646238"/>
            <a:ext cx="69850" cy="152400"/>
          </a:xfrm>
          <a:prstGeom prst="rect">
            <a:avLst/>
          </a:prstGeom>
          <a:noFill/>
          <a:ln w="9525">
            <a:noFill/>
            <a:miter lim="800000"/>
            <a:headEnd/>
            <a:tailEnd/>
          </a:ln>
        </p:spPr>
        <p:txBody>
          <a:bodyPr wrap="none" lIns="0" tIns="0" rIns="0" bIns="0">
            <a:prstTxWarp prst="textNoShape">
              <a:avLst/>
            </a:prstTxWarp>
            <a:spAutoFit/>
          </a:bodyPr>
          <a:lstStyle/>
          <a:p>
            <a:pPr algn="l"/>
            <a:r>
              <a:rPr lang="en-US" sz="1000">
                <a:solidFill>
                  <a:srgbClr val="000000"/>
                </a:solidFill>
                <a:latin typeface="Arial" charset="0"/>
              </a:rPr>
              <a:t>2</a:t>
            </a:r>
            <a:endParaRPr lang="en-US" sz="1400" b="1">
              <a:latin typeface="Arial" charset="0"/>
            </a:endParaRPr>
          </a:p>
        </p:txBody>
      </p:sp>
      <p:sp>
        <p:nvSpPr>
          <p:cNvPr id="39970" name="Rectangle 36"/>
          <p:cNvSpPr>
            <a:spLocks noChangeArrowheads="1"/>
          </p:cNvSpPr>
          <p:nvPr/>
        </p:nvSpPr>
        <p:spPr bwMode="auto">
          <a:xfrm>
            <a:off x="6534150" y="1597025"/>
            <a:ext cx="101600" cy="182563"/>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P</a:t>
            </a:r>
            <a:endParaRPr lang="en-US" sz="1400" b="1">
              <a:latin typeface="Arial" charset="0"/>
            </a:endParaRPr>
          </a:p>
        </p:txBody>
      </p:sp>
      <p:sp>
        <p:nvSpPr>
          <p:cNvPr id="39971" name="Rectangle 37"/>
          <p:cNvSpPr>
            <a:spLocks noChangeArrowheads="1"/>
          </p:cNvSpPr>
          <p:nvPr/>
        </p:nvSpPr>
        <p:spPr bwMode="auto">
          <a:xfrm>
            <a:off x="6605588" y="1658938"/>
            <a:ext cx="69850" cy="152400"/>
          </a:xfrm>
          <a:prstGeom prst="rect">
            <a:avLst/>
          </a:prstGeom>
          <a:noFill/>
          <a:ln w="9525">
            <a:noFill/>
            <a:miter lim="800000"/>
            <a:headEnd/>
            <a:tailEnd/>
          </a:ln>
        </p:spPr>
        <p:txBody>
          <a:bodyPr wrap="none" lIns="0" tIns="0" rIns="0" bIns="0">
            <a:prstTxWarp prst="textNoShape">
              <a:avLst/>
            </a:prstTxWarp>
            <a:spAutoFit/>
          </a:bodyPr>
          <a:lstStyle/>
          <a:p>
            <a:pPr algn="l"/>
            <a:r>
              <a:rPr lang="en-US" sz="1000">
                <a:solidFill>
                  <a:srgbClr val="000000"/>
                </a:solidFill>
                <a:latin typeface="Arial" charset="0"/>
              </a:rPr>
              <a:t>3</a:t>
            </a:r>
            <a:endParaRPr lang="en-US" sz="1400" b="1">
              <a:latin typeface="Arial" charset="0"/>
            </a:endParaRPr>
          </a:p>
        </p:txBody>
      </p:sp>
      <p:sp>
        <p:nvSpPr>
          <p:cNvPr id="39972" name="Freeform 38"/>
          <p:cNvSpPr>
            <a:spLocks/>
          </p:cNvSpPr>
          <p:nvPr/>
        </p:nvSpPr>
        <p:spPr bwMode="auto">
          <a:xfrm>
            <a:off x="2043113" y="2738438"/>
            <a:ext cx="80962" cy="142875"/>
          </a:xfrm>
          <a:custGeom>
            <a:avLst/>
            <a:gdLst>
              <a:gd name="T0" fmla="*/ 2147483647 w 51"/>
              <a:gd name="T1" fmla="*/ 2147483647 h 90"/>
              <a:gd name="T2" fmla="*/ 0 w 51"/>
              <a:gd name="T3" fmla="*/ 2147483647 h 90"/>
              <a:gd name="T4" fmla="*/ 2147483647 w 51"/>
              <a:gd name="T5" fmla="*/ 0 h 90"/>
              <a:gd name="T6" fmla="*/ 2147483647 w 51"/>
              <a:gd name="T7" fmla="*/ 2147483647 h 90"/>
              <a:gd name="T8" fmla="*/ 2147483647 w 51"/>
              <a:gd name="T9" fmla="*/ 2147483647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3" y="87"/>
                </a:moveTo>
                <a:lnTo>
                  <a:pt x="0" y="90"/>
                </a:lnTo>
                <a:lnTo>
                  <a:pt x="20" y="0"/>
                </a:lnTo>
                <a:lnTo>
                  <a:pt x="51" y="87"/>
                </a:lnTo>
                <a:lnTo>
                  <a:pt x="26" y="87"/>
                </a:lnTo>
              </a:path>
            </a:pathLst>
          </a:custGeom>
          <a:noFill/>
          <a:ln w="9525">
            <a:solidFill>
              <a:srgbClr val="000000"/>
            </a:solidFill>
            <a:round/>
            <a:headEnd/>
            <a:tailEnd/>
          </a:ln>
        </p:spPr>
        <p:txBody>
          <a:bodyPr>
            <a:prstTxWarp prst="textNoShape">
              <a:avLst/>
            </a:prstTxWarp>
          </a:bodyPr>
          <a:lstStyle/>
          <a:p>
            <a:endParaRPr lang="en-US"/>
          </a:p>
        </p:txBody>
      </p:sp>
      <p:sp>
        <p:nvSpPr>
          <p:cNvPr id="39973" name="Freeform 39"/>
          <p:cNvSpPr>
            <a:spLocks/>
          </p:cNvSpPr>
          <p:nvPr/>
        </p:nvSpPr>
        <p:spPr bwMode="auto">
          <a:xfrm>
            <a:off x="2043113" y="2738438"/>
            <a:ext cx="80962" cy="142875"/>
          </a:xfrm>
          <a:custGeom>
            <a:avLst/>
            <a:gdLst>
              <a:gd name="T0" fmla="*/ 2147483647 w 51"/>
              <a:gd name="T1" fmla="*/ 2147483647 h 90"/>
              <a:gd name="T2" fmla="*/ 0 w 51"/>
              <a:gd name="T3" fmla="*/ 2147483647 h 90"/>
              <a:gd name="T4" fmla="*/ 2147483647 w 51"/>
              <a:gd name="T5" fmla="*/ 0 h 90"/>
              <a:gd name="T6" fmla="*/ 2147483647 w 51"/>
              <a:gd name="T7" fmla="*/ 2147483647 h 90"/>
              <a:gd name="T8" fmla="*/ 2147483647 w 51"/>
              <a:gd name="T9" fmla="*/ 2147483647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3" y="87"/>
                </a:moveTo>
                <a:lnTo>
                  <a:pt x="0" y="90"/>
                </a:lnTo>
                <a:lnTo>
                  <a:pt x="20" y="0"/>
                </a:lnTo>
                <a:lnTo>
                  <a:pt x="51" y="87"/>
                </a:lnTo>
                <a:lnTo>
                  <a:pt x="23" y="87"/>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2" name="Group 40"/>
          <p:cNvGrpSpPr>
            <a:grpSpLocks/>
          </p:cNvGrpSpPr>
          <p:nvPr/>
        </p:nvGrpSpPr>
        <p:grpSpPr bwMode="auto">
          <a:xfrm>
            <a:off x="4572000" y="1828800"/>
            <a:ext cx="528638" cy="1244600"/>
            <a:chOff x="2888" y="1155"/>
            <a:chExt cx="333" cy="784"/>
          </a:xfrm>
        </p:grpSpPr>
        <p:sp>
          <p:nvSpPr>
            <p:cNvPr id="40021" name="Freeform 41"/>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w="9525">
              <a:noFill/>
              <a:round/>
              <a:headEnd/>
              <a:tailEnd/>
            </a:ln>
          </p:spPr>
          <p:txBody>
            <a:bodyPr>
              <a:prstTxWarp prst="textNoShape">
                <a:avLst/>
              </a:prstTxWarp>
            </a:bodyPr>
            <a:lstStyle/>
            <a:p>
              <a:endParaRPr lang="en-US"/>
            </a:p>
          </p:txBody>
        </p:sp>
        <p:sp>
          <p:nvSpPr>
            <p:cNvPr id="40022" name="Freeform 42"/>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round/>
              <a:headEnd/>
              <a:tailEnd/>
            </a:ln>
          </p:spPr>
          <p:txBody>
            <a:bodyPr>
              <a:prstTxWarp prst="textNoShape">
                <a:avLst/>
              </a:prstTxWarp>
            </a:bodyPr>
            <a:lstStyle/>
            <a:p>
              <a:endParaRPr lang="en-US"/>
            </a:p>
          </p:txBody>
        </p:sp>
        <p:sp>
          <p:nvSpPr>
            <p:cNvPr id="40023" name="Rectangle 43"/>
            <p:cNvSpPr>
              <a:spLocks noChangeArrowheads="1"/>
            </p:cNvSpPr>
            <p:nvPr/>
          </p:nvSpPr>
          <p:spPr bwMode="auto">
            <a:xfrm>
              <a:off x="3066" y="1420"/>
              <a:ext cx="53" cy="115"/>
            </a:xfrm>
            <a:prstGeom prst="rect">
              <a:avLst/>
            </a:prstGeom>
            <a:solidFill>
              <a:srgbClr val="FFFF00"/>
            </a:solid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5</a:t>
              </a:r>
              <a:endParaRPr lang="en-US" sz="1400" b="1">
                <a:latin typeface="Arial" charset="0"/>
              </a:endParaRPr>
            </a:p>
          </p:txBody>
        </p:sp>
        <p:sp>
          <p:nvSpPr>
            <p:cNvPr id="40024" name="Freeform 44"/>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round/>
              <a:headEnd/>
              <a:tailEnd/>
            </a:ln>
          </p:spPr>
          <p:txBody>
            <a:bodyPr>
              <a:prstTxWarp prst="textNoShape">
                <a:avLst/>
              </a:prstTxWarp>
            </a:bodyPr>
            <a:lstStyle/>
            <a:p>
              <a:endParaRPr lang="en-US"/>
            </a:p>
          </p:txBody>
        </p:sp>
        <p:sp>
          <p:nvSpPr>
            <p:cNvPr id="40025" name="Freeform 45"/>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w="9525">
              <a:noFill/>
              <a:round/>
              <a:headEnd/>
              <a:tailEnd/>
            </a:ln>
          </p:spPr>
          <p:txBody>
            <a:bodyPr>
              <a:prstTxWarp prst="textNoShape">
                <a:avLst/>
              </a:prstTxWarp>
            </a:bodyPr>
            <a:lstStyle/>
            <a:p>
              <a:endParaRPr lang="en-US"/>
            </a:p>
          </p:txBody>
        </p:sp>
        <p:sp>
          <p:nvSpPr>
            <p:cNvPr id="40026" name="Freeform 46"/>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round/>
              <a:headEnd/>
              <a:tailEnd/>
            </a:ln>
          </p:spPr>
          <p:txBody>
            <a:bodyPr>
              <a:prstTxWarp prst="textNoShape">
                <a:avLst/>
              </a:prstTxWarp>
            </a:bodyPr>
            <a:lstStyle/>
            <a:p>
              <a:endParaRPr lang="en-US"/>
            </a:p>
          </p:txBody>
        </p:sp>
        <p:sp>
          <p:nvSpPr>
            <p:cNvPr id="40027" name="Rectangle 47"/>
            <p:cNvSpPr>
              <a:spLocks noChangeArrowheads="1"/>
            </p:cNvSpPr>
            <p:nvPr/>
          </p:nvSpPr>
          <p:spPr bwMode="auto">
            <a:xfrm>
              <a:off x="3007" y="1226"/>
              <a:ext cx="53" cy="115"/>
            </a:xfrm>
            <a:prstGeom prst="rect">
              <a:avLst/>
            </a:prstGeom>
            <a:solidFill>
              <a:srgbClr val="FFFF00"/>
            </a:solid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u</a:t>
              </a:r>
              <a:endParaRPr lang="en-US" sz="1400" b="1">
                <a:latin typeface="Arial" charset="0"/>
              </a:endParaRPr>
            </a:p>
          </p:txBody>
        </p:sp>
        <p:sp>
          <p:nvSpPr>
            <p:cNvPr id="40028" name="Rectangle 48"/>
            <p:cNvSpPr>
              <a:spLocks noChangeArrowheads="1"/>
            </p:cNvSpPr>
            <p:nvPr/>
          </p:nvSpPr>
          <p:spPr bwMode="auto">
            <a:xfrm>
              <a:off x="3058" y="1226"/>
              <a:ext cx="163" cy="115"/>
            </a:xfrm>
            <a:prstGeom prst="rect">
              <a:avLst/>
            </a:prstGeom>
            <a:solidFill>
              <a:srgbClr val="FFFF00"/>
            </a:solid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 = ?</a:t>
              </a:r>
              <a:endParaRPr lang="en-US" sz="1400" b="1">
                <a:latin typeface="Arial" charset="0"/>
              </a:endParaRPr>
            </a:p>
          </p:txBody>
        </p:sp>
      </p:grpSp>
      <p:grpSp>
        <p:nvGrpSpPr>
          <p:cNvPr id="3" name="Group 49"/>
          <p:cNvGrpSpPr>
            <a:grpSpLocks/>
          </p:cNvGrpSpPr>
          <p:nvPr/>
        </p:nvGrpSpPr>
        <p:grpSpPr bwMode="auto">
          <a:xfrm>
            <a:off x="2286000" y="1752600"/>
            <a:ext cx="585788" cy="717550"/>
            <a:chOff x="1496" y="1160"/>
            <a:chExt cx="369" cy="452"/>
          </a:xfrm>
        </p:grpSpPr>
        <p:sp>
          <p:nvSpPr>
            <p:cNvPr id="40013" name="Freeform 50"/>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round/>
              <a:headEnd/>
              <a:tailEnd/>
            </a:ln>
          </p:spPr>
          <p:txBody>
            <a:bodyPr>
              <a:prstTxWarp prst="textNoShape">
                <a:avLst/>
              </a:prstTxWarp>
            </a:bodyPr>
            <a:lstStyle/>
            <a:p>
              <a:endParaRPr lang="en-US"/>
            </a:p>
          </p:txBody>
        </p:sp>
        <p:sp>
          <p:nvSpPr>
            <p:cNvPr id="40014" name="Freeform 51"/>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w="9525">
              <a:noFill/>
              <a:round/>
              <a:headEnd/>
              <a:tailEnd/>
            </a:ln>
          </p:spPr>
          <p:txBody>
            <a:bodyPr>
              <a:prstTxWarp prst="textNoShape">
                <a:avLst/>
              </a:prstTxWarp>
            </a:bodyPr>
            <a:lstStyle/>
            <a:p>
              <a:endParaRPr lang="en-US"/>
            </a:p>
          </p:txBody>
        </p:sp>
        <p:sp>
          <p:nvSpPr>
            <p:cNvPr id="40015" name="Freeform 52"/>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round/>
              <a:headEnd/>
              <a:tailEnd/>
            </a:ln>
          </p:spPr>
          <p:txBody>
            <a:bodyPr>
              <a:prstTxWarp prst="textNoShape">
                <a:avLst/>
              </a:prstTxWarp>
            </a:bodyPr>
            <a:lstStyle/>
            <a:p>
              <a:endParaRPr lang="en-US"/>
            </a:p>
          </p:txBody>
        </p:sp>
        <p:sp>
          <p:nvSpPr>
            <p:cNvPr id="40016" name="Freeform 53"/>
            <p:cNvSpPr>
              <a:spLocks/>
            </p:cNvSpPr>
            <p:nvPr/>
          </p:nvSpPr>
          <p:spPr bwMode="auto">
            <a:xfrm>
              <a:off x="1609" y="1369"/>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w="9525">
              <a:noFill/>
              <a:round/>
              <a:headEnd/>
              <a:tailEnd/>
            </a:ln>
          </p:spPr>
          <p:txBody>
            <a:bodyPr>
              <a:prstTxWarp prst="textNoShape">
                <a:avLst/>
              </a:prstTxWarp>
            </a:bodyPr>
            <a:lstStyle/>
            <a:p>
              <a:endParaRPr lang="en-US"/>
            </a:p>
          </p:txBody>
        </p:sp>
        <p:sp>
          <p:nvSpPr>
            <p:cNvPr id="40017" name="Freeform 54"/>
            <p:cNvSpPr>
              <a:spLocks/>
            </p:cNvSpPr>
            <p:nvPr/>
          </p:nvSpPr>
          <p:spPr bwMode="auto">
            <a:xfrm>
              <a:off x="1609" y="1369"/>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round/>
              <a:headEnd/>
              <a:tailEnd/>
            </a:ln>
          </p:spPr>
          <p:txBody>
            <a:bodyPr>
              <a:prstTxWarp prst="textNoShape">
                <a:avLst/>
              </a:prstTxWarp>
            </a:bodyPr>
            <a:lstStyle/>
            <a:p>
              <a:endParaRPr lang="en-US"/>
            </a:p>
          </p:txBody>
        </p:sp>
        <p:sp>
          <p:nvSpPr>
            <p:cNvPr id="40018" name="Rectangle 55"/>
            <p:cNvSpPr>
              <a:spLocks noChangeArrowheads="1"/>
            </p:cNvSpPr>
            <p:nvPr/>
          </p:nvSpPr>
          <p:spPr bwMode="auto">
            <a:xfrm>
              <a:off x="1680" y="1429"/>
              <a:ext cx="53" cy="115"/>
            </a:xfrm>
            <a:prstGeom prst="rect">
              <a:avLst/>
            </a:prstGeom>
            <a:solidFill>
              <a:srgbClr val="FFFF00"/>
            </a:solid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4</a:t>
              </a:r>
              <a:endParaRPr lang="en-US" sz="1400" b="1">
                <a:latin typeface="Arial" charset="0"/>
              </a:endParaRPr>
            </a:p>
          </p:txBody>
        </p:sp>
        <p:sp>
          <p:nvSpPr>
            <p:cNvPr id="40019" name="Rectangle 56"/>
            <p:cNvSpPr>
              <a:spLocks noChangeArrowheads="1"/>
            </p:cNvSpPr>
            <p:nvPr/>
          </p:nvSpPr>
          <p:spPr bwMode="auto">
            <a:xfrm>
              <a:off x="1649" y="1209"/>
              <a:ext cx="53" cy="115"/>
            </a:xfrm>
            <a:prstGeom prst="rect">
              <a:avLst/>
            </a:prstGeom>
            <a:solidFill>
              <a:srgbClr val="FFFF00"/>
            </a:solid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u</a:t>
              </a:r>
              <a:endParaRPr lang="en-US" sz="1400" b="1">
                <a:latin typeface="Arial" charset="0"/>
              </a:endParaRPr>
            </a:p>
          </p:txBody>
        </p:sp>
        <p:sp>
          <p:nvSpPr>
            <p:cNvPr id="40020" name="Rectangle 57"/>
            <p:cNvSpPr>
              <a:spLocks noChangeArrowheads="1"/>
            </p:cNvSpPr>
            <p:nvPr/>
          </p:nvSpPr>
          <p:spPr bwMode="auto">
            <a:xfrm>
              <a:off x="1702" y="1209"/>
              <a:ext cx="163" cy="115"/>
            </a:xfrm>
            <a:prstGeom prst="rect">
              <a:avLst/>
            </a:prstGeom>
            <a:solidFill>
              <a:srgbClr val="FFFF00"/>
            </a:solid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 = ?</a:t>
              </a:r>
              <a:endParaRPr lang="en-US" sz="1400" b="1">
                <a:latin typeface="Arial" charset="0"/>
              </a:endParaRPr>
            </a:p>
          </p:txBody>
        </p:sp>
      </p:grpSp>
      <p:grpSp>
        <p:nvGrpSpPr>
          <p:cNvPr id="4" name="Group 58"/>
          <p:cNvGrpSpPr>
            <a:grpSpLocks/>
          </p:cNvGrpSpPr>
          <p:nvPr/>
        </p:nvGrpSpPr>
        <p:grpSpPr bwMode="auto">
          <a:xfrm>
            <a:off x="2832100" y="3849688"/>
            <a:ext cx="339725" cy="274637"/>
            <a:chOff x="1784" y="2425"/>
            <a:chExt cx="214" cy="173"/>
          </a:xfrm>
        </p:grpSpPr>
        <p:sp>
          <p:nvSpPr>
            <p:cNvPr id="40011" name="Rectangle 59"/>
            <p:cNvSpPr>
              <a:spLocks noChangeArrowheads="1"/>
            </p:cNvSpPr>
            <p:nvPr/>
          </p:nvSpPr>
          <p:spPr bwMode="auto">
            <a:xfrm>
              <a:off x="1784" y="2425"/>
              <a:ext cx="80"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chemeClr val="hlink"/>
                  </a:solidFill>
                  <a:latin typeface="Arial" charset="0"/>
                </a:rPr>
                <a:t>u</a:t>
              </a:r>
              <a:endParaRPr lang="en-US" b="1">
                <a:solidFill>
                  <a:schemeClr val="hlink"/>
                </a:solidFill>
                <a:latin typeface="Arial" charset="0"/>
              </a:endParaRPr>
            </a:p>
          </p:txBody>
        </p:sp>
        <p:sp>
          <p:nvSpPr>
            <p:cNvPr id="40012" name="Rectangle 60"/>
            <p:cNvSpPr>
              <a:spLocks noChangeArrowheads="1"/>
            </p:cNvSpPr>
            <p:nvPr/>
          </p:nvSpPr>
          <p:spPr bwMode="auto">
            <a:xfrm>
              <a:off x="1838" y="2425"/>
              <a:ext cx="160"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chemeClr val="hlink"/>
                  </a:solidFill>
                  <a:latin typeface="Arial" charset="0"/>
                </a:rPr>
                <a:t> :5</a:t>
              </a:r>
              <a:endParaRPr lang="en-US" b="1">
                <a:solidFill>
                  <a:schemeClr val="hlink"/>
                </a:solidFill>
                <a:latin typeface="Arial" charset="0"/>
              </a:endParaRPr>
            </a:p>
          </p:txBody>
        </p:sp>
      </p:grpSp>
      <p:grpSp>
        <p:nvGrpSpPr>
          <p:cNvPr id="5" name="Group 61"/>
          <p:cNvGrpSpPr>
            <a:grpSpLocks/>
          </p:cNvGrpSpPr>
          <p:nvPr/>
        </p:nvGrpSpPr>
        <p:grpSpPr bwMode="auto">
          <a:xfrm>
            <a:off x="1828800" y="2514600"/>
            <a:ext cx="788988" cy="1468438"/>
            <a:chOff x="1152" y="1536"/>
            <a:chExt cx="497" cy="925"/>
          </a:xfrm>
        </p:grpSpPr>
        <p:sp>
          <p:nvSpPr>
            <p:cNvPr id="40003" name="Rectangle 62"/>
            <p:cNvSpPr>
              <a:spLocks noChangeArrowheads="1"/>
            </p:cNvSpPr>
            <p:nvPr/>
          </p:nvSpPr>
          <p:spPr bwMode="auto">
            <a:xfrm>
              <a:off x="1299" y="2273"/>
              <a:ext cx="53" cy="115"/>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1</a:t>
              </a:r>
              <a:endParaRPr lang="en-US" sz="1400" b="1">
                <a:latin typeface="Arial" charset="0"/>
              </a:endParaRPr>
            </a:p>
          </p:txBody>
        </p:sp>
        <p:grpSp>
          <p:nvGrpSpPr>
            <p:cNvPr id="6" name="Group 63"/>
            <p:cNvGrpSpPr>
              <a:grpSpLocks/>
            </p:cNvGrpSpPr>
            <p:nvPr/>
          </p:nvGrpSpPr>
          <p:grpSpPr bwMode="auto">
            <a:xfrm>
              <a:off x="1152" y="1536"/>
              <a:ext cx="497" cy="925"/>
              <a:chOff x="1152" y="1536"/>
              <a:chExt cx="497" cy="925"/>
            </a:xfrm>
          </p:grpSpPr>
          <p:grpSp>
            <p:nvGrpSpPr>
              <p:cNvPr id="7" name="Group 64"/>
              <p:cNvGrpSpPr>
                <a:grpSpLocks/>
              </p:cNvGrpSpPr>
              <p:nvPr/>
            </p:nvGrpSpPr>
            <p:grpSpPr bwMode="auto">
              <a:xfrm>
                <a:off x="1220" y="1815"/>
                <a:ext cx="429" cy="646"/>
                <a:chOff x="1220" y="1815"/>
                <a:chExt cx="429" cy="646"/>
              </a:xfrm>
            </p:grpSpPr>
            <p:sp>
              <p:nvSpPr>
                <p:cNvPr id="40009" name="Freeform 65"/>
                <p:cNvSpPr>
                  <a:spLocks/>
                </p:cNvSpPr>
                <p:nvPr/>
              </p:nvSpPr>
              <p:spPr bwMode="auto">
                <a:xfrm>
                  <a:off x="1310" y="1815"/>
                  <a:ext cx="339" cy="646"/>
                </a:xfrm>
                <a:custGeom>
                  <a:avLst/>
                  <a:gdLst>
                    <a:gd name="T0" fmla="*/ 0 w 339"/>
                    <a:gd name="T1" fmla="*/ 0 h 646"/>
                    <a:gd name="T2" fmla="*/ 11 w 339"/>
                    <a:gd name="T3" fmla="*/ 76 h 646"/>
                    <a:gd name="T4" fmla="*/ 23 w 339"/>
                    <a:gd name="T5" fmla="*/ 153 h 646"/>
                    <a:gd name="T6" fmla="*/ 40 w 339"/>
                    <a:gd name="T7" fmla="*/ 226 h 646"/>
                    <a:gd name="T8" fmla="*/ 62 w 339"/>
                    <a:gd name="T9" fmla="*/ 297 h 646"/>
                    <a:gd name="T10" fmla="*/ 93 w 339"/>
                    <a:gd name="T11" fmla="*/ 367 h 646"/>
                    <a:gd name="T12" fmla="*/ 127 w 339"/>
                    <a:gd name="T13" fmla="*/ 432 h 646"/>
                    <a:gd name="T14" fmla="*/ 169 w 339"/>
                    <a:gd name="T15" fmla="*/ 494 h 646"/>
                    <a:gd name="T16" fmla="*/ 217 w 339"/>
                    <a:gd name="T17" fmla="*/ 551 h 646"/>
                    <a:gd name="T18" fmla="*/ 277 w 339"/>
                    <a:gd name="T19" fmla="*/ 601 h 646"/>
                    <a:gd name="T20" fmla="*/ 339 w 339"/>
                    <a:gd name="T21" fmla="*/ 64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round/>
                  <a:headEnd/>
                  <a:tailEnd/>
                </a:ln>
              </p:spPr>
              <p:txBody>
                <a:bodyPr>
                  <a:prstTxWarp prst="textNoShape">
                    <a:avLst/>
                  </a:prstTxWarp>
                </a:bodyPr>
                <a:lstStyle/>
                <a:p>
                  <a:endParaRPr lang="en-US"/>
                </a:p>
              </p:txBody>
            </p:sp>
            <p:sp>
              <p:nvSpPr>
                <p:cNvPr id="40010" name="Freeform 66"/>
                <p:cNvSpPr>
                  <a:spLocks/>
                </p:cNvSpPr>
                <p:nvPr/>
              </p:nvSpPr>
              <p:spPr bwMode="auto">
                <a:xfrm>
                  <a:off x="1220" y="2224"/>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round/>
                  <a:headEnd/>
                  <a:tailEnd/>
                </a:ln>
              </p:spPr>
              <p:txBody>
                <a:bodyPr>
                  <a:prstTxWarp prst="textNoShape">
                    <a:avLst/>
                  </a:prstTxWarp>
                </a:bodyPr>
                <a:lstStyle/>
                <a:p>
                  <a:endParaRPr lang="en-US"/>
                </a:p>
              </p:txBody>
            </p:sp>
          </p:grpSp>
          <p:grpSp>
            <p:nvGrpSpPr>
              <p:cNvPr id="8" name="Group 67"/>
              <p:cNvGrpSpPr>
                <a:grpSpLocks/>
              </p:cNvGrpSpPr>
              <p:nvPr/>
            </p:nvGrpSpPr>
            <p:grpSpPr bwMode="auto">
              <a:xfrm>
                <a:off x="1152" y="1536"/>
                <a:ext cx="231" cy="173"/>
                <a:chOff x="1784" y="2425"/>
                <a:chExt cx="176" cy="173"/>
              </a:xfrm>
            </p:grpSpPr>
            <p:sp>
              <p:nvSpPr>
                <p:cNvPr id="40007" name="Rectangle 68"/>
                <p:cNvSpPr>
                  <a:spLocks noChangeArrowheads="1"/>
                </p:cNvSpPr>
                <p:nvPr/>
              </p:nvSpPr>
              <p:spPr bwMode="auto">
                <a:xfrm>
                  <a:off x="1784" y="2425"/>
                  <a:ext cx="61"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chemeClr val="hlink"/>
                      </a:solidFill>
                      <a:latin typeface="Arial" charset="0"/>
                    </a:rPr>
                    <a:t>u</a:t>
                  </a:r>
                  <a:endParaRPr lang="en-US" b="1">
                    <a:solidFill>
                      <a:schemeClr val="hlink"/>
                    </a:solidFill>
                    <a:latin typeface="Arial" charset="0"/>
                  </a:endParaRPr>
                </a:p>
              </p:txBody>
            </p:sp>
            <p:sp>
              <p:nvSpPr>
                <p:cNvPr id="40008" name="Rectangle 69"/>
                <p:cNvSpPr>
                  <a:spLocks noChangeArrowheads="1"/>
                </p:cNvSpPr>
                <p:nvPr/>
              </p:nvSpPr>
              <p:spPr bwMode="auto">
                <a:xfrm>
                  <a:off x="1838" y="2425"/>
                  <a:ext cx="122"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chemeClr val="hlink"/>
                      </a:solidFill>
                      <a:latin typeface="Arial" charset="0"/>
                    </a:rPr>
                    <a:t> :5</a:t>
                  </a:r>
                  <a:endParaRPr lang="en-US" b="1">
                    <a:solidFill>
                      <a:schemeClr val="hlink"/>
                    </a:solidFill>
                    <a:latin typeface="Arial" charset="0"/>
                  </a:endParaRPr>
                </a:p>
              </p:txBody>
            </p:sp>
          </p:grpSp>
        </p:grpSp>
      </p:grpSp>
      <p:grpSp>
        <p:nvGrpSpPr>
          <p:cNvPr id="9" name="Group 70"/>
          <p:cNvGrpSpPr>
            <a:grpSpLocks/>
          </p:cNvGrpSpPr>
          <p:nvPr/>
        </p:nvGrpSpPr>
        <p:grpSpPr bwMode="auto">
          <a:xfrm>
            <a:off x="3124200" y="2514600"/>
            <a:ext cx="3506788" cy="1522413"/>
            <a:chOff x="2016" y="1584"/>
            <a:chExt cx="2209" cy="959"/>
          </a:xfrm>
        </p:grpSpPr>
        <p:sp>
          <p:nvSpPr>
            <p:cNvPr id="39993" name="Freeform 71"/>
            <p:cNvSpPr>
              <a:spLocks/>
            </p:cNvSpPr>
            <p:nvPr/>
          </p:nvSpPr>
          <p:spPr bwMode="auto">
            <a:xfrm>
              <a:off x="3888" y="1714"/>
              <a:ext cx="81" cy="79"/>
            </a:xfrm>
            <a:custGeom>
              <a:avLst/>
              <a:gdLst>
                <a:gd name="T0" fmla="*/ 14 w 81"/>
                <a:gd name="T1" fmla="*/ 59 h 79"/>
                <a:gd name="T2" fmla="*/ 0 w 81"/>
                <a:gd name="T3" fmla="*/ 39 h 79"/>
                <a:gd name="T4" fmla="*/ 81 w 81"/>
                <a:gd name="T5" fmla="*/ 0 h 79"/>
                <a:gd name="T6" fmla="*/ 33 w 81"/>
                <a:gd name="T7" fmla="*/ 79 h 79"/>
                <a:gd name="T8" fmla="*/ 16 w 81"/>
                <a:gd name="T9" fmla="*/ 59 h 79"/>
                <a:gd name="T10" fmla="*/ 0 60000 65536"/>
                <a:gd name="T11" fmla="*/ 0 60000 65536"/>
                <a:gd name="T12" fmla="*/ 0 60000 65536"/>
                <a:gd name="T13" fmla="*/ 0 60000 65536"/>
                <a:gd name="T14" fmla="*/ 0 60000 65536"/>
                <a:gd name="T15" fmla="*/ 0 w 81"/>
                <a:gd name="T16" fmla="*/ 0 h 79"/>
                <a:gd name="T17" fmla="*/ 81 w 81"/>
                <a:gd name="T18" fmla="*/ 79 h 79"/>
              </a:gdLst>
              <a:ahLst/>
              <a:cxnLst>
                <a:cxn ang="T10">
                  <a:pos x="T0" y="T1"/>
                </a:cxn>
                <a:cxn ang="T11">
                  <a:pos x="T2" y="T3"/>
                </a:cxn>
                <a:cxn ang="T12">
                  <a:pos x="T4" y="T5"/>
                </a:cxn>
                <a:cxn ang="T13">
                  <a:pos x="T6" y="T7"/>
                </a:cxn>
                <a:cxn ang="T14">
                  <a:pos x="T8" y="T9"/>
                </a:cxn>
              </a:cxnLst>
              <a:rect l="T15" t="T16" r="T17" b="T18"/>
              <a:pathLst>
                <a:path w="81" h="79">
                  <a:moveTo>
                    <a:pt x="14" y="59"/>
                  </a:moveTo>
                  <a:lnTo>
                    <a:pt x="0" y="39"/>
                  </a:lnTo>
                  <a:lnTo>
                    <a:pt x="81" y="0"/>
                  </a:lnTo>
                  <a:lnTo>
                    <a:pt x="33" y="79"/>
                  </a:lnTo>
                  <a:lnTo>
                    <a:pt x="16" y="59"/>
                  </a:lnTo>
                </a:path>
              </a:pathLst>
            </a:custGeom>
            <a:noFill/>
            <a:ln w="9525">
              <a:solidFill>
                <a:srgbClr val="000000"/>
              </a:solidFill>
              <a:round/>
              <a:headEnd/>
              <a:tailEnd/>
            </a:ln>
          </p:spPr>
          <p:txBody>
            <a:bodyPr>
              <a:prstTxWarp prst="textNoShape">
                <a:avLst/>
              </a:prstTxWarp>
            </a:bodyPr>
            <a:lstStyle/>
            <a:p>
              <a:endParaRPr lang="en-US"/>
            </a:p>
          </p:txBody>
        </p:sp>
        <p:sp>
          <p:nvSpPr>
            <p:cNvPr id="39994" name="Freeform 72"/>
            <p:cNvSpPr>
              <a:spLocks/>
            </p:cNvSpPr>
            <p:nvPr/>
          </p:nvSpPr>
          <p:spPr bwMode="auto">
            <a:xfrm>
              <a:off x="3888" y="1714"/>
              <a:ext cx="81" cy="79"/>
            </a:xfrm>
            <a:custGeom>
              <a:avLst/>
              <a:gdLst>
                <a:gd name="T0" fmla="*/ 14 w 81"/>
                <a:gd name="T1" fmla="*/ 59 h 79"/>
                <a:gd name="T2" fmla="*/ 0 w 81"/>
                <a:gd name="T3" fmla="*/ 39 h 79"/>
                <a:gd name="T4" fmla="*/ 81 w 81"/>
                <a:gd name="T5" fmla="*/ 0 h 79"/>
                <a:gd name="T6" fmla="*/ 33 w 81"/>
                <a:gd name="T7" fmla="*/ 79 h 79"/>
                <a:gd name="T8" fmla="*/ 14 w 81"/>
                <a:gd name="T9" fmla="*/ 59 h 79"/>
                <a:gd name="T10" fmla="*/ 0 60000 65536"/>
                <a:gd name="T11" fmla="*/ 0 60000 65536"/>
                <a:gd name="T12" fmla="*/ 0 60000 65536"/>
                <a:gd name="T13" fmla="*/ 0 60000 65536"/>
                <a:gd name="T14" fmla="*/ 0 60000 65536"/>
                <a:gd name="T15" fmla="*/ 0 w 81"/>
                <a:gd name="T16" fmla="*/ 0 h 79"/>
                <a:gd name="T17" fmla="*/ 81 w 81"/>
                <a:gd name="T18" fmla="*/ 79 h 79"/>
              </a:gdLst>
              <a:ahLst/>
              <a:cxnLst>
                <a:cxn ang="T10">
                  <a:pos x="T0" y="T1"/>
                </a:cxn>
                <a:cxn ang="T11">
                  <a:pos x="T2" y="T3"/>
                </a:cxn>
                <a:cxn ang="T12">
                  <a:pos x="T4" y="T5"/>
                </a:cxn>
                <a:cxn ang="T13">
                  <a:pos x="T6" y="T7"/>
                </a:cxn>
                <a:cxn ang="T14">
                  <a:pos x="T8" y="T9"/>
                </a:cxn>
              </a:cxnLst>
              <a:rect l="T15" t="T16" r="T17" b="T18"/>
              <a:pathLst>
                <a:path w="81" h="79">
                  <a:moveTo>
                    <a:pt x="14" y="59"/>
                  </a:moveTo>
                  <a:lnTo>
                    <a:pt x="0" y="39"/>
                  </a:lnTo>
                  <a:lnTo>
                    <a:pt x="81" y="0"/>
                  </a:lnTo>
                  <a:lnTo>
                    <a:pt x="33" y="79"/>
                  </a:lnTo>
                  <a:lnTo>
                    <a:pt x="14" y="59"/>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10" name="Group 73"/>
            <p:cNvGrpSpPr>
              <a:grpSpLocks/>
            </p:cNvGrpSpPr>
            <p:nvPr/>
          </p:nvGrpSpPr>
          <p:grpSpPr bwMode="auto">
            <a:xfrm>
              <a:off x="2016" y="1584"/>
              <a:ext cx="2209" cy="959"/>
              <a:chOff x="2016" y="1584"/>
              <a:chExt cx="2209" cy="959"/>
            </a:xfrm>
          </p:grpSpPr>
          <p:grpSp>
            <p:nvGrpSpPr>
              <p:cNvPr id="11" name="Group 74"/>
              <p:cNvGrpSpPr>
                <a:grpSpLocks/>
              </p:cNvGrpSpPr>
              <p:nvPr/>
            </p:nvGrpSpPr>
            <p:grpSpPr bwMode="auto">
              <a:xfrm>
                <a:off x="2016" y="1776"/>
                <a:ext cx="1900" cy="767"/>
                <a:chOff x="2002" y="1776"/>
                <a:chExt cx="1900" cy="767"/>
              </a:xfrm>
            </p:grpSpPr>
            <p:sp>
              <p:nvSpPr>
                <p:cNvPr id="40001" name="Freeform 75"/>
                <p:cNvSpPr>
                  <a:spLocks/>
                </p:cNvSpPr>
                <p:nvPr/>
              </p:nvSpPr>
              <p:spPr bwMode="auto">
                <a:xfrm>
                  <a:off x="2002" y="1776"/>
                  <a:ext cx="1900" cy="728"/>
                </a:xfrm>
                <a:custGeom>
                  <a:avLst/>
                  <a:gdLst>
                    <a:gd name="T0" fmla="*/ 0 w 1900"/>
                    <a:gd name="T1" fmla="*/ 728 h 728"/>
                    <a:gd name="T2" fmla="*/ 149 w 1900"/>
                    <a:gd name="T3" fmla="*/ 702 h 728"/>
                    <a:gd name="T4" fmla="*/ 299 w 1900"/>
                    <a:gd name="T5" fmla="*/ 685 h 728"/>
                    <a:gd name="T6" fmla="*/ 451 w 1900"/>
                    <a:gd name="T7" fmla="*/ 669 h 728"/>
                    <a:gd name="T8" fmla="*/ 607 w 1900"/>
                    <a:gd name="T9" fmla="*/ 654 h 728"/>
                    <a:gd name="T10" fmla="*/ 759 w 1900"/>
                    <a:gd name="T11" fmla="*/ 638 h 728"/>
                    <a:gd name="T12" fmla="*/ 912 w 1900"/>
                    <a:gd name="T13" fmla="*/ 615 h 728"/>
                    <a:gd name="T14" fmla="*/ 1061 w 1900"/>
                    <a:gd name="T15" fmla="*/ 581 h 728"/>
                    <a:gd name="T16" fmla="*/ 1202 w 1900"/>
                    <a:gd name="T17" fmla="*/ 536 h 728"/>
                    <a:gd name="T18" fmla="*/ 1341 w 1900"/>
                    <a:gd name="T19" fmla="*/ 477 h 728"/>
                    <a:gd name="T20" fmla="*/ 1471 w 1900"/>
                    <a:gd name="T21" fmla="*/ 398 h 728"/>
                    <a:gd name="T22" fmla="*/ 1519 w 1900"/>
                    <a:gd name="T23" fmla="*/ 361 h 728"/>
                    <a:gd name="T24" fmla="*/ 1564 w 1900"/>
                    <a:gd name="T25" fmla="*/ 324 h 728"/>
                    <a:gd name="T26" fmla="*/ 1606 w 1900"/>
                    <a:gd name="T27" fmla="*/ 285 h 728"/>
                    <a:gd name="T28" fmla="*/ 1648 w 1900"/>
                    <a:gd name="T29" fmla="*/ 245 h 728"/>
                    <a:gd name="T30" fmla="*/ 1691 w 1900"/>
                    <a:gd name="T31" fmla="*/ 203 h 728"/>
                    <a:gd name="T32" fmla="*/ 1733 w 1900"/>
                    <a:gd name="T33" fmla="*/ 161 h 728"/>
                    <a:gd name="T34" fmla="*/ 1773 w 1900"/>
                    <a:gd name="T35" fmla="*/ 121 h 728"/>
                    <a:gd name="T36" fmla="*/ 1815 w 1900"/>
                    <a:gd name="T37" fmla="*/ 79 h 728"/>
                    <a:gd name="T38" fmla="*/ 1857 w 1900"/>
                    <a:gd name="T39" fmla="*/ 39 h 728"/>
                    <a:gd name="T40" fmla="*/ 1900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round/>
                  <a:headEnd/>
                  <a:tailEnd/>
                </a:ln>
              </p:spPr>
              <p:txBody>
                <a:bodyPr>
                  <a:prstTxWarp prst="textNoShape">
                    <a:avLst/>
                  </a:prstTxWarp>
                </a:bodyPr>
                <a:lstStyle/>
                <a:p>
                  <a:endParaRPr lang="en-US"/>
                </a:p>
              </p:txBody>
            </p:sp>
            <p:sp>
              <p:nvSpPr>
                <p:cNvPr id="40002" name="Freeform 76"/>
                <p:cNvSpPr>
                  <a:spLocks/>
                </p:cNvSpPr>
                <p:nvPr/>
              </p:nvSpPr>
              <p:spPr bwMode="auto">
                <a:xfrm>
                  <a:off x="3125" y="2332"/>
                  <a:ext cx="212" cy="211"/>
                </a:xfrm>
                <a:custGeom>
                  <a:avLst/>
                  <a:gdLst>
                    <a:gd name="T0" fmla="*/ 212 w 212"/>
                    <a:gd name="T1" fmla="*/ 104 h 211"/>
                    <a:gd name="T2" fmla="*/ 209 w 212"/>
                    <a:gd name="T3" fmla="*/ 87 h 211"/>
                    <a:gd name="T4" fmla="*/ 206 w 212"/>
                    <a:gd name="T5" fmla="*/ 70 h 211"/>
                    <a:gd name="T6" fmla="*/ 201 w 212"/>
                    <a:gd name="T7" fmla="*/ 56 h 211"/>
                    <a:gd name="T8" fmla="*/ 192 w 212"/>
                    <a:gd name="T9" fmla="*/ 42 h 211"/>
                    <a:gd name="T10" fmla="*/ 181 w 212"/>
                    <a:gd name="T11" fmla="*/ 31 h 211"/>
                    <a:gd name="T12" fmla="*/ 167 w 212"/>
                    <a:gd name="T13" fmla="*/ 19 h 211"/>
                    <a:gd name="T14" fmla="*/ 156 w 212"/>
                    <a:gd name="T15" fmla="*/ 11 h 211"/>
                    <a:gd name="T16" fmla="*/ 139 w 212"/>
                    <a:gd name="T17" fmla="*/ 5 h 211"/>
                    <a:gd name="T18" fmla="*/ 122 w 212"/>
                    <a:gd name="T19" fmla="*/ 0 h 211"/>
                    <a:gd name="T20" fmla="*/ 105 w 212"/>
                    <a:gd name="T21" fmla="*/ 0 h 211"/>
                    <a:gd name="T22" fmla="*/ 88 w 212"/>
                    <a:gd name="T23" fmla="*/ 0 h 211"/>
                    <a:gd name="T24" fmla="*/ 71 w 212"/>
                    <a:gd name="T25" fmla="*/ 5 h 211"/>
                    <a:gd name="T26" fmla="*/ 57 w 212"/>
                    <a:gd name="T27" fmla="*/ 11 h 211"/>
                    <a:gd name="T28" fmla="*/ 43 w 212"/>
                    <a:gd name="T29" fmla="*/ 19 h 211"/>
                    <a:gd name="T30" fmla="*/ 31 w 212"/>
                    <a:gd name="T31" fmla="*/ 31 h 211"/>
                    <a:gd name="T32" fmla="*/ 20 w 212"/>
                    <a:gd name="T33" fmla="*/ 42 h 211"/>
                    <a:gd name="T34" fmla="*/ 12 w 212"/>
                    <a:gd name="T35" fmla="*/ 56 h 211"/>
                    <a:gd name="T36" fmla="*/ 6 w 212"/>
                    <a:gd name="T37" fmla="*/ 70 h 211"/>
                    <a:gd name="T38" fmla="*/ 0 w 212"/>
                    <a:gd name="T39" fmla="*/ 87 h 211"/>
                    <a:gd name="T40" fmla="*/ 0 w 212"/>
                    <a:gd name="T41" fmla="*/ 104 h 211"/>
                    <a:gd name="T42" fmla="*/ 0 w 212"/>
                    <a:gd name="T43" fmla="*/ 121 h 211"/>
                    <a:gd name="T44" fmla="*/ 6 w 212"/>
                    <a:gd name="T45" fmla="*/ 138 h 211"/>
                    <a:gd name="T46" fmla="*/ 12 w 212"/>
                    <a:gd name="T47" fmla="*/ 152 h 211"/>
                    <a:gd name="T48" fmla="*/ 20 w 212"/>
                    <a:gd name="T49" fmla="*/ 166 h 211"/>
                    <a:gd name="T50" fmla="*/ 31 w 212"/>
                    <a:gd name="T51" fmla="*/ 180 h 211"/>
                    <a:gd name="T52" fmla="*/ 43 w 212"/>
                    <a:gd name="T53" fmla="*/ 189 h 211"/>
                    <a:gd name="T54" fmla="*/ 57 w 212"/>
                    <a:gd name="T55" fmla="*/ 200 h 211"/>
                    <a:gd name="T56" fmla="*/ 71 w 212"/>
                    <a:gd name="T57" fmla="*/ 206 h 211"/>
                    <a:gd name="T58" fmla="*/ 88 w 212"/>
                    <a:gd name="T59" fmla="*/ 209 h 211"/>
                    <a:gd name="T60" fmla="*/ 105 w 212"/>
                    <a:gd name="T61" fmla="*/ 211 h 211"/>
                    <a:gd name="T62" fmla="*/ 122 w 212"/>
                    <a:gd name="T63" fmla="*/ 209 h 211"/>
                    <a:gd name="T64" fmla="*/ 139 w 212"/>
                    <a:gd name="T65" fmla="*/ 206 h 211"/>
                    <a:gd name="T66" fmla="*/ 156 w 212"/>
                    <a:gd name="T67" fmla="*/ 200 h 211"/>
                    <a:gd name="T68" fmla="*/ 167 w 212"/>
                    <a:gd name="T69" fmla="*/ 189 h 211"/>
                    <a:gd name="T70" fmla="*/ 181 w 212"/>
                    <a:gd name="T71" fmla="*/ 180 h 211"/>
                    <a:gd name="T72" fmla="*/ 192 w 212"/>
                    <a:gd name="T73" fmla="*/ 166 h 211"/>
                    <a:gd name="T74" fmla="*/ 201 w 212"/>
                    <a:gd name="T75" fmla="*/ 152 h 211"/>
                    <a:gd name="T76" fmla="*/ 206 w 212"/>
                    <a:gd name="T77" fmla="*/ 138 h 211"/>
                    <a:gd name="T78" fmla="*/ 209 w 212"/>
                    <a:gd name="T79" fmla="*/ 121 h 211"/>
                    <a:gd name="T80" fmla="*/ 212 w 212"/>
                    <a:gd name="T81" fmla="*/ 104 h 211"/>
                    <a:gd name="T82" fmla="*/ 212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round/>
                  <a:headEnd/>
                  <a:tailEnd/>
                </a:ln>
              </p:spPr>
              <p:txBody>
                <a:bodyPr>
                  <a:prstTxWarp prst="textNoShape">
                    <a:avLst/>
                  </a:prstTxWarp>
                </a:bodyPr>
                <a:lstStyle/>
                <a:p>
                  <a:endParaRPr lang="en-US"/>
                </a:p>
              </p:txBody>
            </p:sp>
          </p:grpSp>
          <p:sp>
            <p:nvSpPr>
              <p:cNvPr id="39997" name="Rectangle 77"/>
              <p:cNvSpPr>
                <a:spLocks noChangeArrowheads="1"/>
              </p:cNvSpPr>
              <p:nvPr/>
            </p:nvSpPr>
            <p:spPr bwMode="auto">
              <a:xfrm>
                <a:off x="3199" y="2386"/>
                <a:ext cx="53" cy="115"/>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2</a:t>
                </a:r>
                <a:endParaRPr lang="en-US" sz="1400" b="1">
                  <a:latin typeface="Arial" charset="0"/>
                </a:endParaRPr>
              </a:p>
            </p:txBody>
          </p:sp>
          <p:grpSp>
            <p:nvGrpSpPr>
              <p:cNvPr id="12" name="Group 78"/>
              <p:cNvGrpSpPr>
                <a:grpSpLocks/>
              </p:cNvGrpSpPr>
              <p:nvPr/>
            </p:nvGrpSpPr>
            <p:grpSpPr bwMode="auto">
              <a:xfrm>
                <a:off x="3984" y="1584"/>
                <a:ext cx="241" cy="173"/>
                <a:chOff x="1784" y="2425"/>
                <a:chExt cx="160" cy="173"/>
              </a:xfrm>
            </p:grpSpPr>
            <p:sp>
              <p:nvSpPr>
                <p:cNvPr id="39999" name="Rectangle 79"/>
                <p:cNvSpPr>
                  <a:spLocks noChangeArrowheads="1"/>
                </p:cNvSpPr>
                <p:nvPr/>
              </p:nvSpPr>
              <p:spPr bwMode="auto">
                <a:xfrm>
                  <a:off x="1784" y="2425"/>
                  <a:ext cx="53"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chemeClr val="hlink"/>
                      </a:solidFill>
                      <a:latin typeface="Arial" charset="0"/>
                    </a:rPr>
                    <a:t>u</a:t>
                  </a:r>
                  <a:endParaRPr lang="en-US" b="1">
                    <a:solidFill>
                      <a:schemeClr val="hlink"/>
                    </a:solidFill>
                    <a:latin typeface="Arial" charset="0"/>
                  </a:endParaRPr>
                </a:p>
              </p:txBody>
            </p:sp>
            <p:sp>
              <p:nvSpPr>
                <p:cNvPr id="40000" name="Rectangle 80"/>
                <p:cNvSpPr>
                  <a:spLocks noChangeArrowheads="1"/>
                </p:cNvSpPr>
                <p:nvPr/>
              </p:nvSpPr>
              <p:spPr bwMode="auto">
                <a:xfrm>
                  <a:off x="1838" y="2425"/>
                  <a:ext cx="106"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chemeClr val="hlink"/>
                      </a:solidFill>
                      <a:latin typeface="Arial" charset="0"/>
                    </a:rPr>
                    <a:t> :5</a:t>
                  </a:r>
                  <a:endParaRPr lang="en-US" b="1">
                    <a:solidFill>
                      <a:schemeClr val="hlink"/>
                    </a:solidFill>
                    <a:latin typeface="Arial" charset="0"/>
                  </a:endParaRPr>
                </a:p>
              </p:txBody>
            </p:sp>
          </p:grpSp>
        </p:grpSp>
      </p:grpSp>
      <p:grpSp>
        <p:nvGrpSpPr>
          <p:cNvPr id="13" name="Group 81"/>
          <p:cNvGrpSpPr>
            <a:grpSpLocks/>
          </p:cNvGrpSpPr>
          <p:nvPr/>
        </p:nvGrpSpPr>
        <p:grpSpPr bwMode="auto">
          <a:xfrm>
            <a:off x="6705600" y="1752600"/>
            <a:ext cx="600075" cy="1014413"/>
            <a:chOff x="4224" y="1118"/>
            <a:chExt cx="378" cy="639"/>
          </a:xfrm>
        </p:grpSpPr>
        <p:sp>
          <p:nvSpPr>
            <p:cNvPr id="39984" name="Freeform 82"/>
            <p:cNvSpPr>
              <a:spLocks/>
            </p:cNvSpPr>
            <p:nvPr/>
          </p:nvSpPr>
          <p:spPr bwMode="auto">
            <a:xfrm>
              <a:off x="4255" y="1522"/>
              <a:ext cx="81" cy="76"/>
            </a:xfrm>
            <a:custGeom>
              <a:avLst/>
              <a:gdLst>
                <a:gd name="T0" fmla="*/ 62 w 81"/>
                <a:gd name="T1" fmla="*/ 17 h 76"/>
                <a:gd name="T2" fmla="*/ 81 w 81"/>
                <a:gd name="T3" fmla="*/ 36 h 76"/>
                <a:gd name="T4" fmla="*/ 0 w 81"/>
                <a:gd name="T5" fmla="*/ 76 h 76"/>
                <a:gd name="T6" fmla="*/ 48 w 81"/>
                <a:gd name="T7" fmla="*/ 0 h 76"/>
                <a:gd name="T8" fmla="*/ 62 w 81"/>
                <a:gd name="T9" fmla="*/ 17 h 76"/>
                <a:gd name="T10" fmla="*/ 0 60000 65536"/>
                <a:gd name="T11" fmla="*/ 0 60000 65536"/>
                <a:gd name="T12" fmla="*/ 0 60000 65536"/>
                <a:gd name="T13" fmla="*/ 0 60000 65536"/>
                <a:gd name="T14" fmla="*/ 0 60000 65536"/>
                <a:gd name="T15" fmla="*/ 0 w 81"/>
                <a:gd name="T16" fmla="*/ 0 h 76"/>
                <a:gd name="T17" fmla="*/ 81 w 81"/>
                <a:gd name="T18" fmla="*/ 76 h 76"/>
              </a:gdLst>
              <a:ahLst/>
              <a:cxnLst>
                <a:cxn ang="T10">
                  <a:pos x="T0" y="T1"/>
                </a:cxn>
                <a:cxn ang="T11">
                  <a:pos x="T2" y="T3"/>
                </a:cxn>
                <a:cxn ang="T12">
                  <a:pos x="T4" y="T5"/>
                </a:cxn>
                <a:cxn ang="T13">
                  <a:pos x="T6" y="T7"/>
                </a:cxn>
                <a:cxn ang="T14">
                  <a:pos x="T8" y="T9"/>
                </a:cxn>
              </a:cxnLst>
              <a:rect l="T15" t="T16" r="T17" b="T18"/>
              <a:pathLst>
                <a:path w="81" h="76">
                  <a:moveTo>
                    <a:pt x="62" y="17"/>
                  </a:moveTo>
                  <a:lnTo>
                    <a:pt x="81" y="36"/>
                  </a:lnTo>
                  <a:lnTo>
                    <a:pt x="0" y="76"/>
                  </a:lnTo>
                  <a:lnTo>
                    <a:pt x="48" y="0"/>
                  </a:lnTo>
                  <a:lnTo>
                    <a:pt x="62" y="17"/>
                  </a:lnTo>
                  <a:close/>
                </a:path>
              </a:pathLst>
            </a:custGeom>
            <a:solidFill>
              <a:srgbClr val="000000"/>
            </a:solidFill>
            <a:ln w="9525">
              <a:noFill/>
              <a:round/>
              <a:headEnd/>
              <a:tailEnd/>
            </a:ln>
          </p:spPr>
          <p:txBody>
            <a:bodyPr>
              <a:prstTxWarp prst="textNoShape">
                <a:avLst/>
              </a:prstTxWarp>
            </a:bodyPr>
            <a:lstStyle/>
            <a:p>
              <a:endParaRPr lang="en-US"/>
            </a:p>
          </p:txBody>
        </p:sp>
        <p:sp>
          <p:nvSpPr>
            <p:cNvPr id="39985" name="Freeform 83"/>
            <p:cNvSpPr>
              <a:spLocks/>
            </p:cNvSpPr>
            <p:nvPr/>
          </p:nvSpPr>
          <p:spPr bwMode="auto">
            <a:xfrm>
              <a:off x="4255" y="1118"/>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round/>
              <a:headEnd/>
              <a:tailEnd/>
            </a:ln>
          </p:spPr>
          <p:txBody>
            <a:bodyPr>
              <a:prstTxWarp prst="textNoShape">
                <a:avLst/>
              </a:prstTxWarp>
            </a:bodyPr>
            <a:lstStyle/>
            <a:p>
              <a:endParaRPr lang="en-US"/>
            </a:p>
          </p:txBody>
        </p:sp>
        <p:grpSp>
          <p:nvGrpSpPr>
            <p:cNvPr id="14" name="Group 84"/>
            <p:cNvGrpSpPr>
              <a:grpSpLocks/>
            </p:cNvGrpSpPr>
            <p:nvPr/>
          </p:nvGrpSpPr>
          <p:grpSpPr bwMode="auto">
            <a:xfrm>
              <a:off x="4368" y="1152"/>
              <a:ext cx="234" cy="214"/>
              <a:chOff x="4704" y="1389"/>
              <a:chExt cx="234" cy="214"/>
            </a:xfrm>
          </p:grpSpPr>
          <p:sp>
            <p:nvSpPr>
              <p:cNvPr id="39990" name="Freeform 85"/>
              <p:cNvSpPr>
                <a:spLocks/>
              </p:cNvSpPr>
              <p:nvPr/>
            </p:nvSpPr>
            <p:spPr bwMode="auto">
              <a:xfrm>
                <a:off x="4726" y="1389"/>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w="9525">
                <a:noFill/>
                <a:round/>
                <a:headEnd/>
                <a:tailEnd/>
              </a:ln>
            </p:spPr>
            <p:txBody>
              <a:bodyPr>
                <a:prstTxWarp prst="textNoShape">
                  <a:avLst/>
                </a:prstTxWarp>
              </a:bodyPr>
              <a:lstStyle/>
              <a:p>
                <a:endParaRPr lang="en-US"/>
              </a:p>
            </p:txBody>
          </p:sp>
          <p:sp>
            <p:nvSpPr>
              <p:cNvPr id="39991" name="Freeform 86"/>
              <p:cNvSpPr>
                <a:spLocks/>
              </p:cNvSpPr>
              <p:nvPr/>
            </p:nvSpPr>
            <p:spPr bwMode="auto">
              <a:xfrm>
                <a:off x="4704" y="1392"/>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round/>
                <a:headEnd/>
                <a:tailEnd/>
              </a:ln>
            </p:spPr>
            <p:txBody>
              <a:bodyPr>
                <a:prstTxWarp prst="textNoShape">
                  <a:avLst/>
                </a:prstTxWarp>
              </a:bodyPr>
              <a:lstStyle/>
              <a:p>
                <a:endParaRPr lang="en-US"/>
              </a:p>
            </p:txBody>
          </p:sp>
          <p:sp>
            <p:nvSpPr>
              <p:cNvPr id="39992" name="Rectangle 87"/>
              <p:cNvSpPr>
                <a:spLocks noChangeArrowheads="1"/>
              </p:cNvSpPr>
              <p:nvPr/>
            </p:nvSpPr>
            <p:spPr bwMode="auto">
              <a:xfrm>
                <a:off x="4800" y="1440"/>
                <a:ext cx="53" cy="115"/>
              </a:xfrm>
              <a:prstGeom prst="rect">
                <a:avLst/>
              </a:prstGeom>
              <a:noFill/>
              <a:ln w="9525">
                <a:noFill/>
                <a:miter lim="800000"/>
                <a:headEnd/>
                <a:tailEnd/>
              </a:ln>
            </p:spPr>
            <p:txBody>
              <a:bodyPr wrap="none" lIns="0" tIns="0" rIns="0" bIns="0">
                <a:prstTxWarp prst="textNoShape">
                  <a:avLst/>
                </a:prstTxWarp>
                <a:spAutoFit/>
              </a:bodyPr>
              <a:lstStyle/>
              <a:p>
                <a:pPr algn="l"/>
                <a:r>
                  <a:rPr lang="en-US" sz="1200">
                    <a:solidFill>
                      <a:srgbClr val="000000"/>
                    </a:solidFill>
                    <a:latin typeface="Arial" charset="0"/>
                  </a:rPr>
                  <a:t>3</a:t>
                </a:r>
                <a:endParaRPr lang="en-US" sz="1400" b="1">
                  <a:latin typeface="Arial" charset="0"/>
                </a:endParaRPr>
              </a:p>
            </p:txBody>
          </p:sp>
        </p:grpSp>
        <p:grpSp>
          <p:nvGrpSpPr>
            <p:cNvPr id="15" name="Group 88"/>
            <p:cNvGrpSpPr>
              <a:grpSpLocks/>
            </p:cNvGrpSpPr>
            <p:nvPr/>
          </p:nvGrpSpPr>
          <p:grpSpPr bwMode="auto">
            <a:xfrm>
              <a:off x="4224" y="1584"/>
              <a:ext cx="295" cy="173"/>
              <a:chOff x="4390" y="1234"/>
              <a:chExt cx="295" cy="173"/>
            </a:xfrm>
          </p:grpSpPr>
          <p:sp>
            <p:nvSpPr>
              <p:cNvPr id="39988" name="Rectangle 89"/>
              <p:cNvSpPr>
                <a:spLocks noChangeArrowheads="1"/>
              </p:cNvSpPr>
              <p:nvPr/>
            </p:nvSpPr>
            <p:spPr bwMode="auto">
              <a:xfrm>
                <a:off x="4390" y="1234"/>
                <a:ext cx="80"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114FFB"/>
                    </a:solidFill>
                    <a:latin typeface="Arial" charset="0"/>
                  </a:rPr>
                  <a:t>u</a:t>
                </a:r>
                <a:endParaRPr lang="en-US" b="1">
                  <a:solidFill>
                    <a:srgbClr val="114FFB"/>
                  </a:solidFill>
                  <a:latin typeface="Arial" charset="0"/>
                </a:endParaRPr>
              </a:p>
            </p:txBody>
          </p:sp>
          <p:sp>
            <p:nvSpPr>
              <p:cNvPr id="39989" name="Rectangle 90"/>
              <p:cNvSpPr>
                <a:spLocks noChangeArrowheads="1"/>
              </p:cNvSpPr>
              <p:nvPr/>
            </p:nvSpPr>
            <p:spPr bwMode="auto">
              <a:xfrm>
                <a:off x="4441" y="1234"/>
                <a:ext cx="244" cy="173"/>
              </a:xfrm>
              <a:prstGeom prst="rect">
                <a:avLst/>
              </a:prstGeom>
              <a:noFill/>
              <a:ln w="9525">
                <a:noFill/>
                <a:miter lim="800000"/>
                <a:headEnd/>
                <a:tailEnd/>
              </a:ln>
            </p:spPr>
            <p:txBody>
              <a:bodyPr wrap="none" lIns="0" tIns="0" rIns="0" bIns="0">
                <a:prstTxWarp prst="textNoShape">
                  <a:avLst/>
                </a:prstTxWarp>
                <a:spAutoFit/>
              </a:bodyPr>
              <a:lstStyle/>
              <a:p>
                <a:pPr algn="l"/>
                <a:r>
                  <a:rPr lang="en-US" sz="1800">
                    <a:solidFill>
                      <a:srgbClr val="114FFB"/>
                    </a:solidFill>
                    <a:latin typeface="Arial" charset="0"/>
                  </a:rPr>
                  <a:t> = 7</a:t>
                </a:r>
                <a:endParaRPr lang="en-US" b="1">
                  <a:solidFill>
                    <a:srgbClr val="114FFB"/>
                  </a:solidFill>
                  <a:latin typeface="Arial" charset="0"/>
                </a:endParaRPr>
              </a:p>
            </p:txBody>
          </p:sp>
        </p:grpSp>
      </p:grpSp>
      <p:grpSp>
        <p:nvGrpSpPr>
          <p:cNvPr id="16" name="Group 91"/>
          <p:cNvGrpSpPr>
            <a:grpSpLocks/>
          </p:cNvGrpSpPr>
          <p:nvPr/>
        </p:nvGrpSpPr>
        <p:grpSpPr bwMode="auto">
          <a:xfrm>
            <a:off x="1676400" y="1905000"/>
            <a:ext cx="5029200" cy="1282700"/>
            <a:chOff x="1056" y="1200"/>
            <a:chExt cx="3168" cy="808"/>
          </a:xfrm>
        </p:grpSpPr>
        <p:sp>
          <p:nvSpPr>
            <p:cNvPr id="39981" name="Freeform 92"/>
            <p:cNvSpPr>
              <a:spLocks/>
            </p:cNvSpPr>
            <p:nvPr/>
          </p:nvSpPr>
          <p:spPr bwMode="auto">
            <a:xfrm>
              <a:off x="1280" y="1200"/>
              <a:ext cx="2944" cy="808"/>
            </a:xfrm>
            <a:custGeom>
              <a:avLst/>
              <a:gdLst>
                <a:gd name="T0" fmla="*/ 2848 w 2944"/>
                <a:gd name="T1" fmla="*/ 0 h 808"/>
                <a:gd name="T2" fmla="*/ 2800 w 2944"/>
                <a:gd name="T3" fmla="*/ 672 h 808"/>
                <a:gd name="T4" fmla="*/ 1984 w 2944"/>
                <a:gd name="T5" fmla="*/ 768 h 808"/>
                <a:gd name="T6" fmla="*/ 304 w 2944"/>
                <a:gd name="T7" fmla="*/ 768 h 808"/>
                <a:gd name="T8" fmla="*/ 160 w 2944"/>
                <a:gd name="T9" fmla="*/ 528 h 808"/>
                <a:gd name="T10" fmla="*/ 0 60000 65536"/>
                <a:gd name="T11" fmla="*/ 0 60000 65536"/>
                <a:gd name="T12" fmla="*/ 0 60000 65536"/>
                <a:gd name="T13" fmla="*/ 0 60000 65536"/>
                <a:gd name="T14" fmla="*/ 0 60000 65536"/>
                <a:gd name="T15" fmla="*/ 0 w 2944"/>
                <a:gd name="T16" fmla="*/ 0 h 808"/>
                <a:gd name="T17" fmla="*/ 2944 w 2944"/>
                <a:gd name="T18" fmla="*/ 808 h 808"/>
              </a:gdLst>
              <a:ahLst/>
              <a:cxnLst>
                <a:cxn ang="T10">
                  <a:pos x="T0" y="T1"/>
                </a:cxn>
                <a:cxn ang="T11">
                  <a:pos x="T2" y="T3"/>
                </a:cxn>
                <a:cxn ang="T12">
                  <a:pos x="T4" y="T5"/>
                </a:cxn>
                <a:cxn ang="T13">
                  <a:pos x="T6" y="T7"/>
                </a:cxn>
                <a:cxn ang="T14">
                  <a:pos x="T8" y="T9"/>
                </a:cxn>
              </a:cxnLst>
              <a:rect l="T15" t="T16" r="T17" b="T18"/>
              <a:pathLst>
                <a:path w="2944" h="808">
                  <a:moveTo>
                    <a:pt x="2848" y="0"/>
                  </a:moveTo>
                  <a:cubicBezTo>
                    <a:pt x="2896" y="272"/>
                    <a:pt x="2944" y="544"/>
                    <a:pt x="2800" y="672"/>
                  </a:cubicBezTo>
                  <a:cubicBezTo>
                    <a:pt x="2656" y="800"/>
                    <a:pt x="2400" y="752"/>
                    <a:pt x="1984" y="768"/>
                  </a:cubicBezTo>
                  <a:cubicBezTo>
                    <a:pt x="1568" y="784"/>
                    <a:pt x="608" y="808"/>
                    <a:pt x="304" y="768"/>
                  </a:cubicBezTo>
                  <a:cubicBezTo>
                    <a:pt x="0" y="728"/>
                    <a:pt x="80" y="628"/>
                    <a:pt x="160" y="528"/>
                  </a:cubicBezTo>
                </a:path>
              </a:pathLst>
            </a:custGeom>
            <a:noFill/>
            <a:ln w="28575">
              <a:solidFill>
                <a:schemeClr val="hlink"/>
              </a:solidFill>
              <a:round/>
              <a:headEnd/>
              <a:tailEnd type="triangle" w="med" len="med"/>
            </a:ln>
          </p:spPr>
          <p:txBody>
            <a:bodyPr wrap="none" bIns="0" anchor="ctr">
              <a:prstTxWarp prst="textNoShape">
                <a:avLst/>
              </a:prstTxWarp>
            </a:bodyPr>
            <a:lstStyle/>
            <a:p>
              <a:endParaRPr lang="en-US"/>
            </a:p>
          </p:txBody>
        </p:sp>
        <p:sp>
          <p:nvSpPr>
            <p:cNvPr id="39982" name="Line 93"/>
            <p:cNvSpPr>
              <a:spLocks noChangeShapeType="1"/>
            </p:cNvSpPr>
            <p:nvPr/>
          </p:nvSpPr>
          <p:spPr bwMode="auto">
            <a:xfrm flipV="1">
              <a:off x="1056" y="1632"/>
              <a:ext cx="384" cy="96"/>
            </a:xfrm>
            <a:prstGeom prst="line">
              <a:avLst/>
            </a:prstGeom>
            <a:noFill/>
            <a:ln w="9525">
              <a:solidFill>
                <a:schemeClr val="tx1"/>
              </a:solidFill>
              <a:round/>
              <a:headEnd/>
              <a:tailEnd/>
            </a:ln>
          </p:spPr>
          <p:txBody>
            <a:bodyPr wrap="none" bIns="0" anchor="ctr">
              <a:prstTxWarp prst="textNoShape">
                <a:avLst/>
              </a:prstTxWarp>
            </a:bodyPr>
            <a:lstStyle/>
            <a:p>
              <a:endParaRPr lang="en-US"/>
            </a:p>
          </p:txBody>
        </p:sp>
        <p:sp>
          <p:nvSpPr>
            <p:cNvPr id="39983" name="Line 94"/>
            <p:cNvSpPr>
              <a:spLocks noChangeShapeType="1"/>
            </p:cNvSpPr>
            <p:nvPr/>
          </p:nvSpPr>
          <p:spPr bwMode="auto">
            <a:xfrm flipV="1">
              <a:off x="3792" y="1632"/>
              <a:ext cx="384" cy="96"/>
            </a:xfrm>
            <a:prstGeom prst="line">
              <a:avLst/>
            </a:prstGeom>
            <a:noFill/>
            <a:ln w="9525">
              <a:solidFill>
                <a:schemeClr val="tx1"/>
              </a:solidFill>
              <a:round/>
              <a:headEnd/>
              <a:tailEnd/>
            </a:ln>
          </p:spPr>
          <p:txBody>
            <a:bodyPr wrap="none" bIns="0" anchor="ctr">
              <a:prstTxWarp prst="textNoShape">
                <a:avLst/>
              </a:prstTxWarp>
            </a:bodyPr>
            <a:lstStyle/>
            <a:p>
              <a:endParaRPr lang="en-US"/>
            </a:p>
          </p:txBody>
        </p:sp>
      </p:grpSp>
      <p:sp>
        <p:nvSpPr>
          <p:cNvPr id="9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21</a:t>
            </a:fld>
            <a:endParaRPr lang="en-US" dirty="0"/>
          </a:p>
        </p:txBody>
      </p:sp>
      <p:sp>
        <p:nvSpPr>
          <p:cNvPr id="9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ea typeface="ＭＳ Ｐゴシック" charset="-128"/>
                <a:cs typeface="ＭＳ Ｐゴシック" charset="-128"/>
              </a:rPr>
              <a:t>Generic Solution: Directories</a:t>
            </a:r>
          </a:p>
        </p:txBody>
      </p:sp>
      <p:sp>
        <p:nvSpPr>
          <p:cNvPr id="45058" name="Rectangle 3"/>
          <p:cNvSpPr>
            <a:spLocks noGrp="1" noChangeArrowheads="1"/>
          </p:cNvSpPr>
          <p:nvPr>
            <p:ph type="body" idx="1"/>
          </p:nvPr>
        </p:nvSpPr>
        <p:spPr/>
        <p:txBody>
          <a:bodyPr>
            <a:normAutofit fontScale="92500" lnSpcReduction="10000"/>
          </a:bodyPr>
          <a:lstStyle/>
          <a:p>
            <a:endParaRPr lang="en-US">
              <a:ea typeface="ＭＳ Ｐゴシック" charset="-128"/>
              <a:cs typeface="ＭＳ Ｐゴシック" charset="-128"/>
            </a:endParaRPr>
          </a:p>
          <a:p>
            <a:endParaRPr lang="en-US">
              <a:ea typeface="ＭＳ Ｐゴシック" charset="-128"/>
              <a:cs typeface="ＭＳ Ｐゴシック" charset="-128"/>
            </a:endParaRPr>
          </a:p>
          <a:p>
            <a:endParaRPr lang="en-US">
              <a:ea typeface="ＭＳ Ｐゴシック" charset="-128"/>
              <a:cs typeface="ＭＳ Ｐゴシック" charset="-128"/>
            </a:endParaRPr>
          </a:p>
          <a:p>
            <a:endParaRPr lang="en-US">
              <a:ea typeface="ＭＳ Ｐゴシック" charset="-128"/>
              <a:cs typeface="ＭＳ Ｐゴシック" charset="-128"/>
            </a:endParaRPr>
          </a:p>
          <a:p>
            <a:r>
              <a:rPr lang="en-US">
                <a:ea typeface="ＭＳ Ｐゴシック" charset="-128"/>
                <a:cs typeface="ＭＳ Ｐゴシック" charset="-128"/>
              </a:rPr>
              <a:t>Maintain state vector explicitly </a:t>
            </a:r>
          </a:p>
          <a:p>
            <a:pPr lvl="1"/>
            <a:r>
              <a:rPr lang="en-US"/>
              <a:t>associate with memory block</a:t>
            </a:r>
          </a:p>
          <a:p>
            <a:pPr lvl="1"/>
            <a:r>
              <a:rPr lang="en-US"/>
              <a:t>records state of block in each cache</a:t>
            </a:r>
          </a:p>
          <a:p>
            <a:r>
              <a:rPr lang="en-US">
                <a:ea typeface="ＭＳ Ｐゴシック" charset="-128"/>
                <a:cs typeface="ＭＳ Ｐゴシック" charset="-128"/>
              </a:rPr>
              <a:t>On miss, communicate with directory</a:t>
            </a:r>
          </a:p>
          <a:p>
            <a:pPr lvl="1"/>
            <a:r>
              <a:rPr lang="en-US"/>
              <a:t>determine location of cached copies</a:t>
            </a:r>
          </a:p>
          <a:p>
            <a:pPr lvl="1"/>
            <a:r>
              <a:rPr lang="en-US"/>
              <a:t>determine action to take</a:t>
            </a:r>
          </a:p>
          <a:p>
            <a:pPr lvl="1"/>
            <a:r>
              <a:rPr lang="en-US"/>
              <a:t>conduct protocol to maintain coherence</a:t>
            </a:r>
          </a:p>
        </p:txBody>
      </p:sp>
      <p:pic>
        <p:nvPicPr>
          <p:cNvPr id="45059" name="Picture 4"/>
          <p:cNvPicPr>
            <a:picLocks noChangeAspect="1" noChangeArrowheads="1"/>
          </p:cNvPicPr>
          <p:nvPr/>
        </p:nvPicPr>
        <p:blipFill>
          <a:blip r:embed="rId2"/>
          <a:srcRect/>
          <a:stretch>
            <a:fillRect/>
          </a:stretch>
        </p:blipFill>
        <p:spPr bwMode="auto">
          <a:xfrm>
            <a:off x="2057400" y="914400"/>
            <a:ext cx="4648200" cy="1981200"/>
          </a:xfrm>
          <a:prstGeom prst="rect">
            <a:avLst/>
          </a:prstGeom>
          <a:noFill/>
          <a:ln w="12700">
            <a:noFill/>
            <a:miter lim="800000"/>
            <a:headEnd type="none" w="sm" len="sm"/>
            <a:tailEnd type="none" w="sm" len="sm"/>
          </a:ln>
        </p:spPr>
      </p:pic>
      <p:sp>
        <p:nvSpPr>
          <p:cNvPr id="6"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22</a:t>
            </a:fld>
            <a:endParaRPr lang="en-US" dirty="0"/>
          </a:p>
        </p:txBody>
      </p:sp>
      <p:sp>
        <p:nvSpPr>
          <p:cNvPr id="7"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ea typeface="ＭＳ Ｐゴシック" charset="-128"/>
                <a:cs typeface="ＭＳ Ｐゴシック" charset="-128"/>
              </a:rPr>
              <a:t>Requirements of a Cache Coherent System</a:t>
            </a:r>
          </a:p>
        </p:txBody>
      </p:sp>
      <p:sp>
        <p:nvSpPr>
          <p:cNvPr id="46082" name="Rectangle 3"/>
          <p:cNvSpPr>
            <a:spLocks noGrp="1" noChangeArrowheads="1"/>
          </p:cNvSpPr>
          <p:nvPr>
            <p:ph type="body" idx="1"/>
          </p:nvPr>
        </p:nvSpPr>
        <p:spPr/>
        <p:txBody>
          <a:bodyPr>
            <a:normAutofit fontScale="92500" lnSpcReduction="10000"/>
          </a:bodyPr>
          <a:lstStyle/>
          <a:p>
            <a:pPr>
              <a:lnSpc>
                <a:spcPct val="90000"/>
              </a:lnSpc>
            </a:pPr>
            <a:r>
              <a:rPr lang="en-US">
                <a:ea typeface="ＭＳ Ｐゴシック" charset="-128"/>
                <a:cs typeface="ＭＳ Ｐゴシック" charset="-128"/>
              </a:rPr>
              <a:t>Provide set of states, state transition diagram, and actions</a:t>
            </a:r>
          </a:p>
          <a:p>
            <a:pPr>
              <a:lnSpc>
                <a:spcPct val="90000"/>
              </a:lnSpc>
            </a:pPr>
            <a:r>
              <a:rPr lang="en-US">
                <a:ea typeface="ＭＳ Ｐゴシック" charset="-128"/>
                <a:cs typeface="ＭＳ Ｐゴシック" charset="-128"/>
              </a:rPr>
              <a:t>Manage coherence protocol</a:t>
            </a:r>
          </a:p>
          <a:p>
            <a:pPr lvl="1">
              <a:lnSpc>
                <a:spcPct val="90000"/>
              </a:lnSpc>
            </a:pPr>
            <a:r>
              <a:rPr lang="en-US"/>
              <a:t>(0) Determine when to invoke coherence protocol</a:t>
            </a:r>
          </a:p>
          <a:p>
            <a:pPr lvl="1">
              <a:lnSpc>
                <a:spcPct val="90000"/>
              </a:lnSpc>
            </a:pPr>
            <a:r>
              <a:rPr lang="en-US"/>
              <a:t>(a)  Find info about state of block in other caches to</a:t>
            </a:r>
          </a:p>
          <a:p>
            <a:pPr lvl="1">
              <a:lnSpc>
                <a:spcPct val="90000"/>
              </a:lnSpc>
              <a:buFont typeface="Wingdings" charset="2"/>
              <a:buNone/>
            </a:pPr>
            <a:r>
              <a:rPr lang="en-US"/>
              <a:t>          determine action</a:t>
            </a:r>
          </a:p>
          <a:p>
            <a:pPr lvl="2">
              <a:lnSpc>
                <a:spcPct val="90000"/>
              </a:lnSpc>
            </a:pPr>
            <a:r>
              <a:rPr lang="en-US"/>
              <a:t>whether need to communicate with other cached copies</a:t>
            </a:r>
          </a:p>
          <a:p>
            <a:pPr lvl="1">
              <a:lnSpc>
                <a:spcPct val="90000"/>
              </a:lnSpc>
            </a:pPr>
            <a:r>
              <a:rPr lang="en-US"/>
              <a:t>(b)  Locate  the other copies</a:t>
            </a:r>
          </a:p>
          <a:p>
            <a:pPr lvl="1">
              <a:lnSpc>
                <a:spcPct val="90000"/>
              </a:lnSpc>
            </a:pPr>
            <a:r>
              <a:rPr lang="en-US"/>
              <a:t>(c)  Communicate with those copies  (inval/update)</a:t>
            </a:r>
          </a:p>
          <a:p>
            <a:pPr>
              <a:lnSpc>
                <a:spcPct val="90000"/>
              </a:lnSpc>
            </a:pPr>
            <a:r>
              <a:rPr lang="en-US">
                <a:ea typeface="ＭＳ Ｐゴシック" charset="-128"/>
                <a:cs typeface="ＭＳ Ｐゴシック" charset="-128"/>
              </a:rPr>
              <a:t>(0) is done the same way on all systems</a:t>
            </a:r>
          </a:p>
          <a:p>
            <a:pPr lvl="1">
              <a:lnSpc>
                <a:spcPct val="90000"/>
              </a:lnSpc>
            </a:pPr>
            <a:r>
              <a:rPr lang="en-US"/>
              <a:t>state of the line is maintained in the cache</a:t>
            </a:r>
          </a:p>
          <a:p>
            <a:pPr lvl="1">
              <a:lnSpc>
                <a:spcPct val="90000"/>
              </a:lnSpc>
            </a:pPr>
            <a:r>
              <a:rPr lang="en-US"/>
              <a:t>protocol is invoked if an </a:t>
            </a:r>
            <a:r>
              <a:rPr lang="ja-JP" altLang="en-US"/>
              <a:t>“</a:t>
            </a:r>
            <a:r>
              <a:rPr lang="en-US" altLang="ja-JP"/>
              <a:t>access fault</a:t>
            </a:r>
            <a:r>
              <a:rPr lang="ja-JP" altLang="en-US"/>
              <a:t>”</a:t>
            </a:r>
            <a:r>
              <a:rPr lang="en-US" altLang="ja-JP"/>
              <a:t> occurs on the line</a:t>
            </a:r>
          </a:p>
          <a:p>
            <a:pPr>
              <a:lnSpc>
                <a:spcPct val="90000"/>
              </a:lnSpc>
            </a:pPr>
            <a:r>
              <a:rPr lang="en-US">
                <a:ea typeface="ＭＳ Ｐゴシック" charset="-128"/>
                <a:cs typeface="ＭＳ Ｐゴシック" charset="-128"/>
              </a:rPr>
              <a:t>Different approaches distinguished by (a) to (c)</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23</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ea typeface="ＭＳ Ｐゴシック" charset="-128"/>
                <a:cs typeface="ＭＳ Ｐゴシック" charset="-128"/>
              </a:rPr>
              <a:t>Bus-base Cache Coherence</a:t>
            </a:r>
          </a:p>
        </p:txBody>
      </p:sp>
      <p:sp>
        <p:nvSpPr>
          <p:cNvPr id="47106" name="Rectangle 3"/>
          <p:cNvSpPr>
            <a:spLocks noGrp="1" noChangeArrowheads="1"/>
          </p:cNvSpPr>
          <p:nvPr>
            <p:ph type="body" idx="1"/>
          </p:nvPr>
        </p:nvSpPr>
        <p:spPr/>
        <p:txBody>
          <a:bodyPr>
            <a:normAutofit lnSpcReduction="10000"/>
          </a:bodyPr>
          <a:lstStyle/>
          <a:p>
            <a:pPr>
              <a:lnSpc>
                <a:spcPct val="90000"/>
              </a:lnSpc>
            </a:pPr>
            <a:r>
              <a:rPr lang="en-US">
                <a:ea typeface="ＭＳ Ｐゴシック" charset="-128"/>
                <a:cs typeface="ＭＳ Ｐゴシック" charset="-128"/>
              </a:rPr>
              <a:t>All of (a), (b), (c) done through broadcast on bus</a:t>
            </a:r>
          </a:p>
          <a:p>
            <a:pPr lvl="1">
              <a:lnSpc>
                <a:spcPct val="90000"/>
              </a:lnSpc>
            </a:pPr>
            <a:r>
              <a:rPr lang="en-US"/>
              <a:t>faulting processor sends out a </a:t>
            </a:r>
            <a:r>
              <a:rPr lang="ja-JP" altLang="en-US"/>
              <a:t>“</a:t>
            </a:r>
            <a:r>
              <a:rPr lang="en-US" altLang="ja-JP"/>
              <a:t>search</a:t>
            </a:r>
            <a:r>
              <a:rPr lang="ja-JP" altLang="en-US"/>
              <a:t>”</a:t>
            </a:r>
            <a:r>
              <a:rPr lang="en-US" altLang="ja-JP"/>
              <a:t> </a:t>
            </a:r>
          </a:p>
          <a:p>
            <a:pPr lvl="1">
              <a:lnSpc>
                <a:spcPct val="90000"/>
              </a:lnSpc>
            </a:pPr>
            <a:r>
              <a:rPr lang="en-US"/>
              <a:t>others respond to the search probe and take necessary action</a:t>
            </a:r>
          </a:p>
          <a:p>
            <a:pPr>
              <a:lnSpc>
                <a:spcPct val="90000"/>
              </a:lnSpc>
            </a:pPr>
            <a:r>
              <a:rPr lang="en-US">
                <a:ea typeface="ＭＳ Ｐゴシック" charset="-128"/>
                <a:cs typeface="ＭＳ Ｐゴシック" charset="-128"/>
              </a:rPr>
              <a:t>Could do it in scalable network too</a:t>
            </a:r>
          </a:p>
          <a:p>
            <a:pPr>
              <a:lnSpc>
                <a:spcPct val="90000"/>
              </a:lnSpc>
            </a:pPr>
            <a:r>
              <a:rPr lang="en-US">
                <a:ea typeface="ＭＳ Ｐゴシック" charset="-128"/>
                <a:cs typeface="ＭＳ Ｐゴシック" charset="-128"/>
              </a:rPr>
              <a:t>Conceptually simple, but broadcast doesn</a:t>
            </a:r>
            <a:r>
              <a:rPr lang="ja-JP" altLang="en-US">
                <a:ea typeface="ＭＳ Ｐゴシック" charset="-128"/>
                <a:cs typeface="ＭＳ Ｐゴシック" charset="-128"/>
              </a:rPr>
              <a:t>’</a:t>
            </a:r>
            <a:r>
              <a:rPr lang="en-US" altLang="ja-JP">
                <a:ea typeface="ＭＳ Ｐゴシック" charset="-128"/>
                <a:cs typeface="ＭＳ Ｐゴシック" charset="-128"/>
              </a:rPr>
              <a:t>t scale</a:t>
            </a:r>
          </a:p>
          <a:p>
            <a:pPr lvl="1">
              <a:lnSpc>
                <a:spcPct val="90000"/>
              </a:lnSpc>
            </a:pPr>
            <a:r>
              <a:rPr lang="en-US"/>
              <a:t>on bus, bus bandwidth doesn</a:t>
            </a:r>
            <a:r>
              <a:rPr lang="ja-JP" altLang="en-US"/>
              <a:t>’</a:t>
            </a:r>
            <a:r>
              <a:rPr lang="en-US" altLang="ja-JP"/>
              <a:t>t scale</a:t>
            </a:r>
          </a:p>
          <a:p>
            <a:pPr lvl="1">
              <a:lnSpc>
                <a:spcPct val="90000"/>
              </a:lnSpc>
            </a:pPr>
            <a:r>
              <a:rPr lang="en-US"/>
              <a:t>on scalable network, every fault leads to at least  p network transactions</a:t>
            </a:r>
          </a:p>
          <a:p>
            <a:pPr>
              <a:lnSpc>
                <a:spcPct val="90000"/>
              </a:lnSpc>
            </a:pPr>
            <a:r>
              <a:rPr lang="en-US">
                <a:ea typeface="ＭＳ Ｐゴシック" charset="-128"/>
                <a:cs typeface="ＭＳ Ｐゴシック" charset="-128"/>
              </a:rPr>
              <a:t>Scalable coherence:</a:t>
            </a:r>
          </a:p>
          <a:p>
            <a:pPr lvl="1">
              <a:lnSpc>
                <a:spcPct val="90000"/>
              </a:lnSpc>
            </a:pPr>
            <a:r>
              <a:rPr lang="en-US"/>
              <a:t>can have same cache states and state transition diagram</a:t>
            </a:r>
          </a:p>
          <a:p>
            <a:pPr lvl="1">
              <a:lnSpc>
                <a:spcPct val="90000"/>
              </a:lnSpc>
            </a:pPr>
            <a:r>
              <a:rPr lang="en-US"/>
              <a:t>different mechanisms to manage protocol</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24</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ea typeface="ＭＳ Ｐゴシック" charset="-128"/>
                <a:cs typeface="ＭＳ Ｐゴシック" charset="-128"/>
              </a:rPr>
              <a:t>Basic Snoop Protocols</a:t>
            </a:r>
          </a:p>
        </p:txBody>
      </p:sp>
      <p:sp>
        <p:nvSpPr>
          <p:cNvPr id="48130" name="Rectangle 3"/>
          <p:cNvSpPr>
            <a:spLocks noGrp="1" noChangeArrowheads="1"/>
          </p:cNvSpPr>
          <p:nvPr>
            <p:ph type="body" idx="1"/>
          </p:nvPr>
        </p:nvSpPr>
        <p:spPr/>
        <p:txBody>
          <a:bodyPr>
            <a:normAutofit lnSpcReduction="10000"/>
          </a:bodyPr>
          <a:lstStyle/>
          <a:p>
            <a:r>
              <a:rPr lang="en-US">
                <a:ea typeface="ＭＳ Ｐゴシック" charset="-128"/>
                <a:cs typeface="ＭＳ Ｐゴシック" charset="-128"/>
              </a:rPr>
              <a:t>Write Invalidate :</a:t>
            </a:r>
          </a:p>
          <a:p>
            <a:pPr lvl="1"/>
            <a:r>
              <a:rPr lang="en-US"/>
              <a:t>Multiple readers, single writer</a:t>
            </a:r>
          </a:p>
          <a:p>
            <a:pPr lvl="1"/>
            <a:r>
              <a:rPr lang="en-US"/>
              <a:t>Write to shared data: an invalidate is sent to all caches</a:t>
            </a:r>
          </a:p>
          <a:p>
            <a:pPr lvl="1"/>
            <a:r>
              <a:rPr lang="en-US"/>
              <a:t>Read Miss: </a:t>
            </a:r>
          </a:p>
          <a:p>
            <a:pPr lvl="2"/>
            <a:r>
              <a:rPr lang="en-US"/>
              <a:t>Write-through: memory is always up-to-date</a:t>
            </a:r>
          </a:p>
          <a:p>
            <a:pPr lvl="2"/>
            <a:r>
              <a:rPr lang="en-US"/>
              <a:t>Write-back: snoop in caches to find most recent copy</a:t>
            </a:r>
          </a:p>
          <a:p>
            <a:r>
              <a:rPr lang="en-US">
                <a:ea typeface="ＭＳ Ｐゴシック" charset="-128"/>
                <a:cs typeface="ＭＳ Ｐゴシック" charset="-128"/>
              </a:rPr>
              <a:t>Write Broadcast</a:t>
            </a:r>
            <a:r>
              <a:rPr lang="en-US">
                <a:solidFill>
                  <a:srgbClr val="663300"/>
                </a:solidFill>
                <a:ea typeface="ＭＳ Ｐゴシック" charset="-128"/>
                <a:cs typeface="ＭＳ Ｐゴシック" charset="-128"/>
              </a:rPr>
              <a:t> </a:t>
            </a:r>
            <a:r>
              <a:rPr lang="en-US">
                <a:ea typeface="ＭＳ Ｐゴシック" charset="-128"/>
                <a:cs typeface="ＭＳ Ｐゴシック" charset="-128"/>
              </a:rPr>
              <a:t>(typically write through):</a:t>
            </a:r>
          </a:p>
          <a:p>
            <a:pPr lvl="1"/>
            <a:r>
              <a:rPr lang="en-US"/>
              <a:t>Write to shared data: broadcast on bus, snoop and update</a:t>
            </a:r>
          </a:p>
          <a:p>
            <a:r>
              <a:rPr lang="en-US">
                <a:ea typeface="ＭＳ Ｐゴシック" charset="-128"/>
                <a:cs typeface="ＭＳ Ｐゴシック" charset="-128"/>
              </a:rPr>
              <a:t>Write serialization: bus serializes requests!</a:t>
            </a:r>
          </a:p>
          <a:p>
            <a:r>
              <a:rPr lang="en-US">
                <a:ea typeface="ＭＳ Ｐゴシック" charset="-128"/>
                <a:cs typeface="ＭＳ Ｐゴシック" charset="-128"/>
              </a:rPr>
              <a:t>Write Invalidate versus Broadcast</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25</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ea typeface="ＭＳ Ｐゴシック" charset="-128"/>
                <a:cs typeface="ＭＳ Ｐゴシック" charset="-128"/>
              </a:rPr>
              <a:t>Snooping Cache Variations</a:t>
            </a:r>
          </a:p>
        </p:txBody>
      </p:sp>
      <p:sp>
        <p:nvSpPr>
          <p:cNvPr id="49154" name="Rectangle 4"/>
          <p:cNvSpPr>
            <a:spLocks noChangeArrowheads="1"/>
          </p:cNvSpPr>
          <p:nvPr/>
        </p:nvSpPr>
        <p:spPr bwMode="auto">
          <a:xfrm>
            <a:off x="1773238" y="1776413"/>
            <a:ext cx="2060575" cy="1917700"/>
          </a:xfrm>
          <a:prstGeom prst="rect">
            <a:avLst/>
          </a:prstGeom>
          <a:noFill/>
          <a:ln w="12700">
            <a:noFill/>
            <a:miter lim="800000"/>
            <a:headEnd/>
            <a:tailEnd/>
          </a:ln>
        </p:spPr>
        <p:txBody>
          <a:bodyPr wrap="none" lIns="90488" tIns="44450" rIns="90488" bIns="44450">
            <a:prstTxWarp prst="textNoShape">
              <a:avLst/>
            </a:prstTxWarp>
            <a:spAutoFit/>
          </a:bodyPr>
          <a:lstStyle/>
          <a:p>
            <a:pPr algn="l"/>
            <a:r>
              <a:rPr lang="en-US" sz="2400" b="1">
                <a:latin typeface="Arial" charset="0"/>
              </a:rPr>
              <a:t>Berkeley </a:t>
            </a:r>
            <a:br>
              <a:rPr lang="en-US" sz="2400" b="1">
                <a:latin typeface="Arial" charset="0"/>
              </a:rPr>
            </a:br>
            <a:r>
              <a:rPr lang="en-US" sz="2400" b="1">
                <a:latin typeface="Arial" charset="0"/>
              </a:rPr>
              <a:t>Protocol</a:t>
            </a:r>
            <a:endParaRPr lang="en-US" sz="1800" b="1">
              <a:latin typeface="Arial" charset="0"/>
            </a:endParaRPr>
          </a:p>
          <a:p>
            <a:pPr algn="l"/>
            <a:r>
              <a:rPr lang="en-US" sz="1800" b="1">
                <a:latin typeface="Arial" charset="0"/>
              </a:rPr>
              <a:t>Owned Exclusive</a:t>
            </a:r>
          </a:p>
          <a:p>
            <a:pPr algn="l"/>
            <a:r>
              <a:rPr lang="en-US" sz="1800" b="1">
                <a:latin typeface="Arial" charset="0"/>
              </a:rPr>
              <a:t>Owned Shared</a:t>
            </a:r>
          </a:p>
          <a:p>
            <a:pPr algn="l"/>
            <a:r>
              <a:rPr lang="en-US" sz="1800" b="1">
                <a:latin typeface="Arial" charset="0"/>
              </a:rPr>
              <a:t>Shared</a:t>
            </a:r>
          </a:p>
          <a:p>
            <a:pPr algn="l"/>
            <a:r>
              <a:rPr lang="en-US" sz="1800" b="1">
                <a:latin typeface="Arial" charset="0"/>
              </a:rPr>
              <a:t>Invalid</a:t>
            </a:r>
          </a:p>
        </p:txBody>
      </p:sp>
      <p:sp>
        <p:nvSpPr>
          <p:cNvPr id="49155" name="Rectangle 5"/>
          <p:cNvSpPr>
            <a:spLocks noChangeArrowheads="1"/>
          </p:cNvSpPr>
          <p:nvPr/>
        </p:nvSpPr>
        <p:spPr bwMode="auto">
          <a:xfrm>
            <a:off x="303213" y="1776413"/>
            <a:ext cx="1416050" cy="1917700"/>
          </a:xfrm>
          <a:prstGeom prst="rect">
            <a:avLst/>
          </a:prstGeom>
          <a:noFill/>
          <a:ln w="12700">
            <a:noFill/>
            <a:miter lim="800000"/>
            <a:headEnd/>
            <a:tailEnd/>
          </a:ln>
        </p:spPr>
        <p:txBody>
          <a:bodyPr wrap="none" lIns="90488" tIns="44450" rIns="90488" bIns="44450">
            <a:prstTxWarp prst="textNoShape">
              <a:avLst/>
            </a:prstTxWarp>
            <a:spAutoFit/>
          </a:bodyPr>
          <a:lstStyle/>
          <a:p>
            <a:pPr algn="l"/>
            <a:r>
              <a:rPr lang="en-US" sz="2400" b="1">
                <a:latin typeface="Arial" charset="0"/>
              </a:rPr>
              <a:t>Basic </a:t>
            </a:r>
            <a:br>
              <a:rPr lang="en-US" sz="2400" b="1">
                <a:latin typeface="Arial" charset="0"/>
              </a:rPr>
            </a:br>
            <a:r>
              <a:rPr lang="en-US" sz="2400" b="1">
                <a:latin typeface="Arial" charset="0"/>
              </a:rPr>
              <a:t>Protocol</a:t>
            </a:r>
            <a:endParaRPr lang="en-US" sz="1800" b="1">
              <a:latin typeface="Arial" charset="0"/>
            </a:endParaRPr>
          </a:p>
          <a:p>
            <a:pPr algn="l"/>
            <a:endParaRPr lang="en-US" sz="1800" b="1">
              <a:latin typeface="Arial" charset="0"/>
            </a:endParaRPr>
          </a:p>
          <a:p>
            <a:pPr algn="l"/>
            <a:r>
              <a:rPr lang="en-US" sz="1800" b="1">
                <a:latin typeface="Arial" charset="0"/>
              </a:rPr>
              <a:t>Exclusive</a:t>
            </a:r>
          </a:p>
          <a:p>
            <a:pPr algn="l"/>
            <a:r>
              <a:rPr lang="en-US" sz="1800" b="1">
                <a:latin typeface="Arial" charset="0"/>
              </a:rPr>
              <a:t>Shared</a:t>
            </a:r>
          </a:p>
          <a:p>
            <a:pPr algn="l"/>
            <a:r>
              <a:rPr lang="en-US" sz="1800" b="1">
                <a:latin typeface="Arial" charset="0"/>
              </a:rPr>
              <a:t>Invalid</a:t>
            </a:r>
          </a:p>
        </p:txBody>
      </p:sp>
      <p:sp>
        <p:nvSpPr>
          <p:cNvPr id="49156" name="Rectangle 6"/>
          <p:cNvSpPr>
            <a:spLocks noChangeArrowheads="1"/>
          </p:cNvSpPr>
          <p:nvPr/>
        </p:nvSpPr>
        <p:spPr bwMode="auto">
          <a:xfrm>
            <a:off x="3856038" y="1757363"/>
            <a:ext cx="1628775" cy="1917700"/>
          </a:xfrm>
          <a:prstGeom prst="rect">
            <a:avLst/>
          </a:prstGeom>
          <a:noFill/>
          <a:ln w="12700">
            <a:noFill/>
            <a:miter lim="800000"/>
            <a:headEnd/>
            <a:tailEnd/>
          </a:ln>
        </p:spPr>
        <p:txBody>
          <a:bodyPr wrap="none" lIns="90488" tIns="44450" rIns="90488" bIns="44450">
            <a:prstTxWarp prst="textNoShape">
              <a:avLst/>
            </a:prstTxWarp>
            <a:spAutoFit/>
          </a:bodyPr>
          <a:lstStyle/>
          <a:p>
            <a:pPr algn="l"/>
            <a:r>
              <a:rPr lang="en-US" sz="2400" b="1">
                <a:latin typeface="Arial" charset="0"/>
              </a:rPr>
              <a:t>Illinois </a:t>
            </a:r>
            <a:br>
              <a:rPr lang="en-US" sz="2400" b="1">
                <a:latin typeface="Arial" charset="0"/>
              </a:rPr>
            </a:br>
            <a:r>
              <a:rPr lang="en-US" sz="2400" b="1">
                <a:latin typeface="Arial" charset="0"/>
              </a:rPr>
              <a:t>Protocol</a:t>
            </a:r>
            <a:endParaRPr lang="en-US" sz="1800" b="1">
              <a:latin typeface="Arial" charset="0"/>
            </a:endParaRPr>
          </a:p>
          <a:p>
            <a:pPr algn="l"/>
            <a:r>
              <a:rPr lang="en-US" sz="1800" b="1">
                <a:latin typeface="Arial" charset="0"/>
              </a:rPr>
              <a:t>Private Dirty</a:t>
            </a:r>
          </a:p>
          <a:p>
            <a:pPr algn="l"/>
            <a:r>
              <a:rPr lang="en-US" sz="1800" b="1">
                <a:latin typeface="Arial" charset="0"/>
              </a:rPr>
              <a:t>Private Clean</a:t>
            </a:r>
          </a:p>
          <a:p>
            <a:pPr algn="l"/>
            <a:r>
              <a:rPr lang="en-US" sz="1800" b="1">
                <a:latin typeface="Arial" charset="0"/>
              </a:rPr>
              <a:t>Shared</a:t>
            </a:r>
          </a:p>
          <a:p>
            <a:pPr algn="l"/>
            <a:r>
              <a:rPr lang="en-US" sz="1800" b="1">
                <a:latin typeface="Arial" charset="0"/>
              </a:rPr>
              <a:t>Invalid</a:t>
            </a:r>
          </a:p>
        </p:txBody>
      </p:sp>
      <p:sp>
        <p:nvSpPr>
          <p:cNvPr id="49157" name="Line 7"/>
          <p:cNvSpPr>
            <a:spLocks noChangeShapeType="1"/>
          </p:cNvSpPr>
          <p:nvPr/>
        </p:nvSpPr>
        <p:spPr bwMode="auto">
          <a:xfrm>
            <a:off x="231775" y="2476500"/>
            <a:ext cx="8477250"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49158" name="Line 8"/>
          <p:cNvSpPr>
            <a:spLocks noChangeShapeType="1"/>
          </p:cNvSpPr>
          <p:nvPr/>
        </p:nvSpPr>
        <p:spPr bwMode="auto">
          <a:xfrm>
            <a:off x="1736725" y="1981200"/>
            <a:ext cx="0" cy="1581150"/>
          </a:xfrm>
          <a:prstGeom prst="line">
            <a:avLst/>
          </a:prstGeom>
          <a:noFill/>
          <a:ln w="25400">
            <a:solidFill>
              <a:schemeClr val="tx1"/>
            </a:solidFill>
            <a:round/>
            <a:headEnd/>
            <a:tailEnd/>
          </a:ln>
        </p:spPr>
        <p:txBody>
          <a:bodyPr>
            <a:prstTxWarp prst="textNoShape">
              <a:avLst/>
            </a:prstTxWarp>
          </a:bodyPr>
          <a:lstStyle/>
          <a:p>
            <a:endParaRPr lang="en-US"/>
          </a:p>
        </p:txBody>
      </p:sp>
      <p:sp>
        <p:nvSpPr>
          <p:cNvPr id="49159" name="Line 9"/>
          <p:cNvSpPr>
            <a:spLocks noChangeShapeType="1"/>
          </p:cNvSpPr>
          <p:nvPr/>
        </p:nvSpPr>
        <p:spPr bwMode="auto">
          <a:xfrm>
            <a:off x="3794125" y="1866900"/>
            <a:ext cx="0" cy="1581150"/>
          </a:xfrm>
          <a:prstGeom prst="line">
            <a:avLst/>
          </a:prstGeom>
          <a:noFill/>
          <a:ln w="25400">
            <a:solidFill>
              <a:schemeClr val="tx1"/>
            </a:solidFill>
            <a:round/>
            <a:headEnd/>
            <a:tailEnd/>
          </a:ln>
        </p:spPr>
        <p:txBody>
          <a:bodyPr>
            <a:prstTxWarp prst="textNoShape">
              <a:avLst/>
            </a:prstTxWarp>
          </a:bodyPr>
          <a:lstStyle/>
          <a:p>
            <a:endParaRPr lang="en-US"/>
          </a:p>
        </p:txBody>
      </p:sp>
      <p:sp>
        <p:nvSpPr>
          <p:cNvPr id="49160" name="Rectangle 10"/>
          <p:cNvSpPr>
            <a:spLocks noChangeArrowheads="1"/>
          </p:cNvSpPr>
          <p:nvPr/>
        </p:nvSpPr>
        <p:spPr bwMode="auto">
          <a:xfrm>
            <a:off x="728663" y="3933825"/>
            <a:ext cx="4968875" cy="638175"/>
          </a:xfrm>
          <a:prstGeom prst="rect">
            <a:avLst/>
          </a:prstGeom>
          <a:noFill/>
          <a:ln w="12700">
            <a:noFill/>
            <a:miter lim="800000"/>
            <a:headEnd/>
            <a:tailEnd/>
          </a:ln>
        </p:spPr>
        <p:txBody>
          <a:bodyPr wrap="none" lIns="90488" tIns="44450" rIns="90488" bIns="44450">
            <a:prstTxWarp prst="textNoShape">
              <a:avLst/>
            </a:prstTxWarp>
            <a:spAutoFit/>
          </a:bodyPr>
          <a:lstStyle/>
          <a:p>
            <a:pPr algn="l"/>
            <a:r>
              <a:rPr lang="en-US" sz="1800">
                <a:latin typeface="Arial" charset="0"/>
              </a:rPr>
              <a:t>Owner can update via bus invalidate operation</a:t>
            </a:r>
          </a:p>
          <a:p>
            <a:pPr algn="l"/>
            <a:r>
              <a:rPr lang="en-US" sz="1800">
                <a:latin typeface="Arial" charset="0"/>
              </a:rPr>
              <a:t>Owner must write back when replaced in cache</a:t>
            </a:r>
          </a:p>
        </p:txBody>
      </p:sp>
      <p:sp>
        <p:nvSpPr>
          <p:cNvPr id="49161" name="Rectangle 11"/>
          <p:cNvSpPr>
            <a:spLocks noChangeArrowheads="1"/>
          </p:cNvSpPr>
          <p:nvPr/>
        </p:nvSpPr>
        <p:spPr bwMode="auto">
          <a:xfrm>
            <a:off x="1681163" y="4725988"/>
            <a:ext cx="5121275" cy="912812"/>
          </a:xfrm>
          <a:prstGeom prst="rect">
            <a:avLst/>
          </a:prstGeom>
          <a:noFill/>
          <a:ln w="12700">
            <a:noFill/>
            <a:miter lim="800000"/>
            <a:headEnd/>
            <a:tailEnd/>
          </a:ln>
        </p:spPr>
        <p:txBody>
          <a:bodyPr wrap="none" lIns="90488" tIns="44450" rIns="90488" bIns="44450">
            <a:prstTxWarp prst="textNoShape">
              <a:avLst/>
            </a:prstTxWarp>
            <a:spAutoFit/>
          </a:bodyPr>
          <a:lstStyle/>
          <a:p>
            <a:pPr algn="l"/>
            <a:r>
              <a:rPr lang="en-US" sz="1800">
                <a:latin typeface="Arial" charset="0"/>
              </a:rPr>
              <a:t>If read sourced from memory, then Private Clean</a:t>
            </a:r>
          </a:p>
          <a:p>
            <a:pPr algn="l"/>
            <a:r>
              <a:rPr lang="en-US" sz="1800">
                <a:latin typeface="Arial" charset="0"/>
              </a:rPr>
              <a:t>if read sourced from other cache, then Shared</a:t>
            </a:r>
          </a:p>
          <a:p>
            <a:pPr algn="l"/>
            <a:r>
              <a:rPr lang="en-US" sz="1800">
                <a:latin typeface="Arial" charset="0"/>
              </a:rPr>
              <a:t>Can write in cache if held private clean or dirty</a:t>
            </a:r>
          </a:p>
        </p:txBody>
      </p:sp>
      <p:sp>
        <p:nvSpPr>
          <p:cNvPr id="49162" name="Line 12"/>
          <p:cNvSpPr>
            <a:spLocks noChangeShapeType="1"/>
          </p:cNvSpPr>
          <p:nvPr/>
        </p:nvSpPr>
        <p:spPr bwMode="auto">
          <a:xfrm>
            <a:off x="5470525" y="1847850"/>
            <a:ext cx="0" cy="1581150"/>
          </a:xfrm>
          <a:prstGeom prst="line">
            <a:avLst/>
          </a:prstGeom>
          <a:noFill/>
          <a:ln w="25400">
            <a:solidFill>
              <a:schemeClr val="tx1"/>
            </a:solidFill>
            <a:round/>
            <a:headEnd/>
            <a:tailEnd/>
          </a:ln>
        </p:spPr>
        <p:txBody>
          <a:bodyPr>
            <a:prstTxWarp prst="textNoShape">
              <a:avLst/>
            </a:prstTxWarp>
          </a:bodyPr>
          <a:lstStyle/>
          <a:p>
            <a:endParaRPr lang="en-US"/>
          </a:p>
        </p:txBody>
      </p:sp>
      <p:sp>
        <p:nvSpPr>
          <p:cNvPr id="49163" name="Rectangle 13"/>
          <p:cNvSpPr>
            <a:spLocks noChangeArrowheads="1"/>
          </p:cNvSpPr>
          <p:nvPr/>
        </p:nvSpPr>
        <p:spPr bwMode="auto">
          <a:xfrm>
            <a:off x="5565775" y="1738313"/>
            <a:ext cx="3273425" cy="1917700"/>
          </a:xfrm>
          <a:prstGeom prst="rect">
            <a:avLst/>
          </a:prstGeom>
          <a:noFill/>
          <a:ln w="12700">
            <a:noFill/>
            <a:miter lim="800000"/>
            <a:headEnd/>
            <a:tailEnd/>
          </a:ln>
        </p:spPr>
        <p:txBody>
          <a:bodyPr wrap="none" lIns="90488" tIns="44450" rIns="90488" bIns="44450">
            <a:prstTxWarp prst="textNoShape">
              <a:avLst/>
            </a:prstTxWarp>
            <a:spAutoFit/>
          </a:bodyPr>
          <a:lstStyle/>
          <a:p>
            <a:pPr algn="l"/>
            <a:r>
              <a:rPr lang="en-US" sz="2400" b="1">
                <a:latin typeface="Arial" charset="0"/>
              </a:rPr>
              <a:t>MESI </a:t>
            </a:r>
            <a:br>
              <a:rPr lang="en-US" sz="2400" b="1">
                <a:latin typeface="Arial" charset="0"/>
              </a:rPr>
            </a:br>
            <a:r>
              <a:rPr lang="en-US" sz="2400" b="1">
                <a:latin typeface="Arial" charset="0"/>
              </a:rPr>
              <a:t>Protocol</a:t>
            </a:r>
            <a:endParaRPr lang="en-US" sz="1800" b="1">
              <a:latin typeface="Arial" charset="0"/>
            </a:endParaRPr>
          </a:p>
          <a:p>
            <a:pPr algn="l"/>
            <a:r>
              <a:rPr lang="en-US" sz="1800" b="1">
                <a:latin typeface="Arial" charset="0"/>
              </a:rPr>
              <a:t>Modified (private,!=Memory)</a:t>
            </a:r>
          </a:p>
          <a:p>
            <a:pPr algn="l"/>
            <a:r>
              <a:rPr lang="en-US" sz="1800" b="1">
                <a:latin typeface="Arial" charset="0"/>
              </a:rPr>
              <a:t>Exclusive (private,=Memory)</a:t>
            </a:r>
          </a:p>
          <a:p>
            <a:pPr algn="l"/>
            <a:r>
              <a:rPr lang="en-US" sz="1800" b="1">
                <a:latin typeface="Arial" charset="0"/>
              </a:rPr>
              <a:t>Shared (shared,=Memory)</a:t>
            </a:r>
          </a:p>
          <a:p>
            <a:pPr algn="l"/>
            <a:r>
              <a:rPr lang="en-US" sz="1800" b="1">
                <a:latin typeface="Arial" charset="0"/>
              </a:rPr>
              <a:t>Invalid</a:t>
            </a:r>
          </a:p>
        </p:txBody>
      </p:sp>
      <p:sp>
        <p:nvSpPr>
          <p:cNvPr id="14"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26</a:t>
            </a:fld>
            <a:endParaRPr lang="en-US" dirty="0"/>
          </a:p>
        </p:txBody>
      </p:sp>
      <p:sp>
        <p:nvSpPr>
          <p:cNvPr id="15"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ea typeface="ＭＳ Ｐゴシック" charset="-128"/>
                <a:cs typeface="ＭＳ Ｐゴシック" charset="-128"/>
              </a:rPr>
              <a:t>Scalable Approach: Directories</a:t>
            </a:r>
          </a:p>
        </p:txBody>
      </p:sp>
      <p:sp>
        <p:nvSpPr>
          <p:cNvPr id="50178" name="Rectangle 3"/>
          <p:cNvSpPr>
            <a:spLocks noGrp="1" noChangeArrowheads="1"/>
          </p:cNvSpPr>
          <p:nvPr>
            <p:ph type="body" idx="1"/>
          </p:nvPr>
        </p:nvSpPr>
        <p:spPr/>
        <p:txBody>
          <a:bodyPr/>
          <a:lstStyle/>
          <a:p>
            <a:r>
              <a:rPr lang="en-US">
                <a:ea typeface="ＭＳ Ｐゴシック" charset="-128"/>
                <a:cs typeface="ＭＳ Ｐゴシック" charset="-128"/>
              </a:rPr>
              <a:t>Every memory block has associated directory information</a:t>
            </a:r>
          </a:p>
          <a:p>
            <a:pPr lvl="1"/>
            <a:r>
              <a:rPr lang="en-US"/>
              <a:t>keeps track of copies of cached blocks and their states</a:t>
            </a:r>
          </a:p>
          <a:p>
            <a:pPr lvl="1"/>
            <a:r>
              <a:rPr lang="en-US"/>
              <a:t>on a miss, find directory entry, look it up, and communicate only with the nodes that have copies if necessary</a:t>
            </a:r>
          </a:p>
          <a:p>
            <a:pPr lvl="1"/>
            <a:r>
              <a:rPr lang="en-US"/>
              <a:t>in scalable networks, communication with directory and copies is through network transactions</a:t>
            </a:r>
          </a:p>
          <a:p>
            <a:r>
              <a:rPr lang="en-US">
                <a:ea typeface="ＭＳ Ｐゴシック" charset="-128"/>
                <a:cs typeface="ＭＳ Ｐゴシック" charset="-128"/>
              </a:rPr>
              <a:t>Many alternatives for organizing directory information</a:t>
            </a: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27</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9"/>
          <p:cNvSpPr>
            <a:spLocks noGrp="1" noChangeArrowheads="1"/>
          </p:cNvSpPr>
          <p:nvPr>
            <p:ph type="title"/>
          </p:nvPr>
        </p:nvSpPr>
        <p:spPr/>
        <p:txBody>
          <a:bodyPr/>
          <a:lstStyle/>
          <a:p>
            <a:r>
              <a:rPr lang="en-US">
                <a:ea typeface="ＭＳ Ｐゴシック" charset="-128"/>
                <a:cs typeface="ＭＳ Ｐゴシック" charset="-128"/>
              </a:rPr>
              <a:t>Basic Operation of Directory</a:t>
            </a:r>
          </a:p>
        </p:txBody>
      </p:sp>
      <p:sp>
        <p:nvSpPr>
          <p:cNvPr id="51202" name="Rectangle 10"/>
          <p:cNvSpPr>
            <a:spLocks noGrp="1" noChangeArrowheads="1"/>
          </p:cNvSpPr>
          <p:nvPr>
            <p:ph type="body" idx="1"/>
          </p:nvPr>
        </p:nvSpPr>
        <p:spPr/>
        <p:txBody>
          <a:bodyPr>
            <a:normAutofit lnSpcReduction="10000"/>
          </a:bodyPr>
          <a:lstStyle/>
          <a:p>
            <a:endParaRPr lang="en-US">
              <a:ea typeface="ＭＳ Ｐゴシック" charset="-128"/>
              <a:cs typeface="ＭＳ Ｐゴシック" charset="-128"/>
            </a:endParaRPr>
          </a:p>
          <a:p>
            <a:endParaRPr lang="en-US">
              <a:ea typeface="ＭＳ Ｐゴシック" charset="-128"/>
              <a:cs typeface="ＭＳ Ｐゴシック" charset="-128"/>
            </a:endParaRPr>
          </a:p>
          <a:p>
            <a:endParaRPr lang="en-US">
              <a:ea typeface="ＭＳ Ｐゴシック" charset="-128"/>
              <a:cs typeface="ＭＳ Ｐゴシック" charset="-128"/>
            </a:endParaRPr>
          </a:p>
          <a:p>
            <a:endParaRPr lang="en-US">
              <a:ea typeface="ＭＳ Ｐゴシック" charset="-128"/>
              <a:cs typeface="ＭＳ Ｐゴシック" charset="-128"/>
            </a:endParaRPr>
          </a:p>
          <a:p>
            <a:endParaRPr lang="en-US">
              <a:ea typeface="ＭＳ Ｐゴシック" charset="-128"/>
              <a:cs typeface="ＭＳ Ｐゴシック" charset="-128"/>
            </a:endParaRPr>
          </a:p>
          <a:p>
            <a:r>
              <a:rPr lang="en-US">
                <a:ea typeface="ＭＳ Ｐゴシック" charset="-128"/>
                <a:cs typeface="ＭＳ Ｐゴシック" charset="-128"/>
              </a:rPr>
              <a:t>k processors</a:t>
            </a:r>
          </a:p>
          <a:p>
            <a:r>
              <a:rPr lang="en-US">
                <a:ea typeface="ＭＳ Ｐゴシック" charset="-128"/>
                <a:cs typeface="ＭＳ Ｐゴシック" charset="-128"/>
              </a:rPr>
              <a:t>Each cache-block in memory</a:t>
            </a:r>
          </a:p>
          <a:p>
            <a:pPr lvl="1"/>
            <a:r>
              <a:rPr lang="en-US"/>
              <a:t>k presence bits and 1 dirty bit</a:t>
            </a:r>
          </a:p>
          <a:p>
            <a:r>
              <a:rPr lang="en-US">
                <a:ea typeface="ＭＳ Ｐゴシック" charset="-128"/>
                <a:cs typeface="ＭＳ Ｐゴシック" charset="-128"/>
              </a:rPr>
              <a:t>Each cache-block in cache</a:t>
            </a:r>
          </a:p>
          <a:p>
            <a:pPr lvl="1"/>
            <a:r>
              <a:rPr lang="en-US"/>
              <a:t>1 valid bit and 1 dirty (owner) bit</a:t>
            </a:r>
          </a:p>
        </p:txBody>
      </p:sp>
      <p:pic>
        <p:nvPicPr>
          <p:cNvPr id="51203" name="Picture 11"/>
          <p:cNvPicPr>
            <a:picLocks noChangeArrowheads="1"/>
          </p:cNvPicPr>
          <p:nvPr/>
        </p:nvPicPr>
        <p:blipFill>
          <a:blip r:embed="rId2"/>
          <a:srcRect/>
          <a:stretch>
            <a:fillRect/>
          </a:stretch>
        </p:blipFill>
        <p:spPr bwMode="auto">
          <a:xfrm>
            <a:off x="2667000" y="914400"/>
            <a:ext cx="4330700" cy="2590800"/>
          </a:xfrm>
          <a:prstGeom prst="rect">
            <a:avLst/>
          </a:prstGeom>
          <a:noFill/>
          <a:ln w="12700">
            <a:noFill/>
            <a:miter lim="800000"/>
            <a:headEnd/>
            <a:tailEnd/>
          </a:ln>
        </p:spPr>
      </p:pic>
      <p:sp>
        <p:nvSpPr>
          <p:cNvPr id="51204" name="Rectangle 15"/>
          <p:cNvSpPr>
            <a:spLocks noChangeArrowheads="1"/>
          </p:cNvSpPr>
          <p:nvPr/>
        </p:nvSpPr>
        <p:spPr bwMode="auto">
          <a:xfrm>
            <a:off x="5715000" y="3581400"/>
            <a:ext cx="3429000" cy="2743200"/>
          </a:xfrm>
          <a:prstGeom prst="rect">
            <a:avLst/>
          </a:prstGeom>
          <a:noFill/>
          <a:ln w="9525">
            <a:noFill/>
            <a:miter lim="800000"/>
            <a:headEnd/>
            <a:tailEnd/>
          </a:ln>
        </p:spPr>
        <p:txBody>
          <a:bodyPr>
            <a:prstTxWarp prst="textNoShape">
              <a:avLst/>
            </a:prstTxWarp>
          </a:bodyPr>
          <a:lstStyle/>
          <a:p>
            <a:pPr marL="342900" indent="-342900" algn="l">
              <a:spcBef>
                <a:spcPct val="20000"/>
              </a:spcBef>
              <a:buSzPct val="75000"/>
              <a:buFont typeface="Wingdings" charset="2"/>
              <a:buChar char="r"/>
            </a:pPr>
            <a:r>
              <a:rPr lang="en-US" sz="2800"/>
              <a:t>Read from memory</a:t>
            </a:r>
          </a:p>
          <a:p>
            <a:pPr marL="795338" lvl="1" indent="-338138" algn="l">
              <a:spcBef>
                <a:spcPct val="20000"/>
              </a:spcBef>
              <a:buSzPct val="75000"/>
              <a:buFont typeface="Wingdings" charset="2"/>
              <a:buChar char="¦"/>
            </a:pPr>
            <a:r>
              <a:rPr lang="en-US" sz="2600"/>
              <a:t>Dirty bit OFF</a:t>
            </a:r>
          </a:p>
          <a:p>
            <a:pPr marL="795338" lvl="1" indent="-338138" algn="l">
              <a:spcBef>
                <a:spcPct val="20000"/>
              </a:spcBef>
              <a:buSzPct val="75000"/>
              <a:buFont typeface="Wingdings" charset="2"/>
              <a:buChar char="¦"/>
            </a:pPr>
            <a:r>
              <a:rPr lang="en-US" sz="2600"/>
              <a:t>Dirty bit ON</a:t>
            </a:r>
          </a:p>
          <a:p>
            <a:pPr marL="342900" indent="-342900" algn="l">
              <a:spcBef>
                <a:spcPct val="20000"/>
              </a:spcBef>
              <a:buSzPct val="75000"/>
              <a:buFont typeface="Wingdings" charset="2"/>
              <a:buChar char="r"/>
            </a:pPr>
            <a:r>
              <a:rPr lang="en-US" sz="2800"/>
              <a:t>Write to memory</a:t>
            </a:r>
          </a:p>
          <a:p>
            <a:pPr marL="795338" lvl="1" indent="-338138" algn="l">
              <a:spcBef>
                <a:spcPct val="20000"/>
              </a:spcBef>
              <a:buSzPct val="75000"/>
              <a:buFont typeface="Wingdings" charset="2"/>
              <a:buChar char="¦"/>
            </a:pPr>
            <a:r>
              <a:rPr lang="en-US" sz="2600"/>
              <a:t>Dirty bit OFF</a:t>
            </a:r>
          </a:p>
        </p:txBody>
      </p:sp>
      <p:sp>
        <p:nvSpPr>
          <p:cNvPr id="7"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28</a:t>
            </a:fld>
            <a:endParaRPr lang="en-US" dirty="0"/>
          </a:p>
        </p:txBody>
      </p:sp>
      <p:sp>
        <p:nvSpPr>
          <p:cNvPr id="8"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
          <p:cNvSpPr>
            <a:spLocks noGrp="1" noChangeArrowheads="1"/>
          </p:cNvSpPr>
          <p:nvPr>
            <p:ph type="title"/>
          </p:nvPr>
        </p:nvSpPr>
        <p:spPr/>
        <p:txBody>
          <a:bodyPr/>
          <a:lstStyle/>
          <a:p>
            <a:r>
              <a:rPr lang="en-US">
                <a:ea typeface="ＭＳ Ｐゴシック" charset="-128"/>
                <a:cs typeface="ＭＳ Ｐゴシック" charset="-128"/>
              </a:rPr>
              <a:t>DASH Cache-Coherent SMP</a:t>
            </a:r>
          </a:p>
        </p:txBody>
      </p:sp>
      <p:sp>
        <p:nvSpPr>
          <p:cNvPr id="52226" name="Rectangle 8"/>
          <p:cNvSpPr>
            <a:spLocks noGrp="1" noChangeArrowheads="1"/>
          </p:cNvSpPr>
          <p:nvPr>
            <p:ph type="body" idx="1"/>
          </p:nvPr>
        </p:nvSpPr>
        <p:spPr/>
        <p:txBody>
          <a:bodyPr>
            <a:normAutofit fontScale="92500" lnSpcReduction="20000"/>
          </a:bodyPr>
          <a:lstStyle/>
          <a:p>
            <a:r>
              <a:rPr lang="en-US" dirty="0">
                <a:ea typeface="ＭＳ Ｐゴシック" charset="-128"/>
                <a:cs typeface="ＭＳ Ｐゴシック" charset="-128"/>
              </a:rPr>
              <a:t>Directory</a:t>
            </a:r>
            <a:br>
              <a:rPr lang="en-US" dirty="0">
                <a:ea typeface="ＭＳ Ｐゴシック" charset="-128"/>
                <a:cs typeface="ＭＳ Ｐゴシック" charset="-128"/>
              </a:rPr>
            </a:br>
            <a:r>
              <a:rPr lang="en-US" dirty="0">
                <a:ea typeface="ＭＳ Ｐゴシック" charset="-128"/>
                <a:cs typeface="ＭＳ Ｐゴシック" charset="-128"/>
              </a:rPr>
              <a:t>Architecture for</a:t>
            </a:r>
            <a:br>
              <a:rPr lang="en-US" dirty="0">
                <a:ea typeface="ＭＳ Ｐゴシック" charset="-128"/>
                <a:cs typeface="ＭＳ Ｐゴシック" charset="-128"/>
              </a:rPr>
            </a:br>
            <a:r>
              <a:rPr lang="en-US" dirty="0">
                <a:ea typeface="ＭＳ Ｐゴシック" charset="-128"/>
                <a:cs typeface="ＭＳ Ｐゴシック" charset="-128"/>
              </a:rPr>
              <a:t>Shared Memory</a:t>
            </a:r>
          </a:p>
          <a:p>
            <a:r>
              <a:rPr lang="en-US" dirty="0">
                <a:ea typeface="ＭＳ Ｐゴシック" charset="-128"/>
                <a:cs typeface="ＭＳ Ｐゴシック" charset="-128"/>
              </a:rPr>
              <a:t>Stanford research</a:t>
            </a:r>
            <a:br>
              <a:rPr lang="en-US" dirty="0">
                <a:ea typeface="ＭＳ Ｐゴシック" charset="-128"/>
                <a:cs typeface="ＭＳ Ｐゴシック" charset="-128"/>
              </a:rPr>
            </a:br>
            <a:r>
              <a:rPr lang="en-US" dirty="0">
                <a:ea typeface="ＭＳ Ｐゴシック" charset="-128"/>
                <a:cs typeface="ＭＳ Ｐゴシック" charset="-128"/>
              </a:rPr>
              <a:t>project (early 1990s)</a:t>
            </a:r>
            <a:br>
              <a:rPr lang="en-US" dirty="0">
                <a:ea typeface="ＭＳ Ｐゴシック" charset="-128"/>
                <a:cs typeface="ＭＳ Ｐゴシック" charset="-128"/>
              </a:rPr>
            </a:br>
            <a:r>
              <a:rPr lang="en-US" dirty="0">
                <a:ea typeface="ＭＳ Ｐゴシック" charset="-128"/>
                <a:cs typeface="ＭＳ Ｐゴシック" charset="-128"/>
              </a:rPr>
              <a:t>for studying how to</a:t>
            </a:r>
            <a:br>
              <a:rPr lang="en-US" dirty="0">
                <a:ea typeface="ＭＳ Ｐゴシック" charset="-128"/>
                <a:cs typeface="ＭＳ Ｐゴシック" charset="-128"/>
              </a:rPr>
            </a:br>
            <a:r>
              <a:rPr lang="en-US" dirty="0">
                <a:ea typeface="ＭＳ Ｐゴシック" charset="-128"/>
                <a:cs typeface="ＭＳ Ｐゴシック" charset="-128"/>
              </a:rPr>
              <a:t>build cache-</a:t>
            </a:r>
            <a:br>
              <a:rPr lang="en-US" dirty="0">
                <a:ea typeface="ＭＳ Ｐゴシック" charset="-128"/>
                <a:cs typeface="ＭＳ Ｐゴシック" charset="-128"/>
              </a:rPr>
            </a:br>
            <a:r>
              <a:rPr lang="en-US" dirty="0">
                <a:ea typeface="ＭＳ Ｐゴシック" charset="-128"/>
                <a:cs typeface="ＭＳ Ｐゴシック" charset="-128"/>
              </a:rPr>
              <a:t>coherent shared</a:t>
            </a:r>
            <a:br>
              <a:rPr lang="en-US" dirty="0">
                <a:ea typeface="ＭＳ Ｐゴシック" charset="-128"/>
                <a:cs typeface="ＭＳ Ｐゴシック" charset="-128"/>
              </a:rPr>
            </a:br>
            <a:r>
              <a:rPr lang="en-US" dirty="0">
                <a:ea typeface="ＭＳ Ｐゴシック" charset="-128"/>
                <a:cs typeface="ＭＳ Ｐゴシック" charset="-128"/>
              </a:rPr>
              <a:t>memory architectures</a:t>
            </a:r>
          </a:p>
          <a:p>
            <a:r>
              <a:rPr lang="en-US" dirty="0">
                <a:ea typeface="ＭＳ Ｐゴシック" charset="-128"/>
                <a:cs typeface="ＭＳ Ｐゴシック" charset="-128"/>
              </a:rPr>
              <a:t>Directory-based cache coherency</a:t>
            </a:r>
          </a:p>
          <a:p>
            <a:r>
              <a:rPr lang="en-US" dirty="0">
                <a:ea typeface="ＭＳ Ｐゴシック" charset="-128"/>
                <a:cs typeface="ＭＳ Ｐゴシック" charset="-128"/>
              </a:rPr>
              <a:t>D. </a:t>
            </a:r>
            <a:r>
              <a:rPr lang="en-US" dirty="0" err="1">
                <a:ea typeface="ＭＳ Ｐゴシック" charset="-128"/>
                <a:cs typeface="ＭＳ Ｐゴシック" charset="-128"/>
              </a:rPr>
              <a:t>Lenoski</a:t>
            </a:r>
            <a:r>
              <a:rPr lang="en-US" dirty="0">
                <a:ea typeface="ＭＳ Ｐゴシック" charset="-128"/>
                <a:cs typeface="ＭＳ Ｐゴシック" charset="-128"/>
              </a:rPr>
              <a:t>, et al., “The Stanford Dash Multiprocessor,” IEEE Computer, Volume 25 Issue 3, pp: 63-79, March 1992</a:t>
            </a:r>
          </a:p>
        </p:txBody>
      </p:sp>
      <p:graphicFrame>
        <p:nvGraphicFramePr>
          <p:cNvPr id="52227" name="Object 2"/>
          <p:cNvGraphicFramePr>
            <a:graphicFrameLocks noChangeAspect="1"/>
          </p:cNvGraphicFramePr>
          <p:nvPr/>
        </p:nvGraphicFramePr>
        <p:xfrm>
          <a:off x="3948113" y="914400"/>
          <a:ext cx="5119687" cy="3887788"/>
        </p:xfrm>
        <a:graphic>
          <a:graphicData uri="http://schemas.openxmlformats.org/presentationml/2006/ole">
            <mc:AlternateContent xmlns:mc="http://schemas.openxmlformats.org/markup-compatibility/2006">
              <mc:Choice xmlns:v="urn:schemas-microsoft-com:vml" Requires="v">
                <p:oleObj spid="_x0000_s103438" name="비트맵 이미지" r:id="rId3" imgW="5742857" imgH="5571429" progId="Paint.Picture">
                  <p:embed/>
                </p:oleObj>
              </mc:Choice>
              <mc:Fallback>
                <p:oleObj name="비트맵 이미지" r:id="rId3" imgW="5742857" imgH="5571429"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6369" r="6369" b="8206"/>
                      <a:stretch>
                        <a:fillRect/>
                      </a:stretch>
                    </p:blipFill>
                    <p:spPr bwMode="auto">
                      <a:xfrm>
                        <a:off x="3948113" y="914400"/>
                        <a:ext cx="5119687" cy="3887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29</a:t>
            </a:fld>
            <a:endParaRPr lang="en-US" dirty="0"/>
          </a:p>
        </p:txBody>
      </p:sp>
      <p:sp>
        <p:nvSpPr>
          <p:cNvPr id="8"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US" dirty="0"/>
              <a:t>Outline</a:t>
            </a:r>
          </a:p>
        </p:txBody>
      </p:sp>
      <p:sp>
        <p:nvSpPr>
          <p:cNvPr id="8194" name="Rectangle 3"/>
          <p:cNvSpPr>
            <a:spLocks noGrp="1" noChangeArrowheads="1"/>
          </p:cNvSpPr>
          <p:nvPr>
            <p:ph type="body" idx="1"/>
          </p:nvPr>
        </p:nvSpPr>
        <p:spPr/>
        <p:txBody>
          <a:bodyPr>
            <a:normAutofit fontScale="92500" lnSpcReduction="20000"/>
          </a:bodyPr>
          <a:lstStyle/>
          <a:p>
            <a:r>
              <a:rPr lang="en-US" dirty="0">
                <a:solidFill>
                  <a:schemeClr val="bg1">
                    <a:lumMod val="75000"/>
                  </a:schemeClr>
                </a:solidFill>
              </a:rPr>
              <a:t>Parallel architecture types</a:t>
            </a:r>
          </a:p>
          <a:p>
            <a:r>
              <a:rPr lang="en-US" dirty="0">
                <a:solidFill>
                  <a:schemeClr val="bg1">
                    <a:lumMod val="75000"/>
                  </a:schemeClr>
                </a:solidFill>
              </a:rPr>
              <a:t>Instruction-level parallelism</a:t>
            </a:r>
          </a:p>
          <a:p>
            <a:r>
              <a:rPr lang="en-US" dirty="0">
                <a:solidFill>
                  <a:schemeClr val="bg1">
                    <a:lumMod val="75000"/>
                  </a:schemeClr>
                </a:solidFill>
              </a:rPr>
              <a:t>Vector processing</a:t>
            </a:r>
          </a:p>
          <a:p>
            <a:r>
              <a:rPr lang="en-US" dirty="0">
                <a:solidFill>
                  <a:schemeClr val="bg1">
                    <a:lumMod val="75000"/>
                  </a:schemeClr>
                </a:solidFill>
              </a:rPr>
              <a:t>Flynn’s Taxonomy</a:t>
            </a:r>
          </a:p>
          <a:p>
            <a:r>
              <a:rPr lang="en-US" dirty="0"/>
              <a:t>Shared memory</a:t>
            </a:r>
          </a:p>
          <a:p>
            <a:pPr lvl="1"/>
            <a:r>
              <a:rPr lang="en-US" dirty="0"/>
              <a:t>Memory organization: UMA, NUMA</a:t>
            </a:r>
          </a:p>
          <a:p>
            <a:pPr lvl="1"/>
            <a:r>
              <a:rPr lang="en-US" dirty="0"/>
              <a:t>Coherency: CC-UMA, CC-NUMA</a:t>
            </a:r>
          </a:p>
          <a:p>
            <a:r>
              <a:rPr lang="en-US" dirty="0"/>
              <a:t>Interconnection networks</a:t>
            </a:r>
          </a:p>
          <a:p>
            <a:r>
              <a:rPr lang="en-US" dirty="0"/>
              <a:t>Distributed memory</a:t>
            </a:r>
          </a:p>
          <a:p>
            <a:r>
              <a:rPr lang="en-US" dirty="0"/>
              <a:t>Clusters</a:t>
            </a:r>
          </a:p>
          <a:p>
            <a:r>
              <a:rPr lang="en-US" dirty="0"/>
              <a:t>Clusters of SMPs</a:t>
            </a:r>
          </a:p>
          <a:p>
            <a:r>
              <a:rPr lang="en-US" dirty="0"/>
              <a:t>Heterogeneous clusters of SMPs</a:t>
            </a:r>
          </a:p>
        </p:txBody>
      </p:sp>
      <p:sp>
        <p:nvSpPr>
          <p:cNvPr id="9"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3</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ea typeface="ＭＳ Ｐゴシック" charset="-128"/>
                <a:cs typeface="ＭＳ Ｐゴシック" charset="-128"/>
              </a:rPr>
              <a:t>Sequent NUMA-Q</a:t>
            </a:r>
          </a:p>
        </p:txBody>
      </p:sp>
      <p:sp>
        <p:nvSpPr>
          <p:cNvPr id="53250" name="Rectangle 3"/>
          <p:cNvSpPr>
            <a:spLocks noGrp="1" noChangeArrowheads="1"/>
          </p:cNvSpPr>
          <p:nvPr>
            <p:ph type="body" idx="1"/>
          </p:nvPr>
        </p:nvSpPr>
        <p:spPr/>
        <p:txBody>
          <a:bodyPr>
            <a:normAutofit lnSpcReduction="10000"/>
          </a:bodyPr>
          <a:lstStyle/>
          <a:p>
            <a:endParaRPr lang="en-US">
              <a:ea typeface="ＭＳ Ｐゴシック" charset="-128"/>
              <a:cs typeface="ＭＳ Ｐゴシック" charset="-128"/>
            </a:endParaRPr>
          </a:p>
          <a:p>
            <a:endParaRPr lang="en-US">
              <a:ea typeface="ＭＳ Ｐゴシック" charset="-128"/>
              <a:cs typeface="ＭＳ Ｐゴシック" charset="-128"/>
            </a:endParaRPr>
          </a:p>
          <a:p>
            <a:endParaRPr lang="en-US">
              <a:ea typeface="ＭＳ Ｐゴシック" charset="-128"/>
              <a:cs typeface="ＭＳ Ｐゴシック" charset="-128"/>
            </a:endParaRPr>
          </a:p>
          <a:p>
            <a:endParaRPr lang="en-US">
              <a:ea typeface="ＭＳ Ｐゴシック" charset="-128"/>
              <a:cs typeface="ＭＳ Ｐゴシック" charset="-128"/>
            </a:endParaRPr>
          </a:p>
          <a:p>
            <a:r>
              <a:rPr lang="en-US">
                <a:ea typeface="ＭＳ Ｐゴシック" charset="-128"/>
                <a:cs typeface="ＭＳ Ｐゴシック" charset="-128"/>
              </a:rPr>
              <a:t>Ring-based SCI network</a:t>
            </a:r>
          </a:p>
          <a:p>
            <a:pPr lvl="1"/>
            <a:r>
              <a:rPr lang="en-US"/>
              <a:t>1 GB/second</a:t>
            </a:r>
          </a:p>
          <a:p>
            <a:pPr lvl="1"/>
            <a:r>
              <a:rPr lang="en-US"/>
              <a:t>Built-in coherency</a:t>
            </a:r>
          </a:p>
          <a:p>
            <a:r>
              <a:rPr lang="en-US">
                <a:ea typeface="ＭＳ Ｐゴシック" charset="-128"/>
                <a:cs typeface="ＭＳ Ｐゴシック" charset="-128"/>
              </a:rPr>
              <a:t>Commodity SMPs as building blocks</a:t>
            </a:r>
          </a:p>
          <a:p>
            <a:pPr lvl="1"/>
            <a:r>
              <a:rPr lang="en-US"/>
              <a:t>Extend coherency mechanism</a:t>
            </a:r>
          </a:p>
          <a:p>
            <a:r>
              <a:rPr lang="en-US">
                <a:ea typeface="ＭＳ Ｐゴシック" charset="-128"/>
                <a:cs typeface="ＭＳ Ｐゴシック" charset="-128"/>
              </a:rPr>
              <a:t>Split transaction bus</a:t>
            </a:r>
          </a:p>
        </p:txBody>
      </p:sp>
      <p:pic>
        <p:nvPicPr>
          <p:cNvPr id="53251" name="Picture 4"/>
          <p:cNvPicPr>
            <a:picLocks noChangeArrowheads="1"/>
          </p:cNvPicPr>
          <p:nvPr/>
        </p:nvPicPr>
        <p:blipFill>
          <a:blip r:embed="rId2"/>
          <a:srcRect/>
          <a:stretch>
            <a:fillRect/>
          </a:stretch>
        </p:blipFill>
        <p:spPr bwMode="auto">
          <a:xfrm>
            <a:off x="2495550" y="914400"/>
            <a:ext cx="6343650" cy="3570288"/>
          </a:xfrm>
          <a:prstGeom prst="rect">
            <a:avLst/>
          </a:prstGeom>
          <a:noFill/>
          <a:ln w="25400">
            <a:noFill/>
            <a:miter lim="800000"/>
            <a:headEnd/>
            <a:tailEnd/>
          </a:ln>
        </p:spPr>
      </p:pic>
      <p:sp>
        <p:nvSpPr>
          <p:cNvPr id="6"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30</a:t>
            </a:fld>
            <a:endParaRPr lang="en-US" dirty="0"/>
          </a:p>
        </p:txBody>
      </p:sp>
      <p:sp>
        <p:nvSpPr>
          <p:cNvPr id="7"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ea typeface="ＭＳ Ｐゴシック" charset="-128"/>
                <a:cs typeface="ＭＳ Ｐゴシック" charset="-128"/>
              </a:rPr>
              <a:t>SGI Origin 2000</a:t>
            </a:r>
          </a:p>
        </p:txBody>
      </p:sp>
      <p:sp>
        <p:nvSpPr>
          <p:cNvPr id="54274" name="Rectangle 3"/>
          <p:cNvSpPr>
            <a:spLocks noGrp="1" noChangeArrowheads="1"/>
          </p:cNvSpPr>
          <p:nvPr>
            <p:ph type="body" idx="1"/>
          </p:nvPr>
        </p:nvSpPr>
        <p:spPr>
          <a:xfrm>
            <a:off x="238125" y="896553"/>
            <a:ext cx="8905875" cy="3370647"/>
          </a:xfrm>
        </p:spPr>
        <p:txBody>
          <a:bodyPr>
            <a:normAutofit fontScale="92500" lnSpcReduction="10000"/>
          </a:bodyPr>
          <a:lstStyle/>
          <a:p>
            <a:r>
              <a:rPr lang="en-US" dirty="0">
                <a:ea typeface="ＭＳ Ｐゴシック" charset="-128"/>
                <a:cs typeface="ＭＳ Ｐゴシック" charset="-128"/>
              </a:rPr>
              <a:t>Scalable shared</a:t>
            </a:r>
            <a:br>
              <a:rPr lang="en-US" dirty="0">
                <a:ea typeface="ＭＳ Ｐゴシック" charset="-128"/>
                <a:cs typeface="ＭＳ Ｐゴシック" charset="-128"/>
              </a:rPr>
            </a:br>
            <a:r>
              <a:rPr lang="en-US" dirty="0">
                <a:ea typeface="ＭＳ Ｐゴシック" charset="-128"/>
                <a:cs typeface="ＭＳ Ｐゴシック" charset="-128"/>
              </a:rPr>
              <a:t>memory multiprocessor</a:t>
            </a:r>
          </a:p>
          <a:p>
            <a:r>
              <a:rPr lang="en-US" dirty="0">
                <a:ea typeface="ＭＳ Ｐゴシック" charset="-128"/>
                <a:cs typeface="ＭＳ Ｐゴシック" charset="-128"/>
              </a:rPr>
              <a:t>MIPS R10000 CPU</a:t>
            </a:r>
          </a:p>
          <a:p>
            <a:r>
              <a:rPr lang="en-US" dirty="0" err="1">
                <a:ea typeface="ＭＳ Ｐゴシック" charset="-128"/>
                <a:cs typeface="ＭＳ Ｐゴシック" charset="-128"/>
              </a:rPr>
              <a:t>NUMAlink</a:t>
            </a:r>
            <a:r>
              <a:rPr lang="en-US" dirty="0">
                <a:ea typeface="ＭＳ Ｐゴシック" charset="-128"/>
                <a:cs typeface="ＭＳ Ｐゴシック" charset="-128"/>
              </a:rPr>
              <a:t> router</a:t>
            </a:r>
          </a:p>
          <a:p>
            <a:r>
              <a:rPr lang="en-US" dirty="0">
                <a:ea typeface="ＭＳ Ｐゴシック" charset="-128"/>
                <a:cs typeface="ＭＳ Ｐゴシック" charset="-128"/>
              </a:rPr>
              <a:t>Directory-based cache</a:t>
            </a:r>
            <a:br>
              <a:rPr lang="en-US" dirty="0">
                <a:ea typeface="ＭＳ Ｐゴシック" charset="-128"/>
                <a:cs typeface="ＭＳ Ｐゴシック" charset="-128"/>
              </a:rPr>
            </a:br>
            <a:r>
              <a:rPr lang="en-US" dirty="0">
                <a:ea typeface="ＭＳ Ｐゴシック" charset="-128"/>
                <a:cs typeface="ＭＳ Ｐゴシック" charset="-128"/>
              </a:rPr>
              <a:t>coherency (MESI)</a:t>
            </a:r>
          </a:p>
          <a:p>
            <a:r>
              <a:rPr lang="en-US" dirty="0">
                <a:ea typeface="ＭＳ Ｐゴシック" charset="-128"/>
                <a:cs typeface="ＭＳ Ｐゴシック" charset="-128"/>
              </a:rPr>
              <a:t>ASCI Blue Mountain</a:t>
            </a:r>
          </a:p>
        </p:txBody>
      </p:sp>
      <p:pic>
        <p:nvPicPr>
          <p:cNvPr id="54275" name="Picture 6" descr="o2000-network.gif                                              000813D3Macintosh HD                   B8A9EEAE:"/>
          <p:cNvPicPr>
            <a:picLocks noChangeAspect="1" noChangeArrowheads="1"/>
          </p:cNvPicPr>
          <p:nvPr/>
        </p:nvPicPr>
        <p:blipFill>
          <a:blip r:embed="rId2"/>
          <a:srcRect l="37004" t="47035" b="7236"/>
          <a:stretch>
            <a:fillRect/>
          </a:stretch>
        </p:blipFill>
        <p:spPr bwMode="auto">
          <a:xfrm>
            <a:off x="4992687" y="3810000"/>
            <a:ext cx="3846513" cy="2447925"/>
          </a:xfrm>
          <a:prstGeom prst="rect">
            <a:avLst/>
          </a:prstGeom>
          <a:noFill/>
          <a:ln w="9525">
            <a:noFill/>
            <a:miter lim="800000"/>
            <a:headEnd/>
            <a:tailEnd/>
          </a:ln>
        </p:spPr>
      </p:pic>
      <p:pic>
        <p:nvPicPr>
          <p:cNvPr id="54276" name="Picture 4"/>
          <p:cNvPicPr>
            <a:picLocks noChangeAspect="1" noChangeArrowheads="1"/>
          </p:cNvPicPr>
          <p:nvPr/>
        </p:nvPicPr>
        <p:blipFill>
          <a:blip r:embed="rId3"/>
          <a:srcRect/>
          <a:stretch>
            <a:fillRect/>
          </a:stretch>
        </p:blipFill>
        <p:spPr bwMode="auto">
          <a:xfrm>
            <a:off x="4745482" y="762000"/>
            <a:ext cx="4322318" cy="2869438"/>
          </a:xfrm>
          <a:prstGeom prst="rect">
            <a:avLst/>
          </a:prstGeom>
          <a:noFill/>
          <a:ln w="25400">
            <a:noFill/>
            <a:miter lim="800000"/>
            <a:headEnd/>
            <a:tailEnd/>
          </a:ln>
        </p:spPr>
      </p:pic>
      <p:pic>
        <p:nvPicPr>
          <p:cNvPr id="7" name="Picture 6" descr="blah.jpg"/>
          <p:cNvPicPr>
            <a:picLocks noChangeAspect="1"/>
          </p:cNvPicPr>
          <p:nvPr/>
        </p:nvPicPr>
        <p:blipFill>
          <a:blip r:embed="rId4"/>
          <a:stretch>
            <a:fillRect/>
          </a:stretch>
        </p:blipFill>
        <p:spPr>
          <a:xfrm>
            <a:off x="685800" y="4267200"/>
            <a:ext cx="3124200" cy="2014790"/>
          </a:xfrm>
          <a:prstGeom prst="rect">
            <a:avLst/>
          </a:prstGeom>
        </p:spPr>
      </p:pic>
      <p:sp>
        <p:nvSpPr>
          <p:cNvPr id="10"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31</a:t>
            </a:fld>
            <a:endParaRPr lang="en-US" dirty="0"/>
          </a:p>
        </p:txBody>
      </p:sp>
      <p:sp>
        <p:nvSpPr>
          <p:cNvPr id="11"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dirty="0">
                <a:ea typeface="ＭＳ Ｐゴシック" charset="-128"/>
                <a:cs typeface="ＭＳ Ｐゴシック" charset="-128"/>
              </a:rPr>
              <a:t>Next Topics</a:t>
            </a:r>
          </a:p>
        </p:txBody>
      </p:sp>
      <p:sp>
        <p:nvSpPr>
          <p:cNvPr id="89090" name="Rectangle 3"/>
          <p:cNvSpPr>
            <a:spLocks noGrp="1" noChangeArrowheads="1"/>
          </p:cNvSpPr>
          <p:nvPr>
            <p:ph type="body" idx="1"/>
          </p:nvPr>
        </p:nvSpPr>
        <p:spPr/>
        <p:txBody>
          <a:bodyPr/>
          <a:lstStyle/>
          <a:p>
            <a:r>
              <a:rPr lang="en-US" dirty="0">
                <a:ea typeface="ＭＳ Ｐゴシック" charset="-128"/>
                <a:cs typeface="ＭＳ Ｐゴシック" charset="-128"/>
              </a:rPr>
              <a:t>Parallel Program Design and Multithreading in Shared Memory Architectures</a:t>
            </a:r>
          </a:p>
          <a:p>
            <a:r>
              <a:rPr lang="en-US" dirty="0">
                <a:ea typeface="ＭＳ Ｐゴシック" charset="-128"/>
                <a:cs typeface="ＭＳ Ｐゴシック" charset="-128"/>
              </a:rPr>
              <a:t>Distributed Computing and Distributed Memory Models</a:t>
            </a:r>
          </a:p>
          <a:p>
            <a:pPr marL="0" indent="0">
              <a:buNone/>
            </a:pPr>
            <a:endParaRPr lang="en-US" dirty="0">
              <a:ea typeface="ＭＳ Ｐゴシック" charset="-128"/>
              <a:cs typeface="ＭＳ Ｐゴシック" charset="-128"/>
            </a:endParaRPr>
          </a:p>
          <a:p>
            <a:pPr>
              <a:buFont typeface="Wingdings" charset="2"/>
              <a:buNone/>
            </a:pPr>
            <a:endParaRPr lang="en-US" dirty="0">
              <a:ea typeface="ＭＳ Ｐゴシック" charset="-128"/>
              <a:cs typeface="ＭＳ Ｐゴシック" charset="-128"/>
            </a:endParaRPr>
          </a:p>
          <a:p>
            <a:endParaRPr lang="en-US" dirty="0">
              <a:ea typeface="ＭＳ Ｐゴシック" charset="-128"/>
              <a:cs typeface="ＭＳ Ｐゴシック" charset="-128"/>
            </a:endParaRP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32</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DE61-309E-4E11-AA68-AC596260C975}"/>
              </a:ext>
            </a:extLst>
          </p:cNvPr>
          <p:cNvSpPr>
            <a:spLocks noGrp="1"/>
          </p:cNvSpPr>
          <p:nvPr>
            <p:ph type="title"/>
          </p:nvPr>
        </p:nvSpPr>
        <p:spPr/>
        <p:txBody>
          <a:bodyPr/>
          <a:lstStyle/>
          <a:p>
            <a:r>
              <a:rPr lang="en-US" dirty="0"/>
              <a:t>Shared Memory Model</a:t>
            </a:r>
            <a:endParaRPr lang="en-PK" dirty="0"/>
          </a:p>
        </p:txBody>
      </p:sp>
      <p:sp>
        <p:nvSpPr>
          <p:cNvPr id="3" name="Content Placeholder 2">
            <a:extLst>
              <a:ext uri="{FF2B5EF4-FFF2-40B4-BE49-F238E27FC236}">
                <a16:creationId xmlns:a16="http://schemas.microsoft.com/office/drawing/2014/main" id="{878E242D-17D5-4FB0-8A19-703234FCF2E9}"/>
              </a:ext>
            </a:extLst>
          </p:cNvPr>
          <p:cNvSpPr>
            <a:spLocks noGrp="1"/>
          </p:cNvSpPr>
          <p:nvPr>
            <p:ph idx="1"/>
          </p:nvPr>
        </p:nvSpPr>
        <p:spPr/>
        <p:txBody>
          <a:bodyPr/>
          <a:lstStyle/>
          <a:p>
            <a:r>
              <a:rPr lang="en-GB" dirty="0"/>
              <a:t>Parallel computers can also be classified according to memory access</a:t>
            </a:r>
            <a:endParaRPr lang="en-US" dirty="0">
              <a:ea typeface="ＭＳ Ｐゴシック" charset="-128"/>
              <a:cs typeface="ＭＳ Ｐゴシック" charset="-128"/>
            </a:endParaRPr>
          </a:p>
          <a:p>
            <a:r>
              <a:rPr lang="en-US" dirty="0"/>
              <a:t>Shared Memory Computers</a:t>
            </a:r>
          </a:p>
          <a:p>
            <a:r>
              <a:rPr lang="en-US" dirty="0"/>
              <a:t>Message Passing (Distributed Memory)</a:t>
            </a:r>
          </a:p>
          <a:p>
            <a:pPr lvl="1"/>
            <a:r>
              <a:rPr lang="en-US" dirty="0"/>
              <a:t>Multi-Processor</a:t>
            </a:r>
          </a:p>
          <a:p>
            <a:pPr lvl="1"/>
            <a:r>
              <a:rPr lang="en-US" dirty="0"/>
              <a:t>Multi-Computer</a:t>
            </a:r>
          </a:p>
          <a:p>
            <a:pPr lvl="2"/>
            <a:r>
              <a:rPr lang="en-US" dirty="0"/>
              <a:t>Cluster</a:t>
            </a:r>
          </a:p>
          <a:p>
            <a:pPr lvl="2"/>
            <a:r>
              <a:rPr lang="en-US" dirty="0"/>
              <a:t>Grid</a:t>
            </a:r>
          </a:p>
          <a:p>
            <a:pPr lvl="2"/>
            <a:r>
              <a:rPr lang="en-US" dirty="0"/>
              <a:t>Cloud</a:t>
            </a:r>
            <a:endParaRPr lang="en-PK" dirty="0"/>
          </a:p>
        </p:txBody>
      </p:sp>
    </p:spTree>
    <p:extLst>
      <p:ext uri="{BB962C8B-B14F-4D97-AF65-F5344CB8AC3E}">
        <p14:creationId xmlns:p14="http://schemas.microsoft.com/office/powerpoint/2010/main" val="358247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0ACF96-0B09-45C3-A196-0F118CC28EF7}"/>
              </a:ext>
            </a:extLst>
          </p:cNvPr>
          <p:cNvPicPr>
            <a:picLocks noChangeAspect="1"/>
          </p:cNvPicPr>
          <p:nvPr/>
        </p:nvPicPr>
        <p:blipFill>
          <a:blip r:embed="rId2">
            <a:alphaModFix amt="20000"/>
          </a:blip>
          <a:stretch>
            <a:fillRect/>
          </a:stretch>
        </p:blipFill>
        <p:spPr>
          <a:xfrm>
            <a:off x="5562600" y="4309673"/>
            <a:ext cx="2876951" cy="2076740"/>
          </a:xfrm>
          <a:prstGeom prst="rect">
            <a:avLst/>
          </a:prstGeom>
        </p:spPr>
      </p:pic>
      <p:sp>
        <p:nvSpPr>
          <p:cNvPr id="22529" name="Rectangle 2"/>
          <p:cNvSpPr>
            <a:spLocks noGrp="1" noChangeArrowheads="1"/>
          </p:cNvSpPr>
          <p:nvPr>
            <p:ph type="title"/>
          </p:nvPr>
        </p:nvSpPr>
        <p:spPr/>
        <p:txBody>
          <a:bodyPr/>
          <a:lstStyle/>
          <a:p>
            <a:r>
              <a:rPr lang="en-US" dirty="0">
                <a:ea typeface="ＭＳ Ｐゴシック" charset="-128"/>
                <a:cs typeface="ＭＳ Ｐゴシック" charset="-128"/>
              </a:rPr>
              <a:t>Shared Physical Memory</a:t>
            </a:r>
          </a:p>
        </p:txBody>
      </p:sp>
      <p:sp>
        <p:nvSpPr>
          <p:cNvPr id="22530" name="Rectangle 3"/>
          <p:cNvSpPr>
            <a:spLocks noGrp="1" noChangeArrowheads="1"/>
          </p:cNvSpPr>
          <p:nvPr>
            <p:ph type="body" idx="1"/>
          </p:nvPr>
        </p:nvSpPr>
        <p:spPr/>
        <p:txBody>
          <a:bodyPr>
            <a:normAutofit fontScale="92500" lnSpcReduction="20000"/>
          </a:bodyPr>
          <a:lstStyle/>
          <a:p>
            <a:r>
              <a:rPr lang="en-US" dirty="0">
                <a:ea typeface="ＭＳ Ｐゴシック" charset="-128"/>
                <a:cs typeface="ＭＳ Ｐゴシック" charset="-128"/>
              </a:rPr>
              <a:t>Add processors to single processor computer system</a:t>
            </a:r>
          </a:p>
          <a:p>
            <a:r>
              <a:rPr lang="en-US" dirty="0">
                <a:ea typeface="ＭＳ Ｐゴシック" charset="-128"/>
                <a:cs typeface="ＭＳ Ｐゴシック" charset="-128"/>
              </a:rPr>
              <a:t>Processors </a:t>
            </a:r>
            <a:r>
              <a:rPr lang="en-US" i="1" dirty="0">
                <a:ea typeface="ＭＳ Ｐゴシック" charset="-128"/>
                <a:cs typeface="ＭＳ Ｐゴシック" charset="-128"/>
              </a:rPr>
              <a:t>share</a:t>
            </a:r>
            <a:r>
              <a:rPr lang="en-US" dirty="0">
                <a:ea typeface="ＭＳ Ｐゴシック" charset="-128"/>
                <a:cs typeface="ＭＳ Ｐゴシック" charset="-128"/>
              </a:rPr>
              <a:t> computer system resources</a:t>
            </a:r>
          </a:p>
          <a:p>
            <a:pPr lvl="1"/>
            <a:r>
              <a:rPr lang="en-US" dirty="0"/>
              <a:t>Memory, storage, …</a:t>
            </a:r>
          </a:p>
          <a:p>
            <a:r>
              <a:rPr lang="en-US" dirty="0">
                <a:ea typeface="ＭＳ Ｐゴシック" charset="-128"/>
                <a:cs typeface="ＭＳ Ｐゴシック" charset="-128"/>
              </a:rPr>
              <a:t>Sharing physical memory</a:t>
            </a:r>
          </a:p>
          <a:p>
            <a:pPr lvl="1"/>
            <a:r>
              <a:rPr lang="en-US" dirty="0"/>
              <a:t>Any processor can reference any memory location</a:t>
            </a:r>
          </a:p>
          <a:p>
            <a:pPr lvl="1"/>
            <a:r>
              <a:rPr lang="en-US" dirty="0"/>
              <a:t>Any I/O controller can reference any memory address</a:t>
            </a:r>
          </a:p>
          <a:p>
            <a:pPr lvl="1"/>
            <a:r>
              <a:rPr lang="en-US" dirty="0"/>
              <a:t>Single physical memory address space (Global Address Space)</a:t>
            </a:r>
          </a:p>
          <a:p>
            <a:pPr lvl="1"/>
            <a:r>
              <a:rPr lang="en-GB" dirty="0">
                <a:ea typeface="ＭＳ Ｐゴシック" charset="-128"/>
                <a:cs typeface="ＭＳ Ｐゴシック" charset="-128"/>
              </a:rPr>
              <a:t>Changes in a memory location effected by one processor are visible to all other processors</a:t>
            </a:r>
            <a:endParaRPr lang="en-US" dirty="0">
              <a:ea typeface="ＭＳ Ｐゴシック" charset="-128"/>
              <a:cs typeface="ＭＳ Ｐゴシック" charset="-128"/>
            </a:endParaRPr>
          </a:p>
          <a:p>
            <a:r>
              <a:rPr lang="en-US" dirty="0">
                <a:ea typeface="ＭＳ Ｐゴシック" charset="-128"/>
                <a:cs typeface="ＭＳ Ｐゴシック" charset="-128"/>
              </a:rPr>
              <a:t>Communication occurs as a result of loads and stores</a:t>
            </a:r>
          </a:p>
          <a:p>
            <a:r>
              <a:rPr lang="en-GB" dirty="0"/>
              <a:t>Two classes of shared memory machines: UMA and NUMA, (and COMA) </a:t>
            </a:r>
            <a:endParaRPr lang="en-US" dirty="0">
              <a:ea typeface="ＭＳ Ｐゴシック" charset="-128"/>
              <a:cs typeface="ＭＳ Ｐゴシック" charset="-128"/>
            </a:endParaRPr>
          </a:p>
        </p:txBody>
      </p:sp>
      <p:sp>
        <p:nvSpPr>
          <p:cNvPr id="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5</a:t>
            </a:fld>
            <a:endParaRPr lang="en-US" dirty="0"/>
          </a:p>
        </p:txBody>
      </p:sp>
      <p:sp>
        <p:nvSpPr>
          <p:cNvPr id="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ea typeface="ＭＳ Ｐゴシック" charset="-128"/>
                <a:cs typeface="ＭＳ Ｐゴシック" charset="-128"/>
              </a:rPr>
              <a:t>Caching in Shared Memory Systems</a:t>
            </a:r>
          </a:p>
        </p:txBody>
      </p:sp>
      <p:sp>
        <p:nvSpPr>
          <p:cNvPr id="23554" name="Rectangle 3"/>
          <p:cNvSpPr>
            <a:spLocks noGrp="1" noChangeArrowheads="1"/>
          </p:cNvSpPr>
          <p:nvPr>
            <p:ph type="body" idx="1"/>
          </p:nvPr>
        </p:nvSpPr>
        <p:spPr/>
        <p:txBody>
          <a:bodyPr>
            <a:normAutofit fontScale="70000" lnSpcReduction="20000"/>
          </a:bodyPr>
          <a:lstStyle/>
          <a:p>
            <a:r>
              <a:rPr lang="en-US" sz="4000" dirty="0">
                <a:ea typeface="ＭＳ Ｐゴシック" charset="-128"/>
                <a:cs typeface="ＭＳ Ｐゴシック" charset="-128"/>
              </a:rPr>
              <a:t>Reduce average latency</a:t>
            </a:r>
          </a:p>
          <a:p>
            <a:pPr lvl="1"/>
            <a:r>
              <a:rPr lang="en-US" sz="3400" dirty="0"/>
              <a:t>automatic replication closer to processor</a:t>
            </a:r>
          </a:p>
          <a:p>
            <a:r>
              <a:rPr lang="en-US" sz="4000" dirty="0">
                <a:ea typeface="ＭＳ Ｐゴシック" charset="-128"/>
                <a:cs typeface="ＭＳ Ｐゴシック" charset="-128"/>
              </a:rPr>
              <a:t>Reduce average bandwidth</a:t>
            </a:r>
          </a:p>
          <a:p>
            <a:r>
              <a:rPr lang="en-US" sz="4000" dirty="0">
                <a:ea typeface="ＭＳ Ｐゴシック" charset="-128"/>
                <a:cs typeface="ＭＳ Ｐゴシック" charset="-128"/>
              </a:rPr>
              <a:t>Data is logically transferred from</a:t>
            </a:r>
            <a:br>
              <a:rPr lang="en-US" sz="4000" dirty="0">
                <a:ea typeface="ＭＳ Ｐゴシック" charset="-128"/>
                <a:cs typeface="ＭＳ Ｐゴシック" charset="-128"/>
              </a:rPr>
            </a:br>
            <a:r>
              <a:rPr lang="en-US" sz="4000" dirty="0">
                <a:ea typeface="ＭＳ Ｐゴシック" charset="-128"/>
                <a:cs typeface="ＭＳ Ｐゴシック" charset="-128"/>
              </a:rPr>
              <a:t>producer to consumer to memory</a:t>
            </a:r>
          </a:p>
          <a:p>
            <a:pPr lvl="1"/>
            <a:r>
              <a:rPr lang="en-US" sz="3400" dirty="0"/>
              <a:t>store reg </a:t>
            </a:r>
            <a:r>
              <a:rPr lang="en-US" sz="3400" dirty="0">
                <a:sym typeface="Symbol" charset="2"/>
              </a:rPr>
              <a:t></a:t>
            </a:r>
            <a:r>
              <a:rPr lang="en-US" sz="3400" dirty="0"/>
              <a:t> mem</a:t>
            </a:r>
          </a:p>
          <a:p>
            <a:pPr lvl="1"/>
            <a:r>
              <a:rPr lang="en-US" sz="3400" dirty="0"/>
              <a:t>load  reg </a:t>
            </a:r>
            <a:r>
              <a:rPr lang="en-US" sz="3400" dirty="0">
                <a:sym typeface="Symbol" charset="2"/>
              </a:rPr>
              <a:t></a:t>
            </a:r>
            <a:r>
              <a:rPr lang="en-US" sz="3400" dirty="0"/>
              <a:t> mem</a:t>
            </a:r>
          </a:p>
          <a:p>
            <a:r>
              <a:rPr lang="en-US" sz="4000" dirty="0">
                <a:ea typeface="ＭＳ Ｐゴシック" charset="-128"/>
                <a:cs typeface="ＭＳ Ｐゴシック" charset="-128"/>
              </a:rPr>
              <a:t>Processors can share data efficiently</a:t>
            </a:r>
          </a:p>
          <a:p>
            <a:pPr marL="0" indent="0">
              <a:buNone/>
            </a:pPr>
            <a:endParaRPr lang="en-US" b="1" dirty="0">
              <a:ea typeface="ＭＳ Ｐゴシック" charset="-128"/>
              <a:cs typeface="ＭＳ Ｐゴシック" charset="-128"/>
            </a:endParaRPr>
          </a:p>
          <a:p>
            <a:pPr marL="0" indent="0">
              <a:buNone/>
            </a:pPr>
            <a:r>
              <a:rPr lang="en-US" b="1" dirty="0">
                <a:ea typeface="ＭＳ Ｐゴシック" charset="-128"/>
                <a:cs typeface="ＭＳ Ｐゴシック" charset="-128"/>
              </a:rPr>
              <a:t>What happens when store and load are </a:t>
            </a:r>
          </a:p>
          <a:p>
            <a:pPr marL="0" indent="0">
              <a:buNone/>
            </a:pPr>
            <a:r>
              <a:rPr lang="en-US" b="1" dirty="0">
                <a:ea typeface="ＭＳ Ｐゴシック" charset="-128"/>
                <a:cs typeface="ＭＳ Ｐゴシック" charset="-128"/>
              </a:rPr>
              <a:t>executed on different processors?</a:t>
            </a:r>
          </a:p>
          <a:p>
            <a:r>
              <a:rPr lang="en-US" dirty="0">
                <a:ea typeface="ＭＳ Ｐゴシック" charset="-128"/>
                <a:cs typeface="ＭＳ Ｐゴシック" charset="-128"/>
              </a:rPr>
              <a:t>Cache coherence problems</a:t>
            </a:r>
          </a:p>
          <a:p>
            <a:pPr lvl="1"/>
            <a:r>
              <a:rPr lang="en-GB" sz="3400" dirty="0"/>
              <a:t>If one processor updates a location in shared memory, all the other processors know about the update. Cache coherence is accomplished at the hardware level</a:t>
            </a:r>
            <a:endParaRPr lang="en-US" sz="3400" dirty="0">
              <a:ea typeface="ＭＳ Ｐゴシック" charset="-128"/>
              <a:cs typeface="ＭＳ Ｐゴシック" charset="-128"/>
            </a:endParaRPr>
          </a:p>
        </p:txBody>
      </p:sp>
      <p:grpSp>
        <p:nvGrpSpPr>
          <p:cNvPr id="2" name="Group 5"/>
          <p:cNvGrpSpPr>
            <a:grpSpLocks/>
          </p:cNvGrpSpPr>
          <p:nvPr/>
        </p:nvGrpSpPr>
        <p:grpSpPr bwMode="auto">
          <a:xfrm>
            <a:off x="6334125" y="3763963"/>
            <a:ext cx="341313" cy="731837"/>
            <a:chOff x="1392" y="2976"/>
            <a:chExt cx="192" cy="288"/>
          </a:xfrm>
        </p:grpSpPr>
        <p:sp>
          <p:nvSpPr>
            <p:cNvPr id="23581" name="Rectangle 6"/>
            <p:cNvSpPr>
              <a:spLocks noChangeArrowheads="1"/>
            </p:cNvSpPr>
            <p:nvPr/>
          </p:nvSpPr>
          <p:spPr bwMode="auto">
            <a:xfrm>
              <a:off x="1392" y="3072"/>
              <a:ext cx="192" cy="192"/>
            </a:xfrm>
            <a:prstGeom prst="rect">
              <a:avLst/>
            </a:prstGeom>
            <a:solidFill>
              <a:schemeClr val="bg1"/>
            </a:solidFill>
            <a:ln w="9525">
              <a:solidFill>
                <a:srgbClr val="000000"/>
              </a:solidFill>
              <a:miter lim="800000"/>
              <a:headEnd/>
              <a:tailEnd/>
            </a:ln>
          </p:spPr>
          <p:txBody>
            <a:bodyPr wrap="none" bIns="0" anchor="ctr">
              <a:prstTxWarp prst="textNoShape">
                <a:avLst/>
              </a:prstTxWarp>
            </a:bodyPr>
            <a:lstStyle/>
            <a:p>
              <a:r>
                <a:rPr lang="en-US" sz="1400" b="1">
                  <a:latin typeface="Arial" charset="0"/>
                </a:rPr>
                <a:t>P</a:t>
              </a:r>
            </a:p>
          </p:txBody>
        </p:sp>
        <p:sp>
          <p:nvSpPr>
            <p:cNvPr id="23582" name="Line 7"/>
            <p:cNvSpPr>
              <a:spLocks noChangeShapeType="1"/>
            </p:cNvSpPr>
            <p:nvPr/>
          </p:nvSpPr>
          <p:spPr bwMode="auto">
            <a:xfrm flipV="1">
              <a:off x="1488" y="2976"/>
              <a:ext cx="0" cy="96"/>
            </a:xfrm>
            <a:prstGeom prst="line">
              <a:avLst/>
            </a:prstGeom>
            <a:noFill/>
            <a:ln w="9525">
              <a:solidFill>
                <a:srgbClr val="000000"/>
              </a:solidFill>
              <a:round/>
              <a:headEnd/>
              <a:tailEnd/>
            </a:ln>
          </p:spPr>
          <p:txBody>
            <a:bodyPr wrap="none" bIns="0" anchor="ctr">
              <a:prstTxWarp prst="textNoShape">
                <a:avLst/>
              </a:prstTxWarp>
            </a:bodyPr>
            <a:lstStyle/>
            <a:p>
              <a:endParaRPr lang="en-US"/>
            </a:p>
          </p:txBody>
        </p:sp>
      </p:grpSp>
      <p:sp>
        <p:nvSpPr>
          <p:cNvPr id="23556" name="Rectangle 8"/>
          <p:cNvSpPr>
            <a:spLocks noChangeArrowheads="1"/>
          </p:cNvSpPr>
          <p:nvPr/>
        </p:nvSpPr>
        <p:spPr bwMode="auto">
          <a:xfrm>
            <a:off x="6248400" y="3357563"/>
            <a:ext cx="512763" cy="406400"/>
          </a:xfrm>
          <a:prstGeom prst="rect">
            <a:avLst/>
          </a:prstGeom>
          <a:noFill/>
          <a:ln w="9525">
            <a:solidFill>
              <a:schemeClr val="tx1"/>
            </a:solidFill>
            <a:miter lim="800000"/>
            <a:headEnd/>
            <a:tailEnd/>
          </a:ln>
        </p:spPr>
        <p:txBody>
          <a:bodyPr wrap="none" bIns="0" anchor="ctr">
            <a:prstTxWarp prst="textNoShape">
              <a:avLst/>
            </a:prstTxWarp>
          </a:bodyPr>
          <a:lstStyle/>
          <a:p>
            <a:endParaRPr lang="en-US"/>
          </a:p>
        </p:txBody>
      </p:sp>
      <p:sp>
        <p:nvSpPr>
          <p:cNvPr id="23557" name="Rectangle 9"/>
          <p:cNvSpPr>
            <a:spLocks noChangeArrowheads="1"/>
          </p:cNvSpPr>
          <p:nvPr/>
        </p:nvSpPr>
        <p:spPr bwMode="auto">
          <a:xfrm>
            <a:off x="6248400" y="2057400"/>
            <a:ext cx="2819400" cy="974725"/>
          </a:xfrm>
          <a:prstGeom prst="rect">
            <a:avLst/>
          </a:prstGeom>
          <a:noFill/>
          <a:ln w="9525">
            <a:solidFill>
              <a:schemeClr val="tx1"/>
            </a:solidFill>
            <a:miter lim="800000"/>
            <a:headEnd/>
            <a:tailEnd/>
          </a:ln>
        </p:spPr>
        <p:txBody>
          <a:bodyPr wrap="none" bIns="0" anchor="ctr">
            <a:prstTxWarp prst="textNoShape">
              <a:avLst/>
            </a:prstTxWarp>
          </a:bodyPr>
          <a:lstStyle/>
          <a:p>
            <a:endParaRPr lang="en-US"/>
          </a:p>
        </p:txBody>
      </p:sp>
      <p:sp>
        <p:nvSpPr>
          <p:cNvPr id="23558" name="Rectangle 10"/>
          <p:cNvSpPr>
            <a:spLocks noChangeArrowheads="1"/>
          </p:cNvSpPr>
          <p:nvPr/>
        </p:nvSpPr>
        <p:spPr bwMode="auto">
          <a:xfrm>
            <a:off x="6334125" y="3521075"/>
            <a:ext cx="341313" cy="80963"/>
          </a:xfrm>
          <a:prstGeom prst="rect">
            <a:avLst/>
          </a:prstGeom>
          <a:solidFill>
            <a:srgbClr val="ED181E"/>
          </a:solidFill>
          <a:ln w="9525">
            <a:solidFill>
              <a:schemeClr val="tx1"/>
            </a:solidFill>
            <a:miter lim="800000"/>
            <a:headEnd/>
            <a:tailEnd/>
          </a:ln>
        </p:spPr>
        <p:txBody>
          <a:bodyPr wrap="none" bIns="0" anchor="ctr">
            <a:prstTxWarp prst="textNoShape">
              <a:avLst/>
            </a:prstTxWarp>
          </a:bodyPr>
          <a:lstStyle/>
          <a:p>
            <a:endParaRPr lang="en-US"/>
          </a:p>
        </p:txBody>
      </p:sp>
      <p:sp>
        <p:nvSpPr>
          <p:cNvPr id="23559" name="Rectangle 11"/>
          <p:cNvSpPr>
            <a:spLocks noChangeArrowheads="1"/>
          </p:cNvSpPr>
          <p:nvPr/>
        </p:nvSpPr>
        <p:spPr bwMode="auto">
          <a:xfrm>
            <a:off x="6419850" y="2382838"/>
            <a:ext cx="939800" cy="80962"/>
          </a:xfrm>
          <a:prstGeom prst="rect">
            <a:avLst/>
          </a:prstGeom>
          <a:noFill/>
          <a:ln w="9525">
            <a:solidFill>
              <a:schemeClr val="tx1"/>
            </a:solidFill>
            <a:miter lim="800000"/>
            <a:headEnd/>
            <a:tailEnd/>
          </a:ln>
        </p:spPr>
        <p:txBody>
          <a:bodyPr wrap="none" bIns="0" anchor="ctr">
            <a:prstTxWarp prst="textNoShape">
              <a:avLst/>
            </a:prstTxWarp>
          </a:bodyPr>
          <a:lstStyle/>
          <a:p>
            <a:endParaRPr lang="en-US"/>
          </a:p>
        </p:txBody>
      </p:sp>
      <p:sp>
        <p:nvSpPr>
          <p:cNvPr id="23560" name="Rectangle 12"/>
          <p:cNvSpPr>
            <a:spLocks noChangeArrowheads="1"/>
          </p:cNvSpPr>
          <p:nvPr/>
        </p:nvSpPr>
        <p:spPr bwMode="auto">
          <a:xfrm>
            <a:off x="6761163" y="2382838"/>
            <a:ext cx="341312" cy="80962"/>
          </a:xfrm>
          <a:prstGeom prst="rect">
            <a:avLst/>
          </a:prstGeom>
          <a:solidFill>
            <a:srgbClr val="ED181E"/>
          </a:solidFill>
          <a:ln w="9525">
            <a:solidFill>
              <a:schemeClr val="tx1"/>
            </a:solidFill>
            <a:miter lim="800000"/>
            <a:headEnd/>
            <a:tailEnd/>
          </a:ln>
        </p:spPr>
        <p:txBody>
          <a:bodyPr wrap="none" bIns="0" anchor="ctr">
            <a:prstTxWarp prst="textNoShape">
              <a:avLst/>
            </a:prstTxWarp>
          </a:bodyPr>
          <a:lstStyle/>
          <a:p>
            <a:endParaRPr lang="en-US"/>
          </a:p>
        </p:txBody>
      </p:sp>
      <p:sp>
        <p:nvSpPr>
          <p:cNvPr id="23561" name="Line 13"/>
          <p:cNvSpPr>
            <a:spLocks noChangeShapeType="1"/>
          </p:cNvSpPr>
          <p:nvPr/>
        </p:nvSpPr>
        <p:spPr bwMode="auto">
          <a:xfrm flipV="1">
            <a:off x="6503988" y="3032125"/>
            <a:ext cx="0" cy="325438"/>
          </a:xfrm>
          <a:prstGeom prst="line">
            <a:avLst/>
          </a:prstGeom>
          <a:noFill/>
          <a:ln w="9525">
            <a:solidFill>
              <a:schemeClr val="tx1"/>
            </a:solidFill>
            <a:round/>
            <a:headEnd/>
            <a:tailEnd/>
          </a:ln>
        </p:spPr>
        <p:txBody>
          <a:bodyPr wrap="none" bIns="0" anchor="ctr">
            <a:prstTxWarp prst="textNoShape">
              <a:avLst/>
            </a:prstTxWarp>
          </a:bodyPr>
          <a:lstStyle/>
          <a:p>
            <a:endParaRPr lang="en-US"/>
          </a:p>
        </p:txBody>
      </p:sp>
      <p:grpSp>
        <p:nvGrpSpPr>
          <p:cNvPr id="3" name="Group 14"/>
          <p:cNvGrpSpPr>
            <a:grpSpLocks/>
          </p:cNvGrpSpPr>
          <p:nvPr/>
        </p:nvGrpSpPr>
        <p:grpSpPr bwMode="auto">
          <a:xfrm>
            <a:off x="7016750" y="3763963"/>
            <a:ext cx="342900" cy="731837"/>
            <a:chOff x="1392" y="2976"/>
            <a:chExt cx="192" cy="288"/>
          </a:xfrm>
        </p:grpSpPr>
        <p:sp>
          <p:nvSpPr>
            <p:cNvPr id="23579" name="Rectangle 15"/>
            <p:cNvSpPr>
              <a:spLocks noChangeArrowheads="1"/>
            </p:cNvSpPr>
            <p:nvPr/>
          </p:nvSpPr>
          <p:spPr bwMode="auto">
            <a:xfrm>
              <a:off x="1392" y="3072"/>
              <a:ext cx="192" cy="192"/>
            </a:xfrm>
            <a:prstGeom prst="rect">
              <a:avLst/>
            </a:prstGeom>
            <a:solidFill>
              <a:schemeClr val="bg1"/>
            </a:solidFill>
            <a:ln w="9525">
              <a:solidFill>
                <a:srgbClr val="000000"/>
              </a:solidFill>
              <a:miter lim="800000"/>
              <a:headEnd/>
              <a:tailEnd/>
            </a:ln>
          </p:spPr>
          <p:txBody>
            <a:bodyPr wrap="none" bIns="0" anchor="ctr">
              <a:prstTxWarp prst="textNoShape">
                <a:avLst/>
              </a:prstTxWarp>
            </a:bodyPr>
            <a:lstStyle/>
            <a:p>
              <a:r>
                <a:rPr lang="en-US" sz="1400" b="1">
                  <a:latin typeface="Arial" charset="0"/>
                </a:rPr>
                <a:t>P</a:t>
              </a:r>
            </a:p>
          </p:txBody>
        </p:sp>
        <p:sp>
          <p:nvSpPr>
            <p:cNvPr id="23580" name="Line 16"/>
            <p:cNvSpPr>
              <a:spLocks noChangeShapeType="1"/>
            </p:cNvSpPr>
            <p:nvPr/>
          </p:nvSpPr>
          <p:spPr bwMode="auto">
            <a:xfrm flipV="1">
              <a:off x="1488" y="2976"/>
              <a:ext cx="0" cy="96"/>
            </a:xfrm>
            <a:prstGeom prst="line">
              <a:avLst/>
            </a:prstGeom>
            <a:noFill/>
            <a:ln w="9525">
              <a:solidFill>
                <a:srgbClr val="000000"/>
              </a:solidFill>
              <a:round/>
              <a:headEnd/>
              <a:tailEnd/>
            </a:ln>
          </p:spPr>
          <p:txBody>
            <a:bodyPr wrap="none" bIns="0" anchor="ctr">
              <a:prstTxWarp prst="textNoShape">
                <a:avLst/>
              </a:prstTxWarp>
            </a:bodyPr>
            <a:lstStyle/>
            <a:p>
              <a:endParaRPr lang="en-US"/>
            </a:p>
          </p:txBody>
        </p:sp>
      </p:grpSp>
      <p:sp>
        <p:nvSpPr>
          <p:cNvPr id="23563" name="Rectangle 17"/>
          <p:cNvSpPr>
            <a:spLocks noChangeArrowheads="1"/>
          </p:cNvSpPr>
          <p:nvPr/>
        </p:nvSpPr>
        <p:spPr bwMode="auto">
          <a:xfrm>
            <a:off x="6932613" y="3357563"/>
            <a:ext cx="511175" cy="406400"/>
          </a:xfrm>
          <a:prstGeom prst="rect">
            <a:avLst/>
          </a:prstGeom>
          <a:noFill/>
          <a:ln w="9525">
            <a:solidFill>
              <a:schemeClr val="tx1"/>
            </a:solidFill>
            <a:miter lim="800000"/>
            <a:headEnd/>
            <a:tailEnd/>
          </a:ln>
        </p:spPr>
        <p:txBody>
          <a:bodyPr wrap="none" bIns="0" anchor="ctr">
            <a:prstTxWarp prst="textNoShape">
              <a:avLst/>
            </a:prstTxWarp>
          </a:bodyPr>
          <a:lstStyle/>
          <a:p>
            <a:endParaRPr lang="en-US"/>
          </a:p>
        </p:txBody>
      </p:sp>
      <p:sp>
        <p:nvSpPr>
          <p:cNvPr id="23564" name="Rectangle 18"/>
          <p:cNvSpPr>
            <a:spLocks noChangeArrowheads="1"/>
          </p:cNvSpPr>
          <p:nvPr/>
        </p:nvSpPr>
        <p:spPr bwMode="auto">
          <a:xfrm>
            <a:off x="7016750" y="3521075"/>
            <a:ext cx="342900" cy="80963"/>
          </a:xfrm>
          <a:prstGeom prst="rect">
            <a:avLst/>
          </a:prstGeom>
          <a:solidFill>
            <a:srgbClr val="0332B7"/>
          </a:solidFill>
          <a:ln w="9525">
            <a:solidFill>
              <a:schemeClr val="tx1"/>
            </a:solidFill>
            <a:miter lim="800000"/>
            <a:headEnd/>
            <a:tailEnd/>
          </a:ln>
        </p:spPr>
        <p:txBody>
          <a:bodyPr wrap="none" bIns="0" anchor="ctr">
            <a:prstTxWarp prst="textNoShape">
              <a:avLst/>
            </a:prstTxWarp>
          </a:bodyPr>
          <a:lstStyle/>
          <a:p>
            <a:endParaRPr lang="en-US"/>
          </a:p>
        </p:txBody>
      </p:sp>
      <p:sp>
        <p:nvSpPr>
          <p:cNvPr id="23565" name="Line 19"/>
          <p:cNvSpPr>
            <a:spLocks noChangeShapeType="1"/>
          </p:cNvSpPr>
          <p:nvPr/>
        </p:nvSpPr>
        <p:spPr bwMode="auto">
          <a:xfrm flipV="1">
            <a:off x="7188200" y="3032125"/>
            <a:ext cx="0" cy="325438"/>
          </a:xfrm>
          <a:prstGeom prst="line">
            <a:avLst/>
          </a:prstGeom>
          <a:noFill/>
          <a:ln w="9525">
            <a:solidFill>
              <a:schemeClr val="tx1"/>
            </a:solidFill>
            <a:round/>
            <a:headEnd/>
            <a:tailEnd/>
          </a:ln>
        </p:spPr>
        <p:txBody>
          <a:bodyPr wrap="none" bIns="0" anchor="ctr">
            <a:prstTxWarp prst="textNoShape">
              <a:avLst/>
            </a:prstTxWarp>
          </a:bodyPr>
          <a:lstStyle/>
          <a:p>
            <a:endParaRPr lang="en-US"/>
          </a:p>
        </p:txBody>
      </p:sp>
      <p:grpSp>
        <p:nvGrpSpPr>
          <p:cNvPr id="4" name="Group 20"/>
          <p:cNvGrpSpPr>
            <a:grpSpLocks/>
          </p:cNvGrpSpPr>
          <p:nvPr/>
        </p:nvGrpSpPr>
        <p:grpSpPr bwMode="auto">
          <a:xfrm>
            <a:off x="8469313" y="3763963"/>
            <a:ext cx="342900" cy="731837"/>
            <a:chOff x="1392" y="2976"/>
            <a:chExt cx="192" cy="288"/>
          </a:xfrm>
        </p:grpSpPr>
        <p:sp>
          <p:nvSpPr>
            <p:cNvPr id="23577" name="Rectangle 21"/>
            <p:cNvSpPr>
              <a:spLocks noChangeArrowheads="1"/>
            </p:cNvSpPr>
            <p:nvPr/>
          </p:nvSpPr>
          <p:spPr bwMode="auto">
            <a:xfrm>
              <a:off x="1392" y="3072"/>
              <a:ext cx="192" cy="192"/>
            </a:xfrm>
            <a:prstGeom prst="rect">
              <a:avLst/>
            </a:prstGeom>
            <a:solidFill>
              <a:schemeClr val="bg1"/>
            </a:solidFill>
            <a:ln w="9525">
              <a:solidFill>
                <a:srgbClr val="000000"/>
              </a:solidFill>
              <a:miter lim="800000"/>
              <a:headEnd/>
              <a:tailEnd/>
            </a:ln>
          </p:spPr>
          <p:txBody>
            <a:bodyPr wrap="none" bIns="0" anchor="ctr">
              <a:prstTxWarp prst="textNoShape">
                <a:avLst/>
              </a:prstTxWarp>
            </a:bodyPr>
            <a:lstStyle/>
            <a:p>
              <a:r>
                <a:rPr lang="en-US" sz="1400" b="1">
                  <a:latin typeface="Arial" charset="0"/>
                </a:rPr>
                <a:t>P</a:t>
              </a:r>
            </a:p>
          </p:txBody>
        </p:sp>
        <p:sp>
          <p:nvSpPr>
            <p:cNvPr id="23578" name="Line 22"/>
            <p:cNvSpPr>
              <a:spLocks noChangeShapeType="1"/>
            </p:cNvSpPr>
            <p:nvPr/>
          </p:nvSpPr>
          <p:spPr bwMode="auto">
            <a:xfrm flipV="1">
              <a:off x="1488" y="2976"/>
              <a:ext cx="0" cy="96"/>
            </a:xfrm>
            <a:prstGeom prst="line">
              <a:avLst/>
            </a:prstGeom>
            <a:noFill/>
            <a:ln w="9525">
              <a:solidFill>
                <a:srgbClr val="000000"/>
              </a:solidFill>
              <a:round/>
              <a:headEnd/>
              <a:tailEnd/>
            </a:ln>
          </p:spPr>
          <p:txBody>
            <a:bodyPr wrap="none" bIns="0" anchor="ctr">
              <a:prstTxWarp prst="textNoShape">
                <a:avLst/>
              </a:prstTxWarp>
            </a:bodyPr>
            <a:lstStyle/>
            <a:p>
              <a:endParaRPr lang="en-US"/>
            </a:p>
          </p:txBody>
        </p:sp>
      </p:grpSp>
      <p:sp>
        <p:nvSpPr>
          <p:cNvPr id="23567" name="Rectangle 23"/>
          <p:cNvSpPr>
            <a:spLocks noChangeArrowheads="1"/>
          </p:cNvSpPr>
          <p:nvPr/>
        </p:nvSpPr>
        <p:spPr bwMode="auto">
          <a:xfrm>
            <a:off x="8383588" y="3357563"/>
            <a:ext cx="512762" cy="406400"/>
          </a:xfrm>
          <a:prstGeom prst="rect">
            <a:avLst/>
          </a:prstGeom>
          <a:noFill/>
          <a:ln w="9525">
            <a:solidFill>
              <a:schemeClr val="tx1"/>
            </a:solidFill>
            <a:miter lim="800000"/>
            <a:headEnd/>
            <a:tailEnd/>
          </a:ln>
        </p:spPr>
        <p:txBody>
          <a:bodyPr wrap="none" bIns="0" anchor="ctr">
            <a:prstTxWarp prst="textNoShape">
              <a:avLst/>
            </a:prstTxWarp>
          </a:bodyPr>
          <a:lstStyle/>
          <a:p>
            <a:endParaRPr lang="en-US"/>
          </a:p>
        </p:txBody>
      </p:sp>
      <p:sp>
        <p:nvSpPr>
          <p:cNvPr id="23568" name="Line 24"/>
          <p:cNvSpPr>
            <a:spLocks noChangeShapeType="1"/>
          </p:cNvSpPr>
          <p:nvPr/>
        </p:nvSpPr>
        <p:spPr bwMode="auto">
          <a:xfrm flipV="1">
            <a:off x="8640763" y="3032125"/>
            <a:ext cx="0" cy="325438"/>
          </a:xfrm>
          <a:prstGeom prst="line">
            <a:avLst/>
          </a:prstGeom>
          <a:noFill/>
          <a:ln w="9525">
            <a:solidFill>
              <a:schemeClr val="tx1"/>
            </a:solidFill>
            <a:round/>
            <a:headEnd/>
            <a:tailEnd/>
          </a:ln>
        </p:spPr>
        <p:txBody>
          <a:bodyPr wrap="none" bIns="0" anchor="ctr">
            <a:prstTxWarp prst="textNoShape">
              <a:avLst/>
            </a:prstTxWarp>
          </a:bodyPr>
          <a:lstStyle/>
          <a:p>
            <a:endParaRPr lang="en-US"/>
          </a:p>
        </p:txBody>
      </p:sp>
      <p:sp>
        <p:nvSpPr>
          <p:cNvPr id="23569" name="Rectangle 25"/>
          <p:cNvSpPr>
            <a:spLocks noChangeArrowheads="1"/>
          </p:cNvSpPr>
          <p:nvPr/>
        </p:nvSpPr>
        <p:spPr bwMode="auto">
          <a:xfrm>
            <a:off x="6846888" y="2625725"/>
            <a:ext cx="939800" cy="82550"/>
          </a:xfrm>
          <a:prstGeom prst="rect">
            <a:avLst/>
          </a:prstGeom>
          <a:noFill/>
          <a:ln w="9525">
            <a:solidFill>
              <a:schemeClr val="tx1"/>
            </a:solidFill>
            <a:miter lim="800000"/>
            <a:headEnd/>
            <a:tailEnd/>
          </a:ln>
        </p:spPr>
        <p:txBody>
          <a:bodyPr wrap="none" bIns="0" anchor="ctr">
            <a:prstTxWarp prst="textNoShape">
              <a:avLst/>
            </a:prstTxWarp>
          </a:bodyPr>
          <a:lstStyle/>
          <a:p>
            <a:endParaRPr lang="en-US"/>
          </a:p>
        </p:txBody>
      </p:sp>
      <p:sp>
        <p:nvSpPr>
          <p:cNvPr id="23570" name="Rectangle 26"/>
          <p:cNvSpPr>
            <a:spLocks noChangeArrowheads="1"/>
          </p:cNvSpPr>
          <p:nvPr/>
        </p:nvSpPr>
        <p:spPr bwMode="auto">
          <a:xfrm>
            <a:off x="7188200" y="2625725"/>
            <a:ext cx="341313" cy="82550"/>
          </a:xfrm>
          <a:prstGeom prst="rect">
            <a:avLst/>
          </a:prstGeom>
          <a:solidFill>
            <a:srgbClr val="0332B7"/>
          </a:solidFill>
          <a:ln w="9525">
            <a:solidFill>
              <a:schemeClr val="tx1"/>
            </a:solidFill>
            <a:miter lim="800000"/>
            <a:headEnd/>
            <a:tailEnd/>
          </a:ln>
        </p:spPr>
        <p:txBody>
          <a:bodyPr wrap="none" bIns="0" anchor="ctr">
            <a:prstTxWarp prst="textNoShape">
              <a:avLst/>
            </a:prstTxWarp>
          </a:bodyPr>
          <a:lstStyle/>
          <a:p>
            <a:endParaRPr lang="en-US"/>
          </a:p>
        </p:txBody>
      </p:sp>
      <p:sp>
        <p:nvSpPr>
          <p:cNvPr id="23571" name="Rectangle 27"/>
          <p:cNvSpPr>
            <a:spLocks noChangeArrowheads="1"/>
          </p:cNvSpPr>
          <p:nvPr/>
        </p:nvSpPr>
        <p:spPr bwMode="auto">
          <a:xfrm>
            <a:off x="7872413" y="2301875"/>
            <a:ext cx="939800" cy="80963"/>
          </a:xfrm>
          <a:prstGeom prst="rect">
            <a:avLst/>
          </a:prstGeom>
          <a:noFill/>
          <a:ln w="9525">
            <a:solidFill>
              <a:schemeClr val="tx1"/>
            </a:solidFill>
            <a:miter lim="800000"/>
            <a:headEnd/>
            <a:tailEnd/>
          </a:ln>
        </p:spPr>
        <p:txBody>
          <a:bodyPr wrap="none" bIns="0" anchor="ctr">
            <a:prstTxWarp prst="textNoShape">
              <a:avLst/>
            </a:prstTxWarp>
          </a:bodyPr>
          <a:lstStyle/>
          <a:p>
            <a:endParaRPr lang="en-US"/>
          </a:p>
        </p:txBody>
      </p:sp>
      <p:sp>
        <p:nvSpPr>
          <p:cNvPr id="23572" name="Rectangle 28"/>
          <p:cNvSpPr>
            <a:spLocks noChangeArrowheads="1"/>
          </p:cNvSpPr>
          <p:nvPr/>
        </p:nvSpPr>
        <p:spPr bwMode="auto">
          <a:xfrm>
            <a:off x="8213725" y="2301875"/>
            <a:ext cx="341313" cy="80963"/>
          </a:xfrm>
          <a:prstGeom prst="rect">
            <a:avLst/>
          </a:prstGeom>
          <a:solidFill>
            <a:srgbClr val="FFFF00"/>
          </a:solidFill>
          <a:ln w="9525">
            <a:solidFill>
              <a:schemeClr val="tx1"/>
            </a:solidFill>
            <a:miter lim="800000"/>
            <a:headEnd/>
            <a:tailEnd/>
          </a:ln>
        </p:spPr>
        <p:txBody>
          <a:bodyPr wrap="none" bIns="0" anchor="ctr">
            <a:prstTxWarp prst="textNoShape">
              <a:avLst/>
            </a:prstTxWarp>
          </a:bodyPr>
          <a:lstStyle/>
          <a:p>
            <a:endParaRPr lang="en-US"/>
          </a:p>
        </p:txBody>
      </p:sp>
      <p:cxnSp>
        <p:nvCxnSpPr>
          <p:cNvPr id="23573" name="AutoShape 29"/>
          <p:cNvCxnSpPr>
            <a:cxnSpLocks noChangeShapeType="1"/>
            <a:stCxn id="23560" idx="2"/>
            <a:endCxn id="23558" idx="0"/>
          </p:cNvCxnSpPr>
          <p:nvPr/>
        </p:nvCxnSpPr>
        <p:spPr bwMode="auto">
          <a:xfrm rot="5400000">
            <a:off x="6190456" y="2778919"/>
            <a:ext cx="1057275" cy="427038"/>
          </a:xfrm>
          <a:prstGeom prst="curvedConnector3">
            <a:avLst>
              <a:gd name="adj1" fmla="val 50000"/>
            </a:avLst>
          </a:prstGeom>
          <a:noFill/>
          <a:ln w="12700">
            <a:solidFill>
              <a:srgbClr val="ED181E"/>
            </a:solidFill>
            <a:round/>
            <a:headEnd/>
            <a:tailEnd type="triangle" w="med" len="med"/>
          </a:ln>
        </p:spPr>
      </p:cxnSp>
      <p:sp>
        <p:nvSpPr>
          <p:cNvPr id="23574" name="Rectangle 31"/>
          <p:cNvSpPr>
            <a:spLocks noChangeArrowheads="1"/>
          </p:cNvSpPr>
          <p:nvPr/>
        </p:nvSpPr>
        <p:spPr bwMode="auto">
          <a:xfrm>
            <a:off x="8458200" y="3581400"/>
            <a:ext cx="304800" cy="76200"/>
          </a:xfrm>
          <a:prstGeom prst="rect">
            <a:avLst/>
          </a:prstGeom>
          <a:solidFill>
            <a:srgbClr val="ED181E"/>
          </a:solidFill>
          <a:ln w="9525">
            <a:solidFill>
              <a:schemeClr val="tx1"/>
            </a:solidFill>
            <a:miter lim="800000"/>
            <a:headEnd/>
            <a:tailEnd/>
          </a:ln>
        </p:spPr>
        <p:txBody>
          <a:bodyPr wrap="none" bIns="0" anchor="ctr">
            <a:prstTxWarp prst="textNoShape">
              <a:avLst/>
            </a:prstTxWarp>
          </a:bodyPr>
          <a:lstStyle/>
          <a:p>
            <a:endParaRPr lang="en-US"/>
          </a:p>
        </p:txBody>
      </p:sp>
      <p:sp>
        <p:nvSpPr>
          <p:cNvPr id="23575" name="Line 34"/>
          <p:cNvSpPr>
            <a:spLocks noChangeShapeType="1"/>
          </p:cNvSpPr>
          <p:nvPr/>
        </p:nvSpPr>
        <p:spPr bwMode="auto">
          <a:xfrm flipH="1">
            <a:off x="7239000" y="2667000"/>
            <a:ext cx="152400" cy="838200"/>
          </a:xfrm>
          <a:prstGeom prst="line">
            <a:avLst/>
          </a:prstGeom>
          <a:noFill/>
          <a:ln w="9525">
            <a:solidFill>
              <a:schemeClr val="hlink"/>
            </a:solidFill>
            <a:round/>
            <a:headEnd/>
            <a:tailEnd type="triangle" w="med" len="med"/>
          </a:ln>
        </p:spPr>
        <p:txBody>
          <a:bodyPr wrap="none" anchor="ctr">
            <a:prstTxWarp prst="textNoShape">
              <a:avLst/>
            </a:prstTxWarp>
          </a:bodyPr>
          <a:lstStyle/>
          <a:p>
            <a:endParaRPr lang="en-US"/>
          </a:p>
        </p:txBody>
      </p:sp>
      <p:cxnSp>
        <p:nvCxnSpPr>
          <p:cNvPr id="23576" name="AutoShape 35"/>
          <p:cNvCxnSpPr>
            <a:cxnSpLocks noChangeShapeType="1"/>
            <a:endCxn id="23574" idx="0"/>
          </p:cNvCxnSpPr>
          <p:nvPr/>
        </p:nvCxnSpPr>
        <p:spPr bwMode="auto">
          <a:xfrm>
            <a:off x="6934200" y="2438400"/>
            <a:ext cx="1676400" cy="1143000"/>
          </a:xfrm>
          <a:prstGeom prst="curvedConnector2">
            <a:avLst/>
          </a:prstGeom>
          <a:noFill/>
          <a:ln w="12700">
            <a:solidFill>
              <a:srgbClr val="ED181E"/>
            </a:solidFill>
            <a:round/>
            <a:headEnd/>
            <a:tailEnd type="triangle" w="med" len="med"/>
          </a:ln>
        </p:spPr>
      </p:cxnSp>
      <p:sp>
        <p:nvSpPr>
          <p:cNvPr id="33"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6</a:t>
            </a:fld>
            <a:endParaRPr lang="en-US" dirty="0"/>
          </a:p>
        </p:txBody>
      </p:sp>
      <p:sp>
        <p:nvSpPr>
          <p:cNvPr id="34"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charset="-128"/>
                <a:cs typeface="ＭＳ Ｐゴシック" charset="-128"/>
              </a:rPr>
              <a:t>Shared Memory Multiprocessors (SMP)</a:t>
            </a:r>
          </a:p>
        </p:txBody>
      </p:sp>
      <p:sp>
        <p:nvSpPr>
          <p:cNvPr id="24578" name="Rectangle 3"/>
          <p:cNvSpPr>
            <a:spLocks noGrp="1" noChangeArrowheads="1"/>
          </p:cNvSpPr>
          <p:nvPr>
            <p:ph type="body" idx="1"/>
          </p:nvPr>
        </p:nvSpPr>
        <p:spPr/>
        <p:txBody>
          <a:bodyPr/>
          <a:lstStyle/>
          <a:p>
            <a:r>
              <a:rPr lang="en-US" dirty="0">
                <a:ea typeface="ＭＳ Ｐゴシック" charset="-128"/>
                <a:cs typeface="ＭＳ Ｐゴシック" charset="-128"/>
              </a:rPr>
              <a:t>Architecture types</a:t>
            </a: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pPr>
              <a:buNone/>
            </a:pPr>
            <a:endParaRPr lang="en-US" dirty="0">
              <a:ea typeface="ＭＳ Ｐゴシック" charset="-128"/>
              <a:cs typeface="ＭＳ Ｐゴシック" charset="-128"/>
            </a:endParaRPr>
          </a:p>
          <a:p>
            <a:r>
              <a:rPr lang="en-US" dirty="0">
                <a:ea typeface="ＭＳ Ｐゴシック" charset="-128"/>
                <a:cs typeface="ＭＳ Ｐゴシック" charset="-128"/>
              </a:rPr>
              <a:t>Differences lie in memory system interconnection</a:t>
            </a:r>
          </a:p>
        </p:txBody>
      </p:sp>
      <p:sp>
        <p:nvSpPr>
          <p:cNvPr id="24579" name="Text Box 4"/>
          <p:cNvSpPr txBox="1">
            <a:spLocks noChangeArrowheads="1"/>
          </p:cNvSpPr>
          <p:nvPr/>
        </p:nvSpPr>
        <p:spPr bwMode="auto">
          <a:xfrm>
            <a:off x="1295400" y="2032000"/>
            <a:ext cx="334963" cy="406400"/>
          </a:xfrm>
          <a:prstGeom prst="rect">
            <a:avLst/>
          </a:prstGeom>
          <a:noFill/>
          <a:ln w="9525">
            <a:solidFill>
              <a:schemeClr val="tx1"/>
            </a:solidFill>
            <a:miter lim="800000"/>
            <a:headEnd/>
            <a:tailEnd/>
          </a:ln>
        </p:spPr>
        <p:txBody>
          <a:bodyPr wrap="none">
            <a:prstTxWarp prst="textNoShape">
              <a:avLst/>
            </a:prstTxWarp>
            <a:spAutoFit/>
          </a:bodyPr>
          <a:lstStyle/>
          <a:p>
            <a:r>
              <a:rPr lang="en-US"/>
              <a:t>P</a:t>
            </a:r>
          </a:p>
        </p:txBody>
      </p:sp>
      <p:sp>
        <p:nvSpPr>
          <p:cNvPr id="24580" name="Text Box 5"/>
          <p:cNvSpPr txBox="1">
            <a:spLocks noChangeArrowheads="1"/>
          </p:cNvSpPr>
          <p:nvPr/>
        </p:nvSpPr>
        <p:spPr bwMode="auto">
          <a:xfrm>
            <a:off x="1257300" y="2641600"/>
            <a:ext cx="419100" cy="406400"/>
          </a:xfrm>
          <a:prstGeom prst="rect">
            <a:avLst/>
          </a:prstGeom>
          <a:noFill/>
          <a:ln w="9525">
            <a:solidFill>
              <a:schemeClr val="tx1"/>
            </a:solidFill>
            <a:miter lim="800000"/>
            <a:headEnd/>
            <a:tailEnd/>
          </a:ln>
        </p:spPr>
        <p:txBody>
          <a:bodyPr wrap="none">
            <a:prstTxWarp prst="textNoShape">
              <a:avLst/>
            </a:prstTxWarp>
            <a:spAutoFit/>
          </a:bodyPr>
          <a:lstStyle/>
          <a:p>
            <a:r>
              <a:rPr lang="en-US"/>
              <a:t>M</a:t>
            </a:r>
          </a:p>
        </p:txBody>
      </p:sp>
      <p:cxnSp>
        <p:nvCxnSpPr>
          <p:cNvPr id="24581" name="AutoShape 6"/>
          <p:cNvCxnSpPr>
            <a:cxnSpLocks noChangeShapeType="1"/>
            <a:stCxn id="24579" idx="2"/>
            <a:endCxn id="24580" idx="0"/>
          </p:cNvCxnSpPr>
          <p:nvPr/>
        </p:nvCxnSpPr>
        <p:spPr bwMode="auto">
          <a:xfrm>
            <a:off x="1463675" y="2438400"/>
            <a:ext cx="3175" cy="203200"/>
          </a:xfrm>
          <a:prstGeom prst="straightConnector1">
            <a:avLst/>
          </a:prstGeom>
          <a:noFill/>
          <a:ln w="9525">
            <a:solidFill>
              <a:schemeClr val="tx1"/>
            </a:solidFill>
            <a:round/>
            <a:headEnd/>
            <a:tailEnd/>
          </a:ln>
        </p:spPr>
      </p:cxnSp>
      <p:sp>
        <p:nvSpPr>
          <p:cNvPr id="24582" name="Text Box 7"/>
          <p:cNvSpPr txBox="1">
            <a:spLocks noChangeArrowheads="1"/>
          </p:cNvSpPr>
          <p:nvPr/>
        </p:nvSpPr>
        <p:spPr bwMode="auto">
          <a:xfrm>
            <a:off x="3398838" y="2032000"/>
            <a:ext cx="334962" cy="406400"/>
          </a:xfrm>
          <a:prstGeom prst="rect">
            <a:avLst/>
          </a:prstGeom>
          <a:noFill/>
          <a:ln w="9525">
            <a:solidFill>
              <a:schemeClr val="tx1"/>
            </a:solidFill>
            <a:miter lim="800000"/>
            <a:headEnd/>
            <a:tailEnd/>
          </a:ln>
        </p:spPr>
        <p:txBody>
          <a:bodyPr wrap="none">
            <a:prstTxWarp prst="textNoShape">
              <a:avLst/>
            </a:prstTxWarp>
            <a:spAutoFit/>
          </a:bodyPr>
          <a:lstStyle/>
          <a:p>
            <a:r>
              <a:rPr lang="en-US"/>
              <a:t>P</a:t>
            </a:r>
          </a:p>
        </p:txBody>
      </p:sp>
      <p:sp>
        <p:nvSpPr>
          <p:cNvPr id="24583" name="Text Box 8"/>
          <p:cNvSpPr txBox="1">
            <a:spLocks noChangeArrowheads="1"/>
          </p:cNvSpPr>
          <p:nvPr/>
        </p:nvSpPr>
        <p:spPr bwMode="auto">
          <a:xfrm>
            <a:off x="3351213" y="2641600"/>
            <a:ext cx="419100" cy="406400"/>
          </a:xfrm>
          <a:prstGeom prst="rect">
            <a:avLst/>
          </a:prstGeom>
          <a:noFill/>
          <a:ln w="9525">
            <a:solidFill>
              <a:schemeClr val="tx1"/>
            </a:solidFill>
            <a:miter lim="800000"/>
            <a:headEnd/>
            <a:tailEnd/>
          </a:ln>
        </p:spPr>
        <p:txBody>
          <a:bodyPr wrap="none">
            <a:prstTxWarp prst="textNoShape">
              <a:avLst/>
            </a:prstTxWarp>
            <a:spAutoFit/>
          </a:bodyPr>
          <a:lstStyle/>
          <a:p>
            <a:r>
              <a:rPr lang="en-US"/>
              <a:t>M</a:t>
            </a:r>
          </a:p>
        </p:txBody>
      </p:sp>
      <p:cxnSp>
        <p:nvCxnSpPr>
          <p:cNvPr id="24584" name="AutoShape 9"/>
          <p:cNvCxnSpPr>
            <a:cxnSpLocks noChangeShapeType="1"/>
            <a:stCxn id="24582" idx="2"/>
            <a:endCxn id="24583" idx="0"/>
          </p:cNvCxnSpPr>
          <p:nvPr/>
        </p:nvCxnSpPr>
        <p:spPr bwMode="auto">
          <a:xfrm flipH="1">
            <a:off x="3560763" y="2438400"/>
            <a:ext cx="6350" cy="203200"/>
          </a:xfrm>
          <a:prstGeom prst="straightConnector1">
            <a:avLst/>
          </a:prstGeom>
          <a:noFill/>
          <a:ln w="9525">
            <a:solidFill>
              <a:schemeClr val="tx1"/>
            </a:solidFill>
            <a:round/>
            <a:headEnd/>
            <a:tailEnd/>
          </a:ln>
        </p:spPr>
      </p:cxnSp>
      <p:sp>
        <p:nvSpPr>
          <p:cNvPr id="24585" name="Text Box 10"/>
          <p:cNvSpPr txBox="1">
            <a:spLocks noChangeArrowheads="1"/>
          </p:cNvSpPr>
          <p:nvPr/>
        </p:nvSpPr>
        <p:spPr bwMode="auto">
          <a:xfrm>
            <a:off x="2941638" y="2032000"/>
            <a:ext cx="334962" cy="406400"/>
          </a:xfrm>
          <a:prstGeom prst="rect">
            <a:avLst/>
          </a:prstGeom>
          <a:noFill/>
          <a:ln w="9525">
            <a:solidFill>
              <a:schemeClr val="tx1"/>
            </a:solidFill>
            <a:miter lim="800000"/>
            <a:headEnd/>
            <a:tailEnd/>
          </a:ln>
        </p:spPr>
        <p:txBody>
          <a:bodyPr wrap="none">
            <a:prstTxWarp prst="textNoShape">
              <a:avLst/>
            </a:prstTxWarp>
            <a:spAutoFit/>
          </a:bodyPr>
          <a:lstStyle/>
          <a:p>
            <a:r>
              <a:rPr lang="en-US"/>
              <a:t>P</a:t>
            </a:r>
          </a:p>
        </p:txBody>
      </p:sp>
      <p:sp>
        <p:nvSpPr>
          <p:cNvPr id="24586" name="Text Box 11"/>
          <p:cNvSpPr txBox="1">
            <a:spLocks noChangeArrowheads="1"/>
          </p:cNvSpPr>
          <p:nvPr/>
        </p:nvSpPr>
        <p:spPr bwMode="auto">
          <a:xfrm>
            <a:off x="3856038" y="2032000"/>
            <a:ext cx="334962" cy="406400"/>
          </a:xfrm>
          <a:prstGeom prst="rect">
            <a:avLst/>
          </a:prstGeom>
          <a:noFill/>
          <a:ln w="9525">
            <a:solidFill>
              <a:schemeClr val="tx1"/>
            </a:solidFill>
            <a:miter lim="800000"/>
            <a:headEnd/>
            <a:tailEnd/>
          </a:ln>
        </p:spPr>
        <p:txBody>
          <a:bodyPr wrap="none">
            <a:prstTxWarp prst="textNoShape">
              <a:avLst/>
            </a:prstTxWarp>
            <a:spAutoFit/>
          </a:bodyPr>
          <a:lstStyle/>
          <a:p>
            <a:r>
              <a:rPr lang="en-US"/>
              <a:t>P</a:t>
            </a:r>
          </a:p>
        </p:txBody>
      </p:sp>
      <p:cxnSp>
        <p:nvCxnSpPr>
          <p:cNvPr id="24587" name="AutoShape 12"/>
          <p:cNvCxnSpPr>
            <a:cxnSpLocks noChangeShapeType="1"/>
            <a:stCxn id="24585" idx="2"/>
            <a:endCxn id="24583" idx="0"/>
          </p:cNvCxnSpPr>
          <p:nvPr/>
        </p:nvCxnSpPr>
        <p:spPr bwMode="auto">
          <a:xfrm>
            <a:off x="3109913" y="2438400"/>
            <a:ext cx="450850" cy="203200"/>
          </a:xfrm>
          <a:prstGeom prst="straightConnector1">
            <a:avLst/>
          </a:prstGeom>
          <a:noFill/>
          <a:ln w="9525">
            <a:solidFill>
              <a:schemeClr val="tx1"/>
            </a:solidFill>
            <a:round/>
            <a:headEnd/>
            <a:tailEnd/>
          </a:ln>
        </p:spPr>
      </p:cxnSp>
      <p:cxnSp>
        <p:nvCxnSpPr>
          <p:cNvPr id="24588" name="AutoShape 13"/>
          <p:cNvCxnSpPr>
            <a:cxnSpLocks noChangeShapeType="1"/>
            <a:stCxn id="24586" idx="2"/>
            <a:endCxn id="24583" idx="0"/>
          </p:cNvCxnSpPr>
          <p:nvPr/>
        </p:nvCxnSpPr>
        <p:spPr bwMode="auto">
          <a:xfrm flipH="1">
            <a:off x="3560763" y="2438400"/>
            <a:ext cx="463550" cy="203200"/>
          </a:xfrm>
          <a:prstGeom prst="straightConnector1">
            <a:avLst/>
          </a:prstGeom>
          <a:noFill/>
          <a:ln w="9525">
            <a:solidFill>
              <a:schemeClr val="tx1"/>
            </a:solidFill>
            <a:round/>
            <a:headEnd/>
            <a:tailEnd/>
          </a:ln>
        </p:spPr>
      </p:cxnSp>
      <p:sp>
        <p:nvSpPr>
          <p:cNvPr id="24589" name="Text Box 14"/>
          <p:cNvSpPr txBox="1">
            <a:spLocks noChangeArrowheads="1"/>
          </p:cNvSpPr>
          <p:nvPr/>
        </p:nvSpPr>
        <p:spPr bwMode="auto">
          <a:xfrm>
            <a:off x="609600" y="1574800"/>
            <a:ext cx="1866900" cy="396875"/>
          </a:xfrm>
          <a:prstGeom prst="rect">
            <a:avLst/>
          </a:prstGeom>
          <a:noFill/>
          <a:ln w="9525">
            <a:noFill/>
            <a:miter lim="800000"/>
            <a:headEnd/>
            <a:tailEnd/>
          </a:ln>
        </p:spPr>
        <p:txBody>
          <a:bodyPr wrap="none">
            <a:prstTxWarp prst="textNoShape">
              <a:avLst/>
            </a:prstTxWarp>
            <a:spAutoFit/>
          </a:bodyPr>
          <a:lstStyle/>
          <a:p>
            <a:pPr algn="l"/>
            <a:r>
              <a:rPr lang="en-US"/>
              <a:t>Single processor</a:t>
            </a:r>
          </a:p>
        </p:txBody>
      </p:sp>
      <p:sp>
        <p:nvSpPr>
          <p:cNvPr id="24590" name="Text Box 15"/>
          <p:cNvSpPr txBox="1">
            <a:spLocks noChangeArrowheads="1"/>
          </p:cNvSpPr>
          <p:nvPr/>
        </p:nvSpPr>
        <p:spPr bwMode="auto">
          <a:xfrm>
            <a:off x="4191000" y="1574800"/>
            <a:ext cx="2189163" cy="396875"/>
          </a:xfrm>
          <a:prstGeom prst="rect">
            <a:avLst/>
          </a:prstGeom>
          <a:noFill/>
          <a:ln w="9525">
            <a:noFill/>
            <a:miter lim="800000"/>
            <a:headEnd/>
            <a:tailEnd/>
          </a:ln>
        </p:spPr>
        <p:txBody>
          <a:bodyPr wrap="none">
            <a:prstTxWarp prst="textNoShape">
              <a:avLst/>
            </a:prstTxWarp>
            <a:spAutoFit/>
          </a:bodyPr>
          <a:lstStyle/>
          <a:p>
            <a:r>
              <a:rPr lang="en-US"/>
              <a:t>Multiple processors</a:t>
            </a:r>
          </a:p>
        </p:txBody>
      </p:sp>
      <p:sp>
        <p:nvSpPr>
          <p:cNvPr id="24591" name="Text Box 16"/>
          <p:cNvSpPr txBox="1">
            <a:spLocks noChangeArrowheads="1"/>
          </p:cNvSpPr>
          <p:nvPr/>
        </p:nvSpPr>
        <p:spPr bwMode="auto">
          <a:xfrm>
            <a:off x="5067300" y="2641600"/>
            <a:ext cx="419100" cy="406400"/>
          </a:xfrm>
          <a:prstGeom prst="rect">
            <a:avLst/>
          </a:prstGeom>
          <a:noFill/>
          <a:ln w="9525">
            <a:solidFill>
              <a:schemeClr val="tx1"/>
            </a:solidFill>
            <a:miter lim="800000"/>
            <a:headEnd/>
            <a:tailEnd/>
          </a:ln>
        </p:spPr>
        <p:txBody>
          <a:bodyPr wrap="none">
            <a:prstTxWarp prst="textNoShape">
              <a:avLst/>
            </a:prstTxWarp>
            <a:spAutoFit/>
          </a:bodyPr>
          <a:lstStyle/>
          <a:p>
            <a:r>
              <a:rPr lang="en-US"/>
              <a:t>M</a:t>
            </a:r>
          </a:p>
        </p:txBody>
      </p:sp>
      <p:sp>
        <p:nvSpPr>
          <p:cNvPr id="24592" name="Line 17"/>
          <p:cNvSpPr>
            <a:spLocks noChangeShapeType="1"/>
          </p:cNvSpPr>
          <p:nvPr/>
        </p:nvSpPr>
        <p:spPr bwMode="auto">
          <a:xfrm>
            <a:off x="4800600" y="24130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593" name="Line 18"/>
          <p:cNvSpPr>
            <a:spLocks noChangeShapeType="1"/>
          </p:cNvSpPr>
          <p:nvPr/>
        </p:nvSpPr>
        <p:spPr bwMode="auto">
          <a:xfrm>
            <a:off x="5257800" y="2413000"/>
            <a:ext cx="0" cy="228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594" name="Line 19"/>
          <p:cNvSpPr>
            <a:spLocks noChangeShapeType="1"/>
          </p:cNvSpPr>
          <p:nvPr/>
        </p:nvSpPr>
        <p:spPr bwMode="auto">
          <a:xfrm>
            <a:off x="5715000" y="24130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595" name="Line 20"/>
          <p:cNvSpPr>
            <a:spLocks noChangeShapeType="1"/>
          </p:cNvSpPr>
          <p:nvPr/>
        </p:nvSpPr>
        <p:spPr bwMode="auto">
          <a:xfrm>
            <a:off x="4800600" y="2565400"/>
            <a:ext cx="914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596" name="Text Box 21"/>
          <p:cNvSpPr txBox="1">
            <a:spLocks noChangeArrowheads="1"/>
          </p:cNvSpPr>
          <p:nvPr/>
        </p:nvSpPr>
        <p:spPr bwMode="auto">
          <a:xfrm>
            <a:off x="4648200" y="2032000"/>
            <a:ext cx="334963" cy="406400"/>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r>
              <a:rPr lang="en-US"/>
              <a:t>P</a:t>
            </a:r>
          </a:p>
        </p:txBody>
      </p:sp>
      <p:sp>
        <p:nvSpPr>
          <p:cNvPr id="24597" name="Text Box 22"/>
          <p:cNvSpPr txBox="1">
            <a:spLocks noChangeArrowheads="1"/>
          </p:cNvSpPr>
          <p:nvPr/>
        </p:nvSpPr>
        <p:spPr bwMode="auto">
          <a:xfrm>
            <a:off x="5105400" y="2032000"/>
            <a:ext cx="334963" cy="406400"/>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r>
              <a:rPr lang="en-US"/>
              <a:t>P</a:t>
            </a:r>
          </a:p>
        </p:txBody>
      </p:sp>
      <p:sp>
        <p:nvSpPr>
          <p:cNvPr id="24598" name="Text Box 23"/>
          <p:cNvSpPr txBox="1">
            <a:spLocks noChangeArrowheads="1"/>
          </p:cNvSpPr>
          <p:nvPr/>
        </p:nvSpPr>
        <p:spPr bwMode="auto">
          <a:xfrm>
            <a:off x="5562600" y="2032000"/>
            <a:ext cx="334963" cy="406400"/>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r>
              <a:rPr lang="en-US"/>
              <a:t>P</a:t>
            </a:r>
          </a:p>
        </p:txBody>
      </p:sp>
      <p:sp>
        <p:nvSpPr>
          <p:cNvPr id="24599" name="Text Box 24"/>
          <p:cNvSpPr txBox="1">
            <a:spLocks noChangeArrowheads="1"/>
          </p:cNvSpPr>
          <p:nvPr/>
        </p:nvSpPr>
        <p:spPr bwMode="auto">
          <a:xfrm>
            <a:off x="3744913" y="2565400"/>
            <a:ext cx="903287" cy="304800"/>
          </a:xfrm>
          <a:prstGeom prst="rect">
            <a:avLst/>
          </a:prstGeom>
          <a:noFill/>
          <a:ln w="9525">
            <a:noFill/>
            <a:miter lim="800000"/>
            <a:headEnd/>
            <a:tailEnd/>
          </a:ln>
        </p:spPr>
        <p:txBody>
          <a:bodyPr wrap="none">
            <a:prstTxWarp prst="textNoShape">
              <a:avLst/>
            </a:prstTxWarp>
            <a:spAutoFit/>
          </a:bodyPr>
          <a:lstStyle/>
          <a:p>
            <a:r>
              <a:rPr lang="en-US" sz="1400"/>
              <a:t>multi-port</a:t>
            </a:r>
          </a:p>
        </p:txBody>
      </p:sp>
      <p:sp>
        <p:nvSpPr>
          <p:cNvPr id="24600" name="Text Box 25"/>
          <p:cNvSpPr txBox="1">
            <a:spLocks noChangeArrowheads="1"/>
          </p:cNvSpPr>
          <p:nvPr/>
        </p:nvSpPr>
        <p:spPr bwMode="auto">
          <a:xfrm>
            <a:off x="5464175" y="2565400"/>
            <a:ext cx="941388" cy="304800"/>
          </a:xfrm>
          <a:prstGeom prst="rect">
            <a:avLst/>
          </a:prstGeom>
          <a:noFill/>
          <a:ln w="9525">
            <a:noFill/>
            <a:miter lim="800000"/>
            <a:headEnd/>
            <a:tailEnd/>
          </a:ln>
        </p:spPr>
        <p:txBody>
          <a:bodyPr wrap="none">
            <a:prstTxWarp prst="textNoShape">
              <a:avLst/>
            </a:prstTxWarp>
            <a:spAutoFit/>
          </a:bodyPr>
          <a:lstStyle/>
          <a:p>
            <a:r>
              <a:rPr lang="en-US" sz="1400"/>
              <a:t>shared bus</a:t>
            </a:r>
          </a:p>
        </p:txBody>
      </p:sp>
      <p:grpSp>
        <p:nvGrpSpPr>
          <p:cNvPr id="2" name="Group 26"/>
          <p:cNvGrpSpPr>
            <a:grpSpLocks/>
          </p:cNvGrpSpPr>
          <p:nvPr/>
        </p:nvGrpSpPr>
        <p:grpSpPr bwMode="auto">
          <a:xfrm>
            <a:off x="6553200" y="1955800"/>
            <a:ext cx="1219200" cy="1244600"/>
            <a:chOff x="4128" y="672"/>
            <a:chExt cx="768" cy="784"/>
          </a:xfrm>
        </p:grpSpPr>
        <p:sp>
          <p:nvSpPr>
            <p:cNvPr id="24717" name="Line 27"/>
            <p:cNvSpPr>
              <a:spLocks noChangeShapeType="1"/>
            </p:cNvSpPr>
            <p:nvPr/>
          </p:nvSpPr>
          <p:spPr bwMode="auto">
            <a:xfrm>
              <a:off x="4224" y="912"/>
              <a:ext cx="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18" name="Line 28"/>
            <p:cNvSpPr>
              <a:spLocks noChangeShapeType="1"/>
            </p:cNvSpPr>
            <p:nvPr/>
          </p:nvSpPr>
          <p:spPr bwMode="auto">
            <a:xfrm>
              <a:off x="4512" y="912"/>
              <a:ext cx="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19" name="Line 29"/>
            <p:cNvSpPr>
              <a:spLocks noChangeShapeType="1"/>
            </p:cNvSpPr>
            <p:nvPr/>
          </p:nvSpPr>
          <p:spPr bwMode="auto">
            <a:xfrm>
              <a:off x="4800" y="912"/>
              <a:ext cx="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20" name="Text Box 30"/>
            <p:cNvSpPr txBox="1">
              <a:spLocks noChangeArrowheads="1"/>
            </p:cNvSpPr>
            <p:nvPr/>
          </p:nvSpPr>
          <p:spPr bwMode="auto">
            <a:xfrm>
              <a:off x="4128" y="672"/>
              <a:ext cx="211" cy="256"/>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r>
                <a:rPr lang="en-US"/>
                <a:t>P</a:t>
              </a:r>
            </a:p>
          </p:txBody>
        </p:sp>
        <p:sp>
          <p:nvSpPr>
            <p:cNvPr id="24721" name="Text Box 31"/>
            <p:cNvSpPr txBox="1">
              <a:spLocks noChangeArrowheads="1"/>
            </p:cNvSpPr>
            <p:nvPr/>
          </p:nvSpPr>
          <p:spPr bwMode="auto">
            <a:xfrm>
              <a:off x="4397" y="672"/>
              <a:ext cx="211" cy="256"/>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r>
                <a:rPr lang="en-US"/>
                <a:t>P</a:t>
              </a:r>
            </a:p>
          </p:txBody>
        </p:sp>
        <p:sp>
          <p:nvSpPr>
            <p:cNvPr id="24722" name="Text Box 32"/>
            <p:cNvSpPr txBox="1">
              <a:spLocks noChangeArrowheads="1"/>
            </p:cNvSpPr>
            <p:nvPr/>
          </p:nvSpPr>
          <p:spPr bwMode="auto">
            <a:xfrm>
              <a:off x="4685" y="672"/>
              <a:ext cx="211" cy="256"/>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r>
                <a:rPr lang="en-US"/>
                <a:t>P</a:t>
              </a:r>
            </a:p>
          </p:txBody>
        </p:sp>
        <p:sp>
          <p:nvSpPr>
            <p:cNvPr id="24723" name="Rectangle 33"/>
            <p:cNvSpPr>
              <a:spLocks noChangeArrowheads="1"/>
            </p:cNvSpPr>
            <p:nvPr/>
          </p:nvSpPr>
          <p:spPr bwMode="auto">
            <a:xfrm>
              <a:off x="4128" y="1008"/>
              <a:ext cx="768" cy="96"/>
            </a:xfrm>
            <a:prstGeom prst="rect">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4724" name="Text Box 34"/>
            <p:cNvSpPr txBox="1">
              <a:spLocks noChangeArrowheads="1"/>
            </p:cNvSpPr>
            <p:nvPr/>
          </p:nvSpPr>
          <p:spPr bwMode="auto">
            <a:xfrm>
              <a:off x="4380" y="1200"/>
              <a:ext cx="264" cy="256"/>
            </a:xfrm>
            <a:prstGeom prst="rect">
              <a:avLst/>
            </a:prstGeom>
            <a:noFill/>
            <a:ln w="9525">
              <a:solidFill>
                <a:schemeClr val="tx1"/>
              </a:solidFill>
              <a:miter lim="800000"/>
              <a:headEnd/>
              <a:tailEnd/>
            </a:ln>
          </p:spPr>
          <p:txBody>
            <a:bodyPr wrap="none">
              <a:prstTxWarp prst="textNoShape">
                <a:avLst/>
              </a:prstTxWarp>
              <a:spAutoFit/>
            </a:bodyPr>
            <a:lstStyle/>
            <a:p>
              <a:r>
                <a:rPr lang="en-US"/>
                <a:t>M</a:t>
              </a:r>
            </a:p>
          </p:txBody>
        </p:sp>
        <p:cxnSp>
          <p:nvCxnSpPr>
            <p:cNvPr id="24725" name="AutoShape 35"/>
            <p:cNvCxnSpPr>
              <a:cxnSpLocks noChangeShapeType="1"/>
              <a:stCxn id="24723" idx="2"/>
              <a:endCxn id="24724" idx="0"/>
            </p:cNvCxnSpPr>
            <p:nvPr/>
          </p:nvCxnSpPr>
          <p:spPr bwMode="auto">
            <a:xfrm>
              <a:off x="4512" y="1104"/>
              <a:ext cx="0" cy="96"/>
            </a:xfrm>
            <a:prstGeom prst="straightConnector1">
              <a:avLst/>
            </a:prstGeom>
            <a:noFill/>
            <a:ln w="9525">
              <a:solidFill>
                <a:schemeClr val="tx1"/>
              </a:solidFill>
              <a:round/>
              <a:headEnd/>
              <a:tailEnd/>
            </a:ln>
          </p:spPr>
        </p:cxnSp>
      </p:grpSp>
      <p:sp>
        <p:nvSpPr>
          <p:cNvPr id="24602" name="Text Box 36"/>
          <p:cNvSpPr txBox="1">
            <a:spLocks noChangeArrowheads="1"/>
          </p:cNvSpPr>
          <p:nvPr/>
        </p:nvSpPr>
        <p:spPr bwMode="auto">
          <a:xfrm>
            <a:off x="7467600" y="2641600"/>
            <a:ext cx="1290638" cy="517525"/>
          </a:xfrm>
          <a:prstGeom prst="rect">
            <a:avLst/>
          </a:prstGeom>
          <a:noFill/>
          <a:ln w="9525">
            <a:noFill/>
            <a:miter lim="800000"/>
            <a:headEnd/>
            <a:tailEnd/>
          </a:ln>
        </p:spPr>
        <p:txBody>
          <a:bodyPr wrap="none">
            <a:prstTxWarp prst="textNoShape">
              <a:avLst/>
            </a:prstTxWarp>
            <a:spAutoFit/>
          </a:bodyPr>
          <a:lstStyle/>
          <a:p>
            <a:r>
              <a:rPr lang="en-US" sz="1400"/>
              <a:t>interconnection</a:t>
            </a:r>
            <a:br>
              <a:rPr lang="en-US" sz="1400"/>
            </a:br>
            <a:r>
              <a:rPr lang="en-US" sz="1400"/>
              <a:t>network</a:t>
            </a:r>
          </a:p>
        </p:txBody>
      </p:sp>
      <p:sp>
        <p:nvSpPr>
          <p:cNvPr id="24603" name="Line 41"/>
          <p:cNvSpPr>
            <a:spLocks noChangeShapeType="1"/>
          </p:cNvSpPr>
          <p:nvPr/>
        </p:nvSpPr>
        <p:spPr bwMode="auto">
          <a:xfrm flipV="1">
            <a:off x="5046663" y="5597525"/>
            <a:ext cx="1587" cy="214312"/>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04" name="Line 42"/>
          <p:cNvSpPr>
            <a:spLocks noChangeShapeType="1"/>
          </p:cNvSpPr>
          <p:nvPr/>
        </p:nvSpPr>
        <p:spPr bwMode="auto">
          <a:xfrm flipV="1">
            <a:off x="2859088" y="5597525"/>
            <a:ext cx="1587" cy="214312"/>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05" name="Line 43"/>
          <p:cNvSpPr>
            <a:spLocks noChangeShapeType="1"/>
          </p:cNvSpPr>
          <p:nvPr/>
        </p:nvSpPr>
        <p:spPr bwMode="auto">
          <a:xfrm flipV="1">
            <a:off x="6319838" y="4846637"/>
            <a:ext cx="1587" cy="212725"/>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06" name="Line 44"/>
          <p:cNvSpPr>
            <a:spLocks noChangeShapeType="1"/>
          </p:cNvSpPr>
          <p:nvPr/>
        </p:nvSpPr>
        <p:spPr bwMode="auto">
          <a:xfrm flipV="1">
            <a:off x="6315075" y="3879850"/>
            <a:ext cx="4763" cy="623887"/>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607" name="Line 45"/>
          <p:cNvSpPr>
            <a:spLocks noChangeShapeType="1"/>
          </p:cNvSpPr>
          <p:nvPr/>
        </p:nvSpPr>
        <p:spPr bwMode="auto">
          <a:xfrm flipV="1">
            <a:off x="5013325" y="3879850"/>
            <a:ext cx="1588" cy="623887"/>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608" name="Line 46"/>
          <p:cNvSpPr>
            <a:spLocks noChangeShapeType="1"/>
          </p:cNvSpPr>
          <p:nvPr/>
        </p:nvSpPr>
        <p:spPr bwMode="auto">
          <a:xfrm flipV="1">
            <a:off x="5013325" y="4846637"/>
            <a:ext cx="4763" cy="212725"/>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09" name="Line 47"/>
          <p:cNvSpPr>
            <a:spLocks noChangeShapeType="1"/>
          </p:cNvSpPr>
          <p:nvPr/>
        </p:nvSpPr>
        <p:spPr bwMode="auto">
          <a:xfrm flipV="1">
            <a:off x="4065588" y="4846637"/>
            <a:ext cx="1587" cy="212725"/>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10" name="Line 48"/>
          <p:cNvSpPr>
            <a:spLocks noChangeShapeType="1"/>
          </p:cNvSpPr>
          <p:nvPr/>
        </p:nvSpPr>
        <p:spPr bwMode="auto">
          <a:xfrm flipV="1">
            <a:off x="3341688" y="4846637"/>
            <a:ext cx="1587" cy="212725"/>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11" name="Line 49"/>
          <p:cNvSpPr>
            <a:spLocks noChangeShapeType="1"/>
          </p:cNvSpPr>
          <p:nvPr/>
        </p:nvSpPr>
        <p:spPr bwMode="auto">
          <a:xfrm flipV="1">
            <a:off x="2601913" y="4846637"/>
            <a:ext cx="1587" cy="212725"/>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12" name="Line 50"/>
          <p:cNvSpPr>
            <a:spLocks noChangeShapeType="1"/>
          </p:cNvSpPr>
          <p:nvPr/>
        </p:nvSpPr>
        <p:spPr bwMode="auto">
          <a:xfrm flipV="1">
            <a:off x="1806575" y="4846637"/>
            <a:ext cx="1588" cy="212725"/>
          </a:xfrm>
          <a:prstGeom prst="line">
            <a:avLst/>
          </a:prstGeom>
          <a:noFill/>
          <a:ln w="28575">
            <a:solidFill>
              <a:srgbClr val="000000"/>
            </a:solidFill>
            <a:round/>
            <a:headEnd/>
            <a:tailEnd/>
          </a:ln>
        </p:spPr>
        <p:txBody>
          <a:bodyPr>
            <a:prstTxWarp prst="textNoShape">
              <a:avLst/>
            </a:prstTxWarp>
          </a:bodyPr>
          <a:lstStyle/>
          <a:p>
            <a:endParaRPr lang="en-US"/>
          </a:p>
        </p:txBody>
      </p:sp>
      <p:sp>
        <p:nvSpPr>
          <p:cNvPr id="24613" name="Freeform 51"/>
          <p:cNvSpPr>
            <a:spLocks/>
          </p:cNvSpPr>
          <p:nvPr/>
        </p:nvSpPr>
        <p:spPr bwMode="auto">
          <a:xfrm>
            <a:off x="4656138" y="4508500"/>
            <a:ext cx="857250" cy="361950"/>
          </a:xfrm>
          <a:custGeom>
            <a:avLst/>
            <a:gdLst>
              <a:gd name="T0" fmla="*/ 0 w 540"/>
              <a:gd name="T1" fmla="*/ 0 h 228"/>
              <a:gd name="T2" fmla="*/ 2147483647 w 540"/>
              <a:gd name="T3" fmla="*/ 2147483647 h 228"/>
              <a:gd name="T4" fmla="*/ 2147483647 w 540"/>
              <a:gd name="T5" fmla="*/ 2147483647 h 228"/>
              <a:gd name="T6" fmla="*/ 0 w 540"/>
              <a:gd name="T7" fmla="*/ 2147483647 h 228"/>
              <a:gd name="T8" fmla="*/ 0 w 540"/>
              <a:gd name="T9" fmla="*/ 2147483647 h 228"/>
              <a:gd name="T10" fmla="*/ 0 w 540"/>
              <a:gd name="T11" fmla="*/ 0 h 228"/>
              <a:gd name="T12" fmla="*/ 0 60000 65536"/>
              <a:gd name="T13" fmla="*/ 0 60000 65536"/>
              <a:gd name="T14" fmla="*/ 0 60000 65536"/>
              <a:gd name="T15" fmla="*/ 0 60000 65536"/>
              <a:gd name="T16" fmla="*/ 0 60000 65536"/>
              <a:gd name="T17" fmla="*/ 0 60000 65536"/>
              <a:gd name="T18" fmla="*/ 0 w 540"/>
              <a:gd name="T19" fmla="*/ 0 h 228"/>
              <a:gd name="T20" fmla="*/ 540 w 540"/>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540" h="228">
                <a:moveTo>
                  <a:pt x="0" y="0"/>
                </a:moveTo>
                <a:lnTo>
                  <a:pt x="540" y="3"/>
                </a:lnTo>
                <a:lnTo>
                  <a:pt x="540" y="228"/>
                </a:lnTo>
                <a:lnTo>
                  <a:pt x="0" y="228"/>
                </a:lnTo>
                <a:lnTo>
                  <a:pt x="0"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14" name="Freeform 52"/>
          <p:cNvSpPr>
            <a:spLocks/>
          </p:cNvSpPr>
          <p:nvPr/>
        </p:nvSpPr>
        <p:spPr bwMode="auto">
          <a:xfrm>
            <a:off x="4651375" y="4503737"/>
            <a:ext cx="857250" cy="361950"/>
          </a:xfrm>
          <a:custGeom>
            <a:avLst/>
            <a:gdLst>
              <a:gd name="T0" fmla="*/ 0 w 540"/>
              <a:gd name="T1" fmla="*/ 0 h 228"/>
              <a:gd name="T2" fmla="*/ 2147483647 w 540"/>
              <a:gd name="T3" fmla="*/ 2147483647 h 228"/>
              <a:gd name="T4" fmla="*/ 2147483647 w 540"/>
              <a:gd name="T5" fmla="*/ 2147483647 h 228"/>
              <a:gd name="T6" fmla="*/ 0 w 540"/>
              <a:gd name="T7" fmla="*/ 2147483647 h 228"/>
              <a:gd name="T8" fmla="*/ 0 w 540"/>
              <a:gd name="T9" fmla="*/ 2147483647 h 228"/>
              <a:gd name="T10" fmla="*/ 0 60000 65536"/>
              <a:gd name="T11" fmla="*/ 0 60000 65536"/>
              <a:gd name="T12" fmla="*/ 0 60000 65536"/>
              <a:gd name="T13" fmla="*/ 0 60000 65536"/>
              <a:gd name="T14" fmla="*/ 0 60000 65536"/>
              <a:gd name="T15" fmla="*/ 0 w 540"/>
              <a:gd name="T16" fmla="*/ 0 h 228"/>
              <a:gd name="T17" fmla="*/ 540 w 540"/>
              <a:gd name="T18" fmla="*/ 228 h 228"/>
            </a:gdLst>
            <a:ahLst/>
            <a:cxnLst>
              <a:cxn ang="T10">
                <a:pos x="T0" y="T1"/>
              </a:cxn>
              <a:cxn ang="T11">
                <a:pos x="T2" y="T3"/>
              </a:cxn>
              <a:cxn ang="T12">
                <a:pos x="T4" y="T5"/>
              </a:cxn>
              <a:cxn ang="T13">
                <a:pos x="T6" y="T7"/>
              </a:cxn>
              <a:cxn ang="T14">
                <a:pos x="T8" y="T9"/>
              </a:cxn>
            </a:cxnLst>
            <a:rect l="T15" t="T16" r="T17" b="T18"/>
            <a:pathLst>
              <a:path w="540" h="228">
                <a:moveTo>
                  <a:pt x="0" y="0"/>
                </a:moveTo>
                <a:lnTo>
                  <a:pt x="540" y="3"/>
                </a:lnTo>
                <a:lnTo>
                  <a:pt x="540" y="228"/>
                </a:lnTo>
                <a:lnTo>
                  <a:pt x="0" y="228"/>
                </a:lnTo>
                <a:lnTo>
                  <a:pt x="0" y="3"/>
                </a:lnTo>
              </a:path>
            </a:pathLst>
          </a:custGeom>
          <a:noFill/>
          <a:ln w="9525">
            <a:solidFill>
              <a:srgbClr val="000000"/>
            </a:solidFill>
            <a:round/>
            <a:headEnd/>
            <a:tailEnd/>
          </a:ln>
        </p:spPr>
        <p:txBody>
          <a:bodyPr>
            <a:prstTxWarp prst="textNoShape">
              <a:avLst/>
            </a:prstTxWarp>
          </a:bodyPr>
          <a:lstStyle/>
          <a:p>
            <a:endParaRPr lang="en-US"/>
          </a:p>
        </p:txBody>
      </p:sp>
      <p:sp>
        <p:nvSpPr>
          <p:cNvPr id="24615" name="Rectangle 53"/>
          <p:cNvSpPr>
            <a:spLocks noChangeArrowheads="1"/>
          </p:cNvSpPr>
          <p:nvPr/>
        </p:nvSpPr>
        <p:spPr bwMode="auto">
          <a:xfrm>
            <a:off x="4895850" y="4591050"/>
            <a:ext cx="46038"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I</a:t>
            </a:r>
            <a:endParaRPr lang="en-US"/>
          </a:p>
        </p:txBody>
      </p:sp>
      <p:sp>
        <p:nvSpPr>
          <p:cNvPr id="24616" name="Rectangle 54"/>
          <p:cNvSpPr>
            <a:spLocks noChangeArrowheads="1"/>
          </p:cNvSpPr>
          <p:nvPr/>
        </p:nvSpPr>
        <p:spPr bwMode="auto">
          <a:xfrm>
            <a:off x="4938713" y="4591050"/>
            <a:ext cx="46037"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a:t>
            </a:r>
            <a:endParaRPr lang="en-US"/>
          </a:p>
        </p:txBody>
      </p:sp>
      <p:sp>
        <p:nvSpPr>
          <p:cNvPr id="24617" name="Rectangle 55"/>
          <p:cNvSpPr>
            <a:spLocks noChangeArrowheads="1"/>
          </p:cNvSpPr>
          <p:nvPr/>
        </p:nvSpPr>
        <p:spPr bwMode="auto">
          <a:xfrm>
            <a:off x="4981575" y="4591050"/>
            <a:ext cx="128588"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618" name="Rectangle 56"/>
          <p:cNvSpPr>
            <a:spLocks noChangeArrowheads="1"/>
          </p:cNvSpPr>
          <p:nvPr/>
        </p:nvSpPr>
        <p:spPr bwMode="auto">
          <a:xfrm>
            <a:off x="5105400" y="4591050"/>
            <a:ext cx="46038"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 </a:t>
            </a:r>
            <a:endParaRPr lang="en-US"/>
          </a:p>
        </p:txBody>
      </p:sp>
      <p:sp>
        <p:nvSpPr>
          <p:cNvPr id="24619" name="Rectangle 57"/>
          <p:cNvSpPr>
            <a:spLocks noChangeArrowheads="1"/>
          </p:cNvSpPr>
          <p:nvPr/>
        </p:nvSpPr>
        <p:spPr bwMode="auto">
          <a:xfrm>
            <a:off x="5149850" y="4591050"/>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620" name="Rectangle 58"/>
          <p:cNvSpPr>
            <a:spLocks noChangeArrowheads="1"/>
          </p:cNvSpPr>
          <p:nvPr/>
        </p:nvSpPr>
        <p:spPr bwMode="auto">
          <a:xfrm>
            <a:off x="5229225" y="4591050"/>
            <a:ext cx="46038"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t</a:t>
            </a:r>
            <a:endParaRPr lang="en-US"/>
          </a:p>
        </p:txBody>
      </p:sp>
      <p:sp>
        <p:nvSpPr>
          <p:cNvPr id="24621" name="Rectangle 59"/>
          <p:cNvSpPr>
            <a:spLocks noChangeArrowheads="1"/>
          </p:cNvSpPr>
          <p:nvPr/>
        </p:nvSpPr>
        <p:spPr bwMode="auto">
          <a:xfrm>
            <a:off x="5272088" y="4591050"/>
            <a:ext cx="5556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22" name="Rectangle 60"/>
          <p:cNvSpPr>
            <a:spLocks noChangeArrowheads="1"/>
          </p:cNvSpPr>
          <p:nvPr/>
        </p:nvSpPr>
        <p:spPr bwMode="auto">
          <a:xfrm>
            <a:off x="5324475" y="4591050"/>
            <a:ext cx="36513"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l</a:t>
            </a:r>
            <a:endParaRPr lang="en-US"/>
          </a:p>
        </p:txBody>
      </p:sp>
      <p:sp>
        <p:nvSpPr>
          <p:cNvPr id="24623" name="Freeform 61"/>
          <p:cNvSpPr>
            <a:spLocks/>
          </p:cNvSpPr>
          <p:nvPr/>
        </p:nvSpPr>
        <p:spPr bwMode="auto">
          <a:xfrm>
            <a:off x="2325688" y="4508500"/>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w 372"/>
              <a:gd name="T11" fmla="*/ 0 h 228"/>
              <a:gd name="T12" fmla="*/ 0 60000 65536"/>
              <a:gd name="T13" fmla="*/ 0 60000 65536"/>
              <a:gd name="T14" fmla="*/ 0 60000 65536"/>
              <a:gd name="T15" fmla="*/ 0 60000 65536"/>
              <a:gd name="T16" fmla="*/ 0 60000 65536"/>
              <a:gd name="T17" fmla="*/ 0 60000 65536"/>
              <a:gd name="T18" fmla="*/ 0 w 372"/>
              <a:gd name="T19" fmla="*/ 0 h 228"/>
              <a:gd name="T20" fmla="*/ 372 w 372"/>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372" h="228">
                <a:moveTo>
                  <a:pt x="0" y="0"/>
                </a:moveTo>
                <a:lnTo>
                  <a:pt x="372" y="3"/>
                </a:lnTo>
                <a:lnTo>
                  <a:pt x="372" y="228"/>
                </a:lnTo>
                <a:lnTo>
                  <a:pt x="0" y="228"/>
                </a:lnTo>
                <a:lnTo>
                  <a:pt x="0"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24" name="Freeform 62"/>
          <p:cNvSpPr>
            <a:spLocks/>
          </p:cNvSpPr>
          <p:nvPr/>
        </p:nvSpPr>
        <p:spPr bwMode="auto">
          <a:xfrm>
            <a:off x="2320925" y="4503737"/>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60000 65536"/>
              <a:gd name="T11" fmla="*/ 0 60000 65536"/>
              <a:gd name="T12" fmla="*/ 0 60000 65536"/>
              <a:gd name="T13" fmla="*/ 0 60000 65536"/>
              <a:gd name="T14" fmla="*/ 0 60000 65536"/>
              <a:gd name="T15" fmla="*/ 0 w 372"/>
              <a:gd name="T16" fmla="*/ 0 h 228"/>
              <a:gd name="T17" fmla="*/ 372 w 372"/>
              <a:gd name="T18" fmla="*/ 228 h 228"/>
            </a:gdLst>
            <a:ahLst/>
            <a:cxnLst>
              <a:cxn ang="T10">
                <a:pos x="T0" y="T1"/>
              </a:cxn>
              <a:cxn ang="T11">
                <a:pos x="T2" y="T3"/>
              </a:cxn>
              <a:cxn ang="T12">
                <a:pos x="T4" y="T5"/>
              </a:cxn>
              <a:cxn ang="T13">
                <a:pos x="T6" y="T7"/>
              </a:cxn>
              <a:cxn ang="T14">
                <a:pos x="T8" y="T9"/>
              </a:cxn>
            </a:cxnLst>
            <a:rect l="T15" t="T16" r="T17" b="T18"/>
            <a:pathLst>
              <a:path w="372" h="228">
                <a:moveTo>
                  <a:pt x="0" y="0"/>
                </a:moveTo>
                <a:lnTo>
                  <a:pt x="372" y="3"/>
                </a:lnTo>
                <a:lnTo>
                  <a:pt x="372" y="228"/>
                </a:lnTo>
                <a:lnTo>
                  <a:pt x="0" y="228"/>
                </a:lnTo>
                <a:lnTo>
                  <a:pt x="0" y="3"/>
                </a:lnTo>
              </a:path>
            </a:pathLst>
          </a:custGeom>
          <a:noFill/>
          <a:ln w="9525">
            <a:solidFill>
              <a:srgbClr val="000000"/>
            </a:solidFill>
            <a:round/>
            <a:headEnd/>
            <a:tailEnd/>
          </a:ln>
        </p:spPr>
        <p:txBody>
          <a:bodyPr>
            <a:prstTxWarp prst="textNoShape">
              <a:avLst/>
            </a:prstTxWarp>
          </a:bodyPr>
          <a:lstStyle/>
          <a:p>
            <a:endParaRPr lang="en-US"/>
          </a:p>
        </p:txBody>
      </p:sp>
      <p:sp>
        <p:nvSpPr>
          <p:cNvPr id="24625" name="Rectangle 63"/>
          <p:cNvSpPr>
            <a:spLocks noChangeArrowheads="1"/>
          </p:cNvSpPr>
          <p:nvPr/>
        </p:nvSpPr>
        <p:spPr bwMode="auto">
          <a:xfrm>
            <a:off x="2466975" y="4581525"/>
            <a:ext cx="138113"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26" name="Rectangle 64"/>
          <p:cNvSpPr>
            <a:spLocks noChangeArrowheads="1"/>
          </p:cNvSpPr>
          <p:nvPr/>
        </p:nvSpPr>
        <p:spPr bwMode="auto">
          <a:xfrm>
            <a:off x="2595563" y="45815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27" name="Rectangle 65"/>
          <p:cNvSpPr>
            <a:spLocks noChangeArrowheads="1"/>
          </p:cNvSpPr>
          <p:nvPr/>
        </p:nvSpPr>
        <p:spPr bwMode="auto">
          <a:xfrm>
            <a:off x="2676525" y="4581525"/>
            <a:ext cx="138113"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28" name="Line 66"/>
          <p:cNvSpPr>
            <a:spLocks noChangeShapeType="1"/>
          </p:cNvSpPr>
          <p:nvPr/>
        </p:nvSpPr>
        <p:spPr bwMode="auto">
          <a:xfrm>
            <a:off x="5013325" y="3965575"/>
            <a:ext cx="180975" cy="4762"/>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629" name="Line 67"/>
          <p:cNvSpPr>
            <a:spLocks noChangeShapeType="1"/>
          </p:cNvSpPr>
          <p:nvPr/>
        </p:nvSpPr>
        <p:spPr bwMode="auto">
          <a:xfrm>
            <a:off x="5013325" y="4237037"/>
            <a:ext cx="180975" cy="1588"/>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630" name="Freeform 68"/>
          <p:cNvSpPr>
            <a:spLocks/>
          </p:cNvSpPr>
          <p:nvPr/>
        </p:nvSpPr>
        <p:spPr bwMode="auto">
          <a:xfrm>
            <a:off x="3065463" y="4508500"/>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w 372"/>
              <a:gd name="T11" fmla="*/ 0 h 228"/>
              <a:gd name="T12" fmla="*/ 0 60000 65536"/>
              <a:gd name="T13" fmla="*/ 0 60000 65536"/>
              <a:gd name="T14" fmla="*/ 0 60000 65536"/>
              <a:gd name="T15" fmla="*/ 0 60000 65536"/>
              <a:gd name="T16" fmla="*/ 0 60000 65536"/>
              <a:gd name="T17" fmla="*/ 0 60000 65536"/>
              <a:gd name="T18" fmla="*/ 0 w 372"/>
              <a:gd name="T19" fmla="*/ 0 h 228"/>
              <a:gd name="T20" fmla="*/ 372 w 372"/>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372" h="228">
                <a:moveTo>
                  <a:pt x="0" y="0"/>
                </a:moveTo>
                <a:lnTo>
                  <a:pt x="372" y="3"/>
                </a:lnTo>
                <a:lnTo>
                  <a:pt x="372" y="228"/>
                </a:lnTo>
                <a:lnTo>
                  <a:pt x="0" y="228"/>
                </a:lnTo>
                <a:lnTo>
                  <a:pt x="0"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31" name="Freeform 69"/>
          <p:cNvSpPr>
            <a:spLocks/>
          </p:cNvSpPr>
          <p:nvPr/>
        </p:nvSpPr>
        <p:spPr bwMode="auto">
          <a:xfrm>
            <a:off x="3060700" y="4503737"/>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60000 65536"/>
              <a:gd name="T11" fmla="*/ 0 60000 65536"/>
              <a:gd name="T12" fmla="*/ 0 60000 65536"/>
              <a:gd name="T13" fmla="*/ 0 60000 65536"/>
              <a:gd name="T14" fmla="*/ 0 60000 65536"/>
              <a:gd name="T15" fmla="*/ 0 w 372"/>
              <a:gd name="T16" fmla="*/ 0 h 228"/>
              <a:gd name="T17" fmla="*/ 372 w 372"/>
              <a:gd name="T18" fmla="*/ 228 h 228"/>
            </a:gdLst>
            <a:ahLst/>
            <a:cxnLst>
              <a:cxn ang="T10">
                <a:pos x="T0" y="T1"/>
              </a:cxn>
              <a:cxn ang="T11">
                <a:pos x="T2" y="T3"/>
              </a:cxn>
              <a:cxn ang="T12">
                <a:pos x="T4" y="T5"/>
              </a:cxn>
              <a:cxn ang="T13">
                <a:pos x="T6" y="T7"/>
              </a:cxn>
              <a:cxn ang="T14">
                <a:pos x="T8" y="T9"/>
              </a:cxn>
            </a:cxnLst>
            <a:rect l="T15" t="T16" r="T17" b="T18"/>
            <a:pathLst>
              <a:path w="372" h="228">
                <a:moveTo>
                  <a:pt x="0" y="0"/>
                </a:moveTo>
                <a:lnTo>
                  <a:pt x="372" y="3"/>
                </a:lnTo>
                <a:lnTo>
                  <a:pt x="372" y="228"/>
                </a:lnTo>
                <a:lnTo>
                  <a:pt x="0" y="228"/>
                </a:lnTo>
                <a:lnTo>
                  <a:pt x="0" y="3"/>
                </a:lnTo>
              </a:path>
            </a:pathLst>
          </a:custGeom>
          <a:noFill/>
          <a:ln w="9525">
            <a:solidFill>
              <a:srgbClr val="000000"/>
            </a:solidFill>
            <a:round/>
            <a:headEnd/>
            <a:tailEnd/>
          </a:ln>
        </p:spPr>
        <p:txBody>
          <a:bodyPr>
            <a:prstTxWarp prst="textNoShape">
              <a:avLst/>
            </a:prstTxWarp>
          </a:bodyPr>
          <a:lstStyle/>
          <a:p>
            <a:endParaRPr lang="en-US"/>
          </a:p>
        </p:txBody>
      </p:sp>
      <p:sp>
        <p:nvSpPr>
          <p:cNvPr id="24632" name="Rectangle 70"/>
          <p:cNvSpPr>
            <a:spLocks noChangeArrowheads="1"/>
          </p:cNvSpPr>
          <p:nvPr/>
        </p:nvSpPr>
        <p:spPr bwMode="auto">
          <a:xfrm>
            <a:off x="3206750" y="4581525"/>
            <a:ext cx="138113"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33" name="Rectangle 71"/>
          <p:cNvSpPr>
            <a:spLocks noChangeArrowheads="1"/>
          </p:cNvSpPr>
          <p:nvPr/>
        </p:nvSpPr>
        <p:spPr bwMode="auto">
          <a:xfrm>
            <a:off x="3335338" y="45815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34" name="Rectangle 72"/>
          <p:cNvSpPr>
            <a:spLocks noChangeArrowheads="1"/>
          </p:cNvSpPr>
          <p:nvPr/>
        </p:nvSpPr>
        <p:spPr bwMode="auto">
          <a:xfrm>
            <a:off x="3416300" y="4581525"/>
            <a:ext cx="138113"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35" name="Freeform 73"/>
          <p:cNvSpPr>
            <a:spLocks/>
          </p:cNvSpPr>
          <p:nvPr/>
        </p:nvSpPr>
        <p:spPr bwMode="auto">
          <a:xfrm>
            <a:off x="3789363" y="4508500"/>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w 372"/>
              <a:gd name="T11" fmla="*/ 0 h 228"/>
              <a:gd name="T12" fmla="*/ 0 60000 65536"/>
              <a:gd name="T13" fmla="*/ 0 60000 65536"/>
              <a:gd name="T14" fmla="*/ 0 60000 65536"/>
              <a:gd name="T15" fmla="*/ 0 60000 65536"/>
              <a:gd name="T16" fmla="*/ 0 60000 65536"/>
              <a:gd name="T17" fmla="*/ 0 60000 65536"/>
              <a:gd name="T18" fmla="*/ 0 w 372"/>
              <a:gd name="T19" fmla="*/ 0 h 228"/>
              <a:gd name="T20" fmla="*/ 372 w 372"/>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372" h="228">
                <a:moveTo>
                  <a:pt x="0" y="0"/>
                </a:moveTo>
                <a:lnTo>
                  <a:pt x="372" y="3"/>
                </a:lnTo>
                <a:lnTo>
                  <a:pt x="372" y="228"/>
                </a:lnTo>
                <a:lnTo>
                  <a:pt x="0" y="228"/>
                </a:lnTo>
                <a:lnTo>
                  <a:pt x="0"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36" name="Freeform 74"/>
          <p:cNvSpPr>
            <a:spLocks/>
          </p:cNvSpPr>
          <p:nvPr/>
        </p:nvSpPr>
        <p:spPr bwMode="auto">
          <a:xfrm>
            <a:off x="3784600" y="4503737"/>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60000 65536"/>
              <a:gd name="T11" fmla="*/ 0 60000 65536"/>
              <a:gd name="T12" fmla="*/ 0 60000 65536"/>
              <a:gd name="T13" fmla="*/ 0 60000 65536"/>
              <a:gd name="T14" fmla="*/ 0 60000 65536"/>
              <a:gd name="T15" fmla="*/ 0 w 372"/>
              <a:gd name="T16" fmla="*/ 0 h 228"/>
              <a:gd name="T17" fmla="*/ 372 w 372"/>
              <a:gd name="T18" fmla="*/ 228 h 228"/>
            </a:gdLst>
            <a:ahLst/>
            <a:cxnLst>
              <a:cxn ang="T10">
                <a:pos x="T0" y="T1"/>
              </a:cxn>
              <a:cxn ang="T11">
                <a:pos x="T2" y="T3"/>
              </a:cxn>
              <a:cxn ang="T12">
                <a:pos x="T4" y="T5"/>
              </a:cxn>
              <a:cxn ang="T13">
                <a:pos x="T6" y="T7"/>
              </a:cxn>
              <a:cxn ang="T14">
                <a:pos x="T8" y="T9"/>
              </a:cxn>
            </a:cxnLst>
            <a:rect l="T15" t="T16" r="T17" b="T18"/>
            <a:pathLst>
              <a:path w="372" h="228">
                <a:moveTo>
                  <a:pt x="0" y="0"/>
                </a:moveTo>
                <a:lnTo>
                  <a:pt x="372" y="3"/>
                </a:lnTo>
                <a:lnTo>
                  <a:pt x="372" y="228"/>
                </a:lnTo>
                <a:lnTo>
                  <a:pt x="0" y="228"/>
                </a:lnTo>
                <a:lnTo>
                  <a:pt x="0" y="3"/>
                </a:lnTo>
              </a:path>
            </a:pathLst>
          </a:custGeom>
          <a:noFill/>
          <a:ln w="9525">
            <a:solidFill>
              <a:srgbClr val="000000"/>
            </a:solidFill>
            <a:round/>
            <a:headEnd/>
            <a:tailEnd/>
          </a:ln>
        </p:spPr>
        <p:txBody>
          <a:bodyPr>
            <a:prstTxWarp prst="textNoShape">
              <a:avLst/>
            </a:prstTxWarp>
          </a:bodyPr>
          <a:lstStyle/>
          <a:p>
            <a:endParaRPr lang="en-US"/>
          </a:p>
        </p:txBody>
      </p:sp>
      <p:sp>
        <p:nvSpPr>
          <p:cNvPr id="24637" name="Rectangle 75"/>
          <p:cNvSpPr>
            <a:spLocks noChangeArrowheads="1"/>
          </p:cNvSpPr>
          <p:nvPr/>
        </p:nvSpPr>
        <p:spPr bwMode="auto">
          <a:xfrm>
            <a:off x="3935413" y="4581525"/>
            <a:ext cx="13811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38" name="Rectangle 76"/>
          <p:cNvSpPr>
            <a:spLocks noChangeArrowheads="1"/>
          </p:cNvSpPr>
          <p:nvPr/>
        </p:nvSpPr>
        <p:spPr bwMode="auto">
          <a:xfrm>
            <a:off x="4064000" y="45815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39" name="Rectangle 77"/>
          <p:cNvSpPr>
            <a:spLocks noChangeArrowheads="1"/>
          </p:cNvSpPr>
          <p:nvPr/>
        </p:nvSpPr>
        <p:spPr bwMode="auto">
          <a:xfrm>
            <a:off x="4144963" y="4581525"/>
            <a:ext cx="13811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40" name="Line 78"/>
          <p:cNvSpPr>
            <a:spLocks noChangeShapeType="1"/>
          </p:cNvSpPr>
          <p:nvPr/>
        </p:nvSpPr>
        <p:spPr bwMode="auto">
          <a:xfrm>
            <a:off x="6315075" y="3965575"/>
            <a:ext cx="180975" cy="4762"/>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641" name="Line 79"/>
          <p:cNvSpPr>
            <a:spLocks noChangeShapeType="1"/>
          </p:cNvSpPr>
          <p:nvPr/>
        </p:nvSpPr>
        <p:spPr bwMode="auto">
          <a:xfrm>
            <a:off x="6319838" y="4237037"/>
            <a:ext cx="176212" cy="1588"/>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4642" name="Rectangle 80"/>
          <p:cNvSpPr>
            <a:spLocks noChangeArrowheads="1"/>
          </p:cNvSpPr>
          <p:nvPr/>
        </p:nvSpPr>
        <p:spPr bwMode="auto">
          <a:xfrm>
            <a:off x="2717800" y="5265737"/>
            <a:ext cx="46038"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I</a:t>
            </a:r>
            <a:endParaRPr lang="en-US"/>
          </a:p>
        </p:txBody>
      </p:sp>
      <p:sp>
        <p:nvSpPr>
          <p:cNvPr id="24643" name="Rectangle 81"/>
          <p:cNvSpPr>
            <a:spLocks noChangeArrowheads="1"/>
          </p:cNvSpPr>
          <p:nvPr/>
        </p:nvSpPr>
        <p:spPr bwMode="auto">
          <a:xfrm>
            <a:off x="2759075" y="5265737"/>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n</a:t>
            </a:r>
            <a:endParaRPr lang="en-US"/>
          </a:p>
        </p:txBody>
      </p:sp>
      <p:sp>
        <p:nvSpPr>
          <p:cNvPr id="24644" name="Rectangle 82"/>
          <p:cNvSpPr>
            <a:spLocks noChangeArrowheads="1"/>
          </p:cNvSpPr>
          <p:nvPr/>
        </p:nvSpPr>
        <p:spPr bwMode="auto">
          <a:xfrm>
            <a:off x="2846388" y="5265737"/>
            <a:ext cx="46037"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t</a:t>
            </a:r>
            <a:endParaRPr lang="en-US"/>
          </a:p>
        </p:txBody>
      </p:sp>
      <p:sp>
        <p:nvSpPr>
          <p:cNvPr id="24645" name="Rectangle 83"/>
          <p:cNvSpPr>
            <a:spLocks noChangeArrowheads="1"/>
          </p:cNvSpPr>
          <p:nvPr/>
        </p:nvSpPr>
        <p:spPr bwMode="auto">
          <a:xfrm>
            <a:off x="2886075" y="5265737"/>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46" name="Rectangle 84"/>
          <p:cNvSpPr>
            <a:spLocks noChangeArrowheads="1"/>
          </p:cNvSpPr>
          <p:nvPr/>
        </p:nvSpPr>
        <p:spPr bwMode="auto">
          <a:xfrm>
            <a:off x="2970213" y="5265737"/>
            <a:ext cx="55562"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47" name="Rectangle 85"/>
          <p:cNvSpPr>
            <a:spLocks noChangeArrowheads="1"/>
          </p:cNvSpPr>
          <p:nvPr/>
        </p:nvSpPr>
        <p:spPr bwMode="auto">
          <a:xfrm>
            <a:off x="3035300" y="5265737"/>
            <a:ext cx="82550"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648" name="Rectangle 86"/>
          <p:cNvSpPr>
            <a:spLocks noChangeArrowheads="1"/>
          </p:cNvSpPr>
          <p:nvPr/>
        </p:nvSpPr>
        <p:spPr bwMode="auto">
          <a:xfrm>
            <a:off x="3111500" y="5265737"/>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649" name="Rectangle 87"/>
          <p:cNvSpPr>
            <a:spLocks noChangeArrowheads="1"/>
          </p:cNvSpPr>
          <p:nvPr/>
        </p:nvSpPr>
        <p:spPr bwMode="auto">
          <a:xfrm>
            <a:off x="3194050" y="5265737"/>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n</a:t>
            </a:r>
            <a:endParaRPr lang="en-US"/>
          </a:p>
        </p:txBody>
      </p:sp>
      <p:sp>
        <p:nvSpPr>
          <p:cNvPr id="24650" name="Rectangle 88"/>
          <p:cNvSpPr>
            <a:spLocks noChangeArrowheads="1"/>
          </p:cNvSpPr>
          <p:nvPr/>
        </p:nvSpPr>
        <p:spPr bwMode="auto">
          <a:xfrm>
            <a:off x="3279775" y="5265737"/>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n</a:t>
            </a:r>
            <a:endParaRPr lang="en-US"/>
          </a:p>
        </p:txBody>
      </p:sp>
      <p:sp>
        <p:nvSpPr>
          <p:cNvPr id="24651" name="Rectangle 89"/>
          <p:cNvSpPr>
            <a:spLocks noChangeArrowheads="1"/>
          </p:cNvSpPr>
          <p:nvPr/>
        </p:nvSpPr>
        <p:spPr bwMode="auto">
          <a:xfrm>
            <a:off x="3363913" y="5265737"/>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52" name="Rectangle 90"/>
          <p:cNvSpPr>
            <a:spLocks noChangeArrowheads="1"/>
          </p:cNvSpPr>
          <p:nvPr/>
        </p:nvSpPr>
        <p:spPr bwMode="auto">
          <a:xfrm>
            <a:off x="3449638" y="5265737"/>
            <a:ext cx="82550"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653" name="Rectangle 91"/>
          <p:cNvSpPr>
            <a:spLocks noChangeArrowheads="1"/>
          </p:cNvSpPr>
          <p:nvPr/>
        </p:nvSpPr>
        <p:spPr bwMode="auto">
          <a:xfrm>
            <a:off x="3529013" y="5265737"/>
            <a:ext cx="46037"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t</a:t>
            </a:r>
            <a:endParaRPr lang="en-US"/>
          </a:p>
        </p:txBody>
      </p:sp>
      <p:sp>
        <p:nvSpPr>
          <p:cNvPr id="24654" name="Freeform 92"/>
          <p:cNvSpPr>
            <a:spLocks/>
          </p:cNvSpPr>
          <p:nvPr/>
        </p:nvSpPr>
        <p:spPr bwMode="auto">
          <a:xfrm>
            <a:off x="1530350" y="4508500"/>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w 372"/>
              <a:gd name="T11" fmla="*/ 0 h 228"/>
              <a:gd name="T12" fmla="*/ 0 60000 65536"/>
              <a:gd name="T13" fmla="*/ 0 60000 65536"/>
              <a:gd name="T14" fmla="*/ 0 60000 65536"/>
              <a:gd name="T15" fmla="*/ 0 60000 65536"/>
              <a:gd name="T16" fmla="*/ 0 60000 65536"/>
              <a:gd name="T17" fmla="*/ 0 60000 65536"/>
              <a:gd name="T18" fmla="*/ 0 w 372"/>
              <a:gd name="T19" fmla="*/ 0 h 228"/>
              <a:gd name="T20" fmla="*/ 372 w 372"/>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372" h="228">
                <a:moveTo>
                  <a:pt x="0" y="0"/>
                </a:moveTo>
                <a:lnTo>
                  <a:pt x="372" y="3"/>
                </a:lnTo>
                <a:lnTo>
                  <a:pt x="372" y="228"/>
                </a:lnTo>
                <a:lnTo>
                  <a:pt x="0" y="228"/>
                </a:lnTo>
                <a:lnTo>
                  <a:pt x="0"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55" name="Freeform 93"/>
          <p:cNvSpPr>
            <a:spLocks/>
          </p:cNvSpPr>
          <p:nvPr/>
        </p:nvSpPr>
        <p:spPr bwMode="auto">
          <a:xfrm>
            <a:off x="1525588" y="4503737"/>
            <a:ext cx="590550" cy="361950"/>
          </a:xfrm>
          <a:custGeom>
            <a:avLst/>
            <a:gdLst>
              <a:gd name="T0" fmla="*/ 0 w 372"/>
              <a:gd name="T1" fmla="*/ 0 h 228"/>
              <a:gd name="T2" fmla="*/ 2147483647 w 372"/>
              <a:gd name="T3" fmla="*/ 2147483647 h 228"/>
              <a:gd name="T4" fmla="*/ 2147483647 w 372"/>
              <a:gd name="T5" fmla="*/ 2147483647 h 228"/>
              <a:gd name="T6" fmla="*/ 0 w 372"/>
              <a:gd name="T7" fmla="*/ 2147483647 h 228"/>
              <a:gd name="T8" fmla="*/ 0 w 372"/>
              <a:gd name="T9" fmla="*/ 2147483647 h 228"/>
              <a:gd name="T10" fmla="*/ 0 60000 65536"/>
              <a:gd name="T11" fmla="*/ 0 60000 65536"/>
              <a:gd name="T12" fmla="*/ 0 60000 65536"/>
              <a:gd name="T13" fmla="*/ 0 60000 65536"/>
              <a:gd name="T14" fmla="*/ 0 60000 65536"/>
              <a:gd name="T15" fmla="*/ 0 w 372"/>
              <a:gd name="T16" fmla="*/ 0 h 228"/>
              <a:gd name="T17" fmla="*/ 372 w 372"/>
              <a:gd name="T18" fmla="*/ 228 h 228"/>
            </a:gdLst>
            <a:ahLst/>
            <a:cxnLst>
              <a:cxn ang="T10">
                <a:pos x="T0" y="T1"/>
              </a:cxn>
              <a:cxn ang="T11">
                <a:pos x="T2" y="T3"/>
              </a:cxn>
              <a:cxn ang="T12">
                <a:pos x="T4" y="T5"/>
              </a:cxn>
              <a:cxn ang="T13">
                <a:pos x="T6" y="T7"/>
              </a:cxn>
              <a:cxn ang="T14">
                <a:pos x="T8" y="T9"/>
              </a:cxn>
            </a:cxnLst>
            <a:rect l="T15" t="T16" r="T17" b="T18"/>
            <a:pathLst>
              <a:path w="372" h="228">
                <a:moveTo>
                  <a:pt x="0" y="0"/>
                </a:moveTo>
                <a:lnTo>
                  <a:pt x="372" y="3"/>
                </a:lnTo>
                <a:lnTo>
                  <a:pt x="372" y="228"/>
                </a:lnTo>
                <a:lnTo>
                  <a:pt x="0" y="228"/>
                </a:lnTo>
                <a:lnTo>
                  <a:pt x="0" y="3"/>
                </a:lnTo>
              </a:path>
            </a:pathLst>
          </a:custGeom>
          <a:noFill/>
          <a:ln w="9525">
            <a:solidFill>
              <a:srgbClr val="000000"/>
            </a:solidFill>
            <a:round/>
            <a:headEnd/>
            <a:tailEnd/>
          </a:ln>
        </p:spPr>
        <p:txBody>
          <a:bodyPr>
            <a:prstTxWarp prst="textNoShape">
              <a:avLst/>
            </a:prstTxWarp>
          </a:bodyPr>
          <a:lstStyle/>
          <a:p>
            <a:endParaRPr lang="en-US"/>
          </a:p>
        </p:txBody>
      </p:sp>
      <p:sp>
        <p:nvSpPr>
          <p:cNvPr id="24656" name="Rectangle 94"/>
          <p:cNvSpPr>
            <a:spLocks noChangeArrowheads="1"/>
          </p:cNvSpPr>
          <p:nvPr/>
        </p:nvSpPr>
        <p:spPr bwMode="auto">
          <a:xfrm>
            <a:off x="1671638" y="4581525"/>
            <a:ext cx="13811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57" name="Rectangle 95"/>
          <p:cNvSpPr>
            <a:spLocks noChangeArrowheads="1"/>
          </p:cNvSpPr>
          <p:nvPr/>
        </p:nvSpPr>
        <p:spPr bwMode="auto">
          <a:xfrm>
            <a:off x="1800225" y="45815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58" name="Rectangle 96"/>
          <p:cNvSpPr>
            <a:spLocks noChangeArrowheads="1"/>
          </p:cNvSpPr>
          <p:nvPr/>
        </p:nvSpPr>
        <p:spPr bwMode="auto">
          <a:xfrm>
            <a:off x="1881188" y="4581525"/>
            <a:ext cx="13811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m</a:t>
            </a:r>
            <a:endParaRPr lang="en-US"/>
          </a:p>
        </p:txBody>
      </p:sp>
      <p:sp>
        <p:nvSpPr>
          <p:cNvPr id="24659" name="Freeform 97"/>
          <p:cNvSpPr>
            <a:spLocks/>
          </p:cNvSpPr>
          <p:nvPr/>
        </p:nvSpPr>
        <p:spPr bwMode="auto">
          <a:xfrm>
            <a:off x="5903913" y="4508500"/>
            <a:ext cx="863600" cy="361950"/>
          </a:xfrm>
          <a:custGeom>
            <a:avLst/>
            <a:gdLst>
              <a:gd name="T0" fmla="*/ 0 w 544"/>
              <a:gd name="T1" fmla="*/ 0 h 228"/>
              <a:gd name="T2" fmla="*/ 2147483647 w 544"/>
              <a:gd name="T3" fmla="*/ 2147483647 h 228"/>
              <a:gd name="T4" fmla="*/ 2147483647 w 544"/>
              <a:gd name="T5" fmla="*/ 2147483647 h 228"/>
              <a:gd name="T6" fmla="*/ 2147483647 w 544"/>
              <a:gd name="T7" fmla="*/ 2147483647 h 228"/>
              <a:gd name="T8" fmla="*/ 2147483647 w 544"/>
              <a:gd name="T9" fmla="*/ 2147483647 h 228"/>
              <a:gd name="T10" fmla="*/ 0 w 544"/>
              <a:gd name="T11" fmla="*/ 0 h 228"/>
              <a:gd name="T12" fmla="*/ 0 60000 65536"/>
              <a:gd name="T13" fmla="*/ 0 60000 65536"/>
              <a:gd name="T14" fmla="*/ 0 60000 65536"/>
              <a:gd name="T15" fmla="*/ 0 60000 65536"/>
              <a:gd name="T16" fmla="*/ 0 60000 65536"/>
              <a:gd name="T17" fmla="*/ 0 60000 65536"/>
              <a:gd name="T18" fmla="*/ 0 w 544"/>
              <a:gd name="T19" fmla="*/ 0 h 228"/>
              <a:gd name="T20" fmla="*/ 544 w 544"/>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544" h="228">
                <a:moveTo>
                  <a:pt x="0" y="0"/>
                </a:moveTo>
                <a:lnTo>
                  <a:pt x="544" y="3"/>
                </a:lnTo>
                <a:lnTo>
                  <a:pt x="544" y="228"/>
                </a:lnTo>
                <a:lnTo>
                  <a:pt x="3" y="228"/>
                </a:lnTo>
                <a:lnTo>
                  <a:pt x="3" y="3"/>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60" name="Freeform 98"/>
          <p:cNvSpPr>
            <a:spLocks/>
          </p:cNvSpPr>
          <p:nvPr/>
        </p:nvSpPr>
        <p:spPr bwMode="auto">
          <a:xfrm>
            <a:off x="5899150" y="4503737"/>
            <a:ext cx="863600" cy="361950"/>
          </a:xfrm>
          <a:custGeom>
            <a:avLst/>
            <a:gdLst>
              <a:gd name="T0" fmla="*/ 0 w 544"/>
              <a:gd name="T1" fmla="*/ 0 h 228"/>
              <a:gd name="T2" fmla="*/ 2147483647 w 544"/>
              <a:gd name="T3" fmla="*/ 2147483647 h 228"/>
              <a:gd name="T4" fmla="*/ 2147483647 w 544"/>
              <a:gd name="T5" fmla="*/ 2147483647 h 228"/>
              <a:gd name="T6" fmla="*/ 2147483647 w 544"/>
              <a:gd name="T7" fmla="*/ 2147483647 h 228"/>
              <a:gd name="T8" fmla="*/ 2147483647 w 544"/>
              <a:gd name="T9" fmla="*/ 2147483647 h 228"/>
              <a:gd name="T10" fmla="*/ 0 60000 65536"/>
              <a:gd name="T11" fmla="*/ 0 60000 65536"/>
              <a:gd name="T12" fmla="*/ 0 60000 65536"/>
              <a:gd name="T13" fmla="*/ 0 60000 65536"/>
              <a:gd name="T14" fmla="*/ 0 60000 65536"/>
              <a:gd name="T15" fmla="*/ 0 w 544"/>
              <a:gd name="T16" fmla="*/ 0 h 228"/>
              <a:gd name="T17" fmla="*/ 544 w 544"/>
              <a:gd name="T18" fmla="*/ 228 h 228"/>
            </a:gdLst>
            <a:ahLst/>
            <a:cxnLst>
              <a:cxn ang="T10">
                <a:pos x="T0" y="T1"/>
              </a:cxn>
              <a:cxn ang="T11">
                <a:pos x="T2" y="T3"/>
              </a:cxn>
              <a:cxn ang="T12">
                <a:pos x="T4" y="T5"/>
              </a:cxn>
              <a:cxn ang="T13">
                <a:pos x="T6" y="T7"/>
              </a:cxn>
              <a:cxn ang="T14">
                <a:pos x="T8" y="T9"/>
              </a:cxn>
            </a:cxnLst>
            <a:rect l="T15" t="T16" r="T17" b="T18"/>
            <a:pathLst>
              <a:path w="544" h="228">
                <a:moveTo>
                  <a:pt x="0" y="0"/>
                </a:moveTo>
                <a:lnTo>
                  <a:pt x="544" y="3"/>
                </a:lnTo>
                <a:lnTo>
                  <a:pt x="544" y="228"/>
                </a:lnTo>
                <a:lnTo>
                  <a:pt x="3" y="228"/>
                </a:lnTo>
                <a:lnTo>
                  <a:pt x="3" y="3"/>
                </a:lnTo>
              </a:path>
            </a:pathLst>
          </a:custGeom>
          <a:noFill/>
          <a:ln w="9525">
            <a:solidFill>
              <a:srgbClr val="000000"/>
            </a:solidFill>
            <a:round/>
            <a:headEnd/>
            <a:tailEnd/>
          </a:ln>
        </p:spPr>
        <p:txBody>
          <a:bodyPr>
            <a:prstTxWarp prst="textNoShape">
              <a:avLst/>
            </a:prstTxWarp>
          </a:bodyPr>
          <a:lstStyle/>
          <a:p>
            <a:endParaRPr lang="en-US"/>
          </a:p>
        </p:txBody>
      </p:sp>
      <p:sp>
        <p:nvSpPr>
          <p:cNvPr id="24661" name="Rectangle 99"/>
          <p:cNvSpPr>
            <a:spLocks noChangeArrowheads="1"/>
          </p:cNvSpPr>
          <p:nvPr/>
        </p:nvSpPr>
        <p:spPr bwMode="auto">
          <a:xfrm>
            <a:off x="6143625" y="4605337"/>
            <a:ext cx="46038"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I</a:t>
            </a:r>
            <a:endParaRPr lang="en-US"/>
          </a:p>
        </p:txBody>
      </p:sp>
      <p:sp>
        <p:nvSpPr>
          <p:cNvPr id="24662" name="Rectangle 100"/>
          <p:cNvSpPr>
            <a:spLocks noChangeArrowheads="1"/>
          </p:cNvSpPr>
          <p:nvPr/>
        </p:nvSpPr>
        <p:spPr bwMode="auto">
          <a:xfrm>
            <a:off x="6186488" y="4605337"/>
            <a:ext cx="46037"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a:t>
            </a:r>
            <a:endParaRPr lang="en-US"/>
          </a:p>
        </p:txBody>
      </p:sp>
      <p:sp>
        <p:nvSpPr>
          <p:cNvPr id="24663" name="Rectangle 101"/>
          <p:cNvSpPr>
            <a:spLocks noChangeArrowheads="1"/>
          </p:cNvSpPr>
          <p:nvPr/>
        </p:nvSpPr>
        <p:spPr bwMode="auto">
          <a:xfrm>
            <a:off x="6230938" y="4605337"/>
            <a:ext cx="128587"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664" name="Rectangle 102"/>
          <p:cNvSpPr>
            <a:spLocks noChangeArrowheads="1"/>
          </p:cNvSpPr>
          <p:nvPr/>
        </p:nvSpPr>
        <p:spPr bwMode="auto">
          <a:xfrm>
            <a:off x="6354763" y="4605337"/>
            <a:ext cx="46037"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 </a:t>
            </a:r>
            <a:endParaRPr lang="en-US"/>
          </a:p>
        </p:txBody>
      </p:sp>
      <p:sp>
        <p:nvSpPr>
          <p:cNvPr id="24665" name="Rectangle 103"/>
          <p:cNvSpPr>
            <a:spLocks noChangeArrowheads="1"/>
          </p:cNvSpPr>
          <p:nvPr/>
        </p:nvSpPr>
        <p:spPr bwMode="auto">
          <a:xfrm>
            <a:off x="6399213" y="4605337"/>
            <a:ext cx="82550"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666" name="Rectangle 104"/>
          <p:cNvSpPr>
            <a:spLocks noChangeArrowheads="1"/>
          </p:cNvSpPr>
          <p:nvPr/>
        </p:nvSpPr>
        <p:spPr bwMode="auto">
          <a:xfrm>
            <a:off x="6478588" y="4605337"/>
            <a:ext cx="46037"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t</a:t>
            </a:r>
            <a:endParaRPr lang="en-US"/>
          </a:p>
        </p:txBody>
      </p:sp>
      <p:sp>
        <p:nvSpPr>
          <p:cNvPr id="24667" name="Rectangle 105"/>
          <p:cNvSpPr>
            <a:spLocks noChangeArrowheads="1"/>
          </p:cNvSpPr>
          <p:nvPr/>
        </p:nvSpPr>
        <p:spPr bwMode="auto">
          <a:xfrm>
            <a:off x="6521450" y="4605337"/>
            <a:ext cx="55563"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68" name="Rectangle 106"/>
          <p:cNvSpPr>
            <a:spLocks noChangeArrowheads="1"/>
          </p:cNvSpPr>
          <p:nvPr/>
        </p:nvSpPr>
        <p:spPr bwMode="auto">
          <a:xfrm>
            <a:off x="6573838" y="4605337"/>
            <a:ext cx="36512"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l</a:t>
            </a:r>
            <a:endParaRPr lang="en-US"/>
          </a:p>
        </p:txBody>
      </p:sp>
      <p:sp>
        <p:nvSpPr>
          <p:cNvPr id="24669" name="Freeform 107"/>
          <p:cNvSpPr>
            <a:spLocks/>
          </p:cNvSpPr>
          <p:nvPr/>
        </p:nvSpPr>
        <p:spPr bwMode="auto">
          <a:xfrm>
            <a:off x="1487488" y="5073650"/>
            <a:ext cx="6189662" cy="538162"/>
          </a:xfrm>
          <a:custGeom>
            <a:avLst/>
            <a:gdLst>
              <a:gd name="T0" fmla="*/ 2147483647 w 3899"/>
              <a:gd name="T1" fmla="*/ 0 h 339"/>
              <a:gd name="T2" fmla="*/ 2147483647 w 3899"/>
              <a:gd name="T3" fmla="*/ 2147483647 h 339"/>
              <a:gd name="T4" fmla="*/ 2147483647 w 3899"/>
              <a:gd name="T5" fmla="*/ 2147483647 h 339"/>
              <a:gd name="T6" fmla="*/ 2147483647 w 3899"/>
              <a:gd name="T7" fmla="*/ 2147483647 h 339"/>
              <a:gd name="T8" fmla="*/ 2147483647 w 3899"/>
              <a:gd name="T9" fmla="*/ 2147483647 h 339"/>
              <a:gd name="T10" fmla="*/ 2147483647 w 3899"/>
              <a:gd name="T11" fmla="*/ 2147483647 h 339"/>
              <a:gd name="T12" fmla="*/ 2147483647 w 3899"/>
              <a:gd name="T13" fmla="*/ 2147483647 h 339"/>
              <a:gd name="T14" fmla="*/ 2147483647 w 3899"/>
              <a:gd name="T15" fmla="*/ 2147483647 h 339"/>
              <a:gd name="T16" fmla="*/ 2147483647 w 3899"/>
              <a:gd name="T17" fmla="*/ 2147483647 h 339"/>
              <a:gd name="T18" fmla="*/ 0 w 3899"/>
              <a:gd name="T19" fmla="*/ 2147483647 h 339"/>
              <a:gd name="T20" fmla="*/ 0 w 3899"/>
              <a:gd name="T21" fmla="*/ 2147483647 h 339"/>
              <a:gd name="T22" fmla="*/ 0 w 3899"/>
              <a:gd name="T23" fmla="*/ 2147483647 h 339"/>
              <a:gd name="T24" fmla="*/ 2147483647 w 3899"/>
              <a:gd name="T25" fmla="*/ 2147483647 h 339"/>
              <a:gd name="T26" fmla="*/ 2147483647 w 3899"/>
              <a:gd name="T27" fmla="*/ 2147483647 h 339"/>
              <a:gd name="T28" fmla="*/ 2147483647 w 3899"/>
              <a:gd name="T29" fmla="*/ 2147483647 h 339"/>
              <a:gd name="T30" fmla="*/ 2147483647 w 3899"/>
              <a:gd name="T31" fmla="*/ 2147483647 h 339"/>
              <a:gd name="T32" fmla="*/ 2147483647 w 3899"/>
              <a:gd name="T33" fmla="*/ 2147483647 h 339"/>
              <a:gd name="T34" fmla="*/ 2147483647 w 3899"/>
              <a:gd name="T35" fmla="*/ 2147483647 h 339"/>
              <a:gd name="T36" fmla="*/ 2147483647 w 3899"/>
              <a:gd name="T37" fmla="*/ 2147483647 h 339"/>
              <a:gd name="T38" fmla="*/ 2147483647 w 3899"/>
              <a:gd name="T39" fmla="*/ 2147483647 h 339"/>
              <a:gd name="T40" fmla="*/ 2147483647 w 3899"/>
              <a:gd name="T41" fmla="*/ 2147483647 h 339"/>
              <a:gd name="T42" fmla="*/ 2147483647 w 3899"/>
              <a:gd name="T43" fmla="*/ 2147483647 h 339"/>
              <a:gd name="T44" fmla="*/ 2147483647 w 3899"/>
              <a:gd name="T45" fmla="*/ 2147483647 h 339"/>
              <a:gd name="T46" fmla="*/ 2147483647 w 3899"/>
              <a:gd name="T47" fmla="*/ 2147483647 h 339"/>
              <a:gd name="T48" fmla="*/ 2147483647 w 3899"/>
              <a:gd name="T49" fmla="*/ 2147483647 h 339"/>
              <a:gd name="T50" fmla="*/ 2147483647 w 3899"/>
              <a:gd name="T51" fmla="*/ 2147483647 h 339"/>
              <a:gd name="T52" fmla="*/ 2147483647 w 3899"/>
              <a:gd name="T53" fmla="*/ 2147483647 h 339"/>
              <a:gd name="T54" fmla="*/ 2147483647 w 3899"/>
              <a:gd name="T55" fmla="*/ 2147483647 h 339"/>
              <a:gd name="T56" fmla="*/ 2147483647 w 3899"/>
              <a:gd name="T57" fmla="*/ 2147483647 h 339"/>
              <a:gd name="T58" fmla="*/ 2147483647 w 3899"/>
              <a:gd name="T59" fmla="*/ 2147483647 h 339"/>
              <a:gd name="T60" fmla="*/ 2147483647 w 3899"/>
              <a:gd name="T61" fmla="*/ 2147483647 h 339"/>
              <a:gd name="T62" fmla="*/ 2147483647 w 3899"/>
              <a:gd name="T63" fmla="*/ 2147483647 h 339"/>
              <a:gd name="T64" fmla="*/ 2147483647 w 3899"/>
              <a:gd name="T65" fmla="*/ 2147483647 h 339"/>
              <a:gd name="T66" fmla="*/ 2147483647 w 3899"/>
              <a:gd name="T67" fmla="*/ 2147483647 h 339"/>
              <a:gd name="T68" fmla="*/ 2147483647 w 3899"/>
              <a:gd name="T69" fmla="*/ 2147483647 h 339"/>
              <a:gd name="T70" fmla="*/ 2147483647 w 3899"/>
              <a:gd name="T71" fmla="*/ 2147483647 h 339"/>
              <a:gd name="T72" fmla="*/ 2147483647 w 3899"/>
              <a:gd name="T73" fmla="*/ 2147483647 h 339"/>
              <a:gd name="T74" fmla="*/ 2147483647 w 3899"/>
              <a:gd name="T75" fmla="*/ 2147483647 h 339"/>
              <a:gd name="T76" fmla="*/ 2147483647 w 3899"/>
              <a:gd name="T77" fmla="*/ 2147483647 h 339"/>
              <a:gd name="T78" fmla="*/ 2147483647 w 3899"/>
              <a:gd name="T79" fmla="*/ 2147483647 h 339"/>
              <a:gd name="T80" fmla="*/ 2147483647 w 3899"/>
              <a:gd name="T81" fmla="*/ 2147483647 h 339"/>
              <a:gd name="T82" fmla="*/ 2147483647 w 3899"/>
              <a:gd name="T83" fmla="*/ 2147483647 h 339"/>
              <a:gd name="T84" fmla="*/ 2147483647 w 3899"/>
              <a:gd name="T85" fmla="*/ 2147483647 h 339"/>
              <a:gd name="T86" fmla="*/ 2147483647 w 3899"/>
              <a:gd name="T87" fmla="*/ 2147483647 h 339"/>
              <a:gd name="T88" fmla="*/ 2147483647 w 3899"/>
              <a:gd name="T89" fmla="*/ 2147483647 h 339"/>
              <a:gd name="T90" fmla="*/ 2147483647 w 3899"/>
              <a:gd name="T91" fmla="*/ 2147483647 h 339"/>
              <a:gd name="T92" fmla="*/ 2147483647 w 3899"/>
              <a:gd name="T93" fmla="*/ 2147483647 h 339"/>
              <a:gd name="T94" fmla="*/ 2147483647 w 3899"/>
              <a:gd name="T95" fmla="*/ 2147483647 h 339"/>
              <a:gd name="T96" fmla="*/ 2147483647 w 3899"/>
              <a:gd name="T97" fmla="*/ 2147483647 h 339"/>
              <a:gd name="T98" fmla="*/ 2147483647 w 3899"/>
              <a:gd name="T99" fmla="*/ 2147483647 h 339"/>
              <a:gd name="T100" fmla="*/ 2147483647 w 3899"/>
              <a:gd name="T101" fmla="*/ 0 h 339"/>
              <a:gd name="T102" fmla="*/ 2147483647 w 3899"/>
              <a:gd name="T103" fmla="*/ 0 h 339"/>
              <a:gd name="T104" fmla="*/ 2147483647 w 3899"/>
              <a:gd name="T105" fmla="*/ 0 h 339"/>
              <a:gd name="T106" fmla="*/ 2147483647 w 3899"/>
              <a:gd name="T107" fmla="*/ 0 h 339"/>
              <a:gd name="T108" fmla="*/ 2147483647 w 3899"/>
              <a:gd name="T109" fmla="*/ 0 h 339"/>
              <a:gd name="T110" fmla="*/ 2147483647 w 3899"/>
              <a:gd name="T111" fmla="*/ 0 h 339"/>
              <a:gd name="T112" fmla="*/ 2147483647 w 3899"/>
              <a:gd name="T113" fmla="*/ 0 h 339"/>
              <a:gd name="T114" fmla="*/ 2147483647 w 3899"/>
              <a:gd name="T115" fmla="*/ 0 h 339"/>
              <a:gd name="T116" fmla="*/ 2147483647 w 3899"/>
              <a:gd name="T117" fmla="*/ 0 h 339"/>
              <a:gd name="T118" fmla="*/ 2147483647 w 3899"/>
              <a:gd name="T119" fmla="*/ 0 h 339"/>
              <a:gd name="T120" fmla="*/ 2147483647 w 3899"/>
              <a:gd name="T121" fmla="*/ 0 h 339"/>
              <a:gd name="T122" fmla="*/ 2147483647 w 3899"/>
              <a:gd name="T123" fmla="*/ 0 h 3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99"/>
              <a:gd name="T187" fmla="*/ 0 h 339"/>
              <a:gd name="T188" fmla="*/ 3899 w 3899"/>
              <a:gd name="T189" fmla="*/ 339 h 3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99" h="339">
                <a:moveTo>
                  <a:pt x="165" y="0"/>
                </a:moveTo>
                <a:lnTo>
                  <a:pt x="141" y="3"/>
                </a:lnTo>
                <a:lnTo>
                  <a:pt x="114" y="9"/>
                </a:lnTo>
                <a:lnTo>
                  <a:pt x="90" y="21"/>
                </a:lnTo>
                <a:lnTo>
                  <a:pt x="69" y="33"/>
                </a:lnTo>
                <a:lnTo>
                  <a:pt x="48" y="51"/>
                </a:lnTo>
                <a:lnTo>
                  <a:pt x="30" y="72"/>
                </a:lnTo>
                <a:lnTo>
                  <a:pt x="18" y="93"/>
                </a:lnTo>
                <a:lnTo>
                  <a:pt x="6" y="117"/>
                </a:lnTo>
                <a:lnTo>
                  <a:pt x="0" y="144"/>
                </a:lnTo>
                <a:lnTo>
                  <a:pt x="0" y="171"/>
                </a:lnTo>
                <a:lnTo>
                  <a:pt x="0" y="198"/>
                </a:lnTo>
                <a:lnTo>
                  <a:pt x="6" y="225"/>
                </a:lnTo>
                <a:lnTo>
                  <a:pt x="18" y="249"/>
                </a:lnTo>
                <a:lnTo>
                  <a:pt x="30" y="270"/>
                </a:lnTo>
                <a:lnTo>
                  <a:pt x="48" y="288"/>
                </a:lnTo>
                <a:lnTo>
                  <a:pt x="69" y="306"/>
                </a:lnTo>
                <a:lnTo>
                  <a:pt x="90" y="321"/>
                </a:lnTo>
                <a:lnTo>
                  <a:pt x="114" y="330"/>
                </a:lnTo>
                <a:lnTo>
                  <a:pt x="141" y="336"/>
                </a:lnTo>
                <a:lnTo>
                  <a:pt x="168" y="339"/>
                </a:lnTo>
                <a:lnTo>
                  <a:pt x="522" y="339"/>
                </a:lnTo>
                <a:lnTo>
                  <a:pt x="879" y="339"/>
                </a:lnTo>
                <a:lnTo>
                  <a:pt x="1237" y="339"/>
                </a:lnTo>
                <a:lnTo>
                  <a:pt x="1591" y="339"/>
                </a:lnTo>
                <a:lnTo>
                  <a:pt x="1948" y="339"/>
                </a:lnTo>
                <a:lnTo>
                  <a:pt x="2305" y="339"/>
                </a:lnTo>
                <a:lnTo>
                  <a:pt x="2659" y="339"/>
                </a:lnTo>
                <a:lnTo>
                  <a:pt x="3017" y="339"/>
                </a:lnTo>
                <a:lnTo>
                  <a:pt x="3374" y="339"/>
                </a:lnTo>
                <a:lnTo>
                  <a:pt x="3728" y="339"/>
                </a:lnTo>
                <a:lnTo>
                  <a:pt x="3755" y="336"/>
                </a:lnTo>
                <a:lnTo>
                  <a:pt x="3782" y="330"/>
                </a:lnTo>
                <a:lnTo>
                  <a:pt x="3806" y="321"/>
                </a:lnTo>
                <a:lnTo>
                  <a:pt x="3830" y="306"/>
                </a:lnTo>
                <a:lnTo>
                  <a:pt x="3848" y="288"/>
                </a:lnTo>
                <a:lnTo>
                  <a:pt x="3866" y="270"/>
                </a:lnTo>
                <a:lnTo>
                  <a:pt x="3878" y="249"/>
                </a:lnTo>
                <a:lnTo>
                  <a:pt x="3890" y="225"/>
                </a:lnTo>
                <a:lnTo>
                  <a:pt x="3896" y="198"/>
                </a:lnTo>
                <a:lnTo>
                  <a:pt x="3899" y="171"/>
                </a:lnTo>
                <a:lnTo>
                  <a:pt x="3896" y="144"/>
                </a:lnTo>
                <a:lnTo>
                  <a:pt x="3890" y="117"/>
                </a:lnTo>
                <a:lnTo>
                  <a:pt x="3878" y="93"/>
                </a:lnTo>
                <a:lnTo>
                  <a:pt x="3866" y="72"/>
                </a:lnTo>
                <a:lnTo>
                  <a:pt x="3848" y="51"/>
                </a:lnTo>
                <a:lnTo>
                  <a:pt x="3830" y="33"/>
                </a:lnTo>
                <a:lnTo>
                  <a:pt x="3806" y="21"/>
                </a:lnTo>
                <a:lnTo>
                  <a:pt x="3782" y="9"/>
                </a:lnTo>
                <a:lnTo>
                  <a:pt x="3755" y="3"/>
                </a:lnTo>
                <a:lnTo>
                  <a:pt x="3728" y="0"/>
                </a:lnTo>
                <a:lnTo>
                  <a:pt x="3374" y="0"/>
                </a:lnTo>
                <a:lnTo>
                  <a:pt x="3017" y="0"/>
                </a:lnTo>
                <a:lnTo>
                  <a:pt x="2659" y="0"/>
                </a:lnTo>
                <a:lnTo>
                  <a:pt x="2305" y="0"/>
                </a:lnTo>
                <a:lnTo>
                  <a:pt x="1948" y="0"/>
                </a:lnTo>
                <a:lnTo>
                  <a:pt x="1591" y="0"/>
                </a:lnTo>
                <a:lnTo>
                  <a:pt x="1237" y="0"/>
                </a:lnTo>
                <a:lnTo>
                  <a:pt x="879" y="0"/>
                </a:lnTo>
                <a:lnTo>
                  <a:pt x="522" y="0"/>
                </a:lnTo>
                <a:lnTo>
                  <a:pt x="168" y="0"/>
                </a:lnTo>
                <a:lnTo>
                  <a:pt x="165"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70" name="Freeform 108"/>
          <p:cNvSpPr>
            <a:spLocks/>
          </p:cNvSpPr>
          <p:nvPr/>
        </p:nvSpPr>
        <p:spPr bwMode="auto">
          <a:xfrm>
            <a:off x="2159000" y="5821362"/>
            <a:ext cx="1430338" cy="357188"/>
          </a:xfrm>
          <a:custGeom>
            <a:avLst/>
            <a:gdLst>
              <a:gd name="T0" fmla="*/ 0 w 901"/>
              <a:gd name="T1" fmla="*/ 0 h 225"/>
              <a:gd name="T2" fmla="*/ 2147483647 w 901"/>
              <a:gd name="T3" fmla="*/ 0 h 225"/>
              <a:gd name="T4" fmla="*/ 2147483647 w 901"/>
              <a:gd name="T5" fmla="*/ 2147483647 h 225"/>
              <a:gd name="T6" fmla="*/ 2147483647 w 901"/>
              <a:gd name="T7" fmla="*/ 2147483647 h 225"/>
              <a:gd name="T8" fmla="*/ 2147483647 w 901"/>
              <a:gd name="T9" fmla="*/ 0 h 225"/>
              <a:gd name="T10" fmla="*/ 0 w 901"/>
              <a:gd name="T11" fmla="*/ 0 h 225"/>
              <a:gd name="T12" fmla="*/ 0 60000 65536"/>
              <a:gd name="T13" fmla="*/ 0 60000 65536"/>
              <a:gd name="T14" fmla="*/ 0 60000 65536"/>
              <a:gd name="T15" fmla="*/ 0 60000 65536"/>
              <a:gd name="T16" fmla="*/ 0 60000 65536"/>
              <a:gd name="T17" fmla="*/ 0 60000 65536"/>
              <a:gd name="T18" fmla="*/ 0 w 901"/>
              <a:gd name="T19" fmla="*/ 0 h 225"/>
              <a:gd name="T20" fmla="*/ 901 w 901"/>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901" h="225">
                <a:moveTo>
                  <a:pt x="0" y="0"/>
                </a:moveTo>
                <a:lnTo>
                  <a:pt x="901" y="0"/>
                </a:lnTo>
                <a:lnTo>
                  <a:pt x="901" y="225"/>
                </a:lnTo>
                <a:lnTo>
                  <a:pt x="3" y="225"/>
                </a:lnTo>
                <a:lnTo>
                  <a:pt x="3" y="0"/>
                </a:lnTo>
                <a:lnTo>
                  <a:pt x="0" y="0"/>
                </a:lnTo>
                <a:close/>
              </a:path>
            </a:pathLst>
          </a:custGeom>
          <a:solidFill>
            <a:srgbClr val="FFFFFF"/>
          </a:solidFill>
          <a:ln w="9525">
            <a:noFill/>
            <a:round/>
            <a:headEnd/>
            <a:tailEnd/>
          </a:ln>
        </p:spPr>
        <p:txBody>
          <a:bodyPr>
            <a:prstTxWarp prst="textNoShape">
              <a:avLst/>
            </a:prstTxWarp>
          </a:bodyPr>
          <a:lstStyle/>
          <a:p>
            <a:endParaRPr lang="en-US"/>
          </a:p>
        </p:txBody>
      </p:sp>
      <p:sp>
        <p:nvSpPr>
          <p:cNvPr id="24671" name="Freeform 109"/>
          <p:cNvSpPr>
            <a:spLocks/>
          </p:cNvSpPr>
          <p:nvPr/>
        </p:nvSpPr>
        <p:spPr bwMode="auto">
          <a:xfrm>
            <a:off x="1477963" y="5064125"/>
            <a:ext cx="6189662" cy="538162"/>
          </a:xfrm>
          <a:custGeom>
            <a:avLst/>
            <a:gdLst>
              <a:gd name="T0" fmla="*/ 2147483647 w 3899"/>
              <a:gd name="T1" fmla="*/ 0 h 339"/>
              <a:gd name="T2" fmla="*/ 2147483647 w 3899"/>
              <a:gd name="T3" fmla="*/ 2147483647 h 339"/>
              <a:gd name="T4" fmla="*/ 2147483647 w 3899"/>
              <a:gd name="T5" fmla="*/ 2147483647 h 339"/>
              <a:gd name="T6" fmla="*/ 2147483647 w 3899"/>
              <a:gd name="T7" fmla="*/ 2147483647 h 339"/>
              <a:gd name="T8" fmla="*/ 2147483647 w 3899"/>
              <a:gd name="T9" fmla="*/ 2147483647 h 339"/>
              <a:gd name="T10" fmla="*/ 2147483647 w 3899"/>
              <a:gd name="T11" fmla="*/ 2147483647 h 339"/>
              <a:gd name="T12" fmla="*/ 2147483647 w 3899"/>
              <a:gd name="T13" fmla="*/ 2147483647 h 339"/>
              <a:gd name="T14" fmla="*/ 2147483647 w 3899"/>
              <a:gd name="T15" fmla="*/ 2147483647 h 339"/>
              <a:gd name="T16" fmla="*/ 2147483647 w 3899"/>
              <a:gd name="T17" fmla="*/ 2147483647 h 339"/>
              <a:gd name="T18" fmla="*/ 0 w 3899"/>
              <a:gd name="T19" fmla="*/ 2147483647 h 339"/>
              <a:gd name="T20" fmla="*/ 0 w 3899"/>
              <a:gd name="T21" fmla="*/ 2147483647 h 339"/>
              <a:gd name="T22" fmla="*/ 0 w 3899"/>
              <a:gd name="T23" fmla="*/ 2147483647 h 339"/>
              <a:gd name="T24" fmla="*/ 2147483647 w 3899"/>
              <a:gd name="T25" fmla="*/ 2147483647 h 339"/>
              <a:gd name="T26" fmla="*/ 2147483647 w 3899"/>
              <a:gd name="T27" fmla="*/ 2147483647 h 339"/>
              <a:gd name="T28" fmla="*/ 2147483647 w 3899"/>
              <a:gd name="T29" fmla="*/ 2147483647 h 339"/>
              <a:gd name="T30" fmla="*/ 2147483647 w 3899"/>
              <a:gd name="T31" fmla="*/ 2147483647 h 339"/>
              <a:gd name="T32" fmla="*/ 2147483647 w 3899"/>
              <a:gd name="T33" fmla="*/ 2147483647 h 339"/>
              <a:gd name="T34" fmla="*/ 2147483647 w 3899"/>
              <a:gd name="T35" fmla="*/ 2147483647 h 339"/>
              <a:gd name="T36" fmla="*/ 2147483647 w 3899"/>
              <a:gd name="T37" fmla="*/ 2147483647 h 339"/>
              <a:gd name="T38" fmla="*/ 2147483647 w 3899"/>
              <a:gd name="T39" fmla="*/ 2147483647 h 339"/>
              <a:gd name="T40" fmla="*/ 2147483647 w 3899"/>
              <a:gd name="T41" fmla="*/ 2147483647 h 339"/>
              <a:gd name="T42" fmla="*/ 2147483647 w 3899"/>
              <a:gd name="T43" fmla="*/ 2147483647 h 339"/>
              <a:gd name="T44" fmla="*/ 2147483647 w 3899"/>
              <a:gd name="T45" fmla="*/ 2147483647 h 339"/>
              <a:gd name="T46" fmla="*/ 2147483647 w 3899"/>
              <a:gd name="T47" fmla="*/ 2147483647 h 339"/>
              <a:gd name="T48" fmla="*/ 2147483647 w 3899"/>
              <a:gd name="T49" fmla="*/ 2147483647 h 339"/>
              <a:gd name="T50" fmla="*/ 2147483647 w 3899"/>
              <a:gd name="T51" fmla="*/ 2147483647 h 339"/>
              <a:gd name="T52" fmla="*/ 2147483647 w 3899"/>
              <a:gd name="T53" fmla="*/ 2147483647 h 339"/>
              <a:gd name="T54" fmla="*/ 2147483647 w 3899"/>
              <a:gd name="T55" fmla="*/ 2147483647 h 339"/>
              <a:gd name="T56" fmla="*/ 2147483647 w 3899"/>
              <a:gd name="T57" fmla="*/ 2147483647 h 339"/>
              <a:gd name="T58" fmla="*/ 2147483647 w 3899"/>
              <a:gd name="T59" fmla="*/ 2147483647 h 339"/>
              <a:gd name="T60" fmla="*/ 2147483647 w 3899"/>
              <a:gd name="T61" fmla="*/ 2147483647 h 339"/>
              <a:gd name="T62" fmla="*/ 2147483647 w 3899"/>
              <a:gd name="T63" fmla="*/ 2147483647 h 339"/>
              <a:gd name="T64" fmla="*/ 2147483647 w 3899"/>
              <a:gd name="T65" fmla="*/ 2147483647 h 339"/>
              <a:gd name="T66" fmla="*/ 2147483647 w 3899"/>
              <a:gd name="T67" fmla="*/ 2147483647 h 339"/>
              <a:gd name="T68" fmla="*/ 2147483647 w 3899"/>
              <a:gd name="T69" fmla="*/ 2147483647 h 339"/>
              <a:gd name="T70" fmla="*/ 2147483647 w 3899"/>
              <a:gd name="T71" fmla="*/ 2147483647 h 339"/>
              <a:gd name="T72" fmla="*/ 2147483647 w 3899"/>
              <a:gd name="T73" fmla="*/ 2147483647 h 339"/>
              <a:gd name="T74" fmla="*/ 2147483647 w 3899"/>
              <a:gd name="T75" fmla="*/ 2147483647 h 339"/>
              <a:gd name="T76" fmla="*/ 2147483647 w 3899"/>
              <a:gd name="T77" fmla="*/ 2147483647 h 339"/>
              <a:gd name="T78" fmla="*/ 2147483647 w 3899"/>
              <a:gd name="T79" fmla="*/ 2147483647 h 339"/>
              <a:gd name="T80" fmla="*/ 2147483647 w 3899"/>
              <a:gd name="T81" fmla="*/ 2147483647 h 339"/>
              <a:gd name="T82" fmla="*/ 2147483647 w 3899"/>
              <a:gd name="T83" fmla="*/ 2147483647 h 339"/>
              <a:gd name="T84" fmla="*/ 2147483647 w 3899"/>
              <a:gd name="T85" fmla="*/ 2147483647 h 339"/>
              <a:gd name="T86" fmla="*/ 2147483647 w 3899"/>
              <a:gd name="T87" fmla="*/ 2147483647 h 339"/>
              <a:gd name="T88" fmla="*/ 2147483647 w 3899"/>
              <a:gd name="T89" fmla="*/ 2147483647 h 339"/>
              <a:gd name="T90" fmla="*/ 2147483647 w 3899"/>
              <a:gd name="T91" fmla="*/ 2147483647 h 339"/>
              <a:gd name="T92" fmla="*/ 2147483647 w 3899"/>
              <a:gd name="T93" fmla="*/ 2147483647 h 339"/>
              <a:gd name="T94" fmla="*/ 2147483647 w 3899"/>
              <a:gd name="T95" fmla="*/ 2147483647 h 339"/>
              <a:gd name="T96" fmla="*/ 2147483647 w 3899"/>
              <a:gd name="T97" fmla="*/ 2147483647 h 339"/>
              <a:gd name="T98" fmla="*/ 2147483647 w 3899"/>
              <a:gd name="T99" fmla="*/ 2147483647 h 339"/>
              <a:gd name="T100" fmla="*/ 2147483647 w 3899"/>
              <a:gd name="T101" fmla="*/ 0 h 339"/>
              <a:gd name="T102" fmla="*/ 2147483647 w 3899"/>
              <a:gd name="T103" fmla="*/ 0 h 339"/>
              <a:gd name="T104" fmla="*/ 2147483647 w 3899"/>
              <a:gd name="T105" fmla="*/ 0 h 339"/>
              <a:gd name="T106" fmla="*/ 2147483647 w 3899"/>
              <a:gd name="T107" fmla="*/ 0 h 339"/>
              <a:gd name="T108" fmla="*/ 2147483647 w 3899"/>
              <a:gd name="T109" fmla="*/ 0 h 339"/>
              <a:gd name="T110" fmla="*/ 2147483647 w 3899"/>
              <a:gd name="T111" fmla="*/ 0 h 339"/>
              <a:gd name="T112" fmla="*/ 2147483647 w 3899"/>
              <a:gd name="T113" fmla="*/ 0 h 339"/>
              <a:gd name="T114" fmla="*/ 2147483647 w 3899"/>
              <a:gd name="T115" fmla="*/ 0 h 339"/>
              <a:gd name="T116" fmla="*/ 2147483647 w 3899"/>
              <a:gd name="T117" fmla="*/ 0 h 339"/>
              <a:gd name="T118" fmla="*/ 2147483647 w 3899"/>
              <a:gd name="T119" fmla="*/ 0 h 339"/>
              <a:gd name="T120" fmla="*/ 2147483647 w 3899"/>
              <a:gd name="T121" fmla="*/ 0 h 339"/>
              <a:gd name="T122" fmla="*/ 2147483647 w 3899"/>
              <a:gd name="T123" fmla="*/ 0 h 3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99"/>
              <a:gd name="T187" fmla="*/ 0 h 339"/>
              <a:gd name="T188" fmla="*/ 3899 w 3899"/>
              <a:gd name="T189" fmla="*/ 339 h 3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99" h="339">
                <a:moveTo>
                  <a:pt x="165" y="0"/>
                </a:moveTo>
                <a:lnTo>
                  <a:pt x="141" y="3"/>
                </a:lnTo>
                <a:lnTo>
                  <a:pt x="114" y="9"/>
                </a:lnTo>
                <a:lnTo>
                  <a:pt x="90" y="21"/>
                </a:lnTo>
                <a:lnTo>
                  <a:pt x="69" y="33"/>
                </a:lnTo>
                <a:lnTo>
                  <a:pt x="48" y="51"/>
                </a:lnTo>
                <a:lnTo>
                  <a:pt x="30" y="72"/>
                </a:lnTo>
                <a:lnTo>
                  <a:pt x="18" y="93"/>
                </a:lnTo>
                <a:lnTo>
                  <a:pt x="6" y="117"/>
                </a:lnTo>
                <a:lnTo>
                  <a:pt x="0" y="144"/>
                </a:lnTo>
                <a:lnTo>
                  <a:pt x="0" y="171"/>
                </a:lnTo>
                <a:lnTo>
                  <a:pt x="0" y="198"/>
                </a:lnTo>
                <a:lnTo>
                  <a:pt x="6" y="225"/>
                </a:lnTo>
                <a:lnTo>
                  <a:pt x="18" y="249"/>
                </a:lnTo>
                <a:lnTo>
                  <a:pt x="30" y="270"/>
                </a:lnTo>
                <a:lnTo>
                  <a:pt x="48" y="288"/>
                </a:lnTo>
                <a:lnTo>
                  <a:pt x="69" y="306"/>
                </a:lnTo>
                <a:lnTo>
                  <a:pt x="90" y="321"/>
                </a:lnTo>
                <a:lnTo>
                  <a:pt x="114" y="330"/>
                </a:lnTo>
                <a:lnTo>
                  <a:pt x="141" y="336"/>
                </a:lnTo>
                <a:lnTo>
                  <a:pt x="168" y="339"/>
                </a:lnTo>
                <a:lnTo>
                  <a:pt x="522" y="339"/>
                </a:lnTo>
                <a:lnTo>
                  <a:pt x="879" y="339"/>
                </a:lnTo>
                <a:lnTo>
                  <a:pt x="1237" y="339"/>
                </a:lnTo>
                <a:lnTo>
                  <a:pt x="1591" y="339"/>
                </a:lnTo>
                <a:lnTo>
                  <a:pt x="1948" y="339"/>
                </a:lnTo>
                <a:lnTo>
                  <a:pt x="2305" y="339"/>
                </a:lnTo>
                <a:lnTo>
                  <a:pt x="2659" y="339"/>
                </a:lnTo>
                <a:lnTo>
                  <a:pt x="3017" y="339"/>
                </a:lnTo>
                <a:lnTo>
                  <a:pt x="3374" y="339"/>
                </a:lnTo>
                <a:lnTo>
                  <a:pt x="3728" y="339"/>
                </a:lnTo>
                <a:lnTo>
                  <a:pt x="3755" y="336"/>
                </a:lnTo>
                <a:lnTo>
                  <a:pt x="3782" y="330"/>
                </a:lnTo>
                <a:lnTo>
                  <a:pt x="3806" y="321"/>
                </a:lnTo>
                <a:lnTo>
                  <a:pt x="3830" y="306"/>
                </a:lnTo>
                <a:lnTo>
                  <a:pt x="3848" y="288"/>
                </a:lnTo>
                <a:lnTo>
                  <a:pt x="3866" y="270"/>
                </a:lnTo>
                <a:lnTo>
                  <a:pt x="3878" y="249"/>
                </a:lnTo>
                <a:lnTo>
                  <a:pt x="3890" y="225"/>
                </a:lnTo>
                <a:lnTo>
                  <a:pt x="3896" y="198"/>
                </a:lnTo>
                <a:lnTo>
                  <a:pt x="3899" y="171"/>
                </a:lnTo>
                <a:lnTo>
                  <a:pt x="3896" y="144"/>
                </a:lnTo>
                <a:lnTo>
                  <a:pt x="3890" y="117"/>
                </a:lnTo>
                <a:lnTo>
                  <a:pt x="3878" y="93"/>
                </a:lnTo>
                <a:lnTo>
                  <a:pt x="3866" y="72"/>
                </a:lnTo>
                <a:lnTo>
                  <a:pt x="3848" y="51"/>
                </a:lnTo>
                <a:lnTo>
                  <a:pt x="3830" y="33"/>
                </a:lnTo>
                <a:lnTo>
                  <a:pt x="3806" y="21"/>
                </a:lnTo>
                <a:lnTo>
                  <a:pt x="3782" y="9"/>
                </a:lnTo>
                <a:lnTo>
                  <a:pt x="3755" y="3"/>
                </a:lnTo>
                <a:lnTo>
                  <a:pt x="3728" y="0"/>
                </a:lnTo>
                <a:lnTo>
                  <a:pt x="3374" y="0"/>
                </a:lnTo>
                <a:lnTo>
                  <a:pt x="3017" y="0"/>
                </a:lnTo>
                <a:lnTo>
                  <a:pt x="2659" y="0"/>
                </a:lnTo>
                <a:lnTo>
                  <a:pt x="2305" y="0"/>
                </a:lnTo>
                <a:lnTo>
                  <a:pt x="1948" y="0"/>
                </a:lnTo>
                <a:lnTo>
                  <a:pt x="1591" y="0"/>
                </a:lnTo>
                <a:lnTo>
                  <a:pt x="1237" y="0"/>
                </a:lnTo>
                <a:lnTo>
                  <a:pt x="879" y="0"/>
                </a:lnTo>
                <a:lnTo>
                  <a:pt x="522" y="0"/>
                </a:lnTo>
                <a:lnTo>
                  <a:pt x="168" y="0"/>
                </a:lnTo>
              </a:path>
            </a:pathLst>
          </a:custGeom>
          <a:solidFill>
            <a:srgbClr val="FFEA18"/>
          </a:solidFill>
          <a:ln w="19050">
            <a:solidFill>
              <a:srgbClr val="000000"/>
            </a:solidFill>
            <a:round/>
            <a:headEnd/>
            <a:tailEnd/>
          </a:ln>
        </p:spPr>
        <p:txBody>
          <a:bodyPr>
            <a:prstTxWarp prst="textNoShape">
              <a:avLst/>
            </a:prstTxWarp>
          </a:bodyPr>
          <a:lstStyle/>
          <a:p>
            <a:endParaRPr lang="en-US"/>
          </a:p>
        </p:txBody>
      </p:sp>
      <p:sp>
        <p:nvSpPr>
          <p:cNvPr id="24672" name="Freeform 110"/>
          <p:cNvSpPr>
            <a:spLocks/>
          </p:cNvSpPr>
          <p:nvPr/>
        </p:nvSpPr>
        <p:spPr bwMode="auto">
          <a:xfrm>
            <a:off x="2154238" y="5816600"/>
            <a:ext cx="1430337" cy="357187"/>
          </a:xfrm>
          <a:custGeom>
            <a:avLst/>
            <a:gdLst>
              <a:gd name="T0" fmla="*/ 0 w 901"/>
              <a:gd name="T1" fmla="*/ 0 h 225"/>
              <a:gd name="T2" fmla="*/ 2147483647 w 901"/>
              <a:gd name="T3" fmla="*/ 0 h 225"/>
              <a:gd name="T4" fmla="*/ 2147483647 w 901"/>
              <a:gd name="T5" fmla="*/ 2147483647 h 225"/>
              <a:gd name="T6" fmla="*/ 2147483647 w 901"/>
              <a:gd name="T7" fmla="*/ 2147483647 h 225"/>
              <a:gd name="T8" fmla="*/ 2147483647 w 901"/>
              <a:gd name="T9" fmla="*/ 0 h 225"/>
              <a:gd name="T10" fmla="*/ 0 60000 65536"/>
              <a:gd name="T11" fmla="*/ 0 60000 65536"/>
              <a:gd name="T12" fmla="*/ 0 60000 65536"/>
              <a:gd name="T13" fmla="*/ 0 60000 65536"/>
              <a:gd name="T14" fmla="*/ 0 60000 65536"/>
              <a:gd name="T15" fmla="*/ 0 w 901"/>
              <a:gd name="T16" fmla="*/ 0 h 225"/>
              <a:gd name="T17" fmla="*/ 901 w 901"/>
              <a:gd name="T18" fmla="*/ 225 h 225"/>
            </a:gdLst>
            <a:ahLst/>
            <a:cxnLst>
              <a:cxn ang="T10">
                <a:pos x="T0" y="T1"/>
              </a:cxn>
              <a:cxn ang="T11">
                <a:pos x="T2" y="T3"/>
              </a:cxn>
              <a:cxn ang="T12">
                <a:pos x="T4" y="T5"/>
              </a:cxn>
              <a:cxn ang="T13">
                <a:pos x="T6" y="T7"/>
              </a:cxn>
              <a:cxn ang="T14">
                <a:pos x="T8" y="T9"/>
              </a:cxn>
            </a:cxnLst>
            <a:rect l="T15" t="T16" r="T17" b="T18"/>
            <a:pathLst>
              <a:path w="901" h="225">
                <a:moveTo>
                  <a:pt x="0" y="0"/>
                </a:moveTo>
                <a:lnTo>
                  <a:pt x="901" y="0"/>
                </a:lnTo>
                <a:lnTo>
                  <a:pt x="901" y="225"/>
                </a:lnTo>
                <a:lnTo>
                  <a:pt x="3" y="225"/>
                </a:lnTo>
                <a:lnTo>
                  <a:pt x="3" y="0"/>
                </a:lnTo>
              </a:path>
            </a:pathLst>
          </a:custGeom>
          <a:noFill/>
          <a:ln w="9525">
            <a:solidFill>
              <a:srgbClr val="000000"/>
            </a:solidFill>
            <a:round/>
            <a:headEnd/>
            <a:tailEnd/>
          </a:ln>
        </p:spPr>
        <p:txBody>
          <a:bodyPr>
            <a:prstTxWarp prst="textNoShape">
              <a:avLst/>
            </a:prstTxWarp>
          </a:bodyPr>
          <a:lstStyle/>
          <a:p>
            <a:endParaRPr lang="en-US"/>
          </a:p>
        </p:txBody>
      </p:sp>
      <p:sp>
        <p:nvSpPr>
          <p:cNvPr id="24673" name="Rectangle 111"/>
          <p:cNvSpPr>
            <a:spLocks noChangeArrowheads="1"/>
          </p:cNvSpPr>
          <p:nvPr/>
        </p:nvSpPr>
        <p:spPr bwMode="auto">
          <a:xfrm>
            <a:off x="2589213" y="5889625"/>
            <a:ext cx="109537"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P</a:t>
            </a:r>
            <a:endParaRPr lang="en-US"/>
          </a:p>
        </p:txBody>
      </p:sp>
      <p:sp>
        <p:nvSpPr>
          <p:cNvPr id="24674" name="Rectangle 112"/>
          <p:cNvSpPr>
            <a:spLocks noChangeArrowheads="1"/>
          </p:cNvSpPr>
          <p:nvPr/>
        </p:nvSpPr>
        <p:spPr bwMode="auto">
          <a:xfrm>
            <a:off x="2693988" y="5889625"/>
            <a:ext cx="5556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75" name="Rectangle 113"/>
          <p:cNvSpPr>
            <a:spLocks noChangeArrowheads="1"/>
          </p:cNvSpPr>
          <p:nvPr/>
        </p:nvSpPr>
        <p:spPr bwMode="auto">
          <a:xfrm>
            <a:off x="2743200" y="58896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676" name="Rectangle 114"/>
          <p:cNvSpPr>
            <a:spLocks noChangeArrowheads="1"/>
          </p:cNvSpPr>
          <p:nvPr/>
        </p:nvSpPr>
        <p:spPr bwMode="auto">
          <a:xfrm>
            <a:off x="2828925" y="58896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677" name="Rectangle 115"/>
          <p:cNvSpPr>
            <a:spLocks noChangeArrowheads="1"/>
          </p:cNvSpPr>
          <p:nvPr/>
        </p:nvSpPr>
        <p:spPr bwMode="auto">
          <a:xfrm>
            <a:off x="2905125" y="58896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78" name="Rectangle 116"/>
          <p:cNvSpPr>
            <a:spLocks noChangeArrowheads="1"/>
          </p:cNvSpPr>
          <p:nvPr/>
        </p:nvSpPr>
        <p:spPr bwMode="auto">
          <a:xfrm>
            <a:off x="2990850" y="58896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s</a:t>
            </a:r>
            <a:endParaRPr lang="en-US"/>
          </a:p>
        </p:txBody>
      </p:sp>
      <p:sp>
        <p:nvSpPr>
          <p:cNvPr id="24679" name="Rectangle 117"/>
          <p:cNvSpPr>
            <a:spLocks noChangeArrowheads="1"/>
          </p:cNvSpPr>
          <p:nvPr/>
        </p:nvSpPr>
        <p:spPr bwMode="auto">
          <a:xfrm>
            <a:off x="3073400" y="58896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s</a:t>
            </a:r>
            <a:endParaRPr lang="en-US"/>
          </a:p>
        </p:txBody>
      </p:sp>
      <p:sp>
        <p:nvSpPr>
          <p:cNvPr id="24680" name="Rectangle 118"/>
          <p:cNvSpPr>
            <a:spLocks noChangeArrowheads="1"/>
          </p:cNvSpPr>
          <p:nvPr/>
        </p:nvSpPr>
        <p:spPr bwMode="auto">
          <a:xfrm>
            <a:off x="3149600" y="58896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681" name="Rectangle 119"/>
          <p:cNvSpPr>
            <a:spLocks noChangeArrowheads="1"/>
          </p:cNvSpPr>
          <p:nvPr/>
        </p:nvSpPr>
        <p:spPr bwMode="auto">
          <a:xfrm>
            <a:off x="3233738" y="5889625"/>
            <a:ext cx="5556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82" name="Freeform 120"/>
          <p:cNvSpPr>
            <a:spLocks/>
          </p:cNvSpPr>
          <p:nvPr/>
        </p:nvSpPr>
        <p:spPr bwMode="auto">
          <a:xfrm>
            <a:off x="4346575" y="5821362"/>
            <a:ext cx="1428750" cy="357188"/>
          </a:xfrm>
          <a:custGeom>
            <a:avLst/>
            <a:gdLst>
              <a:gd name="T0" fmla="*/ 0 w 900"/>
              <a:gd name="T1" fmla="*/ 0 h 225"/>
              <a:gd name="T2" fmla="*/ 2147483647 w 900"/>
              <a:gd name="T3" fmla="*/ 0 h 225"/>
              <a:gd name="T4" fmla="*/ 2147483647 w 900"/>
              <a:gd name="T5" fmla="*/ 2147483647 h 225"/>
              <a:gd name="T6" fmla="*/ 2147483647 w 900"/>
              <a:gd name="T7" fmla="*/ 2147483647 h 225"/>
              <a:gd name="T8" fmla="*/ 2147483647 w 900"/>
              <a:gd name="T9" fmla="*/ 0 h 225"/>
              <a:gd name="T10" fmla="*/ 0 w 900"/>
              <a:gd name="T11" fmla="*/ 0 h 225"/>
              <a:gd name="T12" fmla="*/ 0 60000 65536"/>
              <a:gd name="T13" fmla="*/ 0 60000 65536"/>
              <a:gd name="T14" fmla="*/ 0 60000 65536"/>
              <a:gd name="T15" fmla="*/ 0 60000 65536"/>
              <a:gd name="T16" fmla="*/ 0 60000 65536"/>
              <a:gd name="T17" fmla="*/ 0 60000 65536"/>
              <a:gd name="T18" fmla="*/ 0 w 900"/>
              <a:gd name="T19" fmla="*/ 0 h 225"/>
              <a:gd name="T20" fmla="*/ 900 w 900"/>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900" h="225">
                <a:moveTo>
                  <a:pt x="0" y="0"/>
                </a:moveTo>
                <a:lnTo>
                  <a:pt x="900" y="0"/>
                </a:lnTo>
                <a:lnTo>
                  <a:pt x="900" y="225"/>
                </a:lnTo>
                <a:lnTo>
                  <a:pt x="3" y="225"/>
                </a:lnTo>
                <a:lnTo>
                  <a:pt x="3" y="0"/>
                </a:lnTo>
                <a:lnTo>
                  <a:pt x="0" y="0"/>
                </a:lnTo>
                <a:close/>
              </a:path>
            </a:pathLst>
          </a:custGeom>
          <a:solidFill>
            <a:srgbClr val="E6E6E6"/>
          </a:solidFill>
          <a:ln w="9525">
            <a:noFill/>
            <a:round/>
            <a:headEnd/>
            <a:tailEnd/>
          </a:ln>
        </p:spPr>
        <p:txBody>
          <a:bodyPr>
            <a:prstTxWarp prst="textNoShape">
              <a:avLst/>
            </a:prstTxWarp>
          </a:bodyPr>
          <a:lstStyle/>
          <a:p>
            <a:endParaRPr lang="en-US"/>
          </a:p>
        </p:txBody>
      </p:sp>
      <p:sp>
        <p:nvSpPr>
          <p:cNvPr id="24683" name="Freeform 121"/>
          <p:cNvSpPr>
            <a:spLocks/>
          </p:cNvSpPr>
          <p:nvPr/>
        </p:nvSpPr>
        <p:spPr bwMode="auto">
          <a:xfrm>
            <a:off x="4341813" y="5816600"/>
            <a:ext cx="1428750" cy="357187"/>
          </a:xfrm>
          <a:custGeom>
            <a:avLst/>
            <a:gdLst>
              <a:gd name="T0" fmla="*/ 0 w 900"/>
              <a:gd name="T1" fmla="*/ 0 h 225"/>
              <a:gd name="T2" fmla="*/ 2147483647 w 900"/>
              <a:gd name="T3" fmla="*/ 0 h 225"/>
              <a:gd name="T4" fmla="*/ 2147483647 w 900"/>
              <a:gd name="T5" fmla="*/ 2147483647 h 225"/>
              <a:gd name="T6" fmla="*/ 2147483647 w 900"/>
              <a:gd name="T7" fmla="*/ 2147483647 h 225"/>
              <a:gd name="T8" fmla="*/ 2147483647 w 900"/>
              <a:gd name="T9" fmla="*/ 0 h 225"/>
              <a:gd name="T10" fmla="*/ 0 60000 65536"/>
              <a:gd name="T11" fmla="*/ 0 60000 65536"/>
              <a:gd name="T12" fmla="*/ 0 60000 65536"/>
              <a:gd name="T13" fmla="*/ 0 60000 65536"/>
              <a:gd name="T14" fmla="*/ 0 60000 65536"/>
              <a:gd name="T15" fmla="*/ 0 w 900"/>
              <a:gd name="T16" fmla="*/ 0 h 225"/>
              <a:gd name="T17" fmla="*/ 900 w 900"/>
              <a:gd name="T18" fmla="*/ 225 h 225"/>
            </a:gdLst>
            <a:ahLst/>
            <a:cxnLst>
              <a:cxn ang="T10">
                <a:pos x="T0" y="T1"/>
              </a:cxn>
              <a:cxn ang="T11">
                <a:pos x="T2" y="T3"/>
              </a:cxn>
              <a:cxn ang="T12">
                <a:pos x="T4" y="T5"/>
              </a:cxn>
              <a:cxn ang="T13">
                <a:pos x="T6" y="T7"/>
              </a:cxn>
              <a:cxn ang="T14">
                <a:pos x="T8" y="T9"/>
              </a:cxn>
            </a:cxnLst>
            <a:rect l="T15" t="T16" r="T17" b="T18"/>
            <a:pathLst>
              <a:path w="900" h="225">
                <a:moveTo>
                  <a:pt x="0" y="0"/>
                </a:moveTo>
                <a:lnTo>
                  <a:pt x="900" y="0"/>
                </a:lnTo>
                <a:lnTo>
                  <a:pt x="900" y="225"/>
                </a:lnTo>
                <a:lnTo>
                  <a:pt x="3" y="225"/>
                </a:lnTo>
                <a:lnTo>
                  <a:pt x="3" y="0"/>
                </a:lnTo>
              </a:path>
            </a:pathLst>
          </a:custGeom>
          <a:noFill/>
          <a:ln w="9525">
            <a:solidFill>
              <a:srgbClr val="000000"/>
            </a:solidFill>
            <a:round/>
            <a:headEnd/>
            <a:tailEnd/>
          </a:ln>
        </p:spPr>
        <p:txBody>
          <a:bodyPr>
            <a:prstTxWarp prst="textNoShape">
              <a:avLst/>
            </a:prstTxWarp>
          </a:bodyPr>
          <a:lstStyle/>
          <a:p>
            <a:endParaRPr lang="en-US"/>
          </a:p>
        </p:txBody>
      </p:sp>
      <p:sp>
        <p:nvSpPr>
          <p:cNvPr id="24684" name="Rectangle 122"/>
          <p:cNvSpPr>
            <a:spLocks noChangeArrowheads="1"/>
          </p:cNvSpPr>
          <p:nvPr/>
        </p:nvSpPr>
        <p:spPr bwMode="auto">
          <a:xfrm>
            <a:off x="4776788" y="5889625"/>
            <a:ext cx="109537"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P</a:t>
            </a:r>
            <a:endParaRPr lang="en-US"/>
          </a:p>
        </p:txBody>
      </p:sp>
      <p:sp>
        <p:nvSpPr>
          <p:cNvPr id="24685" name="Rectangle 123"/>
          <p:cNvSpPr>
            <a:spLocks noChangeArrowheads="1"/>
          </p:cNvSpPr>
          <p:nvPr/>
        </p:nvSpPr>
        <p:spPr bwMode="auto">
          <a:xfrm>
            <a:off x="4881563" y="5889625"/>
            <a:ext cx="5556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86" name="Rectangle 124"/>
          <p:cNvSpPr>
            <a:spLocks noChangeArrowheads="1"/>
          </p:cNvSpPr>
          <p:nvPr/>
        </p:nvSpPr>
        <p:spPr bwMode="auto">
          <a:xfrm>
            <a:off x="4930775" y="58896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687" name="Rectangle 125"/>
          <p:cNvSpPr>
            <a:spLocks noChangeArrowheads="1"/>
          </p:cNvSpPr>
          <p:nvPr/>
        </p:nvSpPr>
        <p:spPr bwMode="auto">
          <a:xfrm>
            <a:off x="5016500" y="58896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688" name="Rectangle 126"/>
          <p:cNvSpPr>
            <a:spLocks noChangeArrowheads="1"/>
          </p:cNvSpPr>
          <p:nvPr/>
        </p:nvSpPr>
        <p:spPr bwMode="auto">
          <a:xfrm>
            <a:off x="5092700" y="58896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89" name="Rectangle 127"/>
          <p:cNvSpPr>
            <a:spLocks noChangeArrowheads="1"/>
          </p:cNvSpPr>
          <p:nvPr/>
        </p:nvSpPr>
        <p:spPr bwMode="auto">
          <a:xfrm>
            <a:off x="5178425" y="58896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s</a:t>
            </a:r>
            <a:endParaRPr lang="en-US"/>
          </a:p>
        </p:txBody>
      </p:sp>
      <p:sp>
        <p:nvSpPr>
          <p:cNvPr id="24690" name="Rectangle 128"/>
          <p:cNvSpPr>
            <a:spLocks noChangeArrowheads="1"/>
          </p:cNvSpPr>
          <p:nvPr/>
        </p:nvSpPr>
        <p:spPr bwMode="auto">
          <a:xfrm>
            <a:off x="5259388" y="58896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s</a:t>
            </a:r>
            <a:endParaRPr lang="en-US"/>
          </a:p>
        </p:txBody>
      </p:sp>
      <p:sp>
        <p:nvSpPr>
          <p:cNvPr id="24691" name="Rectangle 129"/>
          <p:cNvSpPr>
            <a:spLocks noChangeArrowheads="1"/>
          </p:cNvSpPr>
          <p:nvPr/>
        </p:nvSpPr>
        <p:spPr bwMode="auto">
          <a:xfrm>
            <a:off x="5335588" y="58896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692" name="Rectangle 130"/>
          <p:cNvSpPr>
            <a:spLocks noChangeArrowheads="1"/>
          </p:cNvSpPr>
          <p:nvPr/>
        </p:nvSpPr>
        <p:spPr bwMode="auto">
          <a:xfrm>
            <a:off x="5419725" y="5889625"/>
            <a:ext cx="55563"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93" name="Rectangle 131"/>
          <p:cNvSpPr>
            <a:spLocks noChangeArrowheads="1"/>
          </p:cNvSpPr>
          <p:nvPr/>
        </p:nvSpPr>
        <p:spPr bwMode="auto">
          <a:xfrm>
            <a:off x="4191000" y="5241925"/>
            <a:ext cx="46038"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I</a:t>
            </a:r>
            <a:endParaRPr lang="en-US"/>
          </a:p>
        </p:txBody>
      </p:sp>
      <p:sp>
        <p:nvSpPr>
          <p:cNvPr id="24694" name="Rectangle 132"/>
          <p:cNvSpPr>
            <a:spLocks noChangeArrowheads="1"/>
          </p:cNvSpPr>
          <p:nvPr/>
        </p:nvSpPr>
        <p:spPr bwMode="auto">
          <a:xfrm>
            <a:off x="4232275" y="52419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n</a:t>
            </a:r>
            <a:endParaRPr lang="en-US"/>
          </a:p>
        </p:txBody>
      </p:sp>
      <p:sp>
        <p:nvSpPr>
          <p:cNvPr id="24695" name="Rectangle 133"/>
          <p:cNvSpPr>
            <a:spLocks noChangeArrowheads="1"/>
          </p:cNvSpPr>
          <p:nvPr/>
        </p:nvSpPr>
        <p:spPr bwMode="auto">
          <a:xfrm>
            <a:off x="4319588" y="5241925"/>
            <a:ext cx="46037"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t</a:t>
            </a:r>
            <a:endParaRPr lang="en-US"/>
          </a:p>
        </p:txBody>
      </p:sp>
      <p:sp>
        <p:nvSpPr>
          <p:cNvPr id="24696" name="Rectangle 134"/>
          <p:cNvSpPr>
            <a:spLocks noChangeArrowheads="1"/>
          </p:cNvSpPr>
          <p:nvPr/>
        </p:nvSpPr>
        <p:spPr bwMode="auto">
          <a:xfrm>
            <a:off x="4359275" y="52419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697" name="Rectangle 135"/>
          <p:cNvSpPr>
            <a:spLocks noChangeArrowheads="1"/>
          </p:cNvSpPr>
          <p:nvPr/>
        </p:nvSpPr>
        <p:spPr bwMode="auto">
          <a:xfrm>
            <a:off x="4443413" y="5241925"/>
            <a:ext cx="55562"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r</a:t>
            </a:r>
            <a:endParaRPr lang="en-US"/>
          </a:p>
        </p:txBody>
      </p:sp>
      <p:sp>
        <p:nvSpPr>
          <p:cNvPr id="24698" name="Rectangle 136"/>
          <p:cNvSpPr>
            <a:spLocks noChangeArrowheads="1"/>
          </p:cNvSpPr>
          <p:nvPr/>
        </p:nvSpPr>
        <p:spPr bwMode="auto">
          <a:xfrm>
            <a:off x="4506913" y="52419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699" name="Rectangle 137"/>
          <p:cNvSpPr>
            <a:spLocks noChangeArrowheads="1"/>
          </p:cNvSpPr>
          <p:nvPr/>
        </p:nvSpPr>
        <p:spPr bwMode="auto">
          <a:xfrm>
            <a:off x="4583113" y="52419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700" name="Rectangle 138"/>
          <p:cNvSpPr>
            <a:spLocks noChangeArrowheads="1"/>
          </p:cNvSpPr>
          <p:nvPr/>
        </p:nvSpPr>
        <p:spPr bwMode="auto">
          <a:xfrm>
            <a:off x="4665663" y="52419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n</a:t>
            </a:r>
            <a:endParaRPr lang="en-US"/>
          </a:p>
        </p:txBody>
      </p:sp>
      <p:sp>
        <p:nvSpPr>
          <p:cNvPr id="24701" name="Rectangle 139"/>
          <p:cNvSpPr>
            <a:spLocks noChangeArrowheads="1"/>
          </p:cNvSpPr>
          <p:nvPr/>
        </p:nvSpPr>
        <p:spPr bwMode="auto">
          <a:xfrm>
            <a:off x="4751388" y="52419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n</a:t>
            </a:r>
            <a:endParaRPr lang="en-US"/>
          </a:p>
        </p:txBody>
      </p:sp>
      <p:sp>
        <p:nvSpPr>
          <p:cNvPr id="24702" name="Rectangle 140"/>
          <p:cNvSpPr>
            <a:spLocks noChangeArrowheads="1"/>
          </p:cNvSpPr>
          <p:nvPr/>
        </p:nvSpPr>
        <p:spPr bwMode="auto">
          <a:xfrm>
            <a:off x="4835525" y="5241925"/>
            <a:ext cx="92075"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703" name="Rectangle 141"/>
          <p:cNvSpPr>
            <a:spLocks noChangeArrowheads="1"/>
          </p:cNvSpPr>
          <p:nvPr/>
        </p:nvSpPr>
        <p:spPr bwMode="auto">
          <a:xfrm>
            <a:off x="4921250" y="5241925"/>
            <a:ext cx="82550"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704" name="Rectangle 142"/>
          <p:cNvSpPr>
            <a:spLocks noChangeArrowheads="1"/>
          </p:cNvSpPr>
          <p:nvPr/>
        </p:nvSpPr>
        <p:spPr bwMode="auto">
          <a:xfrm>
            <a:off x="5000625" y="5241925"/>
            <a:ext cx="46038"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t</a:t>
            </a:r>
            <a:endParaRPr lang="en-US"/>
          </a:p>
        </p:txBody>
      </p:sp>
      <p:sp>
        <p:nvSpPr>
          <p:cNvPr id="24705" name="Rectangle 143"/>
          <p:cNvSpPr>
            <a:spLocks noChangeArrowheads="1"/>
          </p:cNvSpPr>
          <p:nvPr/>
        </p:nvSpPr>
        <p:spPr bwMode="auto">
          <a:xfrm>
            <a:off x="6688138" y="3810000"/>
            <a:ext cx="46037"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I</a:t>
            </a:r>
            <a:endParaRPr lang="en-US"/>
          </a:p>
        </p:txBody>
      </p:sp>
      <p:sp>
        <p:nvSpPr>
          <p:cNvPr id="24706" name="Rectangle 144"/>
          <p:cNvSpPr>
            <a:spLocks noChangeArrowheads="1"/>
          </p:cNvSpPr>
          <p:nvPr/>
        </p:nvSpPr>
        <p:spPr bwMode="auto">
          <a:xfrm>
            <a:off x="6731000" y="3810000"/>
            <a:ext cx="46038"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a:t>
            </a:r>
            <a:endParaRPr lang="en-US"/>
          </a:p>
        </p:txBody>
      </p:sp>
      <p:sp>
        <p:nvSpPr>
          <p:cNvPr id="24707" name="Rectangle 145"/>
          <p:cNvSpPr>
            <a:spLocks noChangeArrowheads="1"/>
          </p:cNvSpPr>
          <p:nvPr/>
        </p:nvSpPr>
        <p:spPr bwMode="auto">
          <a:xfrm>
            <a:off x="6773863" y="3810000"/>
            <a:ext cx="128587" cy="198437"/>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O</a:t>
            </a:r>
            <a:endParaRPr lang="en-US"/>
          </a:p>
        </p:txBody>
      </p:sp>
      <p:sp>
        <p:nvSpPr>
          <p:cNvPr id="24708" name="Rectangle 146"/>
          <p:cNvSpPr>
            <a:spLocks noChangeArrowheads="1"/>
          </p:cNvSpPr>
          <p:nvPr/>
        </p:nvSpPr>
        <p:spPr bwMode="auto">
          <a:xfrm>
            <a:off x="6686550" y="3986212"/>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d</a:t>
            </a:r>
            <a:endParaRPr lang="en-US"/>
          </a:p>
        </p:txBody>
      </p:sp>
      <p:sp>
        <p:nvSpPr>
          <p:cNvPr id="24709" name="Rectangle 147"/>
          <p:cNvSpPr>
            <a:spLocks noChangeArrowheads="1"/>
          </p:cNvSpPr>
          <p:nvPr/>
        </p:nvSpPr>
        <p:spPr bwMode="auto">
          <a:xfrm>
            <a:off x="6770688" y="3986212"/>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710" name="Rectangle 148"/>
          <p:cNvSpPr>
            <a:spLocks noChangeArrowheads="1"/>
          </p:cNvSpPr>
          <p:nvPr/>
        </p:nvSpPr>
        <p:spPr bwMode="auto">
          <a:xfrm>
            <a:off x="6851650" y="3986212"/>
            <a:ext cx="82550"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v</a:t>
            </a:r>
            <a:endParaRPr lang="en-US"/>
          </a:p>
        </p:txBody>
      </p:sp>
      <p:sp>
        <p:nvSpPr>
          <p:cNvPr id="24711" name="Rectangle 149"/>
          <p:cNvSpPr>
            <a:spLocks noChangeArrowheads="1"/>
          </p:cNvSpPr>
          <p:nvPr/>
        </p:nvSpPr>
        <p:spPr bwMode="auto">
          <a:xfrm>
            <a:off x="6926263" y="3986212"/>
            <a:ext cx="36512"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i</a:t>
            </a:r>
            <a:endParaRPr lang="en-US"/>
          </a:p>
        </p:txBody>
      </p:sp>
      <p:sp>
        <p:nvSpPr>
          <p:cNvPr id="24712" name="Rectangle 150"/>
          <p:cNvSpPr>
            <a:spLocks noChangeArrowheads="1"/>
          </p:cNvSpPr>
          <p:nvPr/>
        </p:nvSpPr>
        <p:spPr bwMode="auto">
          <a:xfrm>
            <a:off x="6961188" y="3986212"/>
            <a:ext cx="82550"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c</a:t>
            </a:r>
            <a:endParaRPr lang="en-US"/>
          </a:p>
        </p:txBody>
      </p:sp>
      <p:sp>
        <p:nvSpPr>
          <p:cNvPr id="24713" name="Rectangle 151"/>
          <p:cNvSpPr>
            <a:spLocks noChangeArrowheads="1"/>
          </p:cNvSpPr>
          <p:nvPr/>
        </p:nvSpPr>
        <p:spPr bwMode="auto">
          <a:xfrm>
            <a:off x="7037388" y="3986212"/>
            <a:ext cx="92075"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e</a:t>
            </a:r>
            <a:endParaRPr lang="en-US"/>
          </a:p>
        </p:txBody>
      </p:sp>
      <p:sp>
        <p:nvSpPr>
          <p:cNvPr id="24714" name="Rectangle 152"/>
          <p:cNvSpPr>
            <a:spLocks noChangeArrowheads="1"/>
          </p:cNvSpPr>
          <p:nvPr/>
        </p:nvSpPr>
        <p:spPr bwMode="auto">
          <a:xfrm>
            <a:off x="7123113" y="3986212"/>
            <a:ext cx="82550" cy="198438"/>
          </a:xfrm>
          <a:prstGeom prst="rect">
            <a:avLst/>
          </a:prstGeom>
          <a:noFill/>
          <a:ln w="9525">
            <a:noFill/>
            <a:miter lim="800000"/>
            <a:headEnd/>
            <a:tailEnd/>
          </a:ln>
        </p:spPr>
        <p:txBody>
          <a:bodyPr wrap="none" lIns="0" tIns="0" rIns="0" bIns="0">
            <a:prstTxWarp prst="textNoShape">
              <a:avLst/>
            </a:prstTxWarp>
            <a:spAutoFit/>
          </a:bodyPr>
          <a:lstStyle/>
          <a:p>
            <a:r>
              <a:rPr lang="en-US" sz="1300">
                <a:solidFill>
                  <a:srgbClr val="000000"/>
                </a:solidFill>
                <a:latin typeface="Arial" charset="0"/>
              </a:rPr>
              <a:t>s</a:t>
            </a:r>
            <a:endParaRPr lang="en-US"/>
          </a:p>
        </p:txBody>
      </p:sp>
      <p:sp>
        <p:nvSpPr>
          <p:cNvPr id="24715" name="Text Box 38"/>
          <p:cNvSpPr txBox="1">
            <a:spLocks noChangeArrowheads="1"/>
          </p:cNvSpPr>
          <p:nvPr/>
        </p:nvSpPr>
        <p:spPr bwMode="auto">
          <a:xfrm>
            <a:off x="7315200" y="4297362"/>
            <a:ext cx="1619250" cy="701675"/>
          </a:xfrm>
          <a:prstGeom prst="rect">
            <a:avLst/>
          </a:prstGeom>
          <a:noFill/>
          <a:ln w="9525">
            <a:noFill/>
            <a:miter lim="800000"/>
            <a:headEnd/>
            <a:tailEnd/>
          </a:ln>
        </p:spPr>
        <p:txBody>
          <a:bodyPr wrap="none">
            <a:prstTxWarp prst="textNoShape">
              <a:avLst/>
            </a:prstTxWarp>
            <a:spAutoFit/>
          </a:bodyPr>
          <a:lstStyle/>
          <a:p>
            <a:r>
              <a:rPr lang="en-US"/>
              <a:t>What does</a:t>
            </a:r>
            <a:br>
              <a:rPr lang="en-US"/>
            </a:br>
            <a:r>
              <a:rPr lang="en-US"/>
              <a:t>this look like?</a:t>
            </a:r>
          </a:p>
        </p:txBody>
      </p:sp>
      <p:sp>
        <p:nvSpPr>
          <p:cNvPr id="24716" name="Line 40"/>
          <p:cNvSpPr>
            <a:spLocks noChangeShapeType="1"/>
          </p:cNvSpPr>
          <p:nvPr/>
        </p:nvSpPr>
        <p:spPr bwMode="auto">
          <a:xfrm flipH="1">
            <a:off x="7010400" y="5059362"/>
            <a:ext cx="8382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52"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7</a:t>
            </a:fld>
            <a:endParaRPr lang="en-US" dirty="0"/>
          </a:p>
        </p:txBody>
      </p:sp>
      <p:sp>
        <p:nvSpPr>
          <p:cNvPr id="153"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89"/>
          <p:cNvSpPr>
            <a:spLocks noGrp="1" noChangeArrowheads="1"/>
          </p:cNvSpPr>
          <p:nvPr>
            <p:ph type="title"/>
          </p:nvPr>
        </p:nvSpPr>
        <p:spPr/>
        <p:txBody>
          <a:bodyPr/>
          <a:lstStyle/>
          <a:p>
            <a:r>
              <a:rPr lang="en-US">
                <a:ea typeface="ＭＳ Ｐゴシック" charset="-128"/>
                <a:cs typeface="ＭＳ Ｐゴシック" charset="-128"/>
              </a:rPr>
              <a:t>Bus-based SMP</a:t>
            </a:r>
          </a:p>
        </p:txBody>
      </p:sp>
      <p:sp>
        <p:nvSpPr>
          <p:cNvPr id="25602" name="Rectangle 90"/>
          <p:cNvSpPr>
            <a:spLocks noGrp="1" noChangeArrowheads="1"/>
          </p:cNvSpPr>
          <p:nvPr>
            <p:ph type="body" idx="1"/>
          </p:nvPr>
        </p:nvSpPr>
        <p:spPr/>
        <p:txBody>
          <a:bodyPr>
            <a:normAutofit/>
          </a:bodyPr>
          <a:lstStyle/>
          <a:p>
            <a:r>
              <a:rPr lang="en-US" dirty="0">
                <a:ea typeface="ＭＳ Ｐゴシック" charset="-128"/>
                <a:cs typeface="ＭＳ Ｐゴシック" charset="-128"/>
              </a:rPr>
              <a:t>Memory bus handles all</a:t>
            </a:r>
            <a:br>
              <a:rPr lang="en-US" dirty="0">
                <a:ea typeface="ＭＳ Ｐゴシック" charset="-128"/>
                <a:cs typeface="ＭＳ Ｐゴシック" charset="-128"/>
              </a:rPr>
            </a:br>
            <a:r>
              <a:rPr lang="en-US" dirty="0">
                <a:ea typeface="ＭＳ Ｐゴシック" charset="-128"/>
                <a:cs typeface="ＭＳ Ｐゴシック" charset="-128"/>
              </a:rPr>
              <a:t>memory read/write traffic</a:t>
            </a:r>
          </a:p>
          <a:p>
            <a:r>
              <a:rPr lang="en-US" dirty="0">
                <a:ea typeface="ＭＳ Ｐゴシック" charset="-128"/>
                <a:cs typeface="ＭＳ Ｐゴシック" charset="-128"/>
              </a:rPr>
              <a:t>Processors share bus</a:t>
            </a:r>
          </a:p>
          <a:p>
            <a:r>
              <a:rPr lang="en-US" i="1" dirty="0">
                <a:ea typeface="ＭＳ Ｐゴシック" charset="-128"/>
                <a:cs typeface="ＭＳ Ｐゴシック" charset="-128"/>
              </a:rPr>
              <a:t>Uniform Memory Access</a:t>
            </a:r>
            <a:r>
              <a:rPr lang="en-US" dirty="0">
                <a:ea typeface="ＭＳ Ｐゴシック" charset="-128"/>
                <a:cs typeface="ＭＳ Ｐゴシック" charset="-128"/>
              </a:rPr>
              <a:t> (</a:t>
            </a:r>
            <a:r>
              <a:rPr lang="en-US" i="1" dirty="0">
                <a:ea typeface="ＭＳ Ｐゴシック" charset="-128"/>
                <a:cs typeface="ＭＳ Ｐゴシック" charset="-128"/>
              </a:rPr>
              <a:t>UMA</a:t>
            </a:r>
            <a:r>
              <a:rPr lang="en-US" dirty="0">
                <a:ea typeface="ＭＳ Ｐゴシック" charset="-128"/>
                <a:cs typeface="ＭＳ Ｐゴシック" charset="-128"/>
              </a:rPr>
              <a:t>)</a:t>
            </a:r>
          </a:p>
          <a:p>
            <a:pPr lvl="1"/>
            <a:r>
              <a:rPr lang="en-US" dirty="0"/>
              <a:t>Memory (not cache) uniformly equidistant</a:t>
            </a:r>
          </a:p>
          <a:p>
            <a:pPr lvl="1"/>
            <a:r>
              <a:rPr lang="en-US" dirty="0"/>
              <a:t>Take same amount of time (generally) to complete</a:t>
            </a:r>
          </a:p>
          <a:p>
            <a:r>
              <a:rPr lang="en-US" dirty="0">
                <a:ea typeface="ＭＳ Ｐゴシック" charset="-128"/>
                <a:cs typeface="ＭＳ Ｐゴシック" charset="-128"/>
              </a:rPr>
              <a:t>May have multiple memory modules</a:t>
            </a:r>
          </a:p>
          <a:p>
            <a:r>
              <a:rPr lang="en-US" dirty="0">
                <a:ea typeface="ＭＳ Ｐゴシック" charset="-128"/>
                <a:cs typeface="ＭＳ Ｐゴシック" charset="-128"/>
              </a:rPr>
              <a:t>Caches introduce memory hierarchy</a:t>
            </a:r>
          </a:p>
          <a:p>
            <a:pPr lvl="1"/>
            <a:r>
              <a:rPr lang="en-US" dirty="0"/>
              <a:t>Lead to data consistency problems</a:t>
            </a:r>
          </a:p>
          <a:p>
            <a:pPr lvl="1"/>
            <a:r>
              <a:rPr lang="en-US" dirty="0"/>
              <a:t>Cache coherency hardware necessary (</a:t>
            </a:r>
            <a:r>
              <a:rPr lang="en-US" i="1" dirty="0"/>
              <a:t>CC-UMA</a:t>
            </a:r>
            <a:r>
              <a:rPr lang="en-US" dirty="0"/>
              <a:t>)</a:t>
            </a:r>
          </a:p>
        </p:txBody>
      </p:sp>
      <p:sp>
        <p:nvSpPr>
          <p:cNvPr id="25603" name="Rectangle 92"/>
          <p:cNvSpPr>
            <a:spLocks noChangeArrowheads="1"/>
          </p:cNvSpPr>
          <p:nvPr/>
        </p:nvSpPr>
        <p:spPr bwMode="auto">
          <a:xfrm>
            <a:off x="8089900" y="2400300"/>
            <a:ext cx="290513" cy="647700"/>
          </a:xfrm>
          <a:prstGeom prst="rect">
            <a:avLst/>
          </a:prstGeom>
          <a:noFill/>
          <a:ln w="15875">
            <a:solidFill>
              <a:srgbClr val="000000"/>
            </a:solidFill>
            <a:round/>
            <a:headEnd/>
            <a:tailEnd/>
          </a:ln>
        </p:spPr>
        <p:txBody>
          <a:bodyPr>
            <a:prstTxWarp prst="textNoShape">
              <a:avLst/>
            </a:prstTxWarp>
          </a:bodyPr>
          <a:lstStyle/>
          <a:p>
            <a:endParaRPr lang="en-US"/>
          </a:p>
        </p:txBody>
      </p:sp>
      <p:sp>
        <p:nvSpPr>
          <p:cNvPr id="25604" name="Rectangle 93"/>
          <p:cNvSpPr>
            <a:spLocks noChangeArrowheads="1"/>
          </p:cNvSpPr>
          <p:nvPr/>
        </p:nvSpPr>
        <p:spPr bwMode="auto">
          <a:xfrm>
            <a:off x="8193088" y="2819400"/>
            <a:ext cx="84137"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P</a:t>
            </a:r>
            <a:endParaRPr lang="en-US"/>
          </a:p>
        </p:txBody>
      </p:sp>
      <p:sp>
        <p:nvSpPr>
          <p:cNvPr id="25605" name="Rectangle 94"/>
          <p:cNvSpPr>
            <a:spLocks noChangeArrowheads="1"/>
          </p:cNvSpPr>
          <p:nvPr/>
        </p:nvSpPr>
        <p:spPr bwMode="auto">
          <a:xfrm>
            <a:off x="7677150" y="2400300"/>
            <a:ext cx="290513" cy="647700"/>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5606" name="Rectangle 95"/>
          <p:cNvSpPr>
            <a:spLocks noChangeArrowheads="1"/>
          </p:cNvSpPr>
          <p:nvPr/>
        </p:nvSpPr>
        <p:spPr bwMode="auto">
          <a:xfrm>
            <a:off x="7778750" y="2819400"/>
            <a:ext cx="84138"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P</a:t>
            </a:r>
            <a:endParaRPr lang="en-US"/>
          </a:p>
        </p:txBody>
      </p:sp>
      <p:sp>
        <p:nvSpPr>
          <p:cNvPr id="25607" name="Rectangle 96"/>
          <p:cNvSpPr>
            <a:spLocks noChangeArrowheads="1"/>
          </p:cNvSpPr>
          <p:nvPr/>
        </p:nvSpPr>
        <p:spPr bwMode="auto">
          <a:xfrm>
            <a:off x="6437313" y="1233488"/>
            <a:ext cx="290512" cy="3079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5608" name="Rectangle 97"/>
          <p:cNvSpPr>
            <a:spLocks noChangeArrowheads="1"/>
          </p:cNvSpPr>
          <p:nvPr/>
        </p:nvSpPr>
        <p:spPr bwMode="auto">
          <a:xfrm>
            <a:off x="6526213" y="1285875"/>
            <a:ext cx="101600"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C</a:t>
            </a:r>
            <a:endParaRPr lang="en-US"/>
          </a:p>
        </p:txBody>
      </p:sp>
      <p:sp>
        <p:nvSpPr>
          <p:cNvPr id="25609" name="Rectangle 98"/>
          <p:cNvSpPr>
            <a:spLocks noChangeArrowheads="1"/>
          </p:cNvSpPr>
          <p:nvPr/>
        </p:nvSpPr>
        <p:spPr bwMode="auto">
          <a:xfrm>
            <a:off x="6508750" y="863600"/>
            <a:ext cx="203200"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I/O</a:t>
            </a:r>
            <a:endParaRPr lang="en-US"/>
          </a:p>
        </p:txBody>
      </p:sp>
      <p:sp>
        <p:nvSpPr>
          <p:cNvPr id="25610" name="Line 99"/>
          <p:cNvSpPr>
            <a:spLocks noChangeShapeType="1"/>
          </p:cNvSpPr>
          <p:nvPr/>
        </p:nvSpPr>
        <p:spPr bwMode="auto">
          <a:xfrm>
            <a:off x="6575425" y="1085850"/>
            <a:ext cx="1588" cy="146050"/>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5611" name="Rectangle 100"/>
          <p:cNvSpPr>
            <a:spLocks noChangeArrowheads="1"/>
          </p:cNvSpPr>
          <p:nvPr/>
        </p:nvSpPr>
        <p:spPr bwMode="auto">
          <a:xfrm>
            <a:off x="6850063" y="1233488"/>
            <a:ext cx="290512" cy="3079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5612" name="Rectangle 101"/>
          <p:cNvSpPr>
            <a:spLocks noChangeArrowheads="1"/>
          </p:cNvSpPr>
          <p:nvPr/>
        </p:nvSpPr>
        <p:spPr bwMode="auto">
          <a:xfrm>
            <a:off x="6926263" y="1285875"/>
            <a:ext cx="134937"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M</a:t>
            </a:r>
            <a:endParaRPr lang="en-US"/>
          </a:p>
        </p:txBody>
      </p:sp>
      <p:sp>
        <p:nvSpPr>
          <p:cNvPr id="25613" name="Rectangle 102"/>
          <p:cNvSpPr>
            <a:spLocks noChangeArrowheads="1"/>
          </p:cNvSpPr>
          <p:nvPr/>
        </p:nvSpPr>
        <p:spPr bwMode="auto">
          <a:xfrm>
            <a:off x="7264400" y="1233488"/>
            <a:ext cx="290513" cy="3079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5614" name="Rectangle 103"/>
          <p:cNvSpPr>
            <a:spLocks noChangeArrowheads="1"/>
          </p:cNvSpPr>
          <p:nvPr/>
        </p:nvSpPr>
        <p:spPr bwMode="auto">
          <a:xfrm>
            <a:off x="7334250" y="1285875"/>
            <a:ext cx="134938"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M</a:t>
            </a:r>
            <a:endParaRPr lang="en-US"/>
          </a:p>
        </p:txBody>
      </p:sp>
      <p:sp>
        <p:nvSpPr>
          <p:cNvPr id="25615" name="Rectangle 104"/>
          <p:cNvSpPr>
            <a:spLocks noChangeArrowheads="1"/>
          </p:cNvSpPr>
          <p:nvPr/>
        </p:nvSpPr>
        <p:spPr bwMode="auto">
          <a:xfrm>
            <a:off x="6024563" y="1233488"/>
            <a:ext cx="290512" cy="3079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5616" name="Rectangle 105"/>
          <p:cNvSpPr>
            <a:spLocks noChangeArrowheads="1"/>
          </p:cNvSpPr>
          <p:nvPr/>
        </p:nvSpPr>
        <p:spPr bwMode="auto">
          <a:xfrm>
            <a:off x="6111875" y="1295400"/>
            <a:ext cx="101600"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C</a:t>
            </a:r>
            <a:endParaRPr lang="en-US"/>
          </a:p>
        </p:txBody>
      </p:sp>
      <p:sp>
        <p:nvSpPr>
          <p:cNvPr id="25617" name="Rectangle 106"/>
          <p:cNvSpPr>
            <a:spLocks noChangeArrowheads="1"/>
          </p:cNvSpPr>
          <p:nvPr/>
        </p:nvSpPr>
        <p:spPr bwMode="auto">
          <a:xfrm>
            <a:off x="6096000" y="863600"/>
            <a:ext cx="203200" cy="182563"/>
          </a:xfrm>
          <a:prstGeom prst="rect">
            <a:avLst/>
          </a:prstGeom>
          <a:noFill/>
          <a:ln w="9525">
            <a:noFill/>
            <a:miter lim="800000"/>
            <a:headEnd/>
            <a:tailEnd/>
          </a:ln>
        </p:spPr>
        <p:txBody>
          <a:bodyPr wrap="none" lIns="0" tIns="0" rIns="0" bIns="0">
            <a:prstTxWarp prst="textNoShape">
              <a:avLst/>
            </a:prstTxWarp>
            <a:spAutoFit/>
          </a:bodyPr>
          <a:lstStyle/>
          <a:p>
            <a:r>
              <a:rPr lang="en-US" sz="1200">
                <a:solidFill>
                  <a:srgbClr val="000000"/>
                </a:solidFill>
                <a:latin typeface="Times" charset="0"/>
              </a:rPr>
              <a:t>I/O</a:t>
            </a:r>
            <a:endParaRPr lang="en-US"/>
          </a:p>
        </p:txBody>
      </p:sp>
      <p:sp>
        <p:nvSpPr>
          <p:cNvPr id="25618" name="Line 107"/>
          <p:cNvSpPr>
            <a:spLocks noChangeShapeType="1"/>
          </p:cNvSpPr>
          <p:nvPr/>
        </p:nvSpPr>
        <p:spPr bwMode="auto">
          <a:xfrm>
            <a:off x="6162675" y="1085850"/>
            <a:ext cx="1588" cy="146050"/>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5619" name="Freeform 108"/>
          <p:cNvSpPr>
            <a:spLocks/>
          </p:cNvSpPr>
          <p:nvPr/>
        </p:nvSpPr>
        <p:spPr bwMode="auto">
          <a:xfrm>
            <a:off x="5473700" y="1849438"/>
            <a:ext cx="352425" cy="227012"/>
          </a:xfrm>
          <a:custGeom>
            <a:avLst/>
            <a:gdLst>
              <a:gd name="T0" fmla="*/ 2147483647 w 222"/>
              <a:gd name="T1" fmla="*/ 2147483647 h 143"/>
              <a:gd name="T2" fmla="*/ 0 w 222"/>
              <a:gd name="T3" fmla="*/ 2147483647 h 143"/>
              <a:gd name="T4" fmla="*/ 2147483647 w 222"/>
              <a:gd name="T5" fmla="*/ 0 h 143"/>
              <a:gd name="T6" fmla="*/ 2147483647 w 222"/>
              <a:gd name="T7" fmla="*/ 2147483647 h 143"/>
              <a:gd name="T8" fmla="*/ 2147483647 w 222"/>
              <a:gd name="T9" fmla="*/ 2147483647 h 143"/>
              <a:gd name="T10" fmla="*/ 0 60000 65536"/>
              <a:gd name="T11" fmla="*/ 0 60000 65536"/>
              <a:gd name="T12" fmla="*/ 0 60000 65536"/>
              <a:gd name="T13" fmla="*/ 0 60000 65536"/>
              <a:gd name="T14" fmla="*/ 0 60000 65536"/>
              <a:gd name="T15" fmla="*/ 0 w 222"/>
              <a:gd name="T16" fmla="*/ 0 h 143"/>
              <a:gd name="T17" fmla="*/ 222 w 222"/>
              <a:gd name="T18" fmla="*/ 143 h 143"/>
            </a:gdLst>
            <a:ahLst/>
            <a:cxnLst>
              <a:cxn ang="T10">
                <a:pos x="T0" y="T1"/>
              </a:cxn>
              <a:cxn ang="T11">
                <a:pos x="T2" y="T3"/>
              </a:cxn>
              <a:cxn ang="T12">
                <a:pos x="T4" y="T5"/>
              </a:cxn>
              <a:cxn ang="T13">
                <a:pos x="T6" y="T7"/>
              </a:cxn>
              <a:cxn ang="T14">
                <a:pos x="T8" y="T9"/>
              </a:cxn>
            </a:cxnLst>
            <a:rect l="T15" t="T16" r="T17" b="T18"/>
            <a:pathLst>
              <a:path w="222" h="143">
                <a:moveTo>
                  <a:pt x="222" y="143"/>
                </a:moveTo>
                <a:lnTo>
                  <a:pt x="0" y="71"/>
                </a:lnTo>
                <a:lnTo>
                  <a:pt x="222" y="0"/>
                </a:lnTo>
                <a:lnTo>
                  <a:pt x="202" y="71"/>
                </a:lnTo>
                <a:lnTo>
                  <a:pt x="222" y="143"/>
                </a:lnTo>
                <a:close/>
              </a:path>
            </a:pathLst>
          </a:custGeom>
          <a:solidFill>
            <a:srgbClr val="FFEA18"/>
          </a:solidFill>
          <a:ln w="9525">
            <a:solidFill>
              <a:schemeClr val="tx1"/>
            </a:solidFill>
            <a:round/>
            <a:headEnd/>
            <a:tailEnd/>
          </a:ln>
        </p:spPr>
        <p:txBody>
          <a:bodyPr>
            <a:prstTxWarp prst="textNoShape">
              <a:avLst/>
            </a:prstTxWarp>
          </a:bodyPr>
          <a:lstStyle/>
          <a:p>
            <a:endParaRPr lang="en-US"/>
          </a:p>
        </p:txBody>
      </p:sp>
      <p:sp>
        <p:nvSpPr>
          <p:cNvPr id="25620" name="Freeform 109"/>
          <p:cNvSpPr>
            <a:spLocks/>
          </p:cNvSpPr>
          <p:nvPr/>
        </p:nvSpPr>
        <p:spPr bwMode="auto">
          <a:xfrm>
            <a:off x="8564563" y="1849438"/>
            <a:ext cx="350837" cy="227012"/>
          </a:xfrm>
          <a:custGeom>
            <a:avLst/>
            <a:gdLst>
              <a:gd name="T0" fmla="*/ 0 w 221"/>
              <a:gd name="T1" fmla="*/ 0 h 143"/>
              <a:gd name="T2" fmla="*/ 2147483647 w 221"/>
              <a:gd name="T3" fmla="*/ 2147483647 h 143"/>
              <a:gd name="T4" fmla="*/ 0 w 221"/>
              <a:gd name="T5" fmla="*/ 2147483647 h 143"/>
              <a:gd name="T6" fmla="*/ 2147483647 w 221"/>
              <a:gd name="T7" fmla="*/ 2147483647 h 143"/>
              <a:gd name="T8" fmla="*/ 0 w 221"/>
              <a:gd name="T9" fmla="*/ 0 h 143"/>
              <a:gd name="T10" fmla="*/ 0 60000 65536"/>
              <a:gd name="T11" fmla="*/ 0 60000 65536"/>
              <a:gd name="T12" fmla="*/ 0 60000 65536"/>
              <a:gd name="T13" fmla="*/ 0 60000 65536"/>
              <a:gd name="T14" fmla="*/ 0 60000 65536"/>
              <a:gd name="T15" fmla="*/ 0 w 221"/>
              <a:gd name="T16" fmla="*/ 0 h 143"/>
              <a:gd name="T17" fmla="*/ 221 w 221"/>
              <a:gd name="T18" fmla="*/ 143 h 143"/>
            </a:gdLst>
            <a:ahLst/>
            <a:cxnLst>
              <a:cxn ang="T10">
                <a:pos x="T0" y="T1"/>
              </a:cxn>
              <a:cxn ang="T11">
                <a:pos x="T2" y="T3"/>
              </a:cxn>
              <a:cxn ang="T12">
                <a:pos x="T4" y="T5"/>
              </a:cxn>
              <a:cxn ang="T13">
                <a:pos x="T6" y="T7"/>
              </a:cxn>
              <a:cxn ang="T14">
                <a:pos x="T8" y="T9"/>
              </a:cxn>
            </a:cxnLst>
            <a:rect l="T15" t="T16" r="T17" b="T18"/>
            <a:pathLst>
              <a:path w="221" h="143">
                <a:moveTo>
                  <a:pt x="0" y="0"/>
                </a:moveTo>
                <a:lnTo>
                  <a:pt x="221" y="71"/>
                </a:lnTo>
                <a:lnTo>
                  <a:pt x="0" y="143"/>
                </a:lnTo>
                <a:lnTo>
                  <a:pt x="19" y="71"/>
                </a:lnTo>
                <a:lnTo>
                  <a:pt x="0" y="0"/>
                </a:lnTo>
                <a:close/>
              </a:path>
            </a:pathLst>
          </a:custGeom>
          <a:solidFill>
            <a:srgbClr val="FFEA18"/>
          </a:solidFill>
          <a:ln w="9525">
            <a:solidFill>
              <a:schemeClr val="tx1"/>
            </a:solidFill>
            <a:round/>
            <a:headEnd/>
            <a:tailEnd/>
          </a:ln>
        </p:spPr>
        <p:txBody>
          <a:bodyPr>
            <a:prstTxWarp prst="textNoShape">
              <a:avLst/>
            </a:prstTxWarp>
          </a:bodyPr>
          <a:lstStyle/>
          <a:p>
            <a:endParaRPr lang="en-US"/>
          </a:p>
        </p:txBody>
      </p:sp>
      <p:sp>
        <p:nvSpPr>
          <p:cNvPr id="25621" name="Rectangle 110"/>
          <p:cNvSpPr>
            <a:spLocks noChangeArrowheads="1"/>
          </p:cNvSpPr>
          <p:nvPr/>
        </p:nvSpPr>
        <p:spPr bwMode="auto">
          <a:xfrm>
            <a:off x="5748338" y="1930400"/>
            <a:ext cx="31750" cy="65088"/>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5622" name="Rectangle 111"/>
          <p:cNvSpPr>
            <a:spLocks noChangeArrowheads="1"/>
          </p:cNvSpPr>
          <p:nvPr/>
        </p:nvSpPr>
        <p:spPr bwMode="auto">
          <a:xfrm>
            <a:off x="8594725" y="1930400"/>
            <a:ext cx="30163" cy="65088"/>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5623" name="Rectangle 112"/>
          <p:cNvSpPr>
            <a:spLocks noChangeArrowheads="1"/>
          </p:cNvSpPr>
          <p:nvPr/>
        </p:nvSpPr>
        <p:spPr bwMode="auto">
          <a:xfrm>
            <a:off x="5780088" y="1930400"/>
            <a:ext cx="2814637" cy="65088"/>
          </a:xfrm>
          <a:prstGeom prst="rect">
            <a:avLst/>
          </a:prstGeom>
          <a:solidFill>
            <a:srgbClr val="FFEA18"/>
          </a:solidFill>
          <a:ln w="9525">
            <a:solidFill>
              <a:schemeClr val="tx1"/>
            </a:solidFill>
            <a:miter lim="800000"/>
            <a:headEnd/>
            <a:tailEnd/>
          </a:ln>
        </p:spPr>
        <p:txBody>
          <a:bodyPr>
            <a:prstTxWarp prst="textNoShape">
              <a:avLst/>
            </a:prstTxWarp>
          </a:bodyPr>
          <a:lstStyle/>
          <a:p>
            <a:endParaRPr lang="en-US"/>
          </a:p>
        </p:txBody>
      </p:sp>
      <p:sp>
        <p:nvSpPr>
          <p:cNvPr id="25624" name="Freeform 113"/>
          <p:cNvSpPr>
            <a:spLocks/>
          </p:cNvSpPr>
          <p:nvPr/>
        </p:nvSpPr>
        <p:spPr bwMode="auto">
          <a:xfrm>
            <a:off x="8181975" y="2205038"/>
            <a:ext cx="92075" cy="195262"/>
          </a:xfrm>
          <a:custGeom>
            <a:avLst/>
            <a:gdLst>
              <a:gd name="T0" fmla="*/ 2147483647 w 58"/>
              <a:gd name="T1" fmla="*/ 0 h 123"/>
              <a:gd name="T2" fmla="*/ 2147483647 w 58"/>
              <a:gd name="T3" fmla="*/ 2147483647 h 123"/>
              <a:gd name="T4" fmla="*/ 0 w 58"/>
              <a:gd name="T5" fmla="*/ 0 h 123"/>
              <a:gd name="T6" fmla="*/ 2147483647 w 58"/>
              <a:gd name="T7" fmla="*/ 0 h 123"/>
              <a:gd name="T8" fmla="*/ 2147483647 w 58"/>
              <a:gd name="T9" fmla="*/ 0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58" y="0"/>
                </a:moveTo>
                <a:lnTo>
                  <a:pt x="29" y="123"/>
                </a:lnTo>
                <a:lnTo>
                  <a:pt x="0" y="0"/>
                </a:lnTo>
                <a:lnTo>
                  <a:pt x="29" y="0"/>
                </a:lnTo>
                <a:lnTo>
                  <a:pt x="58" y="0"/>
                </a:lnTo>
                <a:close/>
              </a:path>
            </a:pathLst>
          </a:custGeom>
          <a:blipFill dpi="0" rotWithShape="0">
            <a:blip/>
            <a:srcRect/>
            <a:tile tx="0" ty="0" sx="100000" sy="100000" flip="none" algn="tl"/>
          </a:blipFill>
          <a:ln w="9525">
            <a:solidFill>
              <a:schemeClr val="tx1"/>
            </a:solidFill>
            <a:round/>
            <a:headEnd/>
            <a:tailEnd/>
          </a:ln>
        </p:spPr>
        <p:txBody>
          <a:bodyPr>
            <a:prstTxWarp prst="textNoShape">
              <a:avLst/>
            </a:prstTxWarp>
          </a:bodyPr>
          <a:lstStyle/>
          <a:p>
            <a:endParaRPr lang="en-US"/>
          </a:p>
        </p:txBody>
      </p:sp>
      <p:sp>
        <p:nvSpPr>
          <p:cNvPr id="25625" name="Freeform 114"/>
          <p:cNvSpPr>
            <a:spLocks/>
          </p:cNvSpPr>
          <p:nvPr/>
        </p:nvSpPr>
        <p:spPr bwMode="auto">
          <a:xfrm>
            <a:off x="8181975" y="1962150"/>
            <a:ext cx="92075" cy="195263"/>
          </a:xfrm>
          <a:custGeom>
            <a:avLst/>
            <a:gdLst>
              <a:gd name="T0" fmla="*/ 0 w 58"/>
              <a:gd name="T1" fmla="*/ 2147483647 h 123"/>
              <a:gd name="T2" fmla="*/ 2147483647 w 58"/>
              <a:gd name="T3" fmla="*/ 0 h 123"/>
              <a:gd name="T4" fmla="*/ 2147483647 w 58"/>
              <a:gd name="T5" fmla="*/ 2147483647 h 123"/>
              <a:gd name="T6" fmla="*/ 2147483647 w 58"/>
              <a:gd name="T7" fmla="*/ 2147483647 h 123"/>
              <a:gd name="T8" fmla="*/ 0 w 58"/>
              <a:gd name="T9" fmla="*/ 2147483647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0" y="123"/>
                </a:moveTo>
                <a:lnTo>
                  <a:pt x="29" y="0"/>
                </a:lnTo>
                <a:lnTo>
                  <a:pt x="58" y="123"/>
                </a:lnTo>
                <a:lnTo>
                  <a:pt x="29" y="123"/>
                </a:lnTo>
                <a:lnTo>
                  <a:pt x="0" y="123"/>
                </a:lnTo>
                <a:close/>
              </a:path>
            </a:pathLst>
          </a:custGeom>
          <a:blipFill dpi="0" rotWithShape="0">
            <a:blip/>
            <a:srcRect/>
            <a:tile tx="0" ty="0" sx="100000" sy="100000" flip="none" algn="tl"/>
          </a:blipFill>
          <a:ln w="9525">
            <a:solidFill>
              <a:schemeClr val="tx1"/>
            </a:solidFill>
            <a:round/>
            <a:headEnd/>
            <a:tailEnd/>
          </a:ln>
        </p:spPr>
        <p:txBody>
          <a:bodyPr>
            <a:prstTxWarp prst="textNoShape">
              <a:avLst/>
            </a:prstTxWarp>
          </a:bodyPr>
          <a:lstStyle/>
          <a:p>
            <a:endParaRPr lang="en-US"/>
          </a:p>
        </p:txBody>
      </p:sp>
      <p:sp>
        <p:nvSpPr>
          <p:cNvPr id="25626" name="Freeform 115"/>
          <p:cNvSpPr>
            <a:spLocks/>
          </p:cNvSpPr>
          <p:nvPr/>
        </p:nvSpPr>
        <p:spPr bwMode="auto">
          <a:xfrm>
            <a:off x="7769225" y="2205038"/>
            <a:ext cx="90488" cy="195262"/>
          </a:xfrm>
          <a:custGeom>
            <a:avLst/>
            <a:gdLst>
              <a:gd name="T0" fmla="*/ 2147483647 w 57"/>
              <a:gd name="T1" fmla="*/ 0 h 123"/>
              <a:gd name="T2" fmla="*/ 2147483647 w 57"/>
              <a:gd name="T3" fmla="*/ 2147483647 h 123"/>
              <a:gd name="T4" fmla="*/ 0 w 57"/>
              <a:gd name="T5" fmla="*/ 0 h 123"/>
              <a:gd name="T6" fmla="*/ 2147483647 w 57"/>
              <a:gd name="T7" fmla="*/ 0 h 123"/>
              <a:gd name="T8" fmla="*/ 2147483647 w 57"/>
              <a:gd name="T9" fmla="*/ 0 h 123"/>
              <a:gd name="T10" fmla="*/ 0 60000 65536"/>
              <a:gd name="T11" fmla="*/ 0 60000 65536"/>
              <a:gd name="T12" fmla="*/ 0 60000 65536"/>
              <a:gd name="T13" fmla="*/ 0 60000 65536"/>
              <a:gd name="T14" fmla="*/ 0 60000 65536"/>
              <a:gd name="T15" fmla="*/ 0 w 57"/>
              <a:gd name="T16" fmla="*/ 0 h 123"/>
              <a:gd name="T17" fmla="*/ 57 w 57"/>
              <a:gd name="T18" fmla="*/ 123 h 123"/>
            </a:gdLst>
            <a:ahLst/>
            <a:cxnLst>
              <a:cxn ang="T10">
                <a:pos x="T0" y="T1"/>
              </a:cxn>
              <a:cxn ang="T11">
                <a:pos x="T2" y="T3"/>
              </a:cxn>
              <a:cxn ang="T12">
                <a:pos x="T4" y="T5"/>
              </a:cxn>
              <a:cxn ang="T13">
                <a:pos x="T6" y="T7"/>
              </a:cxn>
              <a:cxn ang="T14">
                <a:pos x="T8" y="T9"/>
              </a:cxn>
            </a:cxnLst>
            <a:rect l="T15" t="T16" r="T17" b="T18"/>
            <a:pathLst>
              <a:path w="57" h="123">
                <a:moveTo>
                  <a:pt x="57" y="0"/>
                </a:moveTo>
                <a:lnTo>
                  <a:pt x="29" y="123"/>
                </a:lnTo>
                <a:lnTo>
                  <a:pt x="0" y="0"/>
                </a:lnTo>
                <a:lnTo>
                  <a:pt x="29" y="0"/>
                </a:lnTo>
                <a:lnTo>
                  <a:pt x="57" y="0"/>
                </a:lnTo>
                <a:close/>
              </a:path>
            </a:pathLst>
          </a:custGeom>
          <a:solidFill>
            <a:srgbClr val="000000"/>
          </a:solidFill>
          <a:ln w="9525">
            <a:noFill/>
            <a:round/>
            <a:headEnd/>
            <a:tailEnd/>
          </a:ln>
        </p:spPr>
        <p:txBody>
          <a:bodyPr>
            <a:prstTxWarp prst="textNoShape">
              <a:avLst/>
            </a:prstTxWarp>
          </a:bodyPr>
          <a:lstStyle/>
          <a:p>
            <a:endParaRPr lang="en-US"/>
          </a:p>
        </p:txBody>
      </p:sp>
      <p:sp>
        <p:nvSpPr>
          <p:cNvPr id="25627" name="Freeform 116"/>
          <p:cNvSpPr>
            <a:spLocks/>
          </p:cNvSpPr>
          <p:nvPr/>
        </p:nvSpPr>
        <p:spPr bwMode="auto">
          <a:xfrm>
            <a:off x="7769225" y="1962150"/>
            <a:ext cx="90488" cy="195263"/>
          </a:xfrm>
          <a:custGeom>
            <a:avLst/>
            <a:gdLst>
              <a:gd name="T0" fmla="*/ 0 w 57"/>
              <a:gd name="T1" fmla="*/ 2147483647 h 123"/>
              <a:gd name="T2" fmla="*/ 2147483647 w 57"/>
              <a:gd name="T3" fmla="*/ 0 h 123"/>
              <a:gd name="T4" fmla="*/ 2147483647 w 57"/>
              <a:gd name="T5" fmla="*/ 2147483647 h 123"/>
              <a:gd name="T6" fmla="*/ 2147483647 w 57"/>
              <a:gd name="T7" fmla="*/ 2147483647 h 123"/>
              <a:gd name="T8" fmla="*/ 0 w 57"/>
              <a:gd name="T9" fmla="*/ 2147483647 h 123"/>
              <a:gd name="T10" fmla="*/ 0 60000 65536"/>
              <a:gd name="T11" fmla="*/ 0 60000 65536"/>
              <a:gd name="T12" fmla="*/ 0 60000 65536"/>
              <a:gd name="T13" fmla="*/ 0 60000 65536"/>
              <a:gd name="T14" fmla="*/ 0 60000 65536"/>
              <a:gd name="T15" fmla="*/ 0 w 57"/>
              <a:gd name="T16" fmla="*/ 0 h 123"/>
              <a:gd name="T17" fmla="*/ 57 w 57"/>
              <a:gd name="T18" fmla="*/ 123 h 123"/>
            </a:gdLst>
            <a:ahLst/>
            <a:cxnLst>
              <a:cxn ang="T10">
                <a:pos x="T0" y="T1"/>
              </a:cxn>
              <a:cxn ang="T11">
                <a:pos x="T2" y="T3"/>
              </a:cxn>
              <a:cxn ang="T12">
                <a:pos x="T4" y="T5"/>
              </a:cxn>
              <a:cxn ang="T13">
                <a:pos x="T6" y="T7"/>
              </a:cxn>
              <a:cxn ang="T14">
                <a:pos x="T8" y="T9"/>
              </a:cxn>
            </a:cxnLst>
            <a:rect l="T15" t="T16" r="T17" b="T18"/>
            <a:pathLst>
              <a:path w="57" h="123">
                <a:moveTo>
                  <a:pt x="0" y="123"/>
                </a:moveTo>
                <a:lnTo>
                  <a:pt x="29" y="0"/>
                </a:lnTo>
                <a:lnTo>
                  <a:pt x="57" y="123"/>
                </a:lnTo>
                <a:lnTo>
                  <a:pt x="29" y="123"/>
                </a:lnTo>
                <a:lnTo>
                  <a:pt x="0" y="123"/>
                </a:lnTo>
                <a:close/>
              </a:path>
            </a:pathLst>
          </a:custGeom>
          <a:solidFill>
            <a:srgbClr val="000000"/>
          </a:solidFill>
          <a:ln w="9525">
            <a:noFill/>
            <a:round/>
            <a:headEnd/>
            <a:tailEnd/>
          </a:ln>
        </p:spPr>
        <p:txBody>
          <a:bodyPr>
            <a:prstTxWarp prst="textNoShape">
              <a:avLst/>
            </a:prstTxWarp>
          </a:bodyPr>
          <a:lstStyle/>
          <a:p>
            <a:endParaRPr lang="en-US"/>
          </a:p>
        </p:txBody>
      </p:sp>
      <p:sp>
        <p:nvSpPr>
          <p:cNvPr id="25628" name="Line 117"/>
          <p:cNvSpPr>
            <a:spLocks noChangeShapeType="1"/>
          </p:cNvSpPr>
          <p:nvPr/>
        </p:nvSpPr>
        <p:spPr bwMode="auto">
          <a:xfrm flipV="1">
            <a:off x="8228013" y="2157413"/>
            <a:ext cx="1587" cy="47625"/>
          </a:xfrm>
          <a:prstGeom prst="line">
            <a:avLst/>
          </a:prstGeom>
          <a:noFill/>
          <a:ln w="15875" cap="rnd">
            <a:solidFill>
              <a:schemeClr val="tx1"/>
            </a:solidFill>
            <a:round/>
            <a:headEnd/>
            <a:tailEnd/>
          </a:ln>
        </p:spPr>
        <p:txBody>
          <a:bodyPr>
            <a:prstTxWarp prst="textNoShape">
              <a:avLst/>
            </a:prstTxWarp>
          </a:bodyPr>
          <a:lstStyle/>
          <a:p>
            <a:endParaRPr lang="en-US"/>
          </a:p>
        </p:txBody>
      </p:sp>
      <p:sp>
        <p:nvSpPr>
          <p:cNvPr id="25629" name="Line 118"/>
          <p:cNvSpPr>
            <a:spLocks noChangeShapeType="1"/>
          </p:cNvSpPr>
          <p:nvPr/>
        </p:nvSpPr>
        <p:spPr bwMode="auto">
          <a:xfrm flipV="1">
            <a:off x="7815263" y="2157413"/>
            <a:ext cx="1587" cy="47625"/>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5630" name="Freeform 119"/>
          <p:cNvSpPr>
            <a:spLocks/>
          </p:cNvSpPr>
          <p:nvPr/>
        </p:nvSpPr>
        <p:spPr bwMode="auto">
          <a:xfrm>
            <a:off x="7354888" y="1785938"/>
            <a:ext cx="92075" cy="195262"/>
          </a:xfrm>
          <a:custGeom>
            <a:avLst/>
            <a:gdLst>
              <a:gd name="T0" fmla="*/ 2147483647 w 58"/>
              <a:gd name="T1" fmla="*/ 0 h 123"/>
              <a:gd name="T2" fmla="*/ 2147483647 w 58"/>
              <a:gd name="T3" fmla="*/ 2147483647 h 123"/>
              <a:gd name="T4" fmla="*/ 0 w 58"/>
              <a:gd name="T5" fmla="*/ 0 h 123"/>
              <a:gd name="T6" fmla="*/ 2147483647 w 58"/>
              <a:gd name="T7" fmla="*/ 0 h 123"/>
              <a:gd name="T8" fmla="*/ 2147483647 w 58"/>
              <a:gd name="T9" fmla="*/ 0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58" y="0"/>
                </a:moveTo>
                <a:lnTo>
                  <a:pt x="29" y="123"/>
                </a:lnTo>
                <a:lnTo>
                  <a:pt x="0" y="0"/>
                </a:lnTo>
                <a:lnTo>
                  <a:pt x="29" y="0"/>
                </a:lnTo>
                <a:lnTo>
                  <a:pt x="58" y="0"/>
                </a:lnTo>
                <a:close/>
              </a:path>
            </a:pathLst>
          </a:custGeom>
          <a:solidFill>
            <a:srgbClr val="000000"/>
          </a:solidFill>
          <a:ln w="9525">
            <a:noFill/>
            <a:round/>
            <a:headEnd/>
            <a:tailEnd/>
          </a:ln>
        </p:spPr>
        <p:txBody>
          <a:bodyPr>
            <a:prstTxWarp prst="textNoShape">
              <a:avLst/>
            </a:prstTxWarp>
          </a:bodyPr>
          <a:lstStyle/>
          <a:p>
            <a:endParaRPr lang="en-US"/>
          </a:p>
        </p:txBody>
      </p:sp>
      <p:sp>
        <p:nvSpPr>
          <p:cNvPr id="25631" name="Freeform 120"/>
          <p:cNvSpPr>
            <a:spLocks/>
          </p:cNvSpPr>
          <p:nvPr/>
        </p:nvSpPr>
        <p:spPr bwMode="auto">
          <a:xfrm>
            <a:off x="7354888" y="1543050"/>
            <a:ext cx="92075" cy="195263"/>
          </a:xfrm>
          <a:custGeom>
            <a:avLst/>
            <a:gdLst>
              <a:gd name="T0" fmla="*/ 0 w 58"/>
              <a:gd name="T1" fmla="*/ 2147483647 h 123"/>
              <a:gd name="T2" fmla="*/ 2147483647 w 58"/>
              <a:gd name="T3" fmla="*/ 0 h 123"/>
              <a:gd name="T4" fmla="*/ 2147483647 w 58"/>
              <a:gd name="T5" fmla="*/ 2147483647 h 123"/>
              <a:gd name="T6" fmla="*/ 2147483647 w 58"/>
              <a:gd name="T7" fmla="*/ 2147483647 h 123"/>
              <a:gd name="T8" fmla="*/ 0 w 58"/>
              <a:gd name="T9" fmla="*/ 2147483647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0" y="123"/>
                </a:moveTo>
                <a:lnTo>
                  <a:pt x="29" y="0"/>
                </a:lnTo>
                <a:lnTo>
                  <a:pt x="58" y="123"/>
                </a:lnTo>
                <a:lnTo>
                  <a:pt x="29" y="123"/>
                </a:lnTo>
                <a:lnTo>
                  <a:pt x="0" y="123"/>
                </a:lnTo>
                <a:close/>
              </a:path>
            </a:pathLst>
          </a:custGeom>
          <a:solidFill>
            <a:srgbClr val="000000"/>
          </a:solidFill>
          <a:ln w="9525">
            <a:noFill/>
            <a:round/>
            <a:headEnd/>
            <a:tailEnd/>
          </a:ln>
        </p:spPr>
        <p:txBody>
          <a:bodyPr>
            <a:prstTxWarp prst="textNoShape">
              <a:avLst/>
            </a:prstTxWarp>
          </a:bodyPr>
          <a:lstStyle/>
          <a:p>
            <a:endParaRPr lang="en-US"/>
          </a:p>
        </p:txBody>
      </p:sp>
      <p:sp>
        <p:nvSpPr>
          <p:cNvPr id="25632" name="Freeform 121"/>
          <p:cNvSpPr>
            <a:spLocks/>
          </p:cNvSpPr>
          <p:nvPr/>
        </p:nvSpPr>
        <p:spPr bwMode="auto">
          <a:xfrm>
            <a:off x="6942138" y="1785938"/>
            <a:ext cx="92075" cy="195262"/>
          </a:xfrm>
          <a:custGeom>
            <a:avLst/>
            <a:gdLst>
              <a:gd name="T0" fmla="*/ 2147483647 w 58"/>
              <a:gd name="T1" fmla="*/ 0 h 123"/>
              <a:gd name="T2" fmla="*/ 2147483647 w 58"/>
              <a:gd name="T3" fmla="*/ 2147483647 h 123"/>
              <a:gd name="T4" fmla="*/ 0 w 58"/>
              <a:gd name="T5" fmla="*/ 0 h 123"/>
              <a:gd name="T6" fmla="*/ 2147483647 w 58"/>
              <a:gd name="T7" fmla="*/ 0 h 123"/>
              <a:gd name="T8" fmla="*/ 2147483647 w 58"/>
              <a:gd name="T9" fmla="*/ 0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58" y="0"/>
                </a:moveTo>
                <a:lnTo>
                  <a:pt x="29" y="123"/>
                </a:lnTo>
                <a:lnTo>
                  <a:pt x="0" y="0"/>
                </a:lnTo>
                <a:lnTo>
                  <a:pt x="29" y="0"/>
                </a:lnTo>
                <a:lnTo>
                  <a:pt x="58" y="0"/>
                </a:lnTo>
                <a:close/>
              </a:path>
            </a:pathLst>
          </a:custGeom>
          <a:solidFill>
            <a:srgbClr val="000000"/>
          </a:solidFill>
          <a:ln w="9525">
            <a:noFill/>
            <a:round/>
            <a:headEnd/>
            <a:tailEnd/>
          </a:ln>
        </p:spPr>
        <p:txBody>
          <a:bodyPr>
            <a:prstTxWarp prst="textNoShape">
              <a:avLst/>
            </a:prstTxWarp>
          </a:bodyPr>
          <a:lstStyle/>
          <a:p>
            <a:endParaRPr lang="en-US"/>
          </a:p>
        </p:txBody>
      </p:sp>
      <p:sp>
        <p:nvSpPr>
          <p:cNvPr id="25633" name="Freeform 122"/>
          <p:cNvSpPr>
            <a:spLocks/>
          </p:cNvSpPr>
          <p:nvPr/>
        </p:nvSpPr>
        <p:spPr bwMode="auto">
          <a:xfrm>
            <a:off x="6942138" y="1543050"/>
            <a:ext cx="92075" cy="195263"/>
          </a:xfrm>
          <a:custGeom>
            <a:avLst/>
            <a:gdLst>
              <a:gd name="T0" fmla="*/ 0 w 58"/>
              <a:gd name="T1" fmla="*/ 2147483647 h 123"/>
              <a:gd name="T2" fmla="*/ 2147483647 w 58"/>
              <a:gd name="T3" fmla="*/ 0 h 123"/>
              <a:gd name="T4" fmla="*/ 2147483647 w 58"/>
              <a:gd name="T5" fmla="*/ 2147483647 h 123"/>
              <a:gd name="T6" fmla="*/ 2147483647 w 58"/>
              <a:gd name="T7" fmla="*/ 2147483647 h 123"/>
              <a:gd name="T8" fmla="*/ 0 w 58"/>
              <a:gd name="T9" fmla="*/ 2147483647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0" y="123"/>
                </a:moveTo>
                <a:lnTo>
                  <a:pt x="29" y="0"/>
                </a:lnTo>
                <a:lnTo>
                  <a:pt x="58" y="123"/>
                </a:lnTo>
                <a:lnTo>
                  <a:pt x="29" y="123"/>
                </a:lnTo>
                <a:lnTo>
                  <a:pt x="0" y="123"/>
                </a:lnTo>
                <a:close/>
              </a:path>
            </a:pathLst>
          </a:custGeom>
          <a:solidFill>
            <a:srgbClr val="000000"/>
          </a:solidFill>
          <a:ln w="9525">
            <a:noFill/>
            <a:round/>
            <a:headEnd/>
            <a:tailEnd/>
          </a:ln>
        </p:spPr>
        <p:txBody>
          <a:bodyPr>
            <a:prstTxWarp prst="textNoShape">
              <a:avLst/>
            </a:prstTxWarp>
          </a:bodyPr>
          <a:lstStyle/>
          <a:p>
            <a:endParaRPr lang="en-US"/>
          </a:p>
        </p:txBody>
      </p:sp>
      <p:sp>
        <p:nvSpPr>
          <p:cNvPr id="25634" name="Line 123"/>
          <p:cNvSpPr>
            <a:spLocks noChangeShapeType="1"/>
          </p:cNvSpPr>
          <p:nvPr/>
        </p:nvSpPr>
        <p:spPr bwMode="auto">
          <a:xfrm flipV="1">
            <a:off x="7400925" y="1738313"/>
            <a:ext cx="1588" cy="47625"/>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5635" name="Line 124"/>
          <p:cNvSpPr>
            <a:spLocks noChangeShapeType="1"/>
          </p:cNvSpPr>
          <p:nvPr/>
        </p:nvSpPr>
        <p:spPr bwMode="auto">
          <a:xfrm flipV="1">
            <a:off x="6988175" y="1738313"/>
            <a:ext cx="1588" cy="47625"/>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5636" name="Freeform 125"/>
          <p:cNvSpPr>
            <a:spLocks/>
          </p:cNvSpPr>
          <p:nvPr/>
        </p:nvSpPr>
        <p:spPr bwMode="auto">
          <a:xfrm>
            <a:off x="6529388" y="1785938"/>
            <a:ext cx="92075" cy="195262"/>
          </a:xfrm>
          <a:custGeom>
            <a:avLst/>
            <a:gdLst>
              <a:gd name="T0" fmla="*/ 2147483647 w 58"/>
              <a:gd name="T1" fmla="*/ 0 h 123"/>
              <a:gd name="T2" fmla="*/ 2147483647 w 58"/>
              <a:gd name="T3" fmla="*/ 2147483647 h 123"/>
              <a:gd name="T4" fmla="*/ 0 w 58"/>
              <a:gd name="T5" fmla="*/ 0 h 123"/>
              <a:gd name="T6" fmla="*/ 2147483647 w 58"/>
              <a:gd name="T7" fmla="*/ 0 h 123"/>
              <a:gd name="T8" fmla="*/ 2147483647 w 58"/>
              <a:gd name="T9" fmla="*/ 0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58" y="0"/>
                </a:moveTo>
                <a:lnTo>
                  <a:pt x="29" y="123"/>
                </a:lnTo>
                <a:lnTo>
                  <a:pt x="0" y="0"/>
                </a:lnTo>
                <a:lnTo>
                  <a:pt x="29" y="0"/>
                </a:lnTo>
                <a:lnTo>
                  <a:pt x="58" y="0"/>
                </a:lnTo>
                <a:close/>
              </a:path>
            </a:pathLst>
          </a:custGeom>
          <a:solidFill>
            <a:srgbClr val="000000"/>
          </a:solidFill>
          <a:ln w="9525">
            <a:noFill/>
            <a:round/>
            <a:headEnd/>
            <a:tailEnd/>
          </a:ln>
        </p:spPr>
        <p:txBody>
          <a:bodyPr>
            <a:prstTxWarp prst="textNoShape">
              <a:avLst/>
            </a:prstTxWarp>
          </a:bodyPr>
          <a:lstStyle/>
          <a:p>
            <a:endParaRPr lang="en-US"/>
          </a:p>
        </p:txBody>
      </p:sp>
      <p:sp>
        <p:nvSpPr>
          <p:cNvPr id="25637" name="Freeform 126"/>
          <p:cNvSpPr>
            <a:spLocks/>
          </p:cNvSpPr>
          <p:nvPr/>
        </p:nvSpPr>
        <p:spPr bwMode="auto">
          <a:xfrm>
            <a:off x="6529388" y="1543050"/>
            <a:ext cx="92075" cy="195263"/>
          </a:xfrm>
          <a:custGeom>
            <a:avLst/>
            <a:gdLst>
              <a:gd name="T0" fmla="*/ 0 w 58"/>
              <a:gd name="T1" fmla="*/ 2147483647 h 123"/>
              <a:gd name="T2" fmla="*/ 2147483647 w 58"/>
              <a:gd name="T3" fmla="*/ 0 h 123"/>
              <a:gd name="T4" fmla="*/ 2147483647 w 58"/>
              <a:gd name="T5" fmla="*/ 2147483647 h 123"/>
              <a:gd name="T6" fmla="*/ 2147483647 w 58"/>
              <a:gd name="T7" fmla="*/ 2147483647 h 123"/>
              <a:gd name="T8" fmla="*/ 0 w 58"/>
              <a:gd name="T9" fmla="*/ 2147483647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0" y="123"/>
                </a:moveTo>
                <a:lnTo>
                  <a:pt x="29" y="0"/>
                </a:lnTo>
                <a:lnTo>
                  <a:pt x="58" y="123"/>
                </a:lnTo>
                <a:lnTo>
                  <a:pt x="29" y="123"/>
                </a:lnTo>
                <a:lnTo>
                  <a:pt x="0" y="123"/>
                </a:lnTo>
                <a:close/>
              </a:path>
            </a:pathLst>
          </a:custGeom>
          <a:solidFill>
            <a:srgbClr val="000000"/>
          </a:solidFill>
          <a:ln w="9525">
            <a:noFill/>
            <a:round/>
            <a:headEnd/>
            <a:tailEnd/>
          </a:ln>
        </p:spPr>
        <p:txBody>
          <a:bodyPr>
            <a:prstTxWarp prst="textNoShape">
              <a:avLst/>
            </a:prstTxWarp>
          </a:bodyPr>
          <a:lstStyle/>
          <a:p>
            <a:endParaRPr lang="en-US"/>
          </a:p>
        </p:txBody>
      </p:sp>
      <p:sp>
        <p:nvSpPr>
          <p:cNvPr id="25638" name="Freeform 127"/>
          <p:cNvSpPr>
            <a:spLocks/>
          </p:cNvSpPr>
          <p:nvPr/>
        </p:nvSpPr>
        <p:spPr bwMode="auto">
          <a:xfrm>
            <a:off x="6116638" y="1785938"/>
            <a:ext cx="92075" cy="195262"/>
          </a:xfrm>
          <a:custGeom>
            <a:avLst/>
            <a:gdLst>
              <a:gd name="T0" fmla="*/ 2147483647 w 58"/>
              <a:gd name="T1" fmla="*/ 0 h 123"/>
              <a:gd name="T2" fmla="*/ 2147483647 w 58"/>
              <a:gd name="T3" fmla="*/ 2147483647 h 123"/>
              <a:gd name="T4" fmla="*/ 0 w 58"/>
              <a:gd name="T5" fmla="*/ 0 h 123"/>
              <a:gd name="T6" fmla="*/ 2147483647 w 58"/>
              <a:gd name="T7" fmla="*/ 0 h 123"/>
              <a:gd name="T8" fmla="*/ 2147483647 w 58"/>
              <a:gd name="T9" fmla="*/ 0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58" y="0"/>
                </a:moveTo>
                <a:lnTo>
                  <a:pt x="29" y="123"/>
                </a:lnTo>
                <a:lnTo>
                  <a:pt x="0" y="0"/>
                </a:lnTo>
                <a:lnTo>
                  <a:pt x="29" y="0"/>
                </a:lnTo>
                <a:lnTo>
                  <a:pt x="58" y="0"/>
                </a:lnTo>
                <a:close/>
              </a:path>
            </a:pathLst>
          </a:custGeom>
          <a:solidFill>
            <a:srgbClr val="000000"/>
          </a:solidFill>
          <a:ln w="9525">
            <a:noFill/>
            <a:round/>
            <a:headEnd/>
            <a:tailEnd/>
          </a:ln>
        </p:spPr>
        <p:txBody>
          <a:bodyPr>
            <a:prstTxWarp prst="textNoShape">
              <a:avLst/>
            </a:prstTxWarp>
          </a:bodyPr>
          <a:lstStyle/>
          <a:p>
            <a:endParaRPr lang="en-US"/>
          </a:p>
        </p:txBody>
      </p:sp>
      <p:sp>
        <p:nvSpPr>
          <p:cNvPr id="25639" name="Freeform 128"/>
          <p:cNvSpPr>
            <a:spLocks/>
          </p:cNvSpPr>
          <p:nvPr/>
        </p:nvSpPr>
        <p:spPr bwMode="auto">
          <a:xfrm>
            <a:off x="6116638" y="1543050"/>
            <a:ext cx="92075" cy="195263"/>
          </a:xfrm>
          <a:custGeom>
            <a:avLst/>
            <a:gdLst>
              <a:gd name="T0" fmla="*/ 0 w 58"/>
              <a:gd name="T1" fmla="*/ 2147483647 h 123"/>
              <a:gd name="T2" fmla="*/ 2147483647 w 58"/>
              <a:gd name="T3" fmla="*/ 0 h 123"/>
              <a:gd name="T4" fmla="*/ 2147483647 w 58"/>
              <a:gd name="T5" fmla="*/ 2147483647 h 123"/>
              <a:gd name="T6" fmla="*/ 2147483647 w 58"/>
              <a:gd name="T7" fmla="*/ 2147483647 h 123"/>
              <a:gd name="T8" fmla="*/ 0 w 58"/>
              <a:gd name="T9" fmla="*/ 2147483647 h 123"/>
              <a:gd name="T10" fmla="*/ 0 60000 65536"/>
              <a:gd name="T11" fmla="*/ 0 60000 65536"/>
              <a:gd name="T12" fmla="*/ 0 60000 65536"/>
              <a:gd name="T13" fmla="*/ 0 60000 65536"/>
              <a:gd name="T14" fmla="*/ 0 60000 65536"/>
              <a:gd name="T15" fmla="*/ 0 w 58"/>
              <a:gd name="T16" fmla="*/ 0 h 123"/>
              <a:gd name="T17" fmla="*/ 58 w 58"/>
              <a:gd name="T18" fmla="*/ 123 h 123"/>
            </a:gdLst>
            <a:ahLst/>
            <a:cxnLst>
              <a:cxn ang="T10">
                <a:pos x="T0" y="T1"/>
              </a:cxn>
              <a:cxn ang="T11">
                <a:pos x="T2" y="T3"/>
              </a:cxn>
              <a:cxn ang="T12">
                <a:pos x="T4" y="T5"/>
              </a:cxn>
              <a:cxn ang="T13">
                <a:pos x="T6" y="T7"/>
              </a:cxn>
              <a:cxn ang="T14">
                <a:pos x="T8" y="T9"/>
              </a:cxn>
            </a:cxnLst>
            <a:rect l="T15" t="T16" r="T17" b="T18"/>
            <a:pathLst>
              <a:path w="58" h="123">
                <a:moveTo>
                  <a:pt x="0" y="123"/>
                </a:moveTo>
                <a:lnTo>
                  <a:pt x="29" y="0"/>
                </a:lnTo>
                <a:lnTo>
                  <a:pt x="58" y="123"/>
                </a:lnTo>
                <a:lnTo>
                  <a:pt x="29" y="123"/>
                </a:lnTo>
                <a:lnTo>
                  <a:pt x="0" y="123"/>
                </a:lnTo>
                <a:close/>
              </a:path>
            </a:pathLst>
          </a:custGeom>
          <a:solidFill>
            <a:srgbClr val="000000"/>
          </a:solidFill>
          <a:ln w="9525">
            <a:noFill/>
            <a:round/>
            <a:headEnd/>
            <a:tailEnd/>
          </a:ln>
        </p:spPr>
        <p:txBody>
          <a:bodyPr>
            <a:prstTxWarp prst="textNoShape">
              <a:avLst/>
            </a:prstTxWarp>
          </a:bodyPr>
          <a:lstStyle/>
          <a:p>
            <a:endParaRPr lang="en-US"/>
          </a:p>
        </p:txBody>
      </p:sp>
      <p:sp>
        <p:nvSpPr>
          <p:cNvPr id="25640" name="Line 129"/>
          <p:cNvSpPr>
            <a:spLocks noChangeShapeType="1"/>
          </p:cNvSpPr>
          <p:nvPr/>
        </p:nvSpPr>
        <p:spPr bwMode="auto">
          <a:xfrm flipV="1">
            <a:off x="6575425" y="1738313"/>
            <a:ext cx="1588" cy="47625"/>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5641" name="Line 130"/>
          <p:cNvSpPr>
            <a:spLocks noChangeShapeType="1"/>
          </p:cNvSpPr>
          <p:nvPr/>
        </p:nvSpPr>
        <p:spPr bwMode="auto">
          <a:xfrm flipV="1">
            <a:off x="6162675" y="1738313"/>
            <a:ext cx="1588" cy="47625"/>
          </a:xfrm>
          <a:prstGeom prst="line">
            <a:avLst/>
          </a:prstGeom>
          <a:noFill/>
          <a:ln w="15875">
            <a:solidFill>
              <a:srgbClr val="000000"/>
            </a:solidFill>
            <a:round/>
            <a:headEnd/>
            <a:tailEnd/>
          </a:ln>
        </p:spPr>
        <p:txBody>
          <a:bodyPr>
            <a:prstTxWarp prst="textNoShape">
              <a:avLst/>
            </a:prstTxWarp>
          </a:bodyPr>
          <a:lstStyle/>
          <a:p>
            <a:endParaRPr lang="en-US"/>
          </a:p>
        </p:txBody>
      </p:sp>
      <p:sp>
        <p:nvSpPr>
          <p:cNvPr id="25642" name="Rectangle 132"/>
          <p:cNvSpPr>
            <a:spLocks noChangeArrowheads="1"/>
          </p:cNvSpPr>
          <p:nvPr/>
        </p:nvSpPr>
        <p:spPr bwMode="auto">
          <a:xfrm>
            <a:off x="7677150" y="2447925"/>
            <a:ext cx="290513" cy="3079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5643" name="Rectangle 133"/>
          <p:cNvSpPr>
            <a:spLocks noChangeArrowheads="1"/>
          </p:cNvSpPr>
          <p:nvPr/>
        </p:nvSpPr>
        <p:spPr bwMode="auto">
          <a:xfrm>
            <a:off x="7773988" y="2471738"/>
            <a:ext cx="76200" cy="182562"/>
          </a:xfrm>
          <a:prstGeom prst="rect">
            <a:avLst/>
          </a:prstGeom>
          <a:noFill/>
          <a:ln w="9525">
            <a:noFill/>
            <a:miter lim="800000"/>
            <a:headEnd/>
            <a:tailEnd/>
          </a:ln>
        </p:spPr>
        <p:txBody>
          <a:bodyPr wrap="none" lIns="0" tIns="0" rIns="0" bIns="0">
            <a:prstTxWarp prst="textNoShape">
              <a:avLst/>
            </a:prstTxWarp>
            <a:spAutoFit/>
          </a:bodyPr>
          <a:lstStyle/>
          <a:p>
            <a:r>
              <a:rPr lang="en-US" sz="1200" b="1">
                <a:solidFill>
                  <a:srgbClr val="000000"/>
                </a:solidFill>
                <a:latin typeface="Times" charset="0"/>
              </a:rPr>
              <a:t>$</a:t>
            </a:r>
            <a:endParaRPr lang="en-US"/>
          </a:p>
        </p:txBody>
      </p:sp>
      <p:sp>
        <p:nvSpPr>
          <p:cNvPr id="25644" name="Rectangle 135"/>
          <p:cNvSpPr>
            <a:spLocks noChangeArrowheads="1"/>
          </p:cNvSpPr>
          <p:nvPr/>
        </p:nvSpPr>
        <p:spPr bwMode="auto">
          <a:xfrm>
            <a:off x="8089900" y="2447925"/>
            <a:ext cx="290513" cy="307975"/>
          </a:xfrm>
          <a:prstGeom prst="rect">
            <a:avLst/>
          </a:prstGeom>
          <a:noFill/>
          <a:ln w="15875">
            <a:solidFill>
              <a:srgbClr val="000000"/>
            </a:solidFill>
            <a:miter lim="800000"/>
            <a:headEnd/>
            <a:tailEnd/>
          </a:ln>
        </p:spPr>
        <p:txBody>
          <a:bodyPr>
            <a:prstTxWarp prst="textNoShape">
              <a:avLst/>
            </a:prstTxWarp>
          </a:bodyPr>
          <a:lstStyle/>
          <a:p>
            <a:endParaRPr lang="en-US"/>
          </a:p>
        </p:txBody>
      </p:sp>
      <p:sp>
        <p:nvSpPr>
          <p:cNvPr id="25645" name="Rectangle 136"/>
          <p:cNvSpPr>
            <a:spLocks noChangeArrowheads="1"/>
          </p:cNvSpPr>
          <p:nvPr/>
        </p:nvSpPr>
        <p:spPr bwMode="auto">
          <a:xfrm>
            <a:off x="8193088" y="2471738"/>
            <a:ext cx="76200" cy="182562"/>
          </a:xfrm>
          <a:prstGeom prst="rect">
            <a:avLst/>
          </a:prstGeom>
          <a:noFill/>
          <a:ln w="9525">
            <a:noFill/>
            <a:miter lim="800000"/>
            <a:headEnd/>
            <a:tailEnd/>
          </a:ln>
        </p:spPr>
        <p:txBody>
          <a:bodyPr wrap="none" lIns="0" tIns="0" rIns="0" bIns="0">
            <a:prstTxWarp prst="textNoShape">
              <a:avLst/>
            </a:prstTxWarp>
            <a:spAutoFit/>
          </a:bodyPr>
          <a:lstStyle/>
          <a:p>
            <a:r>
              <a:rPr lang="en-US" sz="1200" b="1">
                <a:solidFill>
                  <a:srgbClr val="000000"/>
                </a:solidFill>
                <a:latin typeface="Times" charset="0"/>
              </a:rPr>
              <a:t>$</a:t>
            </a:r>
            <a:endParaRPr lang="en-US"/>
          </a:p>
        </p:txBody>
      </p:sp>
      <p:sp>
        <p:nvSpPr>
          <p:cNvPr id="48"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8</a:t>
            </a:fld>
            <a:endParaRPr lang="en-US" dirty="0"/>
          </a:p>
        </p:txBody>
      </p:sp>
      <p:sp>
        <p:nvSpPr>
          <p:cNvPr id="49"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ea typeface="ＭＳ Ｐゴシック" charset="-128"/>
                <a:cs typeface="ＭＳ Ｐゴシック" charset="-128"/>
              </a:rPr>
              <a:t>Crossbar SMP</a:t>
            </a:r>
          </a:p>
        </p:txBody>
      </p:sp>
      <p:sp>
        <p:nvSpPr>
          <p:cNvPr id="26626" name="Rectangle 3"/>
          <p:cNvSpPr>
            <a:spLocks noGrp="1" noChangeArrowheads="1"/>
          </p:cNvSpPr>
          <p:nvPr>
            <p:ph type="body" idx="1"/>
          </p:nvPr>
        </p:nvSpPr>
        <p:spPr/>
        <p:txBody>
          <a:bodyPr>
            <a:normAutofit fontScale="92500" lnSpcReduction="10000"/>
          </a:bodyPr>
          <a:lstStyle/>
          <a:p>
            <a:r>
              <a:rPr lang="en-US">
                <a:ea typeface="ＭＳ Ｐゴシック" charset="-128"/>
                <a:cs typeface="ＭＳ Ｐゴシック" charset="-128"/>
              </a:rPr>
              <a:t>Replicates memory bus for</a:t>
            </a:r>
            <a:br>
              <a:rPr lang="en-US">
                <a:ea typeface="ＭＳ Ｐゴシック" charset="-128"/>
                <a:cs typeface="ＭＳ Ｐゴシック" charset="-128"/>
              </a:rPr>
            </a:br>
            <a:r>
              <a:rPr lang="en-US">
                <a:ea typeface="ＭＳ Ｐゴシック" charset="-128"/>
                <a:cs typeface="ＭＳ Ｐゴシック" charset="-128"/>
              </a:rPr>
              <a:t>every processor and I/O controller</a:t>
            </a:r>
          </a:p>
          <a:p>
            <a:pPr lvl="1"/>
            <a:r>
              <a:rPr lang="en-US"/>
              <a:t>Every processor has direct path</a:t>
            </a:r>
          </a:p>
          <a:p>
            <a:r>
              <a:rPr lang="en-US">
                <a:ea typeface="ＭＳ Ｐゴシック" charset="-128"/>
                <a:cs typeface="ＭＳ Ｐゴシック" charset="-128"/>
              </a:rPr>
              <a:t>UMA SMP architecture</a:t>
            </a:r>
          </a:p>
          <a:p>
            <a:r>
              <a:rPr lang="en-US">
                <a:ea typeface="ＭＳ Ｐゴシック" charset="-128"/>
                <a:cs typeface="ＭＳ Ｐゴシック" charset="-128"/>
              </a:rPr>
              <a:t>Can still have cache coherency issues</a:t>
            </a:r>
          </a:p>
          <a:p>
            <a:r>
              <a:rPr lang="en-US">
                <a:ea typeface="ＭＳ Ｐゴシック" charset="-128"/>
                <a:cs typeface="ＭＳ Ｐゴシック" charset="-128"/>
              </a:rPr>
              <a:t>Multi-bank memory or interleaved memory</a:t>
            </a:r>
          </a:p>
          <a:p>
            <a:r>
              <a:rPr lang="en-US">
                <a:ea typeface="ＭＳ Ｐゴシック" charset="-128"/>
                <a:cs typeface="ＭＳ Ｐゴシック" charset="-128"/>
              </a:rPr>
              <a:t>Advantages</a:t>
            </a:r>
          </a:p>
          <a:p>
            <a:pPr lvl="1"/>
            <a:r>
              <a:rPr lang="en-US"/>
              <a:t>Bandwidth scales linearly (no shared links)</a:t>
            </a:r>
          </a:p>
          <a:p>
            <a:r>
              <a:rPr lang="en-US">
                <a:ea typeface="ＭＳ Ｐゴシック" charset="-128"/>
                <a:cs typeface="ＭＳ Ｐゴシック" charset="-128"/>
              </a:rPr>
              <a:t>Problems</a:t>
            </a:r>
          </a:p>
          <a:p>
            <a:pPr lvl="1"/>
            <a:r>
              <a:rPr lang="en-US"/>
              <a:t>High incremental cost (cannot afford for many processors)</a:t>
            </a:r>
          </a:p>
          <a:p>
            <a:pPr lvl="1"/>
            <a:r>
              <a:rPr lang="en-US"/>
              <a:t>Use switched multi-stage interconnection network</a:t>
            </a:r>
          </a:p>
        </p:txBody>
      </p:sp>
      <p:grpSp>
        <p:nvGrpSpPr>
          <p:cNvPr id="2" name="Group 3"/>
          <p:cNvGrpSpPr>
            <a:grpSpLocks/>
          </p:cNvGrpSpPr>
          <p:nvPr/>
        </p:nvGrpSpPr>
        <p:grpSpPr bwMode="auto">
          <a:xfrm>
            <a:off x="5927725" y="914400"/>
            <a:ext cx="2911475" cy="2286000"/>
            <a:chOff x="5927724" y="1066799"/>
            <a:chExt cx="2911476" cy="2286001"/>
          </a:xfrm>
        </p:grpSpPr>
        <p:sp>
          <p:nvSpPr>
            <p:cNvPr id="26628" name="Rectangle 86"/>
            <p:cNvSpPr>
              <a:spLocks noChangeArrowheads="1"/>
            </p:cNvSpPr>
            <p:nvPr/>
          </p:nvSpPr>
          <p:spPr bwMode="auto">
            <a:xfrm>
              <a:off x="7019924" y="1250949"/>
              <a:ext cx="1800225" cy="452438"/>
            </a:xfrm>
            <a:prstGeom prst="rect">
              <a:avLst/>
            </a:prstGeom>
            <a:noFill/>
            <a:ln w="9525">
              <a:noFill/>
              <a:miter lim="800000"/>
              <a:headEnd/>
              <a:tailEnd/>
            </a:ln>
          </p:spPr>
          <p:txBody>
            <a:bodyPr>
              <a:prstTxWarp prst="textNoShape">
                <a:avLst/>
              </a:prstTxWarp>
            </a:bodyPr>
            <a:lstStyle/>
            <a:p>
              <a:endParaRPr lang="en-US"/>
            </a:p>
          </p:txBody>
        </p:sp>
        <p:sp>
          <p:nvSpPr>
            <p:cNvPr id="26629" name="Rectangle 87"/>
            <p:cNvSpPr>
              <a:spLocks noChangeArrowheads="1"/>
            </p:cNvSpPr>
            <p:nvPr/>
          </p:nvSpPr>
          <p:spPr bwMode="auto">
            <a:xfrm>
              <a:off x="6934199" y="1142999"/>
              <a:ext cx="1905000" cy="1752600"/>
            </a:xfrm>
            <a:prstGeom prst="rect">
              <a:avLst/>
            </a:prstGeom>
            <a:solidFill>
              <a:srgbClr val="FFEA18"/>
            </a:solidFill>
            <a:ln w="9525">
              <a:noFill/>
              <a:miter lim="800000"/>
              <a:headEnd/>
              <a:tailEnd/>
            </a:ln>
          </p:spPr>
          <p:txBody>
            <a:bodyPr>
              <a:prstTxWarp prst="textNoShape">
                <a:avLst/>
              </a:prstTxWarp>
            </a:bodyPr>
            <a:lstStyle/>
            <a:p>
              <a:endParaRPr lang="en-US"/>
            </a:p>
          </p:txBody>
        </p:sp>
        <p:sp>
          <p:nvSpPr>
            <p:cNvPr id="26630" name="Rectangle 88"/>
            <p:cNvSpPr>
              <a:spLocks noChangeArrowheads="1"/>
            </p:cNvSpPr>
            <p:nvPr/>
          </p:nvSpPr>
          <p:spPr bwMode="auto">
            <a:xfrm>
              <a:off x="7019924" y="1736724"/>
              <a:ext cx="1800225" cy="1179513"/>
            </a:xfrm>
            <a:prstGeom prst="rect">
              <a:avLst/>
            </a:prstGeom>
            <a:noFill/>
            <a:ln w="9525">
              <a:noFill/>
              <a:miter lim="800000"/>
              <a:headEnd/>
              <a:tailEnd/>
            </a:ln>
          </p:spPr>
          <p:txBody>
            <a:bodyPr>
              <a:prstTxWarp prst="textNoShape">
                <a:avLst/>
              </a:prstTxWarp>
            </a:bodyPr>
            <a:lstStyle/>
            <a:p>
              <a:endParaRPr lang="en-US"/>
            </a:p>
          </p:txBody>
        </p:sp>
        <p:sp>
          <p:nvSpPr>
            <p:cNvPr id="26631" name="Rectangle 89"/>
            <p:cNvSpPr>
              <a:spLocks noChangeArrowheads="1"/>
            </p:cNvSpPr>
            <p:nvPr/>
          </p:nvSpPr>
          <p:spPr bwMode="auto">
            <a:xfrm>
              <a:off x="6370637" y="1250949"/>
              <a:ext cx="342900" cy="307975"/>
            </a:xfrm>
            <a:prstGeom prst="rect">
              <a:avLst/>
            </a:prstGeom>
            <a:noFill/>
            <a:ln w="9525">
              <a:noFill/>
              <a:miter lim="800000"/>
              <a:headEnd/>
              <a:tailEnd/>
            </a:ln>
          </p:spPr>
          <p:txBody>
            <a:bodyPr>
              <a:prstTxWarp prst="textNoShape">
                <a:avLst/>
              </a:prstTxWarp>
            </a:bodyPr>
            <a:lstStyle/>
            <a:p>
              <a:endParaRPr lang="en-US"/>
            </a:p>
          </p:txBody>
        </p:sp>
        <p:sp>
          <p:nvSpPr>
            <p:cNvPr id="26632" name="Rectangle 91"/>
            <p:cNvSpPr>
              <a:spLocks noChangeArrowheads="1"/>
            </p:cNvSpPr>
            <p:nvPr/>
          </p:nvSpPr>
          <p:spPr bwMode="auto">
            <a:xfrm>
              <a:off x="6370637" y="1736724"/>
              <a:ext cx="342900"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33" name="Rectangle 92"/>
            <p:cNvSpPr>
              <a:spLocks noChangeArrowheads="1"/>
            </p:cNvSpPr>
            <p:nvPr/>
          </p:nvSpPr>
          <p:spPr bwMode="auto">
            <a:xfrm>
              <a:off x="6494462" y="1758949"/>
              <a:ext cx="106363"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P</a:t>
              </a:r>
              <a:endParaRPr lang="en-US"/>
            </a:p>
          </p:txBody>
        </p:sp>
        <p:sp>
          <p:nvSpPr>
            <p:cNvPr id="26634" name="Rectangle 93"/>
            <p:cNvSpPr>
              <a:spLocks noChangeArrowheads="1"/>
            </p:cNvSpPr>
            <p:nvPr/>
          </p:nvSpPr>
          <p:spPr bwMode="auto">
            <a:xfrm>
              <a:off x="6370637" y="2173287"/>
              <a:ext cx="342900"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35" name="Rectangle 94"/>
            <p:cNvSpPr>
              <a:spLocks noChangeArrowheads="1"/>
            </p:cNvSpPr>
            <p:nvPr/>
          </p:nvSpPr>
          <p:spPr bwMode="auto">
            <a:xfrm>
              <a:off x="6494462" y="2195512"/>
              <a:ext cx="127000"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C</a:t>
              </a:r>
              <a:endParaRPr lang="en-US"/>
            </a:p>
          </p:txBody>
        </p:sp>
        <p:sp>
          <p:nvSpPr>
            <p:cNvPr id="26636" name="Rectangle 95"/>
            <p:cNvSpPr>
              <a:spLocks noChangeArrowheads="1"/>
            </p:cNvSpPr>
            <p:nvPr/>
          </p:nvSpPr>
          <p:spPr bwMode="auto">
            <a:xfrm>
              <a:off x="6370637" y="2609849"/>
              <a:ext cx="342900"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37" name="Rectangle 96"/>
            <p:cNvSpPr>
              <a:spLocks noChangeArrowheads="1"/>
            </p:cNvSpPr>
            <p:nvPr/>
          </p:nvSpPr>
          <p:spPr bwMode="auto">
            <a:xfrm>
              <a:off x="6494462" y="2632074"/>
              <a:ext cx="127000"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C</a:t>
              </a:r>
              <a:endParaRPr lang="en-US"/>
            </a:p>
          </p:txBody>
        </p:sp>
        <p:sp>
          <p:nvSpPr>
            <p:cNvPr id="26638" name="Rectangle 97"/>
            <p:cNvSpPr>
              <a:spLocks noChangeArrowheads="1"/>
            </p:cNvSpPr>
            <p:nvPr/>
          </p:nvSpPr>
          <p:spPr bwMode="auto">
            <a:xfrm>
              <a:off x="5927724" y="2057399"/>
              <a:ext cx="254000"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I/O</a:t>
              </a:r>
              <a:endParaRPr lang="en-US"/>
            </a:p>
          </p:txBody>
        </p:sp>
        <p:sp>
          <p:nvSpPr>
            <p:cNvPr id="26639" name="Line 98"/>
            <p:cNvSpPr>
              <a:spLocks noChangeShapeType="1"/>
            </p:cNvSpPr>
            <p:nvPr/>
          </p:nvSpPr>
          <p:spPr bwMode="auto">
            <a:xfrm flipH="1">
              <a:off x="6046787" y="2317749"/>
              <a:ext cx="323850"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6640" name="Rectangle 99"/>
            <p:cNvSpPr>
              <a:spLocks noChangeArrowheads="1"/>
            </p:cNvSpPr>
            <p:nvPr/>
          </p:nvSpPr>
          <p:spPr bwMode="auto">
            <a:xfrm>
              <a:off x="5927724" y="2514599"/>
              <a:ext cx="254000"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I/O</a:t>
              </a:r>
              <a:endParaRPr lang="en-US"/>
            </a:p>
          </p:txBody>
        </p:sp>
        <p:sp>
          <p:nvSpPr>
            <p:cNvPr id="26641" name="Line 100"/>
            <p:cNvSpPr>
              <a:spLocks noChangeShapeType="1"/>
            </p:cNvSpPr>
            <p:nvPr/>
          </p:nvSpPr>
          <p:spPr bwMode="auto">
            <a:xfrm flipH="1">
              <a:off x="6046787" y="2754312"/>
              <a:ext cx="323850"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26642" name="Rectangle 101"/>
            <p:cNvSpPr>
              <a:spLocks noChangeArrowheads="1"/>
            </p:cNvSpPr>
            <p:nvPr/>
          </p:nvSpPr>
          <p:spPr bwMode="auto">
            <a:xfrm>
              <a:off x="7019924" y="3046412"/>
              <a:ext cx="341313"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43" name="Rectangle 102"/>
            <p:cNvSpPr>
              <a:spLocks noChangeArrowheads="1"/>
            </p:cNvSpPr>
            <p:nvPr/>
          </p:nvSpPr>
          <p:spPr bwMode="auto">
            <a:xfrm>
              <a:off x="7104062" y="3068637"/>
              <a:ext cx="169863"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M</a:t>
              </a:r>
              <a:endParaRPr lang="en-US"/>
            </a:p>
          </p:txBody>
        </p:sp>
        <p:sp>
          <p:nvSpPr>
            <p:cNvPr id="26644" name="Rectangle 103"/>
            <p:cNvSpPr>
              <a:spLocks noChangeArrowheads="1"/>
            </p:cNvSpPr>
            <p:nvPr/>
          </p:nvSpPr>
          <p:spPr bwMode="auto">
            <a:xfrm>
              <a:off x="7991474" y="3046412"/>
              <a:ext cx="342900"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45" name="Rectangle 104"/>
            <p:cNvSpPr>
              <a:spLocks noChangeArrowheads="1"/>
            </p:cNvSpPr>
            <p:nvPr/>
          </p:nvSpPr>
          <p:spPr bwMode="auto">
            <a:xfrm>
              <a:off x="8085137" y="3068637"/>
              <a:ext cx="169863"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M</a:t>
              </a:r>
              <a:endParaRPr lang="en-US"/>
            </a:p>
          </p:txBody>
        </p:sp>
        <p:sp>
          <p:nvSpPr>
            <p:cNvPr id="26646" name="Rectangle 105"/>
            <p:cNvSpPr>
              <a:spLocks noChangeArrowheads="1"/>
            </p:cNvSpPr>
            <p:nvPr/>
          </p:nvSpPr>
          <p:spPr bwMode="auto">
            <a:xfrm>
              <a:off x="7505699" y="3046412"/>
              <a:ext cx="342900"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47" name="Rectangle 106"/>
            <p:cNvSpPr>
              <a:spLocks noChangeArrowheads="1"/>
            </p:cNvSpPr>
            <p:nvPr/>
          </p:nvSpPr>
          <p:spPr bwMode="auto">
            <a:xfrm>
              <a:off x="7608887" y="3068637"/>
              <a:ext cx="169863"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M</a:t>
              </a:r>
              <a:endParaRPr lang="en-US"/>
            </a:p>
          </p:txBody>
        </p:sp>
        <p:sp>
          <p:nvSpPr>
            <p:cNvPr id="26648" name="Rectangle 107"/>
            <p:cNvSpPr>
              <a:spLocks noChangeArrowheads="1"/>
            </p:cNvSpPr>
            <p:nvPr/>
          </p:nvSpPr>
          <p:spPr bwMode="auto">
            <a:xfrm>
              <a:off x="8478837" y="3046412"/>
              <a:ext cx="341313"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49" name="Rectangle 108"/>
            <p:cNvSpPr>
              <a:spLocks noChangeArrowheads="1"/>
            </p:cNvSpPr>
            <p:nvPr/>
          </p:nvSpPr>
          <p:spPr bwMode="auto">
            <a:xfrm>
              <a:off x="8572499" y="3068637"/>
              <a:ext cx="169863"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M</a:t>
              </a:r>
              <a:endParaRPr lang="en-US"/>
            </a:p>
          </p:txBody>
        </p:sp>
        <p:sp>
          <p:nvSpPr>
            <p:cNvPr id="26650" name="Rectangle 109"/>
            <p:cNvSpPr>
              <a:spLocks noChangeArrowheads="1"/>
            </p:cNvSpPr>
            <p:nvPr/>
          </p:nvSpPr>
          <p:spPr bwMode="auto">
            <a:xfrm>
              <a:off x="6524500" y="1331912"/>
              <a:ext cx="19050" cy="47625"/>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51" name="Rectangle 110"/>
            <p:cNvSpPr>
              <a:spLocks noChangeArrowheads="1"/>
            </p:cNvSpPr>
            <p:nvPr/>
          </p:nvSpPr>
          <p:spPr bwMode="auto">
            <a:xfrm>
              <a:off x="8650163" y="1331912"/>
              <a:ext cx="36513" cy="47625"/>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52" name="Rectangle 112"/>
            <p:cNvSpPr>
              <a:spLocks noChangeArrowheads="1"/>
            </p:cNvSpPr>
            <p:nvPr/>
          </p:nvSpPr>
          <p:spPr bwMode="auto">
            <a:xfrm>
              <a:off x="6677024" y="1865312"/>
              <a:ext cx="19050"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53" name="Rectangle 113"/>
            <p:cNvSpPr>
              <a:spLocks noChangeArrowheads="1"/>
            </p:cNvSpPr>
            <p:nvPr/>
          </p:nvSpPr>
          <p:spPr bwMode="auto">
            <a:xfrm>
              <a:off x="8802687" y="1865312"/>
              <a:ext cx="36513"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54" name="Rectangle 114"/>
            <p:cNvSpPr>
              <a:spLocks noChangeArrowheads="1"/>
            </p:cNvSpPr>
            <p:nvPr/>
          </p:nvSpPr>
          <p:spPr bwMode="auto">
            <a:xfrm>
              <a:off x="6696074" y="1865312"/>
              <a:ext cx="2106613"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55" name="Rectangle 115"/>
            <p:cNvSpPr>
              <a:spLocks noChangeArrowheads="1"/>
            </p:cNvSpPr>
            <p:nvPr/>
          </p:nvSpPr>
          <p:spPr bwMode="auto">
            <a:xfrm>
              <a:off x="8623299" y="3046412"/>
              <a:ext cx="53975" cy="31750"/>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56" name="Rectangle 116"/>
            <p:cNvSpPr>
              <a:spLocks noChangeArrowheads="1"/>
            </p:cNvSpPr>
            <p:nvPr/>
          </p:nvSpPr>
          <p:spPr bwMode="auto">
            <a:xfrm>
              <a:off x="8623299" y="1720849"/>
              <a:ext cx="53975" cy="1587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57" name="Rectangle 118"/>
            <p:cNvSpPr>
              <a:spLocks noChangeArrowheads="1"/>
            </p:cNvSpPr>
            <p:nvPr/>
          </p:nvSpPr>
          <p:spPr bwMode="auto">
            <a:xfrm>
              <a:off x="6677024" y="2301874"/>
              <a:ext cx="19050"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58" name="Rectangle 119"/>
            <p:cNvSpPr>
              <a:spLocks noChangeArrowheads="1"/>
            </p:cNvSpPr>
            <p:nvPr/>
          </p:nvSpPr>
          <p:spPr bwMode="auto">
            <a:xfrm>
              <a:off x="8802687" y="2301874"/>
              <a:ext cx="36513"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59" name="Rectangle 120"/>
            <p:cNvSpPr>
              <a:spLocks noChangeArrowheads="1"/>
            </p:cNvSpPr>
            <p:nvPr/>
          </p:nvSpPr>
          <p:spPr bwMode="auto">
            <a:xfrm>
              <a:off x="6696074" y="2301874"/>
              <a:ext cx="2106613"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0" name="Rectangle 121"/>
            <p:cNvSpPr>
              <a:spLocks noChangeArrowheads="1"/>
            </p:cNvSpPr>
            <p:nvPr/>
          </p:nvSpPr>
          <p:spPr bwMode="auto">
            <a:xfrm>
              <a:off x="6677024" y="2738437"/>
              <a:ext cx="19050"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1" name="Rectangle 122"/>
            <p:cNvSpPr>
              <a:spLocks noChangeArrowheads="1"/>
            </p:cNvSpPr>
            <p:nvPr/>
          </p:nvSpPr>
          <p:spPr bwMode="auto">
            <a:xfrm>
              <a:off x="8802687" y="2738437"/>
              <a:ext cx="36513"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2" name="Rectangle 123"/>
            <p:cNvSpPr>
              <a:spLocks noChangeArrowheads="1"/>
            </p:cNvSpPr>
            <p:nvPr/>
          </p:nvSpPr>
          <p:spPr bwMode="auto">
            <a:xfrm>
              <a:off x="6696074" y="2738437"/>
              <a:ext cx="2106613"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3" name="Rectangle 124"/>
            <p:cNvSpPr>
              <a:spLocks noChangeArrowheads="1"/>
            </p:cNvSpPr>
            <p:nvPr/>
          </p:nvSpPr>
          <p:spPr bwMode="auto">
            <a:xfrm>
              <a:off x="8135937" y="3046412"/>
              <a:ext cx="53975" cy="31750"/>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4" name="Rectangle 125"/>
            <p:cNvSpPr>
              <a:spLocks noChangeArrowheads="1"/>
            </p:cNvSpPr>
            <p:nvPr/>
          </p:nvSpPr>
          <p:spPr bwMode="auto">
            <a:xfrm>
              <a:off x="8135937" y="1720849"/>
              <a:ext cx="53975" cy="1587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5" name="Rectangle 127"/>
            <p:cNvSpPr>
              <a:spLocks noChangeArrowheads="1"/>
            </p:cNvSpPr>
            <p:nvPr/>
          </p:nvSpPr>
          <p:spPr bwMode="auto">
            <a:xfrm>
              <a:off x="7650162" y="3046412"/>
              <a:ext cx="53975" cy="31750"/>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6" name="Rectangle 128"/>
            <p:cNvSpPr>
              <a:spLocks noChangeArrowheads="1"/>
            </p:cNvSpPr>
            <p:nvPr/>
          </p:nvSpPr>
          <p:spPr bwMode="auto">
            <a:xfrm>
              <a:off x="7650162" y="1720849"/>
              <a:ext cx="53975" cy="1587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7" name="Rectangle 130"/>
            <p:cNvSpPr>
              <a:spLocks noChangeArrowheads="1"/>
            </p:cNvSpPr>
            <p:nvPr/>
          </p:nvSpPr>
          <p:spPr bwMode="auto">
            <a:xfrm>
              <a:off x="7164387" y="3046412"/>
              <a:ext cx="53975" cy="31750"/>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68" name="Rectangle 131"/>
            <p:cNvSpPr>
              <a:spLocks noChangeArrowheads="1"/>
            </p:cNvSpPr>
            <p:nvPr/>
          </p:nvSpPr>
          <p:spPr bwMode="auto">
            <a:xfrm>
              <a:off x="7164387" y="1720849"/>
              <a:ext cx="53975" cy="15875"/>
            </a:xfrm>
            <a:prstGeom prst="rect">
              <a:avLst/>
            </a:prstGeom>
            <a:solidFill>
              <a:srgbClr val="000000"/>
            </a:solidFill>
            <a:ln w="9525">
              <a:noFill/>
              <a:miter lim="800000"/>
              <a:headEnd/>
              <a:tailEnd/>
            </a:ln>
          </p:spPr>
          <p:txBody>
            <a:bodyPr>
              <a:prstTxWarp prst="textNoShape">
                <a:avLst/>
              </a:prstTxWarp>
            </a:bodyPr>
            <a:lstStyle/>
            <a:p>
              <a:endParaRPr lang="en-US"/>
            </a:p>
          </p:txBody>
        </p:sp>
        <p:grpSp>
          <p:nvGrpSpPr>
            <p:cNvPr id="3" name="Group 1"/>
            <p:cNvGrpSpPr>
              <a:grpSpLocks/>
            </p:cNvGrpSpPr>
            <p:nvPr/>
          </p:nvGrpSpPr>
          <p:grpSpPr bwMode="auto">
            <a:xfrm>
              <a:off x="7164387" y="1219199"/>
              <a:ext cx="1512887" cy="1827213"/>
              <a:chOff x="7011988" y="1660525"/>
              <a:chExt cx="1512887" cy="1309688"/>
            </a:xfrm>
          </p:grpSpPr>
          <p:sp>
            <p:nvSpPr>
              <p:cNvPr id="26683" name="Rectangle 117"/>
              <p:cNvSpPr>
                <a:spLocks noChangeArrowheads="1"/>
              </p:cNvSpPr>
              <p:nvPr/>
            </p:nvSpPr>
            <p:spPr bwMode="auto">
              <a:xfrm>
                <a:off x="8470900" y="1660525"/>
                <a:ext cx="53975" cy="130968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84" name="Rectangle 126"/>
              <p:cNvSpPr>
                <a:spLocks noChangeArrowheads="1"/>
              </p:cNvSpPr>
              <p:nvPr/>
            </p:nvSpPr>
            <p:spPr bwMode="auto">
              <a:xfrm>
                <a:off x="7983538" y="1660525"/>
                <a:ext cx="53975" cy="130968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85" name="Rectangle 129"/>
              <p:cNvSpPr>
                <a:spLocks noChangeArrowheads="1"/>
              </p:cNvSpPr>
              <p:nvPr/>
            </p:nvSpPr>
            <p:spPr bwMode="auto">
              <a:xfrm>
                <a:off x="7497763" y="1660525"/>
                <a:ext cx="53975" cy="130968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86" name="Rectangle 132"/>
              <p:cNvSpPr>
                <a:spLocks noChangeArrowheads="1"/>
              </p:cNvSpPr>
              <p:nvPr/>
            </p:nvSpPr>
            <p:spPr bwMode="auto">
              <a:xfrm>
                <a:off x="7011988" y="1660525"/>
                <a:ext cx="53975" cy="1309688"/>
              </a:xfrm>
              <a:prstGeom prst="rect">
                <a:avLst/>
              </a:prstGeom>
              <a:solidFill>
                <a:srgbClr val="000000"/>
              </a:solidFill>
              <a:ln w="9525">
                <a:noFill/>
                <a:miter lim="800000"/>
                <a:headEnd/>
                <a:tailEnd/>
              </a:ln>
            </p:spPr>
            <p:txBody>
              <a:bodyPr>
                <a:prstTxWarp prst="textNoShape">
                  <a:avLst/>
                </a:prstTxWarp>
              </a:bodyPr>
              <a:lstStyle/>
              <a:p>
                <a:endParaRPr lang="en-US"/>
              </a:p>
            </p:txBody>
          </p:sp>
        </p:grpSp>
        <p:sp>
          <p:nvSpPr>
            <p:cNvPr id="26670" name="Rectangle 133"/>
            <p:cNvSpPr>
              <a:spLocks noChangeArrowheads="1"/>
            </p:cNvSpPr>
            <p:nvPr/>
          </p:nvSpPr>
          <p:spPr bwMode="auto">
            <a:xfrm>
              <a:off x="7164387" y="1687512"/>
              <a:ext cx="53975" cy="33338"/>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1" name="Rectangle 135"/>
            <p:cNvSpPr>
              <a:spLocks noChangeArrowheads="1"/>
            </p:cNvSpPr>
            <p:nvPr/>
          </p:nvSpPr>
          <p:spPr bwMode="auto">
            <a:xfrm>
              <a:off x="7164387" y="1250949"/>
              <a:ext cx="53975" cy="436563"/>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2" name="Rectangle 136"/>
            <p:cNvSpPr>
              <a:spLocks noChangeArrowheads="1"/>
            </p:cNvSpPr>
            <p:nvPr/>
          </p:nvSpPr>
          <p:spPr bwMode="auto">
            <a:xfrm>
              <a:off x="7650162" y="1687512"/>
              <a:ext cx="53975" cy="33338"/>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3" name="Rectangle 138"/>
            <p:cNvSpPr>
              <a:spLocks noChangeArrowheads="1"/>
            </p:cNvSpPr>
            <p:nvPr/>
          </p:nvSpPr>
          <p:spPr bwMode="auto">
            <a:xfrm>
              <a:off x="7650162" y="1250949"/>
              <a:ext cx="53975" cy="436563"/>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4" name="Rectangle 139"/>
            <p:cNvSpPr>
              <a:spLocks noChangeArrowheads="1"/>
            </p:cNvSpPr>
            <p:nvPr/>
          </p:nvSpPr>
          <p:spPr bwMode="auto">
            <a:xfrm>
              <a:off x="8135937" y="1687512"/>
              <a:ext cx="53975" cy="33338"/>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5" name="Rectangle 141"/>
            <p:cNvSpPr>
              <a:spLocks noChangeArrowheads="1"/>
            </p:cNvSpPr>
            <p:nvPr/>
          </p:nvSpPr>
          <p:spPr bwMode="auto">
            <a:xfrm>
              <a:off x="8135937" y="1250949"/>
              <a:ext cx="53975" cy="436563"/>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6" name="Rectangle 142"/>
            <p:cNvSpPr>
              <a:spLocks noChangeArrowheads="1"/>
            </p:cNvSpPr>
            <p:nvPr/>
          </p:nvSpPr>
          <p:spPr bwMode="auto">
            <a:xfrm>
              <a:off x="8623299" y="1687512"/>
              <a:ext cx="53975" cy="33338"/>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7" name="Rectangle 144"/>
            <p:cNvSpPr>
              <a:spLocks noChangeArrowheads="1"/>
            </p:cNvSpPr>
            <p:nvPr/>
          </p:nvSpPr>
          <p:spPr bwMode="auto">
            <a:xfrm>
              <a:off x="8623299" y="1250949"/>
              <a:ext cx="53975" cy="436563"/>
            </a:xfrm>
            <a:prstGeom prst="rect">
              <a:avLst/>
            </a:prstGeom>
            <a:blipFill dpi="0" rotWithShape="0">
              <a:blip/>
              <a:srcRect/>
              <a:tile tx="0" ty="0" sx="100000" sy="100000" flip="none" algn="tl"/>
            </a:blipFill>
            <a:ln w="9525">
              <a:noFill/>
              <a:miter lim="800000"/>
              <a:headEnd/>
              <a:tailEnd/>
            </a:ln>
          </p:spPr>
          <p:txBody>
            <a:bodyPr>
              <a:prstTxWarp prst="textNoShape">
                <a:avLst/>
              </a:prstTxWarp>
            </a:bodyPr>
            <a:lstStyle/>
            <a:p>
              <a:endParaRPr lang="en-US"/>
            </a:p>
          </p:txBody>
        </p:sp>
        <p:sp>
          <p:nvSpPr>
            <p:cNvPr id="26678" name="Rectangle 91"/>
            <p:cNvSpPr>
              <a:spLocks noChangeArrowheads="1"/>
            </p:cNvSpPr>
            <p:nvPr/>
          </p:nvSpPr>
          <p:spPr bwMode="auto">
            <a:xfrm>
              <a:off x="6370513" y="1066799"/>
              <a:ext cx="342900" cy="306388"/>
            </a:xfrm>
            <a:prstGeom prst="rect">
              <a:avLst/>
            </a:prstGeom>
            <a:noFill/>
            <a:ln w="17463">
              <a:solidFill>
                <a:srgbClr val="000000"/>
              </a:solidFill>
              <a:miter lim="800000"/>
              <a:headEnd/>
              <a:tailEnd/>
            </a:ln>
          </p:spPr>
          <p:txBody>
            <a:bodyPr>
              <a:prstTxWarp prst="textNoShape">
                <a:avLst/>
              </a:prstTxWarp>
            </a:bodyPr>
            <a:lstStyle/>
            <a:p>
              <a:endParaRPr lang="en-US"/>
            </a:p>
          </p:txBody>
        </p:sp>
        <p:sp>
          <p:nvSpPr>
            <p:cNvPr id="26679" name="Rectangle 92"/>
            <p:cNvSpPr>
              <a:spLocks noChangeArrowheads="1"/>
            </p:cNvSpPr>
            <p:nvPr/>
          </p:nvSpPr>
          <p:spPr bwMode="auto">
            <a:xfrm>
              <a:off x="6494338" y="1089024"/>
              <a:ext cx="106363" cy="228600"/>
            </a:xfrm>
            <a:prstGeom prst="rect">
              <a:avLst/>
            </a:prstGeom>
            <a:noFill/>
            <a:ln w="9525">
              <a:noFill/>
              <a:miter lim="800000"/>
              <a:headEnd/>
              <a:tailEnd/>
            </a:ln>
          </p:spPr>
          <p:txBody>
            <a:bodyPr wrap="none" lIns="0" tIns="0" rIns="0" bIns="0">
              <a:prstTxWarp prst="textNoShape">
                <a:avLst/>
              </a:prstTxWarp>
              <a:spAutoFit/>
            </a:bodyPr>
            <a:lstStyle/>
            <a:p>
              <a:r>
                <a:rPr lang="en-US" sz="1500">
                  <a:solidFill>
                    <a:srgbClr val="000000"/>
                  </a:solidFill>
                  <a:latin typeface="Times" charset="0"/>
                </a:rPr>
                <a:t>P</a:t>
              </a:r>
              <a:endParaRPr lang="en-US"/>
            </a:p>
          </p:txBody>
        </p:sp>
        <p:sp>
          <p:nvSpPr>
            <p:cNvPr id="26680" name="Rectangle 112"/>
            <p:cNvSpPr>
              <a:spLocks noChangeArrowheads="1"/>
            </p:cNvSpPr>
            <p:nvPr/>
          </p:nvSpPr>
          <p:spPr bwMode="auto">
            <a:xfrm>
              <a:off x="6676900" y="1195387"/>
              <a:ext cx="19050"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81" name="Rectangle 114"/>
            <p:cNvSpPr>
              <a:spLocks noChangeArrowheads="1"/>
            </p:cNvSpPr>
            <p:nvPr/>
          </p:nvSpPr>
          <p:spPr bwMode="auto">
            <a:xfrm>
              <a:off x="6695950" y="1195387"/>
              <a:ext cx="2106613" cy="492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682" name="TextBox 2"/>
            <p:cNvSpPr txBox="1">
              <a:spLocks noChangeArrowheads="1"/>
            </p:cNvSpPr>
            <p:nvPr/>
          </p:nvSpPr>
          <p:spPr bwMode="auto">
            <a:xfrm>
              <a:off x="6340653" y="1276289"/>
              <a:ext cx="441146" cy="400110"/>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65" name="Slide Number Placeholder 4"/>
          <p:cNvSpPr>
            <a:spLocks noGrp="1"/>
          </p:cNvSpPr>
          <p:nvPr>
            <p:ph type="sldNum" sz="quarter" idx="4294967295"/>
          </p:nvPr>
        </p:nvSpPr>
        <p:spPr>
          <a:xfrm>
            <a:off x="6553200" y="6369050"/>
            <a:ext cx="2133600" cy="488950"/>
          </a:xfrm>
          <a:prstGeom prst="rect">
            <a:avLst/>
          </a:prstGeom>
        </p:spPr>
        <p:txBody>
          <a:bodyPr/>
          <a:lstStyle/>
          <a:p>
            <a:pPr>
              <a:defRPr/>
            </a:pPr>
            <a:fld id="{F2F21A90-E327-C84D-81B5-071D4C5C9FC6}" type="slidenum">
              <a:rPr lang="en-US" smtClean="0"/>
              <a:pPr>
                <a:defRPr/>
              </a:pPr>
              <a:t>9</a:t>
            </a:fld>
            <a:endParaRPr lang="en-US" dirty="0"/>
          </a:p>
        </p:txBody>
      </p:sp>
      <p:sp>
        <p:nvSpPr>
          <p:cNvPr id="66" name="Footer Placeholder 4"/>
          <p:cNvSpPr>
            <a:spLocks noGrp="1"/>
          </p:cNvSpPr>
          <p:nvPr>
            <p:ph type="ftr" sz="quarter" idx="4294967295"/>
          </p:nvPr>
        </p:nvSpPr>
        <p:spPr>
          <a:xfrm>
            <a:off x="0" y="6369050"/>
            <a:ext cx="4495800" cy="488950"/>
          </a:xfrm>
          <a:prstGeom prst="rect">
            <a:avLst/>
          </a:prstGeom>
        </p:spPr>
        <p:txBody>
          <a:bodyPr vert="horz" lIns="91440" tIns="91440" rIns="91440" bIns="91440" rtlCol="0" anchor="ctr"/>
          <a:lstStyle>
            <a:lvl1pPr algn="l" fontAlgn="auto">
              <a:spcBef>
                <a:spcPts val="0"/>
              </a:spcBef>
              <a:spcAft>
                <a:spcPts val="0"/>
              </a:spcAft>
              <a:defRPr sz="1200" dirty="0" err="1" smtClean="0">
                <a:ln>
                  <a:noFill/>
                </a:ln>
                <a:solidFill>
                  <a:schemeClr val="bg1"/>
                </a:solidFill>
                <a:latin typeface="Times New Roman"/>
                <a:ea typeface="+mn-ea"/>
                <a:cs typeface="Times New Roman"/>
              </a:defRPr>
            </a:lvl1pPr>
          </a:lstStyle>
          <a:p>
            <a:pPr>
              <a:defRPr/>
            </a:pPr>
            <a:r>
              <a:rPr lang="en-US" dirty="0"/>
              <a:t>Introduction to Parallel Computing, University of Oregon, IPCC</a:t>
            </a:r>
          </a:p>
        </p:txBody>
      </p:sp>
    </p:spTree>
  </p:cSld>
  <p:clrMapOvr>
    <a:masterClrMapping/>
  </p:clrMapOvr>
</p:sld>
</file>

<file path=ppt/theme/theme1.xml><?xml version="1.0" encoding="utf-8"?>
<a:theme xmlns:a="http://schemas.openxmlformats.org/drawingml/2006/main" name="New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NewTemplate.pot</Template>
  <TotalTime>18913</TotalTime>
  <Words>2444</Words>
  <Application>Microsoft Office PowerPoint</Application>
  <PresentationFormat>On-screen Show (4:3)</PresentationFormat>
  <Paragraphs>591</Paragraphs>
  <Slides>32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Courier New</vt:lpstr>
      <vt:lpstr>Lucida Grande</vt:lpstr>
      <vt:lpstr>Symbol</vt:lpstr>
      <vt:lpstr>Times</vt:lpstr>
      <vt:lpstr>Times New Roman</vt:lpstr>
      <vt:lpstr>Wingdings</vt:lpstr>
      <vt:lpstr>NewTemplate</vt:lpstr>
      <vt:lpstr>비트맵 이미지</vt:lpstr>
      <vt:lpstr>Parallel Computer Architecture/Programming Models Shared Memory Models</vt:lpstr>
      <vt:lpstr>Learning Outcomes</vt:lpstr>
      <vt:lpstr>Outline</vt:lpstr>
      <vt:lpstr>Shared Memory Model</vt:lpstr>
      <vt:lpstr>Shared Physical Memory</vt:lpstr>
      <vt:lpstr>Caching in Shared Memory Systems</vt:lpstr>
      <vt:lpstr>Shared Memory Multiprocessors (SMP)</vt:lpstr>
      <vt:lpstr>Bus-based SMP</vt:lpstr>
      <vt:lpstr>Crossbar SMP</vt:lpstr>
      <vt:lpstr>“Dance Hall” SMP and Shared Cache</vt:lpstr>
      <vt:lpstr>Natural Extensions of the Memory System</vt:lpstr>
      <vt:lpstr>Non-Uniform Memory Access (NUMA) SMPs</vt:lpstr>
      <vt:lpstr>Cache Coherency and SMPs</vt:lpstr>
      <vt:lpstr>Definitions</vt:lpstr>
      <vt:lpstr>Motivation for Memory Consistency</vt:lpstr>
      <vt:lpstr>Memory Consistency</vt:lpstr>
      <vt:lpstr>Sequential Consistency</vt:lpstr>
      <vt:lpstr>Sequential Consistency (Sufficient Conditions)</vt:lpstr>
      <vt:lpstr>Bus-based Cache-Coherent (CC) Architecture</vt:lpstr>
      <vt:lpstr>Snoopy Cache-Coherency Protocols</vt:lpstr>
      <vt:lpstr>Example: Write-back Invalidate</vt:lpstr>
      <vt:lpstr>Generic Solution: Directories</vt:lpstr>
      <vt:lpstr>Requirements of a Cache Coherent System</vt:lpstr>
      <vt:lpstr>Bus-base Cache Coherence</vt:lpstr>
      <vt:lpstr>Basic Snoop Protocols</vt:lpstr>
      <vt:lpstr>Snooping Cache Variations</vt:lpstr>
      <vt:lpstr>Scalable Approach: Directories</vt:lpstr>
      <vt:lpstr>Basic Operation of Directory</vt:lpstr>
      <vt:lpstr>DASH Cache-Coherent SMP</vt:lpstr>
      <vt:lpstr>Sequent NUMA-Q</vt:lpstr>
      <vt:lpstr>SGI Origin 2000</vt:lpstr>
      <vt:lpstr>Next Topics</vt:lpstr>
    </vt:vector>
  </TitlesOfParts>
  <Company>ParaTools,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Huck</dc:creator>
  <cp:lastModifiedBy>Muhammad Aadil</cp:lastModifiedBy>
  <cp:revision>333</cp:revision>
  <dcterms:created xsi:type="dcterms:W3CDTF">2014-03-30T19:05:51Z</dcterms:created>
  <dcterms:modified xsi:type="dcterms:W3CDTF">2021-11-10T13:37:31Z</dcterms:modified>
</cp:coreProperties>
</file>