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92" r:id="rId7"/>
    <p:sldId id="263" r:id="rId8"/>
    <p:sldId id="264" r:id="rId9"/>
    <p:sldId id="293" r:id="rId10"/>
    <p:sldId id="265" r:id="rId11"/>
    <p:sldId id="294" r:id="rId12"/>
    <p:sldId id="295" r:id="rId13"/>
    <p:sldId id="296" r:id="rId14"/>
    <p:sldId id="297" r:id="rId15"/>
    <p:sldId id="298" r:id="rId16"/>
    <p:sldId id="299" r:id="rId17"/>
    <p:sldId id="303" r:id="rId18"/>
    <p:sldId id="304" r:id="rId19"/>
    <p:sldId id="305" r:id="rId20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9" autoAdjust="0"/>
    <p:restoredTop sz="94683" autoAdjust="0"/>
  </p:normalViewPr>
  <p:slideViewPr>
    <p:cSldViewPr snapToGrid="0"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7A4A5CBE-E3BA-BECB-0FAF-5ABF60A27F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A2F99458-0B95-F352-5E95-B8F1EB35E2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xmlns="" id="{CCF0DD50-6795-4F8E-B8D5-64FC971C1B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E7CD38E7-EE8D-6BC7-51C4-0EED5D7934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5F6C7FD0-FED2-4BED-7C65-B7FA092359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C05E17E1-27A7-4520-EB2E-BEF4A8427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5384276B-CBC1-447D-BD11-977CBD890A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32D9904F-ECBF-E00A-63F6-44F49491E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57219D-0BF3-4E1A-9D6C-B0AFEDF82EAF}" type="slidenum">
              <a:rPr lang="en-US" altLang="en-US" sz="13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2333A638-7C3A-8423-B538-E961202F8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35287BFD-BF86-5545-9D4E-59E8EEB35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FF49E8C2-E319-6784-6BA2-F9B3B0B55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F14AF0-DD05-4DD3-92CB-23CE3A8EFC9F}" type="slidenum">
              <a:rPr lang="en-US" altLang="en-US" sz="13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F3FF64D2-727C-3BC2-CCC5-8A8BE54D9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ADDBFF27-691B-8E51-2EA4-A92911D32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5265FC33-6AC2-AF46-2D28-52920B8E9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9EC22D-96FA-4B18-8A31-019C63C24EA0}" type="slidenum">
              <a:rPr lang="en-US" altLang="en-US" sz="13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0DED9858-E44E-279D-CC7D-798BEF3B2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1A685608-6E75-5FDE-CC1A-AADB2F7C0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A86943C6-2487-65C6-BB7E-92D881B8C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CA0B7A-FA8A-428A-9D32-4C41BDA0A02F}" type="slidenum">
              <a:rPr lang="en-US" altLang="en-US" sz="13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195C6BCE-3019-CDA5-02F5-92457531B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EE7009B9-20F3-CDBA-AE12-A6CC6485A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38537233-08E0-100B-D580-B4C166756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D41908-2650-455D-98BE-2FFB0A694CFE}" type="slidenum">
              <a:rPr lang="en-US" altLang="en-US" sz="13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EF7A38F1-F25C-44CC-257E-D3D819EF1E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238E0BDA-DD1F-9614-34B9-82D41BF99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8A237C50-F461-4647-E195-FECB66562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3125E6-98A1-4CA1-8B5A-76A060F12862}" type="slidenum">
              <a:rPr lang="en-US" altLang="en-US" sz="13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EDE36BED-6542-54F8-79A4-39BE6154F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D97788EB-8FEC-A4A7-3A37-6D2FB1D6A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5CDFD5F2-5865-7B9E-F274-DB0A139FB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5A71B9-2098-44F0-9355-DDDCD843C973}" type="slidenum">
              <a:rPr lang="en-US" altLang="en-US" sz="13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C96F82C3-94A1-9190-07C2-E332A72F2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864A6077-06D2-6ED8-E3C2-1E500C8EE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23A7C0BD-C5AD-51C0-94FF-84EF0B639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37DB4C-51F1-43E4-94A6-AD05A32DE36B}" type="slidenum">
              <a:rPr lang="en-US" altLang="en-US" sz="13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239656D2-C740-62E8-EE47-98AB06F98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C9547F2C-576A-08FE-DD84-178E2802F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F354D9C1-360A-6095-9F0E-29993E77D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CC5B51-055E-4B81-B95B-FC5978AA687D}" type="slidenum">
              <a:rPr lang="en-US" altLang="en-US" sz="13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B5A8C08E-F55B-484B-1095-0D3AC9ED5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AF527296-92BC-38D8-104B-9494D147D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CE8CCD93-A769-5743-F41D-1A7AE7EBF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59C2D2-5247-4019-ABC5-CA1656191DF4}" type="slidenum">
              <a:rPr lang="en-US" altLang="en-US" sz="13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71D203D4-2C6F-DBF9-3964-9452EB428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002146A0-D37E-7040-382A-5D66034E8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F12EEFDD-AAE4-8855-3745-9DA3E8AC1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2F8C2D-37B8-4082-8021-78066B000D2F}" type="slidenum">
              <a:rPr lang="en-US" altLang="en-US" sz="13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EAA00964-FC09-1D8A-406D-DD965B5A9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07615048-B1D4-C75D-E356-70E259A3A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xmlns="" id="{B55BFDC9-DA56-E356-19B1-F0EC9B6F0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C619DC-5A57-4C5B-8456-E10CC40AB524}" type="slidenum">
              <a:rPr lang="en-US" altLang="en-US" sz="13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179BF4C4-76A0-7DAE-0639-96FAC1584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5B2BE2CA-2546-AE01-2DA6-1C487358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28D0CE06-6DD3-E96D-001A-DDF52DC28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8B9CCA-A9A6-4529-8A85-5F790D804B92}" type="slidenum">
              <a:rPr lang="en-US" altLang="en-US" sz="13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69BB77E4-64DA-BEC1-B892-97EBEF9AC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05609E55-8727-0D91-52DC-3431E8720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F59A46A4-0614-5D7D-43FC-1A0A2046CF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E639BD-E4F9-4376-8704-EECD700A02DE}" type="slidenum">
              <a:rPr lang="en-US" altLang="en-US" sz="13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35BBDD6F-6DC4-21B3-F39D-4EA2C2AFC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A3B7527E-B864-F34D-DA24-A7BA2252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29061D4D-C562-BA99-96A0-4A9E7083B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FE1635-EB37-4D59-991B-9CD2DAA29EC3}" type="slidenum">
              <a:rPr lang="en-US" altLang="en-US" sz="13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C16D3A8-F336-5411-3747-E4E617A54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19200281-6C1F-203D-AEFD-202BF66F5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8E262299-12FC-36D9-AB56-2CB1B709B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6956D0-5A2A-4CBE-8F38-0DD31E30F4DE}" type="slidenum">
              <a:rPr lang="en-US" altLang="en-US" sz="13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8DB76991-1D97-053E-A41B-484FD954C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08E69784-ED11-0198-D2A0-EDE70DFF8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5446C9A9-D954-F3E0-9AE8-95E9A030A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F6810F-B522-4BBC-BA94-F389BD353778}" type="slidenum">
              <a:rPr lang="en-US" altLang="en-US" sz="13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793E9829-9D7D-E40A-7B1D-2F8600343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4A6B8A13-3471-8AC3-EB2C-2CA1159F4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807FEA8D-811B-183B-7931-9F3D75639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BCEFDA-6A72-427A-9A46-1CD81CD2E1A4}" type="slidenum">
              <a:rPr lang="en-US" altLang="en-US" sz="13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E054A767-255C-17A2-C724-F45D8C6C6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163CD2EF-7FCC-C6EF-3FEC-59873385B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70409E3B-C789-4612-0DD5-3A7DA08A6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19B606-65EB-4367-A04B-5EF4EF052FF8}" type="slidenum">
              <a:rPr lang="en-US" altLang="en-US" sz="13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69407D16-8A2B-F867-3D32-1CCDB561F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B2F4F4DE-0A2D-BE65-C475-CE80B8F61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608B68E-D042-57E2-3FFA-F9AF8AF61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FB38ED6-7501-84DC-C604-6973CC5B0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D232E46-2B96-9FBA-2603-1F9CD28E2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C7F2D-597B-4320-BB75-5E5D6CC77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012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23889F8-C11E-0D1B-DAB2-C59CD65EB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F0545DC-B9F0-7269-F97C-DE6CB763F1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429ECCD-225E-7CD6-5D04-71E789C402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8A0A-1CC7-4885-AA1C-481C1FDFE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8086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DD6D564-4DF4-17C6-F260-D858A20D9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934996A-BBF7-B447-EDAC-9A79F4A09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706C18F-17E0-2D6F-AE17-36AF14D2A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A59E3-8E10-4D4D-9E53-0582D36AF1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294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5B135CD-95B1-F324-97E3-40389212E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AB6DC95-C252-73B7-0159-C130AEB99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43F3E71-DC61-C483-9C49-8B8AB40AAB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20B00-9876-492F-80D2-5DD8ADD1C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344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3C334A5-A4D7-B2D8-DA7F-BC9C6AD41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9E1CBAE-627F-0F14-E1C0-E96F921A7B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A24097-C161-CBA3-0631-8896D7E3E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E25CE-22B8-4600-827C-AEBD5C41D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166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ABD334-CC87-4688-BBE0-7028502D5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E328E5-18C2-D58A-3102-DC7AAA695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329061-6FF4-3D4D-1D12-C93F53AE7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4659F-29FE-48BB-B900-09F1BBED63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237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442D4D0-B4CD-6B75-3ABA-5A0C6DBCC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893F93F-3F2D-45DA-D41D-4C9A1791E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389E437-4DB0-FBC5-3EC9-D7D19E7A2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86BD1-245E-46BF-B2C5-E914DC8CA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9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C2AE0CA-9E81-9353-7F1B-16F901A86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7FE765F-444E-9432-F865-62067EA39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1C7494B-A387-29F1-C103-986035D65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DF075-3739-49CB-A570-8EDD1CBB0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97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87E44D6-C88F-8C95-8068-C3003A95D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070C489-E851-E7DC-3B2F-67FC9E358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EEDF30F-F842-0B01-227B-CD15762E7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B0C25-E00B-49F8-9F6F-C23F2EC3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381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F9A9905-63C4-74B5-841D-FF9A410B2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9B62A4-637F-D15E-ADD7-A5F5A3E08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A53451-466B-4FC5-8A03-885647884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332CE-21DB-4279-9D0E-6F12A38F6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55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6ADD738-12B1-3786-B5D2-68DEC6A7D2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BC16CE-6285-1420-D0DE-B594BEBB4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8F5498-9AAB-D7D5-AC89-396651ADF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60527-2984-4416-9763-4A7C99FD0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21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A878AE33-8C67-88C9-6D4C-E15BCE1B3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E748CED-5E08-09B8-7996-579411F7B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DCE5ED63-C0D3-942D-D1F3-0F8940AE9A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F6295DAD-60B5-D0D8-F8B4-EE0B4B1FA9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0DF22471-D582-35DA-57BA-084733C641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0F0E0A-5DB5-42E5-A18B-E7EDCD7BCF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>
            <a:extLst>
              <a:ext uri="{FF2B5EF4-FFF2-40B4-BE49-F238E27FC236}">
                <a16:creationId xmlns:a16="http://schemas.microsoft.com/office/drawing/2014/main" xmlns="" id="{FA09EDE5-FFAC-E57C-B8EA-E911237C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BCCCFE5D-B5A6-B046-2CF0-3FFE5A92E6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50838"/>
            <a:ext cx="7772400" cy="50165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DISTRIBUTED SYSTEMS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2400">
                <a:solidFill>
                  <a:schemeClr val="tx1"/>
                </a:solidFill>
              </a:rPr>
              <a:t>Principles and Paradigms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Second Edition</a:t>
            </a:r>
            <a:r>
              <a:rPr lang="en-US" altLang="en-US">
                <a:solidFill>
                  <a:schemeClr val="tx1"/>
                </a:solidFill>
              </a:rPr>
              <a:t/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ANDREW S. TANENBAUM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MAARTEN VAN STEEN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Chapter 1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400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xmlns="" id="{5150DA01-B9BC-4C96-95C9-EC4181DA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4F5D5197-9D4E-FB7B-D242-327A00CB4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 Computing Systems</a:t>
            </a:r>
          </a:p>
        </p:txBody>
      </p:sp>
      <p:sp>
        <p:nvSpPr>
          <p:cNvPr id="11268" name="Rectangle 8">
            <a:extLst>
              <a:ext uri="{FF2B5EF4-FFF2-40B4-BE49-F238E27FC236}">
                <a16:creationId xmlns:a16="http://schemas.microsoft.com/office/drawing/2014/main" xmlns="" id="{4BC5069A-FE48-C745-4149-EF19E20E5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1-6. An example of a cluster computing system.</a:t>
            </a:r>
          </a:p>
        </p:txBody>
      </p:sp>
      <p:pic>
        <p:nvPicPr>
          <p:cNvPr id="11269" name="Picture 7" descr="01-06">
            <a:extLst>
              <a:ext uri="{FF2B5EF4-FFF2-40B4-BE49-F238E27FC236}">
                <a16:creationId xmlns:a16="http://schemas.microsoft.com/office/drawing/2014/main" xmlns="" id="{92160BF4-7613-20F5-0037-DAF8F8E3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88" y="1638300"/>
            <a:ext cx="8002587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xmlns="" id="{B67B5445-E6F7-337A-EF42-212ACB6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FFB66C4-074A-1E24-92F4-CBEEB103C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Grid Computing Systems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BEF6BC7F-8F07-A399-7478-34BC5F526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868988"/>
            <a:ext cx="9144000" cy="68421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Figure 1-7. A layered architecture for grid computing systems.</a:t>
            </a:r>
          </a:p>
        </p:txBody>
      </p:sp>
      <p:pic>
        <p:nvPicPr>
          <p:cNvPr id="12293" name="Picture 4" descr="01-07">
            <a:extLst>
              <a:ext uri="{FF2B5EF4-FFF2-40B4-BE49-F238E27FC236}">
                <a16:creationId xmlns:a16="http://schemas.microsoft.com/office/drawing/2014/main" xmlns="" id="{A2F3264F-EDEB-177D-5BFE-FCE61B6FD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400175"/>
            <a:ext cx="6100762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xmlns="" id="{FA8D9E08-B1C5-0DB8-B93B-07CF04BB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2B7B23B8-9CAF-3651-F256-144ED2EB9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Transaction Processing Systems (1)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E313384D-F8C9-823D-7909-5D818085A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Figure 1-8. Example primitives for transactions.</a:t>
            </a:r>
          </a:p>
        </p:txBody>
      </p:sp>
      <p:pic>
        <p:nvPicPr>
          <p:cNvPr id="13317" name="Picture 4" descr="01-08T">
            <a:extLst>
              <a:ext uri="{FF2B5EF4-FFF2-40B4-BE49-F238E27FC236}">
                <a16:creationId xmlns:a16="http://schemas.microsoft.com/office/drawing/2014/main" xmlns="" id="{15C2E326-E5E1-FB3C-9AB9-E58E7135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650" y="2076450"/>
            <a:ext cx="83756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xmlns="" id="{1D2D1569-6BDE-C9CD-4344-9786A58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C363C279-DF51-0697-0599-DFC66A4CF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Transaction Processing Systems (2)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13E92640-C088-F3DC-94E8-B4691A64F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463" y="1420813"/>
            <a:ext cx="7935912" cy="4899025"/>
          </a:xfrm>
        </p:spPr>
        <p:txBody>
          <a:bodyPr/>
          <a:lstStyle/>
          <a:p>
            <a:pPr algn="l" eaLnBrk="1" hangingPunct="1"/>
            <a:r>
              <a:rPr lang="en-US" altLang="en-US" sz="2800"/>
              <a:t>Characteristic properties of transactions: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Atomic: To the outside world, the transaction happens indivisibly.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Consistent: The transaction does not violate system invariants.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Isolated: Concurrent transactions do not interfere with each other.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Durable: Once a transaction commits, the changes are permanent.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xmlns="" id="{0B5E5832-7D22-D4BD-CBC4-65DD7E4A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CF33A025-15D7-90D4-EECE-10AA43C72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Transaction Processing Systems (3)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6558B95-D7BA-C87D-F1C7-357E9477A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916613"/>
            <a:ext cx="9144000" cy="544512"/>
          </a:xfrm>
        </p:spPr>
        <p:txBody>
          <a:bodyPr/>
          <a:lstStyle/>
          <a:p>
            <a:pPr eaLnBrk="1" hangingPunct="1"/>
            <a:r>
              <a:rPr lang="en-US" altLang="en-US"/>
              <a:t>Figure 1-9. A nested transaction.</a:t>
            </a:r>
          </a:p>
        </p:txBody>
      </p:sp>
      <p:pic>
        <p:nvPicPr>
          <p:cNvPr id="15365" name="Picture 4" descr="01-09">
            <a:extLst>
              <a:ext uri="{FF2B5EF4-FFF2-40B4-BE49-F238E27FC236}">
                <a16:creationId xmlns:a16="http://schemas.microsoft.com/office/drawing/2014/main" xmlns="" id="{F642B8A5-6EBB-5BDC-DE75-CCD12F61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219200"/>
            <a:ext cx="5135562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xmlns="" id="{0CE3B88F-F0B1-50F7-C2A9-35DFFFC5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0FC4B37E-218E-A2A6-9CC4-357C0303C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Transaction Processing Systems (4)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61314742-E2A1-C01E-F9CD-8AE362BB3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1-10. The role of a TP monitor in distributed systems.</a:t>
            </a:r>
          </a:p>
        </p:txBody>
      </p:sp>
      <p:pic>
        <p:nvPicPr>
          <p:cNvPr id="16389" name="Picture 4" descr="01-10">
            <a:extLst>
              <a:ext uri="{FF2B5EF4-FFF2-40B4-BE49-F238E27FC236}">
                <a16:creationId xmlns:a16="http://schemas.microsoft.com/office/drawing/2014/main" xmlns="" id="{8894EF08-7A6B-F3CE-34AE-985FE491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125" y="1509713"/>
            <a:ext cx="8228013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xmlns="" id="{CC22FA9C-F697-0780-7A1D-F2A6A8C0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A1431B99-C4A9-7670-A134-872386B30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Enterprise Application Integration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F2257990-F09F-1AB5-6F72-67CF740B9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605463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/>
              <a:t>Figure 1-11. Middleware as a communication facilitator in enterprise application integration.</a:t>
            </a:r>
          </a:p>
        </p:txBody>
      </p:sp>
      <p:pic>
        <p:nvPicPr>
          <p:cNvPr id="17413" name="Picture 4" descr="01-11">
            <a:extLst>
              <a:ext uri="{FF2B5EF4-FFF2-40B4-BE49-F238E27FC236}">
                <a16:creationId xmlns:a16="http://schemas.microsoft.com/office/drawing/2014/main" xmlns="" id="{F5308678-10DB-CD74-E03F-96ED472B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255713"/>
            <a:ext cx="7246937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xmlns="" id="{C463C4D3-9ABB-4420-5F1A-ED5C430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2F075EAC-D83B-B872-B4AE-DC012C356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Sensor Networks (1)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BE07B533-1C3C-D4F6-8E68-CED919FC9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577975"/>
            <a:ext cx="8523287" cy="4975225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Questions concerning sensor networks:</a:t>
            </a:r>
          </a:p>
          <a:p>
            <a:pPr algn="l" eaLnBrk="1" hangingPunct="1">
              <a:buFontTx/>
              <a:buChar char="•"/>
            </a:pPr>
            <a:r>
              <a:rPr lang="en-US" altLang="en-US" sz="3200"/>
              <a:t>How do we (dynamically) set up an efficient tree in a sensor network?</a:t>
            </a:r>
          </a:p>
          <a:p>
            <a:pPr algn="l" eaLnBrk="1" hangingPunct="1">
              <a:buFontTx/>
              <a:buChar char="•"/>
            </a:pPr>
            <a:r>
              <a:rPr lang="en-US" altLang="en-US" sz="3200"/>
              <a:t>How does aggregation of results take place? Can it be controlled?</a:t>
            </a:r>
          </a:p>
          <a:p>
            <a:pPr algn="l" eaLnBrk="1" hangingPunct="1">
              <a:buFontTx/>
              <a:buChar char="•"/>
            </a:pPr>
            <a:r>
              <a:rPr lang="en-US" altLang="en-US" sz="3200"/>
              <a:t>What happens when network links fail?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xmlns="" id="{95C8B301-7312-E3DF-17FE-EA644EAD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6931C71-7662-1187-F5C2-417EBB91F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Sensor Networks (2)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414B3B30-650D-5592-8D4A-20F192A6E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543550"/>
            <a:ext cx="91440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Figure 1-13. Organizing a sensor network database, while storing and processing data (a) only at the operator’s site or …</a:t>
            </a:r>
          </a:p>
        </p:txBody>
      </p:sp>
      <p:pic>
        <p:nvPicPr>
          <p:cNvPr id="20485" name="Picture 4" descr="01-13">
            <a:extLst>
              <a:ext uri="{FF2B5EF4-FFF2-40B4-BE49-F238E27FC236}">
                <a16:creationId xmlns:a16="http://schemas.microsoft.com/office/drawing/2014/main" xmlns="" id="{19E3FE43-E2E0-9CB1-AF09-E993C5F1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452"/>
          <a:stretch>
            <a:fillRect/>
          </a:stretch>
        </p:blipFill>
        <p:spPr bwMode="auto">
          <a:xfrm>
            <a:off x="563563" y="1427163"/>
            <a:ext cx="81534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xmlns="" id="{4BEF8ADB-4C2A-0EAE-55CE-FCAF8708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D4747018-7B4A-D613-5CCB-82D1B5FC9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Sensor Networks (3)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0E120F11-93F4-7B40-AE5C-C11A4400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543550"/>
            <a:ext cx="91440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Figure 1-13. Organizing a sensor network database, while storing and processing data … or (b) only at the sensors.</a:t>
            </a:r>
          </a:p>
        </p:txBody>
      </p:sp>
      <p:pic>
        <p:nvPicPr>
          <p:cNvPr id="21509" name="Picture 4" descr="01-13">
            <a:extLst>
              <a:ext uri="{FF2B5EF4-FFF2-40B4-BE49-F238E27FC236}">
                <a16:creationId xmlns:a16="http://schemas.microsoft.com/office/drawing/2014/main" xmlns="" id="{F62A553E-F7B7-4EB4-E74A-DE38896B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023"/>
          <a:stretch>
            <a:fillRect/>
          </a:stretch>
        </p:blipFill>
        <p:spPr bwMode="auto">
          <a:xfrm>
            <a:off x="1020763" y="1381125"/>
            <a:ext cx="767715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>
            <a:extLst>
              <a:ext uri="{FF2B5EF4-FFF2-40B4-BE49-F238E27FC236}">
                <a16:creationId xmlns:a16="http://schemas.microsoft.com/office/drawing/2014/main" xmlns="" id="{770EBAA1-BE9E-68B8-F1CC-393A39AA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xmlns="" id="{BCB8A5BA-E5C4-2C49-4D32-0E93301E6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Definition of a Distributed System (1)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xmlns="" id="{EE44E72F-6035-41D9-1549-EFC316463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9888" y="1997075"/>
            <a:ext cx="5954712" cy="29718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2800"/>
              <a:t>A distributed system is: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altLang="en-US" sz="2800"/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2800"/>
              <a:t>A collection of independent computers that appears to its users as a single coherent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xmlns="" id="{8820E8F9-6519-C347-A2B3-2A2322B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941A7E63-8E12-C48E-A634-77E1305A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Definition of a Distributed System (2)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xmlns="" id="{7672F42D-4A8B-1A1F-BA5D-7414DF8C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54638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Arial" panose="020B0604020202020204" pitchFamily="34" charset="0"/>
              </a:rPr>
              <a:t>Figure 1-1. A distributed system organized as middleware. The middleware layer extends over multiple machines, and offers each  application the same interface.</a:t>
            </a:r>
          </a:p>
        </p:txBody>
      </p:sp>
      <p:pic>
        <p:nvPicPr>
          <p:cNvPr id="4101" name="Picture 6" descr="01-01">
            <a:extLst>
              <a:ext uri="{FF2B5EF4-FFF2-40B4-BE49-F238E27FC236}">
                <a16:creationId xmlns:a16="http://schemas.microsoft.com/office/drawing/2014/main" xmlns="" id="{4DBE1671-AD7F-018D-B3AC-BDC5D047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150" y="1749425"/>
            <a:ext cx="78930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xmlns="" id="{EE0B2192-A408-3A10-EE8E-57D58532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08A23D57-20B4-CDEF-112D-F6AF7DEF5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Transparency in a Distributed System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xmlns="" id="{1CE55804-2BA7-CC27-8969-2A6EE540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5565775"/>
            <a:ext cx="6757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Arial" panose="020B0604020202020204" pitchFamily="34" charset="0"/>
              </a:rPr>
              <a:t>Figure 1-2. Different forms of transparency in a distributed system (ISO, 1995).</a:t>
            </a:r>
          </a:p>
        </p:txBody>
      </p:sp>
      <p:pic>
        <p:nvPicPr>
          <p:cNvPr id="5125" name="Picture 37">
            <a:extLst>
              <a:ext uri="{FF2B5EF4-FFF2-40B4-BE49-F238E27FC236}">
                <a16:creationId xmlns:a16="http://schemas.microsoft.com/office/drawing/2014/main" xmlns="" id="{C0A9F1D4-58CF-2299-4891-B27B46E8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63738"/>
            <a:ext cx="88630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xmlns="" id="{45CD3B0C-DD2D-1A09-593F-1E9D1050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776F8407-F09E-26A4-8560-0FF09D3DF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 Problems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xmlns="" id="{9CF1F7F1-1AF2-B75C-7552-343664E88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Arial" panose="020B0604020202020204" pitchFamily="34" charset="0"/>
              </a:rPr>
              <a:t>Figure 1-3. Examples of scalability limitations.</a:t>
            </a:r>
          </a:p>
        </p:txBody>
      </p:sp>
      <p:pic>
        <p:nvPicPr>
          <p:cNvPr id="6149" name="Picture 22">
            <a:extLst>
              <a:ext uri="{FF2B5EF4-FFF2-40B4-BE49-F238E27FC236}">
                <a16:creationId xmlns:a16="http://schemas.microsoft.com/office/drawing/2014/main" xmlns="" id="{2943B088-32EA-2507-43C7-E85F8442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" y="2486025"/>
            <a:ext cx="903446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xmlns="" id="{94A5BF0B-E8C8-0DF3-E419-37A7BCE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684E0F-F901-97B8-FE93-4C00561BD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 Problems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xmlns="" id="{7F042841-B870-E915-FEA1-5524426C8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1344613"/>
            <a:ext cx="8570912" cy="5208587"/>
          </a:xfrm>
        </p:spPr>
        <p:txBody>
          <a:bodyPr/>
          <a:lstStyle/>
          <a:p>
            <a:pPr algn="l" eaLnBrk="1" hangingPunct="1"/>
            <a:r>
              <a:rPr lang="en-US" altLang="en-US" sz="2800"/>
              <a:t>Characteristics of decentralized algorithms: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No machine has complete information about the system state.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Machines make decisions based only on local information.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Failure of one machine does not ruin the algorithm.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There is no implicit assumption that a global clock exists.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xmlns="" id="{C8191A33-34B8-360F-5557-9DF9D497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E4EF51CE-E5B9-8C1F-D94B-683E62D2C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Techniques (1)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xmlns="" id="{27E7BBBA-3525-869E-6E59-40214392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55245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Arial" panose="020B0604020202020204" pitchFamily="34" charset="0"/>
              </a:rPr>
              <a:t>Figure 1-4. The difference between letting (a) a server or (b) a client check forms as they are being filled.</a:t>
            </a:r>
          </a:p>
        </p:txBody>
      </p:sp>
      <p:pic>
        <p:nvPicPr>
          <p:cNvPr id="8197" name="Picture 6" descr="01-04">
            <a:extLst>
              <a:ext uri="{FF2B5EF4-FFF2-40B4-BE49-F238E27FC236}">
                <a16:creationId xmlns:a16="http://schemas.microsoft.com/office/drawing/2014/main" xmlns="" id="{3CD1183A-4B9A-E15C-65A1-C68F6A7C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188" y="1208088"/>
            <a:ext cx="72517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xmlns="" id="{7657D854-932E-1479-66FE-B894246E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CCD89437-8FDA-66F3-31AC-A95F0CA67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Techniques (2)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xmlns="" id="{8A28650F-9876-7675-F3D6-88E2A9AC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Arial" panose="020B0604020202020204" pitchFamily="34" charset="0"/>
              </a:rPr>
              <a:t>Figure 1-5. An example of dividing the DNS 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name space into zones.</a:t>
            </a:r>
          </a:p>
        </p:txBody>
      </p:sp>
      <p:pic>
        <p:nvPicPr>
          <p:cNvPr id="9221" name="Picture 6" descr="01-05">
            <a:extLst>
              <a:ext uri="{FF2B5EF4-FFF2-40B4-BE49-F238E27FC236}">
                <a16:creationId xmlns:a16="http://schemas.microsoft.com/office/drawing/2014/main" xmlns="" id="{C0A3DB70-719B-A761-C108-6F63D0BA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97000"/>
            <a:ext cx="858202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xmlns="" id="{829BF7D7-D2DA-6C75-2C2A-0144DAE6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1DC02E8F-70F5-E5B9-C58C-8C5D632F9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Pitfalls when Developing </a:t>
            </a:r>
            <a:br>
              <a:rPr lang="en-US" altLang="en-US" sz="4000"/>
            </a:br>
            <a:r>
              <a:rPr lang="en-US" altLang="en-US" sz="4000"/>
              <a:t>Distributed Systems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2819CBBC-941F-DEE3-6BBF-7385C95AF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54175"/>
            <a:ext cx="8648700" cy="4899025"/>
          </a:xfrm>
        </p:spPr>
        <p:txBody>
          <a:bodyPr/>
          <a:lstStyle/>
          <a:p>
            <a:pPr algn="l" eaLnBrk="1" hangingPunct="1"/>
            <a:r>
              <a:rPr lang="en-US" altLang="en-US" sz="2800"/>
              <a:t>False assumptions made by first time developer: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The network is reliable.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The network is secure.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The network is homogeneous.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The topology does not change.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Latency is zero.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Bandwidth is infinite.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Transport cost is zero.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There is one administrator.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TannenbaumOS-Template</Template>
  <TotalTime>6333</TotalTime>
  <Words>1020</Words>
  <Application>Microsoft Office PowerPoint</Application>
  <PresentationFormat>On-screen Show (4:3)</PresentationFormat>
  <Paragraphs>96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TannnenbaumTemplate</vt:lpstr>
      <vt:lpstr>DISTRIBUTED SYSTEMS Principles and Paradigms Second Edition ANDREW S. TANENBAUM MAARTEN VAN STEEN  Chapter 1  Introduction</vt:lpstr>
      <vt:lpstr>Definition of a Distributed System (1)</vt:lpstr>
      <vt:lpstr>Definition of a Distributed System (2)</vt:lpstr>
      <vt:lpstr>Transparency in a Distributed System</vt:lpstr>
      <vt:lpstr>Scalability Problems</vt:lpstr>
      <vt:lpstr>Scalability Problems</vt:lpstr>
      <vt:lpstr>Scaling Techniques (1)</vt:lpstr>
      <vt:lpstr>Scaling Techniques (2)</vt:lpstr>
      <vt:lpstr>Pitfalls when Developing  Distributed Systems</vt:lpstr>
      <vt:lpstr>Cluster Computing Systems</vt:lpstr>
      <vt:lpstr>Grid Computing Systems</vt:lpstr>
      <vt:lpstr>Transaction Processing Systems (1)</vt:lpstr>
      <vt:lpstr>Transaction Processing Systems (2)</vt:lpstr>
      <vt:lpstr>Transaction Processing Systems (3)</vt:lpstr>
      <vt:lpstr>Transaction Processing Systems (4)</vt:lpstr>
      <vt:lpstr>Enterprise Application Integration</vt:lpstr>
      <vt:lpstr>Sensor Networks (1)</vt:lpstr>
      <vt:lpstr>Sensor Networks (2)</vt:lpstr>
      <vt:lpstr>Sensor Networks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Azhar Manzoor</cp:lastModifiedBy>
  <cp:revision>55</cp:revision>
  <dcterms:created xsi:type="dcterms:W3CDTF">2005-10-24T20:12:14Z</dcterms:created>
  <dcterms:modified xsi:type="dcterms:W3CDTF">2022-10-13T11:10:20Z</dcterms:modified>
</cp:coreProperties>
</file>