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9144000" cy="9144000"/>
  <p:notesSz cx="9144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9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927301"/>
            <a:ext cx="7340600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45668" y="4480684"/>
            <a:ext cx="7852663" cy="87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6155" y="5939028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73023" y="568451"/>
            <a:ext cx="211836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11123" y="1124711"/>
            <a:ext cx="3961129" cy="4432300"/>
          </a:xfrm>
          <a:custGeom>
            <a:avLst/>
            <a:gdLst/>
            <a:ahLst/>
            <a:cxnLst/>
            <a:rect l="l" t="t" r="r" b="b"/>
            <a:pathLst>
              <a:path w="3961129" h="4432300">
                <a:moveTo>
                  <a:pt x="3960876" y="0"/>
                </a:moveTo>
                <a:lnTo>
                  <a:pt x="0" y="0"/>
                </a:lnTo>
                <a:lnTo>
                  <a:pt x="0" y="4431792"/>
                </a:lnTo>
                <a:lnTo>
                  <a:pt x="3960876" y="4431792"/>
                </a:lnTo>
                <a:lnTo>
                  <a:pt x="3960876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670"/>
            <a:ext cx="3370852" cy="10733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1986483"/>
            <a:ext cx="5502275" cy="377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136" y="2859150"/>
            <a:ext cx="8221726" cy="321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4711" y="6572598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4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iceofengineers.com/2013/08/t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09454" y="2759964"/>
            <a:ext cx="5725301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36" y="583691"/>
            <a:ext cx="3437335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465834"/>
            <a:ext cx="5284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800" spc="120" dirty="0">
                <a:solidFill>
                  <a:srgbClr val="2CA1BE"/>
                </a:solidFill>
              </a:rPr>
              <a:t>1.	</a:t>
            </a:r>
            <a:r>
              <a:rPr sz="2700" spc="100" dirty="0"/>
              <a:t>Eliminate </a:t>
            </a:r>
            <a:r>
              <a:rPr sz="2700" spc="150" dirty="0"/>
              <a:t>wordy</a:t>
            </a:r>
            <a:r>
              <a:rPr sz="2700" spc="5" dirty="0"/>
              <a:t> </a:t>
            </a:r>
            <a:r>
              <a:rPr sz="2700" spc="110" dirty="0"/>
              <a:t>expressions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2336181"/>
            <a:ext cx="5934075" cy="251523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520"/>
              </a:spcBef>
              <a:buClr>
                <a:srgbClr val="2CA1BE"/>
              </a:buClr>
              <a:buSzPct val="66666"/>
              <a:buAutoNum type="arabicPeriod"/>
              <a:tabLst>
                <a:tab pos="527685" algn="l"/>
                <a:tab pos="528320" algn="l"/>
              </a:tabLst>
            </a:pPr>
            <a:r>
              <a:rPr sz="2700" spc="110" dirty="0">
                <a:latin typeface="Arial"/>
                <a:cs typeface="Arial"/>
              </a:rPr>
              <a:t>Include </a:t>
            </a:r>
            <a:r>
              <a:rPr sz="2700" spc="135" dirty="0">
                <a:latin typeface="Arial"/>
                <a:cs typeface="Arial"/>
              </a:rPr>
              <a:t>only </a:t>
            </a:r>
            <a:r>
              <a:rPr sz="2700" spc="100" dirty="0">
                <a:latin typeface="Arial"/>
                <a:cs typeface="Arial"/>
              </a:rPr>
              <a:t>relevant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statements</a:t>
            </a:r>
            <a:endParaRPr sz="27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927100" algn="l"/>
                <a:tab pos="927735" algn="l"/>
              </a:tabLst>
            </a:pPr>
            <a:r>
              <a:rPr sz="2300" spc="85" dirty="0">
                <a:latin typeface="Arial"/>
                <a:cs typeface="Arial"/>
              </a:rPr>
              <a:t>be </a:t>
            </a:r>
            <a:r>
              <a:rPr sz="2300" spc="100" dirty="0">
                <a:latin typeface="Arial"/>
                <a:cs typeface="Arial"/>
              </a:rPr>
              <a:t>focused</a:t>
            </a:r>
            <a:endParaRPr sz="2300">
              <a:latin typeface="Arial"/>
              <a:cs typeface="Arial"/>
            </a:endParaRPr>
          </a:p>
          <a:p>
            <a:pPr marL="927100" lvl="1" indent="-514350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927100" algn="l"/>
                <a:tab pos="927735" algn="l"/>
              </a:tabLst>
            </a:pPr>
            <a:r>
              <a:rPr sz="2300" spc="70" dirty="0">
                <a:latin typeface="Arial"/>
                <a:cs typeface="Arial"/>
              </a:rPr>
              <a:t>Shorten &amp; </a:t>
            </a:r>
            <a:r>
              <a:rPr sz="2300" spc="90" dirty="0">
                <a:latin typeface="Arial"/>
                <a:cs typeface="Arial"/>
              </a:rPr>
              <a:t>avoid </a:t>
            </a:r>
            <a:r>
              <a:rPr sz="2300" spc="145" dirty="0">
                <a:latin typeface="Arial"/>
                <a:cs typeface="Arial"/>
              </a:rPr>
              <a:t>long</a:t>
            </a:r>
            <a:r>
              <a:rPr sz="2300" spc="75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explanations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Verdana"/>
              <a:buChar char="◦"/>
            </a:pPr>
            <a:endParaRPr sz="2950">
              <a:latin typeface="Arial"/>
              <a:cs typeface="Arial"/>
            </a:endParaRPr>
          </a:p>
          <a:p>
            <a:pPr marL="514984" marR="397510" indent="-514984" algn="r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AutoNum type="arabicPeriod"/>
              <a:tabLst>
                <a:tab pos="514984" algn="l"/>
                <a:tab pos="528320" algn="l"/>
              </a:tabLst>
            </a:pPr>
            <a:r>
              <a:rPr sz="2700" spc="120" dirty="0">
                <a:latin typeface="Arial"/>
                <a:cs typeface="Arial"/>
              </a:rPr>
              <a:t>Avoid </a:t>
            </a:r>
            <a:r>
              <a:rPr sz="2700" spc="75" dirty="0">
                <a:latin typeface="Arial"/>
                <a:cs typeface="Arial"/>
              </a:rPr>
              <a:t>unnecessary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repetitions</a:t>
            </a:r>
            <a:endParaRPr sz="2700">
              <a:latin typeface="Arial"/>
              <a:cs typeface="Arial"/>
            </a:endParaRPr>
          </a:p>
          <a:p>
            <a:pPr marL="513715" marR="383540" lvl="1" indent="-513715" algn="r">
              <a:lnSpc>
                <a:spcPct val="100000"/>
              </a:lnSpc>
              <a:spcBef>
                <a:spcPts val="350"/>
              </a:spcBef>
              <a:buClr>
                <a:srgbClr val="2CA1BE"/>
              </a:buClr>
              <a:buFont typeface="Verdana"/>
              <a:buChar char="◦"/>
              <a:tabLst>
                <a:tab pos="513715" algn="l"/>
                <a:tab pos="514350" algn="l"/>
              </a:tabLst>
            </a:pPr>
            <a:r>
              <a:rPr sz="2300" spc="55" dirty="0">
                <a:latin typeface="Arial"/>
                <a:cs typeface="Arial"/>
              </a:rPr>
              <a:t>use </a:t>
            </a:r>
            <a:r>
              <a:rPr sz="2300" spc="140" dirty="0">
                <a:latin typeface="Arial"/>
                <a:cs typeface="Arial"/>
              </a:rPr>
              <a:t>short </a:t>
            </a:r>
            <a:r>
              <a:rPr sz="2300" spc="155" dirty="0">
                <a:latin typeface="Arial"/>
                <a:cs typeface="Arial"/>
              </a:rPr>
              <a:t>forms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85" dirty="0">
                <a:latin typeface="Arial"/>
                <a:cs typeface="Arial"/>
              </a:rPr>
              <a:t>second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145" dirty="0"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39" y="568451"/>
            <a:ext cx="7212720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3700" y="3139439"/>
            <a:ext cx="3124200" cy="579120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34290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270"/>
              </a:spcBef>
            </a:pPr>
            <a:r>
              <a:rPr sz="3200" b="1" spc="-5" dirty="0">
                <a:latin typeface="Arial"/>
                <a:cs typeface="Arial"/>
              </a:rPr>
              <a:t>Examples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947" y="3808475"/>
            <a:ext cx="7905115" cy="3046730"/>
          </a:xfrm>
          <a:custGeom>
            <a:avLst/>
            <a:gdLst/>
            <a:ahLst/>
            <a:cxnLst/>
            <a:rect l="l" t="t" r="r" b="b"/>
            <a:pathLst>
              <a:path w="7905115" h="3046729">
                <a:moveTo>
                  <a:pt x="7904988" y="0"/>
                </a:moveTo>
                <a:lnTo>
                  <a:pt x="0" y="0"/>
                </a:lnTo>
                <a:lnTo>
                  <a:pt x="0" y="3046476"/>
                </a:lnTo>
                <a:lnTo>
                  <a:pt x="7904988" y="3046476"/>
                </a:lnTo>
                <a:lnTo>
                  <a:pt x="790498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6992" y="3829253"/>
            <a:ext cx="1742439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Wordy:  </a:t>
            </a:r>
            <a:r>
              <a:rPr sz="3200" b="1" dirty="0">
                <a:latin typeface="Arial"/>
                <a:cs typeface="Arial"/>
              </a:rPr>
              <a:t>Conci</a:t>
            </a:r>
            <a:r>
              <a:rPr sz="3200" b="1" spc="-15" dirty="0">
                <a:latin typeface="Arial"/>
                <a:cs typeface="Arial"/>
              </a:rPr>
              <a:t>s</a:t>
            </a:r>
            <a:r>
              <a:rPr sz="3200" b="1" dirty="0">
                <a:latin typeface="Arial"/>
                <a:cs typeface="Arial"/>
              </a:rPr>
              <a:t>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7227" y="3829253"/>
            <a:ext cx="472313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about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25" dirty="0">
                <a:latin typeface="Arial"/>
                <a:cs typeface="Arial"/>
              </a:rPr>
              <a:t>week’s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time…  </a:t>
            </a:r>
            <a:r>
              <a:rPr sz="3200" b="1" dirty="0">
                <a:latin typeface="Arial"/>
                <a:cs typeface="Arial"/>
              </a:rPr>
              <a:t>In a </a:t>
            </a:r>
            <a:r>
              <a:rPr sz="3200" b="1" spc="-5" dirty="0">
                <a:latin typeface="Arial"/>
                <a:cs typeface="Arial"/>
              </a:rPr>
              <a:t>week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6992" y="5292648"/>
            <a:ext cx="62998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179955" algn="l"/>
              </a:tabLst>
            </a:pPr>
            <a:r>
              <a:rPr sz="3200" b="1" spc="-10" dirty="0">
                <a:latin typeface="Arial"/>
                <a:cs typeface="Arial"/>
              </a:rPr>
              <a:t>Wordy:	</a:t>
            </a:r>
            <a:r>
              <a:rPr sz="3200" b="1" dirty="0">
                <a:latin typeface="Arial"/>
                <a:cs typeface="Arial"/>
              </a:rPr>
              <a:t>It is a </a:t>
            </a:r>
            <a:r>
              <a:rPr sz="3200" b="1" spc="-5" dirty="0">
                <a:latin typeface="Arial"/>
                <a:cs typeface="Arial"/>
              </a:rPr>
              <a:t>matter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prime  </a:t>
            </a:r>
            <a:r>
              <a:rPr sz="3200" b="1" spc="-5" dirty="0">
                <a:latin typeface="Arial"/>
                <a:cs typeface="Arial"/>
              </a:rPr>
              <a:t>importance…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992" y="6268618"/>
            <a:ext cx="5170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3750" algn="l"/>
              </a:tabLst>
            </a:pPr>
            <a:r>
              <a:rPr sz="3200" b="1" dirty="0">
                <a:latin typeface="Arial"/>
                <a:cs typeface="Arial"/>
              </a:rPr>
              <a:t>Concise:	It is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important…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0111" y="656061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5945123"/>
              <a:ext cx="4898390" cy="913130"/>
            </a:xfrm>
            <a:custGeom>
              <a:avLst/>
              <a:gdLst/>
              <a:ahLst/>
              <a:cxnLst/>
              <a:rect l="l" t="t" r="r" b="b"/>
              <a:pathLst>
                <a:path w="4898390" h="913129">
                  <a:moveTo>
                    <a:pt x="85556" y="21310"/>
                  </a:moveTo>
                  <a:lnTo>
                    <a:pt x="3637272" y="912874"/>
                  </a:lnTo>
                  <a:lnTo>
                    <a:pt x="4898144" y="912874"/>
                  </a:lnTo>
                  <a:lnTo>
                    <a:pt x="85556" y="21310"/>
                  </a:lnTo>
                  <a:close/>
                </a:path>
                <a:path w="4898390" h="913129">
                  <a:moveTo>
                    <a:pt x="660" y="0"/>
                  </a:moveTo>
                  <a:lnTo>
                    <a:pt x="0" y="5460"/>
                  </a:lnTo>
                  <a:lnTo>
                    <a:pt x="85556" y="2131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155" y="5939028"/>
              <a:ext cx="3654425" cy="919480"/>
            </a:xfrm>
            <a:custGeom>
              <a:avLst/>
              <a:gdLst/>
              <a:ahLst/>
              <a:cxnLst/>
              <a:rect l="l" t="t" r="r" b="b"/>
              <a:pathLst>
                <a:path w="3654425" h="919479">
                  <a:moveTo>
                    <a:pt x="0" y="0"/>
                  </a:moveTo>
                  <a:lnTo>
                    <a:pt x="7924" y="6350"/>
                  </a:lnTo>
                  <a:lnTo>
                    <a:pt x="2870480" y="918970"/>
                  </a:lnTo>
                  <a:lnTo>
                    <a:pt x="3653984" y="9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670"/>
              <a:ext cx="3370852" cy="10733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3023" y="592836"/>
              <a:ext cx="2197608" cy="4328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31798" y="1613281"/>
            <a:ext cx="4330065" cy="41935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Employed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fundamentals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eliminate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choices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100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2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spite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9872" y="5945123"/>
              <a:ext cx="4898390" cy="913130"/>
            </a:xfrm>
            <a:custGeom>
              <a:avLst/>
              <a:gdLst/>
              <a:ahLst/>
              <a:cxnLst/>
              <a:rect l="l" t="t" r="r" b="b"/>
              <a:pathLst>
                <a:path w="4898390" h="913129">
                  <a:moveTo>
                    <a:pt x="85556" y="21310"/>
                  </a:moveTo>
                  <a:lnTo>
                    <a:pt x="3637272" y="912874"/>
                  </a:lnTo>
                  <a:lnTo>
                    <a:pt x="4898144" y="912874"/>
                  </a:lnTo>
                  <a:lnTo>
                    <a:pt x="85556" y="21310"/>
                  </a:lnTo>
                  <a:close/>
                </a:path>
                <a:path w="4898390" h="913129">
                  <a:moveTo>
                    <a:pt x="660" y="0"/>
                  </a:moveTo>
                  <a:lnTo>
                    <a:pt x="0" y="5460"/>
                  </a:lnTo>
                  <a:lnTo>
                    <a:pt x="85556" y="2131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6155" y="5939028"/>
              <a:ext cx="3654425" cy="919480"/>
            </a:xfrm>
            <a:custGeom>
              <a:avLst/>
              <a:gdLst/>
              <a:ahLst/>
              <a:cxnLst/>
              <a:rect l="l" t="t" r="r" b="b"/>
              <a:pathLst>
                <a:path w="3654425" h="919479">
                  <a:moveTo>
                    <a:pt x="0" y="0"/>
                  </a:moveTo>
                  <a:lnTo>
                    <a:pt x="7924" y="6350"/>
                  </a:lnTo>
                  <a:lnTo>
                    <a:pt x="2870480" y="918970"/>
                  </a:lnTo>
                  <a:lnTo>
                    <a:pt x="3653984" y="918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789674"/>
              <a:ext cx="3398520" cy="10683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84670"/>
              <a:ext cx="3370852" cy="10733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903" y="918972"/>
              <a:ext cx="1655064" cy="4450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31798" y="1781836"/>
            <a:ext cx="2961640" cy="335216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2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50" dirty="0">
                <a:solidFill>
                  <a:srgbClr val="FFFFFF"/>
                </a:solidFill>
                <a:latin typeface="Arial"/>
                <a:cs typeface="Arial"/>
              </a:rPr>
              <a:t>Due </a:t>
            </a:r>
            <a:r>
              <a:rPr sz="1900" spc="14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9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5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55" dirty="0">
                <a:solidFill>
                  <a:srgbClr val="FFFFFF"/>
                </a:solidFill>
                <a:latin typeface="Arial"/>
                <a:cs typeface="Arial"/>
              </a:rPr>
              <a:t>Employed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4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900" spc="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  <a:p>
            <a:pPr marL="268605" marR="213360" indent="-256540">
              <a:lnSpc>
                <a:spcPts val="2050"/>
              </a:lnSpc>
              <a:spcBef>
                <a:spcPts val="43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1900" spc="90" dirty="0">
                <a:solidFill>
                  <a:srgbClr val="FFFFFF"/>
                </a:solidFill>
                <a:latin typeface="Arial"/>
                <a:cs typeface="Arial"/>
              </a:rPr>
              <a:t>fundamentals  </a:t>
            </a: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19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eliminate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4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85" dirty="0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sz="19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Arial"/>
                <a:cs typeface="Arial"/>
              </a:rPr>
              <a:t>choices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75" dirty="0">
                <a:solidFill>
                  <a:srgbClr val="FFFFFF"/>
                </a:solidFill>
                <a:latin typeface="Arial"/>
                <a:cs typeface="Arial"/>
              </a:rPr>
              <a:t>Actual</a:t>
            </a:r>
            <a:r>
              <a:rPr sz="1900" spc="70" dirty="0">
                <a:solidFill>
                  <a:srgbClr val="FFFFFF"/>
                </a:solidFill>
                <a:latin typeface="Arial"/>
                <a:cs typeface="Arial"/>
              </a:rPr>
              <a:t> experience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65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4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9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spc="90" dirty="0">
                <a:solidFill>
                  <a:srgbClr val="FFFFFF"/>
                </a:solidFill>
                <a:latin typeface="Arial"/>
                <a:cs typeface="Arial"/>
              </a:rPr>
              <a:t>spite </a:t>
            </a:r>
            <a:r>
              <a:rPr sz="1900" spc="1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9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r>
              <a:rPr sz="19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900">
              <a:latin typeface="Arial"/>
              <a:cs typeface="Arial"/>
            </a:endParaRPr>
          </a:p>
          <a:p>
            <a:pPr marL="268605" marR="534670" indent="-256540">
              <a:lnSpc>
                <a:spcPts val="2050"/>
              </a:lnSpc>
              <a:spcBef>
                <a:spcPts val="43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900" spc="85" dirty="0">
                <a:solidFill>
                  <a:srgbClr val="FFFFFF"/>
                </a:solidFill>
                <a:latin typeface="Arial"/>
                <a:cs typeface="Arial"/>
              </a:rPr>
              <a:t>few </a:t>
            </a:r>
            <a:r>
              <a:rPr sz="1900" spc="95" dirty="0">
                <a:solidFill>
                  <a:srgbClr val="FFFFFF"/>
                </a:solidFill>
                <a:latin typeface="Arial"/>
                <a:cs typeface="Arial"/>
              </a:rPr>
              <a:t>words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900" spc="75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4689094" y="1824380"/>
            <a:ext cx="1917700" cy="31394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265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2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Fundamentals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Eliminate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80" dirty="0">
                <a:solidFill>
                  <a:srgbClr val="FFFFFF"/>
                </a:solidFill>
                <a:latin typeface="Arial"/>
                <a:cs typeface="Arial"/>
              </a:rPr>
              <a:t>Alternatives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65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45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6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4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7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105" dirty="0">
                <a:solidFill>
                  <a:srgbClr val="FFFFFF"/>
                </a:solidFill>
                <a:latin typeface="Arial"/>
                <a:cs typeface="Arial"/>
              </a:rPr>
              <a:t>although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80"/>
              </a:spcBef>
              <a:buClr>
                <a:srgbClr val="2CA1BE"/>
              </a:buClr>
              <a:buSzPct val="68421"/>
              <a:buFont typeface="Courier New"/>
              <a:buChar char="o"/>
              <a:tabLst>
                <a:tab pos="268605" algn="l"/>
                <a:tab pos="269240" algn="l"/>
              </a:tabLst>
            </a:pPr>
            <a:r>
              <a:rPr sz="1900" spc="55" dirty="0">
                <a:solidFill>
                  <a:srgbClr val="FFFFFF"/>
                </a:solidFill>
                <a:latin typeface="Arial"/>
                <a:cs typeface="Arial"/>
              </a:rPr>
              <a:t>Concisely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023" y="568451"/>
            <a:ext cx="7607808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21208" y="2007107"/>
            <a:ext cx="8242300" cy="2260600"/>
            <a:chOff x="521208" y="2007107"/>
            <a:chExt cx="8242300" cy="2260600"/>
          </a:xfrm>
        </p:grpSpPr>
        <p:sp>
          <p:nvSpPr>
            <p:cNvPr id="4" name="object 4"/>
            <p:cNvSpPr/>
            <p:nvPr/>
          </p:nvSpPr>
          <p:spPr>
            <a:xfrm>
              <a:off x="533400" y="2133599"/>
              <a:ext cx="8229600" cy="2133600"/>
            </a:xfrm>
            <a:custGeom>
              <a:avLst/>
              <a:gdLst/>
              <a:ahLst/>
              <a:cxnLst/>
              <a:rect l="l" t="t" r="r" b="b"/>
              <a:pathLst>
                <a:path w="8229600" h="2133600">
                  <a:moveTo>
                    <a:pt x="82296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8229600" y="21336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208" y="2007107"/>
              <a:ext cx="641604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708" y="2007107"/>
              <a:ext cx="1016508" cy="758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7112" y="2007107"/>
              <a:ext cx="559307" cy="7589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424" y="2007107"/>
              <a:ext cx="1075944" cy="758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17419" y="2007107"/>
              <a:ext cx="2308860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78808" y="2007107"/>
              <a:ext cx="1143000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5860" y="2007107"/>
              <a:ext cx="1083564" cy="7589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1952" y="2007107"/>
              <a:ext cx="1315211" cy="7589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9692" y="2007107"/>
              <a:ext cx="1254252" cy="7589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724" y="2388107"/>
              <a:ext cx="2115312" cy="7589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9563" y="2388107"/>
              <a:ext cx="1226819" cy="758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8911" y="2388107"/>
              <a:ext cx="641603" cy="7589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6092" y="2388107"/>
              <a:ext cx="1615439" cy="7589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14060" y="2388107"/>
              <a:ext cx="1114043" cy="758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0631" y="2388107"/>
              <a:ext cx="1083564" cy="7589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16724" y="2388107"/>
              <a:ext cx="1193292" cy="7589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1724" y="2767583"/>
              <a:ext cx="1072896" cy="7589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25624" y="2767583"/>
              <a:ext cx="1549908" cy="7589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4428" y="2767583"/>
              <a:ext cx="559308" cy="75895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1868" y="2037458"/>
            <a:ext cx="7562850" cy="1216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92835" marR="5080" indent="-1080770">
              <a:lnSpc>
                <a:spcPct val="92000"/>
              </a:lnSpc>
              <a:spcBef>
                <a:spcPts val="370"/>
              </a:spcBef>
            </a:pPr>
            <a:r>
              <a:rPr sz="2850" b="1" i="1" spc="-130" dirty="0">
                <a:latin typeface="Arial"/>
                <a:cs typeface="Arial"/>
              </a:rPr>
              <a:t>Poor: </a:t>
            </a:r>
            <a:r>
              <a:rPr sz="2700" b="1" spc="30" dirty="0">
                <a:latin typeface="Arial"/>
                <a:cs typeface="Arial"/>
              </a:rPr>
              <a:t>The </a:t>
            </a:r>
            <a:r>
              <a:rPr sz="2700" b="1" spc="15" dirty="0">
                <a:latin typeface="Arial"/>
                <a:cs typeface="Arial"/>
              </a:rPr>
              <a:t>consultant, </a:t>
            </a:r>
            <a:r>
              <a:rPr sz="2700" b="1" spc="10" dirty="0">
                <a:latin typeface="Arial"/>
                <a:cs typeface="Arial"/>
              </a:rPr>
              <a:t>who </a:t>
            </a:r>
            <a:r>
              <a:rPr sz="2700" b="1" spc="-50" dirty="0">
                <a:latin typeface="Arial"/>
                <a:cs typeface="Arial"/>
              </a:rPr>
              <a:t>was </a:t>
            </a:r>
            <a:r>
              <a:rPr sz="2700" b="1" spc="35" dirty="0">
                <a:latin typeface="Arial"/>
                <a:cs typeface="Arial"/>
              </a:rPr>
              <a:t>hired </a:t>
            </a:r>
            <a:r>
              <a:rPr sz="2700" b="1" spc="70" dirty="0">
                <a:latin typeface="Arial"/>
                <a:cs typeface="Arial"/>
              </a:rPr>
              <a:t>from  </a:t>
            </a:r>
            <a:r>
              <a:rPr sz="2700" b="1" spc="-35" dirty="0">
                <a:latin typeface="Arial"/>
                <a:cs typeface="Arial"/>
              </a:rPr>
              <a:t>McKinsey, </a:t>
            </a:r>
            <a:r>
              <a:rPr sz="2700" b="1" spc="-20" dirty="0">
                <a:latin typeface="Arial"/>
                <a:cs typeface="Arial"/>
              </a:rPr>
              <a:t>gave </a:t>
            </a:r>
            <a:r>
              <a:rPr sz="2700" b="1" spc="-15" dirty="0">
                <a:latin typeface="Arial"/>
                <a:cs typeface="Arial"/>
              </a:rPr>
              <a:t>a </a:t>
            </a:r>
            <a:r>
              <a:rPr sz="2700" b="1" spc="-30" dirty="0">
                <a:latin typeface="Arial"/>
                <a:cs typeface="Arial"/>
              </a:rPr>
              <a:t>speech </a:t>
            </a:r>
            <a:r>
              <a:rPr sz="2700" b="1" spc="60" dirty="0">
                <a:latin typeface="Arial"/>
                <a:cs typeface="Arial"/>
              </a:rPr>
              <a:t>that </a:t>
            </a:r>
            <a:r>
              <a:rPr sz="2700" b="1" spc="-50" dirty="0">
                <a:latin typeface="Arial"/>
                <a:cs typeface="Arial"/>
              </a:rPr>
              <a:t>was </a:t>
            </a:r>
            <a:r>
              <a:rPr sz="2700" b="1" spc="30" dirty="0">
                <a:latin typeface="Arial"/>
                <a:cs typeface="Arial"/>
              </a:rPr>
              <a:t>long  </a:t>
            </a:r>
            <a:r>
              <a:rPr sz="2700" b="1" spc="25" dirty="0">
                <a:latin typeface="Arial"/>
                <a:cs typeface="Arial"/>
              </a:rPr>
              <a:t>and</a:t>
            </a:r>
            <a:r>
              <a:rPr sz="2700" b="1" spc="55" dirty="0">
                <a:latin typeface="Arial"/>
                <a:cs typeface="Arial"/>
              </a:rPr>
              <a:t> </a:t>
            </a:r>
            <a:r>
              <a:rPr sz="2700" b="1" spc="45" dirty="0">
                <a:latin typeface="Arial"/>
                <a:cs typeface="Arial"/>
              </a:rPr>
              <a:t>boring.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1208" y="3528059"/>
            <a:ext cx="1537970" cy="759460"/>
            <a:chOff x="521208" y="3528059"/>
            <a:chExt cx="1537970" cy="759460"/>
          </a:xfrm>
        </p:grpSpPr>
        <p:sp>
          <p:nvSpPr>
            <p:cNvPr id="26" name="object 26"/>
            <p:cNvSpPr/>
            <p:nvPr/>
          </p:nvSpPr>
          <p:spPr>
            <a:xfrm>
              <a:off x="521208" y="3528059"/>
              <a:ext cx="1431036" cy="7589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1140" y="3528059"/>
              <a:ext cx="557784" cy="7589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1868" y="3558664"/>
            <a:ext cx="111442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i="1" spc="-95" dirty="0">
                <a:latin typeface="Arial"/>
                <a:cs typeface="Arial"/>
              </a:rPr>
              <a:t>Better:</a:t>
            </a:r>
            <a:endParaRPr sz="285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941" y="1417319"/>
            <a:ext cx="8152130" cy="1582420"/>
            <a:chOff x="679941" y="1417319"/>
            <a:chExt cx="8152130" cy="1582420"/>
          </a:xfrm>
        </p:grpSpPr>
        <p:sp>
          <p:nvSpPr>
            <p:cNvPr id="3" name="object 3"/>
            <p:cNvSpPr/>
            <p:nvPr/>
          </p:nvSpPr>
          <p:spPr>
            <a:xfrm>
              <a:off x="679941" y="1664466"/>
              <a:ext cx="104681" cy="1708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1039" y="1417319"/>
              <a:ext cx="935735" cy="7589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795" y="1417319"/>
              <a:ext cx="1580388" cy="7589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75204" y="1417319"/>
              <a:ext cx="1202436" cy="7589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6660" y="1417319"/>
              <a:ext cx="790956" cy="7589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8159" y="1417319"/>
              <a:ext cx="868680" cy="7589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75859" y="1417319"/>
              <a:ext cx="1054608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9488" y="1417319"/>
              <a:ext cx="1339595" cy="7589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8103" y="1417319"/>
              <a:ext cx="1109472" cy="7589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6596" y="1417319"/>
              <a:ext cx="1014983" cy="7589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039" y="1828800"/>
              <a:ext cx="1955292" cy="75895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8295" y="1828800"/>
              <a:ext cx="725424" cy="75895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04160" y="1828800"/>
              <a:ext cx="1726691" cy="7589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42815" y="1828800"/>
              <a:ext cx="1156715" cy="75895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08447" y="1828800"/>
              <a:ext cx="982979" cy="75895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3391" y="1828800"/>
              <a:ext cx="2263140" cy="75895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6972" y="1828800"/>
              <a:ext cx="1054607" cy="7589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039" y="2240280"/>
              <a:ext cx="1225296" cy="7589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8863" y="2240280"/>
              <a:ext cx="1816608" cy="75895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2240280"/>
              <a:ext cx="766572" cy="75895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68623" y="2240280"/>
              <a:ext cx="842772" cy="75895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0292" y="2240280"/>
              <a:ext cx="559308" cy="75895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96226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b="1" spc="-120" dirty="0">
                <a:latin typeface="Arial"/>
                <a:cs typeface="Arial"/>
              </a:rPr>
              <a:t>We </a:t>
            </a:r>
            <a:r>
              <a:rPr sz="2700" b="1" dirty="0">
                <a:latin typeface="Arial"/>
                <a:cs typeface="Arial"/>
              </a:rPr>
              <a:t>hereby </a:t>
            </a:r>
            <a:r>
              <a:rPr sz="2700" b="1" spc="-25" dirty="0">
                <a:latin typeface="Arial"/>
                <a:cs typeface="Arial"/>
              </a:rPr>
              <a:t>wish </a:t>
            </a:r>
            <a:r>
              <a:rPr sz="2700" b="1" spc="65" dirty="0">
                <a:latin typeface="Arial"/>
                <a:cs typeface="Arial"/>
              </a:rPr>
              <a:t>to </a:t>
            </a:r>
            <a:r>
              <a:rPr sz="2700" b="1" spc="40" dirty="0">
                <a:latin typeface="Arial"/>
                <a:cs typeface="Arial"/>
              </a:rPr>
              <a:t>let </a:t>
            </a:r>
            <a:r>
              <a:rPr sz="2700" b="1" spc="-25" dirty="0">
                <a:latin typeface="Arial"/>
                <a:cs typeface="Arial"/>
              </a:rPr>
              <a:t>you </a:t>
            </a:r>
            <a:r>
              <a:rPr sz="2700" b="1" spc="15" dirty="0">
                <a:latin typeface="Arial"/>
                <a:cs typeface="Arial"/>
              </a:rPr>
              <a:t>know </a:t>
            </a:r>
            <a:r>
              <a:rPr sz="2700" b="1" spc="55" dirty="0">
                <a:latin typeface="Arial"/>
                <a:cs typeface="Arial"/>
              </a:rPr>
              <a:t>that </a:t>
            </a:r>
            <a:r>
              <a:rPr sz="2700" b="1" spc="-70" dirty="0">
                <a:latin typeface="Arial"/>
                <a:cs typeface="Arial"/>
              </a:rPr>
              <a:t>our  </a:t>
            </a:r>
            <a:r>
              <a:rPr sz="2700" b="1" dirty="0">
                <a:latin typeface="Arial"/>
                <a:cs typeface="Arial"/>
              </a:rPr>
              <a:t>company </a:t>
            </a:r>
            <a:r>
              <a:rPr sz="2700" b="1" spc="-50" dirty="0">
                <a:latin typeface="Arial"/>
                <a:cs typeface="Arial"/>
              </a:rPr>
              <a:t>is </a:t>
            </a:r>
            <a:r>
              <a:rPr sz="2700" b="1" spc="-5" dirty="0">
                <a:latin typeface="Arial"/>
                <a:cs typeface="Arial"/>
              </a:rPr>
              <a:t>pleased </a:t>
            </a:r>
            <a:r>
              <a:rPr sz="2700" b="1" spc="35" dirty="0">
                <a:latin typeface="Arial"/>
                <a:cs typeface="Arial"/>
              </a:rPr>
              <a:t>with </a:t>
            </a:r>
            <a:r>
              <a:rPr sz="2700" b="1" spc="40" dirty="0">
                <a:latin typeface="Arial"/>
                <a:cs typeface="Arial"/>
              </a:rPr>
              <a:t>the </a:t>
            </a:r>
            <a:r>
              <a:rPr sz="2700" b="1" spc="-5" dirty="0">
                <a:latin typeface="Arial"/>
                <a:cs typeface="Arial"/>
              </a:rPr>
              <a:t>confidence </a:t>
            </a:r>
            <a:r>
              <a:rPr sz="2700" b="1" spc="-25" dirty="0">
                <a:latin typeface="Arial"/>
                <a:cs typeface="Arial"/>
              </a:rPr>
              <a:t>you  </a:t>
            </a:r>
            <a:r>
              <a:rPr sz="2700" b="1" spc="-20" dirty="0">
                <a:latin typeface="Arial"/>
                <a:cs typeface="Arial"/>
              </a:rPr>
              <a:t>have </a:t>
            </a:r>
            <a:r>
              <a:rPr sz="2700" b="1" spc="10" dirty="0">
                <a:latin typeface="Arial"/>
                <a:cs typeface="Arial"/>
              </a:rPr>
              <a:t>respond </a:t>
            </a:r>
            <a:r>
              <a:rPr sz="2700" b="1" spc="30" dirty="0">
                <a:latin typeface="Arial"/>
                <a:cs typeface="Arial"/>
              </a:rPr>
              <a:t>in</a:t>
            </a:r>
            <a:r>
              <a:rPr sz="2700" b="1" spc="240" dirty="0">
                <a:latin typeface="Arial"/>
                <a:cs typeface="Arial"/>
              </a:rPr>
              <a:t> </a:t>
            </a:r>
            <a:r>
              <a:rPr sz="2700" b="1" spc="10" dirty="0">
                <a:latin typeface="Arial"/>
                <a:cs typeface="Arial"/>
              </a:rPr>
              <a:t>us.</a:t>
            </a:r>
            <a:endParaRPr sz="2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668" y="3676269"/>
            <a:ext cx="79629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2050414" algn="l"/>
                <a:tab pos="2677160" algn="l"/>
                <a:tab pos="4084954" algn="l"/>
                <a:tab pos="4446270" algn="l"/>
                <a:tab pos="5286375" algn="l"/>
                <a:tab pos="6280150" algn="l"/>
                <a:tab pos="7315200" algn="l"/>
                <a:tab pos="7760334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45" dirty="0">
                <a:latin typeface="Arial"/>
                <a:cs typeface="Arial"/>
              </a:rPr>
              <a:t>When</a:t>
            </a:r>
            <a:r>
              <a:rPr sz="2700" b="1" spc="-25" dirty="0">
                <a:latin typeface="Arial"/>
                <a:cs typeface="Arial"/>
              </a:rPr>
              <a:t>e</a:t>
            </a:r>
            <a:r>
              <a:rPr sz="2700" b="1" spc="-20" dirty="0">
                <a:latin typeface="Arial"/>
                <a:cs typeface="Arial"/>
              </a:rPr>
              <a:t>ver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15" dirty="0">
                <a:latin typeface="Arial"/>
                <a:cs typeface="Arial"/>
              </a:rPr>
              <a:t>w</a:t>
            </a:r>
            <a:r>
              <a:rPr sz="2700" b="1" spc="-10" dirty="0">
                <a:latin typeface="Arial"/>
                <a:cs typeface="Arial"/>
              </a:rPr>
              <a:t>e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10" dirty="0">
                <a:latin typeface="Arial"/>
                <a:cs typeface="Arial"/>
              </a:rPr>
              <a:t>a</a:t>
            </a:r>
            <a:r>
              <a:rPr sz="2700" b="1" spc="-50" dirty="0">
                <a:latin typeface="Arial"/>
                <a:cs typeface="Arial"/>
              </a:rPr>
              <a:t>c</a:t>
            </a:r>
            <a:r>
              <a:rPr sz="2700" b="1" spc="-65" dirty="0">
                <a:latin typeface="Arial"/>
                <a:cs typeface="Arial"/>
              </a:rPr>
              <a:t>h</a:t>
            </a:r>
            <a:r>
              <a:rPr sz="2700" b="1" spc="35" dirty="0">
                <a:latin typeface="Arial"/>
                <a:cs typeface="Arial"/>
              </a:rPr>
              <a:t>i</a:t>
            </a:r>
            <a:r>
              <a:rPr sz="2700" b="1" spc="-60" dirty="0">
                <a:latin typeface="Arial"/>
                <a:cs typeface="Arial"/>
              </a:rPr>
              <a:t>e</a:t>
            </a:r>
            <a:r>
              <a:rPr sz="2700" b="1" spc="-70" dirty="0">
                <a:latin typeface="Arial"/>
                <a:cs typeface="Arial"/>
              </a:rPr>
              <a:t>v</a:t>
            </a:r>
            <a:r>
              <a:rPr sz="2700" b="1" dirty="0">
                <a:latin typeface="Arial"/>
                <a:cs typeface="Arial"/>
              </a:rPr>
              <a:t>e	</a:t>
            </a:r>
            <a:r>
              <a:rPr sz="2700" b="1" spc="-15" dirty="0">
                <a:latin typeface="Arial"/>
                <a:cs typeface="Arial"/>
              </a:rPr>
              <a:t>a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15" dirty="0">
                <a:latin typeface="Arial"/>
                <a:cs typeface="Arial"/>
              </a:rPr>
              <a:t>n</a:t>
            </a:r>
            <a:r>
              <a:rPr sz="2700" b="1" spc="5" dirty="0">
                <a:latin typeface="Arial"/>
                <a:cs typeface="Arial"/>
              </a:rPr>
              <a:t>e</a:t>
            </a:r>
            <a:r>
              <a:rPr sz="2700" b="1" spc="-20" dirty="0">
                <a:latin typeface="Arial"/>
                <a:cs typeface="Arial"/>
              </a:rPr>
              <a:t>w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30" dirty="0">
                <a:latin typeface="Arial"/>
                <a:cs typeface="Arial"/>
              </a:rPr>
              <a:t>goal,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30" dirty="0">
                <a:latin typeface="Arial"/>
                <a:cs typeface="Arial"/>
              </a:rPr>
              <a:t>ther</a:t>
            </a:r>
            <a:r>
              <a:rPr sz="2700" b="1" spc="40" dirty="0">
                <a:latin typeface="Arial"/>
                <a:cs typeface="Arial"/>
              </a:rPr>
              <a:t>e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40" dirty="0">
                <a:latin typeface="Arial"/>
                <a:cs typeface="Arial"/>
              </a:rPr>
              <a:t>i</a:t>
            </a:r>
            <a:r>
              <a:rPr sz="2700" b="1" spc="-65" dirty="0">
                <a:latin typeface="Arial"/>
                <a:cs typeface="Arial"/>
              </a:rPr>
              <a:t>s</a:t>
            </a:r>
            <a:r>
              <a:rPr sz="2700" b="1" dirty="0">
                <a:latin typeface="Arial"/>
                <a:cs typeface="Arial"/>
              </a:rPr>
              <a:t>	</a:t>
            </a:r>
            <a:r>
              <a:rPr sz="2700" b="1" spc="-10" dirty="0">
                <a:latin typeface="Arial"/>
                <a:cs typeface="Arial"/>
              </a:rPr>
              <a:t>a  </a:t>
            </a:r>
            <a:r>
              <a:rPr sz="2700" b="1" spc="-5" dirty="0">
                <a:latin typeface="Arial"/>
                <a:cs typeface="Arial"/>
              </a:rPr>
              <a:t>rise </a:t>
            </a:r>
            <a:r>
              <a:rPr sz="2700" b="1" spc="30" dirty="0">
                <a:latin typeface="Arial"/>
                <a:cs typeface="Arial"/>
              </a:rPr>
              <a:t>in</a:t>
            </a:r>
            <a:r>
              <a:rPr sz="2700" b="1" spc="155" dirty="0">
                <a:latin typeface="Arial"/>
                <a:cs typeface="Arial"/>
              </a:rPr>
              <a:t> </a:t>
            </a:r>
            <a:r>
              <a:rPr sz="2700" b="1" spc="45" dirty="0">
                <a:latin typeface="Arial"/>
                <a:cs typeface="Arial"/>
              </a:rPr>
              <a:t>morale.</a:t>
            </a:r>
            <a:endParaRPr sz="2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2578" y="592836"/>
            <a:ext cx="2178498" cy="4231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3" y="1448765"/>
            <a:ext cx="3726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0" dirty="0">
                <a:latin typeface="Arial"/>
                <a:cs typeface="Arial"/>
              </a:rPr>
              <a:t>CONSIDERATION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9823" y="583691"/>
            <a:ext cx="4176501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770633"/>
            <a:ext cx="149225" cy="1229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1450" y="1609943"/>
            <a:ext cx="6891020" cy="14122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500"/>
              </a:spcBef>
            </a:pPr>
            <a:r>
              <a:rPr sz="2700" spc="105" dirty="0"/>
              <a:t>Know </a:t>
            </a:r>
            <a:r>
              <a:rPr sz="2700" spc="145" dirty="0"/>
              <a:t>your</a:t>
            </a:r>
            <a:r>
              <a:rPr sz="2700" spc="75" dirty="0"/>
              <a:t> </a:t>
            </a:r>
            <a:r>
              <a:rPr sz="2700" spc="90" dirty="0"/>
              <a:t>audience</a:t>
            </a:r>
            <a:endParaRPr sz="2700"/>
          </a:p>
          <a:p>
            <a:pPr marL="21590" marR="5080" indent="-9525">
              <a:lnSpc>
                <a:spcPct val="112200"/>
              </a:lnSpc>
              <a:spcBef>
                <a:spcPts val="5"/>
              </a:spcBef>
            </a:pPr>
            <a:r>
              <a:rPr sz="2700" spc="105" dirty="0"/>
              <a:t>Define </a:t>
            </a:r>
            <a:r>
              <a:rPr sz="2700" spc="110" dirty="0"/>
              <a:t>technical </a:t>
            </a:r>
            <a:r>
              <a:rPr sz="2700" spc="145" dirty="0"/>
              <a:t>terms </a:t>
            </a:r>
            <a:r>
              <a:rPr sz="2700" spc="120" dirty="0"/>
              <a:t>when </a:t>
            </a:r>
            <a:r>
              <a:rPr sz="2700" spc="180" dirty="0"/>
              <a:t>first </a:t>
            </a:r>
            <a:r>
              <a:rPr sz="2700" spc="95" dirty="0"/>
              <a:t>used  </a:t>
            </a:r>
            <a:r>
              <a:rPr sz="2700" spc="60" dirty="0"/>
              <a:t>Let </a:t>
            </a:r>
            <a:r>
              <a:rPr sz="2700" spc="85" dirty="0"/>
              <a:t>readers </a:t>
            </a:r>
            <a:r>
              <a:rPr sz="2700" spc="170" dirty="0"/>
              <a:t>know </a:t>
            </a:r>
            <a:r>
              <a:rPr sz="2700" spc="150" dirty="0"/>
              <a:t>how </a:t>
            </a:r>
            <a:r>
              <a:rPr sz="2700" spc="125" dirty="0"/>
              <a:t>you </a:t>
            </a:r>
            <a:r>
              <a:rPr sz="2700" spc="60" dirty="0"/>
              <a:t>can </a:t>
            </a:r>
            <a:r>
              <a:rPr sz="2700" spc="130" dirty="0"/>
              <a:t>meet</a:t>
            </a:r>
            <a:r>
              <a:rPr sz="2700" dirty="0"/>
              <a:t> </a:t>
            </a:r>
            <a:r>
              <a:rPr sz="2700" spc="155" dirty="0"/>
              <a:t>their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645668" y="2997581"/>
            <a:ext cx="5864225" cy="2336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768350">
              <a:lnSpc>
                <a:spcPct val="100000"/>
              </a:lnSpc>
              <a:spcBef>
                <a:spcPts val="495"/>
              </a:spcBef>
            </a:pPr>
            <a:r>
              <a:rPr sz="2700" spc="80" dirty="0">
                <a:latin typeface="Arial"/>
                <a:cs typeface="Arial"/>
              </a:rPr>
              <a:t>needs.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35" dirty="0">
                <a:latin typeface="Arial"/>
                <a:cs typeface="Arial"/>
              </a:rPr>
              <a:t>Focus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b="1" spc="-65" dirty="0">
                <a:latin typeface="Arial"/>
                <a:cs typeface="Arial"/>
              </a:rPr>
              <a:t>YOU </a:t>
            </a:r>
            <a:r>
              <a:rPr sz="2700" spc="110" dirty="0">
                <a:latin typeface="Arial"/>
                <a:cs typeface="Arial"/>
              </a:rPr>
              <a:t>instead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b="1" spc="25" dirty="0">
                <a:latin typeface="Arial"/>
                <a:cs typeface="Arial"/>
              </a:rPr>
              <a:t>I </a:t>
            </a:r>
            <a:r>
              <a:rPr sz="2700" spc="80" dirty="0">
                <a:latin typeface="Arial"/>
                <a:cs typeface="Arial"/>
              </a:rPr>
              <a:t>&amp;</a:t>
            </a:r>
            <a:r>
              <a:rPr sz="2700" spc="185" dirty="0">
                <a:latin typeface="Arial"/>
                <a:cs typeface="Arial"/>
              </a:rPr>
              <a:t> </a:t>
            </a:r>
            <a:r>
              <a:rPr sz="2700" b="1" spc="-295" dirty="0">
                <a:latin typeface="Arial"/>
                <a:cs typeface="Arial"/>
              </a:rPr>
              <a:t>WE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25" dirty="0">
                <a:latin typeface="Arial"/>
                <a:cs typeface="Arial"/>
              </a:rPr>
              <a:t>Show </a:t>
            </a:r>
            <a:r>
              <a:rPr sz="2700" spc="95" dirty="0">
                <a:latin typeface="Arial"/>
                <a:cs typeface="Arial"/>
              </a:rPr>
              <a:t>reader </a:t>
            </a:r>
            <a:r>
              <a:rPr sz="2700" b="1" spc="45" dirty="0">
                <a:latin typeface="Arial"/>
                <a:cs typeface="Arial"/>
              </a:rPr>
              <a:t>benefit </a:t>
            </a:r>
            <a:r>
              <a:rPr sz="2700" spc="80" dirty="0">
                <a:latin typeface="Arial"/>
                <a:cs typeface="Arial"/>
              </a:rPr>
              <a:t>&amp;</a:t>
            </a:r>
            <a:r>
              <a:rPr sz="2700" spc="160" dirty="0">
                <a:latin typeface="Arial"/>
                <a:cs typeface="Arial"/>
              </a:rPr>
              <a:t> </a:t>
            </a:r>
            <a:r>
              <a:rPr sz="2700" b="1" spc="25" dirty="0">
                <a:latin typeface="Arial"/>
                <a:cs typeface="Arial"/>
              </a:rPr>
              <a:t>interest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75" dirty="0">
                <a:latin typeface="Arial"/>
                <a:cs typeface="Arial"/>
              </a:rPr>
              <a:t>Emphasize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b="1" dirty="0">
                <a:latin typeface="Arial"/>
                <a:cs typeface="Arial"/>
              </a:rPr>
              <a:t>positive </a:t>
            </a:r>
            <a:r>
              <a:rPr sz="2700" spc="80" dirty="0">
                <a:latin typeface="Arial"/>
                <a:cs typeface="Arial"/>
              </a:rPr>
              <a:t>&amp;</a:t>
            </a:r>
            <a:r>
              <a:rPr sz="2700" spc="120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pleasant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40" dirty="0">
                <a:latin typeface="Arial"/>
                <a:cs typeface="Arial"/>
              </a:rPr>
              <a:t>Apply </a:t>
            </a:r>
            <a:r>
              <a:rPr sz="2700" b="1" spc="30" dirty="0">
                <a:latin typeface="Arial"/>
                <a:cs typeface="Arial"/>
              </a:rPr>
              <a:t>integrity </a:t>
            </a:r>
            <a:r>
              <a:rPr sz="2700" spc="80" dirty="0">
                <a:latin typeface="Arial"/>
                <a:cs typeface="Arial"/>
              </a:rPr>
              <a:t>&amp;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ethics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23" y="614172"/>
            <a:ext cx="4176501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1975" y="1705355"/>
            <a:ext cx="7127747" cy="438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0831" y="327659"/>
            <a:ext cx="7691628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1991994"/>
            <a:ext cx="6809105" cy="9493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25" dirty="0"/>
              <a:t>I </a:t>
            </a:r>
            <a:r>
              <a:rPr sz="2700" spc="135" dirty="0"/>
              <a:t>want </a:t>
            </a:r>
            <a:r>
              <a:rPr sz="2700" spc="204" dirty="0"/>
              <a:t>to </a:t>
            </a:r>
            <a:r>
              <a:rPr sz="2700" spc="95" dirty="0"/>
              <a:t>send </a:t>
            </a:r>
            <a:r>
              <a:rPr sz="2700" spc="165" dirty="0"/>
              <a:t>my </a:t>
            </a:r>
            <a:r>
              <a:rPr sz="2700" spc="135" dirty="0"/>
              <a:t>congratulations </a:t>
            </a:r>
            <a:r>
              <a:rPr sz="2700" spc="200" dirty="0"/>
              <a:t>for</a:t>
            </a:r>
            <a:r>
              <a:rPr sz="2700" spc="-105" dirty="0"/>
              <a:t> </a:t>
            </a:r>
            <a:r>
              <a:rPr sz="2700" spc="-155" dirty="0"/>
              <a:t>–</a:t>
            </a:r>
            <a:endParaRPr sz="2700"/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-20" dirty="0"/>
              <a:t>(…)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165" y="263779"/>
            <a:ext cx="8098790" cy="16256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95"/>
              </a:spcBef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700" spc="63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500" spc="75" dirty="0">
                <a:latin typeface="Arial"/>
                <a:cs typeface="Arial"/>
              </a:rPr>
              <a:t>Technical </a:t>
            </a:r>
            <a:r>
              <a:rPr sz="2500" spc="170" dirty="0">
                <a:latin typeface="Arial"/>
                <a:cs typeface="Arial"/>
              </a:rPr>
              <a:t>writing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40" dirty="0">
                <a:latin typeface="Arial"/>
                <a:cs typeface="Arial"/>
              </a:rPr>
              <a:t>communication </a:t>
            </a:r>
            <a:r>
              <a:rPr sz="2500" spc="155" dirty="0">
                <a:latin typeface="Arial"/>
                <a:cs typeface="Arial"/>
              </a:rPr>
              <a:t>written </a:t>
            </a:r>
            <a:r>
              <a:rPr sz="2500" spc="110" dirty="0">
                <a:latin typeface="Arial"/>
                <a:cs typeface="Arial"/>
              </a:rPr>
              <a:t>for 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35" dirty="0">
                <a:latin typeface="Arial"/>
                <a:cs typeface="Arial"/>
              </a:rPr>
              <a:t>about </a:t>
            </a:r>
            <a:r>
              <a:rPr sz="2500" spc="85" dirty="0">
                <a:latin typeface="Arial"/>
                <a:cs typeface="Arial"/>
              </a:rPr>
              <a:t>business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35" dirty="0">
                <a:latin typeface="Arial"/>
                <a:cs typeface="Arial"/>
              </a:rPr>
              <a:t>industry, </a:t>
            </a:r>
            <a:r>
              <a:rPr sz="2500" spc="130" dirty="0">
                <a:latin typeface="Arial"/>
                <a:cs typeface="Arial"/>
              </a:rPr>
              <a:t>focusing </a:t>
            </a:r>
            <a:r>
              <a:rPr sz="2500" spc="155" dirty="0">
                <a:latin typeface="Arial"/>
                <a:cs typeface="Arial"/>
              </a:rPr>
              <a:t>on  </a:t>
            </a:r>
            <a:r>
              <a:rPr sz="2500" spc="135" dirty="0">
                <a:latin typeface="Arial"/>
                <a:cs typeface="Arial"/>
              </a:rPr>
              <a:t>products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60" dirty="0">
                <a:latin typeface="Arial"/>
                <a:cs typeface="Arial"/>
              </a:rPr>
              <a:t>services: </a:t>
            </a:r>
            <a:r>
              <a:rPr sz="2500" spc="135" dirty="0">
                <a:latin typeface="Arial"/>
                <a:cs typeface="Arial"/>
              </a:rPr>
              <a:t>how </a:t>
            </a:r>
            <a:r>
              <a:rPr sz="2500" spc="190" dirty="0">
                <a:latin typeface="Arial"/>
                <a:cs typeface="Arial"/>
              </a:rPr>
              <a:t>to </a:t>
            </a:r>
            <a:r>
              <a:rPr sz="2500" spc="120" dirty="0">
                <a:latin typeface="Arial"/>
                <a:cs typeface="Arial"/>
              </a:rPr>
              <a:t>manufacture </a:t>
            </a:r>
            <a:r>
              <a:rPr sz="2500" spc="140" dirty="0">
                <a:latin typeface="Arial"/>
                <a:cs typeface="Arial"/>
              </a:rPr>
              <a:t>them,  </a:t>
            </a:r>
            <a:r>
              <a:rPr sz="2500" spc="145" dirty="0">
                <a:latin typeface="Arial"/>
                <a:cs typeface="Arial"/>
              </a:rPr>
              <a:t>market them, </a:t>
            </a:r>
            <a:r>
              <a:rPr sz="2500" spc="85" dirty="0">
                <a:latin typeface="Arial"/>
                <a:cs typeface="Arial"/>
              </a:rPr>
              <a:t>manage </a:t>
            </a:r>
            <a:r>
              <a:rPr sz="2500" spc="145" dirty="0">
                <a:latin typeface="Arial"/>
                <a:cs typeface="Arial"/>
              </a:rPr>
              <a:t>them, </a:t>
            </a:r>
            <a:r>
              <a:rPr sz="2500" spc="100" dirty="0">
                <a:latin typeface="Arial"/>
                <a:cs typeface="Arial"/>
              </a:rPr>
              <a:t>deliver </a:t>
            </a:r>
            <a:r>
              <a:rPr sz="2500" spc="145" dirty="0">
                <a:latin typeface="Arial"/>
                <a:cs typeface="Arial"/>
              </a:rPr>
              <a:t>them,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-50" dirty="0">
                <a:latin typeface="Arial"/>
                <a:cs typeface="Arial"/>
              </a:rPr>
              <a:t> </a:t>
            </a:r>
            <a:r>
              <a:rPr sz="2500" spc="55" dirty="0">
                <a:latin typeface="Arial"/>
                <a:cs typeface="Arial"/>
              </a:rPr>
              <a:t>use  </a:t>
            </a:r>
            <a:r>
              <a:rPr sz="2500" spc="145" dirty="0">
                <a:latin typeface="Arial"/>
                <a:cs typeface="Arial"/>
              </a:rPr>
              <a:t>them.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165" y="2194941"/>
            <a:ext cx="53492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2124710" algn="l"/>
                <a:tab pos="3601720" algn="l"/>
                <a:tab pos="425894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500" spc="80" dirty="0">
                <a:latin typeface="Arial"/>
                <a:cs typeface="Arial"/>
              </a:rPr>
              <a:t>Technica</a:t>
            </a:r>
            <a:r>
              <a:rPr sz="2500" spc="35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70" dirty="0">
                <a:latin typeface="Arial"/>
                <a:cs typeface="Arial"/>
              </a:rPr>
              <a:t>writing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50" dirty="0">
                <a:latin typeface="Arial"/>
                <a:cs typeface="Arial"/>
              </a:rPr>
              <a:t>i</a:t>
            </a:r>
            <a:r>
              <a:rPr sz="2500" spc="130" dirty="0">
                <a:latin typeface="Arial"/>
                <a:cs typeface="Arial"/>
              </a:rPr>
              <a:t>s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90" dirty="0">
                <a:latin typeface="Arial"/>
                <a:cs typeface="Arial"/>
              </a:rPr>
              <a:t>wri</a:t>
            </a:r>
            <a:r>
              <a:rPr sz="2500" spc="130" dirty="0">
                <a:latin typeface="Arial"/>
                <a:cs typeface="Arial"/>
              </a:rPr>
              <a:t>t</a:t>
            </a:r>
            <a:r>
              <a:rPr sz="2500" spc="125" dirty="0">
                <a:latin typeface="Arial"/>
                <a:cs typeface="Arial"/>
              </a:rPr>
              <a:t>ten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197" y="2499741"/>
            <a:ext cx="55035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65400" algn="l"/>
                <a:tab pos="3618865" algn="l"/>
              </a:tabLst>
            </a:pPr>
            <a:r>
              <a:rPr sz="2500" spc="130" dirty="0">
                <a:latin typeface="Arial"/>
                <a:cs typeface="Arial"/>
              </a:rPr>
              <a:t>environment	</a:t>
            </a:r>
            <a:r>
              <a:rPr sz="2500" spc="180" dirty="0">
                <a:latin typeface="Arial"/>
                <a:cs typeface="Arial"/>
              </a:rPr>
              <a:t>for	</a:t>
            </a:r>
            <a:r>
              <a:rPr sz="2500" spc="100" dirty="0">
                <a:latin typeface="Arial"/>
                <a:cs typeface="Arial"/>
              </a:rPr>
              <a:t>supervisors,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0271" y="2194941"/>
            <a:ext cx="236855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29920" marR="5080" indent="-617220">
              <a:lnSpc>
                <a:spcPts val="2400"/>
              </a:lnSpc>
              <a:spcBef>
                <a:spcPts val="675"/>
              </a:spcBef>
              <a:tabLst>
                <a:tab pos="704215" algn="l"/>
                <a:tab pos="1600200" algn="l"/>
              </a:tabLst>
            </a:pPr>
            <a:r>
              <a:rPr sz="2500" spc="85" dirty="0">
                <a:latin typeface="Arial"/>
                <a:cs typeface="Arial"/>
              </a:rPr>
              <a:t>i</a:t>
            </a:r>
            <a:r>
              <a:rPr sz="2500" spc="229" dirty="0">
                <a:latin typeface="Arial"/>
                <a:cs typeface="Arial"/>
              </a:rPr>
              <a:t>n</a:t>
            </a:r>
            <a:r>
              <a:rPr sz="2500" dirty="0">
                <a:latin typeface="Arial"/>
                <a:cs typeface="Arial"/>
              </a:rPr>
              <a:t>		</a:t>
            </a:r>
            <a:r>
              <a:rPr sz="2500" spc="110" dirty="0">
                <a:latin typeface="Arial"/>
                <a:cs typeface="Arial"/>
              </a:rPr>
              <a:t>th</a:t>
            </a:r>
            <a:r>
              <a:rPr sz="2500" spc="155" dirty="0">
                <a:latin typeface="Arial"/>
                <a:cs typeface="Arial"/>
              </a:rPr>
              <a:t>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35" dirty="0">
                <a:latin typeface="Arial"/>
                <a:cs typeface="Arial"/>
              </a:rPr>
              <a:t>work  </a:t>
            </a:r>
            <a:r>
              <a:rPr sz="2500" spc="75" dirty="0">
                <a:latin typeface="Arial"/>
                <a:cs typeface="Arial"/>
              </a:rPr>
              <a:t>c</a:t>
            </a:r>
            <a:r>
              <a:rPr sz="2500" spc="95" dirty="0">
                <a:latin typeface="Arial"/>
                <a:cs typeface="Arial"/>
              </a:rPr>
              <a:t>o</a:t>
            </a:r>
            <a:r>
              <a:rPr sz="2500" spc="60" dirty="0">
                <a:latin typeface="Arial"/>
                <a:cs typeface="Arial"/>
              </a:rPr>
              <a:t>lle</a:t>
            </a:r>
            <a:r>
              <a:rPr sz="2500" spc="95" dirty="0">
                <a:latin typeface="Arial"/>
                <a:cs typeface="Arial"/>
              </a:rPr>
              <a:t>a</a:t>
            </a:r>
            <a:r>
              <a:rPr sz="2500" spc="85" dirty="0">
                <a:latin typeface="Arial"/>
                <a:cs typeface="Arial"/>
              </a:rPr>
              <a:t>gues</a:t>
            </a:r>
            <a:r>
              <a:rPr sz="2500" spc="95" dirty="0">
                <a:latin typeface="Arial"/>
                <a:cs typeface="Arial"/>
              </a:rPr>
              <a:t>,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65" y="2804236"/>
            <a:ext cx="8096250" cy="284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>
              <a:lnSpc>
                <a:spcPts val="2900"/>
              </a:lnSpc>
              <a:spcBef>
                <a:spcPts val="95"/>
              </a:spcBef>
            </a:pPr>
            <a:r>
              <a:rPr sz="2500" spc="114" dirty="0">
                <a:latin typeface="Arial"/>
                <a:cs typeface="Arial"/>
              </a:rPr>
              <a:t>subordinates, </a:t>
            </a:r>
            <a:r>
              <a:rPr sz="2500" spc="105" dirty="0">
                <a:latin typeface="Arial"/>
                <a:cs typeface="Arial"/>
              </a:rPr>
              <a:t>vendors, and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customers.</a:t>
            </a:r>
            <a:endParaRPr sz="2500">
              <a:latin typeface="Arial"/>
              <a:cs typeface="Arial"/>
            </a:endParaRPr>
          </a:p>
          <a:p>
            <a:pPr marL="268605" marR="5080" indent="-256540">
              <a:lnSpc>
                <a:spcPts val="2400"/>
              </a:lnSpc>
              <a:spcBef>
                <a:spcPts val="480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368935" algn="l"/>
                <a:tab pos="369570" algn="l"/>
                <a:tab pos="2077720" algn="l"/>
                <a:tab pos="3505835" algn="l"/>
                <a:tab pos="4652010" algn="l"/>
                <a:tab pos="5680710" algn="l"/>
                <a:tab pos="6313170" algn="l"/>
              </a:tabLst>
            </a:pPr>
            <a:r>
              <a:rPr dirty="0"/>
              <a:t>	</a:t>
            </a:r>
            <a:r>
              <a:rPr sz="2500" spc="75" dirty="0">
                <a:latin typeface="Arial"/>
                <a:cs typeface="Arial"/>
              </a:rPr>
              <a:t>Techni</a:t>
            </a:r>
            <a:r>
              <a:rPr sz="2500" spc="65" dirty="0">
                <a:latin typeface="Arial"/>
                <a:cs typeface="Arial"/>
              </a:rPr>
              <a:t>c</a:t>
            </a:r>
            <a:r>
              <a:rPr sz="2500" spc="105" dirty="0">
                <a:latin typeface="Arial"/>
                <a:cs typeface="Arial"/>
              </a:rPr>
              <a:t>a</a:t>
            </a:r>
            <a:r>
              <a:rPr sz="2500" spc="4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55" dirty="0">
                <a:latin typeface="Arial"/>
                <a:cs typeface="Arial"/>
              </a:rPr>
              <a:t>writi</a:t>
            </a:r>
            <a:r>
              <a:rPr sz="2500" spc="235" dirty="0">
                <a:latin typeface="Arial"/>
                <a:cs typeface="Arial"/>
              </a:rPr>
              <a:t>n</a:t>
            </a:r>
            <a:r>
              <a:rPr sz="2500" spc="130" dirty="0">
                <a:latin typeface="Arial"/>
                <a:cs typeface="Arial"/>
              </a:rPr>
              <a:t>g,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85" dirty="0">
                <a:latin typeface="Arial"/>
                <a:cs typeface="Arial"/>
              </a:rPr>
              <a:t>wh</a:t>
            </a:r>
            <a:r>
              <a:rPr sz="2500" spc="55" dirty="0">
                <a:latin typeface="Arial"/>
                <a:cs typeface="Arial"/>
              </a:rPr>
              <a:t>i</a:t>
            </a:r>
            <a:r>
              <a:rPr sz="2500" spc="80" dirty="0">
                <a:latin typeface="Arial"/>
                <a:cs typeface="Arial"/>
              </a:rPr>
              <a:t>c</a:t>
            </a:r>
            <a:r>
              <a:rPr sz="2500" spc="95" dirty="0">
                <a:latin typeface="Arial"/>
                <a:cs typeface="Arial"/>
              </a:rPr>
              <a:t>h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65" dirty="0">
                <a:latin typeface="Arial"/>
                <a:cs typeface="Arial"/>
              </a:rPr>
              <a:t>must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90" dirty="0">
                <a:latin typeface="Arial"/>
                <a:cs typeface="Arial"/>
              </a:rPr>
              <a:t>be</a:t>
            </a:r>
            <a:r>
              <a:rPr sz="2500" dirty="0">
                <a:latin typeface="Arial"/>
                <a:cs typeface="Arial"/>
              </a:rPr>
              <a:t>	</a:t>
            </a:r>
            <a:r>
              <a:rPr sz="2500" spc="130" dirty="0">
                <a:latin typeface="Arial"/>
                <a:cs typeface="Arial"/>
              </a:rPr>
              <a:t>understood  </a:t>
            </a:r>
            <a:r>
              <a:rPr sz="2500" spc="60" dirty="0">
                <a:latin typeface="Arial"/>
                <a:cs typeface="Arial"/>
              </a:rPr>
              <a:t>easily </a:t>
            </a:r>
            <a:r>
              <a:rPr sz="2500" spc="105" dirty="0">
                <a:latin typeface="Arial"/>
                <a:cs typeface="Arial"/>
              </a:rPr>
              <a:t>and </a:t>
            </a:r>
            <a:r>
              <a:rPr sz="2500" spc="125" dirty="0">
                <a:latin typeface="Arial"/>
                <a:cs typeface="Arial"/>
              </a:rPr>
              <a:t>quickly,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105" dirty="0">
                <a:latin typeface="Arial"/>
                <a:cs typeface="Arial"/>
              </a:rPr>
              <a:t>includes:</a:t>
            </a:r>
            <a:endParaRPr sz="2500">
              <a:latin typeface="Arial"/>
              <a:cs typeface="Arial"/>
            </a:endParaRPr>
          </a:p>
          <a:p>
            <a:pPr marL="368935" indent="-356870">
              <a:lnSpc>
                <a:spcPts val="2720"/>
              </a:lnSpc>
              <a:buClr>
                <a:srgbClr val="2CA1BE"/>
              </a:buClr>
              <a:buSzPct val="68000"/>
              <a:buChar char=""/>
              <a:tabLst>
                <a:tab pos="368935" algn="l"/>
                <a:tab pos="369570" algn="l"/>
              </a:tabLst>
            </a:pPr>
            <a:r>
              <a:rPr sz="2500" spc="130" dirty="0">
                <a:latin typeface="Arial"/>
                <a:cs typeface="Arial"/>
              </a:rPr>
              <a:t>memos </a:t>
            </a:r>
            <a:r>
              <a:rPr sz="2500" spc="105" dirty="0">
                <a:latin typeface="Arial"/>
                <a:cs typeface="Arial"/>
              </a:rPr>
              <a:t>and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195" dirty="0">
                <a:latin typeface="Arial"/>
                <a:cs typeface="Arial"/>
              </a:rPr>
              <a:t>e-mail</a:t>
            </a:r>
            <a:endParaRPr sz="2500">
              <a:latin typeface="Arial"/>
              <a:cs typeface="Arial"/>
            </a:endParaRPr>
          </a:p>
          <a:p>
            <a:pPr marL="368935" indent="-356870">
              <a:lnSpc>
                <a:spcPts val="2805"/>
              </a:lnSpc>
              <a:buClr>
                <a:srgbClr val="2CA1BE"/>
              </a:buClr>
              <a:buSzPct val="68000"/>
              <a:buChar char=""/>
              <a:tabLst>
                <a:tab pos="368935" algn="l"/>
                <a:tab pos="369570" algn="l"/>
              </a:tabLst>
            </a:pPr>
            <a:r>
              <a:rPr sz="2500" spc="114" dirty="0">
                <a:latin typeface="Arial"/>
                <a:cs typeface="Arial"/>
              </a:rPr>
              <a:t>letters</a:t>
            </a:r>
            <a:endParaRPr sz="2500">
              <a:latin typeface="Arial"/>
              <a:cs typeface="Arial"/>
            </a:endParaRPr>
          </a:p>
          <a:p>
            <a:pPr marL="368935" indent="-356870">
              <a:lnSpc>
                <a:spcPts val="2795"/>
              </a:lnSpc>
              <a:buClr>
                <a:srgbClr val="2CA1BE"/>
              </a:buClr>
              <a:buSzPct val="68000"/>
              <a:buChar char=""/>
              <a:tabLst>
                <a:tab pos="368935" algn="l"/>
                <a:tab pos="369570" algn="l"/>
              </a:tabLst>
            </a:pPr>
            <a:r>
              <a:rPr sz="2500" spc="130" dirty="0">
                <a:latin typeface="Arial"/>
                <a:cs typeface="Arial"/>
              </a:rPr>
              <a:t>reports</a:t>
            </a:r>
            <a:endParaRPr sz="2500">
              <a:latin typeface="Arial"/>
              <a:cs typeface="Arial"/>
            </a:endParaRPr>
          </a:p>
          <a:p>
            <a:pPr marL="368935" indent="-356870">
              <a:lnSpc>
                <a:spcPts val="2800"/>
              </a:lnSpc>
              <a:buClr>
                <a:srgbClr val="2CA1BE"/>
              </a:buClr>
              <a:buSzPct val="68000"/>
              <a:buChar char=""/>
              <a:tabLst>
                <a:tab pos="368935" algn="l"/>
                <a:tab pos="369570" algn="l"/>
              </a:tabLst>
            </a:pPr>
            <a:r>
              <a:rPr sz="2500" spc="65" dirty="0">
                <a:latin typeface="Arial"/>
                <a:cs typeface="Arial"/>
              </a:rPr>
              <a:t>research</a:t>
            </a:r>
            <a:r>
              <a:rPr sz="2500" spc="80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proposals</a:t>
            </a:r>
            <a:endParaRPr sz="2500">
              <a:latin typeface="Arial"/>
              <a:cs typeface="Arial"/>
            </a:endParaRPr>
          </a:p>
          <a:p>
            <a:pPr marL="368935" indent="-356870">
              <a:lnSpc>
                <a:spcPts val="2905"/>
              </a:lnSpc>
              <a:buClr>
                <a:srgbClr val="2CA1BE"/>
              </a:buClr>
              <a:buSzPct val="68000"/>
              <a:buChar char=""/>
              <a:tabLst>
                <a:tab pos="368935" algn="l"/>
                <a:tab pos="369570" algn="l"/>
              </a:tabLst>
            </a:pPr>
            <a:r>
              <a:rPr sz="2500" spc="55" dirty="0">
                <a:latin typeface="Arial"/>
                <a:cs typeface="Arial"/>
              </a:rPr>
              <a:t>PowerPoint</a:t>
            </a:r>
            <a:r>
              <a:rPr sz="2500" spc="114" dirty="0">
                <a:latin typeface="Arial"/>
                <a:cs typeface="Arial"/>
              </a:rPr>
              <a:t> </a:t>
            </a:r>
            <a:r>
              <a:rPr sz="2500" spc="110" dirty="0">
                <a:latin typeface="Arial"/>
                <a:cs typeface="Arial"/>
              </a:rPr>
              <a:t>presentations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070" y="327659"/>
            <a:ext cx="7186809" cy="950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7068" y="1813001"/>
            <a:ext cx="811403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692150" algn="l"/>
                <a:tab pos="1163320" algn="l"/>
                <a:tab pos="3159760" algn="l"/>
                <a:tab pos="3693160" algn="l"/>
                <a:tab pos="4722495" algn="l"/>
                <a:tab pos="5321300" algn="l"/>
                <a:tab pos="6825615" algn="l"/>
                <a:tab pos="749808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140" dirty="0"/>
              <a:t>It	</a:t>
            </a:r>
            <a:r>
              <a:rPr sz="2700" spc="55" dirty="0"/>
              <a:t>i</a:t>
            </a:r>
            <a:r>
              <a:rPr sz="2700" spc="140" dirty="0"/>
              <a:t>s</a:t>
            </a:r>
            <a:r>
              <a:rPr sz="2700" dirty="0"/>
              <a:t>	</a:t>
            </a:r>
            <a:r>
              <a:rPr sz="2700" spc="204" dirty="0"/>
              <a:t>im</a:t>
            </a:r>
            <a:r>
              <a:rPr sz="2700" spc="210" dirty="0"/>
              <a:t>p</a:t>
            </a:r>
            <a:r>
              <a:rPr sz="2700" spc="100" dirty="0"/>
              <a:t>ossibl</a:t>
            </a:r>
            <a:r>
              <a:rPr sz="2700" spc="135" dirty="0"/>
              <a:t>e</a:t>
            </a:r>
            <a:r>
              <a:rPr sz="2700" dirty="0"/>
              <a:t>	</a:t>
            </a:r>
            <a:r>
              <a:rPr sz="2700" spc="120" dirty="0"/>
              <a:t>t</a:t>
            </a:r>
            <a:r>
              <a:rPr sz="2700" spc="275" dirty="0"/>
              <a:t>o</a:t>
            </a:r>
            <a:r>
              <a:rPr sz="2700" dirty="0"/>
              <a:t>	</a:t>
            </a:r>
            <a:r>
              <a:rPr sz="2700" spc="125" dirty="0"/>
              <a:t>ope</a:t>
            </a:r>
            <a:r>
              <a:rPr sz="2700" spc="130" dirty="0"/>
              <a:t>n</a:t>
            </a:r>
            <a:r>
              <a:rPr sz="2700" dirty="0"/>
              <a:t>	</a:t>
            </a:r>
            <a:r>
              <a:rPr sz="2700" spc="75" dirty="0"/>
              <a:t>a</a:t>
            </a:r>
            <a:r>
              <a:rPr sz="2700" spc="80" dirty="0"/>
              <a:t>n</a:t>
            </a:r>
            <a:r>
              <a:rPr sz="2700" dirty="0"/>
              <a:t>	</a:t>
            </a:r>
            <a:r>
              <a:rPr sz="2700" spc="45" dirty="0"/>
              <a:t>acc</a:t>
            </a:r>
            <a:r>
              <a:rPr sz="2700" spc="60" dirty="0"/>
              <a:t>o</a:t>
            </a:r>
            <a:r>
              <a:rPr sz="2700" spc="200" dirty="0"/>
              <a:t>unt</a:t>
            </a:r>
            <a:r>
              <a:rPr sz="2700" dirty="0"/>
              <a:t>	</a:t>
            </a:r>
            <a:r>
              <a:rPr sz="2700" spc="200" dirty="0"/>
              <a:t>for</a:t>
            </a:r>
            <a:r>
              <a:rPr sz="2700" dirty="0"/>
              <a:t>	</a:t>
            </a:r>
            <a:r>
              <a:rPr sz="2700" spc="100" dirty="0"/>
              <a:t>you  </a:t>
            </a:r>
            <a:r>
              <a:rPr sz="2700" spc="120" dirty="0"/>
              <a:t>today.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17068" y="3148710"/>
            <a:ext cx="8117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20" dirty="0">
                <a:latin typeface="Arial"/>
                <a:cs typeface="Arial"/>
              </a:rPr>
              <a:t>When </a:t>
            </a:r>
            <a:r>
              <a:rPr sz="2700" spc="125" dirty="0">
                <a:latin typeface="Arial"/>
                <a:cs typeface="Arial"/>
              </a:rPr>
              <a:t>you </a:t>
            </a:r>
            <a:r>
              <a:rPr sz="2700" spc="105" dirty="0">
                <a:latin typeface="Arial"/>
                <a:cs typeface="Arial"/>
              </a:rPr>
              <a:t>travel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spc="120" dirty="0">
                <a:latin typeface="Arial"/>
                <a:cs typeface="Arial"/>
              </a:rPr>
              <a:t>company </a:t>
            </a:r>
            <a:r>
              <a:rPr sz="2700" spc="95" dirty="0">
                <a:latin typeface="Arial"/>
                <a:cs typeface="Arial"/>
              </a:rPr>
              <a:t>expense, </a:t>
            </a:r>
            <a:r>
              <a:rPr sz="2700" spc="125" dirty="0">
                <a:latin typeface="Arial"/>
                <a:cs typeface="Arial"/>
              </a:rPr>
              <a:t>you </a:t>
            </a:r>
            <a:r>
              <a:rPr sz="2700" spc="165" dirty="0">
                <a:latin typeface="Arial"/>
                <a:cs typeface="Arial"/>
              </a:rPr>
              <a:t>will  </a:t>
            </a:r>
            <a:r>
              <a:rPr sz="2700" spc="195" dirty="0">
                <a:latin typeface="Arial"/>
                <a:cs typeface="Arial"/>
              </a:rPr>
              <a:t>not </a:t>
            </a:r>
            <a:r>
              <a:rPr sz="2700" spc="60" dirty="0">
                <a:latin typeface="Arial"/>
                <a:cs typeface="Arial"/>
              </a:rPr>
              <a:t>receive </a:t>
            </a:r>
            <a:r>
              <a:rPr sz="2700" spc="114" dirty="0">
                <a:latin typeface="Arial"/>
                <a:cs typeface="Arial"/>
              </a:rPr>
              <a:t>approval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80" dirty="0">
                <a:latin typeface="Arial"/>
                <a:cs typeface="Arial"/>
              </a:rPr>
              <a:t>first </a:t>
            </a:r>
            <a:r>
              <a:rPr sz="2700" spc="45" dirty="0">
                <a:latin typeface="Arial"/>
                <a:cs typeface="Arial"/>
              </a:rPr>
              <a:t>class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fare.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239" y="1584947"/>
            <a:ext cx="2679270" cy="42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4314" y="1439621"/>
            <a:ext cx="270383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114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4100" b="1" spc="5" dirty="0">
                <a:solidFill>
                  <a:srgbClr val="464646"/>
                </a:solidFill>
                <a:latin typeface="Arial"/>
                <a:cs typeface="Arial"/>
              </a:rPr>
              <a:t>O</a:t>
            </a:r>
            <a:r>
              <a:rPr sz="4100" b="1" spc="-270" dirty="0">
                <a:solidFill>
                  <a:srgbClr val="464646"/>
                </a:solidFill>
                <a:latin typeface="Arial"/>
                <a:cs typeface="Arial"/>
              </a:rPr>
              <a:t>URTESY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19" y="583691"/>
            <a:ext cx="2678416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773377"/>
            <a:ext cx="796163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831975" algn="l"/>
                <a:tab pos="2986405" algn="l"/>
                <a:tab pos="4180840" algn="l"/>
                <a:tab pos="4739005" algn="l"/>
                <a:tab pos="5493385" algn="l"/>
                <a:tab pos="7612380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25" dirty="0"/>
              <a:t>I</a:t>
            </a:r>
            <a:r>
              <a:rPr sz="2700" spc="125" dirty="0"/>
              <a:t>nv</a:t>
            </a:r>
            <a:r>
              <a:rPr sz="2700" spc="120" dirty="0"/>
              <a:t>o</a:t>
            </a:r>
            <a:r>
              <a:rPr sz="2700" spc="65" dirty="0"/>
              <a:t>l</a:t>
            </a:r>
            <a:r>
              <a:rPr sz="2700" spc="145" dirty="0"/>
              <a:t>v</a:t>
            </a:r>
            <a:r>
              <a:rPr sz="2700" spc="10" dirty="0"/>
              <a:t>es</a:t>
            </a:r>
            <a:r>
              <a:rPr sz="2700" dirty="0"/>
              <a:t>	</a:t>
            </a:r>
            <a:r>
              <a:rPr sz="2700" spc="155" dirty="0"/>
              <a:t>be</a:t>
            </a:r>
            <a:r>
              <a:rPr sz="2700" spc="45" dirty="0"/>
              <a:t>i</a:t>
            </a:r>
            <a:r>
              <a:rPr sz="2700" spc="175" dirty="0"/>
              <a:t>ng</a:t>
            </a:r>
            <a:r>
              <a:rPr sz="2700" dirty="0"/>
              <a:t>	</a:t>
            </a:r>
            <a:r>
              <a:rPr sz="2700" spc="45" dirty="0"/>
              <a:t>a</a:t>
            </a:r>
            <a:r>
              <a:rPr sz="2700" spc="50" dirty="0"/>
              <a:t>w</a:t>
            </a:r>
            <a:r>
              <a:rPr sz="2700" spc="55" dirty="0"/>
              <a:t>ar</a:t>
            </a:r>
            <a:r>
              <a:rPr sz="2700" spc="75" dirty="0"/>
              <a:t>e</a:t>
            </a:r>
            <a:r>
              <a:rPr sz="2700" dirty="0"/>
              <a:t>	</a:t>
            </a:r>
            <a:r>
              <a:rPr sz="2700" spc="260" dirty="0"/>
              <a:t>o</a:t>
            </a:r>
            <a:r>
              <a:rPr sz="2700" spc="130" dirty="0"/>
              <a:t>f</a:t>
            </a:r>
            <a:r>
              <a:rPr sz="2700" dirty="0"/>
              <a:t>	</a:t>
            </a:r>
            <a:r>
              <a:rPr sz="2700" spc="125" dirty="0"/>
              <a:t>th</a:t>
            </a:r>
            <a:r>
              <a:rPr sz="2700" spc="175" dirty="0"/>
              <a:t>e</a:t>
            </a:r>
            <a:r>
              <a:rPr sz="2700" dirty="0"/>
              <a:t>	</a:t>
            </a:r>
            <a:r>
              <a:rPr sz="2700" spc="95" dirty="0"/>
              <a:t>p</a:t>
            </a:r>
            <a:r>
              <a:rPr sz="2700" spc="85" dirty="0"/>
              <a:t>e</a:t>
            </a:r>
            <a:r>
              <a:rPr sz="2700" spc="190" dirty="0"/>
              <a:t>r</a:t>
            </a:r>
            <a:r>
              <a:rPr sz="2700" spc="105" dirty="0"/>
              <a:t>spectiv</a:t>
            </a:r>
            <a:r>
              <a:rPr sz="2700" dirty="0"/>
              <a:t>e	</a:t>
            </a:r>
            <a:r>
              <a:rPr sz="2700" spc="195" dirty="0"/>
              <a:t>of</a:t>
            </a:r>
            <a:endParaRPr sz="2700"/>
          </a:p>
          <a:p>
            <a:pPr marL="268605">
              <a:lnSpc>
                <a:spcPct val="100000"/>
              </a:lnSpc>
              <a:spcBef>
                <a:spcPts val="3245"/>
              </a:spcBef>
            </a:pPr>
            <a:r>
              <a:rPr sz="2700" spc="130" dirty="0"/>
              <a:t>others </a:t>
            </a:r>
            <a:r>
              <a:rPr sz="2700" spc="114" dirty="0"/>
              <a:t>and </a:t>
            </a:r>
            <a:r>
              <a:rPr sz="2700" spc="160" dirty="0"/>
              <a:t>their</a:t>
            </a:r>
            <a:r>
              <a:rPr sz="2700" spc="35" dirty="0"/>
              <a:t> </a:t>
            </a:r>
            <a:r>
              <a:rPr sz="2700" spc="120" dirty="0"/>
              <a:t>feelings.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19" y="537972"/>
            <a:ext cx="2678416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65834"/>
            <a:ext cx="7854315" cy="269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90" dirty="0">
                <a:latin typeface="Arial"/>
                <a:cs typeface="Arial"/>
              </a:rPr>
              <a:t>Suggestions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30" dirty="0">
                <a:latin typeface="Arial"/>
                <a:cs typeface="Arial"/>
              </a:rPr>
              <a:t>generating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25" dirty="0">
                <a:latin typeface="Arial"/>
                <a:cs typeface="Arial"/>
              </a:rPr>
              <a:t>courteous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tone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78460" indent="-256540">
              <a:lnSpc>
                <a:spcPct val="100000"/>
              </a:lnSpc>
              <a:buClr>
                <a:srgbClr val="2CA1BE"/>
              </a:buClr>
              <a:buSzPct val="66666"/>
              <a:buChar char=""/>
              <a:tabLst>
                <a:tab pos="377825" algn="l"/>
                <a:tab pos="378460" algn="l"/>
              </a:tabLst>
            </a:pPr>
            <a:r>
              <a:rPr sz="2700" spc="-130" dirty="0">
                <a:latin typeface="Arial"/>
                <a:cs typeface="Arial"/>
              </a:rPr>
              <a:t>Be </a:t>
            </a:r>
            <a:r>
              <a:rPr sz="2700" spc="85" dirty="0">
                <a:latin typeface="Arial"/>
                <a:cs typeface="Arial"/>
              </a:rPr>
              <a:t>sincere </a:t>
            </a:r>
            <a:r>
              <a:rPr sz="2700" spc="100" dirty="0">
                <a:latin typeface="Arial"/>
                <a:cs typeface="Arial"/>
              </a:rPr>
              <a:t>, </a:t>
            </a:r>
            <a:r>
              <a:rPr sz="2700" spc="155" dirty="0">
                <a:latin typeface="Arial"/>
                <a:cs typeface="Arial"/>
              </a:rPr>
              <a:t>tactful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-35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appreciative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Arial"/>
              <a:buChar char=""/>
            </a:pPr>
            <a:endParaRPr sz="3500">
              <a:latin typeface="Arial"/>
              <a:cs typeface="Arial"/>
            </a:endParaRPr>
          </a:p>
          <a:p>
            <a:pPr marL="377825" marR="5080" indent="-256540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Char char=""/>
              <a:tabLst>
                <a:tab pos="377825" algn="l"/>
                <a:tab pos="378460" algn="l"/>
              </a:tabLst>
            </a:pPr>
            <a:r>
              <a:rPr sz="2700" spc="125" dirty="0">
                <a:latin typeface="Arial"/>
                <a:cs typeface="Arial"/>
              </a:rPr>
              <a:t>Avoid </a:t>
            </a:r>
            <a:r>
              <a:rPr sz="2700" spc="145" dirty="0">
                <a:latin typeface="Arial"/>
                <a:cs typeface="Arial"/>
              </a:rPr>
              <a:t>using </a:t>
            </a:r>
            <a:r>
              <a:rPr sz="2700" spc="114" dirty="0">
                <a:latin typeface="Arial"/>
                <a:cs typeface="Arial"/>
              </a:rPr>
              <a:t>expressions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60" dirty="0">
                <a:latin typeface="Arial"/>
                <a:cs typeface="Arial"/>
              </a:rPr>
              <a:t>offend,</a:t>
            </a:r>
            <a:r>
              <a:rPr sz="2700" spc="-155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irritate, 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165" dirty="0">
                <a:latin typeface="Arial"/>
                <a:cs typeface="Arial"/>
              </a:rPr>
              <a:t>insult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others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314" y="0"/>
            <a:ext cx="8236584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0">
              <a:lnSpc>
                <a:spcPct val="100000"/>
              </a:lnSpc>
              <a:spcBef>
                <a:spcPts val="100"/>
              </a:spcBef>
            </a:pPr>
            <a:r>
              <a:rPr sz="2700" spc="-130" dirty="0">
                <a:latin typeface="Arial"/>
                <a:cs typeface="Arial"/>
              </a:rPr>
              <a:t>Be</a:t>
            </a:r>
            <a:r>
              <a:rPr sz="2700" spc="8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considerate</a:t>
            </a:r>
            <a:endParaRPr sz="2700">
              <a:latin typeface="Arial"/>
              <a:cs typeface="Arial"/>
            </a:endParaRPr>
          </a:p>
          <a:p>
            <a:pPr marL="1253490" marR="5080" indent="-1241425">
              <a:lnSpc>
                <a:spcPts val="2920"/>
              </a:lnSpc>
              <a:spcBef>
                <a:spcPts val="450"/>
              </a:spcBef>
            </a:pPr>
            <a:r>
              <a:rPr sz="2700" spc="120" dirty="0">
                <a:latin typeface="Arial"/>
                <a:cs typeface="Arial"/>
              </a:rPr>
              <a:t>Avoid </a:t>
            </a:r>
            <a:r>
              <a:rPr sz="2700" spc="140" dirty="0">
                <a:latin typeface="Arial"/>
                <a:cs typeface="Arial"/>
              </a:rPr>
              <a:t>being </a:t>
            </a:r>
            <a:r>
              <a:rPr sz="2700" spc="165" dirty="0">
                <a:latin typeface="Arial"/>
                <a:cs typeface="Arial"/>
              </a:rPr>
              <a:t>abrupt </a:t>
            </a:r>
            <a:r>
              <a:rPr sz="2700" spc="175" dirty="0">
                <a:latin typeface="Arial"/>
                <a:cs typeface="Arial"/>
              </a:rPr>
              <a:t>or blunt, </a:t>
            </a:r>
            <a:r>
              <a:rPr sz="2700" spc="85" dirty="0">
                <a:latin typeface="Arial"/>
                <a:cs typeface="Arial"/>
              </a:rPr>
              <a:t>these </a:t>
            </a:r>
            <a:r>
              <a:rPr sz="2700" spc="100" dirty="0">
                <a:latin typeface="Arial"/>
                <a:cs typeface="Arial"/>
              </a:rPr>
              <a:t>negative</a:t>
            </a:r>
            <a:r>
              <a:rPr sz="2700" spc="-175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traits 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170" dirty="0">
                <a:latin typeface="Arial"/>
                <a:cs typeface="Arial"/>
              </a:rPr>
              <a:t>common </a:t>
            </a:r>
            <a:r>
              <a:rPr sz="2700" spc="40" dirty="0">
                <a:latin typeface="Arial"/>
                <a:cs typeface="Arial"/>
              </a:rPr>
              <a:t>cause </a:t>
            </a:r>
            <a:r>
              <a:rPr sz="2700" spc="195" dirty="0">
                <a:latin typeface="Arial"/>
                <a:cs typeface="Arial"/>
              </a:rPr>
              <a:t>of</a:t>
            </a:r>
            <a:r>
              <a:rPr sz="2700" spc="225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discourtesy.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1123" y="1267967"/>
            <a:ext cx="3276600" cy="5791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3200" b="1" spc="-30" dirty="0">
                <a:solidFill>
                  <a:srgbClr val="FFFFFF"/>
                </a:solidFill>
                <a:latin typeface="Arial"/>
                <a:cs typeface="Arial"/>
              </a:rPr>
              <a:t>Tactless,</a:t>
            </a:r>
            <a:r>
              <a:rPr sz="3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Blunt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3628" y="1249680"/>
            <a:ext cx="4204970" cy="5930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Considerate,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Tactful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" y="2493264"/>
            <a:ext cx="4267200" cy="1077595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 marR="178435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solidFill>
                  <a:srgbClr val="7C9FD0"/>
                </a:solidFill>
                <a:latin typeface="Arial"/>
                <a:cs typeface="Arial"/>
              </a:rPr>
              <a:t>Stupid </a:t>
            </a:r>
            <a:r>
              <a:rPr sz="3200" b="1" spc="-5" dirty="0">
                <a:solidFill>
                  <a:srgbClr val="7C9FD0"/>
                </a:solidFill>
                <a:latin typeface="Arial"/>
                <a:cs typeface="Arial"/>
              </a:rPr>
              <a:t>letter; </a:t>
            </a:r>
            <a:r>
              <a:rPr sz="3200" b="1" dirty="0">
                <a:solidFill>
                  <a:srgbClr val="7C9FD0"/>
                </a:solidFill>
                <a:latin typeface="Arial"/>
                <a:cs typeface="Arial"/>
              </a:rPr>
              <a:t>I </a:t>
            </a:r>
            <a:r>
              <a:rPr sz="3200" b="1" spc="-10" dirty="0">
                <a:solidFill>
                  <a:srgbClr val="7C9FD0"/>
                </a:solidFill>
                <a:latin typeface="Arial"/>
                <a:cs typeface="Arial"/>
              </a:rPr>
              <a:t>can’t  </a:t>
            </a:r>
            <a:r>
              <a:rPr sz="3200" b="1" dirty="0">
                <a:solidFill>
                  <a:srgbClr val="7C9FD0"/>
                </a:solidFill>
                <a:latin typeface="Arial"/>
                <a:cs typeface="Arial"/>
              </a:rPr>
              <a:t>understand any of</a:t>
            </a:r>
            <a:r>
              <a:rPr sz="3200" b="1" spc="-175" dirty="0">
                <a:solidFill>
                  <a:srgbClr val="7C9FD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7C9FD0"/>
                </a:solidFill>
                <a:latin typeface="Arial"/>
                <a:cs typeface="Arial"/>
              </a:rPr>
              <a:t>it.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0" y="1842516"/>
            <a:ext cx="3933825" cy="2307590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710" marR="604520">
              <a:lnSpc>
                <a:spcPct val="100000"/>
              </a:lnSpc>
              <a:spcBef>
                <a:spcPts val="270"/>
              </a:spcBef>
            </a:pPr>
            <a:r>
              <a:rPr sz="3200" b="1" spc="-30" dirty="0">
                <a:solidFill>
                  <a:srgbClr val="35385A"/>
                </a:solidFill>
                <a:latin typeface="Arial"/>
                <a:cs typeface="Arial"/>
              </a:rPr>
              <a:t>It’s </a:t>
            </a:r>
            <a:r>
              <a:rPr sz="3200" b="1" spc="-5" dirty="0">
                <a:solidFill>
                  <a:srgbClr val="35385A"/>
                </a:solidFill>
                <a:latin typeface="Arial"/>
                <a:cs typeface="Arial"/>
              </a:rPr>
              <a:t>my  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und</a:t>
            </a:r>
            <a:r>
              <a:rPr sz="3200" b="1" spc="-10" dirty="0">
                <a:solidFill>
                  <a:srgbClr val="35385A"/>
                </a:solidFill>
                <a:latin typeface="Arial"/>
                <a:cs typeface="Arial"/>
              </a:rPr>
              <a:t>e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rsta</a:t>
            </a:r>
            <a:r>
              <a:rPr sz="3200" b="1" spc="-10" dirty="0">
                <a:solidFill>
                  <a:srgbClr val="35385A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di</a:t>
            </a:r>
            <a:r>
              <a:rPr sz="3200" b="1" spc="-20" dirty="0">
                <a:solidFill>
                  <a:srgbClr val="35385A"/>
                </a:solidFill>
                <a:latin typeface="Arial"/>
                <a:cs typeface="Arial"/>
              </a:rPr>
              <a:t>n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g…</a:t>
            </a:r>
            <a:endParaRPr sz="3200">
              <a:latin typeface="Arial"/>
              <a:cs typeface="Arial"/>
            </a:endParaRPr>
          </a:p>
          <a:p>
            <a:pPr marL="92710" marR="629285">
              <a:lnSpc>
                <a:spcPct val="100000"/>
              </a:lnSpc>
              <a:spcBef>
                <a:spcPts val="1920"/>
              </a:spcBef>
            </a:pPr>
            <a:r>
              <a:rPr sz="3200" b="1" spc="-5" dirty="0">
                <a:solidFill>
                  <a:srgbClr val="35385A"/>
                </a:solidFill>
                <a:latin typeface="Arial"/>
                <a:cs typeface="Arial"/>
              </a:rPr>
              <a:t>According 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to</a:t>
            </a:r>
            <a:r>
              <a:rPr sz="3200" b="1" spc="-90" dirty="0">
                <a:solidFill>
                  <a:srgbClr val="35385A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5385A"/>
                </a:solidFill>
                <a:latin typeface="Arial"/>
                <a:cs typeface="Arial"/>
              </a:rPr>
              <a:t>my  </a:t>
            </a:r>
            <a:r>
              <a:rPr sz="3200" b="1" spc="-5" dirty="0">
                <a:solidFill>
                  <a:srgbClr val="35385A"/>
                </a:solidFill>
                <a:latin typeface="Arial"/>
                <a:cs typeface="Arial"/>
              </a:rPr>
              <a:t>understanding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451" y="327659"/>
            <a:ext cx="7676008" cy="1031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1813001"/>
            <a:ext cx="388492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b="1" spc="-20" dirty="0">
                <a:latin typeface="Arial"/>
                <a:cs typeface="Arial"/>
              </a:rPr>
              <a:t>Avoid </a:t>
            </a:r>
            <a:r>
              <a:rPr sz="2700" b="1" spc="25" dirty="0">
                <a:latin typeface="Arial"/>
                <a:cs typeface="Arial"/>
              </a:rPr>
              <a:t>being</a:t>
            </a:r>
            <a:r>
              <a:rPr sz="2700" b="1" spc="114" dirty="0">
                <a:latin typeface="Arial"/>
                <a:cs typeface="Arial"/>
              </a:rPr>
              <a:t> </a:t>
            </a:r>
            <a:r>
              <a:rPr sz="2700" b="1" spc="5" dirty="0">
                <a:latin typeface="Arial"/>
                <a:cs typeface="Arial"/>
              </a:rPr>
              <a:t>offensive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51459" y="2781300"/>
            <a:ext cx="7620000" cy="1754505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 marR="4812030">
              <a:lnSpc>
                <a:spcPct val="100000"/>
              </a:lnSpc>
              <a:spcBef>
                <a:spcPts val="265"/>
              </a:spcBef>
            </a:pPr>
            <a:r>
              <a:rPr sz="3600" b="1" spc="-90" dirty="0">
                <a:latin typeface="Arial"/>
                <a:cs typeface="Arial"/>
              </a:rPr>
              <a:t>You </a:t>
            </a:r>
            <a:r>
              <a:rPr sz="3600" b="1" spc="-5" dirty="0">
                <a:latin typeface="Arial"/>
                <a:cs typeface="Arial"/>
              </a:rPr>
              <a:t>failed </a:t>
            </a:r>
            <a:r>
              <a:rPr sz="3600" b="1" dirty="0">
                <a:latin typeface="Arial"/>
                <a:cs typeface="Arial"/>
              </a:rPr>
              <a:t>to  Rubbish</a:t>
            </a:r>
            <a:endParaRPr sz="36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3600" b="1" spc="-5" dirty="0">
                <a:latin typeface="Arial"/>
                <a:cs typeface="Arial"/>
              </a:rPr>
              <a:t>Simply nonsense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57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90" dirty="0"/>
              <a:t>Bring </a:t>
            </a:r>
            <a:r>
              <a:rPr sz="2700" spc="110" dirty="0"/>
              <a:t>courtesy </a:t>
            </a:r>
            <a:r>
              <a:rPr sz="2700" spc="170" dirty="0"/>
              <a:t>in </a:t>
            </a:r>
            <a:r>
              <a:rPr sz="2700" spc="140" dirty="0"/>
              <a:t>the </a:t>
            </a:r>
            <a:r>
              <a:rPr sz="2700" spc="170" dirty="0"/>
              <a:t>following</a:t>
            </a:r>
            <a:r>
              <a:rPr sz="2700" spc="-45" dirty="0"/>
              <a:t> </a:t>
            </a:r>
            <a:r>
              <a:rPr sz="2700" spc="80" dirty="0"/>
              <a:t>sentence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2389759"/>
            <a:ext cx="76638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-125" dirty="0">
                <a:latin typeface="Arial"/>
                <a:cs typeface="Arial"/>
              </a:rPr>
              <a:t>We </a:t>
            </a:r>
            <a:r>
              <a:rPr sz="2700" spc="204" dirty="0">
                <a:latin typeface="Arial"/>
                <a:cs typeface="Arial"/>
              </a:rPr>
              <a:t>don’t </a:t>
            </a:r>
            <a:r>
              <a:rPr sz="2700" spc="105" dirty="0">
                <a:latin typeface="Arial"/>
                <a:cs typeface="Arial"/>
              </a:rPr>
              <a:t>feel </a:t>
            </a:r>
            <a:r>
              <a:rPr sz="2700" spc="145" dirty="0">
                <a:latin typeface="Arial"/>
                <a:cs typeface="Arial"/>
              </a:rPr>
              <a:t>your </a:t>
            </a:r>
            <a:r>
              <a:rPr sz="2700" spc="140" dirty="0">
                <a:latin typeface="Arial"/>
                <a:cs typeface="Arial"/>
              </a:rPr>
              <a:t>qualification match </a:t>
            </a:r>
            <a:r>
              <a:rPr sz="2700" spc="175" dirty="0">
                <a:latin typeface="Arial"/>
                <a:cs typeface="Arial"/>
              </a:rPr>
              <a:t>our </a:t>
            </a:r>
            <a:r>
              <a:rPr sz="2700" spc="185" dirty="0">
                <a:latin typeface="Arial"/>
                <a:cs typeface="Arial"/>
              </a:rPr>
              <a:t>job  </a:t>
            </a:r>
            <a:r>
              <a:rPr sz="2700" spc="80" dirty="0">
                <a:latin typeface="Arial"/>
                <a:cs typeface="Arial"/>
              </a:rPr>
              <a:t>needs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556" y="592836"/>
            <a:ext cx="3908283" cy="423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Your </a:t>
            </a:r>
            <a:r>
              <a:rPr spc="135" dirty="0"/>
              <a:t>qualifications </a:t>
            </a:r>
            <a:r>
              <a:rPr spc="60" dirty="0"/>
              <a:t>are </a:t>
            </a:r>
            <a:r>
              <a:rPr spc="120" dirty="0"/>
              <a:t>excellent </a:t>
            </a:r>
            <a:r>
              <a:rPr spc="114" dirty="0"/>
              <a:t>and </a:t>
            </a:r>
            <a:r>
              <a:rPr spc="120" dirty="0"/>
              <a:t>show  </a:t>
            </a:r>
            <a:r>
              <a:rPr spc="165" dirty="0"/>
              <a:t>that </a:t>
            </a:r>
            <a:r>
              <a:rPr spc="90" dirty="0"/>
              <a:t>you've </a:t>
            </a:r>
            <a:r>
              <a:rPr spc="95" dirty="0"/>
              <a:t>assumed </a:t>
            </a:r>
            <a:r>
              <a:rPr spc="120" dirty="0"/>
              <a:t>greater </a:t>
            </a:r>
            <a:r>
              <a:rPr spc="65" dirty="0"/>
              <a:t>levels </a:t>
            </a:r>
            <a:r>
              <a:rPr spc="190" dirty="0"/>
              <a:t>of  </a:t>
            </a:r>
            <a:r>
              <a:rPr spc="140" dirty="0"/>
              <a:t>responsibility </a:t>
            </a:r>
            <a:r>
              <a:rPr spc="190" dirty="0"/>
              <a:t>throughout </a:t>
            </a:r>
            <a:r>
              <a:rPr spc="145" dirty="0"/>
              <a:t>your </a:t>
            </a:r>
            <a:r>
              <a:rPr spc="70" dirty="0"/>
              <a:t>career. The  </a:t>
            </a:r>
            <a:r>
              <a:rPr spc="110" dirty="0"/>
              <a:t>candidate </a:t>
            </a:r>
            <a:r>
              <a:rPr spc="65" dirty="0"/>
              <a:t>we </a:t>
            </a:r>
            <a:r>
              <a:rPr spc="60" dirty="0"/>
              <a:t>are </a:t>
            </a:r>
            <a:r>
              <a:rPr spc="175" dirty="0"/>
              <a:t>looking for, </a:t>
            </a:r>
            <a:r>
              <a:rPr spc="100" dirty="0"/>
              <a:t>however,</a:t>
            </a:r>
            <a:r>
              <a:rPr spc="-50" dirty="0"/>
              <a:t> </a:t>
            </a:r>
            <a:r>
              <a:rPr spc="165" dirty="0"/>
              <a:t>will  </a:t>
            </a:r>
            <a:r>
              <a:rPr spc="50" dirty="0"/>
              <a:t>have </a:t>
            </a:r>
            <a:r>
              <a:rPr spc="-15" dirty="0"/>
              <a:t>a </a:t>
            </a:r>
            <a:r>
              <a:rPr spc="150" dirty="0"/>
              <a:t>stronger </a:t>
            </a:r>
            <a:r>
              <a:rPr spc="160" dirty="0"/>
              <a:t>marketing</a:t>
            </a:r>
            <a:r>
              <a:rPr spc="225" dirty="0"/>
              <a:t> </a:t>
            </a:r>
            <a:r>
              <a:rPr spc="135" dirty="0"/>
              <a:t>background…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5668" y="4480684"/>
            <a:ext cx="7706995" cy="87121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50" b="1" i="1" spc="-40" dirty="0">
                <a:latin typeface="Arial"/>
                <a:cs typeface="Arial"/>
              </a:rPr>
              <a:t>Maintain </a:t>
            </a:r>
            <a:r>
              <a:rPr sz="2850" b="1" i="1" spc="-95" dirty="0">
                <a:latin typeface="Arial"/>
                <a:cs typeface="Arial"/>
              </a:rPr>
              <a:t>a </a:t>
            </a:r>
            <a:r>
              <a:rPr sz="2850" b="1" i="1" spc="-70" dirty="0">
                <a:latin typeface="Arial"/>
                <a:cs typeface="Arial"/>
              </a:rPr>
              <a:t>positive </a:t>
            </a:r>
            <a:r>
              <a:rPr sz="2850" b="1" i="1" spc="-35" dirty="0">
                <a:latin typeface="Arial"/>
                <a:cs typeface="Arial"/>
              </a:rPr>
              <a:t>tone </a:t>
            </a:r>
            <a:r>
              <a:rPr sz="2850" b="1" i="1" spc="-100" dirty="0">
                <a:latin typeface="Arial"/>
                <a:cs typeface="Arial"/>
              </a:rPr>
              <a:t>even </a:t>
            </a:r>
            <a:r>
              <a:rPr sz="2850" b="1" i="1" spc="-85" dirty="0">
                <a:latin typeface="Arial"/>
                <a:cs typeface="Arial"/>
              </a:rPr>
              <a:t>when </a:t>
            </a:r>
            <a:r>
              <a:rPr sz="2850" b="1" i="1" spc="-45" dirty="0">
                <a:latin typeface="Arial"/>
                <a:cs typeface="Arial"/>
              </a:rPr>
              <a:t>breaking  </a:t>
            </a:r>
            <a:r>
              <a:rPr sz="2850" b="1" i="1" spc="-55" dirty="0">
                <a:latin typeface="Arial"/>
                <a:cs typeface="Arial"/>
              </a:rPr>
              <a:t>bad</a:t>
            </a:r>
            <a:r>
              <a:rPr sz="2850" b="1" i="1" spc="20" dirty="0">
                <a:latin typeface="Arial"/>
                <a:cs typeface="Arial"/>
              </a:rPr>
              <a:t> </a:t>
            </a:r>
            <a:r>
              <a:rPr sz="2850" b="1" i="1" spc="-85" dirty="0">
                <a:latin typeface="Arial"/>
                <a:cs typeface="Arial"/>
              </a:rPr>
              <a:t>news.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868" y="2199259"/>
            <a:ext cx="796480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50" dirty="0">
                <a:solidFill>
                  <a:srgbClr val="2CA1BE"/>
                </a:solidFill>
              </a:rPr>
              <a:t> </a:t>
            </a:r>
            <a:r>
              <a:rPr sz="2700" spc="-20" dirty="0"/>
              <a:t>Use </a:t>
            </a:r>
            <a:r>
              <a:rPr sz="2700" spc="135" dirty="0"/>
              <a:t>appropriate </a:t>
            </a:r>
            <a:r>
              <a:rPr sz="2700" spc="100" dirty="0"/>
              <a:t>language </a:t>
            </a:r>
            <a:r>
              <a:rPr sz="2700" spc="165" dirty="0"/>
              <a:t>that </a:t>
            </a:r>
            <a:r>
              <a:rPr sz="2700" spc="110" dirty="0"/>
              <a:t>reflects </a:t>
            </a:r>
            <a:r>
              <a:rPr sz="2700" spc="60" dirty="0"/>
              <a:t>equal  </a:t>
            </a:r>
            <a:r>
              <a:rPr sz="2700" spc="150" dirty="0"/>
              <a:t>treatment </a:t>
            </a:r>
            <a:r>
              <a:rPr sz="2700" spc="195" dirty="0"/>
              <a:t>of </a:t>
            </a:r>
            <a:r>
              <a:rPr sz="2700" spc="114" dirty="0"/>
              <a:t>people </a:t>
            </a:r>
            <a:r>
              <a:rPr sz="2700" spc="95" dirty="0"/>
              <a:t>regardless </a:t>
            </a:r>
            <a:r>
              <a:rPr sz="2700" spc="195" dirty="0"/>
              <a:t>of </a:t>
            </a:r>
            <a:r>
              <a:rPr sz="2700" spc="120" dirty="0"/>
              <a:t>gender,  </a:t>
            </a:r>
            <a:r>
              <a:rPr sz="2700" spc="60" dirty="0"/>
              <a:t>race, </a:t>
            </a:r>
            <a:r>
              <a:rPr sz="2700" spc="130" dirty="0"/>
              <a:t>ethnic </a:t>
            </a:r>
            <a:r>
              <a:rPr sz="2700" spc="160" dirty="0"/>
              <a:t>origin, </a:t>
            </a:r>
            <a:r>
              <a:rPr sz="2700" spc="114" dirty="0"/>
              <a:t>and </a:t>
            </a:r>
            <a:r>
              <a:rPr sz="2700" spc="100" dirty="0"/>
              <a:t>physical</a:t>
            </a:r>
            <a:r>
              <a:rPr sz="2700" spc="-10" dirty="0"/>
              <a:t> </a:t>
            </a:r>
            <a:r>
              <a:rPr sz="2700" spc="110" dirty="0"/>
              <a:t>features.</a:t>
            </a:r>
            <a:endParaRPr sz="27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163" y="595883"/>
            <a:ext cx="7965948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15891"/>
            <a:ext cx="5768340" cy="3723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062605" indent="-256540">
              <a:lnSpc>
                <a:spcPct val="112200"/>
              </a:lnSpc>
              <a:spcBef>
                <a:spcPts val="9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700" b="1" spc="20" dirty="0">
                <a:latin typeface="Arial"/>
                <a:cs typeface="Arial"/>
              </a:rPr>
              <a:t>Salesman/lady  </a:t>
            </a:r>
            <a:r>
              <a:rPr sz="2700" spc="-30" dirty="0">
                <a:latin typeface="Arial"/>
                <a:cs typeface="Arial"/>
              </a:rPr>
              <a:t>Sales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person</a:t>
            </a:r>
            <a:endParaRPr sz="2700">
              <a:latin typeface="Arial"/>
              <a:cs typeface="Arial"/>
            </a:endParaRPr>
          </a:p>
          <a:p>
            <a:pPr marL="268605" marR="2155825" indent="-256540">
              <a:lnSpc>
                <a:spcPts val="3650"/>
              </a:lnSpc>
              <a:spcBef>
                <a:spcPts val="18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700" b="1" spc="20" dirty="0">
                <a:latin typeface="Arial"/>
                <a:cs typeface="Arial"/>
              </a:rPr>
              <a:t>Manpower  </a:t>
            </a:r>
            <a:r>
              <a:rPr sz="2700" spc="80" dirty="0">
                <a:latin typeface="Arial"/>
                <a:cs typeface="Arial"/>
              </a:rPr>
              <a:t>Workers,</a:t>
            </a:r>
            <a:r>
              <a:rPr sz="2700" spc="25" dirty="0">
                <a:latin typeface="Arial"/>
                <a:cs typeface="Arial"/>
              </a:rPr>
              <a:t> </a:t>
            </a:r>
            <a:r>
              <a:rPr sz="2700" spc="60" dirty="0">
                <a:latin typeface="Arial"/>
                <a:cs typeface="Arial"/>
              </a:rPr>
              <a:t>Employees</a:t>
            </a:r>
            <a:endParaRPr sz="2700">
              <a:latin typeface="Arial"/>
              <a:cs typeface="Arial"/>
            </a:endParaRPr>
          </a:p>
          <a:p>
            <a:pPr marL="377190" indent="-365125">
              <a:lnSpc>
                <a:spcPct val="100000"/>
              </a:lnSpc>
              <a:spcBef>
                <a:spcPts val="20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76555" algn="l"/>
                <a:tab pos="377825" algn="l"/>
              </a:tabLst>
            </a:pPr>
            <a:r>
              <a:rPr sz="2700" b="1" spc="114" dirty="0">
                <a:latin typeface="Arial"/>
                <a:cs typeface="Arial"/>
              </a:rPr>
              <a:t>Man-made</a:t>
            </a:r>
            <a:endParaRPr sz="2700">
              <a:latin typeface="Arial"/>
              <a:cs typeface="Arial"/>
            </a:endParaRPr>
          </a:p>
          <a:p>
            <a:pPr marL="268605">
              <a:lnSpc>
                <a:spcPct val="100000"/>
              </a:lnSpc>
              <a:spcBef>
                <a:spcPts val="395"/>
              </a:spcBef>
            </a:pPr>
            <a:r>
              <a:rPr sz="2700" spc="125" dirty="0">
                <a:latin typeface="Arial"/>
                <a:cs typeface="Arial"/>
              </a:rPr>
              <a:t>Constructed, </a:t>
            </a:r>
            <a:r>
              <a:rPr sz="2700" spc="120" dirty="0">
                <a:latin typeface="Arial"/>
                <a:cs typeface="Arial"/>
              </a:rPr>
              <a:t>Manufactured,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Built</a:t>
            </a:r>
            <a:endParaRPr sz="2700">
              <a:latin typeface="Arial"/>
              <a:cs typeface="Arial"/>
            </a:endParaRPr>
          </a:p>
          <a:p>
            <a:pPr marL="268605" marR="3465829" indent="-256540">
              <a:lnSpc>
                <a:spcPct val="112200"/>
              </a:lnSpc>
              <a:spcBef>
                <a:spcPts val="1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76555" algn="l"/>
                <a:tab pos="377825" algn="l"/>
              </a:tabLst>
            </a:pPr>
            <a:r>
              <a:rPr dirty="0"/>
              <a:t>	</a:t>
            </a:r>
            <a:r>
              <a:rPr sz="2700" b="1" spc="15" dirty="0">
                <a:latin typeface="Arial"/>
                <a:cs typeface="Arial"/>
              </a:rPr>
              <a:t>Chairman  </a:t>
            </a:r>
            <a:r>
              <a:rPr sz="2700" spc="50" dirty="0">
                <a:latin typeface="Arial"/>
                <a:cs typeface="Arial"/>
              </a:rPr>
              <a:t>C</a:t>
            </a:r>
            <a:r>
              <a:rPr sz="2700" spc="45" dirty="0">
                <a:latin typeface="Arial"/>
                <a:cs typeface="Arial"/>
              </a:rPr>
              <a:t>h</a:t>
            </a:r>
            <a:r>
              <a:rPr sz="2700" spc="120" dirty="0">
                <a:latin typeface="Arial"/>
                <a:cs typeface="Arial"/>
              </a:rPr>
              <a:t>air</a:t>
            </a:r>
            <a:r>
              <a:rPr sz="2700" spc="195" dirty="0">
                <a:latin typeface="Arial"/>
                <a:cs typeface="Arial"/>
              </a:rPr>
              <a:t>p</a:t>
            </a:r>
            <a:r>
              <a:rPr sz="2700" spc="105" dirty="0">
                <a:latin typeface="Arial"/>
                <a:cs typeface="Arial"/>
              </a:rPr>
              <a:t>erson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4310"/>
            <a:ext cx="77819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1900" spc="-555" dirty="0">
                <a:solidFill>
                  <a:srgbClr val="2CA1BE"/>
                </a:solidFill>
              </a:rPr>
              <a:t></a:t>
            </a:r>
            <a:r>
              <a:rPr sz="1900" spc="480" dirty="0">
                <a:solidFill>
                  <a:srgbClr val="2CA1BE"/>
                </a:solidFill>
              </a:rPr>
              <a:t> </a:t>
            </a:r>
            <a:r>
              <a:rPr sz="2800" spc="75" dirty="0"/>
              <a:t>“Unclear </a:t>
            </a:r>
            <a:r>
              <a:rPr sz="2800" spc="190" dirty="0"/>
              <a:t>writing </a:t>
            </a:r>
            <a:r>
              <a:rPr sz="2800" spc="95" dirty="0"/>
              <a:t>costs </a:t>
            </a:r>
            <a:r>
              <a:rPr sz="2800" spc="110" dirty="0"/>
              <a:t>American </a:t>
            </a:r>
            <a:r>
              <a:rPr sz="2800" spc="55" dirty="0"/>
              <a:t>businesses  </a:t>
            </a:r>
            <a:r>
              <a:rPr sz="2800" spc="90" dirty="0"/>
              <a:t>real </a:t>
            </a:r>
            <a:r>
              <a:rPr sz="2800" spc="105" dirty="0"/>
              <a:t>money—over </a:t>
            </a:r>
            <a:r>
              <a:rPr sz="2800" spc="110" dirty="0"/>
              <a:t>one </a:t>
            </a:r>
            <a:r>
              <a:rPr sz="2800" spc="175" dirty="0"/>
              <a:t>billion </a:t>
            </a:r>
            <a:r>
              <a:rPr sz="2800" spc="130" dirty="0"/>
              <a:t>dollars </a:t>
            </a:r>
            <a:r>
              <a:rPr sz="2800" spc="-15" dirty="0"/>
              <a:t>a </a:t>
            </a:r>
            <a:r>
              <a:rPr sz="2800" spc="70" dirty="0"/>
              <a:t>year,  </a:t>
            </a:r>
            <a:r>
              <a:rPr sz="2800" spc="125" dirty="0"/>
              <a:t>according </a:t>
            </a:r>
            <a:r>
              <a:rPr sz="2800" spc="210" dirty="0"/>
              <a:t>to </a:t>
            </a:r>
            <a:r>
              <a:rPr sz="2800" spc="105" dirty="0"/>
              <a:t>one</a:t>
            </a:r>
            <a:r>
              <a:rPr sz="2800" spc="55" dirty="0"/>
              <a:t> </a:t>
            </a:r>
            <a:r>
              <a:rPr sz="2800" spc="110" dirty="0"/>
              <a:t>estimate…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45668" y="3750945"/>
            <a:ext cx="7286625" cy="17399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10" dirty="0">
                <a:latin typeface="Arial"/>
                <a:cs typeface="Arial"/>
              </a:rPr>
              <a:t>(“Why </a:t>
            </a:r>
            <a:r>
              <a:rPr sz="2800" spc="125" dirty="0">
                <a:latin typeface="Arial"/>
                <a:cs typeface="Arial"/>
              </a:rPr>
              <a:t>Dick </a:t>
            </a:r>
            <a:r>
              <a:rPr sz="2800" spc="120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Jane </a:t>
            </a:r>
            <a:r>
              <a:rPr sz="2800" spc="120" dirty="0">
                <a:latin typeface="Arial"/>
                <a:cs typeface="Arial"/>
              </a:rPr>
              <a:t>Can’t </a:t>
            </a:r>
            <a:r>
              <a:rPr sz="2800" spc="75" dirty="0">
                <a:latin typeface="Arial"/>
                <a:cs typeface="Arial"/>
              </a:rPr>
              <a:t>Write </a:t>
            </a:r>
            <a:r>
              <a:rPr sz="2800" spc="165" dirty="0">
                <a:latin typeface="Arial"/>
                <a:cs typeface="Arial"/>
              </a:rPr>
              <a:t>on </a:t>
            </a:r>
            <a:r>
              <a:rPr sz="2800" spc="140" dirty="0">
                <a:latin typeface="Arial"/>
                <a:cs typeface="Arial"/>
              </a:rPr>
              <a:t>the  </a:t>
            </a:r>
            <a:r>
              <a:rPr sz="2800" spc="20" dirty="0">
                <a:latin typeface="Arial"/>
                <a:cs typeface="Arial"/>
              </a:rPr>
              <a:t>Job…and </a:t>
            </a:r>
            <a:r>
              <a:rPr sz="2800" spc="105" dirty="0">
                <a:latin typeface="Arial"/>
                <a:cs typeface="Arial"/>
              </a:rPr>
              <a:t>How </a:t>
            </a:r>
            <a:r>
              <a:rPr sz="2800" spc="210" dirty="0">
                <a:latin typeface="Arial"/>
                <a:cs typeface="Arial"/>
              </a:rPr>
              <a:t>to </a:t>
            </a:r>
            <a:r>
              <a:rPr sz="2800" spc="105" dirty="0">
                <a:latin typeface="Arial"/>
                <a:cs typeface="Arial"/>
              </a:rPr>
              <a:t>Help </a:t>
            </a:r>
            <a:r>
              <a:rPr sz="2800" spc="114" dirty="0">
                <a:latin typeface="Arial"/>
                <a:cs typeface="Arial"/>
              </a:rPr>
              <a:t>Them,” </a:t>
            </a:r>
            <a:r>
              <a:rPr sz="2800" spc="-25" dirty="0">
                <a:latin typeface="Arial"/>
                <a:cs typeface="Arial"/>
              </a:rPr>
              <a:t>Janet </a:t>
            </a:r>
            <a:r>
              <a:rPr sz="2800" spc="40" dirty="0">
                <a:latin typeface="Arial"/>
                <a:cs typeface="Arial"/>
              </a:rPr>
              <a:t>Van  </a:t>
            </a:r>
            <a:r>
              <a:rPr sz="2800" spc="75" dirty="0">
                <a:latin typeface="Arial"/>
                <a:cs typeface="Arial"/>
              </a:rPr>
              <a:t>Wicklen, </a:t>
            </a:r>
            <a:r>
              <a:rPr sz="2800" spc="110" dirty="0">
                <a:latin typeface="Arial"/>
                <a:cs typeface="Arial"/>
              </a:rPr>
              <a:t>American </a:t>
            </a:r>
            <a:r>
              <a:rPr sz="2800" spc="45" dirty="0">
                <a:latin typeface="Arial"/>
                <a:cs typeface="Arial"/>
              </a:rPr>
              <a:t>Society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140" dirty="0">
                <a:latin typeface="Arial"/>
                <a:cs typeface="Arial"/>
              </a:rPr>
              <a:t>Training </a:t>
            </a:r>
            <a:r>
              <a:rPr sz="2800" spc="114" dirty="0">
                <a:latin typeface="Arial"/>
                <a:cs typeface="Arial"/>
              </a:rPr>
              <a:t>and  </a:t>
            </a:r>
            <a:r>
              <a:rPr sz="2800" spc="120" dirty="0">
                <a:latin typeface="Arial"/>
                <a:cs typeface="Arial"/>
              </a:rPr>
              <a:t>Development,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155" dirty="0">
                <a:latin typeface="Arial"/>
                <a:cs typeface="Arial"/>
              </a:rPr>
              <a:t>2000)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343" y="568451"/>
            <a:ext cx="4833756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927301"/>
            <a:ext cx="796417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30" dirty="0">
                <a:latin typeface="Arial"/>
                <a:cs typeface="Arial"/>
              </a:rPr>
              <a:t>If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05" dirty="0">
                <a:latin typeface="Arial"/>
                <a:cs typeface="Arial"/>
              </a:rPr>
              <a:t>employee </a:t>
            </a:r>
            <a:r>
              <a:rPr sz="2700" spc="100" dirty="0">
                <a:latin typeface="Arial"/>
                <a:cs typeface="Arial"/>
              </a:rPr>
              <a:t>is late, give </a:t>
            </a:r>
            <a:r>
              <a:rPr sz="2700" spc="210" dirty="0">
                <a:latin typeface="Arial"/>
                <a:cs typeface="Arial"/>
              </a:rPr>
              <a:t>him </a:t>
            </a:r>
            <a:r>
              <a:rPr sz="2700" spc="105" dirty="0">
                <a:latin typeface="Arial"/>
                <a:cs typeface="Arial"/>
              </a:rPr>
              <a:t>one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warning.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A1BE"/>
              </a:buClr>
              <a:buFont typeface="Arial"/>
              <a:buChar char=""/>
            </a:pPr>
            <a:endParaRPr sz="3500">
              <a:latin typeface="Arial"/>
              <a:cs typeface="Arial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Char char=""/>
              <a:tabLst>
                <a:tab pos="269240" algn="l"/>
              </a:tabLst>
            </a:pPr>
            <a:r>
              <a:rPr sz="2700" spc="135" dirty="0">
                <a:latin typeface="Arial"/>
                <a:cs typeface="Arial"/>
              </a:rPr>
              <a:t>If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10" dirty="0">
                <a:latin typeface="Arial"/>
                <a:cs typeface="Arial"/>
              </a:rPr>
              <a:t>manager </a:t>
            </a:r>
            <a:r>
              <a:rPr sz="2700" spc="120" dirty="0">
                <a:latin typeface="Arial"/>
                <a:cs typeface="Arial"/>
              </a:rPr>
              <a:t>files </a:t>
            </a:r>
            <a:r>
              <a:rPr sz="2700" spc="200" dirty="0">
                <a:latin typeface="Arial"/>
                <a:cs typeface="Arial"/>
              </a:rPr>
              <a:t>his/her </a:t>
            </a:r>
            <a:r>
              <a:rPr sz="2700" spc="165" dirty="0">
                <a:latin typeface="Arial"/>
                <a:cs typeface="Arial"/>
              </a:rPr>
              <a:t>report </a:t>
            </a:r>
            <a:r>
              <a:rPr sz="2700" spc="-15" dirty="0">
                <a:latin typeface="Arial"/>
                <a:cs typeface="Arial"/>
              </a:rPr>
              <a:t>by  </a:t>
            </a:r>
            <a:r>
              <a:rPr sz="2700" spc="45" dirty="0">
                <a:latin typeface="Arial"/>
                <a:cs typeface="Arial"/>
              </a:rPr>
              <a:t>Wednesday, </a:t>
            </a:r>
            <a:r>
              <a:rPr sz="2700" spc="85" dirty="0">
                <a:latin typeface="Arial"/>
                <a:cs typeface="Arial"/>
              </a:rPr>
              <a:t>he </a:t>
            </a:r>
            <a:r>
              <a:rPr sz="2700" spc="180" dirty="0">
                <a:latin typeface="Arial"/>
                <a:cs typeface="Arial"/>
              </a:rPr>
              <a:t>or </a:t>
            </a:r>
            <a:r>
              <a:rPr sz="2700" spc="60" dirty="0">
                <a:latin typeface="Arial"/>
                <a:cs typeface="Arial"/>
              </a:rPr>
              <a:t>she </a:t>
            </a:r>
            <a:r>
              <a:rPr sz="2700" spc="160" dirty="0">
                <a:latin typeface="Arial"/>
                <a:cs typeface="Arial"/>
              </a:rPr>
              <a:t>will </a:t>
            </a:r>
            <a:r>
              <a:rPr sz="2700" spc="50" dirty="0">
                <a:latin typeface="Arial"/>
                <a:cs typeface="Arial"/>
              </a:rPr>
              <a:t>have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85" dirty="0">
                <a:latin typeface="Arial"/>
                <a:cs typeface="Arial"/>
              </a:rPr>
              <a:t>revised  </a:t>
            </a:r>
            <a:r>
              <a:rPr sz="2700" spc="105" dirty="0">
                <a:latin typeface="Arial"/>
                <a:cs typeface="Arial"/>
              </a:rPr>
              <a:t>copy </a:t>
            </a:r>
            <a:r>
              <a:rPr sz="2700" spc="140" dirty="0">
                <a:latin typeface="Arial"/>
                <a:cs typeface="Arial"/>
              </a:rPr>
              <a:t>retuned </a:t>
            </a:r>
            <a:r>
              <a:rPr sz="2700" spc="204" dirty="0">
                <a:latin typeface="Arial"/>
                <a:cs typeface="Arial"/>
              </a:rPr>
              <a:t>to him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125" dirty="0">
                <a:latin typeface="Arial"/>
                <a:cs typeface="Arial"/>
              </a:rPr>
              <a:t>her </a:t>
            </a:r>
            <a:r>
              <a:rPr sz="2700" spc="160" dirty="0">
                <a:latin typeface="Arial"/>
                <a:cs typeface="Arial"/>
              </a:rPr>
              <a:t>on</a:t>
            </a:r>
            <a:r>
              <a:rPr sz="2700" spc="-275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Friday.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Font typeface="Arial"/>
              <a:buChar char=""/>
            </a:pPr>
            <a:endParaRPr sz="3500">
              <a:latin typeface="Arial"/>
              <a:cs typeface="Arial"/>
            </a:endParaRPr>
          </a:p>
          <a:p>
            <a:pPr marL="268605" marR="6985" indent="-256540" algn="just">
              <a:lnSpc>
                <a:spcPct val="100000"/>
              </a:lnSpc>
              <a:spcBef>
                <a:spcPts val="5"/>
              </a:spcBef>
              <a:buClr>
                <a:srgbClr val="2CA1BE"/>
              </a:buClr>
              <a:buSzPct val="66666"/>
              <a:buChar char=""/>
              <a:tabLst>
                <a:tab pos="269240" algn="l"/>
              </a:tabLst>
            </a:pPr>
            <a:r>
              <a:rPr sz="2700" spc="180" dirty="0">
                <a:latin typeface="Arial"/>
                <a:cs typeface="Arial"/>
              </a:rPr>
              <a:t>Don’t </a:t>
            </a:r>
            <a:r>
              <a:rPr sz="2700" spc="150" dirty="0">
                <a:latin typeface="Arial"/>
                <a:cs typeface="Arial"/>
              </a:rPr>
              <a:t>judge </a:t>
            </a:r>
            <a:r>
              <a:rPr sz="2700" spc="110" dirty="0">
                <a:latin typeface="Arial"/>
                <a:cs typeface="Arial"/>
              </a:rPr>
              <a:t>someone </a:t>
            </a:r>
            <a:r>
              <a:rPr sz="2700" spc="150" dirty="0">
                <a:latin typeface="Arial"/>
                <a:cs typeface="Arial"/>
              </a:rPr>
              <a:t>simply </a:t>
            </a:r>
            <a:r>
              <a:rPr sz="2700" spc="160" dirty="0">
                <a:latin typeface="Arial"/>
                <a:cs typeface="Arial"/>
              </a:rPr>
              <a:t>on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80" dirty="0">
                <a:latin typeface="Arial"/>
                <a:cs typeface="Arial"/>
              </a:rPr>
              <a:t>basis </a:t>
            </a:r>
            <a:r>
              <a:rPr sz="2700" spc="60" dirty="0">
                <a:latin typeface="Arial"/>
                <a:cs typeface="Arial"/>
              </a:rPr>
              <a:t>of  </a:t>
            </a:r>
            <a:r>
              <a:rPr sz="2700" spc="125" dirty="0">
                <a:latin typeface="Arial"/>
                <a:cs typeface="Arial"/>
              </a:rPr>
              <a:t>his gender </a:t>
            </a:r>
            <a:r>
              <a:rPr sz="2700" spc="180" dirty="0">
                <a:latin typeface="Arial"/>
                <a:cs typeface="Arial"/>
              </a:rPr>
              <a:t>or</a:t>
            </a:r>
            <a:r>
              <a:rPr sz="2700" spc="1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color.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0163" y="307847"/>
            <a:ext cx="7697353" cy="107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5648" y="1584947"/>
            <a:ext cx="2139928" cy="42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585" y="1439621"/>
            <a:ext cx="21615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114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4100" b="1" spc="-270" dirty="0">
                <a:solidFill>
                  <a:srgbClr val="464646"/>
                </a:solidFill>
                <a:latin typeface="Arial"/>
                <a:cs typeface="Arial"/>
              </a:rPr>
              <a:t>LA</a:t>
            </a:r>
            <a:r>
              <a:rPr sz="4100" b="1" spc="-275" dirty="0">
                <a:solidFill>
                  <a:srgbClr val="464646"/>
                </a:solidFill>
                <a:latin typeface="Arial"/>
                <a:cs typeface="Arial"/>
              </a:rPr>
              <a:t>R</a:t>
            </a:r>
            <a:r>
              <a:rPr sz="4100" b="1" spc="-20" dirty="0">
                <a:solidFill>
                  <a:srgbClr val="464646"/>
                </a:solidFill>
                <a:latin typeface="Arial"/>
                <a:cs typeface="Arial"/>
              </a:rPr>
              <a:t>ITY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23" y="583691"/>
            <a:ext cx="2135865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65834"/>
            <a:ext cx="7964805" cy="43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  <a:tab pos="1751330" algn="l"/>
                <a:tab pos="2237740" algn="l"/>
                <a:tab pos="3395979" algn="l"/>
                <a:tab pos="3820160" algn="l"/>
                <a:tab pos="4307840" algn="l"/>
                <a:tab pos="5603240" algn="l"/>
                <a:tab pos="6495415" algn="l"/>
              </a:tabLst>
            </a:pPr>
            <a:r>
              <a:rPr sz="2700" spc="-315" dirty="0">
                <a:latin typeface="Arial"/>
                <a:cs typeface="Arial"/>
              </a:rPr>
              <a:t>P</a:t>
            </a:r>
            <a:r>
              <a:rPr sz="2700" spc="175" dirty="0">
                <a:latin typeface="Arial"/>
                <a:cs typeface="Arial"/>
              </a:rPr>
              <a:t>ur</a:t>
            </a:r>
            <a:r>
              <a:rPr sz="2700" spc="225" dirty="0">
                <a:latin typeface="Arial"/>
                <a:cs typeface="Arial"/>
              </a:rPr>
              <a:t>p</a:t>
            </a:r>
            <a:r>
              <a:rPr sz="2700" spc="55" dirty="0">
                <a:latin typeface="Arial"/>
                <a:cs typeface="Arial"/>
              </a:rPr>
              <a:t>os</a:t>
            </a:r>
            <a:r>
              <a:rPr sz="2700" spc="60" dirty="0">
                <a:latin typeface="Arial"/>
                <a:cs typeface="Arial"/>
              </a:rPr>
              <a:t>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260" dirty="0">
                <a:latin typeface="Arial"/>
                <a:cs typeface="Arial"/>
              </a:rPr>
              <a:t>o</a:t>
            </a:r>
            <a:r>
              <a:rPr sz="2700" spc="130" dirty="0">
                <a:latin typeface="Arial"/>
                <a:cs typeface="Arial"/>
              </a:rPr>
              <a:t>f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14" dirty="0">
                <a:latin typeface="Arial"/>
                <a:cs typeface="Arial"/>
              </a:rPr>
              <a:t>clarit</a:t>
            </a:r>
            <a:r>
              <a:rPr sz="2700" spc="170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55" dirty="0">
                <a:latin typeface="Arial"/>
                <a:cs typeface="Arial"/>
              </a:rPr>
              <a:t>i</a:t>
            </a:r>
            <a:r>
              <a:rPr sz="2700" spc="14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30" dirty="0">
                <a:latin typeface="Arial"/>
                <a:cs typeface="Arial"/>
              </a:rPr>
              <a:t>t</a:t>
            </a:r>
            <a:r>
              <a:rPr sz="2700" spc="275" dirty="0">
                <a:latin typeface="Arial"/>
                <a:cs typeface="Arial"/>
              </a:rPr>
              <a:t>o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70" dirty="0">
                <a:latin typeface="Arial"/>
                <a:cs typeface="Arial"/>
              </a:rPr>
              <a:t>convey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60" dirty="0">
                <a:latin typeface="Arial"/>
                <a:cs typeface="Arial"/>
              </a:rPr>
              <a:t>you</a:t>
            </a:r>
            <a:r>
              <a:rPr sz="2700" spc="100" dirty="0">
                <a:latin typeface="Arial"/>
                <a:cs typeface="Arial"/>
              </a:rPr>
              <a:t>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60" dirty="0">
                <a:latin typeface="Arial"/>
                <a:cs typeface="Arial"/>
              </a:rPr>
              <a:t>message  </a:t>
            </a:r>
            <a:r>
              <a:rPr sz="2700" spc="85" dirty="0">
                <a:latin typeface="Arial"/>
                <a:cs typeface="Arial"/>
              </a:rPr>
              <a:t>accurately </a:t>
            </a:r>
            <a:r>
              <a:rPr sz="2700" spc="204" dirty="0">
                <a:latin typeface="Arial"/>
                <a:cs typeface="Arial"/>
              </a:rPr>
              <a:t>to</a:t>
            </a:r>
            <a:r>
              <a:rPr sz="2700" spc="105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reader.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Arial"/>
              <a:buChar char=""/>
            </a:pPr>
            <a:endParaRPr sz="35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  <a:tab pos="2004695" algn="l"/>
                <a:tab pos="4010660" algn="l"/>
                <a:tab pos="5299710" algn="l"/>
                <a:tab pos="6609715" algn="l"/>
                <a:tab pos="6961505" algn="l"/>
              </a:tabLst>
            </a:pPr>
            <a:r>
              <a:rPr sz="2700" spc="80" dirty="0">
                <a:latin typeface="Arial"/>
                <a:cs typeface="Arial"/>
              </a:rPr>
              <a:t>Tech</a:t>
            </a:r>
            <a:r>
              <a:rPr sz="2700" spc="90" dirty="0">
                <a:latin typeface="Arial"/>
                <a:cs typeface="Arial"/>
              </a:rPr>
              <a:t>n</a:t>
            </a:r>
            <a:r>
              <a:rPr sz="2700" spc="50" dirty="0">
                <a:latin typeface="Arial"/>
                <a:cs typeface="Arial"/>
              </a:rPr>
              <a:t>ic</a:t>
            </a:r>
            <a:r>
              <a:rPr sz="2700" spc="90" dirty="0">
                <a:latin typeface="Arial"/>
                <a:cs typeface="Arial"/>
              </a:rPr>
              <a:t>a</a:t>
            </a:r>
            <a:r>
              <a:rPr sz="2700" spc="180" dirty="0">
                <a:latin typeface="Arial"/>
                <a:cs typeface="Arial"/>
              </a:rPr>
              <a:t>l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40" dirty="0">
                <a:latin typeface="Arial"/>
                <a:cs typeface="Arial"/>
              </a:rPr>
              <a:t>document</a:t>
            </a:r>
            <a:r>
              <a:rPr sz="2700" spc="130" dirty="0">
                <a:latin typeface="Arial"/>
                <a:cs typeface="Arial"/>
              </a:rPr>
              <a:t>s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spc="175" dirty="0">
                <a:latin typeface="Arial"/>
                <a:cs typeface="Arial"/>
              </a:rPr>
              <a:t>hould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75" dirty="0">
                <a:latin typeface="Arial"/>
                <a:cs typeface="Arial"/>
              </a:rPr>
              <a:t>conv</a:t>
            </a:r>
            <a:r>
              <a:rPr sz="2700" spc="70" dirty="0">
                <a:latin typeface="Arial"/>
                <a:cs typeface="Arial"/>
              </a:rPr>
              <a:t>e</a:t>
            </a:r>
            <a:r>
              <a:rPr sz="2700" spc="60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spc="95" dirty="0">
                <a:latin typeface="Arial"/>
                <a:cs typeface="Arial"/>
              </a:rPr>
              <a:t>i</a:t>
            </a:r>
            <a:r>
              <a:rPr sz="2700" spc="240" dirty="0">
                <a:latin typeface="Arial"/>
                <a:cs typeface="Arial"/>
              </a:rPr>
              <a:t>n</a:t>
            </a:r>
            <a:r>
              <a:rPr sz="2700" spc="100" dirty="0">
                <a:latin typeface="Arial"/>
                <a:cs typeface="Arial"/>
              </a:rPr>
              <a:t>gle  </a:t>
            </a:r>
            <a:r>
              <a:rPr sz="2700" spc="140" dirty="0">
                <a:latin typeface="Arial"/>
                <a:cs typeface="Arial"/>
              </a:rPr>
              <a:t>meaning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5" dirty="0">
                <a:latin typeface="Arial"/>
                <a:cs typeface="Arial"/>
              </a:rPr>
              <a:t>reader </a:t>
            </a:r>
            <a:r>
              <a:rPr sz="2700" spc="60" dirty="0">
                <a:latin typeface="Arial"/>
                <a:cs typeface="Arial"/>
              </a:rPr>
              <a:t>can</a:t>
            </a:r>
            <a:r>
              <a:rPr sz="2700" spc="-110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understand.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Arial"/>
              <a:cs typeface="Arial"/>
            </a:endParaRPr>
          </a:p>
          <a:p>
            <a:pPr marL="268605" marR="6350" indent="68580">
              <a:lnSpc>
                <a:spcPts val="3240"/>
              </a:lnSpc>
              <a:spcBef>
                <a:spcPts val="5"/>
              </a:spcBef>
              <a:tabLst>
                <a:tab pos="2092960" algn="l"/>
                <a:tab pos="3760470" algn="l"/>
                <a:tab pos="4850130" algn="l"/>
                <a:tab pos="6055995" algn="l"/>
                <a:tab pos="6906895" algn="l"/>
              </a:tabLst>
            </a:pPr>
            <a:r>
              <a:rPr sz="2850" i="1" spc="-30" dirty="0">
                <a:latin typeface="Arial"/>
                <a:cs typeface="Arial"/>
              </a:rPr>
              <a:t>Uncle</a:t>
            </a:r>
            <a:r>
              <a:rPr sz="2850" i="1" spc="-50" dirty="0">
                <a:latin typeface="Arial"/>
                <a:cs typeface="Arial"/>
              </a:rPr>
              <a:t>a</a:t>
            </a:r>
            <a:r>
              <a:rPr sz="2850" i="1" spc="155" dirty="0">
                <a:latin typeface="Arial"/>
                <a:cs typeface="Arial"/>
              </a:rPr>
              <a:t>r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145" dirty="0">
                <a:latin typeface="Arial"/>
                <a:cs typeface="Arial"/>
              </a:rPr>
              <a:t>wri</a:t>
            </a:r>
            <a:r>
              <a:rPr sz="2850" i="1" spc="85" dirty="0">
                <a:latin typeface="Arial"/>
                <a:cs typeface="Arial"/>
              </a:rPr>
              <a:t>t</a:t>
            </a:r>
            <a:r>
              <a:rPr sz="2850" i="1" spc="130" dirty="0">
                <a:latin typeface="Arial"/>
                <a:cs typeface="Arial"/>
              </a:rPr>
              <a:t>i</a:t>
            </a:r>
            <a:r>
              <a:rPr sz="2850" i="1" spc="90" dirty="0">
                <a:latin typeface="Arial"/>
                <a:cs typeface="Arial"/>
              </a:rPr>
              <a:t>ng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-20" dirty="0">
                <a:latin typeface="Arial"/>
                <a:cs typeface="Arial"/>
              </a:rPr>
              <a:t>can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15" dirty="0">
                <a:latin typeface="Arial"/>
                <a:cs typeface="Arial"/>
              </a:rPr>
              <a:t>lea</a:t>
            </a:r>
            <a:r>
              <a:rPr sz="2850" i="1" spc="25" dirty="0">
                <a:latin typeface="Arial"/>
                <a:cs typeface="Arial"/>
              </a:rPr>
              <a:t>d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90" dirty="0">
                <a:latin typeface="Arial"/>
                <a:cs typeface="Arial"/>
              </a:rPr>
              <a:t>t</a:t>
            </a:r>
            <a:r>
              <a:rPr sz="2850" i="1" spc="190" dirty="0">
                <a:latin typeface="Arial"/>
                <a:cs typeface="Arial"/>
              </a:rPr>
              <a:t>o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80" dirty="0">
                <a:latin typeface="Arial"/>
                <a:cs typeface="Arial"/>
              </a:rPr>
              <a:t>wrong </a:t>
            </a:r>
            <a:r>
              <a:rPr sz="2850" i="1" spc="40" dirty="0">
                <a:latin typeface="Arial"/>
                <a:cs typeface="Arial"/>
              </a:rPr>
              <a:t> </a:t>
            </a:r>
            <a:r>
              <a:rPr sz="2850" i="1" spc="90" dirty="0">
                <a:latin typeface="Arial"/>
                <a:cs typeface="Arial"/>
              </a:rPr>
              <a:t>interpretation</a:t>
            </a:r>
            <a:endParaRPr sz="2850">
              <a:latin typeface="Arial"/>
              <a:cs typeface="Arial"/>
            </a:endParaRPr>
          </a:p>
          <a:p>
            <a:pPr marL="268605" marR="5715" indent="-29209">
              <a:lnSpc>
                <a:spcPts val="3240"/>
              </a:lnSpc>
              <a:spcBef>
                <a:spcPts val="395"/>
              </a:spcBef>
              <a:tabLst>
                <a:tab pos="1087120" algn="l"/>
                <a:tab pos="2533650" algn="l"/>
                <a:tab pos="4552950" algn="l"/>
                <a:tab pos="5203825" algn="l"/>
                <a:tab pos="6118225" algn="l"/>
                <a:tab pos="6684009" algn="l"/>
              </a:tabLst>
            </a:pPr>
            <a:r>
              <a:rPr sz="2850" i="1" spc="-85" dirty="0">
                <a:latin typeface="Arial"/>
                <a:cs typeface="Arial"/>
              </a:rPr>
              <a:t>e</a:t>
            </a:r>
            <a:r>
              <a:rPr sz="2850" i="1" spc="55" dirty="0">
                <a:latin typeface="Arial"/>
                <a:cs typeface="Arial"/>
              </a:rPr>
              <a:t>.</a:t>
            </a:r>
            <a:r>
              <a:rPr sz="2850" i="1" spc="90" dirty="0">
                <a:latin typeface="Arial"/>
                <a:cs typeface="Arial"/>
              </a:rPr>
              <a:t>g</a:t>
            </a:r>
            <a:r>
              <a:rPr sz="2850" i="1" spc="60" dirty="0">
                <a:latin typeface="Arial"/>
                <a:cs typeface="Arial"/>
              </a:rPr>
              <a:t>.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90" dirty="0">
                <a:latin typeface="Arial"/>
                <a:cs typeface="Arial"/>
              </a:rPr>
              <a:t>u</a:t>
            </a:r>
            <a:r>
              <a:rPr sz="2850" i="1" spc="80" dirty="0">
                <a:latin typeface="Arial"/>
                <a:cs typeface="Arial"/>
              </a:rPr>
              <a:t>n</a:t>
            </a:r>
            <a:r>
              <a:rPr sz="2850" i="1" dirty="0">
                <a:latin typeface="Arial"/>
                <a:cs typeface="Arial"/>
              </a:rPr>
              <a:t>cl</a:t>
            </a:r>
            <a:r>
              <a:rPr sz="2850" i="1" spc="-5" dirty="0">
                <a:latin typeface="Arial"/>
                <a:cs typeface="Arial"/>
              </a:rPr>
              <a:t>e</a:t>
            </a:r>
            <a:r>
              <a:rPr sz="2850" i="1" spc="35" dirty="0">
                <a:latin typeface="Arial"/>
                <a:cs typeface="Arial"/>
              </a:rPr>
              <a:t>a</a:t>
            </a:r>
            <a:r>
              <a:rPr sz="2850" i="1" spc="20" dirty="0">
                <a:latin typeface="Arial"/>
                <a:cs typeface="Arial"/>
              </a:rPr>
              <a:t>r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60" dirty="0">
                <a:latin typeface="Arial"/>
                <a:cs typeface="Arial"/>
              </a:rPr>
              <a:t>i</a:t>
            </a:r>
            <a:r>
              <a:rPr sz="2850" i="1" spc="155" dirty="0">
                <a:latin typeface="Arial"/>
                <a:cs typeface="Arial"/>
              </a:rPr>
              <a:t>n</a:t>
            </a:r>
            <a:r>
              <a:rPr sz="2850" i="1" spc="-65" dirty="0">
                <a:latin typeface="Arial"/>
                <a:cs typeface="Arial"/>
              </a:rPr>
              <a:t>s</a:t>
            </a:r>
            <a:r>
              <a:rPr sz="2850" i="1" spc="130" dirty="0">
                <a:latin typeface="Arial"/>
                <a:cs typeface="Arial"/>
              </a:rPr>
              <a:t>truc</a:t>
            </a:r>
            <a:r>
              <a:rPr sz="2850" i="1" spc="80" dirty="0">
                <a:latin typeface="Arial"/>
                <a:cs typeface="Arial"/>
              </a:rPr>
              <a:t>t</a:t>
            </a:r>
            <a:r>
              <a:rPr sz="2850" i="1" spc="85" dirty="0">
                <a:latin typeface="Arial"/>
                <a:cs typeface="Arial"/>
              </a:rPr>
              <a:t>io</a:t>
            </a:r>
            <a:r>
              <a:rPr sz="2850" i="1" spc="130" dirty="0">
                <a:latin typeface="Arial"/>
                <a:cs typeface="Arial"/>
              </a:rPr>
              <a:t>n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75" dirty="0">
                <a:latin typeface="Arial"/>
                <a:cs typeface="Arial"/>
              </a:rPr>
              <a:t>o</a:t>
            </a:r>
            <a:r>
              <a:rPr sz="2850" i="1" spc="80" dirty="0">
                <a:latin typeface="Arial"/>
                <a:cs typeface="Arial"/>
              </a:rPr>
              <a:t>n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60" dirty="0">
                <a:latin typeface="Arial"/>
                <a:cs typeface="Arial"/>
              </a:rPr>
              <a:t>how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90" dirty="0">
                <a:latin typeface="Arial"/>
                <a:cs typeface="Arial"/>
              </a:rPr>
              <a:t>t</a:t>
            </a:r>
            <a:r>
              <a:rPr sz="2850" i="1" spc="195" dirty="0">
                <a:latin typeface="Arial"/>
                <a:cs typeface="Arial"/>
              </a:rPr>
              <a:t>o</a:t>
            </a:r>
            <a:r>
              <a:rPr sz="2850" i="1" dirty="0">
                <a:latin typeface="Arial"/>
                <a:cs typeface="Arial"/>
              </a:rPr>
              <a:t>	</a:t>
            </a:r>
            <a:r>
              <a:rPr sz="2850" i="1" spc="25" dirty="0">
                <a:latin typeface="Arial"/>
                <a:cs typeface="Arial"/>
              </a:rPr>
              <a:t>opera</a:t>
            </a:r>
            <a:r>
              <a:rPr sz="2850" i="1" spc="55" dirty="0">
                <a:latin typeface="Arial"/>
                <a:cs typeface="Arial"/>
              </a:rPr>
              <a:t>te </a:t>
            </a:r>
            <a:r>
              <a:rPr sz="2850" i="1" spc="40" dirty="0">
                <a:latin typeface="Arial"/>
                <a:cs typeface="Arial"/>
              </a:rPr>
              <a:t> machinery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23" y="583691"/>
            <a:ext cx="2135865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584705"/>
            <a:ext cx="5326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70" dirty="0">
                <a:latin typeface="Arial"/>
                <a:cs typeface="Arial"/>
              </a:rPr>
              <a:t>Choose </a:t>
            </a:r>
            <a:r>
              <a:rPr sz="2700" spc="160" dirty="0">
                <a:latin typeface="Arial"/>
                <a:cs typeface="Arial"/>
              </a:rPr>
              <a:t>short </a:t>
            </a:r>
            <a:r>
              <a:rPr sz="2700" spc="80" dirty="0">
                <a:latin typeface="Arial"/>
                <a:cs typeface="Arial"/>
              </a:rPr>
              <a:t>&amp; </a:t>
            </a:r>
            <a:r>
              <a:rPr sz="2700" spc="155" dirty="0">
                <a:latin typeface="Arial"/>
                <a:cs typeface="Arial"/>
              </a:rPr>
              <a:t>familiar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words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5668" y="3433394"/>
            <a:ext cx="789559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30" dirty="0">
                <a:latin typeface="Arial"/>
                <a:cs typeface="Arial"/>
              </a:rPr>
              <a:t>Construct </a:t>
            </a:r>
            <a:r>
              <a:rPr sz="2700" spc="105" dirty="0">
                <a:latin typeface="Arial"/>
                <a:cs typeface="Arial"/>
              </a:rPr>
              <a:t>effective </a:t>
            </a:r>
            <a:r>
              <a:rPr sz="2700" spc="75" dirty="0">
                <a:latin typeface="Arial"/>
                <a:cs typeface="Arial"/>
              </a:rPr>
              <a:t>sentences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10" dirty="0">
                <a:latin typeface="Arial"/>
                <a:cs typeface="Arial"/>
              </a:rPr>
              <a:t>paragraphs  </a:t>
            </a:r>
            <a:r>
              <a:rPr sz="2700" spc="125" dirty="0">
                <a:latin typeface="Arial"/>
                <a:cs typeface="Arial"/>
              </a:rPr>
              <a:t>by </a:t>
            </a:r>
            <a:r>
              <a:rPr sz="2700" spc="165" dirty="0">
                <a:latin typeface="Arial"/>
                <a:cs typeface="Arial"/>
              </a:rPr>
              <a:t>unity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85" dirty="0">
                <a:latin typeface="Arial"/>
                <a:cs typeface="Arial"/>
              </a:rPr>
              <a:t>idea </a:t>
            </a:r>
            <a:r>
              <a:rPr sz="2700" spc="114" dirty="0">
                <a:latin typeface="Arial"/>
                <a:cs typeface="Arial"/>
              </a:rPr>
              <a:t>and</a:t>
            </a:r>
            <a:r>
              <a:rPr sz="2700" spc="-10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sequencing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Arial"/>
              <a:buChar char=""/>
            </a:pPr>
            <a:endParaRPr sz="41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97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10" dirty="0">
                <a:latin typeface="Arial"/>
                <a:cs typeface="Arial"/>
              </a:rPr>
              <a:t>Include </a:t>
            </a:r>
            <a:r>
              <a:rPr sz="2700" spc="114" dirty="0">
                <a:latin typeface="Arial"/>
                <a:cs typeface="Arial"/>
              </a:rPr>
              <a:t>examples, </a:t>
            </a:r>
            <a:r>
              <a:rPr sz="2700" spc="145" dirty="0">
                <a:latin typeface="Arial"/>
                <a:cs typeface="Arial"/>
              </a:rPr>
              <a:t>illustrations </a:t>
            </a:r>
            <a:r>
              <a:rPr sz="2700" spc="80" dirty="0">
                <a:latin typeface="Arial"/>
                <a:cs typeface="Arial"/>
              </a:rPr>
              <a:t>&amp; </a:t>
            </a:r>
            <a:r>
              <a:rPr sz="2700" spc="95" dirty="0">
                <a:latin typeface="Arial"/>
                <a:cs typeface="Arial"/>
              </a:rPr>
              <a:t>visual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aids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7489825" cy="17722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700" spc="110" dirty="0">
                <a:latin typeface="Arial"/>
                <a:cs typeface="Arial"/>
              </a:rPr>
              <a:t>Note: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10" dirty="0">
                <a:latin typeface="Arial"/>
                <a:cs typeface="Arial"/>
              </a:rPr>
              <a:t>Clarity </a:t>
            </a:r>
            <a:r>
              <a:rPr sz="2700" spc="180" dirty="0">
                <a:latin typeface="Arial"/>
                <a:cs typeface="Arial"/>
              </a:rPr>
              <a:t>must </a:t>
            </a:r>
            <a:r>
              <a:rPr sz="2700" spc="95" dirty="0">
                <a:latin typeface="Arial"/>
                <a:cs typeface="Arial"/>
              </a:rPr>
              <a:t>be </a:t>
            </a:r>
            <a:r>
              <a:rPr sz="2700" spc="220" dirty="0">
                <a:latin typeface="Arial"/>
                <a:cs typeface="Arial"/>
              </a:rPr>
              <a:t>from </a:t>
            </a:r>
            <a:r>
              <a:rPr sz="2700" spc="105" dirty="0">
                <a:latin typeface="Arial"/>
                <a:cs typeface="Arial"/>
              </a:rPr>
              <a:t>readers’</a:t>
            </a:r>
            <a:r>
              <a:rPr sz="2700" spc="-20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perspective.</a:t>
            </a:r>
            <a:endParaRPr sz="2700">
              <a:latin typeface="Arial"/>
              <a:cs typeface="Arial"/>
            </a:endParaRPr>
          </a:p>
          <a:p>
            <a:pPr marL="268605" marR="5080">
              <a:lnSpc>
                <a:spcPct val="100000"/>
              </a:lnSpc>
            </a:pPr>
            <a:r>
              <a:rPr sz="2700" spc="180" dirty="0">
                <a:latin typeface="Arial"/>
                <a:cs typeface="Arial"/>
              </a:rPr>
              <a:t>Don’t </a:t>
            </a:r>
            <a:r>
              <a:rPr sz="2700" spc="75" dirty="0">
                <a:latin typeface="Arial"/>
                <a:cs typeface="Arial"/>
              </a:rPr>
              <a:t>assume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85" dirty="0">
                <a:latin typeface="Arial"/>
                <a:cs typeface="Arial"/>
              </a:rPr>
              <a:t>readers </a:t>
            </a:r>
            <a:r>
              <a:rPr sz="2700" spc="60" dirty="0">
                <a:latin typeface="Arial"/>
                <a:cs typeface="Arial"/>
              </a:rPr>
              <a:t>are </a:t>
            </a:r>
            <a:r>
              <a:rPr sz="2700" spc="150" dirty="0">
                <a:latin typeface="Arial"/>
                <a:cs typeface="Arial"/>
              </a:rPr>
              <a:t>familiar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185" dirty="0">
                <a:latin typeface="Arial"/>
                <a:cs typeface="Arial"/>
              </a:rPr>
              <a:t>with  </a:t>
            </a:r>
            <a:r>
              <a:rPr sz="2700" spc="120" dirty="0">
                <a:latin typeface="Arial"/>
                <a:cs typeface="Arial"/>
              </a:rPr>
              <a:t>previous </a:t>
            </a:r>
            <a:r>
              <a:rPr sz="2700" spc="175" dirty="0">
                <a:latin typeface="Arial"/>
                <a:cs typeface="Arial"/>
              </a:rPr>
              <a:t>work or </a:t>
            </a:r>
            <a:r>
              <a:rPr sz="2700" spc="120" dirty="0">
                <a:latin typeface="Arial"/>
                <a:cs typeface="Arial"/>
              </a:rPr>
              <a:t>previous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145" dirty="0">
                <a:latin typeface="Arial"/>
                <a:cs typeface="Arial"/>
              </a:rPr>
              <a:t>reports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14" y="562355"/>
            <a:ext cx="7427597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468" y="1991994"/>
            <a:ext cx="7964170" cy="17722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700" spc="130" dirty="0"/>
              <a:t>Unfamiliar:</a:t>
            </a:r>
            <a:endParaRPr sz="2700"/>
          </a:p>
          <a:p>
            <a:pPr marL="268605" marR="5080" indent="68580" algn="just">
              <a:lnSpc>
                <a:spcPct val="100000"/>
              </a:lnSpc>
              <a:spcBef>
                <a:spcPts val="395"/>
              </a:spcBef>
            </a:pPr>
            <a:r>
              <a:rPr sz="2700" spc="150" dirty="0"/>
              <a:t>After </a:t>
            </a:r>
            <a:r>
              <a:rPr sz="2700" spc="175" dirty="0"/>
              <a:t>our </a:t>
            </a:r>
            <a:r>
              <a:rPr sz="2700" spc="105" dirty="0"/>
              <a:t>perusal </a:t>
            </a:r>
            <a:r>
              <a:rPr sz="2700" spc="195" dirty="0"/>
              <a:t>of </a:t>
            </a:r>
            <a:r>
              <a:rPr sz="2700" spc="155" dirty="0"/>
              <a:t>pertinent </a:t>
            </a:r>
            <a:r>
              <a:rPr sz="2700" spc="100" dirty="0"/>
              <a:t>data, </a:t>
            </a:r>
            <a:r>
              <a:rPr sz="2700" spc="140" dirty="0"/>
              <a:t>the  </a:t>
            </a:r>
            <a:r>
              <a:rPr sz="2700" spc="125" dirty="0"/>
              <a:t>conclusion </a:t>
            </a:r>
            <a:r>
              <a:rPr sz="2700" spc="100" dirty="0"/>
              <a:t>is </a:t>
            </a:r>
            <a:r>
              <a:rPr sz="2700" spc="165" dirty="0"/>
              <a:t>that </a:t>
            </a:r>
            <a:r>
              <a:rPr sz="2700" spc="-15" dirty="0"/>
              <a:t>a </a:t>
            </a:r>
            <a:r>
              <a:rPr sz="2700" spc="110" dirty="0"/>
              <a:t>lucrative </a:t>
            </a:r>
            <a:r>
              <a:rPr sz="2700" spc="160" dirty="0"/>
              <a:t>market </a:t>
            </a:r>
            <a:r>
              <a:rPr sz="2700" spc="125" dirty="0"/>
              <a:t>exists  </a:t>
            </a:r>
            <a:r>
              <a:rPr sz="2700" spc="200" dirty="0"/>
              <a:t>for </a:t>
            </a:r>
            <a:r>
              <a:rPr sz="2700" spc="140" dirty="0"/>
              <a:t>the </a:t>
            </a:r>
            <a:r>
              <a:rPr sz="2700" spc="130" dirty="0"/>
              <a:t>subject</a:t>
            </a:r>
            <a:r>
              <a:rPr sz="2700" spc="-65" dirty="0"/>
              <a:t> </a:t>
            </a:r>
            <a:r>
              <a:rPr sz="2700" spc="150" dirty="0"/>
              <a:t>property.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8770111" y="656061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88888"/>
                </a:solidFill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1454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90" dirty="0"/>
              <a:t>Familiar</a:t>
            </a:r>
            <a:r>
              <a:rPr sz="2700" spc="100" dirty="0"/>
              <a:t>: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901700" y="2389759"/>
            <a:ext cx="77050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sz="2700" spc="70" dirty="0">
                <a:latin typeface="Arial"/>
                <a:cs typeface="Arial"/>
              </a:rPr>
              <a:t>The </a:t>
            </a:r>
            <a:r>
              <a:rPr sz="2700" spc="100" dirty="0">
                <a:latin typeface="Arial"/>
                <a:cs typeface="Arial"/>
              </a:rPr>
              <a:t>data </a:t>
            </a:r>
            <a:r>
              <a:rPr sz="2700" spc="60" dirty="0">
                <a:latin typeface="Arial"/>
                <a:cs typeface="Arial"/>
              </a:rPr>
              <a:t>we </a:t>
            </a:r>
            <a:r>
              <a:rPr sz="2700" spc="120" dirty="0">
                <a:latin typeface="Arial"/>
                <a:cs typeface="Arial"/>
              </a:rPr>
              <a:t>studies show </a:t>
            </a:r>
            <a:r>
              <a:rPr sz="2700" spc="165" dirty="0">
                <a:latin typeface="Arial"/>
                <a:cs typeface="Arial"/>
              </a:rPr>
              <a:t>that </a:t>
            </a:r>
            <a:r>
              <a:rPr sz="2700" spc="145" dirty="0">
                <a:latin typeface="Arial"/>
                <a:cs typeface="Arial"/>
              </a:rPr>
              <a:t>your </a:t>
            </a:r>
            <a:r>
              <a:rPr sz="2700" spc="155" dirty="0">
                <a:latin typeface="Arial"/>
                <a:cs typeface="Arial"/>
              </a:rPr>
              <a:t>property 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55" dirty="0">
                <a:latin typeface="Arial"/>
                <a:cs typeface="Arial"/>
              </a:rPr>
              <a:t>profitable </a:t>
            </a:r>
            <a:r>
              <a:rPr sz="2700" spc="114" dirty="0">
                <a:latin typeface="Arial"/>
                <a:cs typeface="Arial"/>
              </a:rPr>
              <a:t>and </a:t>
            </a:r>
            <a:r>
              <a:rPr sz="2700" spc="170" dirty="0">
                <a:latin typeface="Arial"/>
                <a:cs typeface="Arial"/>
              </a:rPr>
              <a:t>in </a:t>
            </a:r>
            <a:r>
              <a:rPr sz="2700" spc="175" dirty="0">
                <a:latin typeface="Arial"/>
                <a:cs typeface="Arial"/>
              </a:rPr>
              <a:t>high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demand.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313943"/>
            <a:ext cx="7630668" cy="976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1502367"/>
            <a:ext cx="3449320" cy="3632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00"/>
              </a:spcBef>
              <a:buClr>
                <a:srgbClr val="2CA1BE"/>
              </a:buClr>
              <a:buSzPct val="68181"/>
              <a:buChar char=""/>
              <a:tabLst>
                <a:tab pos="269240" algn="l"/>
              </a:tabLst>
            </a:pPr>
            <a:r>
              <a:rPr sz="4400" spc="90" dirty="0">
                <a:latin typeface="Arial"/>
                <a:cs typeface="Arial"/>
              </a:rPr>
              <a:t>Subsequent</a:t>
            </a:r>
            <a:endParaRPr sz="4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045"/>
              <a:buChar char=""/>
              <a:tabLst>
                <a:tab pos="269240" algn="l"/>
              </a:tabLst>
            </a:pPr>
            <a:r>
              <a:rPr sz="4400" spc="90" dirty="0">
                <a:latin typeface="Arial"/>
                <a:cs typeface="Arial"/>
              </a:rPr>
              <a:t>Accede</a:t>
            </a:r>
            <a:endParaRPr sz="4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8181"/>
              <a:buChar char=""/>
              <a:tabLst>
                <a:tab pos="269240" algn="l"/>
              </a:tabLst>
            </a:pPr>
            <a:r>
              <a:rPr sz="4400" spc="110" dirty="0">
                <a:latin typeface="Arial"/>
                <a:cs typeface="Arial"/>
              </a:rPr>
              <a:t>Endeavour</a:t>
            </a:r>
            <a:endParaRPr sz="4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7045"/>
              <a:buChar char=""/>
              <a:tabLst>
                <a:tab pos="269240" algn="l"/>
              </a:tabLst>
            </a:pPr>
            <a:r>
              <a:rPr sz="4400" spc="85" dirty="0">
                <a:latin typeface="Arial"/>
                <a:cs typeface="Arial"/>
              </a:rPr>
              <a:t>Supersede</a:t>
            </a:r>
            <a:endParaRPr sz="44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7045"/>
              <a:buChar char=""/>
              <a:tabLst>
                <a:tab pos="269240" algn="l"/>
              </a:tabLst>
            </a:pPr>
            <a:r>
              <a:rPr sz="4400" spc="135" dirty="0">
                <a:latin typeface="Arial"/>
                <a:cs typeface="Arial"/>
              </a:rPr>
              <a:t>Disclose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0111" y="6572598"/>
            <a:ext cx="1657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88888"/>
                </a:solidFill>
                <a:latin typeface="Arial"/>
                <a:cs typeface="Arial"/>
              </a:rPr>
              <a:t>44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32372" y="1502367"/>
            <a:ext cx="1986280" cy="363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>
              <a:lnSpc>
                <a:spcPct val="107600"/>
              </a:lnSpc>
              <a:spcBef>
                <a:spcPts val="100"/>
              </a:spcBef>
            </a:pPr>
            <a:r>
              <a:rPr sz="4400" spc="204" dirty="0"/>
              <a:t>later  </a:t>
            </a:r>
            <a:r>
              <a:rPr sz="4400" spc="120" dirty="0"/>
              <a:t>agree  </a:t>
            </a:r>
            <a:r>
              <a:rPr sz="4400" spc="280" dirty="0"/>
              <a:t>try  </a:t>
            </a:r>
            <a:r>
              <a:rPr sz="4400" spc="125" dirty="0"/>
              <a:t>replace  </a:t>
            </a:r>
            <a:r>
              <a:rPr sz="4400" spc="200" dirty="0"/>
              <a:t>show</a:t>
            </a:r>
            <a:endParaRPr sz="4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0038" y="1584947"/>
            <a:ext cx="3960121" cy="42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9661" y="1439621"/>
            <a:ext cx="399415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114" dirty="0">
                <a:solidFill>
                  <a:srgbClr val="464646"/>
                </a:solidFill>
                <a:latin typeface="Arial"/>
                <a:cs typeface="Arial"/>
              </a:rPr>
              <a:t>C</a:t>
            </a:r>
            <a:r>
              <a:rPr sz="4100" b="1" spc="-260" dirty="0">
                <a:solidFill>
                  <a:srgbClr val="464646"/>
                </a:solidFill>
                <a:latin typeface="Arial"/>
                <a:cs typeface="Arial"/>
              </a:rPr>
              <a:t>ONCRETENESS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27" y="309372"/>
            <a:ext cx="3949416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268" y="1049781"/>
            <a:ext cx="81908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</a:pPr>
            <a:r>
              <a:rPr sz="1900" spc="-555" dirty="0">
                <a:solidFill>
                  <a:srgbClr val="2CA1BE"/>
                </a:solidFill>
              </a:rPr>
              <a:t></a:t>
            </a:r>
            <a:r>
              <a:rPr sz="1900" spc="470" dirty="0">
                <a:solidFill>
                  <a:srgbClr val="2CA1BE"/>
                </a:solidFill>
              </a:rPr>
              <a:t> </a:t>
            </a:r>
            <a:r>
              <a:rPr sz="2800" spc="155" dirty="0"/>
              <a:t>Communicating </a:t>
            </a:r>
            <a:r>
              <a:rPr sz="2800" spc="110" dirty="0"/>
              <a:t>concretely </a:t>
            </a:r>
            <a:r>
              <a:rPr sz="2800" spc="90" dirty="0"/>
              <a:t>means being  </a:t>
            </a:r>
            <a:r>
              <a:rPr sz="2800" spc="110" dirty="0"/>
              <a:t>specific </a:t>
            </a:r>
            <a:r>
              <a:rPr sz="2800" spc="120" dirty="0"/>
              <a:t>and </a:t>
            </a:r>
            <a:r>
              <a:rPr sz="2800" spc="210" dirty="0"/>
              <a:t>to </a:t>
            </a:r>
            <a:r>
              <a:rPr sz="2800" spc="145" dirty="0"/>
              <a:t>the </a:t>
            </a:r>
            <a:r>
              <a:rPr sz="2800" spc="200" dirty="0"/>
              <a:t>point </a:t>
            </a:r>
            <a:r>
              <a:rPr sz="2800" spc="120" dirty="0"/>
              <a:t>instead </a:t>
            </a:r>
            <a:r>
              <a:rPr sz="2800" spc="204" dirty="0"/>
              <a:t>of </a:t>
            </a:r>
            <a:r>
              <a:rPr sz="2800" spc="150" dirty="0"/>
              <a:t>being  </a:t>
            </a:r>
            <a:r>
              <a:rPr sz="2800" spc="80" dirty="0"/>
              <a:t>vague </a:t>
            </a:r>
            <a:r>
              <a:rPr sz="2800" spc="120" dirty="0"/>
              <a:t>and </a:t>
            </a:r>
            <a:r>
              <a:rPr sz="2800" spc="170" dirty="0"/>
              <a:t>non</a:t>
            </a:r>
            <a:r>
              <a:rPr sz="2800" spc="140" dirty="0"/>
              <a:t> </a:t>
            </a:r>
            <a:r>
              <a:rPr sz="2800" spc="114" dirty="0"/>
              <a:t>specific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indent="-256540">
              <a:lnSpc>
                <a:spcPct val="100000"/>
              </a:lnSpc>
              <a:spcBef>
                <a:spcPts val="95"/>
              </a:spcBef>
              <a:buClr>
                <a:srgbClr val="2CA1BE"/>
              </a:buClr>
              <a:buSzPct val="67857"/>
              <a:buChar char=""/>
              <a:tabLst>
                <a:tab pos="300990" algn="l"/>
                <a:tab pos="301625" algn="l"/>
              </a:tabLst>
            </a:pPr>
            <a:r>
              <a:rPr spc="10" dirty="0"/>
              <a:t>E.g. </a:t>
            </a:r>
            <a:r>
              <a:rPr spc="120" dirty="0"/>
              <a:t>Maxwell </a:t>
            </a:r>
            <a:r>
              <a:rPr spc="145" dirty="0"/>
              <a:t>isn't </a:t>
            </a:r>
            <a:r>
              <a:rPr spc="175" dirty="0"/>
              <a:t>good </a:t>
            </a:r>
            <a:r>
              <a:rPr spc="125" dirty="0"/>
              <a:t>at </a:t>
            </a:r>
            <a:r>
              <a:rPr spc="135" dirty="0"/>
              <a:t>customer</a:t>
            </a:r>
            <a:r>
              <a:rPr spc="195" dirty="0"/>
              <a:t> </a:t>
            </a:r>
            <a:r>
              <a:rPr spc="70" dirty="0"/>
              <a:t>service.</a:t>
            </a:r>
          </a:p>
          <a:p>
            <a:pPr marL="31750">
              <a:lnSpc>
                <a:spcPct val="100000"/>
              </a:lnSpc>
              <a:spcBef>
                <a:spcPts val="15"/>
              </a:spcBef>
              <a:buClr>
                <a:srgbClr val="2CA1BE"/>
              </a:buClr>
              <a:buFont typeface="Arial"/>
              <a:buChar char=""/>
            </a:pPr>
            <a:endParaRPr sz="3600"/>
          </a:p>
          <a:p>
            <a:pPr marL="300355" marR="5080" indent="-256540">
              <a:lnSpc>
                <a:spcPct val="100000"/>
              </a:lnSpc>
              <a:buClr>
                <a:srgbClr val="2CA1BE"/>
              </a:buClr>
              <a:buSzPct val="67857"/>
              <a:buChar char=""/>
              <a:tabLst>
                <a:tab pos="300990" algn="l"/>
                <a:tab pos="301625" algn="l"/>
                <a:tab pos="1863089" algn="l"/>
                <a:tab pos="2623820" algn="l"/>
                <a:tab pos="3338829" algn="l"/>
                <a:tab pos="4454525" algn="l"/>
                <a:tab pos="6229985" algn="l"/>
              </a:tabLst>
            </a:pPr>
            <a:r>
              <a:rPr spc="30" dirty="0"/>
              <a:t>Ma</a:t>
            </a:r>
            <a:r>
              <a:rPr spc="175" dirty="0"/>
              <a:t>x</a:t>
            </a:r>
            <a:r>
              <a:rPr spc="260" dirty="0"/>
              <a:t>w</a:t>
            </a:r>
            <a:r>
              <a:rPr spc="125" dirty="0"/>
              <a:t>e</a:t>
            </a:r>
            <a:r>
              <a:rPr spc="55" dirty="0"/>
              <a:t>l</a:t>
            </a:r>
            <a:r>
              <a:rPr spc="185" dirty="0"/>
              <a:t>l</a:t>
            </a:r>
            <a:r>
              <a:rPr dirty="0"/>
              <a:t>	</a:t>
            </a:r>
            <a:r>
              <a:rPr spc="60" dirty="0"/>
              <a:t>has</a:t>
            </a:r>
            <a:r>
              <a:rPr dirty="0"/>
              <a:t>	</a:t>
            </a:r>
            <a:r>
              <a:rPr spc="125" dirty="0"/>
              <a:t>th</a:t>
            </a:r>
            <a:r>
              <a:rPr spc="175" dirty="0"/>
              <a:t>e</a:t>
            </a:r>
            <a:r>
              <a:rPr dirty="0"/>
              <a:t>	</a:t>
            </a:r>
            <a:r>
              <a:rPr spc="165" dirty="0"/>
              <a:t>w</a:t>
            </a:r>
            <a:r>
              <a:rPr spc="140" dirty="0"/>
              <a:t>o</a:t>
            </a:r>
            <a:r>
              <a:rPr spc="180" dirty="0"/>
              <a:t>rs</a:t>
            </a:r>
            <a:r>
              <a:rPr spc="125" dirty="0"/>
              <a:t>t</a:t>
            </a:r>
            <a:r>
              <a:rPr dirty="0"/>
              <a:t>	</a:t>
            </a:r>
            <a:r>
              <a:rPr spc="35" dirty="0"/>
              <a:t>c</a:t>
            </a:r>
            <a:r>
              <a:rPr spc="155" dirty="0"/>
              <a:t>usto</a:t>
            </a:r>
            <a:r>
              <a:rPr spc="280" dirty="0"/>
              <a:t>m</a:t>
            </a:r>
            <a:r>
              <a:rPr spc="10" dirty="0"/>
              <a:t>e</a:t>
            </a:r>
            <a:r>
              <a:rPr spc="210" dirty="0"/>
              <a:t>r</a:t>
            </a:r>
            <a:r>
              <a:rPr dirty="0"/>
              <a:t>	</a:t>
            </a:r>
            <a:r>
              <a:rPr spc="95" dirty="0"/>
              <a:t>satisf</a:t>
            </a:r>
            <a:r>
              <a:rPr spc="145" dirty="0"/>
              <a:t>a</a:t>
            </a:r>
            <a:r>
              <a:rPr spc="35" dirty="0"/>
              <a:t>c</a:t>
            </a:r>
            <a:r>
              <a:rPr spc="170" dirty="0"/>
              <a:t>tion  </a:t>
            </a:r>
            <a:r>
              <a:rPr spc="165" dirty="0"/>
              <a:t>rating </a:t>
            </a:r>
            <a:r>
              <a:rPr spc="175" dirty="0"/>
              <a:t>in </a:t>
            </a:r>
            <a:r>
              <a:rPr spc="145" dirty="0"/>
              <a:t>the </a:t>
            </a:r>
            <a:r>
              <a:rPr spc="140" dirty="0"/>
              <a:t>division </a:t>
            </a:r>
            <a:r>
              <a:rPr spc="125" dirty="0"/>
              <a:t>at </a:t>
            </a:r>
            <a:r>
              <a:rPr spc="170" dirty="0"/>
              <a:t>just </a:t>
            </a:r>
            <a:r>
              <a:rPr spc="204" dirty="0"/>
              <a:t>58</a:t>
            </a:r>
            <a:r>
              <a:rPr spc="-65" dirty="0"/>
              <a:t> </a:t>
            </a:r>
            <a:r>
              <a:rPr spc="120" dirty="0"/>
              <a:t>percent.</a:t>
            </a:r>
          </a:p>
          <a:p>
            <a:pPr marL="31750">
              <a:lnSpc>
                <a:spcPct val="100000"/>
              </a:lnSpc>
              <a:spcBef>
                <a:spcPts val="20"/>
              </a:spcBef>
            </a:pPr>
            <a:endParaRPr sz="3700"/>
          </a:p>
          <a:p>
            <a:pPr marL="44450" marR="5080">
              <a:lnSpc>
                <a:spcPts val="3360"/>
              </a:lnSpc>
              <a:spcBef>
                <a:spcPts val="5"/>
              </a:spcBef>
              <a:tabLst>
                <a:tab pos="1478915" algn="l"/>
                <a:tab pos="2222500" algn="l"/>
                <a:tab pos="3250565" algn="l"/>
                <a:tab pos="3838575" algn="l"/>
                <a:tab pos="5274310" algn="l"/>
                <a:tab pos="5836920" algn="l"/>
                <a:tab pos="7068820" algn="l"/>
                <a:tab pos="7656830" algn="l"/>
              </a:tabLst>
            </a:pPr>
            <a:r>
              <a:rPr sz="2950" i="1" spc="-100" dirty="0">
                <a:latin typeface="Arial"/>
                <a:cs typeface="Arial"/>
              </a:rPr>
              <a:t>(St</a:t>
            </a:r>
            <a:r>
              <a:rPr sz="2950" i="1" spc="-120" dirty="0">
                <a:latin typeface="Arial"/>
                <a:cs typeface="Arial"/>
              </a:rPr>
              <a:t>a</a:t>
            </a:r>
            <a:r>
              <a:rPr sz="2950" i="1" spc="70" dirty="0">
                <a:latin typeface="Arial"/>
                <a:cs typeface="Arial"/>
              </a:rPr>
              <a:t>te</a:t>
            </a:r>
            <a:r>
              <a:rPr sz="2950" i="1" spc="105" dirty="0">
                <a:latin typeface="Arial"/>
                <a:cs typeface="Arial"/>
              </a:rPr>
              <a:t>d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65" dirty="0">
                <a:latin typeface="Arial"/>
                <a:cs typeface="Arial"/>
              </a:rPr>
              <a:t>his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15" dirty="0">
                <a:latin typeface="Arial"/>
                <a:cs typeface="Arial"/>
              </a:rPr>
              <a:t>l</a:t>
            </a:r>
            <a:r>
              <a:rPr sz="2950" i="1" spc="55" dirty="0">
                <a:latin typeface="Arial"/>
                <a:cs typeface="Arial"/>
              </a:rPr>
              <a:t>e</a:t>
            </a:r>
            <a:r>
              <a:rPr sz="2950" i="1" spc="10" dirty="0">
                <a:latin typeface="Arial"/>
                <a:cs typeface="Arial"/>
              </a:rPr>
              <a:t>vel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185" dirty="0">
                <a:latin typeface="Arial"/>
                <a:cs typeface="Arial"/>
              </a:rPr>
              <a:t>o</a:t>
            </a:r>
            <a:r>
              <a:rPr sz="2950" i="1" spc="95" dirty="0">
                <a:latin typeface="Arial"/>
                <a:cs typeface="Arial"/>
              </a:rPr>
              <a:t>f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-65" dirty="0">
                <a:latin typeface="Arial"/>
                <a:cs typeface="Arial"/>
              </a:rPr>
              <a:t>s</a:t>
            </a:r>
            <a:r>
              <a:rPr sz="2950" i="1" spc="-60" dirty="0">
                <a:latin typeface="Arial"/>
                <a:cs typeface="Arial"/>
              </a:rPr>
              <a:t>e</a:t>
            </a:r>
            <a:r>
              <a:rPr sz="2950" i="1" spc="45" dirty="0">
                <a:latin typeface="Arial"/>
                <a:cs typeface="Arial"/>
              </a:rPr>
              <a:t>r</a:t>
            </a:r>
            <a:r>
              <a:rPr sz="2950" i="1" spc="85" dirty="0">
                <a:latin typeface="Arial"/>
                <a:cs typeface="Arial"/>
              </a:rPr>
              <a:t>v</a:t>
            </a:r>
            <a:r>
              <a:rPr sz="2950" i="1" dirty="0">
                <a:latin typeface="Arial"/>
                <a:cs typeface="Arial"/>
              </a:rPr>
              <a:t>ic</a:t>
            </a:r>
            <a:r>
              <a:rPr sz="2950" i="1" spc="10" dirty="0">
                <a:latin typeface="Arial"/>
                <a:cs typeface="Arial"/>
              </a:rPr>
              <a:t>e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65" dirty="0">
                <a:latin typeface="Arial"/>
                <a:cs typeface="Arial"/>
              </a:rPr>
              <a:t>i</a:t>
            </a:r>
            <a:r>
              <a:rPr sz="2950" i="1" spc="175" dirty="0">
                <a:latin typeface="Arial"/>
                <a:cs typeface="Arial"/>
              </a:rPr>
              <a:t>n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229" dirty="0">
                <a:latin typeface="Arial"/>
                <a:cs typeface="Arial"/>
              </a:rPr>
              <a:t>t</a:t>
            </a:r>
            <a:r>
              <a:rPr sz="2950" i="1" spc="40" dirty="0">
                <a:latin typeface="Arial"/>
                <a:cs typeface="Arial"/>
              </a:rPr>
              <a:t>erms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185" dirty="0">
                <a:latin typeface="Arial"/>
                <a:cs typeface="Arial"/>
              </a:rPr>
              <a:t>o</a:t>
            </a:r>
            <a:r>
              <a:rPr sz="2950" i="1" spc="95" dirty="0">
                <a:latin typeface="Arial"/>
                <a:cs typeface="Arial"/>
              </a:rPr>
              <a:t>f</a:t>
            </a:r>
            <a:r>
              <a:rPr sz="2950" i="1" dirty="0">
                <a:latin typeface="Arial"/>
                <a:cs typeface="Arial"/>
              </a:rPr>
              <a:t>	</a:t>
            </a:r>
            <a:r>
              <a:rPr sz="2950" i="1" spc="65" dirty="0">
                <a:latin typeface="Arial"/>
                <a:cs typeface="Arial"/>
              </a:rPr>
              <a:t>the </a:t>
            </a:r>
            <a:r>
              <a:rPr sz="2950" i="1" spc="40" dirty="0">
                <a:latin typeface="Arial"/>
                <a:cs typeface="Arial"/>
              </a:rPr>
              <a:t> </a:t>
            </a:r>
            <a:r>
              <a:rPr sz="2950" i="1" spc="55" dirty="0">
                <a:latin typeface="Arial"/>
                <a:cs typeface="Arial"/>
              </a:rPr>
              <a:t>ratings)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670" y="1649331"/>
            <a:ext cx="5789295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1550" spc="-450" dirty="0">
                <a:solidFill>
                  <a:srgbClr val="2CA1BE"/>
                </a:solidFill>
              </a:rPr>
              <a:t>	</a:t>
            </a:r>
            <a:r>
              <a:rPr spc="25" dirty="0"/>
              <a:t>“</a:t>
            </a:r>
            <a:r>
              <a:rPr sz="2400" i="1" spc="25" dirty="0">
                <a:latin typeface="Arial"/>
                <a:cs typeface="Arial"/>
              </a:rPr>
              <a:t>The </a:t>
            </a:r>
            <a:r>
              <a:rPr sz="2400" i="1" spc="75" dirty="0">
                <a:latin typeface="Arial"/>
                <a:cs typeface="Arial"/>
              </a:rPr>
              <a:t>fundamental </a:t>
            </a:r>
            <a:r>
              <a:rPr sz="2400" i="1" spc="60" dirty="0">
                <a:latin typeface="Arial"/>
                <a:cs typeface="Arial"/>
              </a:rPr>
              <a:t>purpose </a:t>
            </a:r>
            <a:r>
              <a:rPr sz="2400" i="1" spc="125" dirty="0">
                <a:latin typeface="Arial"/>
                <a:cs typeface="Arial"/>
              </a:rPr>
              <a:t>of</a:t>
            </a:r>
            <a:r>
              <a:rPr sz="2400" i="1" spc="60" dirty="0">
                <a:latin typeface="Arial"/>
                <a:cs typeface="Arial"/>
              </a:rPr>
              <a:t> </a:t>
            </a:r>
            <a:r>
              <a:rPr sz="2400" i="1" spc="70" dirty="0">
                <a:latin typeface="Arial"/>
                <a:cs typeface="Arial"/>
              </a:rPr>
              <a:t>scientific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670" y="1965501"/>
            <a:ext cx="6275070" cy="39655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8605" marR="5080">
              <a:lnSpc>
                <a:spcPct val="86300"/>
              </a:lnSpc>
              <a:spcBef>
                <a:spcPts val="520"/>
              </a:spcBef>
            </a:pPr>
            <a:r>
              <a:rPr sz="2400" i="1" spc="45" dirty="0">
                <a:latin typeface="Arial"/>
                <a:cs typeface="Arial"/>
              </a:rPr>
              <a:t>discourse </a:t>
            </a:r>
            <a:r>
              <a:rPr sz="2400" i="1" spc="50" dirty="0">
                <a:latin typeface="Arial"/>
                <a:cs typeface="Arial"/>
              </a:rPr>
              <a:t>is </a:t>
            </a:r>
            <a:r>
              <a:rPr sz="2400" i="1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 </a:t>
            </a:r>
            <a:r>
              <a:rPr sz="2400" i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mere </a:t>
            </a:r>
            <a:r>
              <a:rPr sz="2400" i="1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presentation </a:t>
            </a:r>
            <a:r>
              <a:rPr sz="2400" i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i="1" spc="125" dirty="0">
                <a:latin typeface="Arial"/>
                <a:cs typeface="Arial"/>
              </a:rPr>
              <a:t> </a:t>
            </a:r>
            <a:r>
              <a:rPr sz="2400" i="1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 </a:t>
            </a:r>
            <a:r>
              <a:rPr sz="2400" i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2400" i="1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thought</a:t>
            </a:r>
            <a:r>
              <a:rPr sz="2400" i="1" spc="114" dirty="0">
                <a:latin typeface="Arial"/>
                <a:cs typeface="Arial"/>
              </a:rPr>
              <a:t> </a:t>
            </a:r>
            <a:r>
              <a:rPr sz="2400" i="1" spc="130" dirty="0">
                <a:latin typeface="Arial"/>
                <a:cs typeface="Arial"/>
              </a:rPr>
              <a:t>but </a:t>
            </a:r>
            <a:r>
              <a:rPr sz="2400" i="1" spc="70" dirty="0">
                <a:latin typeface="Arial"/>
                <a:cs typeface="Arial"/>
              </a:rPr>
              <a:t>rather </a:t>
            </a:r>
            <a:r>
              <a:rPr sz="2400" i="1" spc="100" dirty="0">
                <a:latin typeface="Arial"/>
                <a:cs typeface="Arial"/>
              </a:rPr>
              <a:t>its  </a:t>
            </a:r>
            <a:r>
              <a:rPr sz="2400" i="1" spc="40" dirty="0">
                <a:latin typeface="Arial"/>
                <a:cs typeface="Arial"/>
              </a:rPr>
              <a:t>actual </a:t>
            </a:r>
            <a:r>
              <a:rPr sz="2400" i="1" spc="80" dirty="0">
                <a:latin typeface="Arial"/>
                <a:cs typeface="Arial"/>
              </a:rPr>
              <a:t>communication. </a:t>
            </a:r>
            <a:r>
              <a:rPr sz="2400" i="1" spc="90" dirty="0">
                <a:latin typeface="Arial"/>
                <a:cs typeface="Arial"/>
              </a:rPr>
              <a:t>It </a:t>
            </a:r>
            <a:r>
              <a:rPr sz="2400" i="1" spc="25" dirty="0">
                <a:latin typeface="Arial"/>
                <a:cs typeface="Arial"/>
              </a:rPr>
              <a:t>does </a:t>
            </a:r>
            <a:r>
              <a:rPr sz="2400" i="1" spc="120" dirty="0">
                <a:latin typeface="Arial"/>
                <a:cs typeface="Arial"/>
              </a:rPr>
              <a:t>not </a:t>
            </a:r>
            <a:r>
              <a:rPr sz="2400" i="1" spc="95" dirty="0">
                <a:latin typeface="Arial"/>
                <a:cs typeface="Arial"/>
              </a:rPr>
              <a:t>matter  </a:t>
            </a:r>
            <a:r>
              <a:rPr sz="2400" i="1" spc="70" dirty="0">
                <a:latin typeface="Arial"/>
                <a:cs typeface="Arial"/>
              </a:rPr>
              <a:t>how </a:t>
            </a:r>
            <a:r>
              <a:rPr sz="2400" i="1" spc="20" dirty="0">
                <a:latin typeface="Arial"/>
                <a:cs typeface="Arial"/>
              </a:rPr>
              <a:t>pleased </a:t>
            </a:r>
            <a:r>
              <a:rPr sz="2400" i="1" spc="10" dirty="0">
                <a:latin typeface="Arial"/>
                <a:cs typeface="Arial"/>
              </a:rPr>
              <a:t>an </a:t>
            </a:r>
            <a:r>
              <a:rPr sz="2400" i="1" spc="85" dirty="0">
                <a:latin typeface="Arial"/>
                <a:cs typeface="Arial"/>
              </a:rPr>
              <a:t>author </a:t>
            </a:r>
            <a:r>
              <a:rPr sz="2400" i="1" spc="135" dirty="0">
                <a:latin typeface="Arial"/>
                <a:cs typeface="Arial"/>
              </a:rPr>
              <a:t>might </a:t>
            </a:r>
            <a:r>
              <a:rPr sz="2400" i="1" spc="25" dirty="0">
                <a:latin typeface="Arial"/>
                <a:cs typeface="Arial"/>
              </a:rPr>
              <a:t>be </a:t>
            </a:r>
            <a:r>
              <a:rPr sz="2400" i="1" spc="135" dirty="0">
                <a:latin typeface="Arial"/>
                <a:cs typeface="Arial"/>
              </a:rPr>
              <a:t>to </a:t>
            </a:r>
            <a:r>
              <a:rPr sz="2400" i="1" spc="-15" dirty="0">
                <a:latin typeface="Arial"/>
                <a:cs typeface="Arial"/>
              </a:rPr>
              <a:t>have  </a:t>
            </a:r>
            <a:r>
              <a:rPr sz="2400" i="1" spc="50" dirty="0">
                <a:latin typeface="Arial"/>
                <a:cs typeface="Arial"/>
              </a:rPr>
              <a:t>converted </a:t>
            </a:r>
            <a:r>
              <a:rPr sz="2400" i="1" spc="65" dirty="0">
                <a:latin typeface="Arial"/>
                <a:cs typeface="Arial"/>
              </a:rPr>
              <a:t>all </a:t>
            </a:r>
            <a:r>
              <a:rPr sz="2400" i="1" spc="75" dirty="0">
                <a:latin typeface="Arial"/>
                <a:cs typeface="Arial"/>
              </a:rPr>
              <a:t>the </a:t>
            </a:r>
            <a:r>
              <a:rPr sz="2400" i="1" spc="130" dirty="0">
                <a:latin typeface="Arial"/>
                <a:cs typeface="Arial"/>
              </a:rPr>
              <a:t>right </a:t>
            </a:r>
            <a:r>
              <a:rPr sz="2400" i="1" spc="40" dirty="0">
                <a:latin typeface="Arial"/>
                <a:cs typeface="Arial"/>
              </a:rPr>
              <a:t>data </a:t>
            </a:r>
            <a:r>
              <a:rPr sz="2400" i="1" spc="120" dirty="0">
                <a:latin typeface="Arial"/>
                <a:cs typeface="Arial"/>
              </a:rPr>
              <a:t>into</a:t>
            </a:r>
            <a:r>
              <a:rPr sz="2400" i="1" spc="-110" dirty="0">
                <a:latin typeface="Arial"/>
                <a:cs typeface="Arial"/>
              </a:rPr>
              <a:t> </a:t>
            </a:r>
            <a:r>
              <a:rPr sz="2400" i="1" spc="15" dirty="0">
                <a:latin typeface="Arial"/>
                <a:cs typeface="Arial"/>
              </a:rPr>
              <a:t>sentences  </a:t>
            </a:r>
            <a:r>
              <a:rPr sz="2400" i="1" spc="45" dirty="0">
                <a:latin typeface="Arial"/>
                <a:cs typeface="Arial"/>
              </a:rPr>
              <a:t>and paragraphs; </a:t>
            </a:r>
            <a:r>
              <a:rPr sz="2400" i="1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 </a:t>
            </a:r>
            <a:r>
              <a:rPr sz="2400" i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matters </a:t>
            </a:r>
            <a:r>
              <a:rPr sz="2400" i="1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 </a:t>
            </a:r>
            <a:r>
              <a:rPr sz="2400" i="1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whether </a:t>
            </a:r>
            <a:r>
              <a:rPr sz="2400" i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 </a:t>
            </a:r>
            <a:r>
              <a:rPr sz="2400" i="1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majority </a:t>
            </a:r>
            <a:r>
              <a:rPr sz="2400" i="1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400" i="1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400" i="1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reading </a:t>
            </a:r>
            <a:r>
              <a:rPr sz="2400" i="1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audience 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accurately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i="1" spc="15" dirty="0">
                <a:latin typeface="Arial"/>
                <a:cs typeface="Arial"/>
              </a:rPr>
              <a:t>perceives </a:t>
            </a:r>
            <a:r>
              <a:rPr sz="2400" i="1" spc="65" dirty="0">
                <a:latin typeface="Arial"/>
                <a:cs typeface="Arial"/>
              </a:rPr>
              <a:t>what </a:t>
            </a:r>
            <a:r>
              <a:rPr sz="2400" i="1" spc="75" dirty="0">
                <a:latin typeface="Arial"/>
                <a:cs typeface="Arial"/>
              </a:rPr>
              <a:t>the </a:t>
            </a:r>
            <a:r>
              <a:rPr sz="2400" i="1" spc="85" dirty="0">
                <a:latin typeface="Arial"/>
                <a:cs typeface="Arial"/>
              </a:rPr>
              <a:t>author </a:t>
            </a:r>
            <a:r>
              <a:rPr sz="2400" i="1" spc="45" dirty="0">
                <a:latin typeface="Arial"/>
                <a:cs typeface="Arial"/>
              </a:rPr>
              <a:t>had  </a:t>
            </a:r>
            <a:r>
              <a:rPr sz="2400" i="1" spc="110" dirty="0">
                <a:latin typeface="Arial"/>
                <a:cs typeface="Arial"/>
              </a:rPr>
              <a:t>in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100" dirty="0">
                <a:latin typeface="Arial"/>
                <a:cs typeface="Arial"/>
              </a:rPr>
              <a:t>mind.”</a:t>
            </a:r>
            <a:endParaRPr sz="2400">
              <a:latin typeface="Arial"/>
              <a:cs typeface="Arial"/>
            </a:endParaRPr>
          </a:p>
          <a:p>
            <a:pPr marL="12700" marR="103505">
              <a:lnSpc>
                <a:spcPts val="2480"/>
              </a:lnSpc>
              <a:spcBef>
                <a:spcPts val="3315"/>
              </a:spcBef>
            </a:pPr>
            <a:r>
              <a:rPr sz="2300" spc="60" dirty="0">
                <a:latin typeface="Arial"/>
                <a:cs typeface="Arial"/>
              </a:rPr>
              <a:t>George </a:t>
            </a:r>
            <a:r>
              <a:rPr sz="2300" spc="65" dirty="0">
                <a:latin typeface="Arial"/>
                <a:cs typeface="Arial"/>
              </a:rPr>
              <a:t>Gopen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65" dirty="0">
                <a:latin typeface="Arial"/>
                <a:cs typeface="Arial"/>
              </a:rPr>
              <a:t>Judith </a:t>
            </a:r>
            <a:r>
              <a:rPr sz="2300" spc="-10" dirty="0">
                <a:latin typeface="Arial"/>
                <a:cs typeface="Arial"/>
              </a:rPr>
              <a:t>Swan </a:t>
            </a:r>
            <a:r>
              <a:rPr sz="2300" spc="65" dirty="0">
                <a:latin typeface="Arial"/>
                <a:cs typeface="Arial"/>
              </a:rPr>
              <a:t>The </a:t>
            </a:r>
            <a:r>
              <a:rPr sz="2300" spc="5" dirty="0">
                <a:latin typeface="Arial"/>
                <a:cs typeface="Arial"/>
              </a:rPr>
              <a:t>Science  </a:t>
            </a:r>
            <a:r>
              <a:rPr sz="2300" spc="165" dirty="0">
                <a:latin typeface="Arial"/>
                <a:cs typeface="Arial"/>
              </a:rPr>
              <a:t>of </a:t>
            </a:r>
            <a:r>
              <a:rPr sz="2300" spc="75" dirty="0">
                <a:latin typeface="Arial"/>
                <a:cs typeface="Arial"/>
              </a:rPr>
              <a:t>Scientific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spc="110" dirty="0">
                <a:latin typeface="Arial"/>
                <a:cs typeface="Arial"/>
              </a:rPr>
              <a:t>Writing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1" y="336804"/>
            <a:ext cx="8926068" cy="1002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548640"/>
            <a:ext cx="7927848" cy="586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468" y="2883535"/>
            <a:ext cx="74676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</a:pPr>
            <a:r>
              <a:rPr sz="2500" spc="125" dirty="0"/>
              <a:t>It </a:t>
            </a:r>
            <a:r>
              <a:rPr sz="2500" spc="90" dirty="0"/>
              <a:t>is desirable </a:t>
            </a:r>
            <a:r>
              <a:rPr sz="2500" spc="185" dirty="0"/>
              <a:t>to </a:t>
            </a:r>
            <a:r>
              <a:rPr sz="2500" spc="85" dirty="0"/>
              <a:t>be </a:t>
            </a:r>
            <a:r>
              <a:rPr sz="2500" spc="75" dirty="0"/>
              <a:t>precise </a:t>
            </a:r>
            <a:r>
              <a:rPr sz="2500" spc="110" dirty="0"/>
              <a:t>and </a:t>
            </a:r>
            <a:r>
              <a:rPr sz="2500" spc="95" dirty="0"/>
              <a:t>concrete </a:t>
            </a:r>
            <a:r>
              <a:rPr sz="2500" spc="155" dirty="0"/>
              <a:t>in </a:t>
            </a:r>
            <a:r>
              <a:rPr sz="2500" spc="175" dirty="0"/>
              <a:t>both  </a:t>
            </a:r>
            <a:r>
              <a:rPr sz="2500" spc="155" dirty="0"/>
              <a:t>written </a:t>
            </a:r>
            <a:r>
              <a:rPr sz="2500" spc="105" dirty="0"/>
              <a:t>and </a:t>
            </a:r>
            <a:r>
              <a:rPr sz="2500" spc="120" dirty="0"/>
              <a:t>oral </a:t>
            </a:r>
            <a:r>
              <a:rPr sz="2500" spc="85" dirty="0"/>
              <a:t>business</a:t>
            </a:r>
            <a:r>
              <a:rPr sz="2500" spc="20" dirty="0"/>
              <a:t> </a:t>
            </a:r>
            <a:r>
              <a:rPr sz="2500" spc="135" dirty="0"/>
              <a:t>communication.</a:t>
            </a:r>
            <a:endParaRPr sz="2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33" y="1098550"/>
            <a:ext cx="315023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Vague,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General,  </a:t>
            </a:r>
            <a:r>
              <a:rPr sz="3200" b="1" spc="45" dirty="0">
                <a:solidFill>
                  <a:srgbClr val="FFFFFF"/>
                </a:solidFill>
                <a:latin typeface="Arial"/>
                <a:cs typeface="Arial"/>
              </a:rPr>
              <a:t>Indefinite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201" y="3201746"/>
            <a:ext cx="31076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</a:pPr>
            <a:r>
              <a:rPr sz="2150" spc="-61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29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Student </a:t>
            </a:r>
            <a:r>
              <a:rPr sz="3200" b="1" spc="-125" dirty="0">
                <a:solidFill>
                  <a:srgbClr val="FFFFFF"/>
                </a:solidFill>
                <a:latin typeface="Arial"/>
                <a:cs typeface="Arial"/>
              </a:rPr>
              <a:t>GMAT  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scores 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3200" b="1" spc="50" dirty="0">
                <a:solidFill>
                  <a:srgbClr val="FFFFFF"/>
                </a:solidFill>
                <a:latin typeface="Arial"/>
                <a:cs typeface="Arial"/>
              </a:rPr>
              <a:t>higher.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5191" y="1100327"/>
            <a:ext cx="3682365" cy="5015865"/>
          </a:xfrm>
          <a:custGeom>
            <a:avLst/>
            <a:gdLst/>
            <a:ahLst/>
            <a:cxnLst/>
            <a:rect l="l" t="t" r="r" b="b"/>
            <a:pathLst>
              <a:path w="3682365" h="5015865">
                <a:moveTo>
                  <a:pt x="3681984" y="0"/>
                </a:moveTo>
                <a:lnTo>
                  <a:pt x="0" y="0"/>
                </a:lnTo>
                <a:lnTo>
                  <a:pt x="0" y="5015484"/>
                </a:lnTo>
                <a:lnTo>
                  <a:pt x="3681984" y="5015484"/>
                </a:lnTo>
                <a:lnTo>
                  <a:pt x="3681984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09691" y="1073657"/>
            <a:ext cx="1923414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sz="3200" b="1" spc="-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-4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3200" b="1" spc="7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3200" b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spc="45" dirty="0">
                <a:solidFill>
                  <a:srgbClr val="FFFFFF"/>
                </a:solidFill>
                <a:latin typeface="Arial"/>
                <a:cs typeface="Arial"/>
              </a:rPr>
              <a:t>e,  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Precise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5153659" y="3024632"/>
            <a:ext cx="310705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</a:pPr>
            <a:r>
              <a:rPr sz="2150" spc="-62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2150" spc="25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200" b="1" spc="225" dirty="0">
                <a:solidFill>
                  <a:srgbClr val="FFFFFF"/>
                </a:solidFill>
                <a:latin typeface="Arial"/>
                <a:cs typeface="Arial"/>
              </a:rPr>
              <a:t>1996, </a:t>
            </a:r>
            <a:r>
              <a:rPr sz="3200" b="1" spc="6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GMAT 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scores  </a:t>
            </a:r>
            <a:r>
              <a:rPr sz="3200" b="1" spc="10" dirty="0">
                <a:solidFill>
                  <a:srgbClr val="FFFFFF"/>
                </a:solidFill>
                <a:latin typeface="Arial"/>
                <a:cs typeface="Arial"/>
              </a:rPr>
              <a:t>averaged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600;</a:t>
            </a:r>
            <a:endParaRPr sz="3200">
              <a:latin typeface="Arial"/>
              <a:cs typeface="Arial"/>
            </a:endParaRPr>
          </a:p>
          <a:p>
            <a:pPr marL="268605" marR="227329">
              <a:lnSpc>
                <a:spcPct val="100000"/>
              </a:lnSpc>
            </a:pP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3200" b="1" spc="250" dirty="0">
                <a:solidFill>
                  <a:srgbClr val="FFFFFF"/>
                </a:solidFill>
                <a:latin typeface="Arial"/>
                <a:cs typeface="Arial"/>
              </a:rPr>
              <a:t>1997</a:t>
            </a:r>
            <a:r>
              <a:rPr sz="32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/>
                <a:cs typeface="Arial"/>
              </a:rPr>
              <a:t>they  </a:t>
            </a:r>
            <a:r>
              <a:rPr sz="3200" b="1" spc="30" dirty="0">
                <a:solidFill>
                  <a:srgbClr val="FFFFFF"/>
                </a:solidFill>
                <a:latin typeface="Arial"/>
                <a:cs typeface="Arial"/>
              </a:rPr>
              <a:t>had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risen </a:t>
            </a:r>
            <a:r>
              <a:rPr sz="3200" b="1" spc="7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610.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673" y="1584947"/>
            <a:ext cx="3622389" cy="429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8826" y="1439621"/>
            <a:ext cx="36550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265" dirty="0">
                <a:solidFill>
                  <a:srgbClr val="464646"/>
                </a:solidFill>
                <a:latin typeface="Arial"/>
                <a:cs typeface="Arial"/>
              </a:rPr>
              <a:t>CORRECTNESS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20" y="583691"/>
            <a:ext cx="3612627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1868" y="1628902"/>
            <a:ext cx="7962265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 indent="-256540" algn="just">
              <a:lnSpc>
                <a:spcPct val="90000"/>
              </a:lnSpc>
              <a:spcBef>
                <a:spcPts val="425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225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Correctness </a:t>
            </a:r>
            <a:r>
              <a:rPr sz="2700" spc="165" dirty="0">
                <a:latin typeface="Arial"/>
                <a:cs typeface="Arial"/>
              </a:rPr>
              <a:t>in </a:t>
            </a:r>
            <a:r>
              <a:rPr sz="2700" spc="105" dirty="0">
                <a:latin typeface="Arial"/>
                <a:cs typeface="Arial"/>
              </a:rPr>
              <a:t>technical </a:t>
            </a:r>
            <a:r>
              <a:rPr sz="2700" spc="180" dirty="0">
                <a:latin typeface="Arial"/>
                <a:cs typeface="Arial"/>
              </a:rPr>
              <a:t>writing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-35" dirty="0">
                <a:latin typeface="Arial"/>
                <a:cs typeface="Arial"/>
              </a:rPr>
              <a:t>use 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55" dirty="0">
                <a:latin typeface="Arial"/>
                <a:cs typeface="Arial"/>
              </a:rPr>
              <a:t>proper </a:t>
            </a:r>
            <a:r>
              <a:rPr sz="2700" spc="150" dirty="0">
                <a:latin typeface="Arial"/>
                <a:cs typeface="Arial"/>
              </a:rPr>
              <a:t>grammar, </a:t>
            </a:r>
            <a:r>
              <a:rPr sz="2700" spc="155" dirty="0">
                <a:latin typeface="Arial"/>
                <a:cs typeface="Arial"/>
              </a:rPr>
              <a:t>punctuation, </a:t>
            </a:r>
            <a:r>
              <a:rPr sz="2700" spc="114" dirty="0">
                <a:latin typeface="Arial"/>
                <a:cs typeface="Arial"/>
              </a:rPr>
              <a:t>and  </a:t>
            </a:r>
            <a:r>
              <a:rPr sz="2700" spc="130" dirty="0">
                <a:latin typeface="Arial"/>
                <a:cs typeface="Arial"/>
              </a:rPr>
              <a:t>spelling.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721868" y="3212414"/>
            <a:ext cx="63919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2423795" algn="l"/>
                <a:tab pos="3016885" algn="l"/>
                <a:tab pos="4876165" algn="l"/>
                <a:tab pos="5970270" algn="l"/>
              </a:tabLst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700" spc="105" dirty="0">
                <a:latin typeface="Arial"/>
                <a:cs typeface="Arial"/>
              </a:rPr>
              <a:t>H</a:t>
            </a:r>
            <a:r>
              <a:rPr sz="2700" spc="65" dirty="0">
                <a:latin typeface="Arial"/>
                <a:cs typeface="Arial"/>
              </a:rPr>
              <a:t>o</a:t>
            </a:r>
            <a:r>
              <a:rPr sz="2700" spc="75" dirty="0">
                <a:latin typeface="Arial"/>
                <a:cs typeface="Arial"/>
              </a:rPr>
              <a:t>w</a:t>
            </a:r>
            <a:r>
              <a:rPr sz="2700" spc="40" dirty="0">
                <a:latin typeface="Arial"/>
                <a:cs typeface="Arial"/>
              </a:rPr>
              <a:t>e</a:t>
            </a:r>
            <a:r>
              <a:rPr sz="2700" spc="85" dirty="0">
                <a:latin typeface="Arial"/>
                <a:cs typeface="Arial"/>
              </a:rPr>
              <a:t>ver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10" dirty="0">
                <a:latin typeface="Arial"/>
                <a:cs typeface="Arial"/>
              </a:rPr>
              <a:t>a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65" dirty="0">
                <a:latin typeface="Arial"/>
                <a:cs typeface="Arial"/>
              </a:rPr>
              <a:t>m</a:t>
            </a:r>
            <a:r>
              <a:rPr sz="2700" spc="100" dirty="0">
                <a:latin typeface="Arial"/>
                <a:cs typeface="Arial"/>
              </a:rPr>
              <a:t>e</a:t>
            </a:r>
            <a:r>
              <a:rPr sz="2700" spc="45" dirty="0">
                <a:latin typeface="Arial"/>
                <a:cs typeface="Arial"/>
              </a:rPr>
              <a:t>ssage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14" dirty="0">
                <a:latin typeface="Arial"/>
                <a:cs typeface="Arial"/>
              </a:rPr>
              <a:t>ma</a:t>
            </a:r>
            <a:r>
              <a:rPr sz="2700" spc="85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00" dirty="0">
                <a:latin typeface="Arial"/>
                <a:cs typeface="Arial"/>
              </a:rPr>
              <a:t>be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204" y="3212414"/>
            <a:ext cx="7706359" cy="80835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6514465">
              <a:lnSpc>
                <a:spcPts val="2920"/>
              </a:lnSpc>
              <a:spcBef>
                <a:spcPts val="465"/>
              </a:spcBef>
              <a:tabLst>
                <a:tab pos="2710180" algn="l"/>
                <a:tab pos="3684270" algn="l"/>
                <a:tab pos="6181090" algn="l"/>
                <a:tab pos="7093584" algn="l"/>
              </a:tabLst>
            </a:pPr>
            <a:r>
              <a:rPr sz="2700" spc="150" dirty="0">
                <a:latin typeface="Arial"/>
                <a:cs typeface="Arial"/>
              </a:rPr>
              <a:t>pe</a:t>
            </a:r>
            <a:r>
              <a:rPr sz="2700" spc="75" dirty="0">
                <a:latin typeface="Arial"/>
                <a:cs typeface="Arial"/>
              </a:rPr>
              <a:t>r</a:t>
            </a:r>
            <a:r>
              <a:rPr sz="2700" spc="229" dirty="0">
                <a:latin typeface="Arial"/>
                <a:cs typeface="Arial"/>
              </a:rPr>
              <a:t>f</a:t>
            </a:r>
            <a:r>
              <a:rPr sz="2700" spc="15" dirty="0">
                <a:latin typeface="Arial"/>
                <a:cs typeface="Arial"/>
              </a:rPr>
              <a:t>e</a:t>
            </a:r>
            <a:r>
              <a:rPr sz="2700" spc="5" dirty="0">
                <a:latin typeface="Arial"/>
                <a:cs typeface="Arial"/>
              </a:rPr>
              <a:t>c</a:t>
            </a:r>
            <a:r>
              <a:rPr sz="2700" spc="260" dirty="0">
                <a:latin typeface="Arial"/>
                <a:cs typeface="Arial"/>
              </a:rPr>
              <a:t>t  </a:t>
            </a:r>
            <a:r>
              <a:rPr sz="2700" spc="135" dirty="0">
                <a:latin typeface="Arial"/>
                <a:cs typeface="Arial"/>
              </a:rPr>
              <a:t>gra</a:t>
            </a:r>
            <a:r>
              <a:rPr sz="2700" spc="225" dirty="0">
                <a:latin typeface="Arial"/>
                <a:cs typeface="Arial"/>
              </a:rPr>
              <a:t>m</a:t>
            </a:r>
            <a:r>
              <a:rPr sz="2700" spc="125" dirty="0">
                <a:latin typeface="Arial"/>
                <a:cs typeface="Arial"/>
              </a:rPr>
              <a:t>matically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-30" dirty="0">
                <a:latin typeface="Arial"/>
                <a:cs typeface="Arial"/>
              </a:rPr>
              <a:t>a</a:t>
            </a:r>
            <a:r>
              <a:rPr sz="2700" spc="185" dirty="0">
                <a:latin typeface="Arial"/>
                <a:cs typeface="Arial"/>
              </a:rPr>
              <a:t>nd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10" dirty="0">
                <a:latin typeface="Arial"/>
                <a:cs typeface="Arial"/>
              </a:rPr>
              <a:t>me</a:t>
            </a:r>
            <a:r>
              <a:rPr sz="2700" spc="70" dirty="0">
                <a:latin typeface="Arial"/>
                <a:cs typeface="Arial"/>
              </a:rPr>
              <a:t>c</a:t>
            </a:r>
            <a:r>
              <a:rPr sz="2700" spc="110" dirty="0">
                <a:latin typeface="Arial"/>
                <a:cs typeface="Arial"/>
              </a:rPr>
              <a:t>hanica</a:t>
            </a:r>
            <a:r>
              <a:rPr sz="2700" spc="35" dirty="0">
                <a:latin typeface="Arial"/>
                <a:cs typeface="Arial"/>
              </a:rPr>
              <a:t>l</a:t>
            </a:r>
            <a:r>
              <a:rPr sz="2700" spc="65" dirty="0">
                <a:latin typeface="Arial"/>
                <a:cs typeface="Arial"/>
              </a:rPr>
              <a:t>l</a:t>
            </a:r>
            <a:r>
              <a:rPr sz="2700" spc="165" dirty="0">
                <a:latin typeface="Arial"/>
                <a:cs typeface="Arial"/>
              </a:rPr>
              <a:t>y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80" dirty="0">
                <a:latin typeface="Arial"/>
                <a:cs typeface="Arial"/>
              </a:rPr>
              <a:t>b</a:t>
            </a:r>
            <a:r>
              <a:rPr sz="2700" spc="185" dirty="0">
                <a:latin typeface="Arial"/>
                <a:cs typeface="Arial"/>
              </a:rPr>
              <a:t>u</a:t>
            </a:r>
            <a:r>
              <a:rPr sz="2700" spc="254" dirty="0">
                <a:latin typeface="Arial"/>
                <a:cs typeface="Arial"/>
              </a:rPr>
              <a:t>t</a:t>
            </a:r>
            <a:r>
              <a:rPr sz="2700" dirty="0">
                <a:latin typeface="Arial"/>
                <a:cs typeface="Arial"/>
              </a:rPr>
              <a:t>	</a:t>
            </a:r>
            <a:r>
              <a:rPr sz="2700" spc="15" dirty="0">
                <a:latin typeface="Arial"/>
                <a:cs typeface="Arial"/>
              </a:rPr>
              <a:t>s</a:t>
            </a:r>
            <a:r>
              <a:rPr sz="2700" spc="195" dirty="0">
                <a:latin typeface="Arial"/>
                <a:cs typeface="Arial"/>
              </a:rPr>
              <a:t>till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204" y="3953636"/>
            <a:ext cx="42602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60" dirty="0">
                <a:latin typeface="Arial"/>
                <a:cs typeface="Arial"/>
              </a:rPr>
              <a:t>insult </a:t>
            </a:r>
            <a:r>
              <a:rPr sz="2700" spc="175" dirty="0">
                <a:latin typeface="Arial"/>
                <a:cs typeface="Arial"/>
              </a:rPr>
              <a:t>or </a:t>
            </a:r>
            <a:r>
              <a:rPr sz="2700" spc="85" dirty="0">
                <a:latin typeface="Arial"/>
                <a:cs typeface="Arial"/>
              </a:rPr>
              <a:t>lose </a:t>
            </a:r>
            <a:r>
              <a:rPr sz="2700" spc="-15" dirty="0">
                <a:latin typeface="Arial"/>
                <a:cs typeface="Arial"/>
              </a:rPr>
              <a:t>a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customer.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468" y="543203"/>
            <a:ext cx="79609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268605" algn="l"/>
                <a:tab pos="1463675" algn="l"/>
                <a:tab pos="2202815" algn="l"/>
                <a:tab pos="3215005" algn="l"/>
                <a:tab pos="4188460" algn="l"/>
                <a:tab pos="4725670" algn="l"/>
                <a:tab pos="6494780" algn="l"/>
                <a:tab pos="7176134" algn="l"/>
              </a:tabLst>
            </a:pPr>
            <a:r>
              <a:rPr sz="1900" spc="-555" dirty="0">
                <a:solidFill>
                  <a:srgbClr val="2CA1BE"/>
                </a:solidFill>
              </a:rPr>
              <a:t>	</a:t>
            </a:r>
            <a:r>
              <a:rPr sz="2800" spc="-200" dirty="0"/>
              <a:t>S</a:t>
            </a:r>
            <a:r>
              <a:rPr sz="2800" spc="-160" dirty="0"/>
              <a:t>e</a:t>
            </a:r>
            <a:r>
              <a:rPr sz="2800" spc="45" dirty="0"/>
              <a:t>l</a:t>
            </a:r>
            <a:r>
              <a:rPr sz="2800" spc="140" dirty="0"/>
              <a:t>e</a:t>
            </a:r>
            <a:r>
              <a:rPr sz="2800" spc="185" dirty="0"/>
              <a:t>c</a:t>
            </a:r>
            <a:r>
              <a:rPr sz="2800" spc="105" dirty="0"/>
              <a:t>t</a:t>
            </a:r>
            <a:r>
              <a:rPr sz="2800" dirty="0"/>
              <a:t>	</a:t>
            </a:r>
            <a:r>
              <a:rPr sz="2800" spc="125" dirty="0"/>
              <a:t>th</a:t>
            </a:r>
            <a:r>
              <a:rPr sz="2800" spc="175" dirty="0"/>
              <a:t>e</a:t>
            </a:r>
            <a:r>
              <a:rPr sz="2800" dirty="0"/>
              <a:t>	</a:t>
            </a:r>
            <a:r>
              <a:rPr sz="2800" spc="160" dirty="0"/>
              <a:t>rig</a:t>
            </a:r>
            <a:r>
              <a:rPr sz="2800" spc="260" dirty="0"/>
              <a:t>h</a:t>
            </a:r>
            <a:r>
              <a:rPr sz="2800" spc="265" dirty="0"/>
              <a:t>t</a:t>
            </a:r>
            <a:r>
              <a:rPr sz="2800" dirty="0"/>
              <a:t>	</a:t>
            </a:r>
            <a:r>
              <a:rPr sz="2800" spc="45" dirty="0"/>
              <a:t>l</a:t>
            </a:r>
            <a:r>
              <a:rPr sz="2800" spc="135" dirty="0"/>
              <a:t>e</a:t>
            </a:r>
            <a:r>
              <a:rPr sz="2800" spc="75" dirty="0"/>
              <a:t>vel</a:t>
            </a:r>
            <a:r>
              <a:rPr sz="2800" dirty="0"/>
              <a:t>	</a:t>
            </a:r>
            <a:r>
              <a:rPr sz="2800" spc="265" dirty="0"/>
              <a:t>o</a:t>
            </a:r>
            <a:r>
              <a:rPr sz="2800" spc="135" dirty="0"/>
              <a:t>f</a:t>
            </a:r>
            <a:r>
              <a:rPr sz="2800" dirty="0"/>
              <a:t>	</a:t>
            </a:r>
            <a:r>
              <a:rPr sz="2800" spc="40" dirty="0"/>
              <a:t>l</a:t>
            </a:r>
            <a:r>
              <a:rPr sz="2800" spc="125" dirty="0"/>
              <a:t>a</a:t>
            </a:r>
            <a:r>
              <a:rPr sz="2800" spc="130" dirty="0"/>
              <a:t>ngu</a:t>
            </a:r>
            <a:r>
              <a:rPr sz="2800" spc="145" dirty="0"/>
              <a:t>a</a:t>
            </a:r>
            <a:r>
              <a:rPr sz="2800" spc="90" dirty="0"/>
              <a:t>ge</a:t>
            </a:r>
            <a:r>
              <a:rPr sz="2800" dirty="0"/>
              <a:t>	</a:t>
            </a:r>
            <a:r>
              <a:rPr sz="2800" spc="204" dirty="0"/>
              <a:t>for</a:t>
            </a:r>
            <a:r>
              <a:rPr sz="2800" dirty="0"/>
              <a:t>	</a:t>
            </a:r>
            <a:r>
              <a:rPr sz="2800" spc="125" dirty="0"/>
              <a:t>yo</a:t>
            </a:r>
            <a:r>
              <a:rPr sz="2800" spc="150" dirty="0"/>
              <a:t>u</a:t>
            </a:r>
            <a:r>
              <a:rPr sz="2800" spc="185" dirty="0"/>
              <a:t>r  </a:t>
            </a:r>
            <a:r>
              <a:rPr sz="2800" spc="155" dirty="0"/>
              <a:t>communication </a:t>
            </a:r>
            <a:r>
              <a:rPr sz="2800" spc="135" dirty="0"/>
              <a:t>either </a:t>
            </a:r>
            <a:r>
              <a:rPr sz="2800" spc="175" dirty="0"/>
              <a:t>formal </a:t>
            </a:r>
            <a:r>
              <a:rPr sz="2800" spc="180" dirty="0"/>
              <a:t>or</a:t>
            </a:r>
            <a:r>
              <a:rPr sz="2800" spc="80" dirty="0"/>
              <a:t> </a:t>
            </a:r>
            <a:r>
              <a:rPr sz="2800" spc="165" dirty="0"/>
              <a:t>informal.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9468" y="2566421"/>
            <a:ext cx="79584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95"/>
              </a:spcBef>
              <a:tabLst>
                <a:tab pos="268605" algn="l"/>
                <a:tab pos="841375" algn="l"/>
                <a:tab pos="2631440" algn="l"/>
                <a:tab pos="3524250" algn="l"/>
                <a:tab pos="5284470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100" dirty="0">
                <a:latin typeface="Arial"/>
                <a:cs typeface="Arial"/>
              </a:rPr>
              <a:t>In	</a:t>
            </a:r>
            <a:r>
              <a:rPr sz="2800" spc="114" dirty="0">
                <a:latin typeface="Arial"/>
                <a:cs typeface="Arial"/>
              </a:rPr>
              <a:t>technical	</a:t>
            </a:r>
            <a:r>
              <a:rPr sz="2800" spc="120" dirty="0">
                <a:latin typeface="Arial"/>
                <a:cs typeface="Arial"/>
              </a:rPr>
              <a:t>and	</a:t>
            </a:r>
            <a:r>
              <a:rPr sz="2800" spc="100" dirty="0">
                <a:latin typeface="Arial"/>
                <a:cs typeface="Arial"/>
              </a:rPr>
              <a:t>business	</a:t>
            </a:r>
            <a:r>
              <a:rPr sz="2800" spc="155" dirty="0">
                <a:latin typeface="Arial"/>
                <a:cs typeface="Arial"/>
              </a:rPr>
              <a:t>communication  </a:t>
            </a:r>
            <a:r>
              <a:rPr sz="2800" spc="180" dirty="0">
                <a:latin typeface="Arial"/>
                <a:cs typeface="Arial"/>
              </a:rPr>
              <a:t>formal </a:t>
            </a:r>
            <a:r>
              <a:rPr sz="2800" spc="105" dirty="0">
                <a:latin typeface="Arial"/>
                <a:cs typeface="Arial"/>
              </a:rPr>
              <a:t>language </a:t>
            </a:r>
            <a:r>
              <a:rPr sz="2800" spc="100" dirty="0">
                <a:latin typeface="Arial"/>
                <a:cs typeface="Arial"/>
              </a:rPr>
              <a:t>is </a:t>
            </a:r>
            <a:r>
              <a:rPr sz="2800" spc="180" dirty="0">
                <a:latin typeface="Arial"/>
                <a:cs typeface="Arial"/>
              </a:rPr>
              <a:t>most </a:t>
            </a:r>
            <a:r>
              <a:rPr sz="2800" spc="165" dirty="0">
                <a:latin typeface="Arial"/>
                <a:cs typeface="Arial"/>
              </a:rPr>
              <a:t>often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100" dirty="0"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468" y="4587777"/>
            <a:ext cx="143700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1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70" dirty="0">
                <a:latin typeface="Arial"/>
                <a:cs typeface="Arial"/>
              </a:rPr>
              <a:t>Check  </a:t>
            </a:r>
            <a:r>
              <a:rPr sz="2800" spc="175" dirty="0">
                <a:latin typeface="Arial"/>
                <a:cs typeface="Arial"/>
              </a:rPr>
              <a:t>wor</a:t>
            </a:r>
            <a:r>
              <a:rPr sz="2800" spc="190" dirty="0">
                <a:latin typeface="Arial"/>
                <a:cs typeface="Arial"/>
              </a:rPr>
              <a:t>d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spc="10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9357" y="4802200"/>
            <a:ext cx="6299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55470" algn="l"/>
                <a:tab pos="2698115" algn="l"/>
                <a:tab pos="4361180" algn="l"/>
                <a:tab pos="5644515" algn="l"/>
              </a:tabLst>
            </a:pPr>
            <a:r>
              <a:rPr sz="2800" spc="5" dirty="0">
                <a:latin typeface="Arial"/>
                <a:cs typeface="Arial"/>
              </a:rPr>
              <a:t>a</a:t>
            </a:r>
            <a:r>
              <a:rPr sz="2800" spc="15" dirty="0">
                <a:latin typeface="Arial"/>
                <a:cs typeface="Arial"/>
              </a:rPr>
              <a:t>c</a:t>
            </a:r>
            <a:r>
              <a:rPr sz="2800" spc="75" dirty="0">
                <a:latin typeface="Arial"/>
                <a:cs typeface="Arial"/>
              </a:rPr>
              <a:t>curac</a:t>
            </a:r>
            <a:r>
              <a:rPr sz="2800" spc="8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04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45" dirty="0">
                <a:latin typeface="Arial"/>
                <a:cs typeface="Arial"/>
              </a:rPr>
              <a:t>fi</a:t>
            </a:r>
            <a:r>
              <a:rPr sz="2800" spc="315" dirty="0">
                <a:latin typeface="Arial"/>
                <a:cs typeface="Arial"/>
              </a:rPr>
              <a:t>g</a:t>
            </a:r>
            <a:r>
              <a:rPr sz="2800" spc="245" dirty="0">
                <a:latin typeface="Arial"/>
                <a:cs typeface="Arial"/>
              </a:rPr>
              <a:t>u</a:t>
            </a:r>
            <a:r>
              <a:rPr sz="2800" spc="15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spc="10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35" dirty="0">
                <a:latin typeface="Arial"/>
                <a:cs typeface="Arial"/>
              </a:rPr>
              <a:t>f</a:t>
            </a:r>
            <a:r>
              <a:rPr sz="2800" spc="85" dirty="0">
                <a:latin typeface="Arial"/>
                <a:cs typeface="Arial"/>
              </a:rPr>
              <a:t>acts</a:t>
            </a:r>
            <a:r>
              <a:rPr sz="2800" spc="5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190" dirty="0">
                <a:latin typeface="Arial"/>
                <a:cs typeface="Arial"/>
              </a:rPr>
              <a:t>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573023"/>
            <a:ext cx="7100316" cy="495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59550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b="1" spc="5" dirty="0">
                <a:latin typeface="Arial"/>
                <a:cs typeface="Arial"/>
              </a:rPr>
              <a:t>Formal </a:t>
            </a:r>
            <a:r>
              <a:rPr sz="2700" b="1" spc="25" dirty="0">
                <a:latin typeface="Arial"/>
                <a:cs typeface="Arial"/>
              </a:rPr>
              <a:t>and </a:t>
            </a:r>
            <a:r>
              <a:rPr sz="2700" b="1" spc="-114" dirty="0">
                <a:latin typeface="Arial"/>
                <a:cs typeface="Arial"/>
              </a:rPr>
              <a:t>Less </a:t>
            </a:r>
            <a:r>
              <a:rPr sz="2700" b="1" spc="5" dirty="0">
                <a:latin typeface="Arial"/>
                <a:cs typeface="Arial"/>
              </a:rPr>
              <a:t>Formal</a:t>
            </a:r>
            <a:r>
              <a:rPr sz="2700" b="1" spc="345" dirty="0">
                <a:latin typeface="Arial"/>
                <a:cs typeface="Arial"/>
              </a:rPr>
              <a:t> </a:t>
            </a:r>
            <a:r>
              <a:rPr sz="2700" b="1" spc="-15" dirty="0">
                <a:latin typeface="Arial"/>
                <a:cs typeface="Arial"/>
              </a:rPr>
              <a:t>Language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19200" y="2590800"/>
            <a:ext cx="2514600" cy="396240"/>
          </a:xfrm>
          <a:prstGeom prst="rect">
            <a:avLst/>
          </a:prstGeom>
          <a:solidFill>
            <a:srgbClr val="464646"/>
          </a:solidFill>
        </p:spPr>
        <p:txBody>
          <a:bodyPr vert="horz" wrap="square" lIns="0" tIns="38735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3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400" y="2616707"/>
            <a:ext cx="2362200" cy="3962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432434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Formal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3073907"/>
            <a:ext cx="2514600" cy="1310640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Participate</a:t>
            </a:r>
            <a:endParaRPr sz="2000">
              <a:latin typeface="Arial"/>
              <a:cs typeface="Arial"/>
            </a:endParaRPr>
          </a:p>
          <a:p>
            <a:pPr marL="91440" marR="1325880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Procure  Endeavor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1828" y="3069335"/>
            <a:ext cx="2371725" cy="1329055"/>
          </a:xfrm>
          <a:prstGeom prst="rect">
            <a:avLst/>
          </a:prstGeom>
          <a:solidFill>
            <a:srgbClr val="DEF5F9"/>
          </a:solidFill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Arial"/>
                <a:cs typeface="Arial"/>
              </a:rPr>
              <a:t>Join</a:t>
            </a:r>
            <a:endParaRPr sz="2000">
              <a:latin typeface="Arial"/>
              <a:cs typeface="Arial"/>
            </a:endParaRPr>
          </a:p>
          <a:p>
            <a:pPr marL="96520" marR="1856105">
              <a:lnSpc>
                <a:spcPct val="150000"/>
              </a:lnSpc>
            </a:pPr>
            <a:r>
              <a:rPr sz="2000" dirty="0">
                <a:latin typeface="Arial"/>
                <a:cs typeface="Arial"/>
              </a:rPr>
              <a:t>Get  </a:t>
            </a:r>
            <a:r>
              <a:rPr sz="2000" spc="-25" dirty="0">
                <a:latin typeface="Arial"/>
                <a:cs typeface="Arial"/>
              </a:rPr>
              <a:t>Try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936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-505" dirty="0">
                <a:solidFill>
                  <a:srgbClr val="2CA1BE"/>
                </a:solidFill>
              </a:rPr>
              <a:t>	</a:t>
            </a:r>
            <a:r>
              <a:rPr sz="2700" spc="204" dirty="0">
                <a:hlinkClick r:id="rId2"/>
              </a:rPr>
              <a:t>http://www.voiceofengineers.com/2013/08/t </a:t>
            </a:r>
            <a:r>
              <a:rPr sz="2700" spc="204" dirty="0"/>
              <a:t> </a:t>
            </a:r>
            <a:r>
              <a:rPr sz="2700" spc="180" dirty="0"/>
              <a:t>echnical-writing-for-engineers.html</a:t>
            </a:r>
            <a:endParaRPr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9144000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318"/>
              <a:ext cx="9143999" cy="8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375247" y="1593180"/>
            <a:ext cx="6456680" cy="2439670"/>
            <a:chOff x="1375247" y="1593180"/>
            <a:chExt cx="6456680" cy="2439670"/>
          </a:xfrm>
        </p:grpSpPr>
        <p:sp>
          <p:nvSpPr>
            <p:cNvPr id="8" name="object 8"/>
            <p:cNvSpPr/>
            <p:nvPr/>
          </p:nvSpPr>
          <p:spPr>
            <a:xfrm>
              <a:off x="1375247" y="1593180"/>
              <a:ext cx="6456055" cy="849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3576" y="2142744"/>
              <a:ext cx="3785616" cy="18897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1340561"/>
            <a:ext cx="7818120" cy="2689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950" marR="97790" indent="-1881505">
              <a:lnSpc>
                <a:spcPct val="100000"/>
              </a:lnSpc>
              <a:spcBef>
                <a:spcPts val="105"/>
              </a:spcBef>
            </a:pPr>
            <a:r>
              <a:rPr sz="6800" spc="-85" dirty="0">
                <a:solidFill>
                  <a:srgbClr val="464646"/>
                </a:solidFill>
              </a:rPr>
              <a:t>Technical </a:t>
            </a:r>
            <a:r>
              <a:rPr sz="6800" dirty="0">
                <a:solidFill>
                  <a:srgbClr val="464646"/>
                </a:solidFill>
              </a:rPr>
              <a:t>Report  </a:t>
            </a:r>
            <a:r>
              <a:rPr sz="6800" spc="-20" dirty="0">
                <a:solidFill>
                  <a:srgbClr val="464646"/>
                </a:solidFill>
              </a:rPr>
              <a:t>Writing</a:t>
            </a:r>
            <a:endParaRPr sz="6800"/>
          </a:p>
          <a:p>
            <a:pPr marL="12700">
              <a:lnSpc>
                <a:spcPts val="4645"/>
              </a:lnSpc>
            </a:pPr>
            <a:r>
              <a:rPr sz="4600" spc="-5" dirty="0"/>
              <a:t>Importance, Purpose &amp;</a:t>
            </a:r>
            <a:r>
              <a:rPr sz="4600" spc="50" dirty="0"/>
              <a:t> </a:t>
            </a:r>
            <a:r>
              <a:rPr sz="4600" spc="-10" dirty="0"/>
              <a:t>format</a:t>
            </a:r>
            <a:endParaRPr sz="4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64" y="218264"/>
            <a:ext cx="4414822" cy="559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6989"/>
            <a:ext cx="4479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45" dirty="0">
                <a:solidFill>
                  <a:srgbClr val="464646"/>
                </a:solidFill>
                <a:latin typeface="Arial"/>
                <a:cs typeface="Arial"/>
              </a:rPr>
              <a:t>Technical</a:t>
            </a:r>
            <a:r>
              <a:rPr sz="4400" i="1" spc="-8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464646"/>
                </a:solidFill>
                <a:latin typeface="Arial"/>
                <a:cs typeface="Arial"/>
              </a:rPr>
              <a:t>Reports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1611884"/>
            <a:ext cx="836231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89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934210" algn="l"/>
                <a:tab pos="2633980" algn="l"/>
                <a:tab pos="4228465" algn="l"/>
                <a:tab pos="5892800" algn="l"/>
                <a:tab pos="6684009" algn="l"/>
                <a:tab pos="7996555" algn="l"/>
              </a:tabLst>
            </a:pPr>
            <a:r>
              <a:rPr sz="2800" spc="70" dirty="0">
                <a:latin typeface="Arial"/>
                <a:cs typeface="Arial"/>
              </a:rPr>
              <a:t>Discus</a:t>
            </a:r>
            <a:r>
              <a:rPr sz="2800" spc="7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25" dirty="0">
                <a:latin typeface="Arial"/>
                <a:cs typeface="Arial"/>
              </a:rPr>
              <a:t>th</a:t>
            </a:r>
            <a:r>
              <a:rPr sz="2800" spc="17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10" dirty="0">
                <a:latin typeface="Arial"/>
                <a:cs typeface="Arial"/>
              </a:rPr>
              <a:t>p</a:t>
            </a:r>
            <a:r>
              <a:rPr sz="2800" spc="120" dirty="0">
                <a:latin typeface="Arial"/>
                <a:cs typeface="Arial"/>
              </a:rPr>
              <a:t>ro</a:t>
            </a:r>
            <a:r>
              <a:rPr sz="2800" spc="155" dirty="0">
                <a:latin typeface="Arial"/>
                <a:cs typeface="Arial"/>
              </a:rPr>
              <a:t>c</a:t>
            </a:r>
            <a:r>
              <a:rPr sz="2800" spc="35" dirty="0">
                <a:latin typeface="Arial"/>
                <a:cs typeface="Arial"/>
              </a:rPr>
              <a:t>ess</a:t>
            </a:r>
            <a:r>
              <a:rPr sz="2800" spc="20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70" dirty="0">
                <a:latin typeface="Arial"/>
                <a:cs typeface="Arial"/>
              </a:rPr>
              <a:t>pr</a:t>
            </a:r>
            <a:r>
              <a:rPr sz="2800" spc="229" dirty="0">
                <a:latin typeface="Arial"/>
                <a:cs typeface="Arial"/>
              </a:rPr>
              <a:t>o</a:t>
            </a:r>
            <a:r>
              <a:rPr sz="2800" spc="100" dirty="0">
                <a:latin typeface="Arial"/>
                <a:cs typeface="Arial"/>
              </a:rPr>
              <a:t>gre</a:t>
            </a:r>
            <a:r>
              <a:rPr sz="2800" spc="110" dirty="0">
                <a:latin typeface="Arial"/>
                <a:cs typeface="Arial"/>
              </a:rPr>
              <a:t>s</a:t>
            </a:r>
            <a:r>
              <a:rPr sz="2800" spc="2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75" dirty="0">
                <a:latin typeface="Arial"/>
                <a:cs typeface="Arial"/>
              </a:rPr>
              <a:t>a</a:t>
            </a:r>
            <a:r>
              <a:rPr sz="2800" spc="95" dirty="0">
                <a:latin typeface="Arial"/>
                <a:cs typeface="Arial"/>
              </a:rPr>
              <a:t>n</a:t>
            </a:r>
            <a:r>
              <a:rPr sz="2800" spc="20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0" dirty="0">
                <a:latin typeface="Arial"/>
                <a:cs typeface="Arial"/>
              </a:rPr>
              <a:t>res</a:t>
            </a:r>
            <a:r>
              <a:rPr sz="2800" spc="125" dirty="0">
                <a:latin typeface="Arial"/>
                <a:cs typeface="Arial"/>
              </a:rPr>
              <a:t>u</a:t>
            </a:r>
            <a:r>
              <a:rPr sz="2800" spc="110" dirty="0">
                <a:latin typeface="Arial"/>
                <a:cs typeface="Arial"/>
              </a:rPr>
              <a:t>lt</a:t>
            </a:r>
            <a:r>
              <a:rPr sz="2800" spc="23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65" dirty="0">
                <a:latin typeface="Arial"/>
                <a:cs typeface="Arial"/>
              </a:rPr>
              <a:t>of 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110" dirty="0">
                <a:latin typeface="Arial"/>
                <a:cs typeface="Arial"/>
              </a:rPr>
              <a:t>technical </a:t>
            </a:r>
            <a:r>
              <a:rPr sz="2800" spc="180" dirty="0">
                <a:latin typeface="Arial"/>
                <a:cs typeface="Arial"/>
              </a:rPr>
              <a:t>or </a:t>
            </a:r>
            <a:r>
              <a:rPr sz="2800" spc="130" dirty="0">
                <a:latin typeface="Arial"/>
                <a:cs typeface="Arial"/>
              </a:rPr>
              <a:t>scientific</a:t>
            </a:r>
            <a:r>
              <a:rPr sz="2800" spc="235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research.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5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  <a:tab pos="2025650" algn="l"/>
                <a:tab pos="2172335" algn="l"/>
                <a:tab pos="2763520" algn="l"/>
                <a:tab pos="4033520" algn="l"/>
                <a:tab pos="6574155" algn="l"/>
                <a:tab pos="7982584" algn="l"/>
              </a:tabLst>
            </a:pPr>
            <a:r>
              <a:rPr sz="2800" spc="65" dirty="0">
                <a:latin typeface="Arial"/>
                <a:cs typeface="Arial"/>
              </a:rPr>
              <a:t>In</a:t>
            </a:r>
            <a:r>
              <a:rPr sz="2800" spc="90" dirty="0">
                <a:latin typeface="Arial"/>
                <a:cs typeface="Arial"/>
              </a:rPr>
              <a:t>c</a:t>
            </a:r>
            <a:r>
              <a:rPr sz="2800" spc="110" dirty="0">
                <a:latin typeface="Arial"/>
                <a:cs typeface="Arial"/>
              </a:rPr>
              <a:t>lude</a:t>
            </a:r>
            <a:r>
              <a:rPr sz="2800" spc="12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95" dirty="0">
                <a:latin typeface="Arial"/>
                <a:cs typeface="Arial"/>
              </a:rPr>
              <a:t>i</a:t>
            </a:r>
            <a:r>
              <a:rPr sz="2800" spc="26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30" dirty="0">
                <a:latin typeface="Arial"/>
                <a:cs typeface="Arial"/>
              </a:rPr>
              <a:t>de</a:t>
            </a:r>
            <a:r>
              <a:rPr sz="2800" spc="155" dirty="0">
                <a:latin typeface="Arial"/>
                <a:cs typeface="Arial"/>
              </a:rPr>
              <a:t>p</a:t>
            </a:r>
            <a:r>
              <a:rPr sz="2800" spc="140" dirty="0">
                <a:latin typeface="Arial"/>
                <a:cs typeface="Arial"/>
              </a:rPr>
              <a:t>t</a:t>
            </a:r>
            <a:r>
              <a:rPr sz="2800" spc="29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60" dirty="0">
                <a:latin typeface="Arial"/>
                <a:cs typeface="Arial"/>
              </a:rPr>
              <a:t>ex</a:t>
            </a:r>
            <a:r>
              <a:rPr sz="2800" spc="180" dirty="0">
                <a:latin typeface="Arial"/>
                <a:cs typeface="Arial"/>
              </a:rPr>
              <a:t>p</a:t>
            </a:r>
            <a:r>
              <a:rPr sz="2800" spc="125" dirty="0">
                <a:latin typeface="Arial"/>
                <a:cs typeface="Arial"/>
              </a:rPr>
              <a:t>e</a:t>
            </a:r>
            <a:r>
              <a:rPr sz="2800" spc="80" dirty="0">
                <a:latin typeface="Arial"/>
                <a:cs typeface="Arial"/>
              </a:rPr>
              <a:t>r</a:t>
            </a:r>
            <a:r>
              <a:rPr sz="2800" spc="140" dirty="0">
                <a:latin typeface="Arial"/>
                <a:cs typeface="Arial"/>
              </a:rPr>
              <a:t>iment</a:t>
            </a:r>
            <a:r>
              <a:rPr sz="2800" spc="180" dirty="0">
                <a:latin typeface="Arial"/>
                <a:cs typeface="Arial"/>
              </a:rPr>
              <a:t>a</a:t>
            </a:r>
            <a:r>
              <a:rPr sz="2800" spc="18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0" dirty="0">
                <a:latin typeface="Arial"/>
                <a:cs typeface="Arial"/>
              </a:rPr>
              <a:t>det</a:t>
            </a:r>
            <a:r>
              <a:rPr sz="2800" spc="135" dirty="0">
                <a:latin typeface="Arial"/>
                <a:cs typeface="Arial"/>
              </a:rPr>
              <a:t>a</a:t>
            </a:r>
            <a:r>
              <a:rPr sz="2800" spc="85" dirty="0">
                <a:latin typeface="Arial"/>
                <a:cs typeface="Arial"/>
              </a:rPr>
              <a:t>il</a:t>
            </a:r>
            <a:r>
              <a:rPr sz="2800" spc="2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60" dirty="0">
                <a:latin typeface="Arial"/>
                <a:cs typeface="Arial"/>
              </a:rPr>
              <a:t>or  </a:t>
            </a:r>
            <a:r>
              <a:rPr sz="2800" spc="110" dirty="0">
                <a:latin typeface="Arial"/>
                <a:cs typeface="Arial"/>
              </a:rPr>
              <a:t>designs	</a:t>
            </a:r>
            <a:r>
              <a:rPr sz="2800" spc="120" dirty="0">
                <a:latin typeface="Arial"/>
                <a:cs typeface="Arial"/>
              </a:rPr>
              <a:t>and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results.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5800">
              <a:latin typeface="Arial"/>
              <a:cs typeface="Arial"/>
            </a:endParaRPr>
          </a:p>
          <a:p>
            <a:pPr marL="469900" marR="8255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  <a:tab pos="2231390" algn="l"/>
                <a:tab pos="3307715" algn="l"/>
                <a:tab pos="3882390" algn="l"/>
                <a:tab pos="5400040" algn="l"/>
                <a:tab pos="6293485" algn="l"/>
              </a:tabLst>
            </a:pPr>
            <a:r>
              <a:rPr sz="2800" spc="145" dirty="0">
                <a:latin typeface="Arial"/>
                <a:cs typeface="Arial"/>
              </a:rPr>
              <a:t>Typ</a:t>
            </a:r>
            <a:r>
              <a:rPr sz="2800" spc="60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15" dirty="0">
                <a:latin typeface="Arial"/>
                <a:cs typeface="Arial"/>
              </a:rPr>
              <a:t>a</a:t>
            </a:r>
            <a:r>
              <a:rPr sz="2800" spc="95" dirty="0">
                <a:latin typeface="Arial"/>
                <a:cs typeface="Arial"/>
              </a:rPr>
              <a:t>ll</a:t>
            </a:r>
            <a:r>
              <a:rPr sz="2800" spc="229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0" dirty="0">
                <a:latin typeface="Arial"/>
                <a:cs typeface="Arial"/>
              </a:rPr>
              <a:t>used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5" dirty="0">
                <a:latin typeface="Arial"/>
                <a:cs typeface="Arial"/>
              </a:rPr>
              <a:t>i</a:t>
            </a:r>
            <a:r>
              <a:rPr sz="2800" spc="260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0" dirty="0">
                <a:latin typeface="Arial"/>
                <a:cs typeface="Arial"/>
              </a:rPr>
              <a:t>sc</a:t>
            </a:r>
            <a:r>
              <a:rPr sz="2800" spc="30" dirty="0">
                <a:latin typeface="Arial"/>
                <a:cs typeface="Arial"/>
              </a:rPr>
              <a:t>i</a:t>
            </a:r>
            <a:r>
              <a:rPr sz="2800" spc="85" dirty="0">
                <a:latin typeface="Arial"/>
                <a:cs typeface="Arial"/>
              </a:rPr>
              <a:t>e</a:t>
            </a:r>
            <a:r>
              <a:rPr sz="2800" spc="100" dirty="0">
                <a:latin typeface="Arial"/>
                <a:cs typeface="Arial"/>
              </a:rPr>
              <a:t>n</a:t>
            </a:r>
            <a:r>
              <a:rPr sz="2800" spc="10" dirty="0">
                <a:latin typeface="Arial"/>
                <a:cs typeface="Arial"/>
              </a:rPr>
              <a:t>c</a:t>
            </a:r>
            <a:r>
              <a:rPr sz="2800" spc="1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75" dirty="0">
                <a:latin typeface="Arial"/>
                <a:cs typeface="Arial"/>
              </a:rPr>
              <a:t>a</a:t>
            </a:r>
            <a:r>
              <a:rPr sz="2800" spc="85" dirty="0">
                <a:latin typeface="Arial"/>
                <a:cs typeface="Arial"/>
              </a:rPr>
              <a:t>n</a:t>
            </a:r>
            <a:r>
              <a:rPr sz="2800" spc="200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5" dirty="0">
                <a:latin typeface="Arial"/>
                <a:cs typeface="Arial"/>
              </a:rPr>
              <a:t>engine</a:t>
            </a:r>
            <a:r>
              <a:rPr sz="2800" spc="120" dirty="0">
                <a:latin typeface="Arial"/>
                <a:cs typeface="Arial"/>
              </a:rPr>
              <a:t>e</a:t>
            </a:r>
            <a:r>
              <a:rPr sz="2800" spc="229" dirty="0">
                <a:latin typeface="Arial"/>
                <a:cs typeface="Arial"/>
              </a:rPr>
              <a:t>r</a:t>
            </a:r>
            <a:r>
              <a:rPr sz="2800" spc="165" dirty="0">
                <a:latin typeface="Arial"/>
                <a:cs typeface="Arial"/>
              </a:rPr>
              <a:t>i</a:t>
            </a:r>
            <a:r>
              <a:rPr sz="2800" spc="135" dirty="0">
                <a:latin typeface="Arial"/>
                <a:cs typeface="Arial"/>
              </a:rPr>
              <a:t>ng  fields.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5464" y="1465834"/>
            <a:ext cx="56210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latin typeface="Arial"/>
                <a:cs typeface="Arial"/>
              </a:rPr>
              <a:t>Technical </a:t>
            </a:r>
            <a:r>
              <a:rPr sz="2700" b="1" dirty="0">
                <a:latin typeface="Arial"/>
                <a:cs typeface="Arial"/>
              </a:rPr>
              <a:t>Report </a:t>
            </a:r>
            <a:r>
              <a:rPr sz="2700" b="1" spc="25" dirty="0">
                <a:latin typeface="Arial"/>
                <a:cs typeface="Arial"/>
              </a:rPr>
              <a:t>and</a:t>
            </a:r>
            <a:r>
              <a:rPr sz="2700" b="1" spc="16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Engineering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4098" y="288162"/>
            <a:ext cx="7704455" cy="49136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68605" marR="652780" indent="-256540" algn="just">
              <a:lnSpc>
                <a:spcPts val="1820"/>
              </a:lnSpc>
              <a:spcBef>
                <a:spcPts val="540"/>
              </a:spcBef>
              <a:buClr>
                <a:srgbClr val="2CA1BE"/>
              </a:buClr>
              <a:buSzPct val="68421"/>
              <a:buChar char=""/>
              <a:tabLst>
                <a:tab pos="269240" algn="l"/>
              </a:tabLst>
            </a:pPr>
            <a:r>
              <a:rPr sz="1900" spc="55" dirty="0">
                <a:latin typeface="Arial"/>
                <a:cs typeface="Arial"/>
              </a:rPr>
              <a:t>Technical </a:t>
            </a:r>
            <a:r>
              <a:rPr sz="1900" spc="130" dirty="0">
                <a:latin typeface="Arial"/>
                <a:cs typeface="Arial"/>
              </a:rPr>
              <a:t>writing </a:t>
            </a:r>
            <a:r>
              <a:rPr sz="1900" spc="65" dirty="0">
                <a:latin typeface="Arial"/>
                <a:cs typeface="Arial"/>
              </a:rPr>
              <a:t>is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90" dirty="0">
                <a:latin typeface="Arial"/>
                <a:cs typeface="Arial"/>
              </a:rPr>
              <a:t>literature; </a:t>
            </a:r>
            <a:r>
              <a:rPr sz="1900" spc="120" dirty="0">
                <a:latin typeface="Arial"/>
                <a:cs typeface="Arial"/>
              </a:rPr>
              <a:t>it’s </a:t>
            </a:r>
            <a:r>
              <a:rPr sz="1900" spc="95" dirty="0">
                <a:latin typeface="Arial"/>
                <a:cs typeface="Arial"/>
              </a:rPr>
              <a:t>neither </a:t>
            </a:r>
            <a:r>
              <a:rPr sz="1900" spc="75" dirty="0">
                <a:latin typeface="Arial"/>
                <a:cs typeface="Arial"/>
              </a:rPr>
              <a:t>prose which  </a:t>
            </a:r>
            <a:r>
              <a:rPr sz="1900" spc="80" dirty="0">
                <a:latin typeface="Arial"/>
                <a:cs typeface="Arial"/>
              </a:rPr>
              <a:t>recounts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105" dirty="0">
                <a:latin typeface="Arial"/>
                <a:cs typeface="Arial"/>
              </a:rPr>
              <a:t>fictional </a:t>
            </a:r>
            <a:r>
              <a:rPr sz="1900" spc="55" dirty="0">
                <a:latin typeface="Arial"/>
                <a:cs typeface="Arial"/>
              </a:rPr>
              <a:t>tales </a:t>
            </a:r>
            <a:r>
              <a:rPr sz="1900" spc="135" dirty="0">
                <a:latin typeface="Arial"/>
                <a:cs typeface="Arial"/>
              </a:rPr>
              <a:t>of </a:t>
            </a:r>
            <a:r>
              <a:rPr sz="1900" spc="55" dirty="0">
                <a:latin typeface="Arial"/>
                <a:cs typeface="Arial"/>
              </a:rPr>
              <a:t>characters </a:t>
            </a:r>
            <a:r>
              <a:rPr sz="1900" spc="120" dirty="0">
                <a:latin typeface="Arial"/>
                <a:cs typeface="Arial"/>
              </a:rPr>
              <a:t>nor </a:t>
            </a:r>
            <a:r>
              <a:rPr sz="1900" spc="95" dirty="0">
                <a:latin typeface="Arial"/>
                <a:cs typeface="Arial"/>
              </a:rPr>
              <a:t>poetry which  </a:t>
            </a:r>
            <a:r>
              <a:rPr sz="1900" spc="55" dirty="0">
                <a:latin typeface="Arial"/>
                <a:cs typeface="Arial"/>
              </a:rPr>
              <a:t>expresses </a:t>
            </a:r>
            <a:r>
              <a:rPr sz="1900" spc="65" dirty="0">
                <a:latin typeface="Arial"/>
                <a:cs typeface="Arial"/>
              </a:rPr>
              <a:t>deeply</a:t>
            </a:r>
            <a:r>
              <a:rPr sz="1900" spc="125" dirty="0">
                <a:latin typeface="Arial"/>
                <a:cs typeface="Arial"/>
              </a:rPr>
              <a:t> </a:t>
            </a:r>
            <a:r>
              <a:rPr sz="1900" spc="114" dirty="0">
                <a:latin typeface="Arial"/>
                <a:cs typeface="Arial"/>
              </a:rPr>
              <a:t>felt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ts val="2055"/>
              </a:lnSpc>
              <a:spcBef>
                <a:spcPts val="2195"/>
              </a:spcBef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55" dirty="0">
                <a:latin typeface="Arial"/>
                <a:cs typeface="Arial"/>
              </a:rPr>
              <a:t>Technical </a:t>
            </a:r>
            <a:r>
              <a:rPr sz="1900" spc="125" dirty="0">
                <a:latin typeface="Arial"/>
                <a:cs typeface="Arial"/>
              </a:rPr>
              <a:t>writing </a:t>
            </a:r>
            <a:r>
              <a:rPr sz="1900" spc="65" dirty="0">
                <a:latin typeface="Arial"/>
                <a:cs typeface="Arial"/>
              </a:rPr>
              <a:t>is </a:t>
            </a:r>
            <a:r>
              <a:rPr sz="1900" spc="95" dirty="0">
                <a:latin typeface="Arial"/>
                <a:cs typeface="Arial"/>
              </a:rPr>
              <a:t>neither </a:t>
            </a:r>
            <a:r>
              <a:rPr sz="1900" spc="50" dirty="0">
                <a:latin typeface="Arial"/>
                <a:cs typeface="Arial"/>
              </a:rPr>
              <a:t>an </a:t>
            </a:r>
            <a:r>
              <a:rPr sz="1900" spc="65" dirty="0">
                <a:latin typeface="Arial"/>
                <a:cs typeface="Arial"/>
              </a:rPr>
              <a:t>expressive </a:t>
            </a:r>
            <a:r>
              <a:rPr sz="1900" spc="10" dirty="0">
                <a:latin typeface="Arial"/>
                <a:cs typeface="Arial"/>
              </a:rPr>
              <a:t>essay </a:t>
            </a:r>
            <a:r>
              <a:rPr sz="1900" spc="100" dirty="0">
                <a:latin typeface="Arial"/>
                <a:cs typeface="Arial"/>
              </a:rPr>
              <a:t>narrating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spc="50" dirty="0">
                <a:latin typeface="Arial"/>
                <a:cs typeface="Arial"/>
              </a:rPr>
              <a:t>an</a:t>
            </a:r>
            <a:endParaRPr sz="1900">
              <a:latin typeface="Arial"/>
              <a:cs typeface="Arial"/>
            </a:endParaRPr>
          </a:p>
          <a:p>
            <a:pPr marL="268605">
              <a:lnSpc>
                <a:spcPts val="2055"/>
              </a:lnSpc>
            </a:pPr>
            <a:r>
              <a:rPr sz="1900" spc="65" dirty="0">
                <a:latin typeface="Arial"/>
                <a:cs typeface="Arial"/>
              </a:rPr>
              <a:t>occurrence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160"/>
              </a:spcBef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55" dirty="0">
                <a:latin typeface="Arial"/>
                <a:cs typeface="Arial"/>
              </a:rPr>
              <a:t>Technical </a:t>
            </a:r>
            <a:r>
              <a:rPr sz="1900" spc="130" dirty="0">
                <a:latin typeface="Arial"/>
                <a:cs typeface="Arial"/>
              </a:rPr>
              <a:t>writing </a:t>
            </a:r>
            <a:r>
              <a:rPr sz="1900" spc="65" dirty="0">
                <a:latin typeface="Arial"/>
                <a:cs typeface="Arial"/>
              </a:rPr>
              <a:t>is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100" dirty="0">
                <a:latin typeface="Arial"/>
                <a:cs typeface="Arial"/>
              </a:rPr>
              <a:t>journalism, </a:t>
            </a:r>
            <a:r>
              <a:rPr sz="1900" spc="114" dirty="0">
                <a:latin typeface="Arial"/>
                <a:cs typeface="Arial"/>
              </a:rPr>
              <a:t>written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110" dirty="0">
                <a:latin typeface="Arial"/>
                <a:cs typeface="Arial"/>
              </a:rPr>
              <a:t>report </a:t>
            </a:r>
            <a:r>
              <a:rPr sz="1900" spc="95" dirty="0">
                <a:latin typeface="Arial"/>
                <a:cs typeface="Arial"/>
              </a:rPr>
              <a:t>the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55" dirty="0">
                <a:latin typeface="Arial"/>
                <a:cs typeface="Arial"/>
              </a:rPr>
              <a:t>news.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ts val="2050"/>
              </a:lnSpc>
              <a:spcBef>
                <a:spcPts val="2170"/>
              </a:spcBef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55" dirty="0">
                <a:latin typeface="Arial"/>
                <a:cs typeface="Arial"/>
              </a:rPr>
              <a:t>Technical </a:t>
            </a:r>
            <a:r>
              <a:rPr sz="1900" spc="130" dirty="0">
                <a:latin typeface="Arial"/>
                <a:cs typeface="Arial"/>
              </a:rPr>
              <a:t>writing </a:t>
            </a:r>
            <a:r>
              <a:rPr sz="1900" spc="60" dirty="0">
                <a:latin typeface="Arial"/>
                <a:cs typeface="Arial"/>
              </a:rPr>
              <a:t>does </a:t>
            </a:r>
            <a:r>
              <a:rPr sz="1900" spc="135" dirty="0">
                <a:latin typeface="Arial"/>
                <a:cs typeface="Arial"/>
              </a:rPr>
              <a:t>not </a:t>
            </a:r>
            <a:r>
              <a:rPr sz="1900" spc="85" dirty="0">
                <a:latin typeface="Arial"/>
                <a:cs typeface="Arial"/>
              </a:rPr>
              <a:t>focus </a:t>
            </a:r>
            <a:r>
              <a:rPr sz="1900" spc="110" dirty="0">
                <a:latin typeface="Arial"/>
                <a:cs typeface="Arial"/>
              </a:rPr>
              <a:t>on </a:t>
            </a:r>
            <a:r>
              <a:rPr sz="1900" spc="90" dirty="0">
                <a:latin typeface="Arial"/>
                <a:cs typeface="Arial"/>
              </a:rPr>
              <a:t>poetic </a:t>
            </a:r>
            <a:r>
              <a:rPr sz="1900" spc="70" dirty="0">
                <a:latin typeface="Arial"/>
                <a:cs typeface="Arial"/>
              </a:rPr>
              <a:t>images,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65" dirty="0">
                <a:latin typeface="Arial"/>
                <a:cs typeface="Arial"/>
              </a:rPr>
              <a:t>describe</a:t>
            </a:r>
            <a:endParaRPr sz="1900">
              <a:latin typeface="Arial"/>
              <a:cs typeface="Arial"/>
            </a:endParaRPr>
          </a:p>
          <a:p>
            <a:pPr marL="268605">
              <a:lnSpc>
                <a:spcPts val="2050"/>
              </a:lnSpc>
            </a:pPr>
            <a:r>
              <a:rPr sz="1900" spc="75" dirty="0">
                <a:latin typeface="Arial"/>
                <a:cs typeface="Arial"/>
              </a:rPr>
              <a:t>personal </a:t>
            </a:r>
            <a:r>
              <a:rPr sz="1900" spc="65" dirty="0">
                <a:latin typeface="Arial"/>
                <a:cs typeface="Arial"/>
              </a:rPr>
              <a:t>experiences, </a:t>
            </a:r>
            <a:r>
              <a:rPr sz="1900" spc="120" dirty="0">
                <a:latin typeface="Arial"/>
                <a:cs typeface="Arial"/>
              </a:rPr>
              <a:t>or </a:t>
            </a:r>
            <a:r>
              <a:rPr sz="1900" spc="114" dirty="0">
                <a:latin typeface="Arial"/>
                <a:cs typeface="Arial"/>
              </a:rPr>
              <a:t>report </a:t>
            </a:r>
            <a:r>
              <a:rPr sz="1900" spc="105" dirty="0">
                <a:latin typeface="Arial"/>
                <a:cs typeface="Arial"/>
              </a:rPr>
              <a:t>who won </a:t>
            </a:r>
            <a:r>
              <a:rPr sz="1900" spc="95" dirty="0">
                <a:latin typeface="Arial"/>
                <a:cs typeface="Arial"/>
              </a:rPr>
              <a:t>the </a:t>
            </a:r>
            <a:r>
              <a:rPr sz="1900" spc="80" dirty="0">
                <a:latin typeface="Arial"/>
                <a:cs typeface="Arial"/>
              </a:rPr>
              <a:t>basketball</a:t>
            </a:r>
            <a:r>
              <a:rPr sz="1900" spc="-75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game.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175"/>
              </a:spcBef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65" dirty="0">
                <a:latin typeface="Arial"/>
                <a:cs typeface="Arial"/>
              </a:rPr>
              <a:t>Instead, </a:t>
            </a:r>
            <a:r>
              <a:rPr sz="1900" spc="70" dirty="0">
                <a:latin typeface="Arial"/>
                <a:cs typeface="Arial"/>
              </a:rPr>
              <a:t>technical </a:t>
            </a:r>
            <a:r>
              <a:rPr sz="1900" spc="130" dirty="0">
                <a:latin typeface="Arial"/>
                <a:cs typeface="Arial"/>
              </a:rPr>
              <a:t>writing</a:t>
            </a:r>
            <a:r>
              <a:rPr sz="1900" spc="100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is:</a:t>
            </a:r>
            <a:endParaRPr sz="1900">
              <a:latin typeface="Arial"/>
              <a:cs typeface="Arial"/>
            </a:endParaRPr>
          </a:p>
          <a:p>
            <a:pPr marL="344805" indent="-332740">
              <a:lnSpc>
                <a:spcPts val="2255"/>
              </a:lnSpc>
              <a:spcBef>
                <a:spcPts val="2160"/>
              </a:spcBef>
              <a:buClr>
                <a:srgbClr val="2CA1BE"/>
              </a:buClr>
              <a:buSzPct val="68421"/>
              <a:buChar char=""/>
              <a:tabLst>
                <a:tab pos="344805" algn="l"/>
                <a:tab pos="345440" algn="l"/>
              </a:tabLst>
            </a:pPr>
            <a:r>
              <a:rPr sz="1900" spc="30" dirty="0">
                <a:latin typeface="Arial"/>
                <a:cs typeface="Arial"/>
              </a:rPr>
              <a:t>—an </a:t>
            </a:r>
            <a:r>
              <a:rPr sz="1900" spc="100" dirty="0">
                <a:latin typeface="Arial"/>
                <a:cs typeface="Arial"/>
              </a:rPr>
              <a:t>instructional </a:t>
            </a:r>
            <a:r>
              <a:rPr sz="1900" spc="85" dirty="0">
                <a:latin typeface="Arial"/>
                <a:cs typeface="Arial"/>
              </a:rPr>
              <a:t>manual </a:t>
            </a:r>
            <a:r>
              <a:rPr sz="1900" spc="140" dirty="0">
                <a:latin typeface="Arial"/>
                <a:cs typeface="Arial"/>
              </a:rPr>
              <a:t>for </a:t>
            </a:r>
            <a:r>
              <a:rPr sz="1900" spc="95" dirty="0">
                <a:latin typeface="Arial"/>
                <a:cs typeface="Arial"/>
              </a:rPr>
              <a:t>repairing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75" dirty="0">
                <a:latin typeface="Arial"/>
                <a:cs typeface="Arial"/>
              </a:rPr>
              <a:t>machinery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ts val="2225"/>
              </a:lnSpc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-10" dirty="0">
                <a:latin typeface="Arial"/>
                <a:cs typeface="Arial"/>
              </a:rPr>
              <a:t>—a </a:t>
            </a:r>
            <a:r>
              <a:rPr sz="1900" spc="120" dirty="0">
                <a:latin typeface="Arial"/>
                <a:cs typeface="Arial"/>
              </a:rPr>
              <a:t>memo </a:t>
            </a:r>
            <a:r>
              <a:rPr sz="1900" spc="114" dirty="0">
                <a:latin typeface="Arial"/>
                <a:cs typeface="Arial"/>
              </a:rPr>
              <a:t>listing </a:t>
            </a:r>
            <a:r>
              <a:rPr sz="1900" spc="105" dirty="0">
                <a:latin typeface="Arial"/>
                <a:cs typeface="Arial"/>
              </a:rPr>
              <a:t>meeting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45" dirty="0">
                <a:latin typeface="Arial"/>
                <a:cs typeface="Arial"/>
              </a:rPr>
              <a:t>agendas</a:t>
            </a:r>
            <a:endParaRPr sz="1900">
              <a:latin typeface="Arial"/>
              <a:cs typeface="Arial"/>
            </a:endParaRPr>
          </a:p>
          <a:p>
            <a:pPr marL="268605" indent="-256540">
              <a:lnSpc>
                <a:spcPts val="2220"/>
              </a:lnSpc>
              <a:buClr>
                <a:srgbClr val="2CA1BE"/>
              </a:buClr>
              <a:buSzPct val="68421"/>
              <a:buChar char=""/>
              <a:tabLst>
                <a:tab pos="268605" algn="l"/>
                <a:tab pos="269240" algn="l"/>
              </a:tabLst>
            </a:pPr>
            <a:r>
              <a:rPr sz="1900" spc="-10" dirty="0">
                <a:latin typeface="Arial"/>
                <a:cs typeface="Arial"/>
              </a:rPr>
              <a:t>—a </a:t>
            </a:r>
            <a:r>
              <a:rPr sz="1900" spc="100" dirty="0">
                <a:latin typeface="Arial"/>
                <a:cs typeface="Arial"/>
              </a:rPr>
              <a:t>letter </a:t>
            </a:r>
            <a:r>
              <a:rPr sz="1900" spc="150" dirty="0">
                <a:latin typeface="Arial"/>
                <a:cs typeface="Arial"/>
              </a:rPr>
              <a:t>from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85" dirty="0">
                <a:latin typeface="Arial"/>
                <a:cs typeface="Arial"/>
              </a:rPr>
              <a:t>vendor </a:t>
            </a:r>
            <a:r>
              <a:rPr sz="1900" spc="140" dirty="0">
                <a:latin typeface="Arial"/>
                <a:cs typeface="Arial"/>
              </a:rPr>
              <a:t>to </a:t>
            </a:r>
            <a:r>
              <a:rPr sz="1900" spc="-10" dirty="0">
                <a:latin typeface="Arial"/>
                <a:cs typeface="Arial"/>
              </a:rPr>
              <a:t>a</a:t>
            </a:r>
            <a:r>
              <a:rPr sz="1900" spc="80" dirty="0">
                <a:latin typeface="Arial"/>
                <a:cs typeface="Arial"/>
              </a:rPr>
              <a:t> </a:t>
            </a:r>
            <a:r>
              <a:rPr sz="1900" spc="90" dirty="0">
                <a:latin typeface="Arial"/>
                <a:cs typeface="Arial"/>
              </a:rPr>
              <a:t>client</a:t>
            </a:r>
            <a:endParaRPr sz="1900">
              <a:latin typeface="Arial"/>
              <a:cs typeface="Arial"/>
            </a:endParaRPr>
          </a:p>
          <a:p>
            <a:pPr marL="344805" indent="-332740">
              <a:lnSpc>
                <a:spcPts val="2250"/>
              </a:lnSpc>
              <a:buClr>
                <a:srgbClr val="2CA1BE"/>
              </a:buClr>
              <a:buSzPct val="68421"/>
              <a:buChar char=""/>
              <a:tabLst>
                <a:tab pos="344805" algn="l"/>
                <a:tab pos="345440" algn="l"/>
              </a:tabLst>
            </a:pPr>
            <a:r>
              <a:rPr sz="1900" spc="-10" dirty="0">
                <a:latin typeface="Arial"/>
                <a:cs typeface="Arial"/>
              </a:rPr>
              <a:t>—a </a:t>
            </a:r>
            <a:r>
              <a:rPr sz="1900" spc="95" dirty="0">
                <a:latin typeface="Arial"/>
                <a:cs typeface="Arial"/>
              </a:rPr>
              <a:t>recommendation </a:t>
            </a:r>
            <a:r>
              <a:rPr sz="1900" spc="110" dirty="0">
                <a:latin typeface="Arial"/>
                <a:cs typeface="Arial"/>
              </a:rPr>
              <a:t>report </a:t>
            </a:r>
            <a:r>
              <a:rPr sz="1900" spc="105" dirty="0">
                <a:latin typeface="Arial"/>
                <a:cs typeface="Arial"/>
              </a:rPr>
              <a:t>proposing </a:t>
            </a:r>
            <a:r>
              <a:rPr sz="1900" spc="-10" dirty="0">
                <a:latin typeface="Arial"/>
                <a:cs typeface="Arial"/>
              </a:rPr>
              <a:t>a </a:t>
            </a:r>
            <a:r>
              <a:rPr sz="1900" spc="65" dirty="0">
                <a:latin typeface="Arial"/>
                <a:cs typeface="Arial"/>
              </a:rPr>
              <a:t>new </a:t>
            </a:r>
            <a:r>
              <a:rPr sz="1900" spc="105" dirty="0">
                <a:latin typeface="Arial"/>
                <a:cs typeface="Arial"/>
              </a:rPr>
              <a:t>computer</a:t>
            </a:r>
            <a:r>
              <a:rPr sz="1900" spc="265" dirty="0">
                <a:latin typeface="Arial"/>
                <a:cs typeface="Arial"/>
              </a:rPr>
              <a:t> </a:t>
            </a:r>
            <a:r>
              <a:rPr sz="1900" spc="70" dirty="0">
                <a:latin typeface="Arial"/>
                <a:cs typeface="Arial"/>
              </a:rPr>
              <a:t>system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671320"/>
            <a:ext cx="824103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605" algn="l"/>
                <a:tab pos="922655" algn="l"/>
                <a:tab pos="3083560" algn="l"/>
                <a:tab pos="3995420" algn="l"/>
                <a:tab pos="4672330" algn="l"/>
                <a:tab pos="5513070" algn="l"/>
                <a:tab pos="6724015" algn="l"/>
                <a:tab pos="7940040" algn="l"/>
              </a:tabLst>
            </a:pPr>
            <a:r>
              <a:rPr sz="155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300" spc="50" dirty="0">
                <a:latin typeface="Arial"/>
                <a:cs typeface="Arial"/>
              </a:rPr>
              <a:t>I</a:t>
            </a:r>
            <a:r>
              <a:rPr sz="2300" spc="114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5" dirty="0">
                <a:latin typeface="Arial"/>
                <a:cs typeface="Arial"/>
              </a:rPr>
              <a:t>En</a:t>
            </a:r>
            <a:r>
              <a:rPr sz="2300" spc="-10" dirty="0">
                <a:latin typeface="Arial"/>
                <a:cs typeface="Arial"/>
              </a:rPr>
              <a:t>g</a:t>
            </a:r>
            <a:r>
              <a:rPr sz="2300" spc="80" dirty="0">
                <a:latin typeface="Arial"/>
                <a:cs typeface="Arial"/>
              </a:rPr>
              <a:t>i</a:t>
            </a:r>
            <a:r>
              <a:rPr sz="2300" spc="204" dirty="0">
                <a:latin typeface="Arial"/>
                <a:cs typeface="Arial"/>
              </a:rPr>
              <a:t>n</a:t>
            </a:r>
            <a:r>
              <a:rPr sz="2300" spc="65" dirty="0">
                <a:latin typeface="Arial"/>
                <a:cs typeface="Arial"/>
              </a:rPr>
              <a:t>ee</a:t>
            </a:r>
            <a:r>
              <a:rPr sz="2300" spc="40" dirty="0">
                <a:latin typeface="Arial"/>
                <a:cs typeface="Arial"/>
              </a:rPr>
              <a:t>r</a:t>
            </a:r>
            <a:r>
              <a:rPr sz="2300" spc="80" dirty="0">
                <a:latin typeface="Arial"/>
                <a:cs typeface="Arial"/>
              </a:rPr>
              <a:t>i</a:t>
            </a:r>
            <a:r>
              <a:rPr sz="2300" spc="204" dirty="0">
                <a:latin typeface="Arial"/>
                <a:cs typeface="Arial"/>
              </a:rPr>
              <a:t>n</a:t>
            </a:r>
            <a:r>
              <a:rPr sz="2300" spc="120" dirty="0">
                <a:latin typeface="Arial"/>
                <a:cs typeface="Arial"/>
              </a:rPr>
              <a:t>g,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20" dirty="0">
                <a:latin typeface="Arial"/>
                <a:cs typeface="Arial"/>
              </a:rPr>
              <a:t>o</a:t>
            </a:r>
            <a:r>
              <a:rPr sz="2300" spc="75" dirty="0">
                <a:latin typeface="Arial"/>
                <a:cs typeface="Arial"/>
              </a:rPr>
              <a:t>ne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70" dirty="0">
                <a:latin typeface="Arial"/>
                <a:cs typeface="Arial"/>
              </a:rPr>
              <a:t>of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210" dirty="0">
                <a:latin typeface="Arial"/>
                <a:cs typeface="Arial"/>
              </a:rPr>
              <a:t>t</a:t>
            </a:r>
            <a:r>
              <a:rPr sz="2300" spc="75" dirty="0">
                <a:latin typeface="Arial"/>
                <a:cs typeface="Arial"/>
              </a:rPr>
              <a:t>he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80" dirty="0">
                <a:latin typeface="Arial"/>
                <a:cs typeface="Arial"/>
              </a:rPr>
              <a:t>ma</a:t>
            </a:r>
            <a:r>
              <a:rPr sz="2300" spc="45" dirty="0">
                <a:latin typeface="Arial"/>
                <a:cs typeface="Arial"/>
              </a:rPr>
              <a:t>j</a:t>
            </a:r>
            <a:r>
              <a:rPr sz="2300" spc="190" dirty="0">
                <a:latin typeface="Arial"/>
                <a:cs typeface="Arial"/>
              </a:rPr>
              <a:t>o</a:t>
            </a:r>
            <a:r>
              <a:rPr sz="2300" spc="114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55" dirty="0">
                <a:latin typeface="Arial"/>
                <a:cs typeface="Arial"/>
              </a:rPr>
              <a:t>forms</a:t>
            </a:r>
            <a:r>
              <a:rPr sz="2300" dirty="0">
                <a:latin typeface="Arial"/>
                <a:cs typeface="Arial"/>
              </a:rPr>
              <a:t>	</a:t>
            </a:r>
            <a:r>
              <a:rPr sz="2300" spc="170" dirty="0">
                <a:latin typeface="Arial"/>
                <a:cs typeface="Arial"/>
              </a:rPr>
              <a:t>of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communication </a:t>
            </a:r>
            <a:r>
              <a:rPr spc="90" dirty="0"/>
              <a:t>is </a:t>
            </a:r>
            <a:r>
              <a:rPr spc="120" dirty="0"/>
              <a:t>the </a:t>
            </a:r>
            <a:r>
              <a:rPr spc="95" dirty="0"/>
              <a:t>technical</a:t>
            </a:r>
            <a:r>
              <a:rPr spc="-114" dirty="0"/>
              <a:t> </a:t>
            </a:r>
            <a:r>
              <a:rPr spc="135" dirty="0"/>
              <a:t>report.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668" y="2717038"/>
            <a:ext cx="8242300" cy="34499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8255" indent="-256540" algn="just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66666"/>
              <a:buChar char=""/>
              <a:tabLst>
                <a:tab pos="269240" algn="l"/>
              </a:tabLst>
            </a:pPr>
            <a:r>
              <a:rPr sz="2400" spc="75" dirty="0">
                <a:latin typeface="Arial"/>
                <a:cs typeface="Arial"/>
              </a:rPr>
              <a:t>Professional </a:t>
            </a:r>
            <a:r>
              <a:rPr sz="2400" spc="60" dirty="0">
                <a:latin typeface="Arial"/>
                <a:cs typeface="Arial"/>
              </a:rPr>
              <a:t>Engineers</a:t>
            </a:r>
            <a:r>
              <a:rPr sz="2400" spc="78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write </a:t>
            </a:r>
            <a:r>
              <a:rPr sz="2400" spc="95" dirty="0">
                <a:latin typeface="Arial"/>
                <a:cs typeface="Arial"/>
              </a:rPr>
              <a:t>technical </a:t>
            </a:r>
            <a:r>
              <a:rPr sz="2400" spc="130" dirty="0">
                <a:latin typeface="Arial"/>
                <a:cs typeface="Arial"/>
              </a:rPr>
              <a:t>reports </a:t>
            </a:r>
            <a:r>
              <a:rPr sz="2400" spc="80" dirty="0">
                <a:latin typeface="Arial"/>
                <a:cs typeface="Arial"/>
              </a:rPr>
              <a:t>to  </a:t>
            </a:r>
            <a:r>
              <a:rPr sz="2400" spc="125" dirty="0">
                <a:latin typeface="Arial"/>
                <a:cs typeface="Arial"/>
              </a:rPr>
              <a:t>explain </a:t>
            </a:r>
            <a:r>
              <a:rPr sz="2400" spc="130" dirty="0">
                <a:latin typeface="Arial"/>
                <a:cs typeface="Arial"/>
              </a:rPr>
              <a:t>project </a:t>
            </a:r>
            <a:r>
              <a:rPr sz="2400" spc="155" dirty="0">
                <a:latin typeface="Arial"/>
                <a:cs typeface="Arial"/>
              </a:rPr>
              <a:t>information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95" dirty="0">
                <a:latin typeface="Arial"/>
                <a:cs typeface="Arial"/>
              </a:rPr>
              <a:t>various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audiences.</a:t>
            </a:r>
            <a:endParaRPr sz="2400">
              <a:latin typeface="Arial"/>
              <a:cs typeface="Arial"/>
            </a:endParaRPr>
          </a:p>
          <a:p>
            <a:pPr marL="268605" marR="5080" indent="-256540" algn="just">
              <a:lnSpc>
                <a:spcPts val="2480"/>
              </a:lnSpc>
              <a:spcBef>
                <a:spcPts val="3310"/>
              </a:spcBef>
              <a:buClr>
                <a:srgbClr val="2CA1BE"/>
              </a:buClr>
              <a:buSzPct val="67391"/>
              <a:buChar char=""/>
              <a:tabLst>
                <a:tab pos="269240" algn="l"/>
              </a:tabLst>
            </a:pPr>
            <a:r>
              <a:rPr sz="2300" spc="135" dirty="0">
                <a:latin typeface="Arial"/>
                <a:cs typeface="Arial"/>
              </a:rPr>
              <a:t>At </a:t>
            </a:r>
            <a:r>
              <a:rPr sz="2300" spc="105" dirty="0">
                <a:latin typeface="Arial"/>
                <a:cs typeface="Arial"/>
              </a:rPr>
              <a:t>university, </a:t>
            </a:r>
            <a:r>
              <a:rPr sz="2300" spc="125" dirty="0">
                <a:latin typeface="Arial"/>
                <a:cs typeface="Arial"/>
              </a:rPr>
              <a:t>reports </a:t>
            </a:r>
            <a:r>
              <a:rPr sz="2300" spc="50" dirty="0">
                <a:latin typeface="Arial"/>
                <a:cs typeface="Arial"/>
              </a:rPr>
              <a:t>are </a:t>
            </a:r>
            <a:r>
              <a:rPr sz="2300" spc="80" dirty="0">
                <a:latin typeface="Arial"/>
                <a:cs typeface="Arial"/>
              </a:rPr>
              <a:t>read </a:t>
            </a:r>
            <a:r>
              <a:rPr sz="2300" spc="110" dirty="0">
                <a:latin typeface="Arial"/>
                <a:cs typeface="Arial"/>
              </a:rPr>
              <a:t>by </a:t>
            </a:r>
            <a:r>
              <a:rPr sz="2300" spc="95" dirty="0">
                <a:latin typeface="Arial"/>
                <a:cs typeface="Arial"/>
              </a:rPr>
              <a:t>lecturers </a:t>
            </a:r>
            <a:r>
              <a:rPr sz="2300" spc="155" dirty="0">
                <a:latin typeface="Arial"/>
                <a:cs typeface="Arial"/>
              </a:rPr>
              <a:t>in </a:t>
            </a:r>
            <a:r>
              <a:rPr sz="2300" spc="125" dirty="0">
                <a:latin typeface="Arial"/>
                <a:cs typeface="Arial"/>
              </a:rPr>
              <a:t>order </a:t>
            </a:r>
            <a:r>
              <a:rPr sz="2300" spc="100" dirty="0">
                <a:latin typeface="Arial"/>
                <a:cs typeface="Arial"/>
              </a:rPr>
              <a:t>to  </a:t>
            </a:r>
            <a:r>
              <a:rPr sz="2300" spc="15" dirty="0">
                <a:latin typeface="Arial"/>
                <a:cs typeface="Arial"/>
              </a:rPr>
              <a:t>assess </a:t>
            </a:r>
            <a:r>
              <a:rPr sz="2300" spc="120" dirty="0">
                <a:latin typeface="Arial"/>
                <a:cs typeface="Arial"/>
              </a:rPr>
              <a:t>your </a:t>
            </a:r>
            <a:r>
              <a:rPr sz="2300" spc="95" dirty="0">
                <a:latin typeface="Arial"/>
                <a:cs typeface="Arial"/>
              </a:rPr>
              <a:t>mastery </a:t>
            </a:r>
            <a:r>
              <a:rPr sz="2300" spc="170" dirty="0">
                <a:latin typeface="Arial"/>
                <a:cs typeface="Arial"/>
              </a:rPr>
              <a:t>of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95" dirty="0">
                <a:latin typeface="Arial"/>
                <a:cs typeface="Arial"/>
              </a:rPr>
              <a:t>subjects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125" dirty="0">
                <a:latin typeface="Arial"/>
                <a:cs typeface="Arial"/>
              </a:rPr>
              <a:t>your </a:t>
            </a:r>
            <a:r>
              <a:rPr sz="2300" spc="120" dirty="0">
                <a:latin typeface="Arial"/>
                <a:cs typeface="Arial"/>
              </a:rPr>
              <a:t>ability </a:t>
            </a:r>
            <a:r>
              <a:rPr sz="2300" spc="175" dirty="0">
                <a:latin typeface="Arial"/>
                <a:cs typeface="Arial"/>
              </a:rPr>
              <a:t>to  </a:t>
            </a:r>
            <a:r>
              <a:rPr sz="2300" spc="105" dirty="0">
                <a:latin typeface="Arial"/>
                <a:cs typeface="Arial"/>
              </a:rPr>
              <a:t>apply </a:t>
            </a:r>
            <a:r>
              <a:rPr sz="2300" spc="125" dirty="0">
                <a:latin typeface="Arial"/>
                <a:cs typeface="Arial"/>
              </a:rPr>
              <a:t>your </a:t>
            </a:r>
            <a:r>
              <a:rPr sz="2300" spc="114" dirty="0">
                <a:latin typeface="Arial"/>
                <a:cs typeface="Arial"/>
              </a:rPr>
              <a:t>knowledge </a:t>
            </a:r>
            <a:r>
              <a:rPr sz="2300" spc="175" dirty="0">
                <a:latin typeface="Arial"/>
                <a:cs typeface="Arial"/>
              </a:rPr>
              <a:t>to </a:t>
            </a:r>
            <a:r>
              <a:rPr sz="2300" spc="-10" dirty="0">
                <a:latin typeface="Arial"/>
                <a:cs typeface="Arial"/>
              </a:rPr>
              <a:t>a </a:t>
            </a:r>
            <a:r>
              <a:rPr sz="2300" spc="95" dirty="0">
                <a:latin typeface="Arial"/>
                <a:cs typeface="Arial"/>
              </a:rPr>
              <a:t>practical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100" dirty="0">
                <a:latin typeface="Arial"/>
                <a:cs typeface="Arial"/>
              </a:rPr>
              <a:t>task.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"/>
            </a:pPr>
            <a:endParaRPr sz="2800">
              <a:latin typeface="Arial"/>
              <a:cs typeface="Arial"/>
            </a:endParaRPr>
          </a:p>
          <a:p>
            <a:pPr marL="268605" marR="5080" indent="-256540" algn="just">
              <a:lnSpc>
                <a:spcPct val="90000"/>
              </a:lnSpc>
              <a:buClr>
                <a:srgbClr val="2CA1BE"/>
              </a:buClr>
              <a:buSzPct val="67391"/>
              <a:buChar char=""/>
              <a:tabLst>
                <a:tab pos="269240" algn="l"/>
              </a:tabLst>
            </a:pPr>
            <a:r>
              <a:rPr sz="2300" spc="85" dirty="0">
                <a:latin typeface="Arial"/>
                <a:cs typeface="Arial"/>
              </a:rPr>
              <a:t>In</a:t>
            </a:r>
            <a:r>
              <a:rPr sz="2300" spc="805" dirty="0">
                <a:latin typeface="Arial"/>
                <a:cs typeface="Arial"/>
              </a:rPr>
              <a:t>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00" dirty="0">
                <a:latin typeface="Arial"/>
                <a:cs typeface="Arial"/>
              </a:rPr>
              <a:t>workplace, </a:t>
            </a:r>
            <a:r>
              <a:rPr sz="2300" spc="105" dirty="0">
                <a:latin typeface="Arial"/>
                <a:cs typeface="Arial"/>
              </a:rPr>
              <a:t>they </a:t>
            </a:r>
            <a:r>
              <a:rPr sz="2300" spc="140" dirty="0">
                <a:latin typeface="Arial"/>
                <a:cs typeface="Arial"/>
              </a:rPr>
              <a:t>will </a:t>
            </a:r>
            <a:r>
              <a:rPr sz="2300" spc="85" dirty="0">
                <a:latin typeface="Arial"/>
                <a:cs typeface="Arial"/>
              </a:rPr>
              <a:t>be  </a:t>
            </a:r>
            <a:r>
              <a:rPr sz="2300" spc="80" dirty="0">
                <a:latin typeface="Arial"/>
                <a:cs typeface="Arial"/>
              </a:rPr>
              <a:t>read </a:t>
            </a:r>
            <a:r>
              <a:rPr sz="2300" spc="110" dirty="0">
                <a:latin typeface="Arial"/>
                <a:cs typeface="Arial"/>
              </a:rPr>
              <a:t>by </a:t>
            </a:r>
            <a:r>
              <a:rPr sz="2300" spc="65" dirty="0">
                <a:latin typeface="Arial"/>
                <a:cs typeface="Arial"/>
              </a:rPr>
              <a:t>managers,  </a:t>
            </a:r>
            <a:r>
              <a:rPr sz="2300" spc="100" dirty="0">
                <a:latin typeface="Arial"/>
                <a:cs typeface="Arial"/>
              </a:rPr>
              <a:t>clients, </a:t>
            </a:r>
            <a:r>
              <a:rPr sz="2300" spc="125" dirty="0">
                <a:latin typeface="Arial"/>
                <a:cs typeface="Arial"/>
              </a:rPr>
              <a:t>higher </a:t>
            </a:r>
            <a:r>
              <a:rPr sz="2300" spc="110" dirty="0">
                <a:latin typeface="Arial"/>
                <a:cs typeface="Arial"/>
              </a:rPr>
              <a:t>officials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120" dirty="0">
                <a:latin typeface="Arial"/>
                <a:cs typeface="Arial"/>
              </a:rPr>
              <a:t>the </a:t>
            </a:r>
            <a:r>
              <a:rPr sz="2300" spc="125" dirty="0">
                <a:latin typeface="Arial"/>
                <a:cs typeface="Arial"/>
              </a:rPr>
              <a:t>construction </a:t>
            </a:r>
            <a:r>
              <a:rPr sz="2300" spc="85" dirty="0">
                <a:latin typeface="Arial"/>
                <a:cs typeface="Arial"/>
              </a:rPr>
              <a:t>engineers </a:t>
            </a:r>
            <a:r>
              <a:rPr sz="2300" spc="805" dirty="0">
                <a:latin typeface="Arial"/>
                <a:cs typeface="Arial"/>
              </a:rPr>
              <a:t> </a:t>
            </a:r>
            <a:r>
              <a:rPr sz="2300" spc="105" dirty="0">
                <a:latin typeface="Arial"/>
                <a:cs typeface="Arial"/>
              </a:rPr>
              <a:t>responsible </a:t>
            </a:r>
            <a:r>
              <a:rPr sz="2300" spc="170" dirty="0">
                <a:latin typeface="Arial"/>
                <a:cs typeface="Arial"/>
              </a:rPr>
              <a:t>for </a:t>
            </a:r>
            <a:r>
              <a:rPr sz="2300" spc="155" dirty="0">
                <a:latin typeface="Arial"/>
                <a:cs typeface="Arial"/>
              </a:rPr>
              <a:t>building </a:t>
            </a:r>
            <a:r>
              <a:rPr sz="2300" spc="185" dirty="0">
                <a:latin typeface="Arial"/>
                <a:cs typeface="Arial"/>
              </a:rPr>
              <a:t>from </a:t>
            </a:r>
            <a:r>
              <a:rPr sz="2300" spc="125" dirty="0">
                <a:latin typeface="Arial"/>
                <a:cs typeface="Arial"/>
              </a:rPr>
              <a:t>your</a:t>
            </a:r>
            <a:r>
              <a:rPr sz="2300" spc="-290" dirty="0">
                <a:latin typeface="Arial"/>
                <a:cs typeface="Arial"/>
              </a:rPr>
              <a:t> </a:t>
            </a:r>
            <a:r>
              <a:rPr sz="2300" spc="95" dirty="0">
                <a:latin typeface="Arial"/>
                <a:cs typeface="Arial"/>
              </a:rPr>
              <a:t>designs.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9704" y="595883"/>
            <a:ext cx="7575804" cy="501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7442" y="1562560"/>
            <a:ext cx="7276750" cy="47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762" y="1448765"/>
            <a:ext cx="7362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0" dirty="0">
                <a:solidFill>
                  <a:srgbClr val="464646"/>
                </a:solidFill>
              </a:rPr>
              <a:t>Importance </a:t>
            </a:r>
            <a:r>
              <a:rPr sz="3600" spc="265" dirty="0">
                <a:solidFill>
                  <a:srgbClr val="464646"/>
                </a:solidFill>
              </a:rPr>
              <a:t>of </a:t>
            </a:r>
            <a:r>
              <a:rPr sz="3600" spc="114" dirty="0">
                <a:solidFill>
                  <a:srgbClr val="464646"/>
                </a:solidFill>
              </a:rPr>
              <a:t>Technical</a:t>
            </a:r>
            <a:r>
              <a:rPr sz="3600" spc="-50" dirty="0">
                <a:solidFill>
                  <a:srgbClr val="464646"/>
                </a:solidFill>
              </a:rPr>
              <a:t> </a:t>
            </a:r>
            <a:r>
              <a:rPr sz="3600" spc="110" dirty="0">
                <a:solidFill>
                  <a:srgbClr val="464646"/>
                </a:solidFill>
              </a:rPr>
              <a:t>Reports:</a:t>
            </a:r>
            <a:endParaRPr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626" y="135636"/>
            <a:ext cx="5283835" cy="676910"/>
            <a:chOff x="344626" y="135636"/>
            <a:chExt cx="5283835" cy="676910"/>
          </a:xfrm>
        </p:grpSpPr>
        <p:sp>
          <p:nvSpPr>
            <p:cNvPr id="3" name="object 3"/>
            <p:cNvSpPr/>
            <p:nvPr/>
          </p:nvSpPr>
          <p:spPr>
            <a:xfrm>
              <a:off x="344626" y="278591"/>
              <a:ext cx="696063" cy="2382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68" y="135636"/>
              <a:ext cx="781812" cy="676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2079" y="135636"/>
              <a:ext cx="806195" cy="6766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3476" y="135636"/>
              <a:ext cx="915924" cy="6766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4600" y="135636"/>
              <a:ext cx="1719072" cy="676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0396" y="135636"/>
              <a:ext cx="1470660" cy="6766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7779" y="135636"/>
              <a:ext cx="530351" cy="6766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0200" y="177546"/>
            <a:ext cx="509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464646"/>
                </a:solidFill>
              </a:rPr>
              <a:t>WHY </a:t>
            </a:r>
            <a:r>
              <a:rPr sz="2400" spc="155" dirty="0">
                <a:solidFill>
                  <a:srgbClr val="464646"/>
                </a:solidFill>
              </a:rPr>
              <a:t>do </a:t>
            </a:r>
            <a:r>
              <a:rPr sz="2400" spc="55" dirty="0">
                <a:solidFill>
                  <a:srgbClr val="464646"/>
                </a:solidFill>
              </a:rPr>
              <a:t>we </a:t>
            </a:r>
            <a:r>
              <a:rPr sz="2400" spc="60" dirty="0">
                <a:solidFill>
                  <a:srgbClr val="464646"/>
                </a:solidFill>
              </a:rPr>
              <a:t>use </a:t>
            </a:r>
            <a:r>
              <a:rPr sz="2400" spc="95" dirty="0">
                <a:solidFill>
                  <a:srgbClr val="464646"/>
                </a:solidFill>
              </a:rPr>
              <a:t>technical </a:t>
            </a:r>
            <a:r>
              <a:rPr sz="2400" spc="130" dirty="0">
                <a:solidFill>
                  <a:srgbClr val="464646"/>
                </a:solidFill>
              </a:rPr>
              <a:t>reports</a:t>
            </a:r>
            <a:r>
              <a:rPr sz="2400" spc="280" dirty="0">
                <a:solidFill>
                  <a:srgbClr val="464646"/>
                </a:solidFill>
              </a:rPr>
              <a:t> </a:t>
            </a:r>
            <a:r>
              <a:rPr sz="2400" spc="-325" dirty="0">
                <a:solidFill>
                  <a:srgbClr val="464646"/>
                </a:solidFill>
              </a:rPr>
              <a:t>?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330200" y="1275079"/>
            <a:ext cx="8629015" cy="350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6235" algn="l"/>
              </a:tabLst>
            </a:pPr>
            <a:r>
              <a:rPr sz="2400" spc="55" dirty="0">
                <a:latin typeface="Arial"/>
                <a:cs typeface="Arial"/>
              </a:rPr>
              <a:t>Provide </a:t>
            </a:r>
            <a:r>
              <a:rPr sz="2400" spc="140" dirty="0">
                <a:latin typeface="Arial"/>
                <a:cs typeface="Arial"/>
              </a:rPr>
              <a:t>pertinent </a:t>
            </a:r>
            <a:r>
              <a:rPr sz="2400" spc="100" dirty="0">
                <a:latin typeface="Arial"/>
                <a:cs typeface="Arial"/>
              </a:rPr>
              <a:t>details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experiments </a:t>
            </a:r>
            <a:r>
              <a:rPr sz="2400" spc="100" dirty="0">
                <a:latin typeface="Arial"/>
                <a:cs typeface="Arial"/>
              </a:rPr>
              <a:t>and designs </a:t>
            </a:r>
            <a:r>
              <a:rPr sz="2400" spc="155" dirty="0">
                <a:latin typeface="Arial"/>
                <a:cs typeface="Arial"/>
              </a:rPr>
              <a:t>in 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40" dirty="0">
                <a:latin typeface="Arial"/>
                <a:cs typeface="Arial"/>
              </a:rPr>
              <a:t>field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85" dirty="0">
                <a:latin typeface="Arial"/>
                <a:cs typeface="Arial"/>
              </a:rPr>
              <a:t>Engineering </a:t>
            </a:r>
            <a:r>
              <a:rPr sz="2400" spc="10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Science.</a:t>
            </a:r>
            <a:endParaRPr sz="24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6235" algn="l"/>
              </a:tabLst>
            </a:pPr>
            <a:r>
              <a:rPr sz="2400" spc="75" dirty="0">
                <a:latin typeface="Arial"/>
                <a:cs typeface="Arial"/>
              </a:rPr>
              <a:t>Sometimes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30" dirty="0">
                <a:latin typeface="Arial"/>
                <a:cs typeface="Arial"/>
              </a:rPr>
              <a:t>reports </a:t>
            </a:r>
            <a:r>
              <a:rPr sz="2400" spc="55" dirty="0">
                <a:latin typeface="Arial"/>
                <a:cs typeface="Arial"/>
              </a:rPr>
              <a:t>are </a:t>
            </a:r>
            <a:r>
              <a:rPr sz="2400" spc="155" dirty="0">
                <a:latin typeface="Arial"/>
                <a:cs typeface="Arial"/>
              </a:rPr>
              <a:t>written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150" dirty="0">
                <a:latin typeface="Arial"/>
                <a:cs typeface="Arial"/>
              </a:rPr>
              <a:t>report </a:t>
            </a:r>
            <a:r>
              <a:rPr sz="2400" spc="145" dirty="0">
                <a:latin typeface="Arial"/>
                <a:cs typeface="Arial"/>
              </a:rPr>
              <a:t>on </a:t>
            </a:r>
            <a:r>
              <a:rPr sz="2400" spc="-10" dirty="0">
                <a:latin typeface="Arial"/>
                <a:cs typeface="Arial"/>
              </a:rPr>
              <a:t>a  </a:t>
            </a:r>
            <a:r>
              <a:rPr sz="2400" spc="120" dirty="0">
                <a:latin typeface="Arial"/>
                <a:cs typeface="Arial"/>
              </a:rPr>
              <a:t>particular </a:t>
            </a:r>
            <a:r>
              <a:rPr sz="2400" spc="65" dirty="0">
                <a:latin typeface="Arial"/>
                <a:cs typeface="Arial"/>
              </a:rPr>
              <a:t>research </a:t>
            </a:r>
            <a:r>
              <a:rPr sz="2400" spc="80" dirty="0">
                <a:latin typeface="Arial"/>
                <a:cs typeface="Arial"/>
              </a:rPr>
              <a:t>need. </a:t>
            </a:r>
            <a:r>
              <a:rPr sz="2400" spc="40" dirty="0">
                <a:latin typeface="Arial"/>
                <a:cs typeface="Arial"/>
              </a:rPr>
              <a:t>For </a:t>
            </a:r>
            <a:r>
              <a:rPr sz="2400" spc="90" dirty="0">
                <a:latin typeface="Arial"/>
                <a:cs typeface="Arial"/>
              </a:rPr>
              <a:t>instance, </a:t>
            </a:r>
            <a:r>
              <a:rPr sz="2400" spc="190" dirty="0">
                <a:latin typeface="Arial"/>
                <a:cs typeface="Arial"/>
              </a:rPr>
              <a:t>to </a:t>
            </a:r>
            <a:r>
              <a:rPr sz="2400" spc="90" dirty="0">
                <a:latin typeface="Arial"/>
                <a:cs typeface="Arial"/>
              </a:rPr>
              <a:t>give  </a:t>
            </a:r>
            <a:r>
              <a:rPr sz="2400" spc="120" dirty="0">
                <a:latin typeface="Arial"/>
                <a:cs typeface="Arial"/>
              </a:rPr>
              <a:t>particular </a:t>
            </a:r>
            <a:r>
              <a:rPr sz="2400" spc="155" dirty="0">
                <a:latin typeface="Arial"/>
                <a:cs typeface="Arial"/>
              </a:rPr>
              <a:t>information </a:t>
            </a:r>
            <a:r>
              <a:rPr sz="2400" spc="150" dirty="0">
                <a:latin typeface="Arial"/>
                <a:cs typeface="Arial"/>
              </a:rPr>
              <a:t>that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80" dirty="0">
                <a:latin typeface="Arial"/>
                <a:cs typeface="Arial"/>
              </a:rPr>
              <a:t>needed </a:t>
            </a:r>
            <a:r>
              <a:rPr sz="2400" spc="110" dirty="0">
                <a:latin typeface="Arial"/>
                <a:cs typeface="Arial"/>
              </a:rPr>
              <a:t>by  </a:t>
            </a:r>
            <a:r>
              <a:rPr sz="2400" spc="135" dirty="0">
                <a:latin typeface="Arial"/>
                <a:cs typeface="Arial"/>
              </a:rPr>
              <a:t>upper  </a:t>
            </a:r>
            <a:r>
              <a:rPr sz="2400" spc="114" dirty="0">
                <a:latin typeface="Arial"/>
                <a:cs typeface="Arial"/>
              </a:rPr>
              <a:t>management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105" dirty="0">
                <a:latin typeface="Arial"/>
                <a:cs typeface="Arial"/>
              </a:rPr>
              <a:t>make </a:t>
            </a:r>
            <a:r>
              <a:rPr sz="2400" spc="140" dirty="0">
                <a:latin typeface="Arial"/>
                <a:cs typeface="Arial"/>
              </a:rPr>
              <a:t>intelligent </a:t>
            </a:r>
            <a:r>
              <a:rPr sz="2400" spc="95" dirty="0">
                <a:latin typeface="Arial"/>
                <a:cs typeface="Arial"/>
              </a:rPr>
              <a:t>decisions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50" dirty="0">
                <a:latin typeface="Arial"/>
                <a:cs typeface="Arial"/>
              </a:rPr>
              <a:t>will  </a:t>
            </a:r>
            <a:r>
              <a:rPr sz="2400" spc="110" dirty="0">
                <a:latin typeface="Arial"/>
                <a:cs typeface="Arial"/>
              </a:rPr>
              <a:t>effect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10" dirty="0">
                <a:latin typeface="Arial"/>
                <a:cs typeface="Arial"/>
              </a:rPr>
              <a:t>company’s </a:t>
            </a:r>
            <a:r>
              <a:rPr sz="2400" spc="145" dirty="0">
                <a:latin typeface="Arial"/>
                <a:cs typeface="Arial"/>
              </a:rPr>
              <a:t>future. </a:t>
            </a:r>
            <a:r>
              <a:rPr sz="2400" spc="90" dirty="0">
                <a:latin typeface="Arial"/>
                <a:cs typeface="Arial"/>
              </a:rPr>
              <a:t>In </a:t>
            </a:r>
            <a:r>
              <a:rPr sz="2400" spc="135" dirty="0">
                <a:latin typeface="Arial"/>
                <a:cs typeface="Arial"/>
              </a:rPr>
              <a:t>this </a:t>
            </a:r>
            <a:r>
              <a:rPr sz="2400" spc="5" dirty="0">
                <a:latin typeface="Arial"/>
                <a:cs typeface="Arial"/>
              </a:rPr>
              <a:t>case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technical  </a:t>
            </a:r>
            <a:r>
              <a:rPr sz="2400" spc="145" dirty="0">
                <a:latin typeface="Arial"/>
                <a:cs typeface="Arial"/>
              </a:rPr>
              <a:t>report </a:t>
            </a:r>
            <a:r>
              <a:rPr sz="2400" spc="45" dirty="0">
                <a:latin typeface="Arial"/>
                <a:cs typeface="Arial"/>
              </a:rPr>
              <a:t>serves </a:t>
            </a:r>
            <a:r>
              <a:rPr sz="2400" dirty="0">
                <a:latin typeface="Arial"/>
                <a:cs typeface="Arial"/>
              </a:rPr>
              <a:t>as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150" dirty="0">
                <a:latin typeface="Arial"/>
                <a:cs typeface="Arial"/>
              </a:rPr>
              <a:t>report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14" dirty="0">
                <a:latin typeface="Arial"/>
                <a:cs typeface="Arial"/>
              </a:rPr>
              <a:t>accountability </a:t>
            </a:r>
            <a:r>
              <a:rPr sz="2400" spc="190" dirty="0">
                <a:latin typeface="Arial"/>
                <a:cs typeface="Arial"/>
              </a:rPr>
              <a:t>to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30" dirty="0">
                <a:latin typeface="Arial"/>
                <a:cs typeface="Arial"/>
              </a:rPr>
              <a:t>organization </a:t>
            </a:r>
            <a:r>
              <a:rPr sz="2400" spc="165" dirty="0">
                <a:latin typeface="Arial"/>
                <a:cs typeface="Arial"/>
              </a:rPr>
              <a:t>funding </a:t>
            </a:r>
            <a:r>
              <a:rPr sz="2400" spc="12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research.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48765"/>
            <a:ext cx="195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latin typeface="Arial"/>
                <a:cs typeface="Arial"/>
              </a:rPr>
              <a:t>Purpose: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96417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r>
              <a:rPr sz="1800" spc="540" dirty="0">
                <a:solidFill>
                  <a:srgbClr val="2CA1BE"/>
                </a:solidFill>
              </a:rPr>
              <a:t> </a:t>
            </a:r>
            <a:r>
              <a:rPr sz="2700" spc="70" dirty="0"/>
              <a:t>The </a:t>
            </a:r>
            <a:r>
              <a:rPr sz="2700" spc="130" dirty="0"/>
              <a:t>purpose </a:t>
            </a:r>
            <a:r>
              <a:rPr sz="2700" spc="195" dirty="0"/>
              <a:t>of </a:t>
            </a:r>
            <a:r>
              <a:rPr sz="2700" spc="110" dirty="0"/>
              <a:t>technical </a:t>
            </a:r>
            <a:r>
              <a:rPr sz="2700" spc="145" dirty="0"/>
              <a:t>reports </a:t>
            </a:r>
            <a:r>
              <a:rPr sz="2700" spc="100" dirty="0"/>
              <a:t>is </a:t>
            </a:r>
            <a:r>
              <a:rPr sz="2700" spc="204" dirty="0"/>
              <a:t>to </a:t>
            </a:r>
            <a:r>
              <a:rPr sz="2700" spc="35" dirty="0"/>
              <a:t>convey  </a:t>
            </a:r>
            <a:r>
              <a:rPr sz="2700" spc="180" dirty="0"/>
              <a:t>or </a:t>
            </a:r>
            <a:r>
              <a:rPr sz="2700" spc="140" dirty="0"/>
              <a:t>communicate </a:t>
            </a:r>
            <a:r>
              <a:rPr sz="2700" spc="175" dirty="0"/>
              <a:t>information in </a:t>
            </a:r>
            <a:r>
              <a:rPr sz="2700" spc="-10" dirty="0"/>
              <a:t>a </a:t>
            </a:r>
            <a:r>
              <a:rPr sz="2700" spc="75" dirty="0"/>
              <a:t>clear  </a:t>
            </a:r>
            <a:r>
              <a:rPr sz="2700" spc="125" dirty="0"/>
              <a:t>manner.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645668" y="3212414"/>
            <a:ext cx="796480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800" spc="530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Sometimes </a:t>
            </a:r>
            <a:r>
              <a:rPr sz="2700" spc="110" dirty="0">
                <a:latin typeface="Arial"/>
                <a:cs typeface="Arial"/>
              </a:rPr>
              <a:t>technical </a:t>
            </a:r>
            <a:r>
              <a:rPr sz="2700" spc="145" dirty="0">
                <a:latin typeface="Arial"/>
                <a:cs typeface="Arial"/>
              </a:rPr>
              <a:t>reports aim </a:t>
            </a:r>
            <a:r>
              <a:rPr sz="2700" spc="204" dirty="0">
                <a:latin typeface="Arial"/>
                <a:cs typeface="Arial"/>
              </a:rPr>
              <a:t>to </a:t>
            </a:r>
            <a:r>
              <a:rPr sz="2700" spc="65" dirty="0">
                <a:latin typeface="Arial"/>
                <a:cs typeface="Arial"/>
              </a:rPr>
              <a:t>persuade 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5" dirty="0">
                <a:latin typeface="Arial"/>
                <a:cs typeface="Arial"/>
              </a:rPr>
              <a:t>reader,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00" dirty="0">
                <a:latin typeface="Arial"/>
                <a:cs typeface="Arial"/>
              </a:rPr>
              <a:t>instance, </a:t>
            </a:r>
            <a:r>
              <a:rPr sz="2800" spc="210" dirty="0">
                <a:latin typeface="Arial"/>
                <a:cs typeface="Arial"/>
              </a:rPr>
              <a:t>to </a:t>
            </a:r>
            <a:r>
              <a:rPr sz="2800" spc="100" dirty="0">
                <a:latin typeface="Arial"/>
                <a:cs typeface="Arial"/>
              </a:rPr>
              <a:t>persuade </a:t>
            </a:r>
            <a:r>
              <a:rPr sz="2800" spc="140" dirty="0">
                <a:latin typeface="Arial"/>
                <a:cs typeface="Arial"/>
              </a:rPr>
              <a:t>the  </a:t>
            </a:r>
            <a:r>
              <a:rPr sz="2800" spc="190" dirty="0">
                <a:latin typeface="Arial"/>
                <a:cs typeface="Arial"/>
              </a:rPr>
              <a:t>funding  </a:t>
            </a:r>
            <a:r>
              <a:rPr sz="2800" spc="155" dirty="0">
                <a:latin typeface="Arial"/>
                <a:cs typeface="Arial"/>
              </a:rPr>
              <a:t>organization about </a:t>
            </a:r>
            <a:r>
              <a:rPr sz="2800" spc="140" dirty="0">
                <a:latin typeface="Arial"/>
                <a:cs typeface="Arial"/>
              </a:rPr>
              <a:t>the  </a:t>
            </a:r>
            <a:r>
              <a:rPr sz="2800" spc="105" dirty="0">
                <a:latin typeface="Arial"/>
                <a:cs typeface="Arial"/>
              </a:rPr>
              <a:t>genuineness </a:t>
            </a:r>
            <a:r>
              <a:rPr sz="2800" spc="200" dirty="0">
                <a:latin typeface="Arial"/>
                <a:cs typeface="Arial"/>
              </a:rPr>
              <a:t>of </a:t>
            </a:r>
            <a:r>
              <a:rPr sz="2800" spc="145" dirty="0">
                <a:latin typeface="Arial"/>
                <a:cs typeface="Arial"/>
              </a:rPr>
              <a:t>your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research.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023" y="592836"/>
            <a:ext cx="2002536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590" y="1065275"/>
            <a:ext cx="5396230" cy="1228725"/>
            <a:chOff x="323590" y="1065275"/>
            <a:chExt cx="5396230" cy="1228725"/>
          </a:xfrm>
        </p:grpSpPr>
        <p:sp>
          <p:nvSpPr>
            <p:cNvPr id="3" name="object 3"/>
            <p:cNvSpPr/>
            <p:nvPr/>
          </p:nvSpPr>
          <p:spPr>
            <a:xfrm>
              <a:off x="323590" y="1284283"/>
              <a:ext cx="2912318" cy="580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81528" y="1065275"/>
              <a:ext cx="2638044" cy="1228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58267" y="1148918"/>
            <a:ext cx="5095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>
                <a:solidFill>
                  <a:srgbClr val="464646"/>
                </a:solidFill>
                <a:latin typeface="Arial"/>
                <a:cs typeface="Arial"/>
              </a:rPr>
              <a:t>Layout </a:t>
            </a:r>
            <a:r>
              <a:rPr sz="4400" spc="195" dirty="0">
                <a:solidFill>
                  <a:srgbClr val="464646"/>
                </a:solidFill>
                <a:latin typeface="Arial"/>
                <a:cs typeface="Arial"/>
              </a:rPr>
              <a:t>and</a:t>
            </a:r>
            <a:r>
              <a:rPr sz="4400" spc="9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4400" spc="180" dirty="0">
                <a:solidFill>
                  <a:srgbClr val="464646"/>
                </a:solidFill>
                <a:latin typeface="Arial"/>
                <a:cs typeface="Arial"/>
              </a:rPr>
              <a:t>Format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070098"/>
            <a:ext cx="70491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latin typeface="Arial"/>
                <a:cs typeface="Arial"/>
              </a:rPr>
              <a:t>It </a:t>
            </a:r>
            <a:r>
              <a:rPr sz="2800" spc="100" dirty="0">
                <a:latin typeface="Arial"/>
                <a:cs typeface="Arial"/>
              </a:rPr>
              <a:t>is </a:t>
            </a:r>
            <a:r>
              <a:rPr sz="2800" spc="140" dirty="0">
                <a:latin typeface="Arial"/>
                <a:cs typeface="Arial"/>
              </a:rPr>
              <a:t>divided </a:t>
            </a:r>
            <a:r>
              <a:rPr sz="2800" spc="190" dirty="0">
                <a:latin typeface="Arial"/>
                <a:cs typeface="Arial"/>
              </a:rPr>
              <a:t>into </a:t>
            </a:r>
            <a:r>
              <a:rPr sz="2800" spc="105" dirty="0">
                <a:latin typeface="Arial"/>
                <a:cs typeface="Arial"/>
              </a:rPr>
              <a:t>sections </a:t>
            </a:r>
            <a:r>
              <a:rPr sz="2800" spc="140" dirty="0">
                <a:latin typeface="Arial"/>
                <a:cs typeface="Arial"/>
              </a:rPr>
              <a:t>which </a:t>
            </a:r>
            <a:r>
              <a:rPr sz="2800" spc="125" dirty="0">
                <a:latin typeface="Arial"/>
                <a:cs typeface="Arial"/>
              </a:rPr>
              <a:t>allow  </a:t>
            </a:r>
            <a:r>
              <a:rPr sz="2800" spc="165" dirty="0">
                <a:latin typeface="Arial"/>
                <a:cs typeface="Arial"/>
              </a:rPr>
              <a:t>different </a:t>
            </a:r>
            <a:r>
              <a:rPr sz="2800" spc="90" dirty="0">
                <a:latin typeface="Arial"/>
                <a:cs typeface="Arial"/>
              </a:rPr>
              <a:t>readers </a:t>
            </a:r>
            <a:r>
              <a:rPr sz="2800" spc="210" dirty="0">
                <a:latin typeface="Arial"/>
                <a:cs typeface="Arial"/>
              </a:rPr>
              <a:t>to </a:t>
            </a:r>
            <a:r>
              <a:rPr sz="2800" spc="15" dirty="0">
                <a:latin typeface="Arial"/>
                <a:cs typeface="Arial"/>
              </a:rPr>
              <a:t>access </a:t>
            </a:r>
            <a:r>
              <a:rPr sz="2800" spc="165" dirty="0">
                <a:latin typeface="Arial"/>
                <a:cs typeface="Arial"/>
              </a:rPr>
              <a:t>different  </a:t>
            </a:r>
            <a:r>
              <a:rPr sz="2800" spc="70" dirty="0">
                <a:latin typeface="Arial"/>
                <a:cs typeface="Arial"/>
              </a:rPr>
              <a:t>levels </a:t>
            </a:r>
            <a:r>
              <a:rPr sz="2800" spc="200" dirty="0">
                <a:latin typeface="Arial"/>
                <a:cs typeface="Arial"/>
              </a:rPr>
              <a:t>of</a:t>
            </a:r>
            <a:r>
              <a:rPr sz="2800" spc="155" dirty="0">
                <a:latin typeface="Arial"/>
                <a:cs typeface="Arial"/>
              </a:rPr>
              <a:t> </a:t>
            </a:r>
            <a:r>
              <a:rPr sz="2800" spc="175" dirty="0"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073785" cy="5398135"/>
            <a:chOff x="1" y="0"/>
            <a:chExt cx="1073785" cy="5398135"/>
          </a:xfrm>
        </p:grpSpPr>
        <p:sp>
          <p:nvSpPr>
            <p:cNvPr id="3" name="object 3"/>
            <p:cNvSpPr/>
            <p:nvPr/>
          </p:nvSpPr>
          <p:spPr>
            <a:xfrm>
              <a:off x="1" y="499872"/>
              <a:ext cx="913130" cy="4898390"/>
            </a:xfrm>
            <a:custGeom>
              <a:avLst/>
              <a:gdLst/>
              <a:ahLst/>
              <a:cxnLst/>
              <a:rect l="l" t="t" r="r" b="b"/>
              <a:pathLst>
                <a:path w="913130" h="4898390">
                  <a:moveTo>
                    <a:pt x="891563" y="85556"/>
                  </a:moveTo>
                  <a:lnTo>
                    <a:pt x="0" y="3637272"/>
                  </a:lnTo>
                  <a:lnTo>
                    <a:pt x="0" y="4898144"/>
                  </a:lnTo>
                  <a:lnTo>
                    <a:pt x="891563" y="85556"/>
                  </a:lnTo>
                  <a:close/>
                </a:path>
                <a:path w="913130" h="4898390">
                  <a:moveTo>
                    <a:pt x="912874" y="660"/>
                  </a:moveTo>
                  <a:lnTo>
                    <a:pt x="907413" y="0"/>
                  </a:lnTo>
                  <a:lnTo>
                    <a:pt x="891563" y="85556"/>
                  </a:lnTo>
                  <a:lnTo>
                    <a:pt x="912874" y="66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155"/>
              <a:ext cx="919480" cy="3654425"/>
            </a:xfrm>
            <a:custGeom>
              <a:avLst/>
              <a:gdLst/>
              <a:ahLst/>
              <a:cxnLst/>
              <a:rect l="l" t="t" r="r" b="b"/>
              <a:pathLst>
                <a:path w="919480" h="3654425">
                  <a:moveTo>
                    <a:pt x="918970" y="0"/>
                  </a:moveTo>
                  <a:lnTo>
                    <a:pt x="912620" y="7924"/>
                  </a:lnTo>
                  <a:lnTo>
                    <a:pt x="0" y="2870480"/>
                  </a:lnTo>
                  <a:lnTo>
                    <a:pt x="0" y="3653984"/>
                  </a:lnTo>
                  <a:lnTo>
                    <a:pt x="918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" y="0"/>
              <a:ext cx="1068324" cy="3398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" y="0"/>
              <a:ext cx="1073326" cy="33708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044061" y="1536405"/>
            <a:ext cx="563194" cy="5994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69932" y="1450594"/>
            <a:ext cx="650875" cy="60344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965"/>
              </a:lnSpc>
            </a:pPr>
            <a:r>
              <a:rPr sz="4400" i="1" spc="-45" dirty="0">
                <a:solidFill>
                  <a:srgbClr val="464646"/>
                </a:solidFill>
                <a:latin typeface="Arial"/>
                <a:cs typeface="Arial"/>
              </a:rPr>
              <a:t>Technical </a:t>
            </a:r>
            <a:r>
              <a:rPr sz="4400" i="1" dirty="0">
                <a:solidFill>
                  <a:srgbClr val="464646"/>
                </a:solidFill>
                <a:latin typeface="Arial"/>
                <a:cs typeface="Arial"/>
              </a:rPr>
              <a:t>Report</a:t>
            </a:r>
            <a:r>
              <a:rPr sz="4400" i="1" spc="-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464646"/>
                </a:solidFill>
                <a:latin typeface="Arial"/>
                <a:cs typeface="Arial"/>
              </a:rPr>
              <a:t>Layout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9075" y="265175"/>
            <a:ext cx="4044950" cy="8876030"/>
            <a:chOff x="989075" y="265175"/>
            <a:chExt cx="4044950" cy="8876030"/>
          </a:xfrm>
        </p:grpSpPr>
        <p:sp>
          <p:nvSpPr>
            <p:cNvPr id="10" name="object 10"/>
            <p:cNvSpPr/>
            <p:nvPr/>
          </p:nvSpPr>
          <p:spPr>
            <a:xfrm>
              <a:off x="993647" y="7078980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5944" y="6681228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12179"/>
                  </a:lnTo>
                  <a:lnTo>
                    <a:pt x="0" y="455676"/>
                  </a:lnTo>
                  <a:lnTo>
                    <a:pt x="0" y="926579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926579"/>
                  </a:lnTo>
                  <a:lnTo>
                    <a:pt x="2895600" y="455676"/>
                  </a:lnTo>
                  <a:lnTo>
                    <a:pt x="2895600" y="12179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B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5943" y="6681216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3668" y="6031991"/>
              <a:ext cx="2895600" cy="2058035"/>
            </a:xfrm>
            <a:custGeom>
              <a:avLst/>
              <a:gdLst/>
              <a:ahLst/>
              <a:cxnLst/>
              <a:rect l="l" t="t" r="r" b="b"/>
              <a:pathLst>
                <a:path w="2895600" h="2058034">
                  <a:moveTo>
                    <a:pt x="2895600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0" y="661416"/>
                  </a:lnTo>
                  <a:lnTo>
                    <a:pt x="0" y="1104912"/>
                  </a:lnTo>
                  <a:lnTo>
                    <a:pt x="0" y="1575816"/>
                  </a:lnTo>
                  <a:lnTo>
                    <a:pt x="0" y="2057412"/>
                  </a:lnTo>
                  <a:lnTo>
                    <a:pt x="2895600" y="2057412"/>
                  </a:lnTo>
                  <a:lnTo>
                    <a:pt x="2895600" y="1575816"/>
                  </a:lnTo>
                  <a:lnTo>
                    <a:pt x="2895600" y="1104912"/>
                  </a:lnTo>
                  <a:lnTo>
                    <a:pt x="2895600" y="661416"/>
                  </a:lnTo>
                  <a:lnTo>
                    <a:pt x="2895600" y="141732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B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667" y="603199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2915" y="5550408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2057399"/>
                  </a:moveTo>
                  <a:lnTo>
                    <a:pt x="2895599" y="0"/>
                  </a:lnTo>
                  <a:lnTo>
                    <a:pt x="0" y="0"/>
                  </a:lnTo>
                  <a:lnTo>
                    <a:pt x="0" y="2057399"/>
                  </a:lnTo>
                  <a:lnTo>
                    <a:pt x="2895600" y="2057399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2915" y="5550408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399"/>
                  </a:lnTo>
                  <a:lnTo>
                    <a:pt x="2895600" y="2057399"/>
                  </a:lnTo>
                  <a:lnTo>
                    <a:pt x="289559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2831" y="507949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2057400"/>
                  </a:moveTo>
                  <a:lnTo>
                    <a:pt x="2895599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2895600" y="205740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2831" y="507949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59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9031" y="4636008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2057399"/>
                  </a:moveTo>
                  <a:lnTo>
                    <a:pt x="2895599" y="0"/>
                  </a:lnTo>
                  <a:lnTo>
                    <a:pt x="0" y="0"/>
                  </a:lnTo>
                  <a:lnTo>
                    <a:pt x="0" y="2057399"/>
                  </a:lnTo>
                  <a:lnTo>
                    <a:pt x="2895600" y="2057399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9031" y="4636008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399"/>
                  </a:lnTo>
                  <a:lnTo>
                    <a:pt x="2895600" y="2057399"/>
                  </a:lnTo>
                  <a:lnTo>
                    <a:pt x="289559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4376" y="4116323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431304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431304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4375" y="4116323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68196" y="3485387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512064"/>
                  </a:lnTo>
                  <a:lnTo>
                    <a:pt x="0" y="1062240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1062240"/>
                  </a:lnTo>
                  <a:lnTo>
                    <a:pt x="2895600" y="512064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68195" y="3485387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61160" y="3015995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0" y="981456"/>
                  </a:lnTo>
                  <a:lnTo>
                    <a:pt x="0" y="1531632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1531632"/>
                  </a:lnTo>
                  <a:lnTo>
                    <a:pt x="2895600" y="981456"/>
                  </a:lnTo>
                  <a:lnTo>
                    <a:pt x="2895600" y="405384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1159" y="3015996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599" y="2057400"/>
                  </a:lnTo>
                  <a:lnTo>
                    <a:pt x="289559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5647" y="2490215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2057400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2895600" y="205740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5647" y="2490215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8800" y="1940051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387096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8800" y="1940052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2620" y="1363979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963168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963168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2619" y="1363979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10156" y="771143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0"/>
                  </a:moveTo>
                  <a:lnTo>
                    <a:pt x="0" y="0"/>
                  </a:lnTo>
                  <a:lnTo>
                    <a:pt x="0" y="1556004"/>
                  </a:lnTo>
                  <a:lnTo>
                    <a:pt x="0" y="2057400"/>
                  </a:lnTo>
                  <a:lnTo>
                    <a:pt x="2895600" y="2057400"/>
                  </a:lnTo>
                  <a:lnTo>
                    <a:pt x="2895600" y="1556004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DA1F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0155" y="771143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399"/>
                  </a:lnTo>
                  <a:lnTo>
                    <a:pt x="2895599" y="2057399"/>
                  </a:lnTo>
                  <a:lnTo>
                    <a:pt x="2895599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33600" y="269747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2895600" y="2057399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057400"/>
                  </a:lnTo>
                  <a:lnTo>
                    <a:pt x="2895600" y="2057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3600" y="269747"/>
              <a:ext cx="2895600" cy="2057400"/>
            </a:xfrm>
            <a:custGeom>
              <a:avLst/>
              <a:gdLst/>
              <a:ahLst/>
              <a:cxnLst/>
              <a:rect l="l" t="t" r="r" b="b"/>
              <a:pathLst>
                <a:path w="2895600" h="2057400">
                  <a:moveTo>
                    <a:pt x="0" y="0"/>
                  </a:moveTo>
                  <a:lnTo>
                    <a:pt x="0" y="2057400"/>
                  </a:lnTo>
                  <a:lnTo>
                    <a:pt x="2895600" y="2057399"/>
                  </a:lnTo>
                  <a:lnTo>
                    <a:pt x="289560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70202" y="1972818"/>
            <a:ext cx="3501390" cy="7049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397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Front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Cover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Arial"/>
              <a:cs typeface="Arial"/>
            </a:endParaRPr>
          </a:p>
          <a:p>
            <a:pPr marL="25704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Title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2612390">
              <a:lnSpc>
                <a:spcPct val="100000"/>
              </a:lnSpc>
              <a:spcBef>
                <a:spcPts val="1260"/>
              </a:spcBef>
            </a:pPr>
            <a:r>
              <a:rPr sz="1400" dirty="0">
                <a:latin typeface="Arial"/>
                <a:cs typeface="Arial"/>
              </a:rPr>
              <a:t>Abstract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617980">
              <a:lnSpc>
                <a:spcPct val="100000"/>
              </a:lnSpc>
              <a:spcBef>
                <a:spcPts val="1130"/>
              </a:spcBef>
            </a:pPr>
            <a:r>
              <a:rPr sz="1400" spc="-30" dirty="0">
                <a:latin typeface="Arial"/>
                <a:cs typeface="Arial"/>
              </a:rPr>
              <a:t>Table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1095375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Arial"/>
                <a:cs typeface="Arial"/>
              </a:rPr>
              <a:t>List of </a:t>
            </a:r>
            <a:r>
              <a:rPr sz="1400" spc="-30" dirty="0">
                <a:latin typeface="Arial"/>
                <a:cs typeface="Arial"/>
              </a:rPr>
              <a:t>Tables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Figures</a:t>
            </a:r>
            <a:endParaRPr sz="1400">
              <a:latin typeface="Arial"/>
              <a:cs typeface="Arial"/>
            </a:endParaRPr>
          </a:p>
          <a:p>
            <a:pPr marL="1812289" marR="513080" indent="405765">
              <a:lnSpc>
                <a:spcPct val="220299"/>
              </a:lnSpc>
              <a:spcBef>
                <a:spcPts val="439"/>
              </a:spcBef>
            </a:pPr>
            <a:r>
              <a:rPr sz="1400" dirty="0">
                <a:latin typeface="Arial"/>
                <a:cs typeface="Arial"/>
              </a:rPr>
              <a:t>Su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ary  Introduction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R="6527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Methods, </a:t>
            </a:r>
            <a:r>
              <a:rPr sz="1400" spc="-5" dirty="0">
                <a:latin typeface="Arial"/>
                <a:cs typeface="Arial"/>
              </a:rPr>
              <a:t>Assumptions,</a:t>
            </a:r>
            <a:r>
              <a:rPr sz="1400" spc="-2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R="652780" algn="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ced</a:t>
            </a:r>
            <a:r>
              <a:rPr sz="1400" spc="-10" dirty="0">
                <a:latin typeface="Arial"/>
                <a:cs typeface="Arial"/>
              </a:rPr>
              <a:t>u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Arial"/>
              <a:cs typeface="Arial"/>
            </a:endParaRPr>
          </a:p>
          <a:p>
            <a:pPr marL="906144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Results and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Discussion</a:t>
            </a:r>
            <a:endParaRPr sz="1400">
              <a:latin typeface="Arial"/>
              <a:cs typeface="Arial"/>
            </a:endParaRPr>
          </a:p>
          <a:p>
            <a:pPr marL="1678305" marR="814069" indent="117475">
              <a:lnSpc>
                <a:spcPts val="3700"/>
              </a:lnSpc>
              <a:spcBef>
                <a:spcPts val="260"/>
              </a:spcBef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onclusion  </a:t>
            </a:r>
            <a:r>
              <a:rPr sz="1400" spc="-5" dirty="0">
                <a:latin typeface="Arial"/>
                <a:cs typeface="Arial"/>
              </a:rPr>
              <a:t>References</a:t>
            </a:r>
            <a:endParaRPr sz="1400">
              <a:latin typeface="Arial"/>
              <a:cs typeface="Arial"/>
            </a:endParaRPr>
          </a:p>
          <a:p>
            <a:pPr marL="12700" marR="1060450" indent="1461770">
              <a:lnSpc>
                <a:spcPts val="3629"/>
              </a:lnSpc>
              <a:spcBef>
                <a:spcPts val="165"/>
              </a:spcBef>
            </a:pPr>
            <a:r>
              <a:rPr sz="1400" spc="-5" dirty="0">
                <a:latin typeface="Arial"/>
                <a:cs typeface="Arial"/>
              </a:rPr>
              <a:t>Appendixes  </a:t>
            </a:r>
            <a:r>
              <a:rPr sz="1400" dirty="0">
                <a:latin typeface="Arial"/>
                <a:cs typeface="Arial"/>
              </a:rPr>
              <a:t>List of </a:t>
            </a:r>
            <a:r>
              <a:rPr sz="1400" spc="-5" dirty="0">
                <a:latin typeface="Arial"/>
                <a:cs typeface="Arial"/>
              </a:rPr>
              <a:t>Symbols,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Abbreviations,</a:t>
            </a:r>
            <a:endParaRPr sz="1400">
              <a:latin typeface="Arial"/>
              <a:cs typeface="Arial"/>
            </a:endParaRPr>
          </a:p>
          <a:p>
            <a:pPr marL="237490" algn="ctr">
              <a:lnSpc>
                <a:spcPts val="1230"/>
              </a:lnSpc>
            </a:pPr>
            <a:r>
              <a:rPr sz="1400" dirty="0">
                <a:latin typeface="Arial"/>
                <a:cs typeface="Arial"/>
              </a:rPr>
              <a:t>and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Acronyms</a:t>
            </a:r>
            <a:endParaRPr sz="1400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1245"/>
              </a:spcBef>
            </a:pPr>
            <a:r>
              <a:rPr sz="1400" dirty="0">
                <a:latin typeface="Arial"/>
                <a:cs typeface="Arial"/>
              </a:rPr>
              <a:t>Back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Cover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5891"/>
            <a:ext cx="6449060" cy="41351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30" dirty="0">
                <a:latin typeface="Arial"/>
                <a:cs typeface="Arial"/>
              </a:rPr>
              <a:t>Title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page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25" dirty="0">
                <a:latin typeface="Arial"/>
                <a:cs typeface="Arial"/>
              </a:rPr>
              <a:t>Abstract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80" dirty="0">
                <a:latin typeface="Arial"/>
                <a:cs typeface="Arial"/>
              </a:rPr>
              <a:t>Table </a:t>
            </a:r>
            <a:r>
              <a:rPr sz="2700" spc="195" dirty="0">
                <a:latin typeface="Arial"/>
                <a:cs typeface="Arial"/>
              </a:rPr>
              <a:t>of</a:t>
            </a:r>
            <a:r>
              <a:rPr sz="2700" spc="100" dirty="0">
                <a:latin typeface="Arial"/>
                <a:cs typeface="Arial"/>
              </a:rPr>
              <a:t> </a:t>
            </a:r>
            <a:r>
              <a:rPr sz="2700" spc="114" dirty="0">
                <a:latin typeface="Arial"/>
                <a:cs typeface="Arial"/>
              </a:rPr>
              <a:t>Contents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65" dirty="0">
                <a:latin typeface="Arial"/>
                <a:cs typeface="Arial"/>
              </a:rPr>
              <a:t>Introduction</a:t>
            </a:r>
            <a:endParaRPr sz="2700">
              <a:latin typeface="Arial"/>
              <a:cs typeface="Arial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75" dirty="0">
                <a:latin typeface="Arial"/>
                <a:cs typeface="Arial"/>
              </a:rPr>
              <a:t>The </a:t>
            </a:r>
            <a:r>
              <a:rPr sz="2700" spc="150" dirty="0">
                <a:latin typeface="Arial"/>
                <a:cs typeface="Arial"/>
              </a:rPr>
              <a:t>body </a:t>
            </a:r>
            <a:r>
              <a:rPr sz="2700" spc="195" dirty="0">
                <a:latin typeface="Arial"/>
                <a:cs typeface="Arial"/>
              </a:rPr>
              <a:t>of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65" dirty="0">
                <a:latin typeface="Arial"/>
                <a:cs typeface="Arial"/>
              </a:rPr>
              <a:t>report </a:t>
            </a:r>
            <a:r>
              <a:rPr sz="2700" spc="85" dirty="0">
                <a:latin typeface="Arial"/>
                <a:cs typeface="Arial"/>
              </a:rPr>
              <a:t>(sections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180" dirty="0">
                <a:latin typeface="Arial"/>
                <a:cs typeface="Arial"/>
              </a:rPr>
              <a:t>with  </a:t>
            </a:r>
            <a:r>
              <a:rPr sz="2700" spc="150" dirty="0">
                <a:latin typeface="Arial"/>
                <a:cs typeface="Arial"/>
              </a:rPr>
              <a:t>numbered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headings)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05" dirty="0">
                <a:latin typeface="Arial"/>
                <a:cs typeface="Arial"/>
              </a:rPr>
              <a:t>Conclusions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40" dirty="0">
                <a:latin typeface="Arial"/>
                <a:cs typeface="Arial"/>
              </a:rPr>
              <a:t>References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05" dirty="0">
                <a:latin typeface="Arial"/>
                <a:cs typeface="Arial"/>
              </a:rPr>
              <a:t>Appendices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976" y="138684"/>
            <a:ext cx="5867400" cy="102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182" y="537972"/>
            <a:ext cx="5999593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15891"/>
            <a:ext cx="3056255" cy="32613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170" dirty="0">
                <a:latin typeface="Arial"/>
                <a:cs typeface="Arial"/>
              </a:rPr>
              <a:t>COMPLETENESS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165" dirty="0">
                <a:latin typeface="Arial"/>
                <a:cs typeface="Arial"/>
              </a:rPr>
              <a:t>CONCISENESS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55" dirty="0">
                <a:latin typeface="Arial"/>
                <a:cs typeface="Arial"/>
              </a:rPr>
              <a:t>CONSIDERATION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55" dirty="0">
                <a:latin typeface="Arial"/>
                <a:cs typeface="Arial"/>
              </a:rPr>
              <a:t>CLARITY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170" dirty="0">
                <a:latin typeface="Arial"/>
                <a:cs typeface="Arial"/>
              </a:rPr>
              <a:t>CONCRETENESS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145" dirty="0">
                <a:latin typeface="Arial"/>
                <a:cs typeface="Arial"/>
              </a:rPr>
              <a:t>COURTESY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5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-180" dirty="0">
                <a:latin typeface="Arial"/>
                <a:cs typeface="Arial"/>
              </a:rPr>
              <a:t>CORRECTNESS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18" y="583691"/>
            <a:ext cx="3888474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5668" y="1465834"/>
            <a:ext cx="7964805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algn="just">
              <a:lnSpc>
                <a:spcPct val="100000"/>
              </a:lnSpc>
              <a:spcBef>
                <a:spcPts val="100"/>
              </a:spcBef>
            </a:pPr>
            <a:r>
              <a:rPr sz="2700" spc="40" dirty="0">
                <a:latin typeface="Arial"/>
                <a:cs typeface="Arial"/>
              </a:rPr>
              <a:t>Business </a:t>
            </a:r>
            <a:r>
              <a:rPr sz="2700" spc="65" dirty="0">
                <a:latin typeface="Arial"/>
                <a:cs typeface="Arial"/>
              </a:rPr>
              <a:t>message </a:t>
            </a:r>
            <a:r>
              <a:rPr sz="2700" spc="100" dirty="0">
                <a:latin typeface="Arial"/>
                <a:cs typeface="Arial"/>
              </a:rPr>
              <a:t>is </a:t>
            </a:r>
            <a:r>
              <a:rPr sz="2700" spc="135" dirty="0">
                <a:latin typeface="Arial"/>
                <a:cs typeface="Arial"/>
              </a:rPr>
              <a:t>complete </a:t>
            </a:r>
            <a:r>
              <a:rPr sz="2700" spc="120" dirty="0">
                <a:latin typeface="Arial"/>
                <a:cs typeface="Arial"/>
              </a:rPr>
              <a:t>when </a:t>
            </a:r>
            <a:r>
              <a:rPr sz="2700" spc="215" dirty="0">
                <a:latin typeface="Arial"/>
                <a:cs typeface="Arial"/>
              </a:rPr>
              <a:t>it  </a:t>
            </a:r>
            <a:r>
              <a:rPr sz="2700" spc="120" dirty="0">
                <a:latin typeface="Arial"/>
                <a:cs typeface="Arial"/>
              </a:rPr>
              <a:t>contains </a:t>
            </a:r>
            <a:r>
              <a:rPr sz="2700" spc="110" dirty="0">
                <a:latin typeface="Arial"/>
                <a:cs typeface="Arial"/>
              </a:rPr>
              <a:t>all facts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95" dirty="0">
                <a:latin typeface="Arial"/>
                <a:cs typeface="Arial"/>
              </a:rPr>
              <a:t>reader </a:t>
            </a:r>
            <a:r>
              <a:rPr sz="2700" spc="180" dirty="0">
                <a:latin typeface="Arial"/>
                <a:cs typeface="Arial"/>
              </a:rPr>
              <a:t>or </a:t>
            </a:r>
            <a:r>
              <a:rPr sz="2700" spc="125" dirty="0">
                <a:latin typeface="Arial"/>
                <a:cs typeface="Arial"/>
              </a:rPr>
              <a:t>listener </a:t>
            </a:r>
            <a:r>
              <a:rPr sz="2700" spc="75" dirty="0">
                <a:latin typeface="Arial"/>
                <a:cs typeface="Arial"/>
              </a:rPr>
              <a:t>needs 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40" dirty="0">
                <a:latin typeface="Arial"/>
                <a:cs typeface="Arial"/>
              </a:rPr>
              <a:t>the </a:t>
            </a:r>
            <a:r>
              <a:rPr sz="2700" spc="120" dirty="0">
                <a:latin typeface="Arial"/>
                <a:cs typeface="Arial"/>
              </a:rPr>
              <a:t>reaction </a:t>
            </a:r>
            <a:r>
              <a:rPr sz="2700" spc="125" dirty="0">
                <a:latin typeface="Arial"/>
                <a:cs typeface="Arial"/>
              </a:rPr>
              <a:t>you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desire.</a:t>
            </a:r>
            <a:endParaRPr sz="2700">
              <a:latin typeface="Arial"/>
              <a:cs typeface="Arial"/>
            </a:endParaRPr>
          </a:p>
          <a:p>
            <a:pPr marL="268605" marR="911225" algn="just">
              <a:lnSpc>
                <a:spcPct val="100000"/>
              </a:lnSpc>
              <a:spcBef>
                <a:spcPts val="395"/>
              </a:spcBef>
            </a:pPr>
            <a:r>
              <a:rPr sz="2700" spc="40" dirty="0">
                <a:latin typeface="Arial"/>
                <a:cs typeface="Arial"/>
              </a:rPr>
              <a:t>As </a:t>
            </a:r>
            <a:r>
              <a:rPr sz="2700" spc="130" dirty="0">
                <a:latin typeface="Arial"/>
                <a:cs typeface="Arial"/>
              </a:rPr>
              <a:t>you </a:t>
            </a:r>
            <a:r>
              <a:rPr sz="2700" spc="120" dirty="0">
                <a:latin typeface="Arial"/>
                <a:cs typeface="Arial"/>
              </a:rPr>
              <a:t>strive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05" dirty="0">
                <a:latin typeface="Arial"/>
                <a:cs typeface="Arial"/>
              </a:rPr>
              <a:t>completeness, </a:t>
            </a:r>
            <a:r>
              <a:rPr sz="2700" spc="100" dirty="0">
                <a:latin typeface="Arial"/>
                <a:cs typeface="Arial"/>
              </a:rPr>
              <a:t>keep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40" dirty="0">
                <a:latin typeface="Arial"/>
                <a:cs typeface="Arial"/>
              </a:rPr>
              <a:t>the  </a:t>
            </a:r>
            <a:r>
              <a:rPr sz="2700" spc="175" dirty="0">
                <a:latin typeface="Arial"/>
                <a:cs typeface="Arial"/>
              </a:rPr>
              <a:t>following </a:t>
            </a:r>
            <a:r>
              <a:rPr sz="2700" spc="125" dirty="0">
                <a:latin typeface="Arial"/>
                <a:cs typeface="Arial"/>
              </a:rPr>
              <a:t>guidelines </a:t>
            </a:r>
            <a:r>
              <a:rPr sz="2700" spc="170" dirty="0">
                <a:latin typeface="Arial"/>
                <a:cs typeface="Arial"/>
              </a:rPr>
              <a:t>in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185" dirty="0">
                <a:latin typeface="Arial"/>
                <a:cs typeface="Arial"/>
              </a:rPr>
              <a:t>mind;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65" dirty="0">
                <a:latin typeface="Arial"/>
                <a:cs typeface="Arial"/>
              </a:rPr>
              <a:t>Provide </a:t>
            </a:r>
            <a:r>
              <a:rPr sz="2700" spc="110" dirty="0">
                <a:latin typeface="Arial"/>
                <a:cs typeface="Arial"/>
              </a:rPr>
              <a:t>all </a:t>
            </a:r>
            <a:r>
              <a:rPr sz="2700" spc="55" dirty="0">
                <a:latin typeface="Arial"/>
                <a:cs typeface="Arial"/>
              </a:rPr>
              <a:t>necessary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75" dirty="0">
                <a:latin typeface="Arial"/>
                <a:cs typeface="Arial"/>
              </a:rPr>
              <a:t>information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409"/>
              </a:spcBef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100" dirty="0">
                <a:latin typeface="Arial"/>
                <a:cs typeface="Arial"/>
              </a:rPr>
              <a:t>Answer </a:t>
            </a:r>
            <a:r>
              <a:rPr sz="2700" spc="110" dirty="0">
                <a:latin typeface="Arial"/>
                <a:cs typeface="Arial"/>
              </a:rPr>
              <a:t>all </a:t>
            </a:r>
            <a:r>
              <a:rPr sz="2700" spc="130" dirty="0">
                <a:latin typeface="Arial"/>
                <a:cs typeface="Arial"/>
              </a:rPr>
              <a:t>questions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asked</a:t>
            </a:r>
            <a:endParaRPr sz="27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395"/>
              </a:spcBef>
              <a:buSzPct val="66666"/>
              <a:buFont typeface="Wingdings"/>
              <a:buChar char=""/>
              <a:tabLst>
                <a:tab pos="269240" algn="l"/>
              </a:tabLst>
            </a:pPr>
            <a:r>
              <a:rPr sz="2700" spc="20" dirty="0">
                <a:latin typeface="Arial"/>
                <a:cs typeface="Arial"/>
              </a:rPr>
              <a:t>Give </a:t>
            </a:r>
            <a:r>
              <a:rPr sz="2700" spc="155" dirty="0">
                <a:latin typeface="Arial"/>
                <a:cs typeface="Arial"/>
              </a:rPr>
              <a:t>something </a:t>
            </a:r>
            <a:r>
              <a:rPr sz="2700" spc="145" dirty="0">
                <a:latin typeface="Arial"/>
                <a:cs typeface="Arial"/>
              </a:rPr>
              <a:t>extra </a:t>
            </a:r>
            <a:r>
              <a:rPr sz="2700" spc="120" dirty="0">
                <a:latin typeface="Arial"/>
                <a:cs typeface="Arial"/>
              </a:rPr>
              <a:t>when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desirable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218" y="537972"/>
            <a:ext cx="3888474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15891"/>
            <a:ext cx="6444615" cy="9486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100" dirty="0"/>
              <a:t>Answer </a:t>
            </a:r>
            <a:r>
              <a:rPr sz="2700" spc="110" dirty="0"/>
              <a:t>all </a:t>
            </a:r>
            <a:r>
              <a:rPr sz="2700" spc="125" dirty="0"/>
              <a:t>questions </a:t>
            </a:r>
            <a:r>
              <a:rPr sz="2700" spc="165" dirty="0"/>
              <a:t>that </a:t>
            </a:r>
            <a:r>
              <a:rPr sz="2700" spc="60" dirty="0"/>
              <a:t>are</a:t>
            </a:r>
            <a:r>
              <a:rPr sz="2700" spc="-90" dirty="0"/>
              <a:t> </a:t>
            </a:r>
            <a:r>
              <a:rPr sz="2700" spc="80" dirty="0"/>
              <a:t>asked</a:t>
            </a:r>
            <a:endParaRPr sz="2700"/>
          </a:p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20" dirty="0"/>
              <a:t>Give </a:t>
            </a:r>
            <a:r>
              <a:rPr sz="2700" spc="155" dirty="0"/>
              <a:t>something </a:t>
            </a:r>
            <a:r>
              <a:rPr sz="2700" spc="145" dirty="0"/>
              <a:t>extra </a:t>
            </a:r>
            <a:r>
              <a:rPr sz="2700" spc="114" dirty="0"/>
              <a:t>when</a:t>
            </a:r>
            <a:r>
              <a:rPr sz="2700" spc="-5" dirty="0"/>
              <a:t> </a:t>
            </a:r>
            <a:r>
              <a:rPr sz="2700" spc="105" dirty="0"/>
              <a:t>desirable</a:t>
            </a:r>
            <a:endParaRPr sz="2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45668" y="2336181"/>
            <a:ext cx="4588510" cy="28308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52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z="2700" spc="70" dirty="0">
                <a:latin typeface="Arial"/>
                <a:cs typeface="Arial"/>
              </a:rPr>
              <a:t>Check </a:t>
            </a:r>
            <a:r>
              <a:rPr sz="2700" spc="200" dirty="0">
                <a:latin typeface="Arial"/>
                <a:cs typeface="Arial"/>
              </a:rPr>
              <a:t>for </a:t>
            </a:r>
            <a:r>
              <a:rPr sz="2700" spc="114" dirty="0">
                <a:latin typeface="Arial"/>
                <a:cs typeface="Arial"/>
              </a:rPr>
              <a:t>five </a:t>
            </a:r>
            <a:r>
              <a:rPr sz="2700" spc="-110" dirty="0">
                <a:latin typeface="Arial"/>
                <a:cs typeface="Arial"/>
              </a:rPr>
              <a:t>Ws </a:t>
            </a:r>
            <a:r>
              <a:rPr sz="2700" spc="80" dirty="0">
                <a:latin typeface="Arial"/>
                <a:cs typeface="Arial"/>
              </a:rPr>
              <a:t>&amp; </a:t>
            </a:r>
            <a:r>
              <a:rPr sz="2700" spc="105" dirty="0">
                <a:latin typeface="Arial"/>
                <a:cs typeface="Arial"/>
              </a:rPr>
              <a:t>one</a:t>
            </a:r>
            <a:r>
              <a:rPr sz="2700" spc="135" dirty="0">
                <a:latin typeface="Arial"/>
                <a:cs typeface="Arial"/>
              </a:rPr>
              <a:t> </a:t>
            </a:r>
            <a:r>
              <a:rPr sz="2700" spc="30" dirty="0">
                <a:latin typeface="Arial"/>
                <a:cs typeface="Arial"/>
              </a:rPr>
              <a:t>H</a:t>
            </a:r>
            <a:endParaRPr sz="27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-55" dirty="0">
                <a:latin typeface="Arial"/>
                <a:cs typeface="Arial"/>
              </a:rPr>
              <a:t>Who</a:t>
            </a:r>
            <a:endParaRPr sz="23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-25" dirty="0">
                <a:latin typeface="Arial"/>
                <a:cs typeface="Arial"/>
              </a:rPr>
              <a:t>What</a:t>
            </a:r>
            <a:endParaRPr sz="23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-40" dirty="0">
                <a:latin typeface="Arial"/>
                <a:cs typeface="Arial"/>
              </a:rPr>
              <a:t>When</a:t>
            </a:r>
            <a:endParaRPr sz="23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-25" dirty="0">
                <a:latin typeface="Arial"/>
                <a:cs typeface="Arial"/>
              </a:rPr>
              <a:t>Where</a:t>
            </a:r>
            <a:endParaRPr sz="23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-85" dirty="0">
                <a:latin typeface="Arial"/>
                <a:cs typeface="Arial"/>
              </a:rPr>
              <a:t>Why</a:t>
            </a:r>
            <a:r>
              <a:rPr sz="2300" b="1" spc="50" dirty="0">
                <a:latin typeface="Arial"/>
                <a:cs typeface="Arial"/>
              </a:rPr>
              <a:t> </a:t>
            </a:r>
            <a:r>
              <a:rPr sz="2300" b="1" spc="20" dirty="0">
                <a:latin typeface="Arial"/>
                <a:cs typeface="Arial"/>
              </a:rPr>
              <a:t>and</a:t>
            </a:r>
            <a:endParaRPr sz="2300">
              <a:latin typeface="Arial"/>
              <a:cs typeface="Arial"/>
            </a:endParaRP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b="1" spc="10" dirty="0">
                <a:latin typeface="Arial"/>
                <a:cs typeface="Arial"/>
              </a:rPr>
              <a:t>How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304" y="397763"/>
            <a:ext cx="7522464" cy="489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066" y="1202181"/>
            <a:ext cx="7832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2440" marR="5080" indent="-460375">
              <a:lnSpc>
                <a:spcPct val="100000"/>
              </a:lnSpc>
              <a:spcBef>
                <a:spcPts val="95"/>
              </a:spcBef>
            </a:pPr>
            <a:r>
              <a:rPr sz="2800" spc="125" dirty="0"/>
              <a:t>Answering </a:t>
            </a:r>
            <a:r>
              <a:rPr sz="2800" spc="145" dirty="0"/>
              <a:t>the </a:t>
            </a:r>
            <a:r>
              <a:rPr sz="2800" spc="120" dirty="0"/>
              <a:t>five </a:t>
            </a:r>
            <a:r>
              <a:rPr sz="2800" spc="5" dirty="0"/>
              <a:t>W’s </a:t>
            </a:r>
            <a:r>
              <a:rPr sz="2800" spc="114" dirty="0"/>
              <a:t>helps </a:t>
            </a:r>
            <a:r>
              <a:rPr sz="2800" spc="120" dirty="0"/>
              <a:t>make </a:t>
            </a:r>
            <a:r>
              <a:rPr sz="2800" spc="65" dirty="0"/>
              <a:t>messages  </a:t>
            </a:r>
            <a:r>
              <a:rPr sz="2800" spc="80" dirty="0"/>
              <a:t>clear: </a:t>
            </a:r>
            <a:r>
              <a:rPr sz="2800" spc="45" dirty="0"/>
              <a:t>Who, </a:t>
            </a:r>
            <a:r>
              <a:rPr sz="2800" spc="55" dirty="0"/>
              <a:t>What, </a:t>
            </a:r>
            <a:r>
              <a:rPr sz="2800" spc="35" dirty="0"/>
              <a:t>When, Where, </a:t>
            </a:r>
            <a:r>
              <a:rPr sz="2800" spc="120" dirty="0"/>
              <a:t>and</a:t>
            </a:r>
            <a:r>
              <a:rPr sz="2800" spc="450" dirty="0"/>
              <a:t> </a:t>
            </a:r>
            <a:r>
              <a:rPr sz="2800" spc="20" dirty="0"/>
              <a:t>Why.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561460" y="3194762"/>
            <a:ext cx="7892415" cy="1433830"/>
            <a:chOff x="561460" y="3194762"/>
            <a:chExt cx="7892415" cy="1433830"/>
          </a:xfrm>
        </p:grpSpPr>
        <p:sp>
          <p:nvSpPr>
            <p:cNvPr id="5" name="object 5"/>
            <p:cNvSpPr/>
            <p:nvPr/>
          </p:nvSpPr>
          <p:spPr>
            <a:xfrm>
              <a:off x="561460" y="3194762"/>
              <a:ext cx="7891975" cy="35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8240" y="3412235"/>
              <a:ext cx="7144511" cy="7894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3051" y="3838955"/>
              <a:ext cx="3197352" cy="7894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3336" y="5189220"/>
            <a:ext cx="7734300" cy="1643380"/>
            <a:chOff x="783336" y="5189220"/>
            <a:chExt cx="7734300" cy="1643380"/>
          </a:xfrm>
        </p:grpSpPr>
        <p:sp>
          <p:nvSpPr>
            <p:cNvPr id="9" name="object 9"/>
            <p:cNvSpPr/>
            <p:nvPr/>
          </p:nvSpPr>
          <p:spPr>
            <a:xfrm>
              <a:off x="783336" y="5189220"/>
              <a:ext cx="7734300" cy="789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03247" y="5615940"/>
              <a:ext cx="6435852" cy="789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5596" y="6042658"/>
              <a:ext cx="2290572" cy="789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7093" y="2038081"/>
            <a:ext cx="8500110" cy="454977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31115" algn="ctr">
              <a:lnSpc>
                <a:spcPct val="100000"/>
              </a:lnSpc>
              <a:spcBef>
                <a:spcPts val="2280"/>
              </a:spcBef>
            </a:pP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 </a:t>
            </a:r>
            <a:r>
              <a:rPr sz="3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Questions</a:t>
            </a:r>
            <a:r>
              <a:rPr sz="3600" b="1" u="heavy" spc="3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Asked</a:t>
            </a:r>
            <a:endParaRPr sz="3600">
              <a:latin typeface="Arial"/>
              <a:cs typeface="Arial"/>
            </a:endParaRPr>
          </a:p>
          <a:p>
            <a:pPr marL="1061085" marR="351155" indent="-845185">
              <a:lnSpc>
                <a:spcPct val="100000"/>
              </a:lnSpc>
              <a:spcBef>
                <a:spcPts val="1689"/>
              </a:spcBef>
            </a:pPr>
            <a:r>
              <a:rPr sz="2800" dirty="0">
                <a:latin typeface="Arial"/>
                <a:cs typeface="Arial"/>
              </a:rPr>
              <a:t>Look for questions: some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even appear buried  </a:t>
            </a:r>
            <a:r>
              <a:rPr sz="2800" spc="-5" dirty="0">
                <a:latin typeface="Arial"/>
                <a:cs typeface="Arial"/>
              </a:rPr>
              <a:t>within a </a:t>
            </a:r>
            <a:r>
              <a:rPr sz="2800" dirty="0">
                <a:latin typeface="Arial"/>
                <a:cs typeface="Arial"/>
              </a:rPr>
              <a:t>paragraph. Locate them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2986405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answer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precisely.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3600" b="1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Give </a:t>
            </a:r>
            <a:r>
              <a:rPr sz="36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Something </a:t>
            </a:r>
            <a:r>
              <a:rPr sz="36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Extra, </a:t>
            </a:r>
            <a:r>
              <a:rPr sz="36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When</a:t>
            </a:r>
            <a:r>
              <a:rPr sz="3600" b="1" u="heavy" spc="4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Desirable</a:t>
            </a:r>
            <a:endParaRPr sz="3600">
              <a:latin typeface="Arial"/>
              <a:cs typeface="Arial"/>
            </a:endParaRPr>
          </a:p>
          <a:p>
            <a:pPr marL="1506855" marR="647065" indent="-820419">
              <a:lnSpc>
                <a:spcPct val="100000"/>
              </a:lnSpc>
              <a:spcBef>
                <a:spcPts val="2245"/>
              </a:spcBef>
            </a:pP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your good </a:t>
            </a:r>
            <a:r>
              <a:rPr sz="2800" spc="-5" dirty="0">
                <a:latin typeface="Arial"/>
                <a:cs typeface="Arial"/>
              </a:rPr>
              <a:t>judgment in offering </a:t>
            </a:r>
            <a:r>
              <a:rPr sz="2800" dirty="0">
                <a:latin typeface="Arial"/>
                <a:cs typeface="Arial"/>
              </a:rPr>
              <a:t>additional  material </a:t>
            </a: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spc="5" dirty="0">
                <a:latin typeface="Arial"/>
                <a:cs typeface="Arial"/>
              </a:rPr>
              <a:t>sender’s </a:t>
            </a:r>
            <a:r>
              <a:rPr sz="2800" spc="-5" dirty="0">
                <a:latin typeface="Arial"/>
                <a:cs typeface="Arial"/>
              </a:rPr>
              <a:t>message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was</a:t>
            </a:r>
            <a:endParaRPr sz="2800">
              <a:latin typeface="Arial"/>
              <a:cs typeface="Arial"/>
            </a:endParaRPr>
          </a:p>
          <a:p>
            <a:pPr marL="3529329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incomplete.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1833</Words>
  <Application>Microsoft Office PowerPoint</Application>
  <PresentationFormat>Custom</PresentationFormat>
  <Paragraphs>285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 “Unclear writing costs American businesses  real money—over one billion dollars a year,  according to one estimate…</vt:lpstr>
      <vt:lpstr> “The fundamental purpose of scientific</vt:lpstr>
      <vt:lpstr>PowerPoint Presentation</vt:lpstr>
      <vt:lpstr>PowerPoint Presentation</vt:lpstr>
      <vt:lpstr>PowerPoint Presentation</vt:lpstr>
      <vt:lpstr>Answer all questions that are asked Give something extra when desirable</vt:lpstr>
      <vt:lpstr>Answering the five W’s helps make messages  clear: Who, What, When, Where, and Why.</vt:lpstr>
      <vt:lpstr>1. Eliminate wordy expressions</vt:lpstr>
      <vt:lpstr>Examples</vt:lpstr>
      <vt:lpstr>PowerPoint Presentation</vt:lpstr>
      <vt:lpstr>PowerPoint Presentation</vt:lpstr>
      <vt:lpstr>PowerPoint Presentation</vt:lpstr>
      <vt:lpstr> We hereby wish to let you know that our  company is pleased with the confidence you  have respond in us.</vt:lpstr>
      <vt:lpstr>CONSIDERATION</vt:lpstr>
      <vt:lpstr>Know your audience Define technical terms when first used  Let readers know how you can meet their</vt:lpstr>
      <vt:lpstr>PowerPoint Presentation</vt:lpstr>
      <vt:lpstr> I want to send my congratulations for –  (…)</vt:lpstr>
      <vt:lpstr> It is impossible to open an account for you  today.</vt:lpstr>
      <vt:lpstr>COURTESY</vt:lpstr>
      <vt:lpstr> Involves being aware of the perspective of others and their feelings.</vt:lpstr>
      <vt:lpstr>PowerPoint Presentation</vt:lpstr>
      <vt:lpstr>PowerPoint Presentation</vt:lpstr>
      <vt:lpstr>PowerPoint Presentation</vt:lpstr>
      <vt:lpstr> Bring courtesy in the following sentence</vt:lpstr>
      <vt:lpstr>Your qualifications are excellent and show  that you've assumed greater levels of  responsibility throughout your career. The  candidate we are looking for, however, will  have a stronger marketing background…</vt:lpstr>
      <vt:lpstr> Use appropriate language that reflects equal  treatment of people regardless of gender,  race, ethnic origin, and physical features.</vt:lpstr>
      <vt:lpstr>PowerPoint Presentation</vt:lpstr>
      <vt:lpstr>PowerPoint Presentation</vt:lpstr>
      <vt:lpstr>CLARITY</vt:lpstr>
      <vt:lpstr>PowerPoint Presentation</vt:lpstr>
      <vt:lpstr>PowerPoint Presentation</vt:lpstr>
      <vt:lpstr>PowerPoint Presentation</vt:lpstr>
      <vt:lpstr>Unfamiliar: After our perusal of pertinent data, the  conclusion is that a lucrative market exists  for the subject property.</vt:lpstr>
      <vt:lpstr>Familiar:</vt:lpstr>
      <vt:lpstr>later  agree  try  replace  show</vt:lpstr>
      <vt:lpstr>CONCRETENESS</vt:lpstr>
      <vt:lpstr> Communicating concretely means being  specific and to the point instead of being  vague and non specific</vt:lpstr>
      <vt:lpstr>It is desirable to be precise and concrete in both  written and oral business communication.</vt:lpstr>
      <vt:lpstr>Concrete,  Precise</vt:lpstr>
      <vt:lpstr>CORRECTNESS</vt:lpstr>
      <vt:lpstr>PowerPoint Presentation</vt:lpstr>
      <vt:lpstr> Select the right level of language for your  communication either formal or informal.</vt:lpstr>
      <vt:lpstr> Formal and Less Formal Language</vt:lpstr>
      <vt:lpstr> http://www.voiceofengineers.com/2013/08/t  echnical-writing-for-engineers.html</vt:lpstr>
      <vt:lpstr>Technical Report  Writing Importance, Purpose &amp; format</vt:lpstr>
      <vt:lpstr>Technical Reports</vt:lpstr>
      <vt:lpstr>Technical Report and Engineering</vt:lpstr>
      <vt:lpstr>communication is the technical report.</vt:lpstr>
      <vt:lpstr>Importance of Technical Reports:</vt:lpstr>
      <vt:lpstr>WHY do we use technical reports ?</vt:lpstr>
      <vt:lpstr>Purpose:</vt:lpstr>
      <vt:lpstr> The purpose of technical reports is to convey  or communicate information in a clear  manner.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DARK</cp:lastModifiedBy>
  <cp:revision>1</cp:revision>
  <dcterms:created xsi:type="dcterms:W3CDTF">2020-10-04T17:45:36Z</dcterms:created>
  <dcterms:modified xsi:type="dcterms:W3CDTF">2020-10-04T17:47:03Z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2020-10-04T00:00:00Z</vt:filetime>
  </property>
</Properties>
</file>