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D30B1B-162F-4BD8-9846-5546E503DE0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0B1B-162F-4BD8-9846-5546E503DE0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0B1B-162F-4BD8-9846-5546E503DE0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0B1B-162F-4BD8-9846-5546E503DE0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30B1B-162F-4BD8-9846-5546E503DE05}"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D30B1B-162F-4BD8-9846-5546E503DE05}"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D30B1B-162F-4BD8-9846-5546E503DE05}"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30B1B-162F-4BD8-9846-5546E503DE05}"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30B1B-162F-4BD8-9846-5546E503DE05}"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74763-3362-4967-AD52-D419B66262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30B1B-162F-4BD8-9846-5546E503DE05}"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74763-3362-4967-AD52-D419B662622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7D30B1B-162F-4BD8-9846-5546E503DE05}" type="datetimeFigureOut">
              <a:rPr lang="en-US" smtClean="0"/>
              <a:t>12/21/2020</a:t>
            </a:fld>
            <a:endParaRPr lang="en-US"/>
          </a:p>
        </p:txBody>
      </p:sp>
      <p:sp>
        <p:nvSpPr>
          <p:cNvPr id="9" name="Slide Number Placeholder 8"/>
          <p:cNvSpPr>
            <a:spLocks noGrp="1"/>
          </p:cNvSpPr>
          <p:nvPr>
            <p:ph type="sldNum" sz="quarter" idx="11"/>
          </p:nvPr>
        </p:nvSpPr>
        <p:spPr/>
        <p:txBody>
          <a:bodyPr/>
          <a:lstStyle/>
          <a:p>
            <a:fld id="{9C974763-3362-4967-AD52-D419B662622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C974763-3362-4967-AD52-D419B662622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D30B1B-162F-4BD8-9846-5546E503DE05}" type="datetimeFigureOut">
              <a:rPr lang="en-US" smtClean="0"/>
              <a:t>12/21/2020</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mockplus.com/blog/post/bad-web-desig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How to Test the Usability of </a:t>
            </a:r>
            <a:r>
              <a:rPr lang="en-US" dirty="0" smtClean="0"/>
              <a:t>Documents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86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a:bodyPr>
          <a:lstStyle/>
          <a:p>
            <a:r>
              <a:rPr lang="en-US" dirty="0" smtClean="0"/>
              <a:t>At each stopping point, ask the participant, “Please tell me, in your own words, what that bit you just read means to you.” Take notes on these points:</a:t>
            </a:r>
          </a:p>
          <a:p>
            <a:r>
              <a:rPr lang="en-US" dirty="0" smtClean="0"/>
              <a:t>what they understood correctly</a:t>
            </a:r>
          </a:p>
          <a:p>
            <a:r>
              <a:rPr lang="en-US" dirty="0" smtClean="0"/>
              <a:t>what they misunderstood</a:t>
            </a:r>
          </a:p>
          <a:p>
            <a:r>
              <a:rPr lang="en-US" dirty="0" smtClean="0"/>
              <a:t>what they left out</a:t>
            </a:r>
          </a:p>
          <a:p>
            <a:r>
              <a:rPr lang="en-US" dirty="0" smtClean="0"/>
              <a:t>words they used that are different from the words in the document</a:t>
            </a:r>
          </a:p>
          <a:p>
            <a:r>
              <a:rPr lang="en-US" dirty="0" smtClean="0"/>
              <a:t>You and the participant continue in this way through the document—or the part of the document you’re interested in—with the participant reading and then paraphrasing.</a:t>
            </a:r>
          </a:p>
        </p:txBody>
      </p:sp>
    </p:spTree>
    <p:extLst>
      <p:ext uri="{BB962C8B-B14F-4D97-AF65-F5344CB8AC3E}">
        <p14:creationId xmlns:p14="http://schemas.microsoft.com/office/powerpoint/2010/main" val="199176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a:bodyPr>
          <a:lstStyle/>
          <a:p>
            <a:r>
              <a:rPr lang="en-US" dirty="0" smtClean="0"/>
              <a:t>At the end of this test session, you might ask a few more questions, such as the following:</a:t>
            </a:r>
          </a:p>
          <a:p>
            <a:r>
              <a:rPr lang="en-US" dirty="0" smtClean="0"/>
              <a:t>You might probe for the participant’s understanding of specific words. For example, “The letter uses the words </a:t>
            </a:r>
            <a:r>
              <a:rPr lang="en-US" i="1" dirty="0" smtClean="0"/>
              <a:t>gainfully employed</a:t>
            </a:r>
            <a:r>
              <a:rPr lang="en-US" dirty="0" smtClean="0"/>
              <a:t> ‘What does </a:t>
            </a:r>
            <a:r>
              <a:rPr lang="en-US" i="1" dirty="0" smtClean="0"/>
              <a:t>gainfully</a:t>
            </a:r>
            <a:r>
              <a:rPr lang="en-US" dirty="0" smtClean="0"/>
              <a:t> mean to you here?’ or ‘What would be an example of being </a:t>
            </a:r>
            <a:r>
              <a:rPr lang="en-US" i="1" dirty="0" smtClean="0"/>
              <a:t>gainfully employed</a:t>
            </a:r>
            <a:r>
              <a:rPr lang="en-US" dirty="0" smtClean="0"/>
              <a:t>?’”</a:t>
            </a:r>
          </a:p>
          <a:p>
            <a:r>
              <a:rPr lang="en-US" dirty="0" smtClean="0"/>
              <a:t>“What would you do now that you’ve read this letter?”</a:t>
            </a:r>
          </a:p>
          <a:p>
            <a:r>
              <a:rPr lang="en-US" dirty="0" smtClean="0"/>
              <a:t>“How do you feel now about the organization that sent this letter?”</a:t>
            </a:r>
          </a:p>
          <a:p>
            <a:endParaRPr lang="en-US" dirty="0"/>
          </a:p>
        </p:txBody>
      </p:sp>
    </p:spTree>
    <p:extLst>
      <p:ext uri="{BB962C8B-B14F-4D97-AF65-F5344CB8AC3E}">
        <p14:creationId xmlns:p14="http://schemas.microsoft.com/office/powerpoint/2010/main" val="95114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Mark positives and negatives.</a:t>
            </a:r>
            <a:endParaRPr lang="en-US" dirty="0"/>
          </a:p>
        </p:txBody>
      </p:sp>
      <p:sp>
        <p:nvSpPr>
          <p:cNvPr id="3" name="Content Placeholder 2"/>
          <p:cNvSpPr>
            <a:spLocks noGrp="1"/>
          </p:cNvSpPr>
          <p:nvPr>
            <p:ph idx="1"/>
          </p:nvPr>
        </p:nvSpPr>
        <p:spPr/>
        <p:txBody>
          <a:bodyPr/>
          <a:lstStyle/>
          <a:p>
            <a:r>
              <a:rPr lang="en-US" dirty="0"/>
              <a:t>“Participants are asked to read a document and put pluses and minuses in the margin for positive and negative reading experiences. After that, the reasons for the pluses and minuses are explored in an individual interview.”</a:t>
            </a:r>
          </a:p>
          <a:p>
            <a:pPr marL="114300" indent="0">
              <a:buNone/>
            </a:pPr>
            <a:endParaRPr lang="en-US" dirty="0"/>
          </a:p>
        </p:txBody>
      </p:sp>
    </p:spTree>
    <p:extLst>
      <p:ext uri="{BB962C8B-B14F-4D97-AF65-F5344CB8AC3E}">
        <p14:creationId xmlns:p14="http://schemas.microsoft.com/office/powerpoint/2010/main" val="318643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Mark positives and negatives.</a:t>
            </a:r>
          </a:p>
        </p:txBody>
      </p:sp>
      <p:sp>
        <p:nvSpPr>
          <p:cNvPr id="3" name="Content Placeholder 2"/>
          <p:cNvSpPr>
            <a:spLocks noGrp="1"/>
          </p:cNvSpPr>
          <p:nvPr>
            <p:ph idx="1"/>
          </p:nvPr>
        </p:nvSpPr>
        <p:spPr/>
        <p:txBody>
          <a:bodyPr>
            <a:normAutofit/>
          </a:bodyPr>
          <a:lstStyle/>
          <a:p>
            <a:r>
              <a:rPr lang="en-US" dirty="0"/>
              <a:t>Why</a:t>
            </a:r>
          </a:p>
          <a:p>
            <a:pPr lvl="1"/>
            <a:r>
              <a:rPr lang="en-US" dirty="0"/>
              <a:t>Plus–minus testing is a good way to get people’s reactions to a document. You can choose what </a:t>
            </a:r>
            <a:r>
              <a:rPr lang="en-US" i="1" dirty="0"/>
              <a:t>plus </a:t>
            </a:r>
            <a:r>
              <a:rPr lang="en-US" dirty="0"/>
              <a:t>and </a:t>
            </a:r>
            <a:r>
              <a:rPr lang="en-US" i="1" dirty="0"/>
              <a:t>minus</a:t>
            </a:r>
            <a:r>
              <a:rPr lang="en-US" dirty="0"/>
              <a:t> mean for your document, depending on its purpose and what you want to learn.</a:t>
            </a:r>
          </a:p>
          <a:p>
            <a:pPr lvl="1"/>
            <a:r>
              <a:rPr lang="en-US" dirty="0"/>
              <a:t>You can use plus–minus to</a:t>
            </a:r>
          </a:p>
          <a:p>
            <a:pPr lvl="1"/>
            <a:r>
              <a:rPr lang="en-US" dirty="0"/>
              <a:t>probe for your participants’ opinions about what is clear and what is </a:t>
            </a:r>
            <a:r>
              <a:rPr lang="en-US" i="1" dirty="0"/>
              <a:t>not</a:t>
            </a:r>
            <a:r>
              <a:rPr lang="en-US" dirty="0"/>
              <a:t> clear to them</a:t>
            </a:r>
          </a:p>
          <a:p>
            <a:pPr lvl="1"/>
            <a:r>
              <a:rPr lang="en-US" dirty="0"/>
              <a:t>get people’s emotional reactions to a document</a:t>
            </a:r>
          </a:p>
          <a:p>
            <a:pPr lvl="1"/>
            <a:r>
              <a:rPr lang="en-US" dirty="0"/>
              <a:t>investigate some other attribute such as confidence in the organization</a:t>
            </a:r>
          </a:p>
          <a:p>
            <a:pPr lvl="1"/>
            <a:r>
              <a:rPr lang="en-US" dirty="0"/>
              <a:t>We find that, when we ask for positive and negative reactions in general, we often get comments about wider topics such as the tone of a document alongside comments about whether the document makes sense.</a:t>
            </a:r>
          </a:p>
          <a:p>
            <a:endParaRPr lang="en-US" dirty="0"/>
          </a:p>
        </p:txBody>
      </p:sp>
    </p:spTree>
    <p:extLst>
      <p:ext uri="{BB962C8B-B14F-4D97-AF65-F5344CB8AC3E}">
        <p14:creationId xmlns:p14="http://schemas.microsoft.com/office/powerpoint/2010/main" val="244042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Mark positives and negatives.</a:t>
            </a:r>
          </a:p>
        </p:txBody>
      </p:sp>
      <p:sp>
        <p:nvSpPr>
          <p:cNvPr id="3" name="Content Placeholder 2"/>
          <p:cNvSpPr>
            <a:spLocks noGrp="1"/>
          </p:cNvSpPr>
          <p:nvPr>
            <p:ph idx="1"/>
          </p:nvPr>
        </p:nvSpPr>
        <p:spPr/>
        <p:txBody>
          <a:bodyPr>
            <a:normAutofit/>
          </a:bodyPr>
          <a:lstStyle/>
          <a:p>
            <a:r>
              <a:rPr lang="en-US" dirty="0"/>
              <a:t>How</a:t>
            </a:r>
          </a:p>
          <a:p>
            <a:pPr lvl="1"/>
            <a:r>
              <a:rPr lang="en-US" dirty="0"/>
              <a:t>Decide what you want to focus on for plus–minus testing. Write a short set of instructions so participants know what </a:t>
            </a:r>
            <a:r>
              <a:rPr lang="en-US" i="1" dirty="0"/>
              <a:t>plus</a:t>
            </a:r>
            <a:r>
              <a:rPr lang="en-US" dirty="0"/>
              <a:t> means for this usability test and what </a:t>
            </a:r>
            <a:r>
              <a:rPr lang="en-US" i="1" dirty="0"/>
              <a:t>minus</a:t>
            </a:r>
            <a:r>
              <a:rPr lang="en-US" dirty="0"/>
              <a:t> means. Give or send the instructions and the document to each participant.</a:t>
            </a:r>
          </a:p>
          <a:p>
            <a:pPr lvl="1"/>
            <a:r>
              <a:rPr lang="en-US" dirty="0"/>
              <a:t>If you are doing this testing in person or sending people the document on paper, you might ask participants to use pens with different colors—perhaps yellow to mark pluses and blue to mark minuses. (We avoid red and green to avoid issues for people who have color-deficient vision.) Ask participants to write comments about their pluses and minuses as they mark up the document.</a:t>
            </a:r>
          </a:p>
          <a:p>
            <a:endParaRPr lang="en-US" dirty="0"/>
          </a:p>
        </p:txBody>
      </p:sp>
    </p:spTree>
    <p:extLst>
      <p:ext uri="{BB962C8B-B14F-4D97-AF65-F5344CB8AC3E}">
        <p14:creationId xmlns:p14="http://schemas.microsoft.com/office/powerpoint/2010/main" val="291497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Mark positives and negatives.</a:t>
            </a:r>
          </a:p>
        </p:txBody>
      </p:sp>
      <p:sp>
        <p:nvSpPr>
          <p:cNvPr id="3" name="Content Placeholder 2"/>
          <p:cNvSpPr>
            <a:spLocks noGrp="1"/>
          </p:cNvSpPr>
          <p:nvPr>
            <p:ph idx="1"/>
          </p:nvPr>
        </p:nvSpPr>
        <p:spPr/>
        <p:txBody>
          <a:bodyPr/>
          <a:lstStyle/>
          <a:p>
            <a:pPr lvl="1"/>
            <a:r>
              <a:rPr lang="en-US" dirty="0"/>
              <a:t>For participants who are working online, we’ve found that it’s easier for them to type </a:t>
            </a:r>
            <a:r>
              <a:rPr lang="en-US" i="1" dirty="0"/>
              <a:t>+</a:t>
            </a:r>
            <a:r>
              <a:rPr lang="en-US" dirty="0"/>
              <a:t> or </a:t>
            </a:r>
            <a:r>
              <a:rPr lang="en-US" i="1" dirty="0"/>
              <a:t>–</a:t>
            </a:r>
            <a:r>
              <a:rPr lang="en-US" dirty="0"/>
              <a:t> at the start of each comment. Most editing programs seem to make using highlighting a bit tricky.</a:t>
            </a:r>
          </a:p>
          <a:p>
            <a:pPr lvl="1"/>
            <a:r>
              <a:rPr lang="en-US" dirty="0"/>
              <a:t>If you send the document to the participants to mark up on their own time, we recommend arranging a brief interview to go over their general reactions and their specific markings.</a:t>
            </a:r>
          </a:p>
          <a:p>
            <a:endParaRPr lang="en-US" dirty="0"/>
          </a:p>
        </p:txBody>
      </p:sp>
    </p:spTree>
    <p:extLst>
      <p:ext uri="{BB962C8B-B14F-4D97-AF65-F5344CB8AC3E}">
        <p14:creationId xmlns:p14="http://schemas.microsoft.com/office/powerpoint/2010/main" val="367246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Find an answer or do something</a:t>
            </a:r>
            <a:r>
              <a:rPr lang="en-US" dirty="0" smtClean="0"/>
              <a:t>.</a:t>
            </a:r>
            <a:endParaRPr lang="en-US" dirty="0"/>
          </a:p>
        </p:txBody>
      </p:sp>
      <p:sp>
        <p:nvSpPr>
          <p:cNvPr id="3" name="Content Placeholder 2"/>
          <p:cNvSpPr>
            <a:spLocks noGrp="1"/>
          </p:cNvSpPr>
          <p:nvPr>
            <p:ph idx="1"/>
          </p:nvPr>
        </p:nvSpPr>
        <p:spPr/>
        <p:txBody>
          <a:bodyPr/>
          <a:lstStyle/>
          <a:p>
            <a:r>
              <a:rPr lang="en-US" dirty="0" smtClean="0"/>
              <a:t>Watch </a:t>
            </a:r>
            <a:r>
              <a:rPr lang="en-US" dirty="0"/>
              <a:t>and listen as your participants try to use the document to find and understand the information.</a:t>
            </a:r>
          </a:p>
          <a:p>
            <a:r>
              <a:rPr lang="en-US" dirty="0"/>
              <a:t>You may be working on a document that people won’t read from beginning to end</a:t>
            </a:r>
            <a:r>
              <a:rPr lang="en-US" dirty="0" smtClean="0"/>
              <a:t>.</a:t>
            </a:r>
          </a:p>
          <a:p>
            <a:r>
              <a:rPr lang="en-US" dirty="0" smtClean="0"/>
              <a:t> </a:t>
            </a:r>
            <a:r>
              <a:rPr lang="en-US" dirty="0"/>
              <a:t>For example, people rarely read through annual reports, benefits handbooks, insurance policies, manuals, and many other types of documents. </a:t>
            </a:r>
            <a:endParaRPr lang="en-US" dirty="0" smtClean="0"/>
          </a:p>
          <a:p>
            <a:r>
              <a:rPr lang="en-US" dirty="0" smtClean="0"/>
              <a:t>They </a:t>
            </a:r>
            <a:r>
              <a:rPr lang="en-US" dirty="0"/>
              <a:t>refer to them only to get the answer to a question, check a specific fact, or follow some instructions</a:t>
            </a:r>
            <a:r>
              <a:rPr lang="en-US" dirty="0" smtClean="0"/>
              <a:t>.</a:t>
            </a:r>
          </a:p>
          <a:p>
            <a:r>
              <a:rPr lang="en-US" dirty="0"/>
              <a:t>Usability testing of Web sites typically uses techniques that were developed for usability testing of software and software documentation.</a:t>
            </a:r>
          </a:p>
          <a:p>
            <a:endParaRPr lang="en-US" dirty="0"/>
          </a:p>
        </p:txBody>
      </p:sp>
    </p:spTree>
    <p:extLst>
      <p:ext uri="{BB962C8B-B14F-4D97-AF65-F5344CB8AC3E}">
        <p14:creationId xmlns:p14="http://schemas.microsoft.com/office/powerpoint/2010/main" val="264989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Find an answer or do something.</a:t>
            </a:r>
          </a:p>
        </p:txBody>
      </p:sp>
      <p:sp>
        <p:nvSpPr>
          <p:cNvPr id="3" name="Content Placeholder 2"/>
          <p:cNvSpPr>
            <a:spLocks noGrp="1"/>
          </p:cNvSpPr>
          <p:nvPr>
            <p:ph idx="1"/>
          </p:nvPr>
        </p:nvSpPr>
        <p:spPr/>
        <p:txBody>
          <a:bodyPr>
            <a:normAutofit/>
          </a:bodyPr>
          <a:lstStyle/>
          <a:p>
            <a:r>
              <a:rPr lang="en-US" dirty="0"/>
              <a:t>Why</a:t>
            </a:r>
          </a:p>
          <a:p>
            <a:r>
              <a:rPr lang="en-US" dirty="0"/>
              <a:t>The </a:t>
            </a:r>
            <a:r>
              <a:rPr lang="en-US" i="1" dirty="0"/>
              <a:t>reader</a:t>
            </a:r>
            <a:r>
              <a:rPr lang="en-US" dirty="0"/>
              <a:t> here is really a </a:t>
            </a:r>
            <a:r>
              <a:rPr lang="en-US" i="1" dirty="0"/>
              <a:t>user</a:t>
            </a:r>
            <a:r>
              <a:rPr lang="en-US" dirty="0"/>
              <a:t> who wants to read only what is necessary. Finding the right place is critical. The reader first finds where the information is; then perhaps skims and scans to read just enough to get the answer, check the fact, or follow the instructions.</a:t>
            </a:r>
          </a:p>
          <a:p>
            <a:endParaRPr lang="en-US" dirty="0"/>
          </a:p>
        </p:txBody>
      </p:sp>
    </p:spTree>
    <p:extLst>
      <p:ext uri="{BB962C8B-B14F-4D97-AF65-F5344CB8AC3E}">
        <p14:creationId xmlns:p14="http://schemas.microsoft.com/office/powerpoint/2010/main" val="418928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Find an answer or do something.</a:t>
            </a:r>
          </a:p>
        </p:txBody>
      </p:sp>
      <p:sp>
        <p:nvSpPr>
          <p:cNvPr id="3" name="Content Placeholder 2"/>
          <p:cNvSpPr>
            <a:spLocks noGrp="1"/>
          </p:cNvSpPr>
          <p:nvPr>
            <p:ph idx="1"/>
          </p:nvPr>
        </p:nvSpPr>
        <p:spPr/>
        <p:txBody>
          <a:bodyPr>
            <a:normAutofit/>
          </a:bodyPr>
          <a:lstStyle/>
          <a:p>
            <a:r>
              <a:rPr lang="en-US" dirty="0"/>
              <a:t>How</a:t>
            </a:r>
          </a:p>
          <a:p>
            <a:r>
              <a:rPr lang="en-US" dirty="0"/>
              <a:t>Just as in typical usability testing for Web sites, think about what you want to learn. You might decide to write scenarios for specific tasks for your participants. Or you could ask each participant what task they might have that is relevant to this document. Give or send the document to each participant or have participants go to it online.</a:t>
            </a:r>
          </a:p>
          <a:p>
            <a:r>
              <a:rPr lang="en-US" dirty="0"/>
              <a:t>As with other techniques, you might start with the following general questions:</a:t>
            </a:r>
          </a:p>
          <a:p>
            <a:r>
              <a:rPr lang="en-US" dirty="0"/>
              <a:t>“What’s your first impression of this document?”</a:t>
            </a:r>
          </a:p>
          <a:p>
            <a:r>
              <a:rPr lang="en-US" dirty="0"/>
              <a:t>“Who is it from?”</a:t>
            </a:r>
          </a:p>
          <a:p>
            <a:r>
              <a:rPr lang="en-US" dirty="0"/>
              <a:t>“What do you think it’s about?”</a:t>
            </a:r>
          </a:p>
          <a:p>
            <a:endParaRPr lang="en-US" dirty="0"/>
          </a:p>
        </p:txBody>
      </p:sp>
    </p:spTree>
    <p:extLst>
      <p:ext uri="{BB962C8B-B14F-4D97-AF65-F5344CB8AC3E}">
        <p14:creationId xmlns:p14="http://schemas.microsoft.com/office/powerpoint/2010/main" val="318082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Find an answer or do something.</a:t>
            </a:r>
          </a:p>
        </p:txBody>
      </p:sp>
      <p:sp>
        <p:nvSpPr>
          <p:cNvPr id="3" name="Content Placeholder 2"/>
          <p:cNvSpPr>
            <a:spLocks noGrp="1"/>
          </p:cNvSpPr>
          <p:nvPr>
            <p:ph idx="1"/>
          </p:nvPr>
        </p:nvSpPr>
        <p:spPr/>
        <p:txBody>
          <a:bodyPr/>
          <a:lstStyle/>
          <a:p>
            <a:r>
              <a:rPr lang="en-US" dirty="0"/>
              <a:t>Give the participants the scenarios, one at a time, or ask them to tackle each of the tasks they’ve identified themselves.</a:t>
            </a:r>
          </a:p>
          <a:p>
            <a:r>
              <a:rPr lang="en-US" dirty="0"/>
              <a:t>Watch and listen—whether remotely or in person—as they use the document. If the task is to get an answer or check a fact, the participants tell you what they found. If the task is to act—or follow some instructions—you’ll watch and listen as they act—or explain how they would act if it’s not something you can have them do then and there.</a:t>
            </a:r>
          </a:p>
          <a:p>
            <a:endParaRPr lang="en-US" dirty="0"/>
          </a:p>
        </p:txBody>
      </p:sp>
    </p:spTree>
    <p:extLst>
      <p:ext uri="{BB962C8B-B14F-4D97-AF65-F5344CB8AC3E}">
        <p14:creationId xmlns:p14="http://schemas.microsoft.com/office/powerpoint/2010/main" val="165676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Document</a:t>
            </a:r>
            <a:r>
              <a:rPr lang="en-US" dirty="0" smtClean="0"/>
              <a:t>?</a:t>
            </a:r>
            <a:endParaRPr lang="en-US" dirty="0"/>
          </a:p>
        </p:txBody>
      </p:sp>
      <p:sp>
        <p:nvSpPr>
          <p:cNvPr id="3" name="Content Placeholder 2"/>
          <p:cNvSpPr>
            <a:spLocks noGrp="1"/>
          </p:cNvSpPr>
          <p:nvPr>
            <p:ph idx="1"/>
          </p:nvPr>
        </p:nvSpPr>
        <p:spPr/>
        <p:txBody>
          <a:bodyPr/>
          <a:lstStyle/>
          <a:p>
            <a:r>
              <a:rPr lang="en-US" dirty="0"/>
              <a:t>functional documents that provide information to people—</a:t>
            </a:r>
            <a:r>
              <a:rPr lang="en-US" i="1" dirty="0"/>
              <a:t>not</a:t>
            </a:r>
            <a:r>
              <a:rPr lang="en-US" dirty="0"/>
              <a:t> fiction or </a:t>
            </a:r>
            <a:r>
              <a:rPr lang="en-US" dirty="0" smtClean="0"/>
              <a:t>poetry</a:t>
            </a:r>
          </a:p>
          <a:p>
            <a:r>
              <a:rPr lang="en-US" dirty="0"/>
              <a:t>Functional documents include informative banners—such as the ones on many Web sites about how an organization is dealing with COVID-19—legal documents, manuals, notices, official letters, press releases, privacy policies, terms and conditions, and more.</a:t>
            </a:r>
          </a:p>
        </p:txBody>
      </p:sp>
    </p:spTree>
    <p:extLst>
      <p:ext uri="{BB962C8B-B14F-4D97-AF65-F5344CB8AC3E}">
        <p14:creationId xmlns:p14="http://schemas.microsoft.com/office/powerpoint/2010/main" val="397471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 Testing Documents Is Necessary and </a:t>
            </a:r>
            <a:r>
              <a:rPr lang="en-US" dirty="0" smtClean="0"/>
              <a:t>Powerful</a:t>
            </a:r>
            <a:endParaRPr lang="en-US" dirty="0"/>
          </a:p>
        </p:txBody>
      </p:sp>
      <p:sp>
        <p:nvSpPr>
          <p:cNvPr id="3" name="Content Placeholder 2"/>
          <p:cNvSpPr>
            <a:spLocks noGrp="1"/>
          </p:cNvSpPr>
          <p:nvPr>
            <p:ph idx="1"/>
          </p:nvPr>
        </p:nvSpPr>
        <p:spPr/>
        <p:txBody>
          <a:bodyPr/>
          <a:lstStyle/>
          <a:p>
            <a:r>
              <a:rPr lang="en-US" dirty="0"/>
              <a:t>Documents often have very serious legal, economic, or medical consequences</a:t>
            </a:r>
            <a:r>
              <a:rPr lang="en-US" dirty="0" smtClean="0"/>
              <a:t>.</a:t>
            </a:r>
          </a:p>
          <a:p>
            <a:r>
              <a:rPr lang="en-US" dirty="0"/>
              <a:t>Usability testing helps you find out how well your document works for the people who use it</a:t>
            </a:r>
            <a:r>
              <a:rPr lang="en-US" dirty="0" smtClean="0"/>
              <a:t>.</a:t>
            </a:r>
          </a:p>
          <a:p>
            <a:r>
              <a:rPr lang="en-US">
                <a:hlinkClick r:id="rId2"/>
              </a:rPr>
              <a:t>https</a:t>
            </a:r>
            <a:r>
              <a:rPr lang="en-US">
                <a:hlinkClick r:id="rId2"/>
              </a:rPr>
              <a:t>://</a:t>
            </a:r>
            <a:r>
              <a:rPr lang="en-US" smtClean="0">
                <a:hlinkClick r:id="rId2"/>
              </a:rPr>
              <a:t>www.mockplus.com/blog/post/bad-web-design</a:t>
            </a:r>
            <a:r>
              <a:rPr lang="en-US" smtClean="0"/>
              <a:t> </a:t>
            </a:r>
            <a:endParaRPr lang="en-US" dirty="0" smtClean="0"/>
          </a:p>
          <a:p>
            <a:endParaRPr lang="en-US" dirty="0"/>
          </a:p>
        </p:txBody>
      </p:sp>
    </p:spTree>
    <p:extLst>
      <p:ext uri="{BB962C8B-B14F-4D97-AF65-F5344CB8AC3E}">
        <p14:creationId xmlns:p14="http://schemas.microsoft.com/office/powerpoint/2010/main" val="241692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224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Test Documents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Usability testing lets you see problems in a document. It gives you insights about how to fix the problems before the document reaches a wider audience.</a:t>
            </a:r>
          </a:p>
          <a:p>
            <a:pPr lvl="1"/>
            <a:r>
              <a:rPr lang="en-US" dirty="0" smtClean="0"/>
              <a:t>If </a:t>
            </a:r>
            <a:r>
              <a:rPr lang="en-US" dirty="0"/>
              <a:t>a functional document does not work, there will be problems—for example:</a:t>
            </a:r>
          </a:p>
          <a:p>
            <a:pPr lvl="1"/>
            <a:r>
              <a:rPr lang="en-US" dirty="0"/>
              <a:t>At the mildest, the reader might become confused and misread a message.</a:t>
            </a:r>
          </a:p>
          <a:p>
            <a:pPr lvl="1"/>
            <a:r>
              <a:rPr lang="en-US" dirty="0"/>
              <a:t>More seriously, people might miss out on a benefit because the document was too dense to read.</a:t>
            </a:r>
          </a:p>
          <a:p>
            <a:pPr lvl="1"/>
            <a:r>
              <a:rPr lang="en-US" dirty="0"/>
              <a:t>At the worst, there could be lawsuits, fines, penalties, people getting sick, or someone making others sick because, for example, a message about how a virus spreads wasn’t clear enough.</a:t>
            </a:r>
          </a:p>
          <a:p>
            <a:endParaRPr lang="en-US" dirty="0"/>
          </a:p>
        </p:txBody>
      </p:sp>
    </p:spTree>
    <p:extLst>
      <p:ext uri="{BB962C8B-B14F-4D97-AF65-F5344CB8AC3E}">
        <p14:creationId xmlns:p14="http://schemas.microsoft.com/office/powerpoint/2010/main" val="244303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Can I Test a Document?</a:t>
            </a:r>
            <a:endParaRPr lang="en-US" dirty="0"/>
          </a:p>
        </p:txBody>
      </p:sp>
      <p:sp>
        <p:nvSpPr>
          <p:cNvPr id="3" name="Content Placeholder 2"/>
          <p:cNvSpPr>
            <a:spLocks noGrp="1"/>
          </p:cNvSpPr>
          <p:nvPr>
            <p:ph idx="1"/>
          </p:nvPr>
        </p:nvSpPr>
        <p:spPr/>
        <p:txBody>
          <a:bodyPr>
            <a:normAutofit/>
          </a:bodyPr>
          <a:lstStyle/>
          <a:p>
            <a:r>
              <a:rPr lang="en-US" dirty="0" smtClean="0"/>
              <a:t>Here </a:t>
            </a:r>
            <a:r>
              <a:rPr lang="en-US" dirty="0"/>
              <a:t>are three ways to test the usability of documents:</a:t>
            </a:r>
          </a:p>
          <a:p>
            <a:pPr lvl="1"/>
            <a:r>
              <a:rPr lang="en-US" dirty="0"/>
              <a:t>“Tell me in your own words.”—This is called </a:t>
            </a:r>
            <a:r>
              <a:rPr lang="en-US" i="1" dirty="0"/>
              <a:t>paraphrase testing</a:t>
            </a:r>
            <a:r>
              <a:rPr lang="en-US" dirty="0"/>
              <a:t>.</a:t>
            </a:r>
          </a:p>
          <a:p>
            <a:pPr lvl="1"/>
            <a:r>
              <a:rPr lang="en-US" dirty="0"/>
              <a:t>“Mark positives and negatives.”—This is the </a:t>
            </a:r>
            <a:r>
              <a:rPr lang="en-US" i="1" dirty="0"/>
              <a:t>plus–minus testing</a:t>
            </a:r>
            <a:r>
              <a:rPr lang="en-US" dirty="0"/>
              <a:t> technique that Dutch researchers Menno de Jong and Peter Jan </a:t>
            </a:r>
            <a:r>
              <a:rPr lang="en-US" dirty="0" err="1"/>
              <a:t>Schellens</a:t>
            </a:r>
            <a:r>
              <a:rPr lang="en-US" dirty="0"/>
              <a:t> devised.</a:t>
            </a:r>
          </a:p>
          <a:p>
            <a:pPr lvl="1"/>
            <a:r>
              <a:rPr lang="en-US" dirty="0"/>
              <a:t>“Find an answer or do something.”—This is known as </a:t>
            </a:r>
            <a:r>
              <a:rPr lang="en-US" i="1" dirty="0"/>
              <a:t>task-based testing</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398892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Test a Document?</a:t>
            </a:r>
            <a:endParaRPr lang="en-US" dirty="0"/>
          </a:p>
        </p:txBody>
      </p:sp>
      <p:sp>
        <p:nvSpPr>
          <p:cNvPr id="3" name="Content Placeholder 2"/>
          <p:cNvSpPr>
            <a:spLocks noGrp="1"/>
          </p:cNvSpPr>
          <p:nvPr>
            <p:ph idx="1"/>
          </p:nvPr>
        </p:nvSpPr>
        <p:spPr/>
        <p:txBody>
          <a:bodyPr/>
          <a:lstStyle/>
          <a:p>
            <a:r>
              <a:rPr lang="en-US" dirty="0" smtClean="0"/>
              <a:t>For each test session using these techniques, you’ll need a facilitator—probably you—and a participant—one of the people who would be likely to use the document. If possible, it’s great if you can also have a </a:t>
            </a:r>
            <a:r>
              <a:rPr lang="en-US" dirty="0" err="1" smtClean="0"/>
              <a:t>notetaker</a:t>
            </a:r>
            <a:r>
              <a:rPr lang="en-US" dirty="0" smtClean="0"/>
              <a:t>, as you would for any other usability testing</a:t>
            </a:r>
            <a:endParaRPr lang="en-US" dirty="0"/>
          </a:p>
        </p:txBody>
      </p:sp>
    </p:spTree>
    <p:extLst>
      <p:ext uri="{BB962C8B-B14F-4D97-AF65-F5344CB8AC3E}">
        <p14:creationId xmlns:p14="http://schemas.microsoft.com/office/powerpoint/2010/main" val="29512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a:bodyPr>
          <a:lstStyle/>
          <a:p>
            <a:r>
              <a:rPr lang="en-US" dirty="0" smtClean="0"/>
              <a:t>Paraphrase testing is a great way to find out whether people understand the messages in a document….</a:t>
            </a:r>
            <a:endParaRPr lang="en-US" dirty="0" smtClean="0">
              <a:effectLst/>
            </a:endParaRPr>
          </a:p>
          <a:p>
            <a:r>
              <a:rPr lang="en-US" dirty="0"/>
              <a:t>In a </a:t>
            </a:r>
            <a:r>
              <a:rPr lang="en-US" i="1" dirty="0"/>
              <a:t>paraphrase test</a:t>
            </a:r>
            <a:r>
              <a:rPr lang="en-US" dirty="0"/>
              <a:t>, each participant goes through the document a bit at a time. After reading each bit, the participant tells you, in his or her own words, what that bit said.</a:t>
            </a:r>
          </a:p>
          <a:p>
            <a:endParaRPr lang="en-US" dirty="0"/>
          </a:p>
        </p:txBody>
      </p:sp>
    </p:spTree>
    <p:extLst>
      <p:ext uri="{BB962C8B-B14F-4D97-AF65-F5344CB8AC3E}">
        <p14:creationId xmlns:p14="http://schemas.microsoft.com/office/powerpoint/2010/main" val="31653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lnSpcReduction="10000"/>
          </a:bodyPr>
          <a:lstStyle/>
          <a:p>
            <a:r>
              <a:rPr lang="en-US" dirty="0" smtClean="0"/>
              <a:t>Why</a:t>
            </a:r>
          </a:p>
          <a:p>
            <a:pPr lvl="1"/>
            <a:r>
              <a:rPr lang="en-US" dirty="0" smtClean="0"/>
              <a:t>Paraphrase testing is a great way to find out whether people understand the messages in a document such as an email message, letter, notice, jury instruction, lease, warranty, or a Web page whose aim is to convey information.</a:t>
            </a:r>
          </a:p>
          <a:p>
            <a:pPr lvl="1"/>
            <a:r>
              <a:rPr lang="en-US" dirty="0" smtClean="0"/>
              <a:t>This method also works for longer documents that people must read from beginning to end—such as a contract or legal brief.</a:t>
            </a:r>
          </a:p>
          <a:p>
            <a:pPr lvl="1"/>
            <a:r>
              <a:rPr lang="en-US" dirty="0" smtClean="0"/>
              <a:t>You’ll learn whether</a:t>
            </a:r>
          </a:p>
          <a:p>
            <a:pPr lvl="1"/>
            <a:r>
              <a:rPr lang="en-US" dirty="0" smtClean="0"/>
              <a:t>the document’s organization makes sense to your participants</a:t>
            </a:r>
          </a:p>
          <a:p>
            <a:pPr lvl="1"/>
            <a:r>
              <a:rPr lang="en-US" dirty="0" smtClean="0"/>
              <a:t>your paragraphs and sentences are short enough for people to get all the parts</a:t>
            </a:r>
          </a:p>
          <a:p>
            <a:pPr lvl="1"/>
            <a:r>
              <a:rPr lang="en-US" dirty="0" smtClean="0"/>
              <a:t>the words you use are ones your participants understand</a:t>
            </a:r>
          </a:p>
          <a:p>
            <a:pPr lvl="1"/>
            <a:r>
              <a:rPr lang="en-US" dirty="0" smtClean="0"/>
              <a:t>You’ll also hear whether participants use different words from those in the document.</a:t>
            </a:r>
          </a:p>
          <a:p>
            <a:endParaRPr lang="en-US" dirty="0"/>
          </a:p>
        </p:txBody>
      </p:sp>
    </p:spTree>
    <p:extLst>
      <p:ext uri="{BB962C8B-B14F-4D97-AF65-F5344CB8AC3E}">
        <p14:creationId xmlns:p14="http://schemas.microsoft.com/office/powerpoint/2010/main" val="104297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a:bodyPr>
          <a:lstStyle/>
          <a:p>
            <a:r>
              <a:rPr lang="en-US" dirty="0" smtClean="0"/>
              <a:t>How</a:t>
            </a:r>
          </a:p>
          <a:p>
            <a:pPr lvl="1"/>
            <a:r>
              <a:rPr lang="en-US" dirty="0" smtClean="0"/>
              <a:t>Before you start the test, decide where the breaks between bits will be. A </a:t>
            </a:r>
            <a:r>
              <a:rPr lang="en-US" i="1" dirty="0" smtClean="0"/>
              <a:t>bit</a:t>
            </a:r>
            <a:r>
              <a:rPr lang="en-US" dirty="0" smtClean="0"/>
              <a:t> might be a sentence, a short paragraph, a list, or one provision of a contract. You want each bit to be both meaningful and small enough for your participants to grasp.</a:t>
            </a:r>
          </a:p>
          <a:p>
            <a:pPr lvl="1"/>
            <a:r>
              <a:rPr lang="en-US" dirty="0" smtClean="0"/>
              <a:t>In a one-on-one interview—whether in person or remotely—ask a participant to open or go to the document.</a:t>
            </a:r>
          </a:p>
          <a:p>
            <a:pPr lvl="1"/>
            <a:r>
              <a:rPr lang="en-US" dirty="0" smtClean="0"/>
              <a:t>Start by asking a few general questions such as:</a:t>
            </a:r>
          </a:p>
          <a:p>
            <a:pPr lvl="1"/>
            <a:r>
              <a:rPr lang="en-US" dirty="0" smtClean="0"/>
              <a:t>What's your first impression of this document?</a:t>
            </a:r>
          </a:p>
          <a:p>
            <a:pPr lvl="1"/>
            <a:r>
              <a:rPr lang="en-US" dirty="0" smtClean="0"/>
              <a:t>Who is it from?</a:t>
            </a:r>
          </a:p>
          <a:p>
            <a:pPr lvl="1"/>
            <a:r>
              <a:rPr lang="en-US" dirty="0" smtClean="0"/>
              <a:t>What do you think it’s about?</a:t>
            </a:r>
          </a:p>
          <a:p>
            <a:endParaRPr lang="en-US" dirty="0"/>
          </a:p>
        </p:txBody>
      </p:sp>
    </p:spTree>
    <p:extLst>
      <p:ext uri="{BB962C8B-B14F-4D97-AF65-F5344CB8AC3E}">
        <p14:creationId xmlns:p14="http://schemas.microsoft.com/office/powerpoint/2010/main" val="201319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Tell me in your own words.</a:t>
            </a:r>
            <a:endParaRPr lang="en-US" dirty="0"/>
          </a:p>
        </p:txBody>
      </p:sp>
      <p:sp>
        <p:nvSpPr>
          <p:cNvPr id="3" name="Content Placeholder 2"/>
          <p:cNvSpPr>
            <a:spLocks noGrp="1"/>
          </p:cNvSpPr>
          <p:nvPr>
            <p:ph idx="1"/>
          </p:nvPr>
        </p:nvSpPr>
        <p:spPr/>
        <p:txBody>
          <a:bodyPr>
            <a:normAutofit/>
          </a:bodyPr>
          <a:lstStyle/>
          <a:p>
            <a:r>
              <a:rPr lang="en-US" dirty="0" smtClean="0"/>
              <a:t>Then, ask the participant to read whatever you’ve decided is the first bit. For example: “Please read just the first paragraph, then stop.”</a:t>
            </a:r>
          </a:p>
          <a:p>
            <a:r>
              <a:rPr lang="en-US" dirty="0" smtClean="0"/>
              <a:t>We often ask participants to read out loud. That lets us hear what words the participant reads easily and words the participant stumbles over.</a:t>
            </a:r>
          </a:p>
          <a:p>
            <a:r>
              <a:rPr lang="en-US" dirty="0" smtClean="0"/>
              <a:t>You might tell the participant that it’s okay to be unsure how to say some of the words out loud. If your participants are not comfortable reading out loud, you can have them read to themselves. The important part is having them tell you, in their own words, what they just read.</a:t>
            </a:r>
          </a:p>
          <a:p>
            <a:endParaRPr lang="en-US" dirty="0"/>
          </a:p>
        </p:txBody>
      </p:sp>
    </p:spTree>
    <p:extLst>
      <p:ext uri="{BB962C8B-B14F-4D97-AF65-F5344CB8AC3E}">
        <p14:creationId xmlns:p14="http://schemas.microsoft.com/office/powerpoint/2010/main" val="268570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TotalTime>
  <Words>1167</Words>
  <Application>Microsoft Office PowerPoint</Application>
  <PresentationFormat>On-screen Show (4:3)</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How to Test the Usability of Documents</vt:lpstr>
      <vt:lpstr>What Is a Document?</vt:lpstr>
      <vt:lpstr>Why Test Documents?</vt:lpstr>
      <vt:lpstr>How Can I Test a Document?</vt:lpstr>
      <vt:lpstr>How Can I Test a Document?</vt:lpstr>
      <vt:lpstr>1. Tell me in your own words.</vt:lpstr>
      <vt:lpstr>1. Tell me in your own words.</vt:lpstr>
      <vt:lpstr>1. Tell me in your own words.</vt:lpstr>
      <vt:lpstr>1. Tell me in your own words.</vt:lpstr>
      <vt:lpstr>1. Tell me in your own words.</vt:lpstr>
      <vt:lpstr>1. Tell me in your own words.</vt:lpstr>
      <vt:lpstr>2. Mark positives and negatives.</vt:lpstr>
      <vt:lpstr>2. Mark positives and negatives.</vt:lpstr>
      <vt:lpstr>2. Mark positives and negatives.</vt:lpstr>
      <vt:lpstr>2. Mark positives and negatives.</vt:lpstr>
      <vt:lpstr>3. Find an answer or do something.</vt:lpstr>
      <vt:lpstr>3. Find an answer or do something.</vt:lpstr>
      <vt:lpstr>3. Find an answer or do something.</vt:lpstr>
      <vt:lpstr>3. Find an answer or do something.</vt:lpstr>
      <vt:lpstr>Bottom Line: Testing Documents Is Necessary and Powerful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Test the Usability of Documents</dc:title>
  <dc:creator>HP</dc:creator>
  <cp:lastModifiedBy>HP</cp:lastModifiedBy>
  <cp:revision>4</cp:revision>
  <dcterms:created xsi:type="dcterms:W3CDTF">2020-12-21T06:32:22Z</dcterms:created>
  <dcterms:modified xsi:type="dcterms:W3CDTF">2020-12-21T06:49:57Z</dcterms:modified>
</cp:coreProperties>
</file>