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6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266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1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15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9668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69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20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71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24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275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8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325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0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7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1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171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942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2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46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  <p:sldLayoutId id="214748387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3082" y="450926"/>
            <a:ext cx="249999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Arial"/>
                <a:cs typeface="Arial"/>
              </a:rPr>
              <a:t>Synopsis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3637" y="2743200"/>
            <a:ext cx="6816725" cy="34660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Categories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Audience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What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Audience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Analysis?</a:t>
            </a: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Three ways to </a:t>
            </a:r>
            <a:r>
              <a:rPr sz="2800" spc="-5" dirty="0">
                <a:latin typeface="Arial"/>
                <a:cs typeface="Arial"/>
              </a:rPr>
              <a:t>analysis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audience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2800" dirty="0">
              <a:latin typeface="Arial"/>
              <a:cs typeface="Arial"/>
            </a:endParaRPr>
          </a:p>
          <a:p>
            <a:pPr marL="355600" marR="5080" indent="-342900">
              <a:lnSpc>
                <a:spcPts val="346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Remember that </a:t>
            </a:r>
            <a:r>
              <a:rPr sz="2800" dirty="0">
                <a:latin typeface="Arial"/>
                <a:cs typeface="Arial"/>
              </a:rPr>
              <a:t>you are </a:t>
            </a:r>
            <a:r>
              <a:rPr sz="2800" spc="-5" dirty="0">
                <a:latin typeface="Arial"/>
                <a:cs typeface="Arial"/>
              </a:rPr>
              <a:t>speaking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  </a:t>
            </a:r>
            <a:r>
              <a:rPr sz="2800" spc="-5" dirty="0">
                <a:latin typeface="Arial"/>
                <a:cs typeface="Arial"/>
              </a:rPr>
              <a:t>individuals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4733" y="207645"/>
            <a:ext cx="356425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heavy" dirty="0">
                <a:solidFill>
                  <a:schemeClr val="tx1"/>
                </a:solidFill>
                <a:uFill>
                  <a:solidFill>
                    <a:srgbClr val="800080"/>
                  </a:solidFill>
                </a:uFill>
              </a:rPr>
              <a:t>Audience</a:t>
            </a:r>
            <a:r>
              <a:rPr lang="en-US" sz="2800" u="heavy" spc="-65" dirty="0">
                <a:solidFill>
                  <a:schemeClr val="tx1"/>
                </a:solidFill>
                <a:uFill>
                  <a:solidFill>
                    <a:srgbClr val="800080"/>
                  </a:solidFill>
                </a:uFill>
              </a:rPr>
              <a:t> </a:t>
            </a:r>
            <a:r>
              <a:rPr sz="2800" u="heavy" dirty="0">
                <a:solidFill>
                  <a:schemeClr val="tx1"/>
                </a:solidFill>
                <a:uFill>
                  <a:solidFill>
                    <a:srgbClr val="800080"/>
                  </a:solidFill>
                </a:uFill>
              </a:rPr>
              <a:t>Knowledge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066800"/>
            <a:ext cx="8333105" cy="466602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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What do they </a:t>
            </a:r>
            <a:r>
              <a:rPr sz="2000" spc="5" dirty="0">
                <a:latin typeface="Times New Roman"/>
                <a:cs typeface="Times New Roman"/>
              </a:rPr>
              <a:t>know </a:t>
            </a:r>
            <a:r>
              <a:rPr sz="2000" dirty="0">
                <a:latin typeface="Times New Roman"/>
                <a:cs typeface="Times New Roman"/>
              </a:rPr>
              <a:t>about your topic? What don’t they</a:t>
            </a:r>
            <a:r>
              <a:rPr sz="2000" spc="-2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know?</a:t>
            </a:r>
            <a:endParaRPr sz="2000" dirty="0">
              <a:latin typeface="Times New Roman"/>
              <a:cs typeface="Times New Roman"/>
            </a:endParaRPr>
          </a:p>
          <a:p>
            <a:pPr marL="355600" marR="194310" indent="-27940">
              <a:lnSpc>
                <a:spcPts val="1920"/>
              </a:lnSpc>
              <a:spcBef>
                <a:spcPts val="459"/>
              </a:spcBef>
            </a:pPr>
            <a:r>
              <a:rPr sz="2000" dirty="0">
                <a:latin typeface="Times New Roman"/>
                <a:cs typeface="Times New Roman"/>
              </a:rPr>
              <a:t>These are </a:t>
            </a:r>
            <a:r>
              <a:rPr sz="2000" spc="-5" dirty="0">
                <a:latin typeface="Times New Roman"/>
                <a:cs typeface="Times New Roman"/>
              </a:rPr>
              <a:t>critical </a:t>
            </a:r>
            <a:r>
              <a:rPr sz="2000" dirty="0">
                <a:latin typeface="Times New Roman"/>
                <a:cs typeface="Times New Roman"/>
              </a:rPr>
              <a:t>questions to </a:t>
            </a:r>
            <a:r>
              <a:rPr sz="2000" spc="-5" dirty="0">
                <a:latin typeface="Times New Roman"/>
                <a:cs typeface="Times New Roman"/>
              </a:rPr>
              <a:t>determine </a:t>
            </a:r>
            <a:r>
              <a:rPr sz="2000" dirty="0">
                <a:latin typeface="Times New Roman"/>
                <a:cs typeface="Times New Roman"/>
              </a:rPr>
              <a:t>the “level” at which you target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your  presentation.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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What do they want to </a:t>
            </a:r>
            <a:r>
              <a:rPr sz="2000" spc="5" dirty="0">
                <a:latin typeface="Times New Roman"/>
                <a:cs typeface="Times New Roman"/>
              </a:rPr>
              <a:t>know? </a:t>
            </a:r>
            <a:r>
              <a:rPr sz="2000" dirty="0">
                <a:latin typeface="Times New Roman"/>
                <a:cs typeface="Times New Roman"/>
              </a:rPr>
              <a:t>What do they need to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know?</a:t>
            </a:r>
            <a:endParaRPr sz="2000" dirty="0">
              <a:latin typeface="Times New Roman"/>
              <a:cs typeface="Times New Roman"/>
            </a:endParaRPr>
          </a:p>
          <a:p>
            <a:pPr marL="355600" marR="293370" indent="36195">
              <a:lnSpc>
                <a:spcPct val="8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It’s </a:t>
            </a:r>
            <a:r>
              <a:rPr sz="2000" spc="-5" dirty="0">
                <a:latin typeface="Times New Roman"/>
                <a:cs typeface="Times New Roman"/>
              </a:rPr>
              <a:t>critical </a:t>
            </a:r>
            <a:r>
              <a:rPr sz="2000" dirty="0">
                <a:latin typeface="Times New Roman"/>
                <a:cs typeface="Times New Roman"/>
              </a:rPr>
              <a:t>that you </a:t>
            </a:r>
            <a:r>
              <a:rPr sz="2000" spc="-5" dirty="0">
                <a:latin typeface="Times New Roman"/>
                <a:cs typeface="Times New Roman"/>
              </a:rPr>
              <a:t>satisfy </a:t>
            </a:r>
            <a:r>
              <a:rPr sz="2000" dirty="0">
                <a:latin typeface="Times New Roman"/>
                <a:cs typeface="Times New Roman"/>
              </a:rPr>
              <a:t>their expectations. </a:t>
            </a:r>
            <a:r>
              <a:rPr sz="2000" spc="-5" dirty="0">
                <a:latin typeface="Times New Roman"/>
                <a:cs typeface="Times New Roman"/>
              </a:rPr>
              <a:t>Otherwise, </a:t>
            </a:r>
            <a:r>
              <a:rPr sz="2000" dirty="0">
                <a:latin typeface="Times New Roman"/>
                <a:cs typeface="Times New Roman"/>
              </a:rPr>
              <a:t>your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presentation  will be </a:t>
            </a:r>
            <a:r>
              <a:rPr sz="2000" spc="-5" dirty="0">
                <a:latin typeface="Times New Roman"/>
                <a:cs typeface="Times New Roman"/>
              </a:rPr>
              <a:t>seen </a:t>
            </a:r>
            <a:r>
              <a:rPr sz="2000" dirty="0">
                <a:latin typeface="Times New Roman"/>
                <a:cs typeface="Times New Roman"/>
              </a:rPr>
              <a:t>as a failure for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them.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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What </a:t>
            </a:r>
            <a:r>
              <a:rPr sz="2000" spc="-5" dirty="0">
                <a:latin typeface="Times New Roman"/>
                <a:cs typeface="Times New Roman"/>
              </a:rPr>
              <a:t>specialized terminology </a:t>
            </a:r>
            <a:r>
              <a:rPr sz="2000" dirty="0">
                <a:latin typeface="Times New Roman"/>
                <a:cs typeface="Times New Roman"/>
              </a:rPr>
              <a:t>are they </a:t>
            </a:r>
            <a:r>
              <a:rPr sz="2000" spc="-5" dirty="0">
                <a:latin typeface="Times New Roman"/>
                <a:cs typeface="Times New Roman"/>
              </a:rPr>
              <a:t>familiar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with?</a:t>
            </a:r>
            <a:endParaRPr sz="2000" dirty="0">
              <a:latin typeface="Times New Roman"/>
              <a:cs typeface="Times New Roman"/>
            </a:endParaRPr>
          </a:p>
          <a:p>
            <a:pPr marL="355600" marR="5080" indent="36195">
              <a:lnSpc>
                <a:spcPct val="8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Using </a:t>
            </a:r>
            <a:r>
              <a:rPr sz="2000" spc="-5" dirty="0">
                <a:latin typeface="Times New Roman"/>
                <a:cs typeface="Times New Roman"/>
              </a:rPr>
              <a:t>acronyms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technical terms </a:t>
            </a:r>
            <a:r>
              <a:rPr sz="2000" dirty="0">
                <a:latin typeface="Times New Roman"/>
                <a:cs typeface="Times New Roman"/>
              </a:rPr>
              <a:t>is okay in a presentation, </a:t>
            </a:r>
            <a:r>
              <a:rPr sz="2000" spc="5" dirty="0">
                <a:latin typeface="Times New Roman"/>
                <a:cs typeface="Times New Roman"/>
              </a:rPr>
              <a:t>but </a:t>
            </a:r>
            <a:r>
              <a:rPr sz="2000" dirty="0">
                <a:latin typeface="Times New Roman"/>
                <a:cs typeface="Times New Roman"/>
              </a:rPr>
              <a:t>only if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your  audience recognizes them (or you </a:t>
            </a:r>
            <a:r>
              <a:rPr sz="2000" spc="-5" dirty="0">
                <a:latin typeface="Times New Roman"/>
                <a:cs typeface="Times New Roman"/>
              </a:rPr>
              <a:t>take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time </a:t>
            </a:r>
            <a:r>
              <a:rPr sz="2000" dirty="0">
                <a:latin typeface="Times New Roman"/>
                <a:cs typeface="Times New Roman"/>
              </a:rPr>
              <a:t>to define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them).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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What concepts, processes, or tools are they </a:t>
            </a:r>
            <a:r>
              <a:rPr sz="2000" spc="-5" dirty="0">
                <a:latin typeface="Times New Roman"/>
                <a:cs typeface="Times New Roman"/>
              </a:rPr>
              <a:t>familiar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with?</a:t>
            </a:r>
            <a:endParaRPr sz="2000" dirty="0">
              <a:latin typeface="Times New Roman"/>
              <a:cs typeface="Times New Roman"/>
            </a:endParaRPr>
          </a:p>
          <a:p>
            <a:pPr marL="355600" marR="43815" indent="36195">
              <a:lnSpc>
                <a:spcPct val="8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Like </a:t>
            </a:r>
            <a:r>
              <a:rPr sz="2000" spc="-5" dirty="0">
                <a:latin typeface="Times New Roman"/>
                <a:cs typeface="Times New Roman"/>
              </a:rPr>
              <a:t>terminology, </a:t>
            </a:r>
            <a:r>
              <a:rPr sz="2000" dirty="0">
                <a:latin typeface="Times New Roman"/>
                <a:cs typeface="Times New Roman"/>
              </a:rPr>
              <a:t>you can draw upon these concepts, processes, and tools as  you build your presentation. Consider them building blocks that are already</a:t>
            </a:r>
            <a:r>
              <a:rPr sz="2000" spc="-2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  place before you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begin.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2394" y="575894"/>
            <a:ext cx="283781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u="heavy" dirty="0">
                <a:solidFill>
                  <a:schemeClr val="tx1"/>
                </a:solidFill>
                <a:uFill>
                  <a:solidFill>
                    <a:srgbClr val="800080"/>
                  </a:solidFill>
                </a:uFill>
              </a:rPr>
              <a:t>Audience</a:t>
            </a:r>
            <a:r>
              <a:rPr sz="2800" u="heavy" spc="-85" dirty="0">
                <a:solidFill>
                  <a:schemeClr val="tx1"/>
                </a:solidFill>
                <a:uFill>
                  <a:solidFill>
                    <a:srgbClr val="800080"/>
                  </a:solidFill>
                </a:uFill>
              </a:rPr>
              <a:t> </a:t>
            </a:r>
            <a:r>
              <a:rPr sz="2800" u="heavy" dirty="0">
                <a:solidFill>
                  <a:schemeClr val="tx1"/>
                </a:solidFill>
                <a:uFill>
                  <a:solidFill>
                    <a:srgbClr val="800080"/>
                  </a:solidFill>
                </a:uFill>
              </a:rPr>
              <a:t>Beliefs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4330"/>
            <a:ext cx="7834630" cy="4483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66395" indent="-342900">
              <a:lnSpc>
                <a:spcPct val="100000"/>
              </a:lnSpc>
              <a:spcBef>
                <a:spcPts val="105"/>
              </a:spcBef>
              <a:buFont typeface="Wingdings"/>
              <a:buChar char="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Are they neutral, or are they predisposed to agree with or </a:t>
            </a:r>
            <a:r>
              <a:rPr sz="2000" spc="5" dirty="0">
                <a:latin typeface="Times New Roman"/>
                <a:cs typeface="Times New Roman"/>
              </a:rPr>
              <a:t>oppose</a:t>
            </a:r>
            <a:r>
              <a:rPr sz="2000" spc="-2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your  </a:t>
            </a:r>
            <a:r>
              <a:rPr sz="2000" spc="-5" dirty="0">
                <a:latin typeface="Times New Roman"/>
                <a:cs typeface="Times New Roman"/>
              </a:rPr>
              <a:t>message?</a:t>
            </a:r>
            <a:endParaRPr sz="2000" dirty="0">
              <a:latin typeface="Times New Roman"/>
              <a:cs typeface="Times New Roman"/>
            </a:endParaRPr>
          </a:p>
          <a:p>
            <a:pPr marL="39179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Audiences of the three different </a:t>
            </a:r>
            <a:r>
              <a:rPr sz="2000" spc="-5" dirty="0">
                <a:latin typeface="Times New Roman"/>
                <a:cs typeface="Times New Roman"/>
              </a:rPr>
              <a:t>types </a:t>
            </a:r>
            <a:r>
              <a:rPr sz="2000" dirty="0">
                <a:latin typeface="Times New Roman"/>
                <a:cs typeface="Times New Roman"/>
              </a:rPr>
              <a:t>require three </a:t>
            </a:r>
            <a:r>
              <a:rPr sz="2000" spc="-5" dirty="0">
                <a:latin typeface="Times New Roman"/>
                <a:cs typeface="Times New Roman"/>
              </a:rPr>
              <a:t>totally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different</a:t>
            </a:r>
          </a:p>
          <a:p>
            <a:pPr marL="3556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presentations.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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What are the </a:t>
            </a:r>
            <a:r>
              <a:rPr sz="2000" spc="-5" dirty="0">
                <a:latin typeface="Times New Roman"/>
                <a:cs typeface="Times New Roman"/>
              </a:rPr>
              <a:t>most important </a:t>
            </a:r>
            <a:r>
              <a:rPr sz="2000" dirty="0">
                <a:latin typeface="Times New Roman"/>
                <a:cs typeface="Times New Roman"/>
              </a:rPr>
              <a:t>values to the audience? (Or, what are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values of their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organization?)</a:t>
            </a:r>
          </a:p>
          <a:p>
            <a:pPr marL="355600" marR="5080" indent="3619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It’s </a:t>
            </a:r>
            <a:r>
              <a:rPr sz="2000" spc="-5" dirty="0">
                <a:latin typeface="Times New Roman"/>
                <a:cs typeface="Times New Roman"/>
              </a:rPr>
              <a:t>important </a:t>
            </a:r>
            <a:r>
              <a:rPr sz="2000" dirty="0">
                <a:latin typeface="Times New Roman"/>
                <a:cs typeface="Times New Roman"/>
              </a:rPr>
              <a:t>to know what they value as these are often the best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starting  points upon which you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build your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arguments.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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What </a:t>
            </a:r>
            <a:r>
              <a:rPr sz="2000" spc="-5" dirty="0">
                <a:latin typeface="Times New Roman"/>
                <a:cs typeface="Times New Roman"/>
              </a:rPr>
              <a:t>problems </a:t>
            </a:r>
            <a:r>
              <a:rPr sz="2000" dirty="0">
                <a:latin typeface="Times New Roman"/>
                <a:cs typeface="Times New Roman"/>
              </a:rPr>
              <a:t>do they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have?</a:t>
            </a:r>
          </a:p>
          <a:p>
            <a:pPr marL="39179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If your presentation </a:t>
            </a:r>
            <a:r>
              <a:rPr sz="2000" spc="-10" dirty="0">
                <a:latin typeface="Times New Roman"/>
                <a:cs typeface="Times New Roman"/>
              </a:rPr>
              <a:t>aims </a:t>
            </a:r>
            <a:r>
              <a:rPr sz="2000" dirty="0">
                <a:latin typeface="Times New Roman"/>
                <a:cs typeface="Times New Roman"/>
              </a:rPr>
              <a:t>to offer them a solution, it surely helps if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</a:t>
            </a:r>
          </a:p>
          <a:p>
            <a:pPr marL="3556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agree with you that the problem exists in the first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place!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5030" y="568345"/>
            <a:ext cx="6673174" cy="5969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 </a:t>
            </a:r>
            <a:r>
              <a:rPr sz="3200" dirty="0"/>
              <a:t>Contextual Audience</a:t>
            </a:r>
            <a:r>
              <a:rPr sz="3200" spc="-90" dirty="0"/>
              <a:t> </a:t>
            </a:r>
            <a:r>
              <a:rPr sz="320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327275"/>
            <a:ext cx="7988934" cy="331152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5600" marR="5080" indent="-342900">
              <a:lnSpc>
                <a:spcPts val="3030"/>
              </a:lnSpc>
              <a:spcBef>
                <a:spcPts val="470"/>
              </a:spcBef>
              <a:buFont typeface="Wingdings"/>
              <a:buChar char=""/>
              <a:tabLst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aim of </a:t>
            </a:r>
            <a:r>
              <a:rPr sz="2800" spc="-10" dirty="0">
                <a:latin typeface="Carlito"/>
                <a:cs typeface="Carlito"/>
              </a:rPr>
              <a:t>contextual </a:t>
            </a:r>
            <a:r>
              <a:rPr sz="2800" spc="-5" dirty="0">
                <a:latin typeface="Carlito"/>
                <a:cs typeface="Carlito"/>
              </a:rPr>
              <a:t>audience analysis is to  </a:t>
            </a:r>
            <a:r>
              <a:rPr sz="2800" spc="-10" dirty="0">
                <a:latin typeface="Carlito"/>
                <a:cs typeface="Carlito"/>
              </a:rPr>
              <a:t>discover </a:t>
            </a:r>
            <a:r>
              <a:rPr sz="2800" spc="-5" dirty="0">
                <a:latin typeface="Carlito"/>
                <a:cs typeface="Carlito"/>
              </a:rPr>
              <a:t>how the </a:t>
            </a:r>
            <a:r>
              <a:rPr sz="2800" spc="-10" dirty="0">
                <a:latin typeface="Carlito"/>
                <a:cs typeface="Carlito"/>
              </a:rPr>
              <a:t>speaking </a:t>
            </a:r>
            <a:r>
              <a:rPr sz="2800" spc="-5" dirty="0">
                <a:latin typeface="Carlito"/>
                <a:cs typeface="Carlito"/>
              </a:rPr>
              <a:t>event itself may </a:t>
            </a:r>
            <a:r>
              <a:rPr sz="2800" spc="-10" dirty="0">
                <a:latin typeface="Carlito"/>
                <a:cs typeface="Carlito"/>
              </a:rPr>
              <a:t>influence  </a:t>
            </a:r>
            <a:r>
              <a:rPr sz="2800" spc="-70" dirty="0">
                <a:latin typeface="Arial"/>
                <a:cs typeface="Arial"/>
              </a:rPr>
              <a:t>your </a:t>
            </a:r>
            <a:r>
              <a:rPr sz="2800" spc="-130" dirty="0">
                <a:latin typeface="Arial"/>
                <a:cs typeface="Arial"/>
              </a:rPr>
              <a:t>audience’s </a:t>
            </a:r>
            <a:r>
              <a:rPr sz="2800" spc="-80" dirty="0">
                <a:latin typeface="Arial"/>
                <a:cs typeface="Arial"/>
              </a:rPr>
              <a:t>state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-285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mind.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600"/>
              </a:buClr>
              <a:buFont typeface="Wingdings"/>
              <a:buChar char=""/>
            </a:pPr>
            <a:endParaRPr sz="3750" dirty="0">
              <a:latin typeface="Arial"/>
              <a:cs typeface="Arial"/>
            </a:endParaRPr>
          </a:p>
          <a:p>
            <a:pPr marL="355600" marR="718185" indent="-342900">
              <a:lnSpc>
                <a:spcPct val="90000"/>
              </a:lnSpc>
              <a:buFont typeface="Wingdings"/>
              <a:buChar char=""/>
              <a:tabLst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some </a:t>
            </a:r>
            <a:r>
              <a:rPr sz="2800" spc="-5" dirty="0">
                <a:latin typeface="Carlito"/>
                <a:cs typeface="Carlito"/>
              </a:rPr>
              <a:t>ways, </a:t>
            </a:r>
            <a:r>
              <a:rPr sz="2800" spc="-10" dirty="0">
                <a:latin typeface="Carlito"/>
                <a:cs typeface="Carlito"/>
              </a:rPr>
              <a:t>this </a:t>
            </a:r>
            <a:r>
              <a:rPr sz="2800" spc="-5" dirty="0">
                <a:latin typeface="Carlito"/>
                <a:cs typeface="Carlito"/>
              </a:rPr>
              <a:t>analysis takes who they are  </a:t>
            </a:r>
            <a:r>
              <a:rPr sz="2800" spc="-10" dirty="0">
                <a:latin typeface="Carlito"/>
                <a:cs typeface="Carlito"/>
              </a:rPr>
              <a:t>(demographic) </a:t>
            </a:r>
            <a:r>
              <a:rPr sz="2800" spc="-5" dirty="0">
                <a:latin typeface="Carlito"/>
                <a:cs typeface="Carlito"/>
              </a:rPr>
              <a:t>and what they </a:t>
            </a:r>
            <a:r>
              <a:rPr sz="2800" spc="-10" dirty="0">
                <a:latin typeface="Carlito"/>
                <a:cs typeface="Carlito"/>
              </a:rPr>
              <a:t>believe  (psychological),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pins </a:t>
            </a:r>
            <a:r>
              <a:rPr sz="2800" spc="-5" dirty="0">
                <a:latin typeface="Carlito"/>
                <a:cs typeface="Carlito"/>
              </a:rPr>
              <a:t>it to a certain time and  </a:t>
            </a:r>
            <a:r>
              <a:rPr sz="2800" spc="-140" dirty="0">
                <a:latin typeface="Arial"/>
                <a:cs typeface="Arial"/>
              </a:rPr>
              <a:t>place </a:t>
            </a:r>
            <a:r>
              <a:rPr sz="2800" spc="-85" dirty="0">
                <a:latin typeface="Arial"/>
                <a:cs typeface="Arial"/>
              </a:rPr>
              <a:t>where </a:t>
            </a:r>
            <a:r>
              <a:rPr sz="2800" spc="-35" dirty="0">
                <a:latin typeface="Arial"/>
                <a:cs typeface="Arial"/>
              </a:rPr>
              <a:t>you’ll </a:t>
            </a:r>
            <a:r>
              <a:rPr sz="2800" spc="-130" dirty="0">
                <a:latin typeface="Arial"/>
                <a:cs typeface="Arial"/>
              </a:rPr>
              <a:t>be</a:t>
            </a:r>
            <a:r>
              <a:rPr sz="2800" spc="-305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speaking.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43027"/>
            <a:ext cx="8026400" cy="4893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Consider the following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questions: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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Is their attendance voluntary or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mandatory?</a:t>
            </a:r>
            <a:endParaRPr sz="2000" dirty="0">
              <a:latin typeface="Times New Roman"/>
              <a:cs typeface="Times New Roman"/>
            </a:endParaRPr>
          </a:p>
          <a:p>
            <a:pPr marL="355600" marR="57150" indent="-27940">
              <a:lnSpc>
                <a:spcPts val="2160"/>
              </a:lnSpc>
              <a:spcBef>
                <a:spcPts val="515"/>
              </a:spcBef>
            </a:pP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most </a:t>
            </a:r>
            <a:r>
              <a:rPr sz="2000" dirty="0">
                <a:latin typeface="Times New Roman"/>
                <a:cs typeface="Times New Roman"/>
              </a:rPr>
              <a:t>cases, audience </a:t>
            </a:r>
            <a:r>
              <a:rPr sz="2000" spc="-5" dirty="0">
                <a:latin typeface="Times New Roman"/>
                <a:cs typeface="Times New Roman"/>
              </a:rPr>
              <a:t>members </a:t>
            </a:r>
            <a:r>
              <a:rPr sz="2000" dirty="0">
                <a:latin typeface="Times New Roman"/>
                <a:cs typeface="Times New Roman"/>
              </a:rPr>
              <a:t>who are attending voluntarily are </a:t>
            </a:r>
            <a:r>
              <a:rPr sz="2000" spc="-5" dirty="0">
                <a:latin typeface="Times New Roman"/>
                <a:cs typeface="Times New Roman"/>
              </a:rPr>
              <a:t>much  more </a:t>
            </a:r>
            <a:r>
              <a:rPr sz="2000" dirty="0">
                <a:latin typeface="Times New Roman"/>
                <a:cs typeface="Times New Roman"/>
              </a:rPr>
              <a:t>open-minded, </a:t>
            </a:r>
            <a:r>
              <a:rPr sz="2000" spc="-5" dirty="0">
                <a:latin typeface="Times New Roman"/>
                <a:cs typeface="Times New Roman"/>
              </a:rPr>
              <a:t>more </a:t>
            </a:r>
            <a:r>
              <a:rPr sz="2000" dirty="0">
                <a:latin typeface="Times New Roman"/>
                <a:cs typeface="Times New Roman"/>
              </a:rPr>
              <a:t>enthusiastic, and </a:t>
            </a:r>
            <a:r>
              <a:rPr sz="2000" spc="-5" dirty="0">
                <a:latin typeface="Times New Roman"/>
                <a:cs typeface="Times New Roman"/>
              </a:rPr>
              <a:t>more motivated to </a:t>
            </a:r>
            <a:r>
              <a:rPr sz="2000" dirty="0">
                <a:latin typeface="Times New Roman"/>
                <a:cs typeface="Times New Roman"/>
              </a:rPr>
              <a:t>hear what  you have to </a:t>
            </a:r>
            <a:r>
              <a:rPr sz="2000" spc="-5" dirty="0">
                <a:latin typeface="Times New Roman"/>
                <a:cs typeface="Times New Roman"/>
              </a:rPr>
              <a:t>say.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other hand, </a:t>
            </a:r>
            <a:r>
              <a:rPr sz="2000" spc="-5" dirty="0">
                <a:latin typeface="Times New Roman"/>
                <a:cs typeface="Times New Roman"/>
              </a:rPr>
              <a:t>mandatory </a:t>
            </a:r>
            <a:r>
              <a:rPr sz="2000" dirty="0">
                <a:latin typeface="Times New Roman"/>
                <a:cs typeface="Times New Roman"/>
              </a:rPr>
              <a:t>attendees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require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extra  effort on your part to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motivate.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417830" indent="-405765">
              <a:lnSpc>
                <a:spcPct val="100000"/>
              </a:lnSpc>
              <a:buFont typeface="Wingdings"/>
              <a:buChar char=""/>
              <a:tabLst>
                <a:tab pos="417830" algn="l"/>
                <a:tab pos="418465" algn="l"/>
              </a:tabLst>
            </a:pPr>
            <a:r>
              <a:rPr sz="2000" dirty="0">
                <a:latin typeface="Times New Roman"/>
                <a:cs typeface="Times New Roman"/>
              </a:rPr>
              <a:t>What are people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wearing?</a:t>
            </a:r>
          </a:p>
          <a:p>
            <a:pPr marL="355600" marR="5080" indent="36195">
              <a:lnSpc>
                <a:spcPts val="2160"/>
              </a:lnSpc>
              <a:spcBef>
                <a:spcPts val="515"/>
              </a:spcBef>
            </a:pP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only will this dictate </a:t>
            </a: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dirty="0">
                <a:latin typeface="Times New Roman"/>
                <a:cs typeface="Times New Roman"/>
              </a:rPr>
              <a:t>you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want to dress, </a:t>
            </a:r>
            <a:r>
              <a:rPr sz="2000" spc="5" dirty="0">
                <a:latin typeface="Times New Roman"/>
                <a:cs typeface="Times New Roman"/>
              </a:rPr>
              <a:t>but </a:t>
            </a: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may also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guide  you in the </a:t>
            </a:r>
            <a:r>
              <a:rPr sz="2000" spc="-5" dirty="0">
                <a:latin typeface="Times New Roman"/>
                <a:cs typeface="Times New Roman"/>
              </a:rPr>
              <a:t>level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formality </a:t>
            </a:r>
            <a:r>
              <a:rPr sz="2000" dirty="0">
                <a:latin typeface="Times New Roman"/>
                <a:cs typeface="Times New Roman"/>
              </a:rPr>
              <a:t>you should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maintain.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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What </a:t>
            </a:r>
            <a:r>
              <a:rPr sz="2000" spc="-10" dirty="0">
                <a:latin typeface="Times New Roman"/>
                <a:cs typeface="Times New Roman"/>
              </a:rPr>
              <a:t>time </a:t>
            </a:r>
            <a:r>
              <a:rPr sz="2000" dirty="0">
                <a:latin typeface="Times New Roman"/>
                <a:cs typeface="Times New Roman"/>
              </a:rPr>
              <a:t>of day are you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speaking?</a:t>
            </a:r>
          </a:p>
          <a:p>
            <a:pPr marL="355600" marR="324485" indent="36195">
              <a:lnSpc>
                <a:spcPts val="2160"/>
              </a:lnSpc>
              <a:spcBef>
                <a:spcPts val="515"/>
              </a:spcBef>
            </a:pPr>
            <a:r>
              <a:rPr sz="2000" spc="-5" dirty="0">
                <a:latin typeface="Times New Roman"/>
                <a:cs typeface="Times New Roman"/>
              </a:rPr>
              <a:t>Before/during/after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meal? </a:t>
            </a:r>
            <a:r>
              <a:rPr sz="2000" spc="-5" dirty="0">
                <a:latin typeface="Times New Roman"/>
                <a:cs typeface="Times New Roman"/>
              </a:rPr>
              <a:t>Early/late </a:t>
            </a:r>
            <a:r>
              <a:rPr sz="2000" dirty="0">
                <a:latin typeface="Times New Roman"/>
                <a:cs typeface="Times New Roman"/>
              </a:rPr>
              <a:t>in the day? </a:t>
            </a:r>
            <a:r>
              <a:rPr sz="2000" spc="-5" dirty="0">
                <a:latin typeface="Times New Roman"/>
                <a:cs typeface="Times New Roman"/>
              </a:rPr>
              <a:t>Timing </a:t>
            </a:r>
            <a:r>
              <a:rPr sz="2000" dirty="0">
                <a:latin typeface="Times New Roman"/>
                <a:cs typeface="Times New Roman"/>
              </a:rPr>
              <a:t>will influence  your audience’s </a:t>
            </a:r>
            <a:r>
              <a:rPr sz="2000" spc="-5" dirty="0">
                <a:latin typeface="Times New Roman"/>
                <a:cs typeface="Times New Roman"/>
              </a:rPr>
              <a:t>state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mind.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543890"/>
            <a:ext cx="86563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Remember </a:t>
            </a:r>
            <a:r>
              <a:rPr sz="3600" dirty="0"/>
              <a:t>that you are </a:t>
            </a:r>
            <a:r>
              <a:rPr sz="3600" spc="-5" dirty="0"/>
              <a:t>speaking </a:t>
            </a:r>
            <a:r>
              <a:rPr sz="3600" dirty="0"/>
              <a:t>to</a:t>
            </a:r>
            <a:r>
              <a:rPr sz="3600" spc="-5" dirty="0"/>
              <a:t> individuals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329893"/>
            <a:ext cx="8014334" cy="35375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9845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In rare </a:t>
            </a:r>
            <a:r>
              <a:rPr sz="2000" spc="-5" dirty="0">
                <a:latin typeface="Times New Roman"/>
                <a:cs typeface="Times New Roman"/>
              </a:rPr>
              <a:t>circumstances, </a:t>
            </a:r>
            <a:r>
              <a:rPr sz="2000" dirty="0">
                <a:latin typeface="Times New Roman"/>
                <a:cs typeface="Times New Roman"/>
              </a:rPr>
              <a:t>you are able to </a:t>
            </a:r>
            <a:r>
              <a:rPr sz="2000" spc="-5" dirty="0">
                <a:latin typeface="Times New Roman"/>
                <a:cs typeface="Times New Roman"/>
              </a:rPr>
              <a:t>meet </a:t>
            </a:r>
            <a:r>
              <a:rPr sz="2000" dirty="0">
                <a:latin typeface="Times New Roman"/>
                <a:cs typeface="Times New Roman"/>
              </a:rPr>
              <a:t>privately with each audience  </a:t>
            </a:r>
            <a:r>
              <a:rPr sz="2000" spc="-10" dirty="0">
                <a:latin typeface="Times New Roman"/>
                <a:cs typeface="Times New Roman"/>
              </a:rPr>
              <a:t>member </a:t>
            </a:r>
            <a:r>
              <a:rPr sz="2000" dirty="0">
                <a:latin typeface="Times New Roman"/>
                <a:cs typeface="Times New Roman"/>
              </a:rPr>
              <a:t>before your presentation and </a:t>
            </a:r>
            <a:r>
              <a:rPr sz="2000" spc="-5" dirty="0">
                <a:latin typeface="Times New Roman"/>
                <a:cs typeface="Times New Roman"/>
              </a:rPr>
              <a:t>learn </a:t>
            </a:r>
            <a:r>
              <a:rPr sz="2000" dirty="0">
                <a:latin typeface="Times New Roman"/>
                <a:cs typeface="Times New Roman"/>
              </a:rPr>
              <a:t>about them and their  </a:t>
            </a:r>
            <a:r>
              <a:rPr sz="2000" spc="-5" dirty="0">
                <a:latin typeface="Times New Roman"/>
                <a:cs typeface="Times New Roman"/>
              </a:rPr>
              <a:t>expectations. </a:t>
            </a:r>
            <a:r>
              <a:rPr sz="2000" dirty="0">
                <a:latin typeface="Times New Roman"/>
                <a:cs typeface="Times New Roman"/>
              </a:rPr>
              <a:t>However, </a:t>
            </a:r>
            <a:r>
              <a:rPr sz="2000" spc="-5" dirty="0">
                <a:latin typeface="Times New Roman"/>
                <a:cs typeface="Times New Roman"/>
              </a:rPr>
              <a:t>this </a:t>
            </a:r>
            <a:r>
              <a:rPr sz="2000" dirty="0">
                <a:latin typeface="Times New Roman"/>
                <a:cs typeface="Times New Roman"/>
              </a:rPr>
              <a:t>is rarely </a:t>
            </a:r>
            <a:r>
              <a:rPr sz="2000" spc="-5" dirty="0">
                <a:latin typeface="Times New Roman"/>
                <a:cs typeface="Times New Roman"/>
              </a:rPr>
              <a:t>practical. </a:t>
            </a:r>
            <a:r>
              <a:rPr sz="2000" dirty="0">
                <a:latin typeface="Times New Roman"/>
                <a:cs typeface="Times New Roman"/>
              </a:rPr>
              <a:t>So, </a:t>
            </a:r>
            <a:r>
              <a:rPr sz="2000" spc="-5" dirty="0">
                <a:latin typeface="Times New Roman"/>
                <a:cs typeface="Times New Roman"/>
              </a:rPr>
              <a:t>you </a:t>
            </a:r>
            <a:r>
              <a:rPr sz="2000" dirty="0">
                <a:latin typeface="Times New Roman"/>
                <a:cs typeface="Times New Roman"/>
              </a:rPr>
              <a:t>are usually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required  to infer a great deal from your audience analysis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instead.</a:t>
            </a: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6600"/>
              </a:buClr>
              <a:buFont typeface="Wingdings"/>
              <a:buChar char=""/>
            </a:pPr>
            <a:endParaRPr sz="29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However, you don’t </a:t>
            </a:r>
            <a:r>
              <a:rPr sz="2000" spc="-5" dirty="0">
                <a:latin typeface="Times New Roman"/>
                <a:cs typeface="Times New Roman"/>
              </a:rPr>
              <a:t>talk </a:t>
            </a:r>
            <a:r>
              <a:rPr sz="2000" dirty="0">
                <a:latin typeface="Times New Roman"/>
                <a:cs typeface="Times New Roman"/>
              </a:rPr>
              <a:t>to amorphous blobs </a:t>
            </a:r>
            <a:r>
              <a:rPr sz="2000" spc="5" dirty="0">
                <a:latin typeface="Times New Roman"/>
                <a:cs typeface="Times New Roman"/>
              </a:rPr>
              <a:t>known </a:t>
            </a:r>
            <a:r>
              <a:rPr sz="2000" dirty="0">
                <a:latin typeface="Times New Roman"/>
                <a:cs typeface="Times New Roman"/>
              </a:rPr>
              <a:t>as audiences. You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talk  </a:t>
            </a:r>
            <a:r>
              <a:rPr sz="2000" dirty="0">
                <a:latin typeface="Times New Roman"/>
                <a:cs typeface="Times New Roman"/>
              </a:rPr>
              <a:t>to individual people, and no two people in your audience are </a:t>
            </a:r>
            <a:r>
              <a:rPr sz="2000" spc="-5" dirty="0">
                <a:latin typeface="Times New Roman"/>
                <a:cs typeface="Times New Roman"/>
              </a:rPr>
              <a:t>identical.  </a:t>
            </a:r>
            <a:r>
              <a:rPr sz="2000" dirty="0">
                <a:latin typeface="Times New Roman"/>
                <a:cs typeface="Times New Roman"/>
              </a:rPr>
              <a:t>While the individuals in your audience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similar </a:t>
            </a: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many ways, </a:t>
            </a:r>
            <a:r>
              <a:rPr sz="2000" dirty="0">
                <a:latin typeface="Times New Roman"/>
                <a:cs typeface="Times New Roman"/>
              </a:rPr>
              <a:t>there  will always be a range of </a:t>
            </a:r>
            <a:r>
              <a:rPr sz="2000" spc="-5" dirty="0">
                <a:latin typeface="Times New Roman"/>
                <a:cs typeface="Times New Roman"/>
              </a:rPr>
              <a:t>characteristics: </a:t>
            </a:r>
            <a:r>
              <a:rPr sz="2000" dirty="0">
                <a:latin typeface="Times New Roman"/>
                <a:cs typeface="Times New Roman"/>
              </a:rPr>
              <a:t>a range of knowledge levels, a  range of beliefs, a range of expectations, </a:t>
            </a:r>
            <a:r>
              <a:rPr sz="2000" spc="-5" dirty="0">
                <a:latin typeface="Times New Roman"/>
                <a:cs typeface="Times New Roman"/>
              </a:rPr>
              <a:t>etc. </a:t>
            </a:r>
            <a:r>
              <a:rPr sz="2000" dirty="0">
                <a:latin typeface="Times New Roman"/>
                <a:cs typeface="Times New Roman"/>
              </a:rPr>
              <a:t>Even the best audience  analysis will have a degree of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uncertainty.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0620" y="478358"/>
            <a:ext cx="530415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Categories of</a:t>
            </a:r>
            <a:r>
              <a:rPr sz="3600" spc="-90" dirty="0"/>
              <a:t> </a:t>
            </a:r>
            <a:r>
              <a:rPr sz="3600" dirty="0"/>
              <a:t>Audience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286000"/>
            <a:ext cx="3641725" cy="386772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 :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Analysis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U :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Understanding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D :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Demographics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5600" algn="l"/>
                <a:tab pos="692150" algn="l"/>
              </a:tabLst>
            </a:pPr>
            <a:r>
              <a:rPr sz="2800" dirty="0">
                <a:latin typeface="Arial"/>
                <a:cs typeface="Arial"/>
              </a:rPr>
              <a:t>I	: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Interest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E :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Environment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N :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Needs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C :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Customization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E :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Expectations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791" y="761745"/>
            <a:ext cx="8122920" cy="516872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Analysis - Who are </a:t>
            </a:r>
            <a:r>
              <a:rPr sz="2000" spc="-5" dirty="0">
                <a:latin typeface="Arial"/>
                <a:cs typeface="Arial"/>
              </a:rPr>
              <a:t>they? </a:t>
            </a:r>
            <a:r>
              <a:rPr sz="2000" dirty="0">
                <a:latin typeface="Arial"/>
                <a:cs typeface="Arial"/>
              </a:rPr>
              <a:t>How many will be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there?</a:t>
            </a: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6600"/>
              </a:buClr>
              <a:buFont typeface="Wingdings"/>
              <a:buChar char=""/>
            </a:pP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Understanding - What is their knowledge of the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subject?</a:t>
            </a: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6600"/>
              </a:buClr>
              <a:buFont typeface="Wingdings"/>
              <a:buChar char=""/>
            </a:pP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Demographics - What is their age, sex, educational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background?</a:t>
            </a: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6600"/>
              </a:buClr>
              <a:buFont typeface="Wingdings"/>
              <a:buChar char=""/>
            </a:pP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Interest - Why are they there? Who asked them to be</a:t>
            </a:r>
            <a:r>
              <a:rPr sz="2000" spc="-2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there?</a:t>
            </a: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6600"/>
              </a:buClr>
              <a:buFont typeface="Wingdings"/>
              <a:buChar char=""/>
            </a:pP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Environment - Where will I stand? Can </a:t>
            </a:r>
            <a:r>
              <a:rPr sz="2000" spc="-5" dirty="0">
                <a:latin typeface="Arial"/>
                <a:cs typeface="Arial"/>
              </a:rPr>
              <a:t>they </a:t>
            </a:r>
            <a:r>
              <a:rPr sz="2000" dirty="0">
                <a:latin typeface="Arial"/>
                <a:cs typeface="Arial"/>
              </a:rPr>
              <a:t>all see &amp; hear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me?</a:t>
            </a: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6600"/>
              </a:buClr>
              <a:buFont typeface="Wingdings"/>
              <a:buChar char=""/>
            </a:pP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Needs - What are their needs? What are your needs as the</a:t>
            </a:r>
            <a:r>
              <a:rPr sz="2000" spc="-2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speaker?</a:t>
            </a: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6600"/>
              </a:buClr>
              <a:buFont typeface="Wingdings"/>
              <a:buChar char=""/>
            </a:pP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Customized - What specific needs do you need to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address?</a:t>
            </a: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6600"/>
              </a:buClr>
              <a:buFont typeface="Wingdings"/>
              <a:buChar char=""/>
            </a:pP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Expectations - What do </a:t>
            </a:r>
            <a:r>
              <a:rPr sz="2000" spc="-5" dirty="0">
                <a:latin typeface="Arial"/>
                <a:cs typeface="Arial"/>
              </a:rPr>
              <a:t>they </a:t>
            </a:r>
            <a:r>
              <a:rPr sz="2000" dirty="0">
                <a:latin typeface="Arial"/>
                <a:cs typeface="Arial"/>
              </a:rPr>
              <a:t>expect to learn or hear from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172" y="478358"/>
            <a:ext cx="63754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What is </a:t>
            </a:r>
            <a:r>
              <a:rPr sz="3600" spc="5" dirty="0"/>
              <a:t>Audience</a:t>
            </a:r>
            <a:r>
              <a:rPr sz="3600" spc="-135" dirty="0"/>
              <a:t> </a:t>
            </a:r>
            <a:r>
              <a:rPr sz="3600" dirty="0"/>
              <a:t>Analysis?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451393"/>
            <a:ext cx="5451475" cy="17818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Carlito"/>
                <a:cs typeface="Carlito"/>
              </a:rPr>
              <a:t>Audience analysis </a:t>
            </a:r>
            <a:r>
              <a:rPr sz="2400" dirty="0">
                <a:latin typeface="Carlito"/>
                <a:cs typeface="Carlito"/>
              </a:rPr>
              <a:t>is the </a:t>
            </a:r>
            <a:r>
              <a:rPr sz="2400" spc="-5" dirty="0">
                <a:latin typeface="Carlito"/>
                <a:cs typeface="Carlito"/>
              </a:rPr>
              <a:t>process of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learning,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who your audience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is,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what they are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thinking,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how </a:t>
            </a:r>
            <a:r>
              <a:rPr sz="2400" dirty="0">
                <a:latin typeface="Carlito"/>
                <a:cs typeface="Carlito"/>
              </a:rPr>
              <a:t>you can </a:t>
            </a:r>
            <a:r>
              <a:rPr sz="2400" spc="-5" dirty="0">
                <a:latin typeface="Carlito"/>
                <a:cs typeface="Carlito"/>
              </a:rPr>
              <a:t>best </a:t>
            </a:r>
            <a:r>
              <a:rPr sz="2400" dirty="0">
                <a:latin typeface="Carlito"/>
                <a:cs typeface="Carlito"/>
              </a:rPr>
              <a:t>reach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them.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0600" y="4267200"/>
            <a:ext cx="86258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1842770" algn="l"/>
                <a:tab pos="3101975" algn="l"/>
                <a:tab pos="4199255" algn="l"/>
                <a:tab pos="4516120" algn="l"/>
                <a:tab pos="5116830" algn="l"/>
                <a:tab pos="5497830" algn="l"/>
                <a:tab pos="6042025" algn="l"/>
                <a:tab pos="6704965" algn="l"/>
                <a:tab pos="7590790" algn="l"/>
                <a:tab pos="8177530" algn="l"/>
              </a:tabLst>
            </a:pPr>
            <a:r>
              <a:rPr sz="2400" spc="-5" dirty="0">
                <a:latin typeface="Carlito"/>
                <a:cs typeface="Carlito"/>
              </a:rPr>
              <a:t>Thoughtfu</a:t>
            </a:r>
            <a:r>
              <a:rPr sz="2400" dirty="0">
                <a:latin typeface="Carlito"/>
                <a:cs typeface="Carlito"/>
              </a:rPr>
              <a:t>l	audie</a:t>
            </a:r>
            <a:r>
              <a:rPr sz="2400" spc="-5" dirty="0">
                <a:latin typeface="Carlito"/>
                <a:cs typeface="Carlito"/>
              </a:rPr>
              <a:t>nc</a:t>
            </a:r>
            <a:r>
              <a:rPr sz="2400" dirty="0">
                <a:latin typeface="Carlito"/>
                <a:cs typeface="Carlito"/>
              </a:rPr>
              <a:t>e	anal</a:t>
            </a:r>
            <a:r>
              <a:rPr sz="2400" spc="5" dirty="0">
                <a:latin typeface="Carlito"/>
                <a:cs typeface="Carlito"/>
              </a:rPr>
              <a:t>y</a:t>
            </a:r>
            <a:r>
              <a:rPr sz="2400" spc="-5" dirty="0">
                <a:latin typeface="Carlito"/>
                <a:cs typeface="Carlito"/>
              </a:rPr>
              <a:t>si</a:t>
            </a:r>
            <a:r>
              <a:rPr sz="2400" dirty="0">
                <a:latin typeface="Carlito"/>
                <a:cs typeface="Carlito"/>
              </a:rPr>
              <a:t>s	is	</a:t>
            </a:r>
            <a:r>
              <a:rPr sz="2400" spc="-5" dirty="0">
                <a:latin typeface="Carlito"/>
                <a:cs typeface="Carlito"/>
              </a:rPr>
              <a:t>on</a:t>
            </a:r>
            <a:r>
              <a:rPr sz="2400" dirty="0">
                <a:latin typeface="Carlito"/>
                <a:cs typeface="Carlito"/>
              </a:rPr>
              <a:t>e	</a:t>
            </a:r>
            <a:r>
              <a:rPr sz="2400" spc="-10" dirty="0">
                <a:latin typeface="Carlito"/>
                <a:cs typeface="Carlito"/>
              </a:rPr>
              <a:t>o</a:t>
            </a:r>
            <a:r>
              <a:rPr sz="2400" dirty="0">
                <a:latin typeface="Carlito"/>
                <a:cs typeface="Carlito"/>
              </a:rPr>
              <a:t>f	the	</a:t>
            </a:r>
            <a:r>
              <a:rPr sz="2400" spc="5" dirty="0">
                <a:latin typeface="Carlito"/>
                <a:cs typeface="Carlito"/>
              </a:rPr>
              <a:t>b</a:t>
            </a:r>
            <a:r>
              <a:rPr sz="2400" dirty="0">
                <a:latin typeface="Carlito"/>
                <a:cs typeface="Carlito"/>
              </a:rPr>
              <a:t>est	</a:t>
            </a:r>
            <a:r>
              <a:rPr sz="2400" spc="-5" dirty="0">
                <a:latin typeface="Carlito"/>
                <a:cs typeface="Carlito"/>
              </a:rPr>
              <a:t>habit</a:t>
            </a:r>
            <a:r>
              <a:rPr sz="2400" dirty="0">
                <a:latin typeface="Carlito"/>
                <a:cs typeface="Carlito"/>
              </a:rPr>
              <a:t>s	you</a:t>
            </a:r>
            <a:endParaRPr lang="en-US" sz="24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  <a:tab pos="1842770" algn="l"/>
                <a:tab pos="3101975" algn="l"/>
                <a:tab pos="4199255" algn="l"/>
                <a:tab pos="4516120" algn="l"/>
                <a:tab pos="5116830" algn="l"/>
                <a:tab pos="5497830" algn="l"/>
                <a:tab pos="6042025" algn="l"/>
                <a:tab pos="6704965" algn="l"/>
                <a:tab pos="7590790" algn="l"/>
                <a:tab pos="8177530" algn="l"/>
              </a:tabLst>
            </a:pPr>
            <a:r>
              <a:rPr sz="2400" dirty="0">
                <a:latin typeface="Carlito"/>
                <a:cs typeface="Carlito"/>
              </a:rPr>
              <a:t>	can  </a:t>
            </a:r>
            <a:r>
              <a:rPr sz="2400" spc="-5" dirty="0">
                <a:latin typeface="Carlito"/>
                <a:cs typeface="Carlito"/>
              </a:rPr>
              <a:t>develop </a:t>
            </a:r>
            <a:r>
              <a:rPr sz="2400" dirty="0">
                <a:latin typeface="Carlito"/>
                <a:cs typeface="Carlito"/>
              </a:rPr>
              <a:t>as a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speaker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1397" y="511886"/>
            <a:ext cx="659955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Three ways to </a:t>
            </a:r>
            <a:r>
              <a:rPr sz="3200" dirty="0"/>
              <a:t>analysis</a:t>
            </a:r>
            <a:r>
              <a:rPr sz="3200" spc="-10" dirty="0"/>
              <a:t> </a:t>
            </a:r>
            <a:r>
              <a:rPr sz="3200" spc="-5" dirty="0"/>
              <a:t>audience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484139"/>
            <a:ext cx="8056880" cy="36880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 marR="1227455" indent="-34036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Audience analysis studies </a:t>
            </a:r>
            <a:r>
              <a:rPr sz="2400" dirty="0">
                <a:latin typeface="Carlito"/>
                <a:cs typeface="Carlito"/>
              </a:rPr>
              <a:t>your audience along three  </a:t>
            </a:r>
            <a:r>
              <a:rPr sz="2400" spc="-5" dirty="0">
                <a:latin typeface="Carlito"/>
                <a:cs typeface="Carlito"/>
              </a:rPr>
              <a:t>primary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dimensions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50" dirty="0">
              <a:latin typeface="Carlito"/>
              <a:cs typeface="Carlito"/>
            </a:endParaRPr>
          </a:p>
          <a:p>
            <a:pPr marL="355600" marR="550545" indent="-342900">
              <a:lnSpc>
                <a:spcPct val="81800"/>
              </a:lnSpc>
              <a:buAutoNum type="arabicPeriod"/>
              <a:tabLst>
                <a:tab pos="355600" algn="l"/>
                <a:tab pos="3391535" algn="l"/>
              </a:tabLst>
            </a:pPr>
            <a:r>
              <a:rPr sz="2400" spc="-5" dirty="0">
                <a:latin typeface="Carlito"/>
                <a:cs typeface="Carlito"/>
              </a:rPr>
              <a:t>Demographic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Analysis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dirty="0">
                <a:latin typeface="Arial"/>
                <a:cs typeface="Arial"/>
              </a:rPr>
              <a:t>:	</a:t>
            </a:r>
            <a:r>
              <a:rPr sz="2000" spc="5" dirty="0">
                <a:latin typeface="Times New Roman"/>
                <a:cs typeface="Times New Roman"/>
              </a:rPr>
              <a:t>Who </a:t>
            </a:r>
            <a:r>
              <a:rPr sz="2000" dirty="0">
                <a:latin typeface="Times New Roman"/>
                <a:cs typeface="Times New Roman"/>
              </a:rPr>
              <a:t>is in your audience? What are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their  individual and group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characteristics?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6600"/>
              </a:buClr>
              <a:buFont typeface="Carlito"/>
              <a:buAutoNum type="arabicPeriod"/>
            </a:pPr>
            <a:endParaRPr sz="29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81800"/>
              </a:lnSpc>
              <a:buAutoNum type="arabicPeriod"/>
              <a:tabLst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Psychological Analysis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000" dirty="0">
                <a:latin typeface="Times New Roman"/>
                <a:cs typeface="Times New Roman"/>
              </a:rPr>
              <a:t>What does your audience know? What do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  </a:t>
            </a:r>
            <a:r>
              <a:rPr sz="2000" spc="-5" dirty="0">
                <a:latin typeface="Times New Roman"/>
                <a:cs typeface="Times New Roman"/>
              </a:rPr>
              <a:t>believe? </a:t>
            </a:r>
            <a:r>
              <a:rPr sz="2000" dirty="0">
                <a:latin typeface="Times New Roman"/>
                <a:cs typeface="Times New Roman"/>
              </a:rPr>
              <a:t>What do they think about your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topic?</a:t>
            </a: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6600"/>
              </a:buClr>
              <a:buFont typeface="Carlito"/>
              <a:buAutoNum type="arabicPeriod"/>
            </a:pPr>
            <a:endParaRPr sz="205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2655"/>
              </a:lnSpc>
              <a:buAutoNum type="arabicPeriod"/>
              <a:tabLst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Contextual Analysis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000" dirty="0">
                <a:latin typeface="Times New Roman"/>
                <a:cs typeface="Times New Roman"/>
              </a:rPr>
              <a:t>When and where are you </a:t>
            </a:r>
            <a:r>
              <a:rPr sz="2000" spc="-5" dirty="0">
                <a:latin typeface="Times New Roman"/>
                <a:cs typeface="Times New Roman"/>
              </a:rPr>
              <a:t>presenting? </a:t>
            </a:r>
            <a:r>
              <a:rPr sz="2000" spc="5" dirty="0">
                <a:latin typeface="Times New Roman"/>
                <a:cs typeface="Times New Roman"/>
              </a:rPr>
              <a:t>Why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</a:p>
          <a:p>
            <a:pPr marL="355600">
              <a:lnSpc>
                <a:spcPts val="2175"/>
              </a:lnSpc>
            </a:pPr>
            <a:r>
              <a:rPr sz="2000" dirty="0">
                <a:latin typeface="Times New Roman"/>
                <a:cs typeface="Times New Roman"/>
              </a:rPr>
              <a:t>audience </a:t>
            </a:r>
            <a:r>
              <a:rPr sz="2000" spc="-5" dirty="0">
                <a:latin typeface="Times New Roman"/>
                <a:cs typeface="Times New Roman"/>
              </a:rPr>
              <a:t>listening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138473"/>
            <a:ext cx="733679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"/>
                <a:cs typeface="Arial"/>
              </a:rPr>
              <a:t>1. </a:t>
            </a:r>
            <a:r>
              <a:rPr sz="3200" dirty="0"/>
              <a:t>Demographic Audience</a:t>
            </a:r>
            <a:r>
              <a:rPr sz="3200" spc="-85" dirty="0"/>
              <a:t> </a:t>
            </a:r>
            <a:r>
              <a:rPr sz="320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838200"/>
            <a:ext cx="8887333" cy="57289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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aim </a:t>
            </a:r>
            <a:r>
              <a:rPr sz="2000" dirty="0">
                <a:latin typeface="Times New Roman"/>
                <a:cs typeface="Times New Roman"/>
              </a:rPr>
              <a:t>of demographic audience analysis is to discover </a:t>
            </a:r>
            <a:r>
              <a:rPr sz="2000" spc="5" dirty="0">
                <a:latin typeface="Times New Roman"/>
                <a:cs typeface="Times New Roman"/>
              </a:rPr>
              <a:t>who </a:t>
            </a:r>
            <a:r>
              <a:rPr sz="2000" dirty="0">
                <a:latin typeface="Times New Roman"/>
                <a:cs typeface="Times New Roman"/>
              </a:rPr>
              <a:t>you are speaking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to,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Depending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your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topic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message,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some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following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questions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will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relevant</a:t>
            </a:r>
            <a:endParaRPr sz="18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10" dirty="0">
                <a:latin typeface="Times New Roman"/>
                <a:cs typeface="Times New Roman"/>
              </a:rPr>
              <a:t>some </a:t>
            </a:r>
            <a:r>
              <a:rPr sz="1800" dirty="0">
                <a:latin typeface="Times New Roman"/>
                <a:cs typeface="Times New Roman"/>
              </a:rPr>
              <a:t>will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not: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"/>
              <a:tabLst>
                <a:tab pos="355600" algn="l"/>
              </a:tabLst>
            </a:pP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dirty="0">
                <a:latin typeface="Times New Roman"/>
                <a:cs typeface="Times New Roman"/>
              </a:rPr>
              <a:t>old are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they?</a:t>
            </a:r>
          </a:p>
          <a:p>
            <a:pPr marL="355600" marR="5080" indent="3937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talk about investment </a:t>
            </a:r>
            <a:r>
              <a:rPr sz="2000" dirty="0">
                <a:latin typeface="Times New Roman"/>
                <a:cs typeface="Times New Roman"/>
              </a:rPr>
              <a:t>options </a:t>
            </a:r>
            <a:r>
              <a:rPr sz="2000" spc="-5" dirty="0">
                <a:latin typeface="Times New Roman"/>
                <a:cs typeface="Times New Roman"/>
              </a:rPr>
              <a:t>would </a:t>
            </a:r>
            <a:r>
              <a:rPr sz="2000" dirty="0">
                <a:latin typeface="Times New Roman"/>
                <a:cs typeface="Times New Roman"/>
              </a:rPr>
              <a:t>be very </a:t>
            </a:r>
            <a:r>
              <a:rPr sz="2000" spc="-5" dirty="0">
                <a:latin typeface="Times New Roman"/>
                <a:cs typeface="Times New Roman"/>
              </a:rPr>
              <a:t>different </a:t>
            </a:r>
            <a:r>
              <a:rPr sz="2000" spc="-10" dirty="0">
                <a:latin typeface="Times New Roman"/>
                <a:cs typeface="Times New Roman"/>
              </a:rPr>
              <a:t>if </a:t>
            </a:r>
            <a:r>
              <a:rPr sz="2000" spc="-5" dirty="0">
                <a:latin typeface="Times New Roman"/>
                <a:cs typeface="Times New Roman"/>
              </a:rPr>
              <a:t>you are speaking with  </a:t>
            </a:r>
            <a:r>
              <a:rPr sz="2000" dirty="0">
                <a:latin typeface="Times New Roman"/>
                <a:cs typeface="Times New Roman"/>
              </a:rPr>
              <a:t>teenagers versus a group nearing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retirement.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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Men? </a:t>
            </a:r>
            <a:r>
              <a:rPr sz="2000" dirty="0">
                <a:latin typeface="Times New Roman"/>
                <a:cs typeface="Times New Roman"/>
              </a:rPr>
              <a:t>Women?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Mixed?</a:t>
            </a:r>
          </a:p>
          <a:p>
            <a:pPr marL="355600" marR="8255" indent="3937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talk about nutrition, fitness, or fashion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depend on the </a:t>
            </a:r>
            <a:r>
              <a:rPr sz="2000" spc="-5" dirty="0">
                <a:latin typeface="Times New Roman"/>
                <a:cs typeface="Times New Roman"/>
              </a:rPr>
              <a:t>gender of </a:t>
            </a:r>
            <a:r>
              <a:rPr sz="2000" spc="-10" dirty="0">
                <a:latin typeface="Times New Roman"/>
                <a:cs typeface="Times New Roman"/>
              </a:rPr>
              <a:t>your  </a:t>
            </a:r>
            <a:r>
              <a:rPr sz="2000" dirty="0">
                <a:latin typeface="Times New Roman"/>
                <a:cs typeface="Times New Roman"/>
              </a:rPr>
              <a:t>audience.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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What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their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profession?</a:t>
            </a:r>
          </a:p>
          <a:p>
            <a:pPr marL="355600" marR="5080" indent="381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Times New Roman"/>
                <a:cs typeface="Times New Roman"/>
              </a:rPr>
              <a:t>Imagine talking about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scientific discovery </a:t>
            </a:r>
            <a:r>
              <a:rPr sz="2000" dirty="0">
                <a:latin typeface="Times New Roman"/>
                <a:cs typeface="Times New Roman"/>
              </a:rPr>
              <a:t>with </a:t>
            </a:r>
            <a:r>
              <a:rPr sz="2000" spc="-5" dirty="0">
                <a:latin typeface="Times New Roman"/>
                <a:cs typeface="Times New Roman"/>
              </a:rPr>
              <a:t>an audience of engineers versus  </a:t>
            </a:r>
            <a:r>
              <a:rPr sz="2000" dirty="0">
                <a:latin typeface="Times New Roman"/>
                <a:cs typeface="Times New Roman"/>
              </a:rPr>
              <a:t>accountants.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20776"/>
            <a:ext cx="8074025" cy="583858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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What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their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religion?</a:t>
            </a:r>
          </a:p>
          <a:p>
            <a:pPr marL="355600" marR="5080" indent="-2476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talk </a:t>
            </a:r>
            <a:r>
              <a:rPr sz="2000" spc="-5" dirty="0">
                <a:latin typeface="Times New Roman"/>
                <a:cs typeface="Times New Roman"/>
              </a:rPr>
              <a:t>about moral issues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depend heavily </a:t>
            </a:r>
            <a:r>
              <a:rPr sz="2000" spc="-5" dirty="0">
                <a:latin typeface="Times New Roman"/>
                <a:cs typeface="Times New Roman"/>
              </a:rPr>
              <a:t>on the religion of </a:t>
            </a:r>
            <a:r>
              <a:rPr sz="2000" dirty="0">
                <a:latin typeface="Times New Roman"/>
                <a:cs typeface="Times New Roman"/>
              </a:rPr>
              <a:t>your  audience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members.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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What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their educational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level?</a:t>
            </a:r>
            <a:endParaRPr sz="2000" dirty="0">
              <a:latin typeface="Times New Roman"/>
              <a:cs typeface="Times New Roman"/>
            </a:endParaRPr>
          </a:p>
          <a:p>
            <a:pPr marL="45593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Times New Roman"/>
                <a:cs typeface="Times New Roman"/>
              </a:rPr>
              <a:t>Imagine </a:t>
            </a:r>
            <a:r>
              <a:rPr sz="2000" dirty="0">
                <a:latin typeface="Times New Roman"/>
                <a:cs typeface="Times New Roman"/>
              </a:rPr>
              <a:t>the difference speaking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high school students versus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lawyers.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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What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their personality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type?</a:t>
            </a:r>
            <a:endParaRPr sz="2000" dirty="0">
              <a:latin typeface="Times New Roman"/>
              <a:cs typeface="Times New Roman"/>
            </a:endParaRPr>
          </a:p>
          <a:p>
            <a:pPr marL="355600" marR="6350" indent="-2476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Times New Roman"/>
                <a:cs typeface="Times New Roman"/>
              </a:rPr>
              <a:t>Introverts and extroverts </a:t>
            </a:r>
            <a:r>
              <a:rPr sz="2000" dirty="0">
                <a:latin typeface="Times New Roman"/>
                <a:cs typeface="Times New Roman"/>
              </a:rPr>
              <a:t>have </a:t>
            </a:r>
            <a:r>
              <a:rPr sz="2000" spc="-5" dirty="0">
                <a:latin typeface="Times New Roman"/>
                <a:cs typeface="Times New Roman"/>
              </a:rPr>
              <a:t>different preferences that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spc="-5" dirty="0">
                <a:latin typeface="Times New Roman"/>
                <a:cs typeface="Times New Roman"/>
              </a:rPr>
              <a:t>impact </a:t>
            </a:r>
            <a:r>
              <a:rPr sz="2000" spc="-10" dirty="0">
                <a:latin typeface="Times New Roman"/>
                <a:cs typeface="Times New Roman"/>
              </a:rPr>
              <a:t>your  </a:t>
            </a:r>
            <a:r>
              <a:rPr sz="2000" spc="-5" dirty="0">
                <a:latin typeface="Times New Roman"/>
                <a:cs typeface="Times New Roman"/>
              </a:rPr>
              <a:t>seminar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approach.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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Are they your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peers?</a:t>
            </a:r>
          </a:p>
          <a:p>
            <a:pPr marL="39179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e.g. co-workers or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classmates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 marL="355600" marR="3574415" indent="-355600">
              <a:lnSpc>
                <a:spcPct val="120100"/>
              </a:lnSpc>
              <a:spcBef>
                <a:spcPts val="5"/>
              </a:spcBef>
              <a:buFont typeface="Wingdings"/>
              <a:buChar char="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Are they your superiors or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subordinates?  </a:t>
            </a:r>
            <a:r>
              <a:rPr sz="2000" dirty="0">
                <a:latin typeface="Times New Roman"/>
                <a:cs typeface="Times New Roman"/>
              </a:rPr>
              <a:t>Either could be good or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bad…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84428"/>
            <a:ext cx="7981315" cy="34188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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Is the audience homogeneous or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heterogeneous?</a:t>
            </a:r>
          </a:p>
          <a:p>
            <a:pPr marL="355600" marR="5080" indent="3619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It usually </a:t>
            </a:r>
            <a:r>
              <a:rPr sz="2000" spc="-5" dirty="0">
                <a:latin typeface="Times New Roman"/>
                <a:cs typeface="Times New Roman"/>
              </a:rPr>
              <a:t>makes </a:t>
            </a:r>
            <a:r>
              <a:rPr sz="2000" dirty="0">
                <a:latin typeface="Times New Roman"/>
                <a:cs typeface="Times New Roman"/>
              </a:rPr>
              <a:t>your </a:t>
            </a:r>
            <a:r>
              <a:rPr sz="2000" spc="-5" dirty="0">
                <a:latin typeface="Times New Roman"/>
                <a:cs typeface="Times New Roman"/>
              </a:rPr>
              <a:t>life easier </a:t>
            </a:r>
            <a:r>
              <a:rPr sz="2000" dirty="0">
                <a:latin typeface="Times New Roman"/>
                <a:cs typeface="Times New Roman"/>
              </a:rPr>
              <a:t>if your audience is fairly homogeneous in  certain ways. For </a:t>
            </a:r>
            <a:r>
              <a:rPr sz="2000" spc="-5" dirty="0">
                <a:latin typeface="Times New Roman"/>
                <a:cs typeface="Times New Roman"/>
              </a:rPr>
              <a:t>example, </a:t>
            </a:r>
            <a:r>
              <a:rPr sz="2000" dirty="0">
                <a:latin typeface="Times New Roman"/>
                <a:cs typeface="Times New Roman"/>
              </a:rPr>
              <a:t>you can be far </a:t>
            </a:r>
            <a:r>
              <a:rPr sz="2000" spc="-5" dirty="0">
                <a:latin typeface="Times New Roman"/>
                <a:cs typeface="Times New Roman"/>
              </a:rPr>
              <a:t>more </a:t>
            </a:r>
            <a:r>
              <a:rPr sz="2000" dirty="0">
                <a:latin typeface="Times New Roman"/>
                <a:cs typeface="Times New Roman"/>
              </a:rPr>
              <a:t>technical if you are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talking  to a room full of engineers. Just be careful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assume </a:t>
            </a:r>
            <a:r>
              <a:rPr sz="2000" dirty="0">
                <a:latin typeface="Times New Roman"/>
                <a:cs typeface="Times New Roman"/>
              </a:rPr>
              <a:t>your audience  </a:t>
            </a:r>
            <a:r>
              <a:rPr sz="2000" spc="-5" dirty="0">
                <a:latin typeface="Times New Roman"/>
                <a:cs typeface="Times New Roman"/>
              </a:rPr>
              <a:t>members </a:t>
            </a:r>
            <a:r>
              <a:rPr sz="2000" dirty="0">
                <a:latin typeface="Times New Roman"/>
                <a:cs typeface="Times New Roman"/>
              </a:rPr>
              <a:t>are identical — they are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buFont typeface="Wingdings"/>
              <a:buChar char="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What is the </a:t>
            </a:r>
            <a:r>
              <a:rPr sz="2000" spc="-5" dirty="0">
                <a:latin typeface="Times New Roman"/>
                <a:cs typeface="Times New Roman"/>
              </a:rPr>
              <a:t>size </a:t>
            </a:r>
            <a:r>
              <a:rPr sz="2000" dirty="0">
                <a:latin typeface="Times New Roman"/>
                <a:cs typeface="Times New Roman"/>
              </a:rPr>
              <a:t>of the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audience?</a:t>
            </a:r>
          </a:p>
          <a:p>
            <a:pPr marL="355600" marR="661035" indent="36195" algn="just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latin typeface="Times New Roman"/>
                <a:cs typeface="Times New Roman"/>
              </a:rPr>
              <a:t>Larger audiences </a:t>
            </a:r>
            <a:r>
              <a:rPr sz="2000" spc="-5" dirty="0">
                <a:latin typeface="Times New Roman"/>
                <a:cs typeface="Times New Roman"/>
              </a:rPr>
              <a:t>dictate many </a:t>
            </a:r>
            <a:r>
              <a:rPr sz="2000" dirty="0">
                <a:latin typeface="Times New Roman"/>
                <a:cs typeface="Times New Roman"/>
              </a:rPr>
              <a:t>presentation differences compared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 </a:t>
            </a:r>
            <a:r>
              <a:rPr sz="2000" spc="-5" dirty="0">
                <a:latin typeface="Times New Roman"/>
                <a:cs typeface="Times New Roman"/>
              </a:rPr>
              <a:t>smaller </a:t>
            </a:r>
            <a:r>
              <a:rPr sz="2000" dirty="0">
                <a:latin typeface="Times New Roman"/>
                <a:cs typeface="Times New Roman"/>
              </a:rPr>
              <a:t>audiences. In addition, larger audiences will </a:t>
            </a:r>
            <a:r>
              <a:rPr sz="2000" spc="-5" dirty="0">
                <a:latin typeface="Times New Roman"/>
                <a:cs typeface="Times New Roman"/>
              </a:rPr>
              <a:t>tend </a:t>
            </a:r>
            <a:r>
              <a:rPr sz="2000" dirty="0">
                <a:latin typeface="Times New Roman"/>
                <a:cs typeface="Times New Roman"/>
              </a:rPr>
              <a:t>to be </a:t>
            </a:r>
            <a:r>
              <a:rPr sz="2000" spc="-5" dirty="0">
                <a:latin typeface="Times New Roman"/>
                <a:cs typeface="Times New Roman"/>
              </a:rPr>
              <a:t>more  </a:t>
            </a:r>
            <a:r>
              <a:rPr sz="2000" dirty="0">
                <a:latin typeface="Times New Roman"/>
                <a:cs typeface="Times New Roman"/>
              </a:rPr>
              <a:t>heterogeneous, and so you can draw fewer conclusions about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them.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0422" y="511886"/>
            <a:ext cx="7366000" cy="5969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2. </a:t>
            </a:r>
            <a:r>
              <a:rPr sz="3200" dirty="0"/>
              <a:t>Psychological Audience</a:t>
            </a:r>
            <a:r>
              <a:rPr sz="3200" spc="-85" dirty="0"/>
              <a:t> </a:t>
            </a:r>
            <a:r>
              <a:rPr sz="320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653665"/>
            <a:ext cx="8006715" cy="275653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5600" marR="62230" indent="-342900">
              <a:lnSpc>
                <a:spcPts val="2690"/>
              </a:lnSpc>
              <a:spcBef>
                <a:spcPts val="740"/>
              </a:spcBef>
              <a:buFont typeface="Wingdings"/>
              <a:buChar char=""/>
              <a:tabLst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aim of </a:t>
            </a:r>
            <a:r>
              <a:rPr sz="2800" spc="-10" dirty="0">
                <a:latin typeface="Carlito"/>
                <a:cs typeface="Carlito"/>
              </a:rPr>
              <a:t>psychological </a:t>
            </a:r>
            <a:r>
              <a:rPr sz="2800" spc="-5" dirty="0">
                <a:latin typeface="Carlito"/>
                <a:cs typeface="Carlito"/>
              </a:rPr>
              <a:t>audience analysis is to  </a:t>
            </a:r>
            <a:r>
              <a:rPr sz="2800" spc="-10" dirty="0">
                <a:latin typeface="Carlito"/>
                <a:cs typeface="Carlito"/>
              </a:rPr>
              <a:t>discover </a:t>
            </a:r>
            <a:r>
              <a:rPr sz="2800" spc="-5" dirty="0">
                <a:latin typeface="Carlito"/>
                <a:cs typeface="Carlito"/>
              </a:rPr>
              <a:t>what your audience may be </a:t>
            </a:r>
            <a:r>
              <a:rPr sz="2800" spc="-10" dirty="0">
                <a:latin typeface="Carlito"/>
                <a:cs typeface="Carlito"/>
              </a:rPr>
              <a:t>thinking before 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during </a:t>
            </a:r>
            <a:r>
              <a:rPr sz="2800" spc="-5" dirty="0">
                <a:latin typeface="Carlito"/>
                <a:cs typeface="Carlito"/>
              </a:rPr>
              <a:t>your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presentation.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FF6600"/>
              </a:buClr>
              <a:buFont typeface="Wingdings"/>
              <a:buChar char=""/>
            </a:pP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6600"/>
              </a:buClr>
              <a:buFont typeface="Wingdings"/>
              <a:buChar char=""/>
            </a:pPr>
            <a:endParaRPr sz="3250" dirty="0">
              <a:latin typeface="Carlito"/>
              <a:cs typeface="Carlito"/>
            </a:endParaRPr>
          </a:p>
          <a:p>
            <a:pPr marL="355600" marR="5080" indent="-342900">
              <a:lnSpc>
                <a:spcPts val="2690"/>
              </a:lnSpc>
              <a:buFont typeface="Wingdings"/>
              <a:buChar char=""/>
              <a:tabLst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Psychological analysis covers </a:t>
            </a:r>
            <a:r>
              <a:rPr sz="2800" spc="-10" dirty="0">
                <a:latin typeface="Carlito"/>
                <a:cs typeface="Carlito"/>
              </a:rPr>
              <a:t>both </a:t>
            </a:r>
            <a:r>
              <a:rPr sz="2800" spc="-5" dirty="0">
                <a:latin typeface="Carlito"/>
                <a:cs typeface="Carlito"/>
              </a:rPr>
              <a:t>the knowledge </a:t>
            </a:r>
            <a:r>
              <a:rPr sz="2800" spc="-10" dirty="0">
                <a:latin typeface="Carlito"/>
                <a:cs typeface="Carlito"/>
              </a:rPr>
              <a:t>(or  </a:t>
            </a:r>
            <a:r>
              <a:rPr sz="2800" spc="-5" dirty="0">
                <a:latin typeface="Carlito"/>
                <a:cs typeface="Carlito"/>
              </a:rPr>
              <a:t>lack of knowledge) and the </a:t>
            </a:r>
            <a:r>
              <a:rPr sz="2800" spc="-10" dirty="0">
                <a:latin typeface="Carlito"/>
                <a:cs typeface="Carlito"/>
              </a:rPr>
              <a:t>beliefs </a:t>
            </a:r>
            <a:r>
              <a:rPr sz="2800" spc="-5" dirty="0">
                <a:latin typeface="Carlito"/>
                <a:cs typeface="Carlito"/>
              </a:rPr>
              <a:t>of your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audience.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1189</Words>
  <Application>Microsoft Office PowerPoint</Application>
  <PresentationFormat>On-screen Show (4:3)</PresentationFormat>
  <Paragraphs>127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Carlito</vt:lpstr>
      <vt:lpstr>Century Gothic</vt:lpstr>
      <vt:lpstr>Times New Roman</vt:lpstr>
      <vt:lpstr>Wingdings</vt:lpstr>
      <vt:lpstr>Wingdings 3</vt:lpstr>
      <vt:lpstr>Ion</vt:lpstr>
      <vt:lpstr>Synopsis</vt:lpstr>
      <vt:lpstr>Categories of Audience</vt:lpstr>
      <vt:lpstr>PowerPoint Presentation</vt:lpstr>
      <vt:lpstr>What is Audience Analysis?</vt:lpstr>
      <vt:lpstr>Three ways to analysis audience</vt:lpstr>
      <vt:lpstr>1. Demographic Audience Analysis</vt:lpstr>
      <vt:lpstr>PowerPoint Presentation</vt:lpstr>
      <vt:lpstr>PowerPoint Presentation</vt:lpstr>
      <vt:lpstr>2. Psychological Audience Analysis</vt:lpstr>
      <vt:lpstr>Audience Knowledge</vt:lpstr>
      <vt:lpstr>Audience Beliefs</vt:lpstr>
      <vt:lpstr>3. Contextual Audience Analysis</vt:lpstr>
      <vt:lpstr>PowerPoint Presentation</vt:lpstr>
      <vt:lpstr>Remember that you are speaking to individuals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Synopsis</dc:title>
  <cp:lastModifiedBy>DARK</cp:lastModifiedBy>
  <cp:revision>5</cp:revision>
  <dcterms:created xsi:type="dcterms:W3CDTF">2020-10-04T17:46:10Z</dcterms:created>
  <dcterms:modified xsi:type="dcterms:W3CDTF">2020-10-04T17:58:05Z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2014-04-06T00:00:00Z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2020-10-04T00:00:00Z</vt:filetime>
  </property>
</Properties>
</file>