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4464" y="586181"/>
            <a:ext cx="627507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9090"/>
            <a:ext cx="8072119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0575"/>
            <a:ext cx="9144000" cy="302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183" y="2729738"/>
            <a:ext cx="7819809" cy="124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89635"/>
            <a:ext cx="864298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318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detailed 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hardware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quick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reference.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contact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number 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list are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included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manuals.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35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basically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designed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to teach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readers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something 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new.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be self- paced or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designed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with a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course.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304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solidFill>
                  <a:srgbClr val="FFFFFF"/>
                </a:solidFill>
                <a:latin typeface="Calibri"/>
                <a:cs typeface="Calibri"/>
              </a:rPr>
              <a:t>Operator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detailed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operating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instruments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equipment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include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installation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troubleshooting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instructions.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3165"/>
            <a:ext cx="7755890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8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Service manuals-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used by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service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technicians or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engineers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perform routine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maintenance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troubleshoot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fix  problems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breakdowns.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guides-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designed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away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from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desk,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often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outdoors.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They are commonly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identify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plants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or animals, or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describe field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tests.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1115567"/>
            <a:ext cx="5884164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6903" y="2334767"/>
            <a:ext cx="7010400" cy="163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79" y="3553967"/>
            <a:ext cx="5789676" cy="163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0488" y="1740789"/>
            <a:ext cx="4278630" cy="704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2064" y="2959480"/>
            <a:ext cx="549910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142" y="4180713"/>
            <a:ext cx="4420870" cy="702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23" y="275843"/>
            <a:ext cx="7735824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8890" y="658368"/>
            <a:ext cx="6905256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1529842"/>
            <a:ext cx="8550910" cy="465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Here are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400" spc="-1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in making a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manual: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endParaRPr sz="3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audience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you are 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34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b="1" spc="-90" dirty="0">
                <a:solidFill>
                  <a:srgbClr val="FFFFFF"/>
                </a:solidFill>
                <a:latin typeface="Calibri"/>
                <a:cs typeface="Calibri"/>
              </a:rPr>
              <a:t>for.</a:t>
            </a:r>
            <a:endParaRPr sz="3400">
              <a:latin typeface="Calibri"/>
              <a:cs typeface="Calibri"/>
            </a:endParaRPr>
          </a:p>
          <a:p>
            <a:pPr marL="527685" marR="722630" indent="-51562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exactly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what are 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talk  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about in the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manual.</a:t>
            </a:r>
            <a:endParaRPr sz="3400">
              <a:latin typeface="Calibri"/>
              <a:cs typeface="Calibri"/>
            </a:endParaRPr>
          </a:p>
          <a:p>
            <a:pPr marL="527685" marR="280670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upon a logical 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present 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your  manual.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85013"/>
            <a:ext cx="8366759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265" algn="l"/>
              </a:tabLst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use a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technical 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terminology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jargon, prepare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glossary.</a:t>
            </a:r>
            <a:endParaRPr sz="3600">
              <a:latin typeface="Calibri"/>
              <a:cs typeface="Calibri"/>
            </a:endParaRPr>
          </a:p>
          <a:p>
            <a:pPr marL="355600" marR="698500" indent="-342900">
              <a:lnSpc>
                <a:spcPct val="100000"/>
              </a:lnSpc>
              <a:spcBef>
                <a:spcPts val="865"/>
              </a:spcBef>
              <a:buAutoNum type="arabicPeriod" startAt="5"/>
              <a:tabLst>
                <a:tab pos="469265" algn="l"/>
              </a:tabLst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subjects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are you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sz="3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research.</a:t>
            </a:r>
            <a:endParaRPr sz="3600">
              <a:latin typeface="Calibri"/>
              <a:cs typeface="Calibri"/>
            </a:endParaRPr>
          </a:p>
          <a:p>
            <a:pPr marL="355600" marR="1315720" indent="-342900">
              <a:lnSpc>
                <a:spcPct val="100000"/>
              </a:lnSpc>
              <a:spcBef>
                <a:spcPts val="865"/>
              </a:spcBef>
              <a:buAutoNum type="arabicPeriod" startAt="5"/>
              <a:tabLst>
                <a:tab pos="469265" algn="l"/>
              </a:tabLst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on an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organization for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each 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section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you are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write.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70"/>
              </a:spcBef>
              <a:buAutoNum type="arabicPeriod" startAt="5"/>
              <a:tabLst>
                <a:tab pos="469265" algn="l"/>
              </a:tabLst>
            </a:pP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Organize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section and subsection in a 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logical </a:t>
            </a:r>
            <a:r>
              <a:rPr sz="3600" b="1" spc="-55" dirty="0">
                <a:solidFill>
                  <a:srgbClr val="FFFFFF"/>
                </a:solidFill>
                <a:latin typeface="Calibri"/>
                <a:cs typeface="Calibri"/>
              </a:rPr>
              <a:t>order,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narrowing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range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of the 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topic.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97965"/>
            <a:ext cx="7449184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Calibri"/>
              <a:buAutoNum type="arabicPeriod" startAt="9"/>
              <a:tabLst>
                <a:tab pos="418465" algn="l"/>
              </a:tabLst>
            </a:pPr>
            <a:r>
              <a:rPr dirty="0"/>
              <a:t>	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use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your organization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as 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guide.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Alter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if it doesn’t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endParaRPr sz="3200">
              <a:latin typeface="Calibri"/>
              <a:cs typeface="Calibri"/>
            </a:endParaRPr>
          </a:p>
          <a:p>
            <a:pPr marL="624840" indent="-612775">
              <a:lnSpc>
                <a:spcPct val="100000"/>
              </a:lnSpc>
              <a:spcBef>
                <a:spcPts val="770"/>
              </a:spcBef>
              <a:buAutoNum type="arabicPeriod" startAt="9"/>
              <a:tabLst>
                <a:tab pos="625475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Don’t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plagiarize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someone 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else’s</a:t>
            </a:r>
            <a:r>
              <a:rPr sz="3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writing.</a:t>
            </a:r>
            <a:endParaRPr sz="3200">
              <a:latin typeface="Calibri"/>
              <a:cs typeface="Calibri"/>
            </a:endParaRPr>
          </a:p>
          <a:p>
            <a:pPr marL="624205" indent="-612140">
              <a:lnSpc>
                <a:spcPct val="100000"/>
              </a:lnSpc>
              <a:spcBef>
                <a:spcPts val="765"/>
              </a:spcBef>
              <a:buAutoNum type="arabicPeriod" startAt="9"/>
              <a:tabLst>
                <a:tab pos="624840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appropriate</a:t>
            </a:r>
            <a:r>
              <a:rPr sz="32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illustrations.</a:t>
            </a:r>
            <a:endParaRPr sz="3200">
              <a:latin typeface="Calibri"/>
              <a:cs typeface="Calibri"/>
            </a:endParaRPr>
          </a:p>
          <a:p>
            <a:pPr marL="624205" indent="-612140">
              <a:lnSpc>
                <a:spcPct val="100000"/>
              </a:lnSpc>
              <a:spcBef>
                <a:spcPts val="770"/>
              </a:spcBef>
              <a:buAutoNum type="arabicPeriod" startAt="9"/>
              <a:tabLst>
                <a:tab pos="624840" algn="l"/>
              </a:tabLst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Proofread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verify your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5035" y="275843"/>
            <a:ext cx="3276600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1628" y="658368"/>
            <a:ext cx="2421382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07565"/>
            <a:ext cx="747204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book full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 instructions</a:t>
            </a:r>
            <a:r>
              <a:rPr sz="32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tells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mostly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do in 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making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 object or a</a:t>
            </a:r>
            <a:r>
              <a:rPr sz="32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machine.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07314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239010" algn="l"/>
              </a:tabLst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Unlike to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procedures,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being 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packed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compiled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in a book or in  handouts.	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The manual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everything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meet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readers.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6661"/>
            <a:ext cx="7940675" cy="558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Manuals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used in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machineries.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Each 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bought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has an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3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guide 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the manual that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tells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description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 an  object and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32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task. </a:t>
            </a:r>
            <a:r>
              <a:rPr sz="3200" b="1" spc="-85" dirty="0">
                <a:solidFill>
                  <a:srgbClr val="FFFFFF"/>
                </a:solidFill>
                <a:latin typeface="Calibri"/>
                <a:cs typeface="Calibri"/>
              </a:rPr>
              <a:t>You 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to undergo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tests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to enumerate 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elaborate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descriptions in doing  or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making something else. </a:t>
            </a:r>
            <a:r>
              <a:rPr sz="3200" b="1" spc="-8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follow 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principles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effective 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satisfies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readers.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3" y="1766316"/>
            <a:ext cx="8383524" cy="1475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2863595"/>
            <a:ext cx="7711440" cy="1475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6911" y="2317495"/>
            <a:ext cx="6949262" cy="668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4295" y="3416934"/>
            <a:ext cx="6496039" cy="659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91160"/>
            <a:ext cx="8509635" cy="577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 PRINCIPLES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2800" b="1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MANUAL?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90000"/>
              </a:lnSpc>
              <a:spcBef>
                <a:spcPts val="770"/>
              </a:spcBef>
            </a:pP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organize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properly in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logical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list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arrange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details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based 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given.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Introductory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Explanation</a:t>
            </a:r>
            <a:endParaRPr sz="3200">
              <a:latin typeface="Calibri"/>
              <a:cs typeface="Calibri"/>
            </a:endParaRPr>
          </a:p>
          <a:p>
            <a:pPr marL="355600" marR="758825">
              <a:lnSpc>
                <a:spcPct val="90000"/>
              </a:lnSpc>
              <a:spcBef>
                <a:spcPts val="770"/>
              </a:spcBef>
            </a:pP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explain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purpose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 objective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readers  understand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object being discussed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procedurally.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527" y="868680"/>
            <a:ext cx="757580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904239"/>
            <a:ext cx="7489825" cy="0"/>
          </a:xfrm>
          <a:custGeom>
            <a:avLst/>
            <a:gdLst/>
            <a:ahLst/>
            <a:cxnLst/>
            <a:rect l="l" t="t" r="r" b="b"/>
            <a:pathLst>
              <a:path w="7489825">
                <a:moveTo>
                  <a:pt x="0" y="0"/>
                </a:moveTo>
                <a:lnTo>
                  <a:pt x="7489825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527" y="1107947"/>
            <a:ext cx="74005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1430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527"/>
            <a:ext cx="7990840" cy="531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THE PRINCIPLES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2800" b="1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MANUAL?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355600" marR="4826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manual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overview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preface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topic.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way,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could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capture 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essence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enthusiasts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readers.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Clear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manual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procedural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describe the 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making of an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object.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727" y="1010411"/>
            <a:ext cx="765200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046480"/>
            <a:ext cx="7566025" cy="0"/>
          </a:xfrm>
          <a:custGeom>
            <a:avLst/>
            <a:gdLst/>
            <a:ahLst/>
            <a:cxnLst/>
            <a:rect l="l" t="t" r="r" b="b"/>
            <a:pathLst>
              <a:path w="7566025">
                <a:moveTo>
                  <a:pt x="0" y="0"/>
                </a:moveTo>
                <a:lnTo>
                  <a:pt x="7566025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260347"/>
            <a:ext cx="74005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2954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208" y="1571244"/>
            <a:ext cx="8420100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6547" y="2912364"/>
            <a:ext cx="6530340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5238" y="2220214"/>
            <a:ext cx="6733978" cy="817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8764" y="3561334"/>
            <a:ext cx="5078984" cy="825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9090"/>
            <a:ext cx="803592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Here are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manual: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5" dirty="0">
                <a:solidFill>
                  <a:srgbClr val="FFFFFF"/>
                </a:solidFill>
                <a:latin typeface="Calibri"/>
                <a:cs typeface="Calibri"/>
              </a:rPr>
              <a:t>Policy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document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rules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governing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organization.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board,  organization,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departments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levels.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4743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document how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things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are 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made.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Step by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flow  diagrams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are frequently</a:t>
            </a:r>
            <a:r>
              <a:rPr sz="3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used.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127" y="1107947"/>
            <a:ext cx="648614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16661"/>
            <a:ext cx="6499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FFFFFF"/>
                </a:solidFill>
              </a:rPr>
              <a:t>W</a:t>
            </a:r>
            <a:r>
              <a:rPr sz="3200" u="heavy" spc="-65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HAT </a:t>
            </a: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ARE THE </a:t>
            </a:r>
            <a:r>
              <a:rPr sz="3200" u="heavy" spc="-10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TYPES </a:t>
            </a:r>
            <a:r>
              <a:rPr sz="3200" u="heavy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OF A</a:t>
            </a:r>
            <a:r>
              <a:rPr sz="3200" u="heavy" spc="10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 </a:t>
            </a:r>
            <a:r>
              <a:rPr sz="3200" u="heavy" spc="-15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MANUAL?</a:t>
            </a:r>
            <a:r>
              <a:rPr sz="3200" u="heavy" spc="50" dirty="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 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43127" y="1260347"/>
            <a:ext cx="6638544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295400"/>
            <a:ext cx="6553200" cy="1905"/>
          </a:xfrm>
          <a:custGeom>
            <a:avLst/>
            <a:gdLst/>
            <a:ahLst/>
            <a:cxnLst/>
            <a:rect l="l" t="t" r="r" b="b"/>
            <a:pathLst>
              <a:path w="6553200" h="1905">
                <a:moveTo>
                  <a:pt x="0" y="0"/>
                </a:moveTo>
                <a:lnTo>
                  <a:pt x="6553200" y="165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7235"/>
            <a:ext cx="8195309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81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standards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products,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other work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activities.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commonly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engineering, manufacturing,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construction where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specify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materials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or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standards.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Guidebooks-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give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readers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latitude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than 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manuals.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contain </a:t>
            </a:r>
            <a:r>
              <a:rPr sz="3000" b="1" i="1" spc="-5" dirty="0">
                <a:solidFill>
                  <a:srgbClr val="FFFFFF"/>
                </a:solidFill>
                <a:latin typeface="Calibri"/>
                <a:cs typeface="Calibri"/>
              </a:rPr>
              <a:t>guidelines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dealing 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situations.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4343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contain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installing 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hardware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should be 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around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tasks.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TYPES OF A MANUAL?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</cp:revision>
  <dcterms:created xsi:type="dcterms:W3CDTF">2020-11-17T07:01:49Z</dcterms:created>
  <dcterms:modified xsi:type="dcterms:W3CDTF">2020-11-17T07:03:33Z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2020-11-17T00:00:00Z</vt:filetime>
  </property>
</Properties>
</file>