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4464" y="586181"/>
            <a:ext cx="627507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9090"/>
            <a:ext cx="8072119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4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33826"/>
            <a:ext cx="9144000" cy="190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6216" y="396240"/>
            <a:ext cx="7190232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1100" y="1310639"/>
            <a:ext cx="6600444" cy="1237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WRITING</a:t>
            </a:r>
            <a:r>
              <a:rPr dirty="0" spc="-355"/>
              <a:t> </a:t>
            </a:r>
            <a:r>
              <a:rPr dirty="0" spc="-160"/>
              <a:t>MANUALS  </a:t>
            </a:r>
            <a:r>
              <a:rPr dirty="0" spc="-110"/>
              <a:t>AND</a:t>
            </a:r>
            <a:r>
              <a:rPr dirty="0" spc="-320"/>
              <a:t> </a:t>
            </a:r>
            <a:r>
              <a:rPr dirty="0" spc="-155"/>
              <a:t>PROCEDURES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3026306"/>
            <a:ext cx="4435475" cy="251333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6:</a:t>
            </a:r>
            <a:endParaRPr sz="3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ROVIC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IRA 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CORREOS 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ARMIE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GRACE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PEPINO  ALEXA MURIEL L.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MOZAR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58797"/>
            <a:ext cx="56972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 b="0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dirty="0" sz="3200" b="0">
                <a:solidFill>
                  <a:srgbClr val="FFFFFF"/>
                </a:solidFill>
                <a:latin typeface="Calibri"/>
                <a:cs typeface="Calibri"/>
              </a:rPr>
              <a:t>the types of a</a:t>
            </a:r>
            <a:r>
              <a:rPr dirty="0" sz="3200" spc="-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0">
                <a:solidFill>
                  <a:srgbClr val="FFFFFF"/>
                </a:solidFill>
                <a:latin typeface="Calibri"/>
                <a:cs typeface="Calibri"/>
              </a:rPr>
              <a:t>procedure: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32075"/>
            <a:ext cx="7872095" cy="3782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1.) 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ACTIVITY PROCEDURES-</a:t>
            </a:r>
            <a:r>
              <a:rPr dirty="0" sz="32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  <a:p>
            <a:pPr marL="355600" marR="608965">
              <a:lnSpc>
                <a:spcPts val="3460"/>
              </a:lnSpc>
              <a:spcBef>
                <a:spcPts val="235"/>
              </a:spcBef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specific,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ordinary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actions such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cooking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recipes, science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experiments,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rules and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others.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5"/>
              </a:spcBef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2.)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OPERATIONAL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PROCEDURES-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ts val="3460"/>
              </a:lnSpc>
              <a:spcBef>
                <a:spcPts val="240"/>
              </a:spcBef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operate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machine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appliance.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7309"/>
            <a:ext cx="6068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THE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PROCEDURE?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27" y="952500"/>
            <a:ext cx="640994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990600"/>
            <a:ext cx="6324600" cy="76200"/>
          </a:xfrm>
          <a:custGeom>
            <a:avLst/>
            <a:gdLst/>
            <a:ahLst/>
            <a:cxnLst/>
            <a:rect l="l" t="t" r="r" b="b"/>
            <a:pathLst>
              <a:path w="6324600" h="76200">
                <a:moveTo>
                  <a:pt x="0" y="76200"/>
                </a:moveTo>
                <a:lnTo>
                  <a:pt x="6324600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527" y="1181100"/>
            <a:ext cx="6562344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219200"/>
            <a:ext cx="6477000" cy="76200"/>
          </a:xfrm>
          <a:custGeom>
            <a:avLst/>
            <a:gdLst/>
            <a:ahLst/>
            <a:cxnLst/>
            <a:rect l="l" t="t" r="r" b="b"/>
            <a:pathLst>
              <a:path w="6477000" h="76200">
                <a:moveTo>
                  <a:pt x="0" y="76200"/>
                </a:moveTo>
                <a:lnTo>
                  <a:pt x="6477000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1956816"/>
            <a:ext cx="7324344" cy="1475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9724" y="3054095"/>
            <a:ext cx="7516368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3405" y="2331847"/>
            <a:ext cx="5894071" cy="949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9252" y="3432809"/>
            <a:ext cx="6351016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3509"/>
            <a:ext cx="7981950" cy="5353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THE 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PARTS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PROCEDURE?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algn="just" marL="355600" marR="508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specify 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objective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purpose of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topic.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Materials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endParaRPr sz="3200">
              <a:latin typeface="Calibri"/>
              <a:cs typeface="Calibri"/>
            </a:endParaRPr>
          </a:p>
          <a:p>
            <a:pPr algn="just" marL="355600" marR="64769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this part,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requires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materials  that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needed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formulating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experiment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others.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927" y="1021080"/>
            <a:ext cx="648614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1056639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 h="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927" y="1260347"/>
            <a:ext cx="6178296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295400"/>
            <a:ext cx="6094095" cy="0"/>
          </a:xfrm>
          <a:custGeom>
            <a:avLst/>
            <a:gdLst/>
            <a:ahLst/>
            <a:cxnLst/>
            <a:rect l="l" t="t" r="r" b="b"/>
            <a:pathLst>
              <a:path w="6094095" h="0">
                <a:moveTo>
                  <a:pt x="0" y="0"/>
                </a:moveTo>
                <a:lnTo>
                  <a:pt x="6093586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14960"/>
            <a:ext cx="7997825" cy="579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PARTS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PROCEDURE?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steps to undertake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performing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task.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arranged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chronological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3200">
              <a:latin typeface="Calibri"/>
              <a:cs typeface="Calibri"/>
            </a:endParaRPr>
          </a:p>
          <a:p>
            <a:pPr marL="355600" marR="351790">
              <a:lnSpc>
                <a:spcPct val="100000"/>
              </a:lnSpc>
              <a:spcBef>
                <a:spcPts val="765"/>
              </a:spcBef>
            </a:pP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conclude what would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have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happened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task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explains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circumstances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action.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1" y="792480"/>
            <a:ext cx="6583680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222" y="828039"/>
            <a:ext cx="6497955" cy="0"/>
          </a:xfrm>
          <a:custGeom>
            <a:avLst/>
            <a:gdLst/>
            <a:ahLst/>
            <a:cxnLst/>
            <a:rect l="l" t="t" r="r" b="b"/>
            <a:pathLst>
              <a:path w="6497955" h="0">
                <a:moveTo>
                  <a:pt x="0" y="0"/>
                </a:moveTo>
                <a:lnTo>
                  <a:pt x="6497777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991" y="1031747"/>
            <a:ext cx="6408420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222" y="1066800"/>
            <a:ext cx="6322695" cy="0"/>
          </a:xfrm>
          <a:custGeom>
            <a:avLst/>
            <a:gdLst/>
            <a:ahLst/>
            <a:cxnLst/>
            <a:rect l="l" t="t" r="r" b="b"/>
            <a:pathLst>
              <a:path w="6322695" h="0">
                <a:moveTo>
                  <a:pt x="0" y="0"/>
                </a:moveTo>
                <a:lnTo>
                  <a:pt x="6322263" y="0"/>
                </a:lnTo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1523"/>
            <a:ext cx="8680704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6450" y="383666"/>
            <a:ext cx="7840992" cy="398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378965"/>
            <a:ext cx="8074025" cy="5099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490345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Know exactly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do the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 task.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Plan how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verb.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as a small</a:t>
            </a:r>
            <a:r>
              <a:rPr dirty="0" sz="32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piece.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Include warnings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hazards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pre-steps.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logically</a:t>
            </a:r>
            <a:r>
              <a:rPr dirty="0" sz="32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7239"/>
            <a:ext cx="7701915" cy="22694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865"/>
              </a:spcBef>
              <a:buAutoNum type="arabicPeriod" startAt="7"/>
              <a:tabLst>
                <a:tab pos="418465" algn="l"/>
              </a:tabLst>
            </a:pP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Review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edit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dirty="0" sz="3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carefully.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 startAt="7"/>
              <a:tabLst>
                <a:tab pos="418465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Express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dirty="0" sz="32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way.</a:t>
            </a:r>
            <a:endParaRPr sz="3200">
              <a:latin typeface="Calibri"/>
              <a:cs typeface="Calibri"/>
            </a:endParaRPr>
          </a:p>
          <a:p>
            <a:pPr marL="355600" marR="260350" indent="-342900">
              <a:lnSpc>
                <a:spcPct val="100000"/>
              </a:lnSpc>
              <a:spcBef>
                <a:spcPts val="770"/>
              </a:spcBef>
              <a:buClr>
                <a:srgbClr val="FFFFFF"/>
              </a:buClr>
              <a:buFont typeface="Calibri"/>
              <a:buAutoNum type="arabicPeriod" startAt="7"/>
              <a:tabLst>
                <a:tab pos="419100" algn="l"/>
              </a:tabLst>
            </a:pPr>
            <a:r>
              <a:rPr dirty="0"/>
              <a:t>	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expressing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opinions,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preferences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choices.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1523"/>
            <a:ext cx="8281416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0879" y="383666"/>
            <a:ext cx="7456919" cy="398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9740" y="1150365"/>
            <a:ext cx="8567420" cy="5196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not use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verbs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that end </a:t>
            </a:r>
            <a:r>
              <a:rPr dirty="0" sz="3200" spc="5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b="1" i="1">
                <a:solidFill>
                  <a:srgbClr val="FFFFFF"/>
                </a:solidFill>
                <a:latin typeface="Calibri"/>
                <a:cs typeface="Calibri"/>
              </a:rPr>
              <a:t>–ing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it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32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sentence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awkward.</a:t>
            </a:r>
            <a:endParaRPr sz="3200">
              <a:latin typeface="Calibri"/>
              <a:cs typeface="Calibri"/>
            </a:endParaRPr>
          </a:p>
          <a:p>
            <a:pPr marL="355600" marR="7258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 about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do a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real,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tangible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action. It is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hard</a:t>
            </a:r>
            <a:r>
              <a:rPr dirty="0" sz="32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355600" marR="1255395">
              <a:lnSpc>
                <a:spcPct val="100000"/>
              </a:lnSpc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 when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“think”, 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“pretend”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5" b="1">
                <a:solidFill>
                  <a:srgbClr val="FFFFFF"/>
                </a:solidFill>
                <a:latin typeface="Calibri"/>
                <a:cs typeface="Calibri"/>
              </a:rPr>
              <a:t>“believe”.</a:t>
            </a:r>
            <a:endParaRPr sz="3200">
              <a:latin typeface="Calibri"/>
              <a:cs typeface="Calibri"/>
            </a:endParaRPr>
          </a:p>
          <a:p>
            <a:pPr marL="355600" marR="12058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word 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“always”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imperative 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statement.</a:t>
            </a:r>
            <a:endParaRPr sz="3200">
              <a:latin typeface="Calibri"/>
              <a:cs typeface="Calibri"/>
            </a:endParaRPr>
          </a:p>
          <a:p>
            <a:pPr marL="355600" marR="5549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Allow time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actor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respond by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making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sure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manageable.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7807"/>
            <a:ext cx="8378825" cy="6172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are factual,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not an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encouragement.  </a:t>
            </a:r>
            <a:r>
              <a:rPr dirty="0" sz="3200" spc="-8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should not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point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views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reactions because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no one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ever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follow your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instructions.</a:t>
            </a:r>
            <a:endParaRPr sz="3200">
              <a:latin typeface="Calibri"/>
              <a:cs typeface="Calibri"/>
            </a:endParaRPr>
          </a:p>
          <a:p>
            <a:pPr marL="355600" marR="3429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step,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add a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sentence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phrase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judges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actor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if he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follows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correctly.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Use the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imperative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form.</a:t>
            </a:r>
            <a:endParaRPr sz="3200">
              <a:latin typeface="Calibri"/>
              <a:cs typeface="Calibri"/>
            </a:endParaRPr>
          </a:p>
          <a:p>
            <a:pPr marL="355600" marR="15113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For technical,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scientific,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other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mechanical processes, </a:t>
            </a:r>
            <a:r>
              <a:rPr dirty="0" sz="3200" spc="5" b="1">
                <a:solidFill>
                  <a:srgbClr val="FFFFFF"/>
                </a:solidFill>
                <a:latin typeface="Calibri"/>
                <a:cs typeface="Calibri"/>
              </a:rPr>
              <a:t>try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have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dirty="0" sz="32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step.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sure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it’s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enough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see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happening,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without capturing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fingers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tools.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0575"/>
            <a:ext cx="9144000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3183" y="2729738"/>
            <a:ext cx="7819809" cy="124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5035" y="275843"/>
            <a:ext cx="3276600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81628" y="658368"/>
            <a:ext cx="2421382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7472045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b="1" i="1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book full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instructions</a:t>
            </a:r>
            <a:r>
              <a:rPr dirty="0" sz="32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mostly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do in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making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object or a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machine.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07314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23901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Unlike to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procedures,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being 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packed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compiled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 a book or in  handouts.	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The manual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everything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meet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dirty="0" sz="32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500"/>
            <a:ext cx="9144000" cy="252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0786" y="2689605"/>
            <a:ext cx="8522576" cy="1038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6661"/>
            <a:ext cx="7940675" cy="5587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Manuals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used in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machineries.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bought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has an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dirty="0" sz="32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guide 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the manual that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tells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description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an  object and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32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task. </a:t>
            </a:r>
            <a:r>
              <a:rPr dirty="0" sz="3200" spc="-85" b="1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undergo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tests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to enumerate 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elaborate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descriptions in doing  or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making something else. </a:t>
            </a:r>
            <a:r>
              <a:rPr dirty="0" sz="3200" spc="-85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follow 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effective 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satisfies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3" y="1766316"/>
            <a:ext cx="8383524" cy="1475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987" y="2863595"/>
            <a:ext cx="7711440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911" y="2317495"/>
            <a:ext cx="6949262" cy="668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4295" y="3416934"/>
            <a:ext cx="6496039" cy="659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91160"/>
            <a:ext cx="8509635" cy="5773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28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MANUAL?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  <a:spcBef>
                <a:spcPts val="770"/>
              </a:spcBef>
            </a:pP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organize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properly in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logical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arrange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details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given.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Introductory</a:t>
            </a:r>
            <a:r>
              <a:rPr dirty="0" sz="32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Explanation</a:t>
            </a:r>
            <a:endParaRPr sz="3200">
              <a:latin typeface="Calibri"/>
              <a:cs typeface="Calibri"/>
            </a:endParaRPr>
          </a:p>
          <a:p>
            <a:pPr marL="355600" marR="758825">
              <a:lnSpc>
                <a:spcPct val="90000"/>
              </a:lnSpc>
              <a:spcBef>
                <a:spcPts val="770"/>
              </a:spcBef>
            </a:pP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explain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purpose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  objective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readers  understand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object being discussed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procedurally.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527" y="868680"/>
            <a:ext cx="757580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904239"/>
            <a:ext cx="7489825" cy="0"/>
          </a:xfrm>
          <a:custGeom>
            <a:avLst/>
            <a:gdLst/>
            <a:ahLst/>
            <a:cxnLst/>
            <a:rect l="l" t="t" r="r" b="b"/>
            <a:pathLst>
              <a:path w="7489825" h="0">
                <a:moveTo>
                  <a:pt x="0" y="0"/>
                </a:moveTo>
                <a:lnTo>
                  <a:pt x="7489825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527" y="1107947"/>
            <a:ext cx="74005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1430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527"/>
            <a:ext cx="7990840" cy="5316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THE PRINCIPLES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28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MANUAL?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3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355600" marR="4826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manual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overview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preface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topic.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3200" spc="-80">
                <a:solidFill>
                  <a:srgbClr val="FFFFFF"/>
                </a:solidFill>
                <a:latin typeface="Calibri"/>
                <a:cs typeface="Calibri"/>
              </a:rPr>
              <a:t>way,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could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capture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essence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enthusiasts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readers.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Clear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manual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procedural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describe the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making of an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object.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727" y="1010411"/>
            <a:ext cx="765200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" y="1046480"/>
            <a:ext cx="7566025" cy="0"/>
          </a:xfrm>
          <a:custGeom>
            <a:avLst/>
            <a:gdLst/>
            <a:ahLst/>
            <a:cxnLst/>
            <a:rect l="l" t="t" r="r" b="b"/>
            <a:pathLst>
              <a:path w="7566025" h="0">
                <a:moveTo>
                  <a:pt x="0" y="0"/>
                </a:moveTo>
                <a:lnTo>
                  <a:pt x="7566025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727" y="1260347"/>
            <a:ext cx="74005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1295400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208" y="1571244"/>
            <a:ext cx="8420100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6547" y="2912364"/>
            <a:ext cx="6530340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238" y="2220214"/>
            <a:ext cx="6733978" cy="817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48764" y="3561334"/>
            <a:ext cx="5078984" cy="825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9090"/>
            <a:ext cx="8035925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manual: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 b="1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document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rules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governing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organization.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board,  organization,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departments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3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levels.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4743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 b="1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document how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things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are 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made.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Step by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flow  diagrams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are frequently</a:t>
            </a:r>
            <a:r>
              <a:rPr dirty="0" sz="3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used.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127" y="1107947"/>
            <a:ext cx="648614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16661"/>
            <a:ext cx="64998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5">
                <a:solidFill>
                  <a:srgbClr val="FFFFFF"/>
                </a:solidFill>
              </a:rPr>
              <a:t>W</a:t>
            </a:r>
            <a:r>
              <a:rPr dirty="0" u="heavy" sz="3200" spc="-65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HAT </a:t>
            </a: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ARE THE </a:t>
            </a:r>
            <a:r>
              <a:rPr dirty="0" u="heavy" sz="3200" spc="-1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TYPES </a:t>
            </a:r>
            <a:r>
              <a:rPr dirty="0" u="heavy" sz="320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OF A</a:t>
            </a:r>
            <a:r>
              <a:rPr dirty="0" u="heavy" sz="3200" spc="1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 </a:t>
            </a:r>
            <a:r>
              <a:rPr dirty="0" u="heavy" sz="3200" spc="-15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MANUAL?</a:t>
            </a:r>
            <a:r>
              <a:rPr dirty="0" u="heavy" sz="3200" spc="50">
                <a:solidFill>
                  <a:srgbClr val="FFFFFF"/>
                </a:solidFill>
                <a:uFill>
                  <a:solidFill>
                    <a:srgbClr val="4F81BC"/>
                  </a:solidFill>
                </a:uFill>
              </a:rPr>
              <a:t> 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43127" y="1260347"/>
            <a:ext cx="6638544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295400"/>
            <a:ext cx="6553200" cy="1905"/>
          </a:xfrm>
          <a:custGeom>
            <a:avLst/>
            <a:gdLst/>
            <a:ahLst/>
            <a:cxnLst/>
            <a:rect l="l" t="t" r="r" b="b"/>
            <a:pathLst>
              <a:path w="6553200" h="1905">
                <a:moveTo>
                  <a:pt x="0" y="0"/>
                </a:moveTo>
                <a:lnTo>
                  <a:pt x="6553200" y="165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7235"/>
            <a:ext cx="8195309" cy="633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381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 b="1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standards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products,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other work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activities.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commonly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engineering, manufacturing,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construction where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specify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materials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standards.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 b="1">
                <a:solidFill>
                  <a:srgbClr val="FFFFFF"/>
                </a:solidFill>
                <a:latin typeface="Calibri"/>
                <a:cs typeface="Calibri"/>
              </a:rPr>
              <a:t>Guidebooks-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give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readers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latitude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than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manuals.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dirty="0" sz="3000" spc="-5" b="1" i="1">
                <a:solidFill>
                  <a:srgbClr val="FFFFFF"/>
                </a:solidFill>
                <a:latin typeface="Calibri"/>
                <a:cs typeface="Calibri"/>
              </a:rPr>
              <a:t>guidelines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dealing 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situations.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4343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installing 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should be 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around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 tasks.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89635"/>
            <a:ext cx="8642985" cy="5878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318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 b="1">
                <a:solidFill>
                  <a:srgbClr val="FFFFFF"/>
                </a:solidFill>
                <a:latin typeface="Calibri"/>
                <a:cs typeface="Calibri"/>
              </a:rPr>
              <a:t>Reference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detailed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quick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reference.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contact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number 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list are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included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 manuals.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5" b="1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basically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to teach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readers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something </a:t>
            </a:r>
            <a:r>
              <a:rPr dirty="0" sz="3000" spc="-55">
                <a:solidFill>
                  <a:srgbClr val="FFFFFF"/>
                </a:solidFill>
                <a:latin typeface="Calibri"/>
                <a:cs typeface="Calibri"/>
              </a:rPr>
              <a:t>new.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be self- paced 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with a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3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course.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304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 b="1">
                <a:solidFill>
                  <a:srgbClr val="FFFFFF"/>
                </a:solidFill>
                <a:latin typeface="Calibri"/>
                <a:cs typeface="Calibri"/>
              </a:rPr>
              <a:t>Operator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manuals-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detailed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dirty="0" sz="3000" spc="-3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operating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instruments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equipment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include 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installation </a:t>
            </a:r>
            <a:r>
              <a:rPr dirty="0" sz="3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troubleshooting</a:t>
            </a:r>
            <a:r>
              <a:rPr dirty="0" sz="3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instructions.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3165"/>
            <a:ext cx="7755890" cy="461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98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Service manuals-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used by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service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technicians or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engineers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perform routine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maintenance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troubleshoot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fix  problems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breakdowns.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guides-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designed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away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desk,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often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outdoors.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They are commonly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identify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plants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 animals, or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describe field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tests.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1115567"/>
            <a:ext cx="5884164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6903" y="2334767"/>
            <a:ext cx="7010400" cy="163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0679" y="3553967"/>
            <a:ext cx="5789676" cy="163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0488" y="1740789"/>
            <a:ext cx="4278630" cy="704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2064" y="2959480"/>
            <a:ext cx="549910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7142" y="4180713"/>
            <a:ext cx="4420870" cy="702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6227" y="275843"/>
            <a:ext cx="4014216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12820" y="658368"/>
            <a:ext cx="3160522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1455165"/>
            <a:ext cx="8281670" cy="461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812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 b="1" i="1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of guidelines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present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do or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something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series of  actions. A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dominantly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structured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imperative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sentence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since it is actually</a:t>
            </a:r>
            <a:r>
              <a:rPr dirty="0" sz="3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instruction.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purpose of a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describe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something is accomplished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  sequence of actions or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steps.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23" y="275843"/>
            <a:ext cx="7735824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8890" y="658368"/>
            <a:ext cx="6905256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1529842"/>
            <a:ext cx="8550910" cy="4652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Here are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400" spc="-15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steps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in making a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manual: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3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audience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you are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dirty="0" sz="3400" spc="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90" b="1">
                <a:solidFill>
                  <a:srgbClr val="FFFFFF"/>
                </a:solidFill>
                <a:latin typeface="Calibri"/>
                <a:cs typeface="Calibri"/>
              </a:rPr>
              <a:t>for.</a:t>
            </a:r>
            <a:endParaRPr sz="3400">
              <a:latin typeface="Calibri"/>
              <a:cs typeface="Calibri"/>
            </a:endParaRPr>
          </a:p>
          <a:p>
            <a:pPr marL="527685" marR="722630" indent="-51562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exactly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what are 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talk 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about in the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manual.</a:t>
            </a:r>
            <a:endParaRPr sz="3400">
              <a:latin typeface="Calibri"/>
              <a:cs typeface="Calibri"/>
            </a:endParaRPr>
          </a:p>
          <a:p>
            <a:pPr marL="527685" marR="280670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upon a logical 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present 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your  manual.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5013"/>
            <a:ext cx="8366759" cy="529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</a:tabLst>
            </a:pP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use a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technical 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terminology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jargon, prepare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30" b="1">
                <a:solidFill>
                  <a:srgbClr val="FFFFFF"/>
                </a:solidFill>
                <a:latin typeface="Calibri"/>
                <a:cs typeface="Calibri"/>
              </a:rPr>
              <a:t>glossary.</a:t>
            </a:r>
            <a:endParaRPr sz="3600">
              <a:latin typeface="Calibri"/>
              <a:cs typeface="Calibri"/>
            </a:endParaRPr>
          </a:p>
          <a:p>
            <a:pPr marL="355600" marR="698500" indent="-342900">
              <a:lnSpc>
                <a:spcPct val="100000"/>
              </a:lnSpc>
              <a:spcBef>
                <a:spcPts val="865"/>
              </a:spcBef>
              <a:buAutoNum type="arabicPeriod" startAt="5"/>
              <a:tabLst>
                <a:tab pos="469265" algn="l"/>
              </a:tabLst>
            </a:pP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subjects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are you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3600" spc="-25" b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dirty="0" sz="36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research.</a:t>
            </a:r>
            <a:endParaRPr sz="3600">
              <a:latin typeface="Calibri"/>
              <a:cs typeface="Calibri"/>
            </a:endParaRPr>
          </a:p>
          <a:p>
            <a:pPr marL="355600" marR="1315720" indent="-342900">
              <a:lnSpc>
                <a:spcPct val="100000"/>
              </a:lnSpc>
              <a:spcBef>
                <a:spcPts val="865"/>
              </a:spcBef>
              <a:buAutoNum type="arabicPeriod" startAt="5"/>
              <a:tabLst>
                <a:tab pos="469265" algn="l"/>
              </a:tabLst>
            </a:pP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Decide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on an 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organization for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you are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going 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write.</a:t>
            </a:r>
            <a:endParaRPr sz="3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70"/>
              </a:spcBef>
              <a:buAutoNum type="arabicPeriod" startAt="5"/>
              <a:tabLst>
                <a:tab pos="469265" algn="l"/>
              </a:tabLst>
            </a:pPr>
            <a:r>
              <a:rPr dirty="0" sz="3600" spc="-25" b="1">
                <a:solidFill>
                  <a:srgbClr val="FFFFFF"/>
                </a:solidFill>
                <a:latin typeface="Calibri"/>
                <a:cs typeface="Calibri"/>
              </a:rPr>
              <a:t>Organize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section and subsection in a 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logical </a:t>
            </a:r>
            <a:r>
              <a:rPr dirty="0" sz="3600" spc="-55" b="1">
                <a:solidFill>
                  <a:srgbClr val="FFFFFF"/>
                </a:solidFill>
                <a:latin typeface="Calibri"/>
                <a:cs typeface="Calibri"/>
              </a:rPr>
              <a:t>order,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narrowing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600" spc="-30" b="1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of the 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topic.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97965"/>
            <a:ext cx="7449184" cy="275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Calibri"/>
              <a:buAutoNum type="arabicPeriod" startAt="9"/>
              <a:tabLst>
                <a:tab pos="418465" algn="l"/>
              </a:tabLst>
            </a:pPr>
            <a:r>
              <a:rPr dirty="0"/>
              <a:t>	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use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your organization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as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guide.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Alter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if it doesn’t</a:t>
            </a:r>
            <a:r>
              <a:rPr dirty="0" sz="32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  <a:p>
            <a:pPr marL="624840" indent="-612775">
              <a:lnSpc>
                <a:spcPct val="100000"/>
              </a:lnSpc>
              <a:spcBef>
                <a:spcPts val="770"/>
              </a:spcBef>
              <a:buAutoNum type="arabicPeriod" startAt="9"/>
              <a:tabLst>
                <a:tab pos="625475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Don’t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plagiarize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someone </a:t>
            </a:r>
            <a:r>
              <a:rPr dirty="0" sz="3200" spc="-35" b="1">
                <a:solidFill>
                  <a:srgbClr val="FFFFFF"/>
                </a:solidFill>
                <a:latin typeface="Calibri"/>
                <a:cs typeface="Calibri"/>
              </a:rPr>
              <a:t>else’s</a:t>
            </a:r>
            <a:r>
              <a:rPr dirty="0" sz="32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writing.</a:t>
            </a:r>
            <a:endParaRPr sz="3200">
              <a:latin typeface="Calibri"/>
              <a:cs typeface="Calibri"/>
            </a:endParaRPr>
          </a:p>
          <a:p>
            <a:pPr marL="624205" indent="-612140">
              <a:lnSpc>
                <a:spcPct val="100000"/>
              </a:lnSpc>
              <a:spcBef>
                <a:spcPts val="765"/>
              </a:spcBef>
              <a:buAutoNum type="arabicPeriod" startAt="9"/>
              <a:tabLst>
                <a:tab pos="62484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appropriate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illustrations.</a:t>
            </a:r>
            <a:endParaRPr sz="3200">
              <a:latin typeface="Calibri"/>
              <a:cs typeface="Calibri"/>
            </a:endParaRPr>
          </a:p>
          <a:p>
            <a:pPr marL="624205" indent="-612140">
              <a:lnSpc>
                <a:spcPct val="100000"/>
              </a:lnSpc>
              <a:spcBef>
                <a:spcPts val="770"/>
              </a:spcBef>
              <a:buAutoNum type="arabicPeriod" startAt="9"/>
              <a:tabLst>
                <a:tab pos="62484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Proofread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verify your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1205483"/>
            <a:ext cx="6385560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6591" y="2546604"/>
            <a:ext cx="7196328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8806" y="1851532"/>
            <a:ext cx="4929463" cy="776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3422" y="3201416"/>
            <a:ext cx="5662981" cy="767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97965"/>
            <a:ext cx="8033384" cy="461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procedures can be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found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manuals  which will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 discussed 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later,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cooking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recipes,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experiments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others.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767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Making something new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starts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or the</a:t>
            </a:r>
            <a:r>
              <a:rPr dirty="0" sz="32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instructions 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carefully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properly.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accurate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formal procedure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meet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satisfies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reader’s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interest.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607819"/>
            <a:ext cx="8958072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3267" y="2613660"/>
            <a:ext cx="5884163" cy="1356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5419" y="3619500"/>
            <a:ext cx="6283452" cy="135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567" y="2087245"/>
            <a:ext cx="7653451" cy="620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7655" y="3093085"/>
            <a:ext cx="4501769" cy="6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4319" y="4098925"/>
            <a:ext cx="5093842" cy="620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99415"/>
            <a:ext cx="8329295" cy="5962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THE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CHARACTERISTICS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PROCEDURE?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Precise</a:t>
            </a:r>
            <a:endParaRPr sz="3200">
              <a:latin typeface="Calibri"/>
              <a:cs typeface="Calibri"/>
            </a:endParaRPr>
          </a:p>
          <a:p>
            <a:pPr marL="355600" marR="36322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must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precise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straight to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point.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should be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 less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specific.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Anticipates Revision Control</a:t>
            </a:r>
            <a:r>
              <a:rPr dirty="0" sz="32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Hazards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explains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emphasizes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logical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outcome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your task.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specifies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effects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hazards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made or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do  something.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27" y="777240"/>
            <a:ext cx="8391144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812545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127" y="990600"/>
            <a:ext cx="8282940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1025271"/>
            <a:ext cx="8197215" cy="0"/>
          </a:xfrm>
          <a:custGeom>
            <a:avLst/>
            <a:gdLst/>
            <a:ahLst/>
            <a:cxnLst/>
            <a:rect l="l" t="t" r="r" b="b"/>
            <a:pathLst>
              <a:path w="8197215" h="0">
                <a:moveTo>
                  <a:pt x="0" y="0"/>
                </a:moveTo>
                <a:lnTo>
                  <a:pt x="8197088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57937"/>
            <a:ext cx="8173720" cy="5775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THE CHARACTERISTICS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PROCEDURE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Significant 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Lexicogrammatical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431800" marR="508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words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morphemes 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specify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tell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readers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Calibri"/>
                <a:cs typeface="Calibri"/>
              </a:rPr>
              <a:t>accurately.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deductive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endParaRPr sz="3200">
              <a:latin typeface="Calibri"/>
              <a:cs typeface="Calibri"/>
            </a:endParaRPr>
          </a:p>
          <a:p>
            <a:pPr marL="431800" marR="594995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deductive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which the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starts from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bottom  chronologically.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928" y="800100"/>
            <a:ext cx="8197596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835660"/>
            <a:ext cx="8112759" cy="0"/>
          </a:xfrm>
          <a:custGeom>
            <a:avLst/>
            <a:gdLst/>
            <a:ahLst/>
            <a:cxnLst/>
            <a:rect l="l" t="t" r="r" b="b"/>
            <a:pathLst>
              <a:path w="8112759" h="0">
                <a:moveTo>
                  <a:pt x="0" y="0"/>
                </a:moveTo>
                <a:lnTo>
                  <a:pt x="8112379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928" y="955547"/>
            <a:ext cx="79339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990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 h="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34797"/>
            <a:ext cx="8137525" cy="477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ARE THE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CHARACTERISTICS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dirty="0" sz="2800" spc="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PROCEDURE?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just" marL="431800" marR="1010285" indent="-342900">
              <a:lnSpc>
                <a:spcPct val="108600"/>
              </a:lnSpc>
              <a:spcBef>
                <a:spcPts val="1735"/>
              </a:spcBef>
              <a:buFont typeface="Arial"/>
              <a:buChar char="•"/>
              <a:tabLst>
                <a:tab pos="431800" algn="l"/>
              </a:tabLst>
            </a:pP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Involves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4000" spc="-15" b="1">
                <a:solidFill>
                  <a:srgbClr val="FFFFFF"/>
                </a:solidFill>
                <a:latin typeface="Calibri"/>
                <a:cs typeface="Calibri"/>
              </a:rPr>
              <a:t>recipients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procedural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involves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contribute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only his/her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share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431800" marR="5080">
              <a:lnSpc>
                <a:spcPct val="100000"/>
              </a:lnSpc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plan management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recipients. That </a:t>
            </a:r>
            <a:r>
              <a:rPr dirty="0" sz="3200" spc="-80">
                <a:solidFill>
                  <a:srgbClr val="FFFFFF"/>
                </a:solidFill>
                <a:latin typeface="Calibri"/>
                <a:cs typeface="Calibri"/>
              </a:rPr>
              <a:t>way,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be no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misunderstandings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conflicts between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published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dirty="0" sz="3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627" y="920496"/>
            <a:ext cx="7944611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00" y="955166"/>
            <a:ext cx="7860030" cy="0"/>
          </a:xfrm>
          <a:custGeom>
            <a:avLst/>
            <a:gdLst/>
            <a:ahLst/>
            <a:cxnLst/>
            <a:rect l="l" t="t" r="r" b="b"/>
            <a:pathLst>
              <a:path w="7860030" h="0">
                <a:moveTo>
                  <a:pt x="0" y="0"/>
                </a:moveTo>
                <a:lnTo>
                  <a:pt x="7859649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627" y="1107947"/>
            <a:ext cx="76672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00" y="1143000"/>
            <a:ext cx="7581900" cy="0"/>
          </a:xfrm>
          <a:custGeom>
            <a:avLst/>
            <a:gdLst/>
            <a:ahLst/>
            <a:cxnLst/>
            <a:rect l="l" t="t" r="r" b="b"/>
            <a:pathLst>
              <a:path w="7581900" h="0">
                <a:moveTo>
                  <a:pt x="0" y="0"/>
                </a:moveTo>
                <a:lnTo>
                  <a:pt x="7581900" y="0"/>
                </a:lnTo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0823" y="2072639"/>
            <a:ext cx="5320283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6316" y="2987039"/>
            <a:ext cx="5657087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29077" y="2544191"/>
            <a:ext cx="4165727" cy="527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6442" y="3458590"/>
            <a:ext cx="4615180" cy="52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2020-11-17T07:01:49Z</dcterms:created>
  <dcterms:modified xsi:type="dcterms:W3CDTF">2020-11-17T07:01:49Z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2020-11-17T00:00:00Z</vt:filetime>
  </property>
</Properties>
</file>