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620FE0F-F55B-4404-AB39-BC884AAEDB99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为" initials="刘" lastIdx="2" clrIdx="0">
    <p:extLst>
      <p:ext uri="{19B8F6BF-5375-455C-9EA6-DF929625EA0E}">
        <p15:presenceInfo xmlns:p15="http://schemas.microsoft.com/office/powerpoint/2012/main" userId="d31ff02103262e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3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A2B59-F9C3-4EF6-BBBE-91E1B0821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2AA271-9D7A-4871-A446-58A48FF72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32388-1651-46BD-8F29-F4542E82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26EA-971E-4820-BE63-C0096E6068E0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027B6-771C-481E-99F7-FE74CB7C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92482-6B91-40C7-9FB6-23F5ED06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5A5-9490-4F2F-9EDC-15ACE3E0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2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F7537-AF01-4DD5-9319-27DC68B3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93E71A-AE7D-42F7-8735-F28845C58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CEF50-18BA-4317-8B4B-44CFF594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26EA-971E-4820-BE63-C0096E6068E0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F60C5-B675-4190-89D0-13E11856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3CD40-D72F-40EB-A0F6-744E66D3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5A5-9490-4F2F-9EDC-15ACE3E0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54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481C3C-2FD7-4D2A-9693-3B21E6396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AF1DC0-D955-4E08-A2D8-7FE567582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BC516-50B1-4FCC-A36C-DA886158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26EA-971E-4820-BE63-C0096E6068E0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6B07D-410D-4E33-99D8-7F8F8D60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80829-B3EC-406D-AA1F-8491160D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5A5-9490-4F2F-9EDC-15ACE3E0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22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C5F76-F731-49ED-AFD4-BD71E761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5E8AC-1C92-4415-B8EF-D5ACE6C5A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8059E-88D0-4D8F-B4CB-90C53D53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26EA-971E-4820-BE63-C0096E6068E0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ACC26-52DD-4B1F-BC98-1B916800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CF282-3F9D-48AE-AAAA-0E192E28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5A5-9490-4F2F-9EDC-15ACE3E0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14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DB329-3A61-42BD-9ACA-F456D300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43EE0F-9EE3-4B5B-AE77-F1D6D79A6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547AD-35D5-470A-9783-2DEDC172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26EA-971E-4820-BE63-C0096E6068E0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66A55-371A-4DE2-9488-48BDA869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2A8C20-F2E3-4275-AAB2-E701A3DC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5A5-9490-4F2F-9EDC-15ACE3E0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6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3AEA1-BAB7-406B-81DC-2479B86A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BE46B-2519-4900-973E-A189CEE84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025F5-C874-4B45-8833-FDFE4F1BF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A82C85-4B98-4D0D-BA01-66535467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26EA-971E-4820-BE63-C0096E6068E0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5D0703-EDA0-4785-B96C-099C411E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DF0A29-8BFE-426D-A6E2-FD30FC1E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5A5-9490-4F2F-9EDC-15ACE3E0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04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9EB12-24FF-4E23-AB88-31AE723B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AD78DC-21E4-4237-BCBB-0EA2D7CA7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274696-5F10-443D-A078-57099E5FF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AE0EFB-C2D6-4CCF-9DD7-22B88D560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63FB15-EBB0-4CCF-8239-19F35AF28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F93C13-3208-4470-B9C3-9B566231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26EA-971E-4820-BE63-C0096E6068E0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B0C578-1A6D-4F74-872E-09E75EB6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8C672B-5B66-4CF4-976E-1DDAE30F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5A5-9490-4F2F-9EDC-15ACE3E0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82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3F5A6-9616-4E45-A610-1769589D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794FAC-ED4F-44D8-8380-86050884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26EA-971E-4820-BE63-C0096E6068E0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992437-AE2D-40C4-A1CE-03484E73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1C0034-55D2-459B-B1A1-C4E55885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5A5-9490-4F2F-9EDC-15ACE3E0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64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ECF810-4237-49F9-AA70-A0E531A7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26EA-971E-4820-BE63-C0096E6068E0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2C4EEA-E25C-41E6-8708-66721F28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814217-2465-4415-94F0-09055A4A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5A5-9490-4F2F-9EDC-15ACE3E0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71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DFF34-C0DC-4D72-9EDA-BF8C0742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BDCD8-CA41-4C84-82CB-77F0D8B4E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C13E89-BE5E-492B-8467-33445EB0E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3BEDF6-AEAF-4E3B-9169-0DA73AA0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26EA-971E-4820-BE63-C0096E6068E0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48A861-7C80-43EA-ABA7-0149FAAB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E1D1A0-CDEA-4198-8B16-8EA0BEEA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5A5-9490-4F2F-9EDC-15ACE3E0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78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A8BFC-092E-44ED-88D8-5321B5BE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06BCF0-B6CE-4DAC-AA96-125542397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5B5F56-92F3-4904-896C-F06191BAC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00AA2D-F15A-4CC3-83B8-0E4AAF4C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26EA-971E-4820-BE63-C0096E6068E0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A0B4FB-4697-4403-8797-2EEA7CD3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2DD814-3AD4-41D0-85EF-161EA1A3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5A5-9490-4F2F-9EDC-15ACE3E0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3CF044-B7A9-49B3-8C1B-1A82C8D26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621CB6-1072-47F0-9B12-088B0DA36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93236-47F8-4429-AF34-3FF5C7DA6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26EA-971E-4820-BE63-C0096E6068E0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C998B-6784-426E-BF50-BED303DDE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F4034-5A6C-4EFA-8B78-8D9F3CE15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395A5-9490-4F2F-9EDC-15ACE3E0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9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20E95-94F3-4C2A-80EF-3F71A86E7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纳卡冲突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E1B89C-155B-41A5-BFE5-3D599AA61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战争从未改变</a:t>
            </a:r>
          </a:p>
        </p:txBody>
      </p:sp>
    </p:spTree>
    <p:extLst>
      <p:ext uri="{BB962C8B-B14F-4D97-AF65-F5344CB8AC3E}">
        <p14:creationId xmlns:p14="http://schemas.microsoft.com/office/powerpoint/2010/main" val="100762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64C4C-A463-4E60-9545-C1327E9D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战争现状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8CA80-DEC6-4183-B26C-81226F0D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27</a:t>
            </a:r>
            <a:r>
              <a:rPr lang="zh-CN" altLang="en-US" dirty="0"/>
              <a:t>日起，阿塞拜疆和亚美尼亚开始在纳卡地区交火，相互指责对方挑起新一轮冲突。阿塞拜疆总检察院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6</a:t>
            </a:r>
            <a:r>
              <a:rPr lang="zh-CN" altLang="en-US" dirty="0"/>
              <a:t>日称，纳卡冲突已导致</a:t>
            </a:r>
            <a:r>
              <a:rPr lang="en-US" altLang="zh-CN" dirty="0"/>
              <a:t>27</a:t>
            </a:r>
            <a:r>
              <a:rPr lang="zh-CN" altLang="en-US" dirty="0"/>
              <a:t>名阿塞拜疆平民死亡，</a:t>
            </a:r>
            <a:r>
              <a:rPr lang="en-US" altLang="zh-CN" dirty="0"/>
              <a:t>141</a:t>
            </a:r>
            <a:r>
              <a:rPr lang="zh-CN" altLang="en-US" dirty="0"/>
              <a:t>人受伤，</a:t>
            </a:r>
            <a:r>
              <a:rPr lang="en-US" altLang="zh-CN" dirty="0"/>
              <a:t>376</a:t>
            </a:r>
            <a:r>
              <a:rPr lang="zh-CN" altLang="en-US" dirty="0"/>
              <a:t>栋房屋和</a:t>
            </a:r>
            <a:r>
              <a:rPr lang="en-US" altLang="zh-CN" dirty="0"/>
              <a:t>63</a:t>
            </a:r>
            <a:r>
              <a:rPr lang="zh-CN" altLang="en-US" dirty="0"/>
              <a:t>个民用设施被毁坏。半岛电视台</a:t>
            </a:r>
            <a:r>
              <a:rPr lang="en-US" altLang="zh-CN" dirty="0"/>
              <a:t>6</a:t>
            </a:r>
            <a:r>
              <a:rPr lang="zh-CN" altLang="en-US" dirty="0"/>
              <a:t>日援引纳卡地区亚美尼亚族官员的话称，亚美尼亚当天又有</a:t>
            </a:r>
            <a:r>
              <a:rPr lang="en-US" altLang="zh-CN" dirty="0"/>
              <a:t>21</a:t>
            </a:r>
            <a:r>
              <a:rPr lang="zh-CN" altLang="en-US" dirty="0"/>
              <a:t>名军人丧生，累计死亡的军事人员已达</a:t>
            </a:r>
            <a:r>
              <a:rPr lang="en-US" altLang="zh-CN" dirty="0"/>
              <a:t>244</a:t>
            </a:r>
            <a:r>
              <a:rPr lang="zh-CN" altLang="en-US" dirty="0"/>
              <a:t>人。</a:t>
            </a:r>
            <a:endParaRPr lang="en-US" altLang="zh-CN" dirty="0"/>
          </a:p>
          <a:p>
            <a:pPr marL="3657600" lvl="8" indent="0">
              <a:buNone/>
            </a:pPr>
            <a:r>
              <a:rPr lang="en-US" altLang="zh-CN" dirty="0"/>
              <a:t>                                                           ——————</a:t>
            </a:r>
            <a:r>
              <a:rPr lang="zh-CN" altLang="en-US" dirty="0"/>
              <a:t>环球网</a:t>
            </a:r>
          </a:p>
        </p:txBody>
      </p:sp>
    </p:spTree>
    <p:extLst>
      <p:ext uri="{BB962C8B-B14F-4D97-AF65-F5344CB8AC3E}">
        <p14:creationId xmlns:p14="http://schemas.microsoft.com/office/powerpoint/2010/main" val="297859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522BF-EBD4-4276-AF3C-E74847F5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冲突起源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3ED588F-7307-448B-9885-6EE34D92A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674" y="1388847"/>
            <a:ext cx="5482998" cy="334295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5DD066-31C8-46F6-BF09-45C2C42F2C88}"/>
              </a:ext>
            </a:extLst>
          </p:cNvPr>
          <p:cNvSpPr txBox="1"/>
          <p:nvPr/>
        </p:nvSpPr>
        <p:spPr>
          <a:xfrm>
            <a:off x="6444744" y="1452718"/>
            <a:ext cx="506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19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世纪初，经过了六次俄土战争，沙俄夺取了黑海北部的克里米亚半岛、以及高加索地区的格鲁吉亚。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A4492AD9-9DB9-4566-B991-EF9B2CAC8FFB}"/>
              </a:ext>
            </a:extLst>
          </p:cNvPr>
          <p:cNvSpPr/>
          <p:nvPr/>
        </p:nvSpPr>
        <p:spPr>
          <a:xfrm>
            <a:off x="8721423" y="2230861"/>
            <a:ext cx="523783" cy="603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2B8770-0702-4E57-B113-F1F8BC6E833B}"/>
              </a:ext>
            </a:extLst>
          </p:cNvPr>
          <p:cNvSpPr txBox="1"/>
          <p:nvPr/>
        </p:nvSpPr>
        <p:spPr>
          <a:xfrm>
            <a:off x="6444744" y="2778281"/>
            <a:ext cx="50691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沙俄和波斯爆发了“俄波战争”。实力孱弱的波斯帝国无力抗争，与沙俄签订</a:t>
            </a:r>
            <a:r>
              <a:rPr lang="en-US" altLang="zh-CN" dirty="0"/>
              <a:t>《</a:t>
            </a:r>
            <a:r>
              <a:rPr lang="zh-CN" altLang="en-US" dirty="0"/>
              <a:t>古利斯坦条约</a:t>
            </a:r>
            <a:r>
              <a:rPr lang="en-US" altLang="zh-CN" dirty="0"/>
              <a:t>》</a:t>
            </a:r>
            <a:r>
              <a:rPr lang="zh-CN" altLang="en-US" dirty="0"/>
              <a:t>（</a:t>
            </a:r>
            <a:r>
              <a:rPr lang="en-US" altLang="zh-CN" dirty="0"/>
              <a:t>1813</a:t>
            </a:r>
            <a:r>
              <a:rPr lang="zh-CN" altLang="en-US" dirty="0"/>
              <a:t>）和</a:t>
            </a:r>
            <a:r>
              <a:rPr lang="en-US" altLang="zh-CN" dirty="0"/>
              <a:t>《</a:t>
            </a:r>
            <a:r>
              <a:rPr lang="zh-CN" altLang="en-US" dirty="0"/>
              <a:t>土克曼恰伊条约</a:t>
            </a:r>
            <a:r>
              <a:rPr lang="en-US" altLang="zh-CN" dirty="0"/>
              <a:t>》</a:t>
            </a:r>
            <a:r>
              <a:rPr lang="zh-CN" altLang="en-US" dirty="0"/>
              <a:t>（</a:t>
            </a:r>
            <a:r>
              <a:rPr lang="en-US" altLang="zh-CN" dirty="0"/>
              <a:t>1825</a:t>
            </a:r>
            <a:r>
              <a:rPr lang="zh-CN" altLang="en-US" dirty="0"/>
              <a:t>），被迫将东亚美尼亚地区和北阿塞拜疆地区（今阿塞拜疆的国家雏形）割让给沙俄。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65D8DE88-0305-4BC0-93B3-A27AD8BAD57F}"/>
              </a:ext>
            </a:extLst>
          </p:cNvPr>
          <p:cNvSpPr/>
          <p:nvPr/>
        </p:nvSpPr>
        <p:spPr>
          <a:xfrm>
            <a:off x="8717427" y="4255609"/>
            <a:ext cx="523783" cy="639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D22AC0-F592-4327-AE7C-A2D6B59D47CF}"/>
              </a:ext>
            </a:extLst>
          </p:cNvPr>
          <p:cNvSpPr txBox="1"/>
          <p:nvPr/>
        </p:nvSpPr>
        <p:spPr>
          <a:xfrm>
            <a:off x="6359814" y="4826675"/>
            <a:ext cx="50691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在确立了黑海和里海一带的统治后，沙俄开始实行民族分离政策。沙俄信仰基督教，因此选择扶持信仰基督教的亚美尼亚人，打压信仰伊斯兰教的阿塞拜疆人。</a:t>
            </a:r>
          </a:p>
          <a:p>
            <a:r>
              <a:rPr lang="zh-CN" altLang="en-US" dirty="0"/>
              <a:t>在当时，经过数百年的移民，纳卡地区已成了阿塞拜疆人的主要聚集区，但沙俄鼓励亚美尼亚人大量迁入这里。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4F8482-B436-4F9E-81FC-396D03B49338}"/>
              </a:ext>
            </a:extLst>
          </p:cNvPr>
          <p:cNvSpPr txBox="1"/>
          <p:nvPr/>
        </p:nvSpPr>
        <p:spPr>
          <a:xfrm>
            <a:off x="973806" y="5432354"/>
            <a:ext cx="451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阿拉伯帝国崛起后，信仰基督教的亚美尼亚人被迫远离了故土。</a:t>
            </a:r>
          </a:p>
        </p:txBody>
      </p:sp>
    </p:spTree>
    <p:extLst>
      <p:ext uri="{BB962C8B-B14F-4D97-AF65-F5344CB8AC3E}">
        <p14:creationId xmlns:p14="http://schemas.microsoft.com/office/powerpoint/2010/main" val="265571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280E686-A615-441B-9178-54DF7565E1B6}"/>
              </a:ext>
            </a:extLst>
          </p:cNvPr>
          <p:cNvSpPr txBox="1"/>
          <p:nvPr/>
        </p:nvSpPr>
        <p:spPr>
          <a:xfrm>
            <a:off x="6184777" y="420604"/>
            <a:ext cx="58622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在沙俄的支持下，他们大肆驱逐阿塞拜疆人。因此纳卡地区的民族成分再一次发生逆转，亚美尼亚人逐渐取代阿塞拜疆人，成为了当地的主体民族。</a:t>
            </a: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7DF95A-2BDF-4C9D-B065-D3C318DDE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82" y="250314"/>
            <a:ext cx="5489358" cy="356808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ADFA22A-BAD8-4F06-880A-339F3C7C1F2A}"/>
              </a:ext>
            </a:extLst>
          </p:cNvPr>
          <p:cNvSpPr txBox="1"/>
          <p:nvPr/>
        </p:nvSpPr>
        <p:spPr>
          <a:xfrm>
            <a:off x="6184776" y="1620933"/>
            <a:ext cx="58622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在亚美尼亚人看来，这里自古以来就是亚美尼亚人居住的地区，而阿塞拜疆人则认为自己已经在这里居住了几百年，亚美尼亚人早已放弃了这里，阿塞拜疆人才是这里的主人。这正是两个民族冲突的来源。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7C4284D4-5D70-4933-AE68-E5140E35C264}"/>
              </a:ext>
            </a:extLst>
          </p:cNvPr>
          <p:cNvSpPr/>
          <p:nvPr/>
        </p:nvSpPr>
        <p:spPr>
          <a:xfrm>
            <a:off x="8682361" y="2878584"/>
            <a:ext cx="550415" cy="550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0C78A1-76D1-476D-8A1E-F5FF3708BB3B}"/>
              </a:ext>
            </a:extLst>
          </p:cNvPr>
          <p:cNvSpPr txBox="1"/>
          <p:nvPr/>
        </p:nvSpPr>
        <p:spPr>
          <a:xfrm>
            <a:off x="6299562" y="3486322"/>
            <a:ext cx="5950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苏联建立后，外高加索地区也作为加盟国加入 了苏联，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1923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年，苏联对行政区做了划分，将纳卡地区划给阿塞拜疆，成为“阿塞拜疆苏维埃共和国”的一个自治州。这次划分引起了当地亚美尼亚人的强烈不满，也为苏联解体后亚阿两国的争端埋下伏笔。</a:t>
            </a:r>
            <a:endParaRPr lang="zh-CN" altLang="en-US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EE745DBA-9A02-4516-BDF8-B63F7AD0F7CF}"/>
              </a:ext>
            </a:extLst>
          </p:cNvPr>
          <p:cNvSpPr/>
          <p:nvPr/>
        </p:nvSpPr>
        <p:spPr>
          <a:xfrm>
            <a:off x="8716391" y="4963650"/>
            <a:ext cx="572611" cy="400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9588D8-0D41-4CC8-B328-5F6F5AB8C0DE}"/>
              </a:ext>
            </a:extLst>
          </p:cNvPr>
          <p:cNvSpPr txBox="1"/>
          <p:nvPr/>
        </p:nvSpPr>
        <p:spPr>
          <a:xfrm>
            <a:off x="6299562" y="5514066"/>
            <a:ext cx="61255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80</a:t>
            </a:r>
            <a:r>
              <a:rPr lang="zh-CN" altLang="en-US" dirty="0"/>
              <a:t>年代后期，苏联陷入经济危机。在经济危机打击下，境内的种种社会危机也浮出水面。在外高加索地区，亚阿就因纳卡地区的归属爆发冲突。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6A6F8A10-CB83-4183-9934-F7CD895AA87F}"/>
              </a:ext>
            </a:extLst>
          </p:cNvPr>
          <p:cNvSpPr/>
          <p:nvPr/>
        </p:nvSpPr>
        <p:spPr>
          <a:xfrm rot="10800000">
            <a:off x="5321152" y="5514066"/>
            <a:ext cx="7748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A6AB113-D8F4-432B-BD4D-6FB54CACA184}"/>
              </a:ext>
            </a:extLst>
          </p:cNvPr>
          <p:cNvSpPr txBox="1"/>
          <p:nvPr/>
        </p:nvSpPr>
        <p:spPr>
          <a:xfrm>
            <a:off x="559294" y="4098150"/>
            <a:ext cx="45582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1991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日，苏联解体，亚美尼亚和阿塞拜疆相继独立。然而解体留下的权力真空，让外高加索这一民族成分复杂的地区陷入了动荡。</a:t>
            </a:r>
          </a:p>
          <a:p>
            <a:r>
              <a:rPr lang="zh-CN" altLang="en-US" dirty="0"/>
              <a:t>随着纳卡地区宣布独立，纳卡问题也由冲突升级为战争。直到</a:t>
            </a:r>
            <a:r>
              <a:rPr lang="en-US" altLang="zh-CN" dirty="0"/>
              <a:t>1994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日，双方才在国际调停之下达成脆弱的停火协议，但彼此的敌对状态依然没有消除。</a:t>
            </a:r>
          </a:p>
        </p:txBody>
      </p:sp>
    </p:spTree>
    <p:extLst>
      <p:ext uri="{BB962C8B-B14F-4D97-AF65-F5344CB8AC3E}">
        <p14:creationId xmlns:p14="http://schemas.microsoft.com/office/powerpoint/2010/main" val="334040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12C92-E118-4FBD-B0AF-FDBB0380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双方实力对比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CB2CCB-E097-4180-8D9C-9613AA571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69999"/>
            <a:ext cx="5157787" cy="493395"/>
          </a:xfrm>
        </p:spPr>
        <p:txBody>
          <a:bodyPr/>
          <a:lstStyle/>
          <a:p>
            <a:pPr algn="ctr"/>
            <a:r>
              <a:rPr lang="zh-CN" altLang="en-US" dirty="0"/>
              <a:t>阿塞拜疆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FCD0FE-2251-40B6-A75C-0CFD05C1C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79600"/>
            <a:ext cx="5157787" cy="4310063"/>
          </a:xfrm>
        </p:spPr>
        <p:txBody>
          <a:bodyPr>
            <a:normAutofit fontScale="92500"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面积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8.6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万平方公里，人口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1000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万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万现役军人，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万预备役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国防预算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22.6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亿美元，占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GDP5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%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陆军有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100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T-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90s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坦克、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470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T-72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坦克，以及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95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T-55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坦克。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空军有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13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架米格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-29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架苏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-25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架苏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-24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海军有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艘别佳级护卫舰，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艘小型潜艇。</a:t>
            </a:r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5AFD1B-3166-455A-AF57-AA2D7FC2E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83299" y="862014"/>
            <a:ext cx="5183188" cy="823912"/>
          </a:xfrm>
        </p:spPr>
        <p:txBody>
          <a:bodyPr/>
          <a:lstStyle/>
          <a:p>
            <a:pPr algn="ctr"/>
            <a:r>
              <a:rPr lang="zh-CN" altLang="en-US" dirty="0"/>
              <a:t>亚美尼亚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C21F93-3FAA-4186-BF89-F1C7F9B02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79600"/>
            <a:ext cx="5183188" cy="4310063"/>
          </a:xfrm>
        </p:spPr>
        <p:txBody>
          <a:bodyPr>
            <a:normAutofit fontScale="92500"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面积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2.9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万平方公里，人口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300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万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5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万现役军人，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万预备役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国防预算为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6.3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亿美元，占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GDP5.5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%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陆军有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辆辆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T-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90s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坦克、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100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T-72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坦克，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8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T-55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坦克。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空军有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15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架苏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-25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18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架苏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-30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架米格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-25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架米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-24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没有海军。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82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707</Words>
  <Application>Microsoft Office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-apple-system</vt:lpstr>
      <vt:lpstr>等线</vt:lpstr>
      <vt:lpstr>等线 Light</vt:lpstr>
      <vt:lpstr>Arial</vt:lpstr>
      <vt:lpstr>Office 主题​​</vt:lpstr>
      <vt:lpstr>纳卡冲突</vt:lpstr>
      <vt:lpstr>战争现状</vt:lpstr>
      <vt:lpstr>冲突起源</vt:lpstr>
      <vt:lpstr>PowerPoint 演示文稿</vt:lpstr>
      <vt:lpstr>双方实力对比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亚阿战争</dc:title>
  <dc:creator>刘 为</dc:creator>
  <cp:lastModifiedBy>刘 为</cp:lastModifiedBy>
  <cp:revision>11</cp:revision>
  <dcterms:created xsi:type="dcterms:W3CDTF">2020-10-07T06:10:12Z</dcterms:created>
  <dcterms:modified xsi:type="dcterms:W3CDTF">2020-10-07T09:33:51Z</dcterms:modified>
</cp:coreProperties>
</file>