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solidFill>
                  <a:schemeClr val="accent2"/>
                </a:solidFill>
              </a:rPr>
              <a:t>练习</a:t>
            </a:r>
          </a:p>
        </p:txBody>
      </p:sp>
      <p:graphicFrame>
        <p:nvGraphicFramePr>
          <p:cNvPr id="81923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078198"/>
              </p:ext>
            </p:extLst>
          </p:nvPr>
        </p:nvGraphicFramePr>
        <p:xfrm>
          <a:off x="2167136" y="1484784"/>
          <a:ext cx="18288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3" imgW="736600" imgH="457200" progId="Equation.3">
                  <p:embed/>
                </p:oleObj>
              </mc:Choice>
              <mc:Fallback>
                <p:oleObj name="公式" r:id="rId3" imgW="736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136" y="1484784"/>
                        <a:ext cx="18288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381000" y="1828800"/>
            <a:ext cx="876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/>
            <a:r>
              <a:rPr lang="zh-CN" altLang="en-US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题目</a:t>
            </a:r>
            <a:r>
              <a:rPr lang="es-ES_tradnl" altLang="zh-CN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s-ES_tradnl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取       </a:t>
            </a:r>
            <a:r>
              <a:rPr lang="zh-CN" altLang="en-US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s-ES_tradnl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s-ES_tradnl" altLang="zh-CN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s-ES_tradnl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s-ES_tradnl" altLang="zh-CN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s-ES_tradnl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加密</a:t>
            </a:r>
            <a:r>
              <a:rPr lang="es-ES_tradnl" altLang="zh-CN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meet,</a:t>
            </a:r>
            <a:r>
              <a:rPr lang="zh-CN" altLang="es-ES_tradnl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再求其逆</a:t>
            </a:r>
            <a:endParaRPr lang="en-US" altLang="zh-CN" sz="32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/>
            <a:r>
              <a:rPr lang="zh-CN" altLang="es-ES_tradnl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矩阵对其解密</a:t>
            </a:r>
            <a:r>
              <a:rPr lang="es-ES_tradnl" altLang="zh-CN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32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3581400"/>
            <a:ext cx="8229600" cy="1944688"/>
            <a:chOff x="431" y="527"/>
            <a:chExt cx="5184" cy="2359"/>
          </a:xfrm>
        </p:grpSpPr>
        <p:sp>
          <p:nvSpPr>
            <p:cNvPr id="81926" name="AutoShape 6"/>
            <p:cNvSpPr>
              <a:spLocks noChangeArrowheads="1"/>
            </p:cNvSpPr>
            <p:nvPr/>
          </p:nvSpPr>
          <p:spPr bwMode="auto">
            <a:xfrm>
              <a:off x="431" y="527"/>
              <a:ext cx="5184" cy="2359"/>
            </a:xfrm>
            <a:prstGeom prst="foldedCorner">
              <a:avLst>
                <a:gd name="adj" fmla="val 7523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FFCC"/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kumimoji="1" lang="zh-CN" altLang="zh-CN" sz="32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1927" name="Text Box 7"/>
            <p:cNvSpPr txBox="1">
              <a:spLocks noChangeArrowheads="1"/>
            </p:cNvSpPr>
            <p:nvPr/>
          </p:nvSpPr>
          <p:spPr bwMode="auto">
            <a:xfrm>
              <a:off x="476" y="602"/>
              <a:ext cx="5126" cy="2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/>
              <a:r>
                <a:rPr lang="zh-CN" altLang="en-US" sz="2800" b="1" dirty="0">
                  <a:solidFill>
                    <a:schemeClr val="tx1"/>
                  </a:solidFill>
                  <a:ea typeface="宋体" pitchFamily="2" charset="-122"/>
                </a:rPr>
                <a:t>题目</a:t>
              </a:r>
              <a:r>
                <a:rPr lang="en-US" altLang="zh-CN" sz="2800" b="1" dirty="0">
                  <a:solidFill>
                    <a:schemeClr val="tx1"/>
                  </a:solidFill>
                  <a:ea typeface="宋体" pitchFamily="2" charset="-122"/>
                </a:rPr>
                <a:t>2.</a:t>
              </a:r>
              <a:r>
                <a:rPr lang="en-US" altLang="zh-CN" sz="2800" b="1" dirty="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ea typeface="宋体" pitchFamily="2" charset="-122"/>
                </a:rPr>
                <a:t> </a:t>
              </a:r>
              <a:r>
                <a:rPr lang="zh-CN" altLang="zh-CN" sz="2800" b="1" dirty="0">
                  <a:solidFill>
                    <a:schemeClr val="tx1"/>
                  </a:solidFill>
                  <a:ea typeface="宋体" pitchFamily="2" charset="-122"/>
                </a:rPr>
                <a:t>有密文如下</a:t>
              </a:r>
              <a:r>
                <a:rPr lang="en-US" altLang="zh-CN" sz="2800" b="1" dirty="0">
                  <a:solidFill>
                    <a:schemeClr val="tx1"/>
                  </a:solidFill>
                  <a:ea typeface="宋体" pitchFamily="2" charset="-122"/>
                </a:rPr>
                <a:t>:</a:t>
              </a:r>
              <a:r>
                <a:rPr lang="en-US" altLang="zh-CN" sz="2800" b="1" dirty="0" err="1">
                  <a:solidFill>
                    <a:srgbClr val="CC0000"/>
                  </a:solidFill>
                  <a:ea typeface="宋体" pitchFamily="2" charset="-122"/>
                </a:rPr>
                <a:t>goqbxcbuglosnfal</a:t>
              </a:r>
              <a:r>
                <a:rPr lang="en-US" altLang="zh-CN" sz="2800" b="1" dirty="0">
                  <a:solidFill>
                    <a:schemeClr val="tx1"/>
                  </a:solidFill>
                  <a:ea typeface="宋体" pitchFamily="2" charset="-122"/>
                </a:rPr>
                <a:t>;</a:t>
              </a:r>
              <a:r>
                <a:rPr lang="zh-CN" altLang="en-US" sz="2800" b="1" dirty="0">
                  <a:solidFill>
                    <a:schemeClr val="tx1"/>
                  </a:solidFill>
                  <a:ea typeface="宋体" pitchFamily="2" charset="-122"/>
                </a:rPr>
                <a:t>根据英文的行文习惯以及获取密码的途径和背景，猜测是两个字母为一组的希尔密码，前四个明文字母是</a:t>
              </a:r>
              <a:r>
                <a:rPr lang="en-US" altLang="zh-CN" sz="2800" b="1" dirty="0">
                  <a:solidFill>
                    <a:srgbClr val="CC0000"/>
                  </a:solidFill>
                  <a:ea typeface="宋体" pitchFamily="2" charset="-122"/>
                </a:rPr>
                <a:t>dear</a:t>
              </a:r>
              <a:r>
                <a:rPr lang="zh-CN" altLang="en-US" sz="2800" b="1" dirty="0">
                  <a:solidFill>
                    <a:schemeClr val="tx1"/>
                  </a:solidFill>
                  <a:ea typeface="宋体" pitchFamily="2" charset="-122"/>
                </a:rPr>
                <a:t>，试破译这段秘文。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792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/>
              <a:t>题目</a:t>
            </a:r>
            <a:r>
              <a:rPr lang="en-US" altLang="zh-CN" sz="2800" b="1" dirty="0"/>
              <a:t>3.    </a:t>
            </a:r>
            <a:r>
              <a:rPr lang="zh-CN" altLang="zh-CN" sz="2800" b="1" dirty="0"/>
              <a:t>假设某地人口总数保持不变，每年有</a:t>
            </a:r>
            <a:r>
              <a:rPr lang="en-US" altLang="zh-CN" sz="2800" b="1" dirty="0"/>
              <a:t>A%</a:t>
            </a:r>
            <a:r>
              <a:rPr lang="zh-CN" altLang="zh-CN" sz="2800" b="1" dirty="0"/>
              <a:t>的农村人口流入城镇，有</a:t>
            </a:r>
            <a:r>
              <a:rPr lang="en-US" altLang="zh-CN" sz="2800" b="1" dirty="0"/>
              <a:t>B%</a:t>
            </a:r>
            <a:r>
              <a:rPr lang="zh-CN" altLang="zh-CN" sz="2800" b="1" dirty="0"/>
              <a:t>的城镇人口流入农村，但人口的流动性始终保持在</a:t>
            </a:r>
            <a:r>
              <a:rPr lang="en-US" altLang="zh-CN" sz="2800" b="1" dirty="0"/>
              <a:t>5%</a:t>
            </a:r>
            <a:r>
              <a:rPr lang="zh-CN" altLang="zh-CN" sz="2800" b="1" dirty="0"/>
              <a:t>以下，并且农村人口流入城镇比例大于城镇流入农村人口，即</a:t>
            </a:r>
            <a:r>
              <a:rPr lang="en-US" altLang="zh-CN" sz="2800" b="1" dirty="0"/>
              <a:t>(B&lt;A&lt;5)</a:t>
            </a:r>
            <a:r>
              <a:rPr lang="zh-CN" altLang="zh-CN" sz="2800" b="1" dirty="0"/>
              <a:t>。试讨论至少四组不同的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B</a:t>
            </a:r>
            <a:r>
              <a:rPr lang="zh-CN" altLang="zh-CN" sz="2800" b="1" dirty="0"/>
              <a:t>值，得到该地的城镇人口与农村人口的分布的最终状态。</a:t>
            </a:r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1. </a:t>
            </a:r>
            <a:r>
              <a:rPr lang="zh-CN" altLang="zh-CN" sz="2800" b="1" dirty="0"/>
              <a:t>建立第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年城镇人口以及农村人口之间的关系．</a:t>
            </a:r>
          </a:p>
          <a:p>
            <a:pPr marL="0" indent="0">
              <a:buNone/>
            </a:pPr>
            <a:r>
              <a:rPr lang="en-US" altLang="zh-CN" sz="2800" b="1" dirty="0"/>
              <a:t>2. </a:t>
            </a:r>
            <a:r>
              <a:rPr lang="zh-CN" altLang="zh-CN" sz="2800" b="1" dirty="0"/>
              <a:t>利用所建模型，计算第</a:t>
            </a:r>
            <a:r>
              <a:rPr lang="en-US" altLang="zh-CN" sz="2800" b="1" dirty="0"/>
              <a:t>i</a:t>
            </a:r>
            <a:r>
              <a:rPr lang="zh-CN" altLang="zh-CN" sz="2800" b="1" dirty="0"/>
              <a:t>年人口的关系式．</a:t>
            </a:r>
          </a:p>
          <a:p>
            <a:pPr marL="0" indent="0">
              <a:buNone/>
            </a:pPr>
            <a:r>
              <a:rPr lang="en-US" altLang="zh-CN" sz="2800" b="1" dirty="0"/>
              <a:t>3.  </a:t>
            </a:r>
            <a:r>
              <a:rPr lang="zh-CN" altLang="zh-CN" sz="2800" b="1" dirty="0"/>
              <a:t>研究本问题中当时间无限长时农村人口以及城镇人口的极限状况．</a:t>
            </a:r>
          </a:p>
          <a:p>
            <a:pPr marL="0" indent="0">
              <a:buNone/>
            </a:pPr>
            <a:r>
              <a:rPr lang="en-US" altLang="zh-CN" sz="2800" b="1" dirty="0"/>
              <a:t>4.  </a:t>
            </a:r>
            <a:r>
              <a:rPr lang="zh-CN" altLang="zh-CN" sz="2800" b="1" dirty="0"/>
              <a:t>分析当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B</a:t>
            </a:r>
            <a:r>
              <a:rPr lang="zh-CN" altLang="zh-CN" sz="2800" b="1" dirty="0"/>
              <a:t>取不同取值对最终结果的影响．</a:t>
            </a:r>
          </a:p>
        </p:txBody>
      </p:sp>
    </p:spTree>
    <p:extLst>
      <p:ext uri="{BB962C8B-B14F-4D97-AF65-F5344CB8AC3E}">
        <p14:creationId xmlns:p14="http://schemas.microsoft.com/office/powerpoint/2010/main" val="127452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楷体_GB2312</vt:lpstr>
      <vt:lpstr>Arial</vt:lpstr>
      <vt:lpstr>Calibri</vt:lpstr>
      <vt:lpstr>Office 主题</vt:lpstr>
      <vt:lpstr>公式</vt:lpstr>
      <vt:lpstr>练习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练习</dc:title>
  <dc:creator>Administrator</dc:creator>
  <cp:lastModifiedBy> </cp:lastModifiedBy>
  <cp:revision>4</cp:revision>
  <dcterms:created xsi:type="dcterms:W3CDTF">2017-06-28T01:54:19Z</dcterms:created>
  <dcterms:modified xsi:type="dcterms:W3CDTF">2020-06-30T13:23:08Z</dcterms:modified>
</cp:coreProperties>
</file>