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9" r:id="rId3"/>
    <p:sldId id="264" r:id="rId4"/>
    <p:sldId id="261" r:id="rId5"/>
    <p:sldId id="263" r:id="rId6"/>
    <p:sldId id="265" r:id="rId7"/>
    <p:sldId id="266" r:id="rId8"/>
    <p:sldId id="269" r:id="rId9"/>
    <p:sldId id="270" r:id="rId10"/>
    <p:sldId id="274" r:id="rId11"/>
    <p:sldId id="273" r:id="rId12"/>
    <p:sldId id="271" r:id="rId13"/>
    <p:sldId id="272" r:id="rId14"/>
    <p:sldId id="275" r:id="rId15"/>
    <p:sldId id="27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7437"/>
    <a:srgbClr val="ED1263"/>
    <a:srgbClr val="38116E"/>
    <a:srgbClr val="0F8CCB"/>
    <a:srgbClr val="3DD7C1"/>
    <a:srgbClr val="2BB0B7"/>
    <a:srgbClr val="CE1058"/>
    <a:srgbClr val="0D79AF"/>
    <a:srgbClr val="29C9B2"/>
    <a:srgbClr val="218A8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showGuides="1">
      <p:cViewPr varScale="1">
        <p:scale>
          <a:sx n="88" d="100"/>
          <a:sy n="88" d="100"/>
        </p:scale>
        <p:origin x="-466" y="2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78CBC-A143-4222-AC38-DEEC85F2157C}" type="datetimeFigureOut">
              <a:rPr lang="en-US" smtClean="0"/>
              <a:pPr/>
              <a:t>4/10/2021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66502-3937-4D38-8732-6E9F00D46B1A}" type="slidenum">
              <a:rPr lang="en-US" smtClean="0"/>
              <a:pPr/>
              <a:t>‹#›</a:t>
            </a:fld>
            <a:endParaRPr lang="en-US"/>
          </a:p>
        </p:txBody>
      </p:sp>
    </p:spTree>
    <p:extLst>
      <p:ext uri="{BB962C8B-B14F-4D97-AF65-F5344CB8AC3E}">
        <p14:creationId xmlns="" xmlns:p14="http://schemas.microsoft.com/office/powerpoint/2010/main" val="767642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9BCA0-CEAC-4114-A4C4-05740A0AC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3DD528E-38AA-45B3-BCEC-FBE93B634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D2E1C47-2EF1-4217-BA76-0EC8B48ED41C}"/>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5" name="Footer Placeholder 4">
            <a:extLst>
              <a:ext uri="{FF2B5EF4-FFF2-40B4-BE49-F238E27FC236}">
                <a16:creationId xmlns="" xmlns:a16="http://schemas.microsoft.com/office/drawing/2014/main" id="{5A89A6DF-CE7A-4EF5-9275-7337BBBC5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474B25C-58E4-4790-BB4A-93FD44A1455C}"/>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36219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7016A-D87F-4C70-968A-162B65B05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5A9709E-1899-45E5-A0A7-B5CA1C2877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A955EFF-8412-42F9-894E-C13FE02FC236}"/>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5" name="Footer Placeholder 4">
            <a:extLst>
              <a:ext uri="{FF2B5EF4-FFF2-40B4-BE49-F238E27FC236}">
                <a16:creationId xmlns="" xmlns:a16="http://schemas.microsoft.com/office/drawing/2014/main" id="{4AFB941F-AC20-4CB7-9EA3-C08691DE6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125329-C348-4711-B256-95B0B4CB3414}"/>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3611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B7EA176-4FE3-4E2B-886F-F699639B61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CC23B6D-6829-420C-B2A8-7B9D7B33A0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DF1C2D-BADD-47D7-A194-0741577942BD}"/>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5" name="Footer Placeholder 4">
            <a:extLst>
              <a:ext uri="{FF2B5EF4-FFF2-40B4-BE49-F238E27FC236}">
                <a16:creationId xmlns="" xmlns:a16="http://schemas.microsoft.com/office/drawing/2014/main" id="{6182C569-F93A-4332-A185-5B482B45C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BC8C52B-B8DC-43D9-8248-69033F7732B7}"/>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245643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D40A7A7-E9A0-4E04-A49D-FE5DEC9F4F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 xmlns:a16="http://schemas.microsoft.com/office/drawing/2014/main" id="{073F6A6D-2933-4FAD-B95C-A0D8298AC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 xmlns:a16="http://schemas.microsoft.com/office/drawing/2014/main" id="{0A1EC83C-127F-430C-A981-D8CDF8DD6D86}"/>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5" name="Marcador de pie de página 4">
            <a:extLst>
              <a:ext uri="{FF2B5EF4-FFF2-40B4-BE49-F238E27FC236}">
                <a16:creationId xmlns="" xmlns:a16="http://schemas.microsoft.com/office/drawing/2014/main" id="{FE88149A-BEF0-4F7B-8175-F5136B8410E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A9C567D5-4742-4738-9BE8-8148B19D55FA}"/>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351565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3631645-05F2-42CC-990A-FE1E442CF390}"/>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4AF4B2AF-0EAB-4DD5-BA8A-594AB3F723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1175CA05-DE11-4821-87B3-2594A7DE9439}"/>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5" name="Marcador de pie de página 4">
            <a:extLst>
              <a:ext uri="{FF2B5EF4-FFF2-40B4-BE49-F238E27FC236}">
                <a16:creationId xmlns="" xmlns:a16="http://schemas.microsoft.com/office/drawing/2014/main" id="{C0150A0A-D7E0-4856-8B04-710F7951141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993F59CB-1332-4175-A659-1310144096D1}"/>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3920873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D5A922D-7AA7-45C9-A6C4-19F6B07A8AD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98353FFD-4116-4527-841E-470B83737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E0CF3870-B2B5-44D6-8FA5-890A275DC0C9}"/>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5" name="Marcador de pie de página 4">
            <a:extLst>
              <a:ext uri="{FF2B5EF4-FFF2-40B4-BE49-F238E27FC236}">
                <a16:creationId xmlns="" xmlns:a16="http://schemas.microsoft.com/office/drawing/2014/main" id="{22E72FE6-5D19-451F-9CB6-B637EDBBB63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2E3AB048-EF6A-4A0B-88FC-E805A7B6710B}"/>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185078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796024D-A637-4D3D-A3C3-E51849E4EA7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A8794A67-D5A5-469A-B1CD-1C83C442CB1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 xmlns:a16="http://schemas.microsoft.com/office/drawing/2014/main" id="{4C095398-59CD-4A6B-AD9F-B35E537922C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 xmlns:a16="http://schemas.microsoft.com/office/drawing/2014/main" id="{3EE7AEF0-32FF-481B-A002-5B012F2BB04B}"/>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6" name="Marcador de pie de página 5">
            <a:extLst>
              <a:ext uri="{FF2B5EF4-FFF2-40B4-BE49-F238E27FC236}">
                <a16:creationId xmlns="" xmlns:a16="http://schemas.microsoft.com/office/drawing/2014/main" id="{6D61269F-754D-4A95-B0C9-9F38D8A6C48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18BFB2A5-1F5A-47E9-A384-0947F1A48B24}"/>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225395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A333A92-F24E-406B-993A-04C5534153F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F9DB3173-72F6-46FE-9F12-9F7FF252C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4B527B14-E58F-4D40-827C-6B4E752B23D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 xmlns:a16="http://schemas.microsoft.com/office/drawing/2014/main" id="{26AD5A4D-45D3-4702-81CE-C77E2FA5D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F926C578-FF78-42C9-A43F-677D66D6CCA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 xmlns:a16="http://schemas.microsoft.com/office/drawing/2014/main" id="{D83E1B79-BD75-4F0A-A671-CB4F1BD5C6C7}"/>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8" name="Marcador de pie de página 7">
            <a:extLst>
              <a:ext uri="{FF2B5EF4-FFF2-40B4-BE49-F238E27FC236}">
                <a16:creationId xmlns="" xmlns:a16="http://schemas.microsoft.com/office/drawing/2014/main" id="{5C43D1EF-194D-4B37-B04D-484158711EE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 xmlns:a16="http://schemas.microsoft.com/office/drawing/2014/main" id="{6C3FF4F0-A418-498B-964B-874AF65A6CE5}"/>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3533986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825A8A-E789-477D-A451-59584E87905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 xmlns:a16="http://schemas.microsoft.com/office/drawing/2014/main" id="{63D12ECF-C450-4B6B-BBA5-08F75FF3DE20}"/>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4" name="Marcador de pie de página 3">
            <a:extLst>
              <a:ext uri="{FF2B5EF4-FFF2-40B4-BE49-F238E27FC236}">
                <a16:creationId xmlns="" xmlns:a16="http://schemas.microsoft.com/office/drawing/2014/main" id="{7594BD71-31AC-4C72-A7B4-F48F8DC72EB3}"/>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 xmlns:a16="http://schemas.microsoft.com/office/drawing/2014/main" id="{1BEB595B-4295-4B15-9AAD-F198E9577821}"/>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217441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DEB6072-05AA-4752-80DA-AE6F56C8626B}"/>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3" name="Marcador de pie de página 2">
            <a:extLst>
              <a:ext uri="{FF2B5EF4-FFF2-40B4-BE49-F238E27FC236}">
                <a16:creationId xmlns="" xmlns:a16="http://schemas.microsoft.com/office/drawing/2014/main" id="{1A5C52C8-F3E6-4DC5-897D-93B274658B46}"/>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 xmlns:a16="http://schemas.microsoft.com/office/drawing/2014/main" id="{D75D5AC2-1AB1-41D5-8809-5F6B837BB453}"/>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1301488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3CAE93C-5CB0-42CE-8ABB-DE34A38106B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 xmlns:a16="http://schemas.microsoft.com/office/drawing/2014/main" id="{6219579B-188C-4737-84D1-489AF37F8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 xmlns:a16="http://schemas.microsoft.com/office/drawing/2014/main" id="{A3C1D86F-43C7-4764-A6DE-2054B14F3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EA4B1755-41EE-4596-AF6B-7B7AC6521A76}"/>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6" name="Marcador de pie de página 5">
            <a:extLst>
              <a:ext uri="{FF2B5EF4-FFF2-40B4-BE49-F238E27FC236}">
                <a16:creationId xmlns="" xmlns:a16="http://schemas.microsoft.com/office/drawing/2014/main" id="{C817AFD1-24CA-4858-98E9-D3FB4BFE796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370F2F19-CC95-41B5-BEC0-07E40A502A26}"/>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399140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CE1CC-44AC-49CF-881F-17EE6ED7C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4AFC592-84FA-477D-B2EC-085CA0FD00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32D8D40-0BBC-479F-9AFB-EA3FDF9A09E5}"/>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5" name="Footer Placeholder 4">
            <a:extLst>
              <a:ext uri="{FF2B5EF4-FFF2-40B4-BE49-F238E27FC236}">
                <a16:creationId xmlns="" xmlns:a16="http://schemas.microsoft.com/office/drawing/2014/main" id="{0CBAE118-58D0-479D-9A3F-E556969D1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EF62C7-B7DB-4872-A7B4-1860F2933076}"/>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585503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C79839E-A93F-4AE9-B777-42DAD35F187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 xmlns:a16="http://schemas.microsoft.com/office/drawing/2014/main" id="{33CF7405-E3F4-4791-863E-C6EF68F95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 xmlns:a16="http://schemas.microsoft.com/office/drawing/2014/main" id="{A7C3DB3E-F861-45AF-8148-34918DAD4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7E49FE0F-292E-4746-8C08-25C3F8DF8D68}"/>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6" name="Marcador de pie de página 5">
            <a:extLst>
              <a:ext uri="{FF2B5EF4-FFF2-40B4-BE49-F238E27FC236}">
                <a16:creationId xmlns="" xmlns:a16="http://schemas.microsoft.com/office/drawing/2014/main" id="{8694BCFF-F1B8-4296-AD1A-ADFCADAD11D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 xmlns:a16="http://schemas.microsoft.com/office/drawing/2014/main" id="{4D71DB56-B6EE-4609-8CB3-30A1A79A5B69}"/>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2150481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989F7A-3FC7-4D7B-A4B2-D67DFE33F6E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 xmlns:a16="http://schemas.microsoft.com/office/drawing/2014/main" id="{26E80C77-C77E-4F04-95FA-A187125D826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B2B80840-17DC-4527-848A-2965F90D1B39}"/>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5" name="Marcador de pie de página 4">
            <a:extLst>
              <a:ext uri="{FF2B5EF4-FFF2-40B4-BE49-F238E27FC236}">
                <a16:creationId xmlns="" xmlns:a16="http://schemas.microsoft.com/office/drawing/2014/main" id="{F07D085F-FFE8-4455-BF30-920907E47D2A}"/>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6CB9C9C8-5946-4A60-8BD1-963B288BE194}"/>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639823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8EC17D5-2304-44C5-B1E5-0D6966D77D7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 xmlns:a16="http://schemas.microsoft.com/office/drawing/2014/main" id="{8AD8E4A2-2AA6-442C-AAE8-B13FA90D816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DE569C75-6D8F-4695-8C85-B3F92DC67E9B}"/>
              </a:ext>
            </a:extLst>
          </p:cNvPr>
          <p:cNvSpPr>
            <a:spLocks noGrp="1"/>
          </p:cNvSpPr>
          <p:nvPr>
            <p:ph type="dt" sz="half" idx="10"/>
          </p:nvPr>
        </p:nvSpPr>
        <p:spPr/>
        <p:txBody>
          <a:bodyPr/>
          <a:lstStyle/>
          <a:p>
            <a:fld id="{CD1AF5FE-C9EF-4E41-B249-757B17A47A1B}" type="datetimeFigureOut">
              <a:rPr lang="en-US" smtClean="0"/>
              <a:pPr/>
              <a:t>4/10/2021</a:t>
            </a:fld>
            <a:endParaRPr lang="en-US"/>
          </a:p>
        </p:txBody>
      </p:sp>
      <p:sp>
        <p:nvSpPr>
          <p:cNvPr id="5" name="Marcador de pie de página 4">
            <a:extLst>
              <a:ext uri="{FF2B5EF4-FFF2-40B4-BE49-F238E27FC236}">
                <a16:creationId xmlns="" xmlns:a16="http://schemas.microsoft.com/office/drawing/2014/main" id="{270D4CDB-2F02-4BFB-AA4F-D0C1E4C03E9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 xmlns:a16="http://schemas.microsoft.com/office/drawing/2014/main" id="{5299153B-8F05-4C01-8841-58CE5AB57D83}"/>
              </a:ext>
            </a:extLst>
          </p:cNvPr>
          <p:cNvSpPr>
            <a:spLocks noGrp="1"/>
          </p:cNvSpPr>
          <p:nvPr>
            <p:ph type="sldNum" sz="quarter" idx="12"/>
          </p:nvPr>
        </p:nvSpPr>
        <p:spPr/>
        <p:txBody>
          <a:body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396217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C250F7-B971-4C55-936D-B335CB4A1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A1CC986-9A6B-458D-9167-67A0CEE78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1E4E1807-D989-4922-B60D-E86B36F88DBC}"/>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5" name="Footer Placeholder 4">
            <a:extLst>
              <a:ext uri="{FF2B5EF4-FFF2-40B4-BE49-F238E27FC236}">
                <a16:creationId xmlns="" xmlns:a16="http://schemas.microsoft.com/office/drawing/2014/main" id="{AF5DF5AE-2CD8-476D-AD9E-862C02797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E058569-CFBD-46BA-AE6B-98CDB560859F}"/>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394856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60B63-020A-45A6-8FE1-7035259DA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FC645BB-E379-4514-9F7A-78A02062AE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C8284DBC-60BD-4FF5-B658-7B06A2BEA3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7C71B8A-2472-4171-947C-912BE8DDA2F1}"/>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6" name="Footer Placeholder 5">
            <a:extLst>
              <a:ext uri="{FF2B5EF4-FFF2-40B4-BE49-F238E27FC236}">
                <a16:creationId xmlns="" xmlns:a16="http://schemas.microsoft.com/office/drawing/2014/main" id="{FEF64739-9F6D-42A8-8F25-5B571BA39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881B170-A754-4E7B-AA61-D50785288F7A}"/>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2839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EC430-4A67-45BC-BC09-C405D22870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65F377E-9676-4FC4-B1B6-99E457D85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85CFEB4-6D42-4B24-BEF5-0599B26CC03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118CAA-3DF2-4296-A53B-918A20463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F14B823-0EDB-47FF-8C91-09ADBB2569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41AAE97-BAFF-4447-AAF4-268DD86FB188}"/>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8" name="Footer Placeholder 7">
            <a:extLst>
              <a:ext uri="{FF2B5EF4-FFF2-40B4-BE49-F238E27FC236}">
                <a16:creationId xmlns="" xmlns:a16="http://schemas.microsoft.com/office/drawing/2014/main" id="{9339EE27-EEDD-4241-B420-15977C533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ABF577E-4B60-4B5D-B0D8-F7102F1F4E93}"/>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138154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D05FE-2768-44A2-A2F7-9444B84551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5CDC80-5CFC-48FF-BF60-871A432A9E04}"/>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4" name="Footer Placeholder 3">
            <a:extLst>
              <a:ext uri="{FF2B5EF4-FFF2-40B4-BE49-F238E27FC236}">
                <a16:creationId xmlns="" xmlns:a16="http://schemas.microsoft.com/office/drawing/2014/main" id="{C083A2C0-9362-4A5D-8DFC-8B89E04475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C2BF445-8602-4079-93D3-DFEC61E2F7F1}"/>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399348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FA3E9EF-7890-4DF8-A601-793CECE9FF28}"/>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3" name="Footer Placeholder 2">
            <a:extLst>
              <a:ext uri="{FF2B5EF4-FFF2-40B4-BE49-F238E27FC236}">
                <a16:creationId xmlns="" xmlns:a16="http://schemas.microsoft.com/office/drawing/2014/main" id="{85D87CAD-6D30-4567-B131-347F4EDBB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5A8D80E-3D5A-4D0B-AACC-3C20CB69253E}"/>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393331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744D3F-5174-4609-99C6-D16DAE9CF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3073A9A-2B91-481A-B9FE-9FEBBEEE0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A64813D-A3E1-4FA7-99B6-022AFF777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3AC162F-AD6F-4F51-8360-C572BB899080}"/>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6" name="Footer Placeholder 5">
            <a:extLst>
              <a:ext uri="{FF2B5EF4-FFF2-40B4-BE49-F238E27FC236}">
                <a16:creationId xmlns="" xmlns:a16="http://schemas.microsoft.com/office/drawing/2014/main" id="{0DA7F665-F6D8-4957-B3BE-124230BC8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0FAE179-D893-44DE-955D-C542B7E0F43D}"/>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1970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0255C2-04F1-474D-B5AE-0618DB3AD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E79B8B1-6027-4778-BA78-48A309124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E8C660B-91F5-41C3-8627-A70A608CC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22D6927-9C27-40B6-B294-3BC6731BCBE8}"/>
              </a:ext>
            </a:extLst>
          </p:cNvPr>
          <p:cNvSpPr>
            <a:spLocks noGrp="1"/>
          </p:cNvSpPr>
          <p:nvPr>
            <p:ph type="dt" sz="half" idx="10"/>
          </p:nvPr>
        </p:nvSpPr>
        <p:spPr/>
        <p:txBody>
          <a:bodyPr/>
          <a:lstStyle/>
          <a:p>
            <a:fld id="{C667DA08-D3D2-4410-B1F4-858F45E59893}" type="datetimeFigureOut">
              <a:rPr lang="en-US" smtClean="0"/>
              <a:pPr/>
              <a:t>4/10/2021</a:t>
            </a:fld>
            <a:endParaRPr lang="en-US"/>
          </a:p>
        </p:txBody>
      </p:sp>
      <p:sp>
        <p:nvSpPr>
          <p:cNvPr id="6" name="Footer Placeholder 5">
            <a:extLst>
              <a:ext uri="{FF2B5EF4-FFF2-40B4-BE49-F238E27FC236}">
                <a16:creationId xmlns="" xmlns:a16="http://schemas.microsoft.com/office/drawing/2014/main" id="{5E1B8FF3-EF8F-4D00-ACD7-283B9785A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EAFDD6C-64F5-41E8-80D3-DB86537F85E4}"/>
              </a:ext>
            </a:extLst>
          </p:cNvPr>
          <p:cNvSpPr>
            <a:spLocks noGrp="1"/>
          </p:cNvSpPr>
          <p:nvPr>
            <p:ph type="sldNum" sz="quarter" idx="12"/>
          </p:nvPr>
        </p:nvSpPr>
        <p:spPr/>
        <p:txBody>
          <a:body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211632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00088E-F004-4C30-9F46-EE5564536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A2A3E6D-D7B3-4F72-8141-F63E46056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E4ADDCA-FEE2-4952-B87E-0DE49BF5C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7DA08-D3D2-4410-B1F4-858F45E59893}" type="datetimeFigureOut">
              <a:rPr lang="en-US" smtClean="0"/>
              <a:pPr/>
              <a:t>4/10/2021</a:t>
            </a:fld>
            <a:endParaRPr lang="en-US"/>
          </a:p>
        </p:txBody>
      </p:sp>
      <p:sp>
        <p:nvSpPr>
          <p:cNvPr id="5" name="Footer Placeholder 4">
            <a:extLst>
              <a:ext uri="{FF2B5EF4-FFF2-40B4-BE49-F238E27FC236}">
                <a16:creationId xmlns="" xmlns:a16="http://schemas.microsoft.com/office/drawing/2014/main" id="{11150E0B-7948-48BF-BCB9-D9D3ABE92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E8B238F-0186-4D2C-9C47-39AA6DA51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76B05-407C-4EA1-95EF-55FDDCA2960E}" type="slidenum">
              <a:rPr lang="en-US" smtClean="0"/>
              <a:pPr/>
              <a:t>‹#›</a:t>
            </a:fld>
            <a:endParaRPr lang="en-US"/>
          </a:p>
        </p:txBody>
      </p:sp>
    </p:spTree>
    <p:extLst>
      <p:ext uri="{BB962C8B-B14F-4D97-AF65-F5344CB8AC3E}">
        <p14:creationId xmlns="" xmlns:p14="http://schemas.microsoft.com/office/powerpoint/2010/main" val="227484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 xmlns:a16="http://schemas.microsoft.com/office/drawing/2014/main" id="{D108B790-5212-4C17-9F64-1BB6A6995A2D}"/>
              </a:ext>
            </a:extLst>
          </p:cNvPr>
          <p:cNvGraphicFramePr>
            <a:graphicFrameLocks noChangeAspect="1"/>
          </p:cNvGraphicFramePr>
          <p:nvPr userDrawn="1">
            <p:custDataLst>
              <p:tags r:id="rId14"/>
            </p:custDataLst>
            <p:extLst>
              <p:ext uri="{D42A27DB-BD31-4B8C-83A1-F6EECF244321}">
                <p14:modId xmlns="" xmlns:p14="http://schemas.microsoft.com/office/powerpoint/2010/main" val="1583991965"/>
              </p:ext>
            </p:extLst>
          </p:nvPr>
        </p:nvGraphicFramePr>
        <p:xfrm>
          <a:off x="1588" y="1588"/>
          <a:ext cx="1588" cy="1588"/>
        </p:xfrm>
        <a:graphic>
          <a:graphicData uri="http://schemas.openxmlformats.org/presentationml/2006/ole">
            <p:oleObj spid="_x0000_s1026" name="think-cell Slide" r:id="rId16" imgW="360" imgH="360" progId="">
              <p:embed/>
            </p:oleObj>
          </a:graphicData>
        </a:graphic>
      </p:graphicFrame>
      <p:sp>
        <p:nvSpPr>
          <p:cNvPr id="7" name="Rectangle 6" hidden="1">
            <a:extLst>
              <a:ext uri="{FF2B5EF4-FFF2-40B4-BE49-F238E27FC236}">
                <a16:creationId xmlns="" xmlns:a16="http://schemas.microsoft.com/office/drawing/2014/main" id="{0A474207-4A5F-4A30-8C50-83C7F03A259A}"/>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s-ES" sz="4400" b="0" i="0" baseline="0" dirty="0">
              <a:latin typeface="Calibri Light" panose="020F0302020204030204" pitchFamily="34" charset="0"/>
              <a:ea typeface="+mj-ea"/>
              <a:cs typeface="+mj-cs"/>
              <a:sym typeface="Calibri Light" panose="020F0302020204030204" pitchFamily="34" charset="0"/>
            </a:endParaRPr>
          </a:p>
        </p:txBody>
      </p:sp>
      <p:sp>
        <p:nvSpPr>
          <p:cNvPr id="2" name="Marcador de título 1">
            <a:extLst>
              <a:ext uri="{FF2B5EF4-FFF2-40B4-BE49-F238E27FC236}">
                <a16:creationId xmlns="" xmlns:a16="http://schemas.microsoft.com/office/drawing/2014/main" id="{6C9F4F55-DD75-4B22-A02D-60616CE84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 xmlns:a16="http://schemas.microsoft.com/office/drawing/2014/main" id="{89DB8B19-48EC-4A01-AB1C-6B0DA5620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 xmlns:a16="http://schemas.microsoft.com/office/drawing/2014/main" id="{28F6F3C4-BC08-462F-9268-5C9F6B78A7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F5FE-C9EF-4E41-B249-757B17A47A1B}" type="datetimeFigureOut">
              <a:rPr lang="en-US" smtClean="0"/>
              <a:pPr/>
              <a:t>4/10/2021</a:t>
            </a:fld>
            <a:endParaRPr lang="en-US"/>
          </a:p>
        </p:txBody>
      </p:sp>
      <p:sp>
        <p:nvSpPr>
          <p:cNvPr id="5" name="Marcador de pie de página 4">
            <a:extLst>
              <a:ext uri="{FF2B5EF4-FFF2-40B4-BE49-F238E27FC236}">
                <a16:creationId xmlns="" xmlns:a16="http://schemas.microsoft.com/office/drawing/2014/main" id="{01BD2215-ED0A-4ECD-AEFD-D1211E4C1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 xmlns:a16="http://schemas.microsoft.com/office/drawing/2014/main" id="{23FCAEF1-AD48-4328-A590-63C6EA282D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8B8C2-75A7-42D6-850C-10E8C2027B35}" type="slidenum">
              <a:rPr lang="en-US" smtClean="0"/>
              <a:pPr/>
              <a:t>‹#›</a:t>
            </a:fld>
            <a:endParaRPr lang="en-US"/>
          </a:p>
        </p:txBody>
      </p:sp>
    </p:spTree>
    <p:extLst>
      <p:ext uri="{BB962C8B-B14F-4D97-AF65-F5344CB8AC3E}">
        <p14:creationId xmlns="" xmlns:p14="http://schemas.microsoft.com/office/powerpoint/2010/main" val="4112472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2.bin"/><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8.bin"/><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3.bin"/><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4.bin"/><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5.bin"/><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6.bin"/><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png"/><Relationship Id="rId10" Type="http://schemas.openxmlformats.org/officeDocument/2006/relationships/image" Target="../media/image3.svg"/><Relationship Id="rId4" Type="http://schemas.openxmlformats.org/officeDocument/2006/relationships/oleObject" Target="../embeddings/oleObject7.bin"/><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6146"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4842880"/>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8687930" y="1"/>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113197" y="1023258"/>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4790110"/>
            <a:ext cx="2581118" cy="2067890"/>
          </a:xfrm>
          <a:prstGeom prst="rect">
            <a:avLst/>
          </a:prstGeom>
        </p:spPr>
      </p:pic>
      <p:sp>
        <p:nvSpPr>
          <p:cNvPr id="15" name="Rectangle 14"/>
          <p:cNvSpPr/>
          <p:nvPr/>
        </p:nvSpPr>
        <p:spPr>
          <a:xfrm>
            <a:off x="0" y="2536167"/>
            <a:ext cx="12192000" cy="1477328"/>
          </a:xfrm>
          <a:prstGeom prst="rect">
            <a:avLst/>
          </a:prstGeom>
          <a:noFill/>
        </p:spPr>
        <p:txBody>
          <a:bodyPr wrap="square" lIns="91440" tIns="45720" rIns="91440" bIns="45720">
            <a:spAutoFit/>
          </a:bodyPr>
          <a:lstStyle/>
          <a:p>
            <a:pPr algn="ctr"/>
            <a:r>
              <a:rPr lang="en-IN"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SDP – 2</a:t>
            </a:r>
          </a:p>
          <a:p>
            <a:pPr algn="ctr"/>
            <a:r>
              <a:rPr lang="en-IN" sz="3600" b="1" u="sng" cap="none" spc="0" dirty="0" smtClean="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rPr>
              <a:t>Business Group : Supply Chain Management System</a:t>
            </a:r>
            <a:endParaRPr lang="en-US" sz="3600" b="1" u="sng" cap="none" spc="0" dirty="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endParaRPr>
          </a:p>
        </p:txBody>
      </p:sp>
      <p:sp>
        <p:nvSpPr>
          <p:cNvPr id="18" name="Rectangle 17"/>
          <p:cNvSpPr/>
          <p:nvPr/>
        </p:nvSpPr>
        <p:spPr>
          <a:xfrm>
            <a:off x="4093001" y="4071670"/>
            <a:ext cx="3477747" cy="830997"/>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IN" sz="1600" b="1" cap="none" spc="150" dirty="0" smtClean="0">
                <a:ln w="11430"/>
                <a:solidFill>
                  <a:srgbClr val="F8F8F8"/>
                </a:solidFill>
                <a:effectLst>
                  <a:outerShdw blurRad="25400" algn="tl" rotWithShape="0">
                    <a:srgbClr val="000000">
                      <a:alpha val="43000"/>
                    </a:srgbClr>
                  </a:outerShdw>
                </a:effectLst>
              </a:rPr>
              <a:t>190030065 A. BHUVANA SRIJA</a:t>
            </a:r>
          </a:p>
          <a:p>
            <a:pPr algn="ctr"/>
            <a:r>
              <a:rPr lang="en-IN" sz="1600" b="1" cap="none" spc="150" dirty="0" smtClean="0">
                <a:ln w="11430"/>
                <a:solidFill>
                  <a:srgbClr val="F8F8F8"/>
                </a:solidFill>
                <a:effectLst>
                  <a:outerShdw blurRad="25400" algn="tl" rotWithShape="0">
                    <a:srgbClr val="000000">
                      <a:alpha val="43000"/>
                    </a:srgbClr>
                  </a:outerShdw>
                </a:effectLst>
              </a:rPr>
              <a:t>190030936  L.RESHMA SREE</a:t>
            </a:r>
          </a:p>
          <a:p>
            <a:pPr algn="ctr"/>
            <a:r>
              <a:rPr lang="en-IN" sz="1600" b="1" cap="none" spc="150" dirty="0" smtClean="0">
                <a:ln w="11430"/>
                <a:solidFill>
                  <a:srgbClr val="F8F8F8"/>
                </a:solidFill>
                <a:effectLst>
                  <a:outerShdw blurRad="25400" algn="tl" rotWithShape="0">
                    <a:srgbClr val="000000">
                      <a:alpha val="43000"/>
                    </a:srgbClr>
                  </a:outerShdw>
                </a:effectLst>
              </a:rPr>
              <a:t>190031767 V.BHAVYA CHARITHA</a:t>
            </a:r>
            <a:endParaRPr lang="en-US" sz="1600" b="1" cap="none" spc="150" dirty="0">
              <a:ln w="11430"/>
              <a:solidFill>
                <a:srgbClr val="F8F8F8"/>
              </a:solidFill>
              <a:effectLst>
                <a:outerShdw blurRad="25400" algn="tl" rotWithShape="0">
                  <a:srgbClr val="000000">
                    <a:alpha val="43000"/>
                  </a:srgbClr>
                </a:outerShdw>
              </a:effectLst>
            </a:endParaRP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2.jpg"/>
          <p:cNvPicPr>
            <a:picLocks noChangeAspect="1"/>
          </p:cNvPicPr>
          <p:nvPr/>
        </p:nvPicPr>
        <p:blipFill>
          <a:blip r:embed="rId2"/>
          <a:stretch>
            <a:fillRect/>
          </a:stretch>
        </p:blipFill>
        <p:spPr>
          <a:xfrm>
            <a:off x="0" y="636115"/>
            <a:ext cx="12192000" cy="566148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4.jpg"/>
          <p:cNvPicPr>
            <a:picLocks noChangeAspect="1"/>
          </p:cNvPicPr>
          <p:nvPr/>
        </p:nvPicPr>
        <p:blipFill>
          <a:blip r:embed="rId2"/>
          <a:stretch>
            <a:fillRect/>
          </a:stretch>
        </p:blipFill>
        <p:spPr>
          <a:xfrm>
            <a:off x="0" y="702759"/>
            <a:ext cx="12192000" cy="550709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3.jpg"/>
          <p:cNvPicPr>
            <a:picLocks noChangeAspect="1"/>
          </p:cNvPicPr>
          <p:nvPr/>
        </p:nvPicPr>
        <p:blipFill>
          <a:blip r:embed="rId2"/>
          <a:stretch>
            <a:fillRect/>
          </a:stretch>
        </p:blipFill>
        <p:spPr>
          <a:xfrm>
            <a:off x="0" y="450821"/>
            <a:ext cx="12192000" cy="567646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0" y="0"/>
            <a:ext cx="4725459" cy="6858000"/>
          </a:xfrm>
          <a:prstGeom prst="rect">
            <a:avLst/>
          </a:prstGeom>
          <a:noFill/>
          <a:ln w="9525">
            <a:noFill/>
            <a:miter lim="800000"/>
            <a:headEnd/>
            <a:tailEnd/>
          </a:ln>
          <a:effectLst/>
        </p:spPr>
      </p:pic>
      <p:pic>
        <p:nvPicPr>
          <p:cNvPr id="40964" name="Picture 4"/>
          <p:cNvPicPr>
            <a:picLocks noChangeAspect="1" noChangeArrowheads="1"/>
          </p:cNvPicPr>
          <p:nvPr/>
        </p:nvPicPr>
        <p:blipFill>
          <a:blip r:embed="rId3"/>
          <a:srcRect/>
          <a:stretch>
            <a:fillRect/>
          </a:stretch>
        </p:blipFill>
        <p:spPr bwMode="auto">
          <a:xfrm>
            <a:off x="6250554" y="0"/>
            <a:ext cx="594144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0" y="0"/>
            <a:ext cx="452147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37890"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3960644"/>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8687930" y="0"/>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023257" y="1023257"/>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4790110"/>
            <a:ext cx="2581118" cy="2067890"/>
          </a:xfrm>
          <a:prstGeom prst="rect">
            <a:avLst/>
          </a:prstGeom>
        </p:spPr>
      </p:pic>
      <p:sp>
        <p:nvSpPr>
          <p:cNvPr id="15" name="Rectangle 14"/>
          <p:cNvSpPr/>
          <p:nvPr/>
        </p:nvSpPr>
        <p:spPr>
          <a:xfrm>
            <a:off x="2130725" y="0"/>
            <a:ext cx="8902460" cy="6278642"/>
          </a:xfrm>
          <a:prstGeom prst="rect">
            <a:avLst/>
          </a:prstGeom>
          <a:noFill/>
        </p:spPr>
        <p:txBody>
          <a:bodyPr wrap="square" lIns="91440" tIns="45720" rIns="91440" bIns="45720">
            <a:spAutoFit/>
          </a:bodyPr>
          <a:lstStyle/>
          <a:p>
            <a:pPr fontAlgn="base"/>
            <a:r>
              <a:rPr lang="en-IN" sz="3600" dirty="0" smtClean="0">
                <a:solidFill>
                  <a:srgbClr val="FFFF00"/>
                </a:solidFill>
              </a:rPr>
              <a:t>MODULES IN OUR PROJECT - SWC</a:t>
            </a:r>
            <a:endParaRPr lang="en-IN" sz="3600" dirty="0" smtClean="0">
              <a:solidFill>
                <a:srgbClr val="FFFF00"/>
              </a:solidFill>
            </a:endParaRPr>
          </a:p>
          <a:p>
            <a:pPr fontAlgn="base"/>
            <a:endParaRPr lang="en-IN" dirty="0" smtClean="0">
              <a:solidFill>
                <a:schemeClr val="bg1"/>
              </a:solidFill>
            </a:endParaRPr>
          </a:p>
          <a:p>
            <a:pPr fontAlgn="base"/>
            <a:endParaRPr lang="en-IN" dirty="0" smtClean="0">
              <a:solidFill>
                <a:schemeClr val="bg1"/>
              </a:solidFill>
            </a:endParaRPr>
          </a:p>
          <a:p>
            <a:pPr fontAlgn="base"/>
            <a:endParaRPr lang="en-IN" dirty="0" smtClean="0">
              <a:solidFill>
                <a:schemeClr val="bg1"/>
              </a:solidFill>
            </a:endParaRPr>
          </a:p>
          <a:p>
            <a:pPr fontAlgn="base"/>
            <a:endParaRPr lang="en-IN" dirty="0" smtClean="0">
              <a:solidFill>
                <a:schemeClr val="bg1"/>
              </a:solidFill>
            </a:endParaRPr>
          </a:p>
          <a:p>
            <a:pPr fontAlgn="base"/>
            <a:endParaRPr lang="en-IN" dirty="0" smtClean="0">
              <a:solidFill>
                <a:schemeClr val="bg1"/>
              </a:solidFill>
            </a:endParaRPr>
          </a:p>
          <a:p>
            <a:pPr fontAlgn="base"/>
            <a:endParaRPr lang="en-IN" dirty="0" smtClean="0">
              <a:solidFill>
                <a:schemeClr val="bg1"/>
              </a:solidFill>
            </a:endParaRPr>
          </a:p>
          <a:p>
            <a:pPr algn="just" fontAlgn="base"/>
            <a:r>
              <a:rPr lang="en-IN" sz="2400" dirty="0" smtClean="0">
                <a:solidFill>
                  <a:schemeClr val="bg1"/>
                </a:solidFill>
              </a:rPr>
              <a:t>MODULE 1 - HOME PAGE</a:t>
            </a:r>
          </a:p>
          <a:p>
            <a:pPr algn="just" fontAlgn="base"/>
            <a:r>
              <a:rPr lang="en-IN" sz="2400" dirty="0" smtClean="0">
                <a:solidFill>
                  <a:schemeClr val="bg1"/>
                </a:solidFill>
              </a:rPr>
              <a:t>MODULE 2 - SIGNUP PAGE (For New Users)</a:t>
            </a:r>
          </a:p>
          <a:p>
            <a:pPr algn="just" fontAlgn="base"/>
            <a:r>
              <a:rPr lang="en-IN" sz="2400" dirty="0" smtClean="0">
                <a:solidFill>
                  <a:schemeClr val="bg1"/>
                </a:solidFill>
              </a:rPr>
              <a:t>MODULE 3 - LOGIN PAGE (For Registered Users</a:t>
            </a:r>
          </a:p>
          <a:p>
            <a:pPr algn="just" fontAlgn="base"/>
            <a:r>
              <a:rPr lang="en-IN" sz="2400" dirty="0" smtClean="0">
                <a:solidFill>
                  <a:schemeClr val="bg1"/>
                </a:solidFill>
              </a:rPr>
              <a:t>MODULE 4 - BEST SELLERS DISPLAY PAGE</a:t>
            </a:r>
          </a:p>
          <a:p>
            <a:pPr algn="just" fontAlgn="base"/>
            <a:r>
              <a:rPr lang="en-IN" sz="2400" dirty="0" smtClean="0">
                <a:solidFill>
                  <a:schemeClr val="bg1"/>
                </a:solidFill>
              </a:rPr>
              <a:t>MODULE 5 - RAW PRODUCTS DISPLAY PAGE</a:t>
            </a:r>
          </a:p>
          <a:p>
            <a:pPr algn="just" fontAlgn="base"/>
            <a:r>
              <a:rPr lang="en-IN" sz="2400" dirty="0" smtClean="0">
                <a:solidFill>
                  <a:schemeClr val="bg1"/>
                </a:solidFill>
              </a:rPr>
              <a:t>MODULE 6 - PRODUCTS DISPLAY PAGE</a:t>
            </a:r>
          </a:p>
          <a:p>
            <a:pPr algn="just" fontAlgn="base"/>
            <a:r>
              <a:rPr lang="en-IN" sz="2400" dirty="0" smtClean="0">
                <a:solidFill>
                  <a:schemeClr val="bg1"/>
                </a:solidFill>
              </a:rPr>
              <a:t>MODULE 7 - BRAND SELECTION PAGE</a:t>
            </a:r>
          </a:p>
          <a:p>
            <a:pPr algn="just" fontAlgn="base"/>
            <a:r>
              <a:rPr lang="en-IN" sz="2400" dirty="0" smtClean="0">
                <a:solidFill>
                  <a:schemeClr val="bg1"/>
                </a:solidFill>
              </a:rPr>
              <a:t>MODULE 8 - PRODUCT SELECTION PAGE</a:t>
            </a:r>
          </a:p>
          <a:p>
            <a:pPr algn="just" fontAlgn="base"/>
            <a:r>
              <a:rPr lang="en-IN" sz="2400" dirty="0" smtClean="0">
                <a:solidFill>
                  <a:schemeClr val="bg1"/>
                </a:solidFill>
              </a:rPr>
              <a:t>MODULE 9 - PAYMENT PAGE</a:t>
            </a:r>
          </a:p>
          <a:p>
            <a:pPr algn="just" fontAlgn="base"/>
            <a:r>
              <a:rPr lang="en-IN" sz="2400" dirty="0" smtClean="0">
                <a:solidFill>
                  <a:schemeClr val="bg1"/>
                </a:solidFill>
              </a:rPr>
              <a:t>MODULE 10 - </a:t>
            </a:r>
            <a:r>
              <a:rPr lang="en-IN" sz="2400" dirty="0" smtClean="0">
                <a:solidFill>
                  <a:schemeClr val="bg1"/>
                </a:solidFill>
              </a:rPr>
              <a:t>ORDER TRACKING PAGE</a:t>
            </a:r>
            <a:endParaRPr lang="en-IN" sz="2400" dirty="0" smtClean="0">
              <a:solidFill>
                <a:schemeClr val="bg1"/>
              </a:solidFill>
            </a:endParaRPr>
          </a:p>
          <a:p>
            <a:pPr fontAlgn="base"/>
            <a:endParaRPr lang="en-US" dirty="0" smtClean="0">
              <a:solidFill>
                <a:schemeClr val="bg1"/>
              </a:solidFill>
            </a:endParaRP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34818"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4842880"/>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8687930" y="1"/>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113197" y="1023258"/>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4790110"/>
            <a:ext cx="2581118" cy="2067890"/>
          </a:xfrm>
          <a:prstGeom prst="rect">
            <a:avLst/>
          </a:prstGeom>
        </p:spPr>
      </p:pic>
      <p:sp>
        <p:nvSpPr>
          <p:cNvPr id="15" name="Rectangle 14"/>
          <p:cNvSpPr/>
          <p:nvPr/>
        </p:nvSpPr>
        <p:spPr>
          <a:xfrm>
            <a:off x="0" y="0"/>
            <a:ext cx="12192000" cy="5268095"/>
          </a:xfrm>
          <a:prstGeom prst="rect">
            <a:avLst/>
          </a:prstGeom>
          <a:noFill/>
        </p:spPr>
        <p:txBody>
          <a:bodyPr wrap="square" lIns="91440" tIns="45720" rIns="91440" bIns="45720">
            <a:spAutoFit/>
          </a:bodyPr>
          <a:lstStyle/>
          <a:p>
            <a:r>
              <a:rPr lang="en-IN" sz="3600" b="1" dirty="0" smtClean="0">
                <a:solidFill>
                  <a:srgbClr val="FFFF00"/>
                </a:solidFill>
                <a:latin typeface="Adobe Thai" pitchFamily="18" charset="-34"/>
                <a:cs typeface="Adobe Thai" pitchFamily="18" charset="-34"/>
              </a:rPr>
              <a:t>What is Supply Chain Management System?</a:t>
            </a:r>
            <a:endParaRPr lang="en-US" sz="3600" b="1" dirty="0" smtClean="0">
              <a:solidFill>
                <a:srgbClr val="FFFF00"/>
              </a:solidFill>
              <a:latin typeface="Adobe Thai" pitchFamily="18" charset="-34"/>
              <a:cs typeface="Adobe Thai" pitchFamily="18" charset="-34"/>
            </a:endParaRPr>
          </a:p>
          <a:p>
            <a:pPr algn="ctr"/>
            <a:endParaRPr lang="en-US" sz="3600" b="1" dirty="0" smtClean="0">
              <a:solidFill>
                <a:schemeClr val="bg1"/>
              </a:solidFill>
              <a:latin typeface="Adobe Thai" pitchFamily="18" charset="-34"/>
              <a:cs typeface="Adobe Thai" pitchFamily="18" charset="-34"/>
            </a:endParaRPr>
          </a:p>
          <a:p>
            <a:pPr algn="just"/>
            <a:r>
              <a:rPr lang="en-US" sz="3600" b="1" dirty="0" smtClean="0">
                <a:solidFill>
                  <a:schemeClr val="bg1"/>
                </a:solidFill>
                <a:latin typeface="Adobe Thai" pitchFamily="18" charset="-34"/>
                <a:cs typeface="Adobe Thai" pitchFamily="18" charset="-34"/>
              </a:rPr>
              <a:t>Supply chain management (SCM) is the active management of supply chain activities to maximize customer value and achieve a sustainable competitive advantage. It represents a conscious effort by the supply chain firms to develop and run supply chains in the most effective &amp; efficient ways possible. Supply chain activities cover everything from product development, sourcing, production, and logistics, as well as the information systems needed to coordinate these activities.</a:t>
            </a:r>
            <a:endParaRPr lang="en-US" sz="3600" b="1" u="sng"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dobe Thai" pitchFamily="18" charset="-34"/>
              <a:cs typeface="Adobe Thai" pitchFamily="18" charset="-34"/>
            </a:endParaRP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 xmlns:a16="http://schemas.microsoft.com/office/drawing/2014/main" id="{89EE4202-00E7-40D6-8DFE-65BD1F34C13B}"/>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 xmlns:a14="http://schemas.microsoft.com/office/drawing/2010/main" val="0"/>
              </a:ext>
            </a:extLst>
          </a:blip>
          <a:srcRect t="11145" b="4164"/>
          <a:stretch/>
        </p:blipFill>
        <p:spPr>
          <a:xfrm>
            <a:off x="0" y="1"/>
            <a:ext cx="12192000" cy="6857999"/>
          </a:xfrm>
          <a:prstGeom prst="rect">
            <a:avLst/>
          </a:prstGeom>
        </p:spPr>
      </p:pic>
      <p:sp>
        <p:nvSpPr>
          <p:cNvPr id="59" name="Rectangle 58">
            <a:extLst>
              <a:ext uri="{FF2B5EF4-FFF2-40B4-BE49-F238E27FC236}">
                <a16:creationId xmlns="" xmlns:a16="http://schemas.microsoft.com/office/drawing/2014/main" id="{91998AC3-3F72-4E18-AD44-DA7123753FCE}"/>
              </a:ext>
            </a:extLst>
          </p:cNvPr>
          <p:cNvSpPr/>
          <p:nvPr/>
        </p:nvSpPr>
        <p:spPr>
          <a:xfrm>
            <a:off x="0" y="0"/>
            <a:ext cx="12192000" cy="6858000"/>
          </a:xfrm>
          <a:prstGeom prst="rect">
            <a:avLst/>
          </a:prstGeom>
          <a:gradFill>
            <a:gsLst>
              <a:gs pos="78000">
                <a:schemeClr val="bg1">
                  <a:alpha val="98000"/>
                </a:schemeClr>
              </a:gs>
              <a:gs pos="20000">
                <a:srgbClr val="FFFFFF"/>
              </a:gs>
              <a:gs pos="0">
                <a:schemeClr val="bg1">
                  <a:alpha val="2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103" name="Group 102">
            <a:extLst>
              <a:ext uri="{FF2B5EF4-FFF2-40B4-BE49-F238E27FC236}">
                <a16:creationId xmlns="" xmlns:a16="http://schemas.microsoft.com/office/drawing/2014/main" id="{83456EF4-7336-4056-B580-6F2F127F2E86}"/>
              </a:ext>
            </a:extLst>
          </p:cNvPr>
          <p:cNvGrpSpPr/>
          <p:nvPr/>
        </p:nvGrpSpPr>
        <p:grpSpPr>
          <a:xfrm>
            <a:off x="146648" y="663874"/>
            <a:ext cx="11809563" cy="6194126"/>
            <a:chOff x="682614" y="574900"/>
            <a:chExt cx="10826773" cy="5526889"/>
          </a:xfrm>
        </p:grpSpPr>
        <p:sp>
          <p:nvSpPr>
            <p:cNvPr id="23" name="Oval 19">
              <a:extLst>
                <a:ext uri="{FF2B5EF4-FFF2-40B4-BE49-F238E27FC236}">
                  <a16:creationId xmlns="" xmlns:a16="http://schemas.microsoft.com/office/drawing/2014/main" id="{BA2914FD-569D-4B9F-A2B1-4A170012E4B5}"/>
                </a:ext>
              </a:extLst>
            </p:cNvPr>
            <p:cNvSpPr>
              <a:spLocks noChangeArrowheads="1"/>
            </p:cNvSpPr>
            <p:nvPr/>
          </p:nvSpPr>
          <p:spPr bwMode="auto">
            <a:xfrm>
              <a:off x="4657725" y="1977712"/>
              <a:ext cx="2876550" cy="2873375"/>
            </a:xfrm>
            <a:prstGeom prst="ellipse">
              <a:avLst/>
            </a:prstGeom>
            <a:gradFill flip="none" rotWithShape="1">
              <a:gsLst>
                <a:gs pos="17000">
                  <a:srgbClr val="DFE8E8"/>
                </a:gs>
                <a:gs pos="61000">
                  <a:srgbClr val="A3BEBD"/>
                </a:gs>
              </a:gsLst>
              <a:path path="circle">
                <a:fillToRect l="100000" b="100000"/>
              </a:path>
              <a:tileRect t="-100000" r="-100000"/>
            </a:gra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0">
              <a:extLst>
                <a:ext uri="{FF2B5EF4-FFF2-40B4-BE49-F238E27FC236}">
                  <a16:creationId xmlns="" xmlns:a16="http://schemas.microsoft.com/office/drawing/2014/main" id="{F71ED4C9-CF69-455D-8147-86151F47781D}"/>
                </a:ext>
              </a:extLst>
            </p:cNvPr>
            <p:cNvSpPr>
              <a:spLocks noChangeShapeType="1"/>
            </p:cNvSpPr>
            <p:nvPr/>
          </p:nvSpPr>
          <p:spPr bwMode="auto">
            <a:xfrm>
              <a:off x="6096000" y="3371056"/>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21">
              <a:extLst>
                <a:ext uri="{FF2B5EF4-FFF2-40B4-BE49-F238E27FC236}">
                  <a16:creationId xmlns="" xmlns:a16="http://schemas.microsoft.com/office/drawing/2014/main" id="{FE11B499-210C-47BA-B0A2-4AD3588D66D6}"/>
                </a:ext>
              </a:extLst>
            </p:cNvPr>
            <p:cNvSpPr>
              <a:spLocks noChangeShapeType="1"/>
            </p:cNvSpPr>
            <p:nvPr/>
          </p:nvSpPr>
          <p:spPr bwMode="auto">
            <a:xfrm>
              <a:off x="6096000" y="3371056"/>
              <a:ext cx="0" cy="0"/>
            </a:xfrm>
            <a:prstGeom prst="line">
              <a:avLst/>
            </a:prstGeom>
            <a:noFill/>
            <a:ln w="635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 xmlns:a16="http://schemas.microsoft.com/office/drawing/2014/main" id="{F2B9BBB4-749F-4498-999F-4CB402BFA75A}"/>
                </a:ext>
              </a:extLst>
            </p:cNvPr>
            <p:cNvSpPr>
              <a:spLocks/>
            </p:cNvSpPr>
            <p:nvPr/>
          </p:nvSpPr>
          <p:spPr bwMode="auto">
            <a:xfrm>
              <a:off x="6824582" y="2488053"/>
              <a:ext cx="2171700" cy="1035050"/>
            </a:xfrm>
            <a:custGeom>
              <a:avLst/>
              <a:gdLst>
                <a:gd name="T0" fmla="*/ 506 w 1341"/>
                <a:gd name="T1" fmla="*/ 478 h 640"/>
                <a:gd name="T2" fmla="*/ 454 w 1341"/>
                <a:gd name="T3" fmla="*/ 538 h 640"/>
                <a:gd name="T4" fmla="*/ 252 w 1341"/>
                <a:gd name="T5" fmla="*/ 640 h 640"/>
                <a:gd name="T6" fmla="*/ 0 w 1341"/>
                <a:gd name="T7" fmla="*/ 387 h 640"/>
                <a:gd name="T8" fmla="*/ 68 w 1341"/>
                <a:gd name="T9" fmla="*/ 214 h 640"/>
                <a:gd name="T10" fmla="*/ 98 w 1341"/>
                <a:gd name="T11" fmla="*/ 188 h 640"/>
                <a:gd name="T12" fmla="*/ 510 w 1341"/>
                <a:gd name="T13" fmla="*/ 36 h 640"/>
                <a:gd name="T14" fmla="*/ 1341 w 1341"/>
                <a:gd name="T15" fmla="*/ 569 h 640"/>
                <a:gd name="T16" fmla="*/ 506 w 1341"/>
                <a:gd name="T17" fmla="*/ 47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1" h="640">
                  <a:moveTo>
                    <a:pt x="506" y="478"/>
                  </a:moveTo>
                  <a:cubicBezTo>
                    <a:pt x="488" y="495"/>
                    <a:pt x="455" y="537"/>
                    <a:pt x="454" y="538"/>
                  </a:cubicBezTo>
                  <a:cubicBezTo>
                    <a:pt x="408" y="600"/>
                    <a:pt x="335" y="640"/>
                    <a:pt x="252" y="640"/>
                  </a:cubicBezTo>
                  <a:cubicBezTo>
                    <a:pt x="113" y="640"/>
                    <a:pt x="0" y="527"/>
                    <a:pt x="0" y="387"/>
                  </a:cubicBezTo>
                  <a:cubicBezTo>
                    <a:pt x="0" y="320"/>
                    <a:pt x="26" y="260"/>
                    <a:pt x="68" y="214"/>
                  </a:cubicBezTo>
                  <a:cubicBezTo>
                    <a:pt x="78" y="205"/>
                    <a:pt x="88" y="196"/>
                    <a:pt x="98" y="188"/>
                  </a:cubicBezTo>
                  <a:cubicBezTo>
                    <a:pt x="213" y="90"/>
                    <a:pt x="357" y="45"/>
                    <a:pt x="510" y="36"/>
                  </a:cubicBezTo>
                  <a:cubicBezTo>
                    <a:pt x="1140" y="0"/>
                    <a:pt x="1341" y="569"/>
                    <a:pt x="1341" y="569"/>
                  </a:cubicBezTo>
                  <a:cubicBezTo>
                    <a:pt x="1341" y="569"/>
                    <a:pt x="904" y="97"/>
                    <a:pt x="506" y="478"/>
                  </a:cubicBezTo>
                  <a:close/>
                </a:path>
              </a:pathLst>
            </a:custGeom>
            <a:gradFill>
              <a:gsLst>
                <a:gs pos="14000">
                  <a:schemeClr val="bg1"/>
                </a:gs>
                <a:gs pos="89000">
                  <a:srgbClr val="79E3D5"/>
                </a:gs>
              </a:gsLst>
              <a:lin ang="102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24">
              <a:extLst>
                <a:ext uri="{FF2B5EF4-FFF2-40B4-BE49-F238E27FC236}">
                  <a16:creationId xmlns="" xmlns:a16="http://schemas.microsoft.com/office/drawing/2014/main" id="{9E4BD808-8A2E-4D82-8BA1-B29B4FC25FEE}"/>
                </a:ext>
              </a:extLst>
            </p:cNvPr>
            <p:cNvSpPr>
              <a:spLocks/>
            </p:cNvSpPr>
            <p:nvPr/>
          </p:nvSpPr>
          <p:spPr bwMode="auto">
            <a:xfrm>
              <a:off x="6972922" y="3931676"/>
              <a:ext cx="1036638" cy="2170113"/>
            </a:xfrm>
            <a:custGeom>
              <a:avLst/>
              <a:gdLst>
                <a:gd name="T0" fmla="*/ 162 w 640"/>
                <a:gd name="T1" fmla="*/ 506 h 1341"/>
                <a:gd name="T2" fmla="*/ 102 w 640"/>
                <a:gd name="T3" fmla="*/ 454 h 1341"/>
                <a:gd name="T4" fmla="*/ 0 w 640"/>
                <a:gd name="T5" fmla="*/ 252 h 1341"/>
                <a:gd name="T6" fmla="*/ 253 w 640"/>
                <a:gd name="T7" fmla="*/ 0 h 1341"/>
                <a:gd name="T8" fmla="*/ 426 w 640"/>
                <a:gd name="T9" fmla="*/ 68 h 1341"/>
                <a:gd name="T10" fmla="*/ 452 w 640"/>
                <a:gd name="T11" fmla="*/ 98 h 1341"/>
                <a:gd name="T12" fmla="*/ 604 w 640"/>
                <a:gd name="T13" fmla="*/ 510 h 1341"/>
                <a:gd name="T14" fmla="*/ 71 w 640"/>
                <a:gd name="T15" fmla="*/ 1341 h 1341"/>
                <a:gd name="T16" fmla="*/ 162 w 640"/>
                <a:gd name="T17" fmla="*/ 506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1341">
                  <a:moveTo>
                    <a:pt x="162" y="506"/>
                  </a:moveTo>
                  <a:cubicBezTo>
                    <a:pt x="145" y="488"/>
                    <a:pt x="103" y="455"/>
                    <a:pt x="102" y="454"/>
                  </a:cubicBezTo>
                  <a:cubicBezTo>
                    <a:pt x="40" y="408"/>
                    <a:pt x="0" y="335"/>
                    <a:pt x="0" y="252"/>
                  </a:cubicBezTo>
                  <a:cubicBezTo>
                    <a:pt x="0" y="113"/>
                    <a:pt x="113" y="0"/>
                    <a:pt x="253" y="0"/>
                  </a:cubicBezTo>
                  <a:cubicBezTo>
                    <a:pt x="320" y="0"/>
                    <a:pt x="380" y="26"/>
                    <a:pt x="426" y="68"/>
                  </a:cubicBezTo>
                  <a:cubicBezTo>
                    <a:pt x="435" y="78"/>
                    <a:pt x="444" y="88"/>
                    <a:pt x="452" y="98"/>
                  </a:cubicBezTo>
                  <a:cubicBezTo>
                    <a:pt x="550" y="213"/>
                    <a:pt x="595" y="357"/>
                    <a:pt x="604" y="510"/>
                  </a:cubicBezTo>
                  <a:cubicBezTo>
                    <a:pt x="640" y="1140"/>
                    <a:pt x="71" y="1341"/>
                    <a:pt x="71" y="1341"/>
                  </a:cubicBezTo>
                  <a:cubicBezTo>
                    <a:pt x="71" y="1341"/>
                    <a:pt x="543" y="904"/>
                    <a:pt x="162" y="506"/>
                  </a:cubicBezTo>
                  <a:close/>
                </a:path>
              </a:pathLst>
            </a:custGeom>
            <a:gradFill flip="none" rotWithShape="1">
              <a:gsLst>
                <a:gs pos="9000">
                  <a:schemeClr val="bg1"/>
                </a:gs>
                <a:gs pos="61000">
                  <a:srgbClr val="4BC5E2"/>
                </a:gs>
              </a:gsLst>
              <a:lin ang="15000000" scaled="0"/>
              <a:tileRect/>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26">
              <a:extLst>
                <a:ext uri="{FF2B5EF4-FFF2-40B4-BE49-F238E27FC236}">
                  <a16:creationId xmlns="" xmlns:a16="http://schemas.microsoft.com/office/drawing/2014/main" id="{67297A8C-F00E-4D0E-9E33-4844B5906D49}"/>
                </a:ext>
              </a:extLst>
            </p:cNvPr>
            <p:cNvSpPr>
              <a:spLocks/>
            </p:cNvSpPr>
            <p:nvPr/>
          </p:nvSpPr>
          <p:spPr bwMode="auto">
            <a:xfrm rot="19632804">
              <a:off x="4071307" y="4576898"/>
              <a:ext cx="2171700" cy="1035050"/>
            </a:xfrm>
            <a:custGeom>
              <a:avLst/>
              <a:gdLst>
                <a:gd name="T0" fmla="*/ 835 w 1341"/>
                <a:gd name="T1" fmla="*/ 162 h 640"/>
                <a:gd name="T2" fmla="*/ 887 w 1341"/>
                <a:gd name="T3" fmla="*/ 102 h 640"/>
                <a:gd name="T4" fmla="*/ 1089 w 1341"/>
                <a:gd name="T5" fmla="*/ 0 h 640"/>
                <a:gd name="T6" fmla="*/ 1341 w 1341"/>
                <a:gd name="T7" fmla="*/ 253 h 640"/>
                <a:gd name="T8" fmla="*/ 1273 w 1341"/>
                <a:gd name="T9" fmla="*/ 426 h 640"/>
                <a:gd name="T10" fmla="*/ 1243 w 1341"/>
                <a:gd name="T11" fmla="*/ 452 h 640"/>
                <a:gd name="T12" fmla="*/ 831 w 1341"/>
                <a:gd name="T13" fmla="*/ 604 h 640"/>
                <a:gd name="T14" fmla="*/ 0 w 1341"/>
                <a:gd name="T15" fmla="*/ 71 h 640"/>
                <a:gd name="T16" fmla="*/ 835 w 1341"/>
                <a:gd name="T17" fmla="*/ 162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1" h="640">
                  <a:moveTo>
                    <a:pt x="835" y="162"/>
                  </a:moveTo>
                  <a:cubicBezTo>
                    <a:pt x="853" y="145"/>
                    <a:pt x="886" y="103"/>
                    <a:pt x="887" y="102"/>
                  </a:cubicBezTo>
                  <a:cubicBezTo>
                    <a:pt x="933" y="40"/>
                    <a:pt x="1006" y="0"/>
                    <a:pt x="1089" y="0"/>
                  </a:cubicBezTo>
                  <a:cubicBezTo>
                    <a:pt x="1228" y="0"/>
                    <a:pt x="1341" y="113"/>
                    <a:pt x="1341" y="253"/>
                  </a:cubicBezTo>
                  <a:cubicBezTo>
                    <a:pt x="1341" y="320"/>
                    <a:pt x="1315" y="380"/>
                    <a:pt x="1273" y="426"/>
                  </a:cubicBezTo>
                  <a:cubicBezTo>
                    <a:pt x="1263" y="435"/>
                    <a:pt x="1253" y="444"/>
                    <a:pt x="1243" y="452"/>
                  </a:cubicBezTo>
                  <a:cubicBezTo>
                    <a:pt x="1128" y="550"/>
                    <a:pt x="984" y="595"/>
                    <a:pt x="831" y="604"/>
                  </a:cubicBezTo>
                  <a:cubicBezTo>
                    <a:pt x="201" y="640"/>
                    <a:pt x="0" y="71"/>
                    <a:pt x="0" y="71"/>
                  </a:cubicBezTo>
                  <a:cubicBezTo>
                    <a:pt x="0" y="71"/>
                    <a:pt x="437" y="543"/>
                    <a:pt x="835" y="162"/>
                  </a:cubicBezTo>
                  <a:close/>
                </a:path>
              </a:pathLst>
            </a:custGeom>
            <a:gradFill>
              <a:gsLst>
                <a:gs pos="76000">
                  <a:srgbClr val="3BB6ED"/>
                </a:gs>
                <a:gs pos="15000">
                  <a:schemeClr val="bg1"/>
                </a:gs>
              </a:gsLst>
              <a:lin ang="0" scaled="0"/>
            </a:gra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 xmlns:a16="http://schemas.microsoft.com/office/drawing/2014/main" id="{5179591A-96CB-4695-99D7-C8D1D3C7CD33}"/>
                </a:ext>
              </a:extLst>
            </p:cNvPr>
            <p:cNvSpPr>
              <a:spLocks/>
            </p:cNvSpPr>
            <p:nvPr/>
          </p:nvSpPr>
          <p:spPr bwMode="auto">
            <a:xfrm rot="20589007">
              <a:off x="3332265" y="2148653"/>
              <a:ext cx="1909763" cy="1862138"/>
            </a:xfrm>
            <a:custGeom>
              <a:avLst/>
              <a:gdLst>
                <a:gd name="T0" fmla="*/ 787 w 1179"/>
                <a:gd name="T1" fmla="*/ 655 h 1151"/>
                <a:gd name="T2" fmla="*/ 866 w 1179"/>
                <a:gd name="T3" fmla="*/ 649 h 1151"/>
                <a:gd name="T4" fmla="*/ 1081 w 1179"/>
                <a:gd name="T5" fmla="*/ 720 h 1151"/>
                <a:gd name="T6" fmla="*/ 1081 w 1179"/>
                <a:gd name="T7" fmla="*/ 1077 h 1151"/>
                <a:gd name="T8" fmla="*/ 910 w 1179"/>
                <a:gd name="T9" fmla="*/ 1151 h 1151"/>
                <a:gd name="T10" fmla="*/ 870 w 1179"/>
                <a:gd name="T11" fmla="*/ 1149 h 1151"/>
                <a:gd name="T12" fmla="*/ 472 w 1179"/>
                <a:gd name="T13" fmla="*/ 965 h 1151"/>
                <a:gd name="T14" fmla="*/ 260 w 1179"/>
                <a:gd name="T15" fmla="*/ 0 h 1151"/>
                <a:gd name="T16" fmla="*/ 787 w 1179"/>
                <a:gd name="T17" fmla="*/ 65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151">
                  <a:moveTo>
                    <a:pt x="787" y="655"/>
                  </a:moveTo>
                  <a:cubicBezTo>
                    <a:pt x="812" y="656"/>
                    <a:pt x="864" y="649"/>
                    <a:pt x="866" y="649"/>
                  </a:cubicBezTo>
                  <a:cubicBezTo>
                    <a:pt x="942" y="638"/>
                    <a:pt x="1022" y="662"/>
                    <a:pt x="1081" y="720"/>
                  </a:cubicBezTo>
                  <a:cubicBezTo>
                    <a:pt x="1179" y="819"/>
                    <a:pt x="1179" y="979"/>
                    <a:pt x="1081" y="1077"/>
                  </a:cubicBezTo>
                  <a:cubicBezTo>
                    <a:pt x="1033" y="1125"/>
                    <a:pt x="972" y="1149"/>
                    <a:pt x="910" y="1151"/>
                  </a:cubicBezTo>
                  <a:cubicBezTo>
                    <a:pt x="896" y="1151"/>
                    <a:pt x="883" y="1150"/>
                    <a:pt x="870" y="1149"/>
                  </a:cubicBezTo>
                  <a:cubicBezTo>
                    <a:pt x="720" y="1137"/>
                    <a:pt x="586" y="1066"/>
                    <a:pt x="472" y="965"/>
                  </a:cubicBezTo>
                  <a:cubicBezTo>
                    <a:pt x="0" y="545"/>
                    <a:pt x="260" y="0"/>
                    <a:pt x="260" y="0"/>
                  </a:cubicBezTo>
                  <a:cubicBezTo>
                    <a:pt x="260" y="0"/>
                    <a:pt x="236" y="643"/>
                    <a:pt x="787" y="655"/>
                  </a:cubicBezTo>
                  <a:close/>
                </a:path>
              </a:pathLst>
            </a:custGeom>
            <a:gradFill>
              <a:gsLst>
                <a:gs pos="16000">
                  <a:schemeClr val="bg1"/>
                </a:gs>
                <a:gs pos="89000">
                  <a:srgbClr val="37B2F0"/>
                </a:gs>
              </a:gsLst>
              <a:lin ang="2400000" scaled="0"/>
            </a:gra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 xmlns:a16="http://schemas.microsoft.com/office/drawing/2014/main" id="{FB1C8796-EBB3-4E20-B7E1-7395F46342D7}"/>
                </a:ext>
              </a:extLst>
            </p:cNvPr>
            <p:cNvSpPr>
              <a:spLocks/>
            </p:cNvSpPr>
            <p:nvPr/>
          </p:nvSpPr>
          <p:spPr bwMode="auto">
            <a:xfrm rot="674454">
              <a:off x="5493572" y="574900"/>
              <a:ext cx="1036638" cy="2170113"/>
            </a:xfrm>
            <a:custGeom>
              <a:avLst/>
              <a:gdLst>
                <a:gd name="T0" fmla="*/ 478 w 640"/>
                <a:gd name="T1" fmla="*/ 835 h 1341"/>
                <a:gd name="T2" fmla="*/ 538 w 640"/>
                <a:gd name="T3" fmla="*/ 887 h 1341"/>
                <a:gd name="T4" fmla="*/ 640 w 640"/>
                <a:gd name="T5" fmla="*/ 1089 h 1341"/>
                <a:gd name="T6" fmla="*/ 387 w 640"/>
                <a:gd name="T7" fmla="*/ 1341 h 1341"/>
                <a:gd name="T8" fmla="*/ 214 w 640"/>
                <a:gd name="T9" fmla="*/ 1273 h 1341"/>
                <a:gd name="T10" fmla="*/ 188 w 640"/>
                <a:gd name="T11" fmla="*/ 1243 h 1341"/>
                <a:gd name="T12" fmla="*/ 36 w 640"/>
                <a:gd name="T13" fmla="*/ 831 h 1341"/>
                <a:gd name="T14" fmla="*/ 569 w 640"/>
                <a:gd name="T15" fmla="*/ 0 h 1341"/>
                <a:gd name="T16" fmla="*/ 478 w 640"/>
                <a:gd name="T17" fmla="*/ 835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0" h="1341">
                  <a:moveTo>
                    <a:pt x="478" y="835"/>
                  </a:moveTo>
                  <a:cubicBezTo>
                    <a:pt x="495" y="853"/>
                    <a:pt x="537" y="886"/>
                    <a:pt x="538" y="887"/>
                  </a:cubicBezTo>
                  <a:cubicBezTo>
                    <a:pt x="600" y="933"/>
                    <a:pt x="640" y="1006"/>
                    <a:pt x="640" y="1089"/>
                  </a:cubicBezTo>
                  <a:cubicBezTo>
                    <a:pt x="640" y="1228"/>
                    <a:pt x="527" y="1341"/>
                    <a:pt x="387" y="1341"/>
                  </a:cubicBezTo>
                  <a:cubicBezTo>
                    <a:pt x="320" y="1341"/>
                    <a:pt x="260" y="1315"/>
                    <a:pt x="214" y="1273"/>
                  </a:cubicBezTo>
                  <a:cubicBezTo>
                    <a:pt x="205" y="1263"/>
                    <a:pt x="196" y="1253"/>
                    <a:pt x="188" y="1243"/>
                  </a:cubicBezTo>
                  <a:cubicBezTo>
                    <a:pt x="90" y="1128"/>
                    <a:pt x="45" y="984"/>
                    <a:pt x="36" y="831"/>
                  </a:cubicBezTo>
                  <a:cubicBezTo>
                    <a:pt x="0" y="201"/>
                    <a:pt x="569" y="0"/>
                    <a:pt x="569" y="0"/>
                  </a:cubicBezTo>
                  <a:cubicBezTo>
                    <a:pt x="569" y="0"/>
                    <a:pt x="97" y="437"/>
                    <a:pt x="478" y="835"/>
                  </a:cubicBezTo>
                  <a:close/>
                </a:path>
              </a:pathLst>
            </a:custGeom>
            <a:gradFill>
              <a:gsLst>
                <a:gs pos="9000">
                  <a:schemeClr val="bg1"/>
                </a:gs>
                <a:gs pos="100000">
                  <a:srgbClr val="2FAAF5"/>
                </a:gs>
              </a:gsLst>
              <a:lin ang="5400000" scaled="0"/>
            </a:gra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 xmlns:a16="http://schemas.microsoft.com/office/drawing/2014/main" id="{2F4A193B-B7EB-4D75-9887-9EB5867EEEA7}"/>
                </a:ext>
              </a:extLst>
            </p:cNvPr>
            <p:cNvSpPr txBox="1"/>
            <p:nvPr/>
          </p:nvSpPr>
          <p:spPr>
            <a:xfrm>
              <a:off x="5755160" y="1926656"/>
              <a:ext cx="336832" cy="466858"/>
            </a:xfrm>
            <a:prstGeom prst="rect">
              <a:avLst/>
            </a:prstGeom>
            <a:noFill/>
          </p:spPr>
          <p:txBody>
            <a:bodyPr wrap="none" rtlCol="0">
              <a:spAutoFit/>
            </a:bodyPr>
            <a:lstStyle/>
            <a:p>
              <a:pPr algn="ctr"/>
              <a:r>
                <a:rPr lang="en-IN" sz="2800" b="1" dirty="0" smtClean="0">
                  <a:solidFill>
                    <a:schemeClr val="bg1"/>
                  </a:solidFill>
                </a:rPr>
                <a:t>1</a:t>
              </a:r>
              <a:endParaRPr lang="en-US" sz="2800" b="1" dirty="0">
                <a:solidFill>
                  <a:schemeClr val="bg1"/>
                </a:solidFill>
              </a:endParaRPr>
            </a:p>
          </p:txBody>
        </p:sp>
        <p:sp>
          <p:nvSpPr>
            <p:cNvPr id="43" name="TextBox 42">
              <a:extLst>
                <a:ext uri="{FF2B5EF4-FFF2-40B4-BE49-F238E27FC236}">
                  <a16:creationId xmlns="" xmlns:a16="http://schemas.microsoft.com/office/drawing/2014/main" id="{AA50553A-E38D-4FA2-9C06-48421C7BE8C4}"/>
                </a:ext>
              </a:extLst>
            </p:cNvPr>
            <p:cNvSpPr txBox="1"/>
            <p:nvPr/>
          </p:nvSpPr>
          <p:spPr>
            <a:xfrm>
              <a:off x="7111959" y="2842490"/>
              <a:ext cx="336832" cy="466858"/>
            </a:xfrm>
            <a:prstGeom prst="rect">
              <a:avLst/>
            </a:prstGeom>
            <a:noFill/>
          </p:spPr>
          <p:txBody>
            <a:bodyPr wrap="none" rtlCol="0">
              <a:spAutoFit/>
            </a:bodyPr>
            <a:lstStyle/>
            <a:p>
              <a:pPr algn="ctr"/>
              <a:r>
                <a:rPr lang="en-IN" sz="2800" b="1" dirty="0" smtClean="0">
                  <a:solidFill>
                    <a:schemeClr val="bg1"/>
                  </a:solidFill>
                </a:rPr>
                <a:t>2</a:t>
              </a:r>
              <a:endParaRPr lang="en-US" sz="2800" b="1" dirty="0">
                <a:solidFill>
                  <a:schemeClr val="bg1"/>
                </a:solidFill>
              </a:endParaRPr>
            </a:p>
          </p:txBody>
        </p:sp>
        <p:sp>
          <p:nvSpPr>
            <p:cNvPr id="44" name="TextBox 43">
              <a:extLst>
                <a:ext uri="{FF2B5EF4-FFF2-40B4-BE49-F238E27FC236}">
                  <a16:creationId xmlns="" xmlns:a16="http://schemas.microsoft.com/office/drawing/2014/main" id="{0AE79AAD-904E-4113-8A5E-3E5ECB1058BD}"/>
                </a:ext>
              </a:extLst>
            </p:cNvPr>
            <p:cNvSpPr txBox="1"/>
            <p:nvPr/>
          </p:nvSpPr>
          <p:spPr>
            <a:xfrm>
              <a:off x="7223591" y="4147600"/>
              <a:ext cx="336832" cy="466858"/>
            </a:xfrm>
            <a:prstGeom prst="rect">
              <a:avLst/>
            </a:prstGeom>
            <a:noFill/>
          </p:spPr>
          <p:txBody>
            <a:bodyPr wrap="none" rtlCol="0">
              <a:spAutoFit/>
            </a:bodyPr>
            <a:lstStyle/>
            <a:p>
              <a:pPr algn="ctr"/>
              <a:r>
                <a:rPr lang="en-IN" sz="2800" b="1" dirty="0" smtClean="0">
                  <a:solidFill>
                    <a:schemeClr val="bg1"/>
                  </a:solidFill>
                </a:rPr>
                <a:t>3</a:t>
              </a:r>
              <a:endParaRPr lang="en-US" sz="2800" b="1" dirty="0">
                <a:solidFill>
                  <a:schemeClr val="bg1"/>
                </a:solidFill>
              </a:endParaRPr>
            </a:p>
          </p:txBody>
        </p:sp>
        <p:sp>
          <p:nvSpPr>
            <p:cNvPr id="46" name="TextBox 45">
              <a:extLst>
                <a:ext uri="{FF2B5EF4-FFF2-40B4-BE49-F238E27FC236}">
                  <a16:creationId xmlns="" xmlns:a16="http://schemas.microsoft.com/office/drawing/2014/main" id="{5EC45CBD-1196-4BDF-B736-3EBD5A8B6FC8}"/>
                </a:ext>
              </a:extLst>
            </p:cNvPr>
            <p:cNvSpPr txBox="1"/>
            <p:nvPr/>
          </p:nvSpPr>
          <p:spPr>
            <a:xfrm>
              <a:off x="6759251" y="4153692"/>
              <a:ext cx="184730" cy="523220"/>
            </a:xfrm>
            <a:prstGeom prst="rect">
              <a:avLst/>
            </a:prstGeom>
            <a:noFill/>
          </p:spPr>
          <p:txBody>
            <a:bodyPr wrap="none" rtlCol="0">
              <a:spAutoFit/>
            </a:bodyPr>
            <a:lstStyle/>
            <a:p>
              <a:pPr algn="ctr"/>
              <a:endParaRPr lang="en-US" sz="2800" b="1" dirty="0">
                <a:solidFill>
                  <a:schemeClr val="bg1"/>
                </a:solidFill>
              </a:endParaRPr>
            </a:p>
          </p:txBody>
        </p:sp>
        <p:sp>
          <p:nvSpPr>
            <p:cNvPr id="47" name="TextBox 46">
              <a:extLst>
                <a:ext uri="{FF2B5EF4-FFF2-40B4-BE49-F238E27FC236}">
                  <a16:creationId xmlns="" xmlns:a16="http://schemas.microsoft.com/office/drawing/2014/main" id="{A5C43A5D-735B-46DE-B911-3D1497763EDC}"/>
                </a:ext>
              </a:extLst>
            </p:cNvPr>
            <p:cNvSpPr txBox="1"/>
            <p:nvPr/>
          </p:nvSpPr>
          <p:spPr>
            <a:xfrm>
              <a:off x="5518586" y="4409201"/>
              <a:ext cx="336832" cy="466858"/>
            </a:xfrm>
            <a:prstGeom prst="rect">
              <a:avLst/>
            </a:prstGeom>
            <a:noFill/>
          </p:spPr>
          <p:txBody>
            <a:bodyPr wrap="none" rtlCol="0">
              <a:spAutoFit/>
            </a:bodyPr>
            <a:lstStyle/>
            <a:p>
              <a:pPr algn="ctr"/>
              <a:r>
                <a:rPr lang="id-ID" sz="2800" b="1" dirty="0" smtClean="0">
                  <a:solidFill>
                    <a:schemeClr val="bg1"/>
                  </a:solidFill>
                </a:rPr>
                <a:t>4</a:t>
              </a:r>
              <a:endParaRPr lang="en-US" sz="2800" b="1" dirty="0">
                <a:solidFill>
                  <a:schemeClr val="bg1"/>
                </a:solidFill>
              </a:endParaRPr>
            </a:p>
          </p:txBody>
        </p:sp>
        <p:sp>
          <p:nvSpPr>
            <p:cNvPr id="48" name="TextBox 47">
              <a:extLst>
                <a:ext uri="{FF2B5EF4-FFF2-40B4-BE49-F238E27FC236}">
                  <a16:creationId xmlns="" xmlns:a16="http://schemas.microsoft.com/office/drawing/2014/main" id="{602E254B-71F9-49F2-B98B-83F200264921}"/>
                </a:ext>
              </a:extLst>
            </p:cNvPr>
            <p:cNvSpPr txBox="1"/>
            <p:nvPr/>
          </p:nvSpPr>
          <p:spPr>
            <a:xfrm>
              <a:off x="4873463" y="4153692"/>
              <a:ext cx="184731" cy="523220"/>
            </a:xfrm>
            <a:prstGeom prst="rect">
              <a:avLst/>
            </a:prstGeom>
            <a:noFill/>
          </p:spPr>
          <p:txBody>
            <a:bodyPr wrap="none" rtlCol="0">
              <a:spAutoFit/>
            </a:bodyPr>
            <a:lstStyle/>
            <a:p>
              <a:pPr algn="ctr"/>
              <a:endParaRPr lang="en-US" sz="2800" b="1" dirty="0">
                <a:solidFill>
                  <a:schemeClr val="bg1"/>
                </a:solidFill>
              </a:endParaRPr>
            </a:p>
          </p:txBody>
        </p:sp>
        <p:sp>
          <p:nvSpPr>
            <p:cNvPr id="49" name="TextBox 48">
              <a:extLst>
                <a:ext uri="{FF2B5EF4-FFF2-40B4-BE49-F238E27FC236}">
                  <a16:creationId xmlns="" xmlns:a16="http://schemas.microsoft.com/office/drawing/2014/main" id="{CFDF6B72-EB07-4308-B412-36BA7CCD4C1A}"/>
                </a:ext>
              </a:extLst>
            </p:cNvPr>
            <p:cNvSpPr txBox="1"/>
            <p:nvPr/>
          </p:nvSpPr>
          <p:spPr>
            <a:xfrm>
              <a:off x="4556612" y="3204287"/>
              <a:ext cx="336832" cy="466858"/>
            </a:xfrm>
            <a:prstGeom prst="rect">
              <a:avLst/>
            </a:prstGeom>
            <a:noFill/>
          </p:spPr>
          <p:txBody>
            <a:bodyPr wrap="none" rtlCol="0">
              <a:spAutoFit/>
            </a:bodyPr>
            <a:lstStyle/>
            <a:p>
              <a:pPr algn="ctr"/>
              <a:r>
                <a:rPr lang="en-IN" sz="2800" b="1" dirty="0" smtClean="0">
                  <a:solidFill>
                    <a:schemeClr val="bg1"/>
                  </a:solidFill>
                </a:rPr>
                <a:t>5</a:t>
              </a:r>
              <a:endParaRPr lang="en-US" sz="2800" b="1" dirty="0">
                <a:solidFill>
                  <a:schemeClr val="bg1"/>
                </a:solidFill>
              </a:endParaRPr>
            </a:p>
          </p:txBody>
        </p:sp>
        <p:sp>
          <p:nvSpPr>
            <p:cNvPr id="50" name="TextBox 49">
              <a:extLst>
                <a:ext uri="{FF2B5EF4-FFF2-40B4-BE49-F238E27FC236}">
                  <a16:creationId xmlns="" xmlns:a16="http://schemas.microsoft.com/office/drawing/2014/main" id="{9BBDF9B8-2A60-4F69-877E-B29DC81A9552}"/>
                </a:ext>
              </a:extLst>
            </p:cNvPr>
            <p:cNvSpPr txBox="1"/>
            <p:nvPr/>
          </p:nvSpPr>
          <p:spPr>
            <a:xfrm>
              <a:off x="4873463" y="2188230"/>
              <a:ext cx="184730" cy="523220"/>
            </a:xfrm>
            <a:prstGeom prst="rect">
              <a:avLst/>
            </a:prstGeom>
            <a:noFill/>
          </p:spPr>
          <p:txBody>
            <a:bodyPr wrap="none" rtlCol="0">
              <a:spAutoFit/>
            </a:bodyPr>
            <a:lstStyle/>
            <a:p>
              <a:pPr algn="ctr"/>
              <a:endParaRPr lang="en-US" sz="2800" b="1" dirty="0">
                <a:solidFill>
                  <a:schemeClr val="bg1"/>
                </a:solidFill>
              </a:endParaRPr>
            </a:p>
          </p:txBody>
        </p:sp>
        <p:sp>
          <p:nvSpPr>
            <p:cNvPr id="51" name="TextBox 50">
              <a:extLst>
                <a:ext uri="{FF2B5EF4-FFF2-40B4-BE49-F238E27FC236}">
                  <a16:creationId xmlns="" xmlns:a16="http://schemas.microsoft.com/office/drawing/2014/main" id="{84B662BC-015D-4D73-BDCB-F609D3E2010F}"/>
                </a:ext>
              </a:extLst>
            </p:cNvPr>
            <p:cNvSpPr txBox="1"/>
            <p:nvPr/>
          </p:nvSpPr>
          <p:spPr>
            <a:xfrm>
              <a:off x="5129214" y="3382029"/>
              <a:ext cx="1933574" cy="690886"/>
            </a:xfrm>
            <a:prstGeom prst="rect">
              <a:avLst/>
            </a:prstGeom>
            <a:noFill/>
          </p:spPr>
          <p:txBody>
            <a:bodyPr wrap="square" lIns="0" tIns="0" rIns="0" bIns="0" rtlCol="0">
              <a:noAutofit/>
            </a:bodyPr>
            <a:lstStyle/>
            <a:p>
              <a:pPr algn="ctr"/>
              <a:r>
                <a:rPr lang="en-IN" sz="2000" b="1" dirty="0" smtClean="0">
                  <a:solidFill>
                    <a:schemeClr val="bg1"/>
                  </a:solidFill>
                </a:rPr>
                <a:t>Stages </a:t>
              </a:r>
            </a:p>
            <a:p>
              <a:pPr algn="ctr"/>
              <a:r>
                <a:rPr lang="en-IN" sz="2000" b="1" dirty="0" smtClean="0">
                  <a:solidFill>
                    <a:schemeClr val="bg1"/>
                  </a:solidFill>
                </a:rPr>
                <a:t>Of</a:t>
              </a:r>
            </a:p>
            <a:p>
              <a:pPr algn="ctr"/>
              <a:r>
                <a:rPr lang="en-IN" sz="2000" b="1" dirty="0" smtClean="0">
                  <a:solidFill>
                    <a:schemeClr val="bg1"/>
                  </a:solidFill>
                </a:rPr>
                <a:t>SCM</a:t>
              </a:r>
            </a:p>
          </p:txBody>
        </p:sp>
        <p:sp>
          <p:nvSpPr>
            <p:cNvPr id="56" name="Freeform 33">
              <a:extLst>
                <a:ext uri="{FF2B5EF4-FFF2-40B4-BE49-F238E27FC236}">
                  <a16:creationId xmlns="" xmlns:a16="http://schemas.microsoft.com/office/drawing/2014/main" id="{84C3A3AA-FF82-4097-AA2F-A52DF297E840}"/>
                </a:ext>
              </a:extLst>
            </p:cNvPr>
            <p:cNvSpPr>
              <a:spLocks noEditPoints="1"/>
            </p:cNvSpPr>
            <p:nvPr/>
          </p:nvSpPr>
          <p:spPr bwMode="auto">
            <a:xfrm>
              <a:off x="5863772" y="2832347"/>
              <a:ext cx="464458" cy="511236"/>
            </a:xfrm>
            <a:custGeom>
              <a:avLst/>
              <a:gdLst>
                <a:gd name="T0" fmla="*/ 78 w 87"/>
                <a:gd name="T1" fmla="*/ 34 h 96"/>
                <a:gd name="T2" fmla="*/ 40 w 87"/>
                <a:gd name="T3" fmla="*/ 0 h 96"/>
                <a:gd name="T4" fmla="*/ 0 w 87"/>
                <a:gd name="T5" fmla="*/ 40 h 96"/>
                <a:gd name="T6" fmla="*/ 16 w 87"/>
                <a:gd name="T7" fmla="*/ 72 h 96"/>
                <a:gd name="T8" fmla="*/ 16 w 87"/>
                <a:gd name="T9" fmla="*/ 94 h 96"/>
                <a:gd name="T10" fmla="*/ 18 w 87"/>
                <a:gd name="T11" fmla="*/ 96 h 96"/>
                <a:gd name="T12" fmla="*/ 58 w 87"/>
                <a:gd name="T13" fmla="*/ 96 h 96"/>
                <a:gd name="T14" fmla="*/ 60 w 87"/>
                <a:gd name="T15" fmla="*/ 94 h 96"/>
                <a:gd name="T16" fmla="*/ 60 w 87"/>
                <a:gd name="T17" fmla="*/ 82 h 96"/>
                <a:gd name="T18" fmla="*/ 74 w 87"/>
                <a:gd name="T19" fmla="*/ 78 h 96"/>
                <a:gd name="T20" fmla="*/ 78 w 87"/>
                <a:gd name="T21" fmla="*/ 60 h 96"/>
                <a:gd name="T22" fmla="*/ 82 w 87"/>
                <a:gd name="T23" fmla="*/ 60 h 96"/>
                <a:gd name="T24" fmla="*/ 87 w 87"/>
                <a:gd name="T25" fmla="*/ 54 h 96"/>
                <a:gd name="T26" fmla="*/ 78 w 87"/>
                <a:gd name="T27" fmla="*/ 34 h 96"/>
                <a:gd name="T28" fmla="*/ 58 w 87"/>
                <a:gd name="T29" fmla="*/ 31 h 96"/>
                <a:gd name="T30" fmla="*/ 35 w 87"/>
                <a:gd name="T31" fmla="*/ 66 h 96"/>
                <a:gd name="T32" fmla="*/ 32 w 87"/>
                <a:gd name="T33" fmla="*/ 67 h 96"/>
                <a:gd name="T34" fmla="*/ 31 w 87"/>
                <a:gd name="T35" fmla="*/ 64 h 96"/>
                <a:gd name="T36" fmla="*/ 35 w 87"/>
                <a:gd name="T37" fmla="*/ 44 h 96"/>
                <a:gd name="T38" fmla="*/ 27 w 87"/>
                <a:gd name="T39" fmla="*/ 44 h 96"/>
                <a:gd name="T40" fmla="*/ 25 w 87"/>
                <a:gd name="T41" fmla="*/ 43 h 96"/>
                <a:gd name="T42" fmla="*/ 25 w 87"/>
                <a:gd name="T43" fmla="*/ 41 h 96"/>
                <a:gd name="T44" fmla="*/ 37 w 87"/>
                <a:gd name="T45" fmla="*/ 13 h 96"/>
                <a:gd name="T46" fmla="*/ 38 w 87"/>
                <a:gd name="T47" fmla="*/ 12 h 96"/>
                <a:gd name="T48" fmla="*/ 53 w 87"/>
                <a:gd name="T49" fmla="*/ 12 h 96"/>
                <a:gd name="T50" fmla="*/ 54 w 87"/>
                <a:gd name="T51" fmla="*/ 13 h 96"/>
                <a:gd name="T52" fmla="*/ 54 w 87"/>
                <a:gd name="T53" fmla="*/ 15 h 96"/>
                <a:gd name="T54" fmla="*/ 49 w 87"/>
                <a:gd name="T55" fmla="*/ 28 h 96"/>
                <a:gd name="T56" fmla="*/ 56 w 87"/>
                <a:gd name="T57" fmla="*/ 28 h 96"/>
                <a:gd name="T58" fmla="*/ 58 w 87"/>
                <a:gd name="T59" fmla="*/ 29 h 96"/>
                <a:gd name="T60" fmla="*/ 58 w 87"/>
                <a:gd name="T6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7" h="96">
                  <a:moveTo>
                    <a:pt x="78" y="34"/>
                  </a:moveTo>
                  <a:cubicBezTo>
                    <a:pt x="78" y="13"/>
                    <a:pt x="59" y="0"/>
                    <a:pt x="40" y="0"/>
                  </a:cubicBezTo>
                  <a:cubicBezTo>
                    <a:pt x="18" y="0"/>
                    <a:pt x="0" y="18"/>
                    <a:pt x="0" y="40"/>
                  </a:cubicBezTo>
                  <a:cubicBezTo>
                    <a:pt x="0" y="55"/>
                    <a:pt x="5" y="65"/>
                    <a:pt x="16" y="72"/>
                  </a:cubicBezTo>
                  <a:cubicBezTo>
                    <a:pt x="16" y="94"/>
                    <a:pt x="16" y="94"/>
                    <a:pt x="16" y="94"/>
                  </a:cubicBezTo>
                  <a:cubicBezTo>
                    <a:pt x="16" y="95"/>
                    <a:pt x="17" y="96"/>
                    <a:pt x="18" y="96"/>
                  </a:cubicBezTo>
                  <a:cubicBezTo>
                    <a:pt x="58" y="96"/>
                    <a:pt x="58" y="96"/>
                    <a:pt x="58" y="96"/>
                  </a:cubicBezTo>
                  <a:cubicBezTo>
                    <a:pt x="59" y="96"/>
                    <a:pt x="60" y="95"/>
                    <a:pt x="60" y="94"/>
                  </a:cubicBezTo>
                  <a:cubicBezTo>
                    <a:pt x="60" y="82"/>
                    <a:pt x="60" y="82"/>
                    <a:pt x="60" y="82"/>
                  </a:cubicBezTo>
                  <a:cubicBezTo>
                    <a:pt x="67" y="82"/>
                    <a:pt x="71" y="81"/>
                    <a:pt x="74" y="78"/>
                  </a:cubicBezTo>
                  <a:cubicBezTo>
                    <a:pt x="78" y="75"/>
                    <a:pt x="78" y="65"/>
                    <a:pt x="78" y="60"/>
                  </a:cubicBezTo>
                  <a:cubicBezTo>
                    <a:pt x="79" y="60"/>
                    <a:pt x="81" y="60"/>
                    <a:pt x="82" y="60"/>
                  </a:cubicBezTo>
                  <a:cubicBezTo>
                    <a:pt x="84" y="60"/>
                    <a:pt x="87" y="58"/>
                    <a:pt x="87" y="54"/>
                  </a:cubicBezTo>
                  <a:cubicBezTo>
                    <a:pt x="87" y="47"/>
                    <a:pt x="81" y="41"/>
                    <a:pt x="78" y="34"/>
                  </a:cubicBezTo>
                  <a:close/>
                  <a:moveTo>
                    <a:pt x="58" y="31"/>
                  </a:moveTo>
                  <a:cubicBezTo>
                    <a:pt x="35" y="66"/>
                    <a:pt x="35" y="66"/>
                    <a:pt x="35" y="66"/>
                  </a:cubicBezTo>
                  <a:cubicBezTo>
                    <a:pt x="34" y="67"/>
                    <a:pt x="33" y="67"/>
                    <a:pt x="32" y="67"/>
                  </a:cubicBezTo>
                  <a:cubicBezTo>
                    <a:pt x="32" y="66"/>
                    <a:pt x="31" y="65"/>
                    <a:pt x="31" y="64"/>
                  </a:cubicBezTo>
                  <a:cubicBezTo>
                    <a:pt x="35" y="44"/>
                    <a:pt x="35" y="44"/>
                    <a:pt x="35" y="44"/>
                  </a:cubicBezTo>
                  <a:cubicBezTo>
                    <a:pt x="27" y="44"/>
                    <a:pt x="27" y="44"/>
                    <a:pt x="27" y="44"/>
                  </a:cubicBezTo>
                  <a:cubicBezTo>
                    <a:pt x="26" y="44"/>
                    <a:pt x="26" y="44"/>
                    <a:pt x="25" y="43"/>
                  </a:cubicBezTo>
                  <a:cubicBezTo>
                    <a:pt x="25" y="43"/>
                    <a:pt x="25" y="42"/>
                    <a:pt x="25" y="41"/>
                  </a:cubicBezTo>
                  <a:cubicBezTo>
                    <a:pt x="37" y="13"/>
                    <a:pt x="37" y="13"/>
                    <a:pt x="37" y="13"/>
                  </a:cubicBezTo>
                  <a:cubicBezTo>
                    <a:pt x="37" y="12"/>
                    <a:pt x="38" y="12"/>
                    <a:pt x="38" y="12"/>
                  </a:cubicBezTo>
                  <a:cubicBezTo>
                    <a:pt x="53" y="12"/>
                    <a:pt x="53" y="12"/>
                    <a:pt x="53" y="12"/>
                  </a:cubicBezTo>
                  <a:cubicBezTo>
                    <a:pt x="53" y="12"/>
                    <a:pt x="54" y="12"/>
                    <a:pt x="54" y="13"/>
                  </a:cubicBezTo>
                  <a:cubicBezTo>
                    <a:pt x="55" y="13"/>
                    <a:pt x="55" y="14"/>
                    <a:pt x="54" y="15"/>
                  </a:cubicBezTo>
                  <a:cubicBezTo>
                    <a:pt x="49" y="28"/>
                    <a:pt x="49" y="28"/>
                    <a:pt x="49" y="28"/>
                  </a:cubicBezTo>
                  <a:cubicBezTo>
                    <a:pt x="56" y="28"/>
                    <a:pt x="56" y="28"/>
                    <a:pt x="56" y="28"/>
                  </a:cubicBezTo>
                  <a:cubicBezTo>
                    <a:pt x="57" y="28"/>
                    <a:pt x="58" y="28"/>
                    <a:pt x="58" y="29"/>
                  </a:cubicBezTo>
                  <a:cubicBezTo>
                    <a:pt x="58" y="30"/>
                    <a:pt x="58" y="30"/>
                    <a:pt x="58" y="3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67" name="Group 66">
              <a:extLst>
                <a:ext uri="{FF2B5EF4-FFF2-40B4-BE49-F238E27FC236}">
                  <a16:creationId xmlns="" xmlns:a16="http://schemas.microsoft.com/office/drawing/2014/main" id="{D77F6283-F99E-46C2-8D11-45EE51C69AEF}"/>
                </a:ext>
              </a:extLst>
            </p:cNvPr>
            <p:cNvGrpSpPr/>
            <p:nvPr/>
          </p:nvGrpSpPr>
          <p:grpSpPr>
            <a:xfrm>
              <a:off x="8592730" y="1171856"/>
              <a:ext cx="2916657" cy="961033"/>
              <a:chOff x="8421135" y="1564764"/>
              <a:chExt cx="2916657" cy="961033"/>
            </a:xfrm>
          </p:grpSpPr>
          <p:sp>
            <p:nvSpPr>
              <p:cNvPr id="61" name="Oval 60">
                <a:extLst>
                  <a:ext uri="{FF2B5EF4-FFF2-40B4-BE49-F238E27FC236}">
                    <a16:creationId xmlns="" xmlns:a16="http://schemas.microsoft.com/office/drawing/2014/main" id="{E67CBCE5-FB3B-4BA7-97A2-2C5D7E958676}"/>
                  </a:ext>
                </a:extLst>
              </p:cNvPr>
              <p:cNvSpPr/>
              <p:nvPr/>
            </p:nvSpPr>
            <p:spPr>
              <a:xfrm>
                <a:off x="8421135" y="1564764"/>
                <a:ext cx="492592" cy="492592"/>
              </a:xfrm>
              <a:prstGeom prst="ellipse">
                <a:avLst/>
              </a:prstGeom>
              <a:gradFill>
                <a:gsLst>
                  <a:gs pos="100000">
                    <a:srgbClr val="79E3D5"/>
                  </a:gs>
                  <a:gs pos="9000">
                    <a:srgbClr val="3DD7C1"/>
                  </a:gs>
                </a:gsLst>
                <a:lin ang="10200000" scaled="0"/>
              </a:gradFill>
              <a:ln w="7938" cap="flat">
                <a:noFill/>
                <a:prstDash val="solid"/>
                <a:miter lim="800000"/>
                <a:headEnd/>
                <a:tailEnd/>
              </a:ln>
              <a:effectLst/>
            </p:spPr>
            <p:txBody>
              <a:bodyPr vert="horz" wrap="square" lIns="0" tIns="0" rIns="0" bIns="0" numCol="1" anchor="ctr" anchorCtr="0" compatLnSpc="1">
                <a:prstTxWarp prst="textNoShape">
                  <a:avLst/>
                </a:prstTxWarp>
              </a:bodyPr>
              <a:lstStyle/>
              <a:p>
                <a:pPr algn="ctr"/>
                <a:r>
                  <a:rPr lang="en-IN" sz="1400" b="1" dirty="0" smtClean="0">
                    <a:solidFill>
                      <a:schemeClr val="bg1"/>
                    </a:solidFill>
                  </a:rPr>
                  <a:t>2</a:t>
                </a:r>
                <a:endParaRPr lang="en-US" sz="1400" b="1" dirty="0">
                  <a:solidFill>
                    <a:schemeClr val="bg1"/>
                  </a:solidFill>
                </a:endParaRPr>
              </a:p>
            </p:txBody>
          </p:sp>
          <p:sp>
            <p:nvSpPr>
              <p:cNvPr id="65" name="TextBox 64">
                <a:extLst>
                  <a:ext uri="{FF2B5EF4-FFF2-40B4-BE49-F238E27FC236}">
                    <a16:creationId xmlns="" xmlns:a16="http://schemas.microsoft.com/office/drawing/2014/main" id="{E828F3C5-4ABF-429E-9043-CE33CCBE9495}"/>
                  </a:ext>
                </a:extLst>
              </p:cNvPr>
              <p:cNvSpPr txBox="1"/>
              <p:nvPr/>
            </p:nvSpPr>
            <p:spPr>
              <a:xfrm>
                <a:off x="9043871" y="1672561"/>
                <a:ext cx="1876827" cy="276999"/>
              </a:xfrm>
              <a:prstGeom prst="rect">
                <a:avLst/>
              </a:prstGeom>
              <a:noFill/>
            </p:spPr>
            <p:txBody>
              <a:bodyPr wrap="square" lIns="0" tIns="0" rIns="0" bIns="0" rtlCol="0" anchor="ctr">
                <a:noAutofit/>
              </a:bodyPr>
              <a:lstStyle/>
              <a:p>
                <a:r>
                  <a:rPr lang="en-IN" sz="1400" b="1" dirty="0" smtClean="0"/>
                  <a:t>Source</a:t>
                </a:r>
                <a:endParaRPr lang="en-US" sz="1400" b="1" dirty="0"/>
              </a:p>
            </p:txBody>
          </p:sp>
          <p:sp>
            <p:nvSpPr>
              <p:cNvPr id="66" name="TextBox 65">
                <a:extLst>
                  <a:ext uri="{FF2B5EF4-FFF2-40B4-BE49-F238E27FC236}">
                    <a16:creationId xmlns="" xmlns:a16="http://schemas.microsoft.com/office/drawing/2014/main" id="{F84FF158-5234-4965-8CE4-0DEC67DC9657}"/>
                  </a:ext>
                </a:extLst>
              </p:cNvPr>
              <p:cNvSpPr txBox="1"/>
              <p:nvPr/>
            </p:nvSpPr>
            <p:spPr>
              <a:xfrm>
                <a:off x="9043871" y="2072670"/>
                <a:ext cx="2293921" cy="453127"/>
              </a:xfrm>
              <a:prstGeom prst="rect">
                <a:avLst/>
              </a:prstGeom>
              <a:noFill/>
            </p:spPr>
            <p:txBody>
              <a:bodyPr wrap="square" lIns="0" tIns="0" rIns="0" bIns="0" rtlCol="0">
                <a:spAutoFit/>
              </a:bodyPr>
              <a:lstStyle/>
              <a:p>
                <a:r>
                  <a:rPr lang="en-US" sz="1100" dirty="0" smtClean="0"/>
                  <a:t>Organizations identify and select vendors that can supply materials in a streamlined and efficient way according to agreements. </a:t>
                </a:r>
                <a:endParaRPr lang="en-US" sz="2000" dirty="0">
                  <a:solidFill>
                    <a:schemeClr val="tx1">
                      <a:lumMod val="75000"/>
                      <a:lumOff val="25000"/>
                    </a:schemeClr>
                  </a:solidFill>
                  <a:cs typeface="Arial" panose="020B0604020202020204" pitchFamily="34" charset="0"/>
                </a:endParaRPr>
              </a:p>
            </p:txBody>
          </p:sp>
        </p:grpSp>
        <p:grpSp>
          <p:nvGrpSpPr>
            <p:cNvPr id="68" name="Group 67">
              <a:extLst>
                <a:ext uri="{FF2B5EF4-FFF2-40B4-BE49-F238E27FC236}">
                  <a16:creationId xmlns="" xmlns:a16="http://schemas.microsoft.com/office/drawing/2014/main" id="{E7DAA51F-11BF-4A84-B3EC-17B01EAF954D}"/>
                </a:ext>
              </a:extLst>
            </p:cNvPr>
            <p:cNvGrpSpPr/>
            <p:nvPr/>
          </p:nvGrpSpPr>
          <p:grpSpPr>
            <a:xfrm>
              <a:off x="8592730" y="2394465"/>
              <a:ext cx="2916657" cy="1112075"/>
              <a:chOff x="8421135" y="1564764"/>
              <a:chExt cx="2916657" cy="1112075"/>
            </a:xfrm>
          </p:grpSpPr>
          <p:sp>
            <p:nvSpPr>
              <p:cNvPr id="69" name="Oval 68">
                <a:extLst>
                  <a:ext uri="{FF2B5EF4-FFF2-40B4-BE49-F238E27FC236}">
                    <a16:creationId xmlns="" xmlns:a16="http://schemas.microsoft.com/office/drawing/2014/main" id="{9908DF73-4870-42D5-B1D0-DFF8A3F42EBB}"/>
                  </a:ext>
                </a:extLst>
              </p:cNvPr>
              <p:cNvSpPr/>
              <p:nvPr/>
            </p:nvSpPr>
            <p:spPr>
              <a:xfrm>
                <a:off x="8421135" y="1564764"/>
                <a:ext cx="492592" cy="492592"/>
              </a:xfrm>
              <a:prstGeom prst="ellipse">
                <a:avLst/>
              </a:prstGeom>
              <a:gradFill>
                <a:gsLst>
                  <a:gs pos="84000">
                    <a:srgbClr val="59D2D8"/>
                  </a:gs>
                  <a:gs pos="29000">
                    <a:srgbClr val="2BB0B7"/>
                  </a:gs>
                </a:gsLst>
                <a:lin ang="10200000" scaled="0"/>
              </a:gradFill>
              <a:ln w="7938" cap="flat">
                <a:noFill/>
                <a:prstDash val="solid"/>
                <a:miter lim="800000"/>
                <a:headEnd/>
                <a:tailEnd/>
              </a:ln>
              <a:effectLst/>
            </p:spPr>
            <p:txBody>
              <a:bodyPr vert="horz" wrap="square" lIns="0" tIns="0" rIns="0" bIns="0" numCol="1" anchor="ctr" anchorCtr="0" compatLnSpc="1">
                <a:prstTxWarp prst="textNoShape">
                  <a:avLst/>
                </a:prstTxWarp>
              </a:bodyPr>
              <a:lstStyle/>
              <a:p>
                <a:pPr algn="ctr"/>
                <a:r>
                  <a:rPr lang="en-IN" sz="1400" b="1" smtClean="0">
                    <a:solidFill>
                      <a:schemeClr val="bg1"/>
                    </a:solidFill>
                  </a:rPr>
                  <a:t>4</a:t>
                </a:r>
                <a:endParaRPr lang="en-US" sz="1400" b="1" dirty="0">
                  <a:solidFill>
                    <a:schemeClr val="bg1"/>
                  </a:solidFill>
                </a:endParaRPr>
              </a:p>
            </p:txBody>
          </p:sp>
          <p:sp>
            <p:nvSpPr>
              <p:cNvPr id="70" name="TextBox 69">
                <a:extLst>
                  <a:ext uri="{FF2B5EF4-FFF2-40B4-BE49-F238E27FC236}">
                    <a16:creationId xmlns="" xmlns:a16="http://schemas.microsoft.com/office/drawing/2014/main" id="{2FB5BA97-3514-431D-B3D5-62C82BDB2152}"/>
                  </a:ext>
                </a:extLst>
              </p:cNvPr>
              <p:cNvSpPr txBox="1"/>
              <p:nvPr/>
            </p:nvSpPr>
            <p:spPr>
              <a:xfrm>
                <a:off x="9043871" y="1672561"/>
                <a:ext cx="1876827" cy="276999"/>
              </a:xfrm>
              <a:prstGeom prst="rect">
                <a:avLst/>
              </a:prstGeom>
              <a:noFill/>
            </p:spPr>
            <p:txBody>
              <a:bodyPr wrap="square" lIns="0" tIns="0" rIns="0" bIns="0" rtlCol="0" anchor="ctr">
                <a:noAutofit/>
              </a:bodyPr>
              <a:lstStyle/>
              <a:p>
                <a:r>
                  <a:rPr lang="en-IN" sz="1400" b="1" dirty="0" smtClean="0"/>
                  <a:t>Delivery</a:t>
                </a:r>
                <a:endParaRPr lang="id-ID" sz="1400" b="1" dirty="0"/>
              </a:p>
            </p:txBody>
          </p:sp>
          <p:sp>
            <p:nvSpPr>
              <p:cNvPr id="71" name="TextBox 70">
                <a:extLst>
                  <a:ext uri="{FF2B5EF4-FFF2-40B4-BE49-F238E27FC236}">
                    <a16:creationId xmlns="" xmlns:a16="http://schemas.microsoft.com/office/drawing/2014/main" id="{B87CE67B-38E6-4061-AC23-B024D7D34AA7}"/>
                  </a:ext>
                </a:extLst>
              </p:cNvPr>
              <p:cNvSpPr txBox="1"/>
              <p:nvPr/>
            </p:nvSpPr>
            <p:spPr>
              <a:xfrm>
                <a:off x="9043871" y="2072670"/>
                <a:ext cx="2293921" cy="604169"/>
              </a:xfrm>
              <a:prstGeom prst="rect">
                <a:avLst/>
              </a:prstGeom>
              <a:noFill/>
            </p:spPr>
            <p:txBody>
              <a:bodyPr wrap="square" lIns="0" tIns="0" rIns="0" bIns="0" rtlCol="0">
                <a:spAutoFit/>
              </a:bodyPr>
              <a:lstStyle/>
              <a:p>
                <a:r>
                  <a:rPr lang="en-US" sz="1100" dirty="0" smtClean="0"/>
                  <a:t>The delivery stage pertains to logistics and focuses on getting finished goods to consumers, in whatever manner of transportation is needed. </a:t>
                </a:r>
                <a:endParaRPr lang="en-US" sz="2000" dirty="0">
                  <a:solidFill>
                    <a:schemeClr val="tx1">
                      <a:lumMod val="75000"/>
                      <a:lumOff val="25000"/>
                    </a:schemeClr>
                  </a:solidFill>
                  <a:cs typeface="Arial" panose="020B0604020202020204" pitchFamily="34" charset="0"/>
                </a:endParaRPr>
              </a:p>
            </p:txBody>
          </p:sp>
        </p:grpSp>
        <p:sp>
          <p:nvSpPr>
            <p:cNvPr id="95" name="Oval 94">
              <a:extLst>
                <a:ext uri="{FF2B5EF4-FFF2-40B4-BE49-F238E27FC236}">
                  <a16:creationId xmlns="" xmlns:a16="http://schemas.microsoft.com/office/drawing/2014/main" id="{6BE945FB-A4C2-45B8-AA33-DC042256226F}"/>
                </a:ext>
              </a:extLst>
            </p:cNvPr>
            <p:cNvSpPr/>
            <p:nvPr/>
          </p:nvSpPr>
          <p:spPr>
            <a:xfrm flipH="1">
              <a:off x="3106679" y="1171857"/>
              <a:ext cx="492592" cy="492592"/>
            </a:xfrm>
            <a:prstGeom prst="ellipse">
              <a:avLst/>
            </a:prstGeom>
            <a:gradFill>
              <a:gsLst>
                <a:gs pos="100000">
                  <a:srgbClr val="1C9BFE"/>
                </a:gs>
                <a:gs pos="12000">
                  <a:srgbClr val="018CF5"/>
                </a:gs>
              </a:gsLst>
              <a:lin ang="10200000" scaled="0"/>
            </a:gradFill>
            <a:ln w="6350" cap="flat">
              <a:noFill/>
              <a:prstDash val="solid"/>
              <a:miter lim="800000"/>
              <a:headEnd/>
              <a:tailEnd/>
            </a:ln>
          </p:spPr>
          <p:txBody>
            <a:bodyPr vert="horz" wrap="square" lIns="0" tIns="0" rIns="0" bIns="0" numCol="1" anchor="ctr" anchorCtr="0" compatLnSpc="1">
              <a:prstTxWarp prst="textNoShape">
                <a:avLst/>
              </a:prstTxWarp>
            </a:bodyPr>
            <a:lstStyle/>
            <a:p>
              <a:pPr algn="ctr"/>
              <a:r>
                <a:rPr lang="id-ID" sz="1400" b="1" dirty="0" smtClean="0">
                  <a:solidFill>
                    <a:schemeClr val="bg1"/>
                  </a:solidFill>
                </a:rPr>
                <a:t>1</a:t>
              </a:r>
              <a:endParaRPr lang="en-US" sz="1400" dirty="0"/>
            </a:p>
          </p:txBody>
        </p:sp>
        <p:sp>
          <p:nvSpPr>
            <p:cNvPr id="96" name="TextBox 95">
              <a:extLst>
                <a:ext uri="{FF2B5EF4-FFF2-40B4-BE49-F238E27FC236}">
                  <a16:creationId xmlns="" xmlns:a16="http://schemas.microsoft.com/office/drawing/2014/main" id="{B2C544C1-75B6-45D0-B16E-9E5EDF279A80}"/>
                </a:ext>
              </a:extLst>
            </p:cNvPr>
            <p:cNvSpPr txBox="1"/>
            <p:nvPr/>
          </p:nvSpPr>
          <p:spPr>
            <a:xfrm flipH="1">
              <a:off x="1099708" y="1279654"/>
              <a:ext cx="1876827" cy="276999"/>
            </a:xfrm>
            <a:prstGeom prst="rect">
              <a:avLst/>
            </a:prstGeom>
            <a:noFill/>
          </p:spPr>
          <p:txBody>
            <a:bodyPr wrap="square" lIns="0" tIns="0" rIns="0" bIns="0" rtlCol="0" anchor="ctr">
              <a:noAutofit/>
            </a:bodyPr>
            <a:lstStyle/>
            <a:p>
              <a:pPr algn="r"/>
              <a:r>
                <a:rPr lang="id-ID" sz="1400" b="1" dirty="0" smtClean="0"/>
                <a:t>Plan</a:t>
              </a:r>
              <a:endParaRPr lang="id-ID" sz="1400" b="1" dirty="0"/>
            </a:p>
          </p:txBody>
        </p:sp>
        <p:sp>
          <p:nvSpPr>
            <p:cNvPr id="97" name="TextBox 96">
              <a:extLst>
                <a:ext uri="{FF2B5EF4-FFF2-40B4-BE49-F238E27FC236}">
                  <a16:creationId xmlns="" xmlns:a16="http://schemas.microsoft.com/office/drawing/2014/main" id="{71142C4D-3858-4ABC-BC69-C00FA47AD3F1}"/>
                </a:ext>
              </a:extLst>
            </p:cNvPr>
            <p:cNvSpPr txBox="1"/>
            <p:nvPr/>
          </p:nvSpPr>
          <p:spPr>
            <a:xfrm flipH="1">
              <a:off x="682614" y="1679763"/>
              <a:ext cx="2293921" cy="604169"/>
            </a:xfrm>
            <a:prstGeom prst="rect">
              <a:avLst/>
            </a:prstGeom>
            <a:noFill/>
          </p:spPr>
          <p:txBody>
            <a:bodyPr wrap="square" lIns="0" tIns="0" rIns="0" bIns="0" rtlCol="0">
              <a:spAutoFit/>
            </a:bodyPr>
            <a:lstStyle/>
            <a:p>
              <a:pPr algn="r"/>
              <a:r>
                <a:rPr lang="en-US" sz="1100" dirty="0" smtClean="0"/>
                <a:t>Using supply chain analytics and materials management features in ERP systems, organizations create strategic plans to meet customer demand for product</a:t>
              </a:r>
              <a:endParaRPr lang="en-US" sz="2000" dirty="0">
                <a:solidFill>
                  <a:schemeClr val="tx1">
                    <a:lumMod val="75000"/>
                    <a:lumOff val="25000"/>
                  </a:schemeClr>
                </a:solidFill>
                <a:cs typeface="Arial" panose="020B0604020202020204" pitchFamily="34" charset="0"/>
              </a:endParaRPr>
            </a:p>
          </p:txBody>
        </p:sp>
        <p:sp>
          <p:nvSpPr>
            <p:cNvPr id="92" name="Oval 91">
              <a:extLst>
                <a:ext uri="{FF2B5EF4-FFF2-40B4-BE49-F238E27FC236}">
                  <a16:creationId xmlns="" xmlns:a16="http://schemas.microsoft.com/office/drawing/2014/main" id="{0E67C8B8-3F94-4170-BE1A-3AFBC1B9B283}"/>
                </a:ext>
              </a:extLst>
            </p:cNvPr>
            <p:cNvSpPr/>
            <p:nvPr/>
          </p:nvSpPr>
          <p:spPr>
            <a:xfrm flipH="1">
              <a:off x="3106679" y="2394466"/>
              <a:ext cx="492592" cy="492592"/>
            </a:xfrm>
            <a:prstGeom prst="ellipse">
              <a:avLst/>
            </a:prstGeom>
            <a:gradFill>
              <a:gsLst>
                <a:gs pos="86726">
                  <a:srgbClr val="2FAAF5"/>
                </a:gs>
                <a:gs pos="18000">
                  <a:srgbClr val="0B91E3"/>
                </a:gs>
              </a:gsLst>
              <a:lin ang="10200000" scaled="0"/>
            </a:gradFill>
            <a:ln w="6350" cap="flat">
              <a:noFill/>
              <a:prstDash val="solid"/>
              <a:miter lim="800000"/>
              <a:headEnd/>
              <a:tailEnd/>
            </a:ln>
          </p:spPr>
          <p:txBody>
            <a:bodyPr vert="horz" wrap="square" lIns="0" tIns="0" rIns="0" bIns="0" numCol="1" anchor="ctr" anchorCtr="0" compatLnSpc="1">
              <a:prstTxWarp prst="textNoShape">
                <a:avLst/>
              </a:prstTxWarp>
            </a:bodyPr>
            <a:lstStyle/>
            <a:p>
              <a:pPr algn="ctr"/>
              <a:r>
                <a:rPr lang="en-IN" sz="1400" b="1" dirty="0" smtClean="0">
                  <a:solidFill>
                    <a:schemeClr val="bg1"/>
                  </a:solidFill>
                </a:rPr>
                <a:t>3</a:t>
              </a:r>
              <a:endParaRPr lang="en-US" sz="1400" dirty="0"/>
            </a:p>
          </p:txBody>
        </p:sp>
        <p:sp>
          <p:nvSpPr>
            <p:cNvPr id="93" name="TextBox 92">
              <a:extLst>
                <a:ext uri="{FF2B5EF4-FFF2-40B4-BE49-F238E27FC236}">
                  <a16:creationId xmlns="" xmlns:a16="http://schemas.microsoft.com/office/drawing/2014/main" id="{C1C03F5D-3E81-4EBA-88D4-337A54CC007A}"/>
                </a:ext>
              </a:extLst>
            </p:cNvPr>
            <p:cNvSpPr txBox="1"/>
            <p:nvPr/>
          </p:nvSpPr>
          <p:spPr>
            <a:xfrm flipH="1">
              <a:off x="1099708" y="2502263"/>
              <a:ext cx="1876827" cy="276999"/>
            </a:xfrm>
            <a:prstGeom prst="rect">
              <a:avLst/>
            </a:prstGeom>
            <a:noFill/>
          </p:spPr>
          <p:txBody>
            <a:bodyPr wrap="square" lIns="0" tIns="0" rIns="0" bIns="0" rtlCol="0" anchor="ctr">
              <a:noAutofit/>
            </a:bodyPr>
            <a:lstStyle/>
            <a:p>
              <a:pPr algn="r"/>
              <a:r>
                <a:rPr lang="en-IN" sz="1400" b="1" dirty="0" smtClean="0"/>
                <a:t>Make</a:t>
              </a:r>
              <a:endParaRPr lang="en-US" sz="1400" b="1" dirty="0"/>
            </a:p>
          </p:txBody>
        </p:sp>
        <p:sp>
          <p:nvSpPr>
            <p:cNvPr id="94" name="TextBox 93">
              <a:extLst>
                <a:ext uri="{FF2B5EF4-FFF2-40B4-BE49-F238E27FC236}">
                  <a16:creationId xmlns="" xmlns:a16="http://schemas.microsoft.com/office/drawing/2014/main" id="{080C7A5D-C81D-42A5-92B7-580952C968D3}"/>
                </a:ext>
              </a:extLst>
            </p:cNvPr>
            <p:cNvSpPr txBox="1"/>
            <p:nvPr/>
          </p:nvSpPr>
          <p:spPr>
            <a:xfrm flipH="1">
              <a:off x="682614" y="2902372"/>
              <a:ext cx="2293921" cy="755213"/>
            </a:xfrm>
            <a:prstGeom prst="rect">
              <a:avLst/>
            </a:prstGeom>
            <a:noFill/>
          </p:spPr>
          <p:txBody>
            <a:bodyPr wrap="square" lIns="0" tIns="0" rIns="0" bIns="0" rtlCol="0">
              <a:spAutoFit/>
            </a:bodyPr>
            <a:lstStyle/>
            <a:p>
              <a:pPr algn="r"/>
              <a:r>
                <a:rPr lang="en-US" sz="1100" dirty="0" smtClean="0"/>
                <a:t> In this stage, products are manufactured. It includes scheduling the production, testing, ensuring compliance requirements are followed, packing, storage and release.</a:t>
              </a:r>
              <a:endParaRPr lang="en-US" sz="2000" dirty="0">
                <a:solidFill>
                  <a:schemeClr val="tx1">
                    <a:lumMod val="75000"/>
                    <a:lumOff val="25000"/>
                  </a:schemeClr>
                </a:solidFill>
                <a:cs typeface="Arial" panose="020B0604020202020204" pitchFamily="34" charset="0"/>
              </a:endParaRPr>
            </a:p>
          </p:txBody>
        </p:sp>
        <p:sp>
          <p:nvSpPr>
            <p:cNvPr id="89" name="Oval 88">
              <a:extLst>
                <a:ext uri="{FF2B5EF4-FFF2-40B4-BE49-F238E27FC236}">
                  <a16:creationId xmlns="" xmlns:a16="http://schemas.microsoft.com/office/drawing/2014/main" id="{3B619DB0-A711-4EF7-922F-B5FD4698CEB9}"/>
                </a:ext>
              </a:extLst>
            </p:cNvPr>
            <p:cNvSpPr/>
            <p:nvPr/>
          </p:nvSpPr>
          <p:spPr>
            <a:xfrm flipH="1">
              <a:off x="3106679" y="3617075"/>
              <a:ext cx="492592" cy="492592"/>
            </a:xfrm>
            <a:prstGeom prst="ellipse">
              <a:avLst/>
            </a:prstGeom>
            <a:gradFill>
              <a:gsLst>
                <a:gs pos="87000">
                  <a:srgbClr val="37B2F0"/>
                </a:gs>
                <a:gs pos="19000">
                  <a:srgbClr val="0F8CCB"/>
                </a:gs>
              </a:gsLst>
              <a:lin ang="10200000" scaled="0"/>
            </a:gradFill>
            <a:ln w="6350" cap="flat">
              <a:noFill/>
              <a:prstDash val="solid"/>
              <a:miter lim="800000"/>
              <a:headEnd/>
              <a:tailEnd/>
            </a:ln>
          </p:spPr>
          <p:txBody>
            <a:bodyPr vert="horz" wrap="square" lIns="0" tIns="0" rIns="0" bIns="0" numCol="1" anchor="ctr" anchorCtr="0" compatLnSpc="1">
              <a:prstTxWarp prst="textNoShape">
                <a:avLst/>
              </a:prstTxWarp>
            </a:bodyPr>
            <a:lstStyle/>
            <a:p>
              <a:pPr algn="ctr"/>
              <a:r>
                <a:rPr lang="en-IN" sz="1400" b="1" dirty="0" smtClean="0">
                  <a:solidFill>
                    <a:schemeClr val="bg1"/>
                  </a:solidFill>
                </a:rPr>
                <a:t>5</a:t>
              </a:r>
              <a:endParaRPr lang="en-US" sz="1400" dirty="0"/>
            </a:p>
          </p:txBody>
        </p:sp>
        <p:sp>
          <p:nvSpPr>
            <p:cNvPr id="90" name="TextBox 89">
              <a:extLst>
                <a:ext uri="{FF2B5EF4-FFF2-40B4-BE49-F238E27FC236}">
                  <a16:creationId xmlns="" xmlns:a16="http://schemas.microsoft.com/office/drawing/2014/main" id="{812D8A36-B7B6-41CC-AD7F-0FE3B6BBB12C}"/>
                </a:ext>
              </a:extLst>
            </p:cNvPr>
            <p:cNvSpPr txBox="1"/>
            <p:nvPr/>
          </p:nvSpPr>
          <p:spPr>
            <a:xfrm flipH="1">
              <a:off x="1099708" y="3724872"/>
              <a:ext cx="1876827" cy="276999"/>
            </a:xfrm>
            <a:prstGeom prst="rect">
              <a:avLst/>
            </a:prstGeom>
            <a:noFill/>
          </p:spPr>
          <p:txBody>
            <a:bodyPr wrap="square" lIns="0" tIns="0" rIns="0" bIns="0" rtlCol="0" anchor="ctr">
              <a:noAutofit/>
            </a:bodyPr>
            <a:lstStyle/>
            <a:p>
              <a:pPr algn="r"/>
              <a:r>
                <a:rPr lang="en-IN" sz="1400" b="1" dirty="0" smtClean="0"/>
                <a:t>Return</a:t>
              </a:r>
              <a:endParaRPr lang="en-US" sz="1400" b="1" dirty="0"/>
            </a:p>
          </p:txBody>
        </p:sp>
        <p:sp>
          <p:nvSpPr>
            <p:cNvPr id="91" name="TextBox 90">
              <a:extLst>
                <a:ext uri="{FF2B5EF4-FFF2-40B4-BE49-F238E27FC236}">
                  <a16:creationId xmlns="" xmlns:a16="http://schemas.microsoft.com/office/drawing/2014/main" id="{D3B90E3B-80C0-49E2-8885-FF49FBD63FDC}"/>
                </a:ext>
              </a:extLst>
            </p:cNvPr>
            <p:cNvSpPr txBox="1"/>
            <p:nvPr/>
          </p:nvSpPr>
          <p:spPr>
            <a:xfrm flipH="1">
              <a:off x="682614" y="4124980"/>
              <a:ext cx="2293921" cy="453127"/>
            </a:xfrm>
            <a:prstGeom prst="rect">
              <a:avLst/>
            </a:prstGeom>
            <a:noFill/>
          </p:spPr>
          <p:txBody>
            <a:bodyPr wrap="square" lIns="0" tIns="0" rIns="0" bIns="0" rtlCol="0">
              <a:spAutoFit/>
            </a:bodyPr>
            <a:lstStyle/>
            <a:p>
              <a:pPr algn="r"/>
              <a:r>
                <a:rPr lang="en-US" sz="1100" dirty="0" smtClean="0"/>
                <a:t>The return stage includes all product returns, including defective products and products that will no longer be supported.</a:t>
              </a:r>
              <a:endParaRPr lang="en-US" sz="2000" dirty="0">
                <a:solidFill>
                  <a:schemeClr val="tx1">
                    <a:lumMod val="75000"/>
                    <a:lumOff val="25000"/>
                  </a:schemeClr>
                </a:solidFill>
                <a:cs typeface="Arial" panose="020B0604020202020204" pitchFamily="34" charset="0"/>
              </a:endParaRPr>
            </a:p>
          </p:txBody>
        </p:sp>
      </p:grpSp>
      <p:sp>
        <p:nvSpPr>
          <p:cNvPr id="170" name="TextBox 169">
            <a:extLst>
              <a:ext uri="{FF2B5EF4-FFF2-40B4-BE49-F238E27FC236}">
                <a16:creationId xmlns="" xmlns:a16="http://schemas.microsoft.com/office/drawing/2014/main" id="{0012B6B5-44F9-4806-BD75-78C652A489B7}"/>
              </a:ext>
            </a:extLst>
          </p:cNvPr>
          <p:cNvSpPr txBox="1"/>
          <p:nvPr/>
        </p:nvSpPr>
        <p:spPr>
          <a:xfrm>
            <a:off x="2130725" y="388188"/>
            <a:ext cx="7358332" cy="409159"/>
          </a:xfrm>
          <a:prstGeom prst="rect">
            <a:avLst/>
          </a:prstGeom>
          <a:noFill/>
        </p:spPr>
        <p:txBody>
          <a:bodyPr wrap="square" lIns="0" tIns="0" rIns="0" bIns="0" rtlCol="0" anchor="ctr">
            <a:noAutofit/>
          </a:bodyPr>
          <a:lstStyle>
            <a:defPPr>
              <a:defRPr lang="en-US"/>
            </a:defPPr>
            <a:lvl1pPr>
              <a:defRPr sz="1400" b="1"/>
            </a:lvl1pPr>
          </a:lstStyle>
          <a:p>
            <a:pPr algn="ctr"/>
            <a:r>
              <a:rPr lang="id-ID" sz="2800" dirty="0" smtClean="0"/>
              <a:t>St</a:t>
            </a:r>
            <a:r>
              <a:rPr lang="en-IN" sz="2800" dirty="0" smtClean="0"/>
              <a:t>ages of Supply Chain Management</a:t>
            </a:r>
            <a:endParaRPr lang="en-US" sz="2800" dirty="0"/>
          </a:p>
        </p:txBody>
      </p:sp>
      <p:sp>
        <p:nvSpPr>
          <p:cNvPr id="54" name="TextBox 53"/>
          <p:cNvSpPr txBox="1"/>
          <p:nvPr/>
        </p:nvSpPr>
        <p:spPr>
          <a:xfrm>
            <a:off x="4511615" y="2941607"/>
            <a:ext cx="422695" cy="523220"/>
          </a:xfrm>
          <a:prstGeom prst="rect">
            <a:avLst/>
          </a:prstGeom>
          <a:noFill/>
        </p:spPr>
        <p:txBody>
          <a:bodyPr wrap="square" rtlCol="0">
            <a:spAutoFit/>
          </a:bodyPr>
          <a:lstStyle/>
          <a:p>
            <a:pPr algn="ctr"/>
            <a:endParaRPr lang="en-US" sz="2800" b="1" dirty="0">
              <a:solidFill>
                <a:schemeClr val="bg1"/>
              </a:solidFill>
            </a:endParaRPr>
          </a:p>
        </p:txBody>
      </p:sp>
      <p:sp>
        <p:nvSpPr>
          <p:cNvPr id="55" name="TextBox 54"/>
          <p:cNvSpPr txBox="1"/>
          <p:nvPr/>
        </p:nvSpPr>
        <p:spPr>
          <a:xfrm>
            <a:off x="4796287" y="4416725"/>
            <a:ext cx="629728" cy="523220"/>
          </a:xfrm>
          <a:prstGeom prst="rect">
            <a:avLst/>
          </a:prstGeom>
          <a:noFill/>
        </p:spPr>
        <p:txBody>
          <a:bodyPr wrap="square" rtlCol="0">
            <a:spAutoFit/>
          </a:bodyPr>
          <a:lstStyle/>
          <a:p>
            <a:pPr algn="ctr"/>
            <a:endParaRPr lang="en-US" sz="2800" b="1" dirty="0">
              <a:solidFill>
                <a:schemeClr val="bg1"/>
              </a:solidFill>
            </a:endParaRPr>
          </a:p>
        </p:txBody>
      </p:sp>
    </p:spTree>
    <p:extLst>
      <p:ext uri="{BB962C8B-B14F-4D97-AF65-F5344CB8AC3E}">
        <p14:creationId xmlns="" xmlns:p14="http://schemas.microsoft.com/office/powerpoint/2010/main" val="4074965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32770"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4842880"/>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8687930" y="1"/>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113197" y="1023258"/>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4790110"/>
            <a:ext cx="2581118" cy="2067890"/>
          </a:xfrm>
          <a:prstGeom prst="rect">
            <a:avLst/>
          </a:prstGeom>
        </p:spPr>
      </p:pic>
      <p:sp>
        <p:nvSpPr>
          <p:cNvPr id="7" name="TextBox 6"/>
          <p:cNvSpPr txBox="1"/>
          <p:nvPr/>
        </p:nvSpPr>
        <p:spPr>
          <a:xfrm>
            <a:off x="103516" y="0"/>
            <a:ext cx="12088483" cy="6647974"/>
          </a:xfrm>
          <a:prstGeom prst="rect">
            <a:avLst/>
          </a:prstGeom>
          <a:noFill/>
        </p:spPr>
        <p:txBody>
          <a:bodyPr wrap="square" rtlCol="0">
            <a:spAutoFit/>
          </a:bodyPr>
          <a:lstStyle/>
          <a:p>
            <a:r>
              <a:rPr lang="en-US" sz="2400" b="1" u="sng" dirty="0" smtClean="0">
                <a:solidFill>
                  <a:schemeClr val="bg1"/>
                </a:solidFill>
                <a:latin typeface="Adobe Gothic Std B" pitchFamily="34" charset="-128"/>
                <a:ea typeface="Adobe Gothic Std B" pitchFamily="34" charset="-128"/>
              </a:rPr>
              <a:t>At their most basic, the key steps in a supply chain include:</a:t>
            </a:r>
          </a:p>
          <a:p>
            <a:endParaRPr lang="en-US" sz="2400" dirty="0" smtClean="0">
              <a:solidFill>
                <a:schemeClr val="bg1"/>
              </a:solidFill>
              <a:latin typeface="Adobe Gothic Std B" pitchFamily="34" charset="-128"/>
              <a:ea typeface="Adobe Gothic Std B" pitchFamily="34" charset="-128"/>
            </a:endParaRPr>
          </a:p>
          <a:p>
            <a:pPr algn="just">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Original sourcing or extraction of raw materials</a:t>
            </a:r>
          </a:p>
          <a:p>
            <a:pPr algn="just">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Refining or manufacturing materials into basic parts</a:t>
            </a:r>
          </a:p>
          <a:p>
            <a:pPr algn="just">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Assembling basic parts into finished products</a:t>
            </a:r>
          </a:p>
          <a:p>
            <a:pPr algn="just">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Selling finished products to end users</a:t>
            </a:r>
          </a:p>
          <a:p>
            <a:pPr algn="just">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Delivering finished products to end users or consumers</a:t>
            </a:r>
          </a:p>
          <a:p>
            <a:pPr algn="just">
              <a:buFont typeface="Arial" pitchFamily="34" charset="0"/>
              <a:buChar char="•"/>
            </a:pPr>
            <a:endParaRPr lang="en-IN" dirty="0" smtClean="0">
              <a:solidFill>
                <a:schemeClr val="bg1"/>
              </a:solidFill>
              <a:latin typeface="Bahnschrift Condensed" pitchFamily="34" charset="0"/>
            </a:endParaRPr>
          </a:p>
          <a:p>
            <a:pPr algn="r"/>
            <a:r>
              <a:rPr lang="en-IN" sz="2400" b="1" u="sng" dirty="0" smtClean="0">
                <a:solidFill>
                  <a:schemeClr val="bg1"/>
                </a:solidFill>
                <a:latin typeface="Adobe Gothic Std B" pitchFamily="34" charset="-128"/>
                <a:ea typeface="Adobe Gothic Std B" pitchFamily="34" charset="-128"/>
              </a:rPr>
              <a:t>Benefits of SCM :</a:t>
            </a:r>
          </a:p>
          <a:p>
            <a:pPr algn="r"/>
            <a:endParaRPr lang="en-IN" sz="2400" dirty="0" smtClean="0">
              <a:solidFill>
                <a:schemeClr val="bg1"/>
              </a:solidFill>
              <a:latin typeface="Adobe Gothic Std B" pitchFamily="34" charset="-128"/>
              <a:ea typeface="Adobe Gothic Std B" pitchFamily="34" charset="-128"/>
            </a:endParaRPr>
          </a:p>
          <a:p>
            <a:pPr algn="r">
              <a:buFont typeface="Arial" pitchFamily="34" charset="0"/>
              <a:buChar char="•"/>
            </a:pPr>
            <a:r>
              <a:rPr lang="en-US" sz="2400" dirty="0" smtClean="0">
                <a:solidFill>
                  <a:srgbClr val="FFFF00"/>
                </a:solidFill>
                <a:latin typeface="Adobe Gothic Std B" pitchFamily="34" charset="-128"/>
                <a:ea typeface="Adobe Gothic Std B" pitchFamily="34" charset="-128"/>
              </a:rPr>
              <a:t> </a:t>
            </a:r>
            <a:r>
              <a:rPr lang="en-US" sz="2400" dirty="0" smtClean="0">
                <a:solidFill>
                  <a:srgbClr val="FFFF00"/>
                </a:solidFill>
                <a:latin typeface="Adobe Hebrew" pitchFamily="18" charset="-79"/>
                <a:ea typeface="Adobe Gothic Std B" pitchFamily="34" charset="-128"/>
                <a:cs typeface="Adobe Hebrew" pitchFamily="18" charset="-79"/>
              </a:rPr>
              <a:t>Better collaboration</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Improved quality control</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Higher efficiency rate</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Keeping up with demand</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Shipping optimization</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Reduced overhead costs</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Improved risk mitigation</a:t>
            </a:r>
          </a:p>
          <a:p>
            <a:pPr algn="r">
              <a:buFont typeface="Arial" pitchFamily="34" charset="0"/>
              <a:buChar char="•"/>
            </a:pPr>
            <a:r>
              <a:rPr lang="en-US" sz="2400" dirty="0" smtClean="0">
                <a:solidFill>
                  <a:srgbClr val="FFFF00"/>
                </a:solidFill>
                <a:latin typeface="Adobe Hebrew" pitchFamily="18" charset="-79"/>
                <a:ea typeface="Adobe Gothic Std B" pitchFamily="34" charset="-128"/>
                <a:cs typeface="Adobe Hebrew" pitchFamily="18" charset="-79"/>
              </a:rPr>
              <a:t> Improved cash flow</a:t>
            </a:r>
            <a:endParaRPr lang="en-US" sz="2400" dirty="0">
              <a:solidFill>
                <a:srgbClr val="FFFF00"/>
              </a:solidFill>
              <a:latin typeface="Adobe Hebrew" pitchFamily="18" charset="-79"/>
              <a:ea typeface="Adobe Gothic Std B" pitchFamily="34" charset="-128"/>
              <a:cs typeface="Adobe Hebrew" pitchFamily="18" charset="-79"/>
            </a:endParaRP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35842"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4842880"/>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9291779" y="0"/>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113197" y="1023258"/>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5824055"/>
            <a:ext cx="2581118" cy="2067890"/>
          </a:xfrm>
          <a:prstGeom prst="rect">
            <a:avLst/>
          </a:prstGeom>
        </p:spPr>
      </p:pic>
      <p:sp>
        <p:nvSpPr>
          <p:cNvPr id="15" name="Rectangle 14"/>
          <p:cNvSpPr/>
          <p:nvPr/>
        </p:nvSpPr>
        <p:spPr>
          <a:xfrm>
            <a:off x="-1" y="-1"/>
            <a:ext cx="9903126" cy="5724644"/>
          </a:xfrm>
          <a:prstGeom prst="rect">
            <a:avLst/>
          </a:prstGeom>
          <a:noFill/>
        </p:spPr>
        <p:txBody>
          <a:bodyPr wrap="square" lIns="91440" tIns="45720" rIns="91440" bIns="45720">
            <a:spAutoFit/>
          </a:bodyPr>
          <a:lstStyle/>
          <a:p>
            <a:pPr fontAlgn="base"/>
            <a:r>
              <a:rPr lang="en-US" sz="2400" dirty="0" smtClean="0">
                <a:solidFill>
                  <a:srgbClr val="FFFF00"/>
                </a:solidFill>
                <a:latin typeface="Adobe Hebrew" pitchFamily="18" charset="-79"/>
                <a:cs typeface="Adobe Hebrew" pitchFamily="18" charset="-79"/>
              </a:rPr>
              <a:t>Why is supply chain management important?</a:t>
            </a:r>
          </a:p>
          <a:p>
            <a:pPr fontAlgn="base"/>
            <a:endParaRPr lang="en-US" dirty="0" smtClean="0">
              <a:solidFill>
                <a:schemeClr val="bg1"/>
              </a:solidFill>
            </a:endParaRPr>
          </a:p>
          <a:p>
            <a:pPr fontAlgn="base"/>
            <a:r>
              <a:rPr lang="en-US" dirty="0" smtClean="0">
                <a:solidFill>
                  <a:schemeClr val="bg1"/>
                </a:solidFill>
              </a:rPr>
              <a:t>Effective supply chain management systems minimize cost, waste and time in the production cycle. The industry standard has become a just-in-time supply chain where retail sales automatically signal replenishment orders to manufacturers.</a:t>
            </a:r>
          </a:p>
          <a:p>
            <a:pPr fontAlgn="base"/>
            <a:endParaRPr lang="en-US" dirty="0" smtClean="0">
              <a:solidFill>
                <a:schemeClr val="bg1"/>
              </a:solidFill>
            </a:endParaRPr>
          </a:p>
          <a:p>
            <a:pPr fontAlgn="base"/>
            <a:r>
              <a:rPr lang="en-US" dirty="0" smtClean="0">
                <a:solidFill>
                  <a:schemeClr val="bg1"/>
                </a:solidFill>
              </a:rPr>
              <a:t>By analyzing partner data, the CIO.com post¹ identifies three scenarios where effective supply chain management increases value to the supply chain cycle:</a:t>
            </a:r>
          </a:p>
          <a:p>
            <a:pPr fontAlgn="base"/>
            <a:endParaRPr lang="en-US" dirty="0" smtClean="0">
              <a:solidFill>
                <a:schemeClr val="bg1"/>
              </a:solidFill>
            </a:endParaRPr>
          </a:p>
          <a:p>
            <a:pPr fontAlgn="base"/>
            <a:r>
              <a:rPr lang="en-US" b="1" dirty="0" smtClean="0">
                <a:solidFill>
                  <a:schemeClr val="bg1"/>
                </a:solidFill>
              </a:rPr>
              <a:t>Identifying potential problems.</a:t>
            </a:r>
            <a:r>
              <a:rPr lang="en-US" dirty="0" smtClean="0">
                <a:solidFill>
                  <a:schemeClr val="bg1"/>
                </a:solidFill>
              </a:rPr>
              <a:t> When a customer orders more product than the manufacturer can deliver, the buyer can complain of poor service. Through data analysis, manufacturers may be able to anticipate the shortage before the buyer is disappointed.</a:t>
            </a:r>
          </a:p>
          <a:p>
            <a:pPr fontAlgn="base"/>
            <a:r>
              <a:rPr lang="en-US" b="1" dirty="0" smtClean="0">
                <a:solidFill>
                  <a:schemeClr val="bg1"/>
                </a:solidFill>
              </a:rPr>
              <a:t>Optimizing price dynamically.</a:t>
            </a:r>
            <a:r>
              <a:rPr lang="en-US" dirty="0" smtClean="0">
                <a:solidFill>
                  <a:schemeClr val="bg1"/>
                </a:solidFill>
              </a:rPr>
              <a:t> Seasonal products have a limited shelf life. At the end of the season, these products are typically scrapped or sold at deep discounts. Airlines, hotels and others with perishable “products” typically adjust prices dynamically to meet demand. By using analytic software, similar forecasting techniques can improve margins, even for hard goods.</a:t>
            </a:r>
          </a:p>
          <a:p>
            <a:pPr fontAlgn="base"/>
            <a:r>
              <a:rPr lang="en-US" b="1" dirty="0" smtClean="0">
                <a:solidFill>
                  <a:schemeClr val="bg1"/>
                </a:solidFill>
              </a:rPr>
              <a:t>Improving the allocation of “available to promise” inventory.</a:t>
            </a:r>
            <a:r>
              <a:rPr lang="en-US" dirty="0" smtClean="0">
                <a:solidFill>
                  <a:schemeClr val="bg1"/>
                </a:solidFill>
              </a:rPr>
              <a:t> Analytical software tools help to dynamically allocate resources and schedule work based on the sales forecast, actual orders and promised delivery of raw materials. Manufacturers can confirm a product delivery date when the order is placed </a:t>
            </a:r>
            <a:r>
              <a:rPr lang="en-US" i="1" dirty="0" smtClean="0">
                <a:solidFill>
                  <a:schemeClr val="bg1"/>
                </a:solidFill>
              </a:rPr>
              <a:t>—</a:t>
            </a:r>
            <a:r>
              <a:rPr lang="en-US" dirty="0" smtClean="0">
                <a:solidFill>
                  <a:schemeClr val="bg1"/>
                </a:solidFill>
              </a:rPr>
              <a:t> significantly reducing incorrectly-filled orders.</a:t>
            </a:r>
            <a:endParaRPr lang="en-US" dirty="0">
              <a:solidFill>
                <a:schemeClr val="bg1"/>
              </a:solidFill>
            </a:endParaRP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 xmlns:a16="http://schemas.microsoft.com/office/drawing/2014/main" id="{89EE4202-00E7-40D6-8DFE-65BD1F34C13B}"/>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 xmlns:a14="http://schemas.microsoft.com/office/drawing/2010/main" val="0"/>
              </a:ext>
            </a:extLst>
          </a:blip>
          <a:srcRect t="11145" b="4164"/>
          <a:stretch/>
        </p:blipFill>
        <p:spPr>
          <a:xfrm>
            <a:off x="0" y="1"/>
            <a:ext cx="12192000" cy="6857999"/>
          </a:xfrm>
          <a:prstGeom prst="rect">
            <a:avLst/>
          </a:prstGeom>
        </p:spPr>
      </p:pic>
      <p:sp>
        <p:nvSpPr>
          <p:cNvPr id="59" name="Rectangle 58">
            <a:extLst>
              <a:ext uri="{FF2B5EF4-FFF2-40B4-BE49-F238E27FC236}">
                <a16:creationId xmlns="" xmlns:a16="http://schemas.microsoft.com/office/drawing/2014/main" id="{91998AC3-3F72-4E18-AD44-DA7123753FCE}"/>
              </a:ext>
            </a:extLst>
          </p:cNvPr>
          <p:cNvSpPr/>
          <p:nvPr/>
        </p:nvSpPr>
        <p:spPr>
          <a:xfrm>
            <a:off x="0" y="0"/>
            <a:ext cx="12192000" cy="6858000"/>
          </a:xfrm>
          <a:prstGeom prst="rect">
            <a:avLst/>
          </a:prstGeom>
          <a:gradFill>
            <a:gsLst>
              <a:gs pos="78000">
                <a:schemeClr val="bg1">
                  <a:alpha val="98000"/>
                </a:schemeClr>
              </a:gs>
              <a:gs pos="20000">
                <a:srgbClr val="FFFFFF"/>
              </a:gs>
              <a:gs pos="0">
                <a:schemeClr val="bg1">
                  <a:alpha val="2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 name="Group 108">
            <a:extLst>
              <a:ext uri="{FF2B5EF4-FFF2-40B4-BE49-F238E27FC236}">
                <a16:creationId xmlns="" xmlns:a16="http://schemas.microsoft.com/office/drawing/2014/main" id="{8F183445-2593-4D22-9BAF-36C7F707ADCD}"/>
              </a:ext>
            </a:extLst>
          </p:cNvPr>
          <p:cNvGrpSpPr/>
          <p:nvPr/>
        </p:nvGrpSpPr>
        <p:grpSpPr>
          <a:xfrm>
            <a:off x="9003892" y="1539101"/>
            <a:ext cx="53498" cy="3727594"/>
            <a:chOff x="9003892" y="1388269"/>
            <a:chExt cx="53498" cy="3727594"/>
          </a:xfrm>
        </p:grpSpPr>
        <p:pic>
          <p:nvPicPr>
            <p:cNvPr id="104" name="Picture 103">
              <a:extLst>
                <a:ext uri="{FF2B5EF4-FFF2-40B4-BE49-F238E27FC236}">
                  <a16:creationId xmlns="" xmlns:a16="http://schemas.microsoft.com/office/drawing/2014/main" id="{6004B377-67CD-4BFF-9A08-6E29A24BEBBC}"/>
                </a:ext>
              </a:extLst>
            </p:cNvPr>
            <p:cNvPicPr>
              <a:picLocks noChangeAspect="1"/>
            </p:cNvPicPr>
            <p:nvPr/>
          </p:nvPicPr>
          <p:blipFill>
            <a:blip r:embed="rId3"/>
            <a:stretch>
              <a:fillRect/>
            </a:stretch>
          </p:blipFill>
          <p:spPr>
            <a:xfrm>
              <a:off x="9003892" y="1388269"/>
              <a:ext cx="53498" cy="59768"/>
            </a:xfrm>
            <a:prstGeom prst="rect">
              <a:avLst/>
            </a:prstGeom>
          </p:spPr>
        </p:pic>
        <p:pic>
          <p:nvPicPr>
            <p:cNvPr id="105" name="Picture 104">
              <a:extLst>
                <a:ext uri="{FF2B5EF4-FFF2-40B4-BE49-F238E27FC236}">
                  <a16:creationId xmlns="" xmlns:a16="http://schemas.microsoft.com/office/drawing/2014/main" id="{1ACB4F67-3155-4A5F-A4AC-3765F424C78A}"/>
                </a:ext>
              </a:extLst>
            </p:cNvPr>
            <p:cNvPicPr>
              <a:picLocks noChangeAspect="1"/>
            </p:cNvPicPr>
            <p:nvPr/>
          </p:nvPicPr>
          <p:blipFill>
            <a:blip r:embed="rId3"/>
            <a:stretch>
              <a:fillRect/>
            </a:stretch>
          </p:blipFill>
          <p:spPr>
            <a:xfrm>
              <a:off x="9003892" y="2610878"/>
              <a:ext cx="53498" cy="59768"/>
            </a:xfrm>
            <a:prstGeom prst="rect">
              <a:avLst/>
            </a:prstGeom>
          </p:spPr>
        </p:pic>
        <p:pic>
          <p:nvPicPr>
            <p:cNvPr id="106" name="Picture 105">
              <a:extLst>
                <a:ext uri="{FF2B5EF4-FFF2-40B4-BE49-F238E27FC236}">
                  <a16:creationId xmlns="" xmlns:a16="http://schemas.microsoft.com/office/drawing/2014/main" id="{CE2DE343-743C-4694-A7B2-5C424409AB25}"/>
                </a:ext>
              </a:extLst>
            </p:cNvPr>
            <p:cNvPicPr>
              <a:picLocks noChangeAspect="1"/>
            </p:cNvPicPr>
            <p:nvPr/>
          </p:nvPicPr>
          <p:blipFill>
            <a:blip r:embed="rId3"/>
            <a:stretch>
              <a:fillRect/>
            </a:stretch>
          </p:blipFill>
          <p:spPr>
            <a:xfrm>
              <a:off x="9003892" y="3833487"/>
              <a:ext cx="53498" cy="59768"/>
            </a:xfrm>
            <a:prstGeom prst="rect">
              <a:avLst/>
            </a:prstGeom>
          </p:spPr>
        </p:pic>
        <p:pic>
          <p:nvPicPr>
            <p:cNvPr id="107" name="Picture 106">
              <a:extLst>
                <a:ext uri="{FF2B5EF4-FFF2-40B4-BE49-F238E27FC236}">
                  <a16:creationId xmlns="" xmlns:a16="http://schemas.microsoft.com/office/drawing/2014/main" id="{09A57C4D-432A-42BC-9716-FF2A10F42692}"/>
                </a:ext>
              </a:extLst>
            </p:cNvPr>
            <p:cNvPicPr>
              <a:picLocks noChangeAspect="1"/>
            </p:cNvPicPr>
            <p:nvPr/>
          </p:nvPicPr>
          <p:blipFill>
            <a:blip r:embed="rId3"/>
            <a:stretch>
              <a:fillRect/>
            </a:stretch>
          </p:blipFill>
          <p:spPr>
            <a:xfrm>
              <a:off x="9003892" y="5056095"/>
              <a:ext cx="53498" cy="59768"/>
            </a:xfrm>
            <a:prstGeom prst="rect">
              <a:avLst/>
            </a:prstGeom>
          </p:spPr>
        </p:pic>
      </p:grpSp>
      <p:grpSp>
        <p:nvGrpSpPr>
          <p:cNvPr id="6" name="Group 158">
            <a:extLst>
              <a:ext uri="{FF2B5EF4-FFF2-40B4-BE49-F238E27FC236}">
                <a16:creationId xmlns="" xmlns:a16="http://schemas.microsoft.com/office/drawing/2014/main" id="{6DBC7E78-7A0A-49A7-A646-D7365EA1E2FE}"/>
              </a:ext>
            </a:extLst>
          </p:cNvPr>
          <p:cNvGrpSpPr/>
          <p:nvPr/>
        </p:nvGrpSpPr>
        <p:grpSpPr>
          <a:xfrm flipH="1">
            <a:off x="3167852" y="1539101"/>
            <a:ext cx="53498" cy="3727594"/>
            <a:chOff x="9003892" y="1388269"/>
            <a:chExt cx="53498" cy="3727594"/>
          </a:xfrm>
        </p:grpSpPr>
        <p:pic>
          <p:nvPicPr>
            <p:cNvPr id="160" name="Picture 159">
              <a:extLst>
                <a:ext uri="{FF2B5EF4-FFF2-40B4-BE49-F238E27FC236}">
                  <a16:creationId xmlns="" xmlns:a16="http://schemas.microsoft.com/office/drawing/2014/main" id="{4E8975F3-DCDA-434E-89E9-F4658CFB2C00}"/>
                </a:ext>
              </a:extLst>
            </p:cNvPr>
            <p:cNvPicPr>
              <a:picLocks noChangeAspect="1"/>
            </p:cNvPicPr>
            <p:nvPr/>
          </p:nvPicPr>
          <p:blipFill>
            <a:blip r:embed="rId3"/>
            <a:stretch>
              <a:fillRect/>
            </a:stretch>
          </p:blipFill>
          <p:spPr>
            <a:xfrm>
              <a:off x="9003892" y="1388269"/>
              <a:ext cx="53498" cy="59768"/>
            </a:xfrm>
            <a:prstGeom prst="rect">
              <a:avLst/>
            </a:prstGeom>
          </p:spPr>
        </p:pic>
        <p:pic>
          <p:nvPicPr>
            <p:cNvPr id="161" name="Picture 160">
              <a:extLst>
                <a:ext uri="{FF2B5EF4-FFF2-40B4-BE49-F238E27FC236}">
                  <a16:creationId xmlns="" xmlns:a16="http://schemas.microsoft.com/office/drawing/2014/main" id="{9135981F-4079-4F15-A60F-F9771640D731}"/>
                </a:ext>
              </a:extLst>
            </p:cNvPr>
            <p:cNvPicPr>
              <a:picLocks noChangeAspect="1"/>
            </p:cNvPicPr>
            <p:nvPr/>
          </p:nvPicPr>
          <p:blipFill>
            <a:blip r:embed="rId3"/>
            <a:stretch>
              <a:fillRect/>
            </a:stretch>
          </p:blipFill>
          <p:spPr>
            <a:xfrm>
              <a:off x="9003892" y="2610878"/>
              <a:ext cx="53498" cy="59768"/>
            </a:xfrm>
            <a:prstGeom prst="rect">
              <a:avLst/>
            </a:prstGeom>
          </p:spPr>
        </p:pic>
        <p:pic>
          <p:nvPicPr>
            <p:cNvPr id="162" name="Picture 161">
              <a:extLst>
                <a:ext uri="{FF2B5EF4-FFF2-40B4-BE49-F238E27FC236}">
                  <a16:creationId xmlns="" xmlns:a16="http://schemas.microsoft.com/office/drawing/2014/main" id="{D13C854D-D942-4049-8522-BFDB9508C1C6}"/>
                </a:ext>
              </a:extLst>
            </p:cNvPr>
            <p:cNvPicPr>
              <a:picLocks noChangeAspect="1"/>
            </p:cNvPicPr>
            <p:nvPr/>
          </p:nvPicPr>
          <p:blipFill>
            <a:blip r:embed="rId3"/>
            <a:stretch>
              <a:fillRect/>
            </a:stretch>
          </p:blipFill>
          <p:spPr>
            <a:xfrm>
              <a:off x="9003892" y="3833487"/>
              <a:ext cx="53498" cy="59768"/>
            </a:xfrm>
            <a:prstGeom prst="rect">
              <a:avLst/>
            </a:prstGeom>
          </p:spPr>
        </p:pic>
        <p:pic>
          <p:nvPicPr>
            <p:cNvPr id="163" name="Picture 162">
              <a:extLst>
                <a:ext uri="{FF2B5EF4-FFF2-40B4-BE49-F238E27FC236}">
                  <a16:creationId xmlns="" xmlns:a16="http://schemas.microsoft.com/office/drawing/2014/main" id="{A64CAB20-23F4-44D1-830B-A912B09B2A00}"/>
                </a:ext>
              </a:extLst>
            </p:cNvPr>
            <p:cNvPicPr>
              <a:picLocks noChangeAspect="1"/>
            </p:cNvPicPr>
            <p:nvPr/>
          </p:nvPicPr>
          <p:blipFill>
            <a:blip r:embed="rId3"/>
            <a:stretch>
              <a:fillRect/>
            </a:stretch>
          </p:blipFill>
          <p:spPr>
            <a:xfrm>
              <a:off x="9003892" y="5056095"/>
              <a:ext cx="53498" cy="59768"/>
            </a:xfrm>
            <a:prstGeom prst="rect">
              <a:avLst/>
            </a:prstGeom>
          </p:spPr>
        </p:pic>
      </p:grpSp>
      <p:sp>
        <p:nvSpPr>
          <p:cNvPr id="170" name="TextBox 169">
            <a:extLst>
              <a:ext uri="{FF2B5EF4-FFF2-40B4-BE49-F238E27FC236}">
                <a16:creationId xmlns="" xmlns:a16="http://schemas.microsoft.com/office/drawing/2014/main" id="{0012B6B5-44F9-4806-BD75-78C652A489B7}"/>
              </a:ext>
            </a:extLst>
          </p:cNvPr>
          <p:cNvSpPr txBox="1"/>
          <p:nvPr/>
        </p:nvSpPr>
        <p:spPr>
          <a:xfrm>
            <a:off x="2130725" y="388188"/>
            <a:ext cx="7358332" cy="409159"/>
          </a:xfrm>
          <a:prstGeom prst="rect">
            <a:avLst/>
          </a:prstGeom>
          <a:noFill/>
        </p:spPr>
        <p:txBody>
          <a:bodyPr wrap="square" lIns="0" tIns="0" rIns="0" bIns="0" rtlCol="0" anchor="ctr">
            <a:noAutofit/>
          </a:bodyPr>
          <a:lstStyle>
            <a:defPPr>
              <a:defRPr lang="en-US"/>
            </a:defPPr>
            <a:lvl1pPr>
              <a:defRPr sz="1400" b="1"/>
            </a:lvl1pPr>
          </a:lstStyle>
          <a:p>
            <a:pPr algn="ctr"/>
            <a:r>
              <a:rPr lang="en-IN" sz="2800" dirty="0" smtClean="0"/>
              <a:t>Our Project Title : Share With Care</a:t>
            </a:r>
          </a:p>
        </p:txBody>
      </p:sp>
      <p:sp>
        <p:nvSpPr>
          <p:cNvPr id="36866" name="AutoShape 2" descr="blob:https://web.whatsapp.com/6b420eac-2a68-4983-bb9c-ededebbb492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 name="Picture 51" descr="WhatsApp Image 2021-01-23 at 12.07.36 AM.jpeg"/>
          <p:cNvPicPr>
            <a:picLocks noChangeAspect="1"/>
          </p:cNvPicPr>
          <p:nvPr/>
        </p:nvPicPr>
        <p:blipFill>
          <a:blip r:embed="rId4"/>
          <a:stretch>
            <a:fillRect/>
          </a:stretch>
        </p:blipFill>
        <p:spPr>
          <a:xfrm>
            <a:off x="3346616" y="1048397"/>
            <a:ext cx="5331015" cy="3100909"/>
          </a:xfrm>
          <a:prstGeom prst="rect">
            <a:avLst/>
          </a:prstGeom>
        </p:spPr>
      </p:pic>
    </p:spTree>
    <p:extLst>
      <p:ext uri="{BB962C8B-B14F-4D97-AF65-F5344CB8AC3E}">
        <p14:creationId xmlns="" xmlns:p14="http://schemas.microsoft.com/office/powerpoint/2010/main" val="4074965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38914"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3960644"/>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8687930" y="0"/>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023257" y="1023257"/>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4790110"/>
            <a:ext cx="2581118" cy="2067890"/>
          </a:xfrm>
          <a:prstGeom prst="rect">
            <a:avLst/>
          </a:prstGeom>
        </p:spPr>
      </p:pic>
      <p:sp>
        <p:nvSpPr>
          <p:cNvPr id="8" name="Rectangle 7"/>
          <p:cNvSpPr/>
          <p:nvPr/>
        </p:nvSpPr>
        <p:spPr>
          <a:xfrm>
            <a:off x="-143774" y="2907102"/>
            <a:ext cx="12335774" cy="707886"/>
          </a:xfrm>
          <a:prstGeom prst="rect">
            <a:avLst/>
          </a:prstGeom>
        </p:spPr>
        <p:txBody>
          <a:bodyPr wrap="square">
            <a:spAutoFit/>
          </a:bodyPr>
          <a:lstStyle/>
          <a:p>
            <a:pPr algn="ctr"/>
            <a:r>
              <a:rPr lang="en-IN" sz="4000" b="1" u="sng" dirty="0" smtClean="0">
                <a:ln w="19050">
                  <a:solidFill>
                    <a:schemeClr val="tx2">
                      <a:tint val="1000"/>
                    </a:schemeClr>
                  </a:solidFill>
                  <a:prstDash val="solid"/>
                </a:ln>
                <a:solidFill>
                  <a:schemeClr val="accent2">
                    <a:lumMod val="60000"/>
                    <a:lumOff val="40000"/>
                  </a:schemeClr>
                </a:solidFill>
                <a:effectLst>
                  <a:outerShdw blurRad="50000" dist="50800" dir="7500000" algn="tl">
                    <a:srgbClr val="000000">
                      <a:shade val="5000"/>
                      <a:alpha val="35000"/>
                    </a:srgbClr>
                  </a:outerShdw>
                </a:effectLst>
              </a:rPr>
              <a:t>Prototype Demonstration: Share With Care</a:t>
            </a: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683B8"/>
            </a:gs>
            <a:gs pos="100000">
              <a:srgbClr val="7030A0"/>
            </a:gs>
          </a:gsLst>
          <a:lin ang="189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 xmlns:a16="http://schemas.microsoft.com/office/drawing/2014/main" id="{CD719AAB-2F12-4339-9875-95D960D574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p:oleObj spid="_x0000_s39938" name="think-cell Slide" r:id="rId4" imgW="360" imgH="360" progId="">
              <p:embed/>
            </p:oleObj>
          </a:graphicData>
        </a:graphic>
      </p:graphicFrame>
      <p:sp>
        <p:nvSpPr>
          <p:cNvPr id="78" name="Freeform: Shape 77">
            <a:extLst>
              <a:ext uri="{FF2B5EF4-FFF2-40B4-BE49-F238E27FC236}">
                <a16:creationId xmlns="" xmlns:a16="http://schemas.microsoft.com/office/drawing/2014/main" id="{E7A5DD22-4E32-4F8F-A847-7FE291BD1358}"/>
              </a:ext>
            </a:extLst>
          </p:cNvPr>
          <p:cNvSpPr/>
          <p:nvPr/>
        </p:nvSpPr>
        <p:spPr>
          <a:xfrm rot="5400000">
            <a:off x="9294643" y="3960644"/>
            <a:ext cx="3863142" cy="1931571"/>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a:extLst>
              <a:ext uri="{FF2B5EF4-FFF2-40B4-BE49-F238E27FC236}">
                <a16:creationId xmlns="" xmlns:a16="http://schemas.microsoft.com/office/drawing/2014/main" id="{B3E961F3-288C-457C-9BA2-C911A7DF2662}"/>
              </a:ext>
            </a:extLst>
          </p:cNvPr>
          <p:cNvPicPr>
            <a:picLocks noChangeAspect="1"/>
          </p:cNvPicPr>
          <p:nvPr/>
        </p:nvPicPr>
        <p:blipFill>
          <a:blip r:embed="rId5">
            <a:extLst>
              <a:ext uri="{96DAC541-7B7A-43D3-8B79-37D633B846F1}">
                <asvg:svgBlip xmlns="" xmlns:asvg="http://schemas.microsoft.com/office/drawing/2016/SVG/main" r:embed="rId8"/>
              </a:ext>
            </a:extLst>
          </a:blip>
          <a:stretch>
            <a:fillRect/>
          </a:stretch>
        </p:blipFill>
        <p:spPr>
          <a:xfrm>
            <a:off x="8687930" y="0"/>
            <a:ext cx="3504070" cy="2279346"/>
          </a:xfrm>
          <a:prstGeom prst="rect">
            <a:avLst/>
          </a:prstGeom>
        </p:spPr>
      </p:pic>
      <p:sp>
        <p:nvSpPr>
          <p:cNvPr id="76" name="Freeform: Shape 75">
            <a:extLst>
              <a:ext uri="{FF2B5EF4-FFF2-40B4-BE49-F238E27FC236}">
                <a16:creationId xmlns="" xmlns:a16="http://schemas.microsoft.com/office/drawing/2014/main" id="{5C9DD4C0-72B9-4464-9AE6-96C554B321BF}"/>
              </a:ext>
            </a:extLst>
          </p:cNvPr>
          <p:cNvSpPr/>
          <p:nvPr/>
        </p:nvSpPr>
        <p:spPr>
          <a:xfrm rot="16200000">
            <a:off x="-1023257" y="1023257"/>
            <a:ext cx="4093028" cy="2046514"/>
          </a:xfrm>
          <a:custGeom>
            <a:avLst/>
            <a:gdLst>
              <a:gd name="connsiteX0" fmla="*/ 0 w 4093028"/>
              <a:gd name="connsiteY0" fmla="*/ 0 h 2046514"/>
              <a:gd name="connsiteX1" fmla="*/ 1023257 w 4093028"/>
              <a:gd name="connsiteY1" fmla="*/ 0 h 2046514"/>
              <a:gd name="connsiteX2" fmla="*/ 2046514 w 4093028"/>
              <a:gd name="connsiteY2" fmla="*/ 1023257 h 2046514"/>
              <a:gd name="connsiteX3" fmla="*/ 3069771 w 4093028"/>
              <a:gd name="connsiteY3" fmla="*/ 0 h 2046514"/>
              <a:gd name="connsiteX4" fmla="*/ 4093028 w 4093028"/>
              <a:gd name="connsiteY4" fmla="*/ 0 h 2046514"/>
              <a:gd name="connsiteX5" fmla="*/ 2046514 w 4093028"/>
              <a:gd name="connsiteY5" fmla="*/ 2046514 h 2046514"/>
              <a:gd name="connsiteX6" fmla="*/ 0 w 4093028"/>
              <a:gd name="connsiteY6" fmla="*/ 0 h 204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028" h="2046514">
                <a:moveTo>
                  <a:pt x="0" y="0"/>
                </a:moveTo>
                <a:lnTo>
                  <a:pt x="1023257" y="0"/>
                </a:lnTo>
                <a:cubicBezTo>
                  <a:pt x="1023257" y="565129"/>
                  <a:pt x="1481385" y="1023257"/>
                  <a:pt x="2046514" y="1023257"/>
                </a:cubicBezTo>
                <a:cubicBezTo>
                  <a:pt x="2611643" y="1023257"/>
                  <a:pt x="3069771" y="565129"/>
                  <a:pt x="3069771" y="0"/>
                </a:cubicBezTo>
                <a:lnTo>
                  <a:pt x="4093028" y="0"/>
                </a:lnTo>
                <a:cubicBezTo>
                  <a:pt x="4093028" y="1130258"/>
                  <a:pt x="3176772" y="2046514"/>
                  <a:pt x="2046514" y="2046514"/>
                </a:cubicBezTo>
                <a:cubicBezTo>
                  <a:pt x="916256" y="2046514"/>
                  <a:pt x="0" y="1130258"/>
                  <a:pt x="0"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2" name="Graphic 71">
            <a:extLst>
              <a:ext uri="{FF2B5EF4-FFF2-40B4-BE49-F238E27FC236}">
                <a16:creationId xmlns="" xmlns:a16="http://schemas.microsoft.com/office/drawing/2014/main" id="{66B8B620-ECA5-4287-91FE-C7C3139C4096}"/>
              </a:ext>
            </a:extLst>
          </p:cNvPr>
          <p:cNvPicPr>
            <a:picLocks noChangeAspect="1"/>
          </p:cNvPicPr>
          <p:nvPr/>
        </p:nvPicPr>
        <p:blipFill>
          <a:blip r:embed="rId9" cstate="print">
            <a:extLst>
              <a:ext uri="{96DAC541-7B7A-43D3-8B79-37D633B846F1}">
                <asvg:svgBlip xmlns="" xmlns:asvg="http://schemas.microsoft.com/office/drawing/2016/SVG/main" r:embed="rId10"/>
              </a:ext>
            </a:extLst>
          </a:blip>
          <a:stretch>
            <a:fillRect/>
          </a:stretch>
        </p:blipFill>
        <p:spPr>
          <a:xfrm>
            <a:off x="0" y="4790110"/>
            <a:ext cx="2581118" cy="2067890"/>
          </a:xfrm>
          <a:prstGeom prst="rect">
            <a:avLst/>
          </a:prstGeom>
        </p:spPr>
      </p:pic>
      <p:sp>
        <p:nvSpPr>
          <p:cNvPr id="9" name="Rectangle 8"/>
          <p:cNvSpPr/>
          <p:nvPr/>
        </p:nvSpPr>
        <p:spPr>
          <a:xfrm>
            <a:off x="0" y="0"/>
            <a:ext cx="12192000" cy="5078313"/>
          </a:xfrm>
          <a:prstGeom prst="rect">
            <a:avLst/>
          </a:prstGeom>
        </p:spPr>
        <p:txBody>
          <a:bodyPr wrap="square">
            <a:spAutoFit/>
          </a:bodyPr>
          <a:lstStyle/>
          <a:p>
            <a:r>
              <a:rPr lang="en-US" sz="2400" dirty="0" smtClean="0">
                <a:solidFill>
                  <a:srgbClr val="FFFF00"/>
                </a:solidFill>
              </a:rPr>
              <a:t>OBJECTIVE OF SWC - </a:t>
            </a:r>
            <a:r>
              <a:rPr lang="en-US" sz="2400" dirty="0" err="1" smtClean="0">
                <a:solidFill>
                  <a:srgbClr val="FFFF00"/>
                </a:solidFill>
              </a:rPr>
              <a:t>ShareWithCare</a:t>
            </a:r>
            <a:r>
              <a:rPr lang="en-US" sz="2400" dirty="0" smtClean="0">
                <a:solidFill>
                  <a:srgbClr val="FFFF00"/>
                </a:solidFill>
              </a:rPr>
              <a:t> (SWC) </a:t>
            </a:r>
            <a:endParaRPr lang="en-US" dirty="0" smtClean="0"/>
          </a:p>
          <a:p>
            <a:pPr>
              <a:buFont typeface="Arial" pitchFamily="34" charset="0"/>
              <a:buChar char="•"/>
            </a:pPr>
            <a:endParaRPr lang="en-US" dirty="0" smtClean="0"/>
          </a:p>
          <a:p>
            <a:pPr>
              <a:buFont typeface="Arial" pitchFamily="34" charset="0"/>
              <a:buChar char="•"/>
            </a:pPr>
            <a:r>
              <a:rPr lang="en-US" dirty="0" smtClean="0">
                <a:solidFill>
                  <a:schemeClr val="bg1"/>
                </a:solidFill>
              </a:rPr>
              <a:t> The</a:t>
            </a:r>
            <a:r>
              <a:rPr lang="en-US" dirty="0" smtClean="0">
                <a:solidFill>
                  <a:schemeClr val="bg1"/>
                </a:solidFill>
              </a:rPr>
              <a:t> </a:t>
            </a:r>
            <a:r>
              <a:rPr lang="en-US" b="1" dirty="0" smtClean="0">
                <a:solidFill>
                  <a:schemeClr val="bg1"/>
                </a:solidFill>
              </a:rPr>
              <a:t>purpose</a:t>
            </a:r>
            <a:r>
              <a:rPr lang="en-US" dirty="0" smtClean="0">
                <a:solidFill>
                  <a:schemeClr val="bg1"/>
                </a:solidFill>
              </a:rPr>
              <a:t> of </a:t>
            </a:r>
            <a:r>
              <a:rPr lang="en-US" dirty="0" smtClean="0">
                <a:solidFill>
                  <a:schemeClr val="bg1"/>
                </a:solidFill>
              </a:rPr>
              <a:t>our SWC</a:t>
            </a:r>
            <a:r>
              <a:rPr lang="en-US" dirty="0" smtClean="0">
                <a:solidFill>
                  <a:schemeClr val="bg1"/>
                </a:solidFill>
              </a:rPr>
              <a:t> is to make product available to meet customer demand </a:t>
            </a:r>
            <a:r>
              <a:rPr lang="en-US" dirty="0" smtClean="0">
                <a:solidFill>
                  <a:schemeClr val="bg1"/>
                </a:solidFill>
              </a:rPr>
              <a:t>which includes </a:t>
            </a:r>
            <a:r>
              <a:rPr lang="en-US" dirty="0" smtClean="0">
                <a:solidFill>
                  <a:schemeClr val="bg1"/>
                </a:solidFill>
              </a:rPr>
              <a:t>delivery to the appropriate location, on time, in sufficient quantity. </a:t>
            </a:r>
            <a:endParaRPr lang="en-US" dirty="0" smtClean="0">
              <a:solidFill>
                <a:schemeClr val="bg1"/>
              </a:solidFill>
            </a:endParaRPr>
          </a:p>
          <a:p>
            <a:pPr>
              <a:buFont typeface="Arial" pitchFamily="34" charset="0"/>
              <a:buChar char="•"/>
            </a:pPr>
            <a:r>
              <a:rPr lang="en-US" dirty="0" smtClean="0">
                <a:solidFill>
                  <a:schemeClr val="bg1"/>
                </a:solidFill>
              </a:rPr>
              <a:t> </a:t>
            </a:r>
            <a:r>
              <a:rPr lang="en-US" dirty="0" smtClean="0">
                <a:solidFill>
                  <a:schemeClr val="bg1"/>
                </a:solidFill>
              </a:rPr>
              <a:t>SWC</a:t>
            </a:r>
            <a:r>
              <a:rPr lang="en-US" dirty="0" smtClean="0">
                <a:solidFill>
                  <a:schemeClr val="bg1"/>
                </a:solidFill>
              </a:rPr>
              <a:t> is focused on doing that in the most efficient and effective way. </a:t>
            </a:r>
            <a:endParaRPr lang="en-US" dirty="0" smtClean="0">
              <a:solidFill>
                <a:schemeClr val="bg1"/>
              </a:solidFill>
            </a:endParaRPr>
          </a:p>
          <a:p>
            <a:pPr>
              <a:buFont typeface="Arial" pitchFamily="34" charset="0"/>
              <a:buChar char="•"/>
            </a:pPr>
            <a:r>
              <a:rPr lang="en-US" dirty="0" smtClean="0">
                <a:solidFill>
                  <a:schemeClr val="bg1"/>
                </a:solidFill>
              </a:rPr>
              <a:t> SWC aims </a:t>
            </a:r>
            <a:r>
              <a:rPr lang="en-US" dirty="0" smtClean="0">
                <a:solidFill>
                  <a:schemeClr val="bg1"/>
                </a:solidFill>
              </a:rPr>
              <a:t>to reduce waste wherever possible. </a:t>
            </a:r>
            <a:endParaRPr lang="en-US" dirty="0" smtClean="0">
              <a:solidFill>
                <a:schemeClr val="bg1"/>
              </a:solidFill>
            </a:endParaRPr>
          </a:p>
          <a:p>
            <a:pPr>
              <a:buFont typeface="Arial" pitchFamily="34" charset="0"/>
              <a:buChar char="•"/>
            </a:pPr>
            <a:r>
              <a:rPr lang="en-US" dirty="0" smtClean="0">
                <a:solidFill>
                  <a:schemeClr val="bg1"/>
                </a:solidFill>
              </a:rPr>
              <a:t> SWC goals to </a:t>
            </a:r>
            <a:r>
              <a:rPr lang="en-US" dirty="0" smtClean="0">
                <a:solidFill>
                  <a:schemeClr val="bg1"/>
                </a:solidFill>
              </a:rPr>
              <a:t>improve the quality of the customer experience</a:t>
            </a:r>
            <a:r>
              <a:rPr lang="en-US" dirty="0" smtClean="0">
                <a:solidFill>
                  <a:schemeClr val="bg1"/>
                </a:solidFill>
              </a:rPr>
              <a:t>.</a:t>
            </a:r>
          </a:p>
          <a:p>
            <a:pPr>
              <a:buFont typeface="Arial" pitchFamily="34" charset="0"/>
              <a:buChar char="•"/>
            </a:pPr>
            <a:endParaRPr lang="en-IN" dirty="0" smtClean="0">
              <a:solidFill>
                <a:schemeClr val="bg1"/>
              </a:solidFill>
            </a:endParaRPr>
          </a:p>
          <a:p>
            <a:endParaRPr lang="en-IN" sz="2400" dirty="0" smtClean="0">
              <a:solidFill>
                <a:srgbClr val="FFFF00"/>
              </a:solidFill>
            </a:endParaRPr>
          </a:p>
          <a:p>
            <a:r>
              <a:rPr lang="en-IN" sz="2400" dirty="0" smtClean="0">
                <a:solidFill>
                  <a:srgbClr val="FFFF00"/>
                </a:solidFill>
              </a:rPr>
              <a:t>Concepts Used:</a:t>
            </a:r>
          </a:p>
          <a:p>
            <a:pPr>
              <a:buFont typeface="Arial" pitchFamily="34" charset="0"/>
              <a:buChar char="•"/>
            </a:pPr>
            <a:endParaRPr lang="en-IN" dirty="0" smtClean="0">
              <a:solidFill>
                <a:schemeClr val="bg1"/>
              </a:solidFill>
            </a:endParaRPr>
          </a:p>
          <a:p>
            <a:pPr>
              <a:buFont typeface="Arial" pitchFamily="34" charset="0"/>
              <a:buChar char="•"/>
            </a:pPr>
            <a:endParaRPr lang="en-IN" dirty="0" smtClean="0">
              <a:solidFill>
                <a:schemeClr val="bg1"/>
              </a:solidFill>
            </a:endParaRPr>
          </a:p>
          <a:p>
            <a:pPr>
              <a:buFont typeface="Arial" pitchFamily="34" charset="0"/>
              <a:buChar char="•"/>
            </a:pPr>
            <a:r>
              <a:rPr lang="en-IN" dirty="0" smtClean="0">
                <a:solidFill>
                  <a:schemeClr val="bg1"/>
                </a:solidFill>
              </a:rPr>
              <a:t>DS - Data Analysis</a:t>
            </a:r>
          </a:p>
          <a:p>
            <a:pPr lvl="1"/>
            <a:r>
              <a:rPr lang="en-IN" dirty="0" smtClean="0">
                <a:solidFill>
                  <a:schemeClr val="bg1"/>
                </a:solidFill>
              </a:rPr>
              <a:t>Data Interpretation </a:t>
            </a:r>
          </a:p>
          <a:p>
            <a:pPr lvl="1"/>
            <a:r>
              <a:rPr lang="en-IN" dirty="0" smtClean="0">
                <a:solidFill>
                  <a:schemeClr val="bg1"/>
                </a:solidFill>
              </a:rPr>
              <a:t>Data Visualization</a:t>
            </a:r>
          </a:p>
          <a:p>
            <a:pPr lvl="1"/>
            <a:endParaRPr lang="en-IN" dirty="0" smtClean="0">
              <a:solidFill>
                <a:schemeClr val="bg1"/>
              </a:solidFill>
            </a:endParaRPr>
          </a:p>
          <a:p>
            <a:pPr>
              <a:buFont typeface="Arial" pitchFamily="34" charset="0"/>
              <a:buChar char="•"/>
            </a:pPr>
            <a:r>
              <a:rPr lang="en-IN" dirty="0" smtClean="0">
                <a:solidFill>
                  <a:schemeClr val="bg1"/>
                </a:solidFill>
              </a:rPr>
              <a:t>MP2 - Floyd </a:t>
            </a:r>
            <a:r>
              <a:rPr lang="en-IN" dirty="0" err="1" smtClean="0">
                <a:solidFill>
                  <a:schemeClr val="bg1"/>
                </a:solidFill>
              </a:rPr>
              <a:t>Warshall</a:t>
            </a:r>
            <a:r>
              <a:rPr lang="en-IN" dirty="0" smtClean="0">
                <a:solidFill>
                  <a:schemeClr val="bg1"/>
                </a:solidFill>
              </a:rPr>
              <a:t> Algorithm (To Track the Order)</a:t>
            </a:r>
            <a:endParaRPr lang="en-US" dirty="0">
              <a:solidFill>
                <a:schemeClr val="bg1"/>
              </a:solidFill>
            </a:endParaRPr>
          </a:p>
        </p:txBody>
      </p:sp>
    </p:spTree>
    <p:extLst>
      <p:ext uri="{BB962C8B-B14F-4D97-AF65-F5344CB8AC3E}">
        <p14:creationId xmlns="" xmlns:p14="http://schemas.microsoft.com/office/powerpoint/2010/main" val="202416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1.jpg"/>
          <p:cNvPicPr>
            <a:picLocks noChangeAspect="1"/>
          </p:cNvPicPr>
          <p:nvPr/>
        </p:nvPicPr>
        <p:blipFill>
          <a:blip r:embed="rId2"/>
          <a:stretch>
            <a:fillRect/>
          </a:stretch>
        </p:blipFill>
        <p:spPr>
          <a:xfrm>
            <a:off x="0" y="549275"/>
            <a:ext cx="12192000" cy="5759450"/>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KxsOZgbh2gwZa1Nz_5BF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2051</TotalTime>
  <Words>396</Words>
  <Application>Microsoft Office PowerPoint</Application>
  <PresentationFormat>Custom</PresentationFormat>
  <Paragraphs>94</Paragraphs>
  <Slides>15</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Office Theme</vt:lpstr>
      <vt:lpstr>Tema de Office</vt:lpstr>
      <vt:lpstr>think-cell Slide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 pramadita</dc:creator>
  <cp:lastModifiedBy>Bhuvana Srija</cp:lastModifiedBy>
  <cp:revision>110</cp:revision>
  <dcterms:created xsi:type="dcterms:W3CDTF">2017-10-20T02:56:41Z</dcterms:created>
  <dcterms:modified xsi:type="dcterms:W3CDTF">2021-04-10T10:25:12Z</dcterms:modified>
</cp:coreProperties>
</file>