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9.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18.xml" ContentType="application/vnd.openxmlformats-officedocument.presentationml.slide+xml"/>
  <Override PartName="/ppt/slides/slide53.xml" ContentType="application/vnd.openxmlformats-officedocument.presentationml.slide+xml"/>
  <Override PartName="/ppt/slides/slide5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5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13.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12.xml" ContentType="application/vnd.openxmlformats-officedocument.presentationml.slide+xml"/>
  <Override PartName="/ppt/slides/slide17.xml" ContentType="application/vnd.openxmlformats-officedocument.presentationml.slide+xml"/>
  <Override PartName="/ppt/slides/slide14.xml" ContentType="application/vnd.openxmlformats-officedocument.presentationml.slide+xml"/>
  <Override PartName="/ppt/slides/slide60.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6" r:id="rId19"/>
    <p:sldId id="273" r:id="rId20"/>
    <p:sldId id="274" r:id="rId21"/>
    <p:sldId id="275" r:id="rId22"/>
    <p:sldId id="277" r:id="rId23"/>
    <p:sldId id="278"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68"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ustomXml" Target="../customXml/item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981265-C4A9-4244-B382-D4793EFFE0CE}" type="datetimeFigureOut">
              <a:rPr lang="en-US" smtClean="0"/>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D53C0-5164-4263-8813-A2A18A150ACC}" type="slidenum">
              <a:rPr lang="en-US" smtClean="0"/>
              <a:t>‹#›</a:t>
            </a:fld>
            <a:endParaRPr lang="en-US"/>
          </a:p>
        </p:txBody>
      </p:sp>
    </p:spTree>
    <p:extLst>
      <p:ext uri="{BB962C8B-B14F-4D97-AF65-F5344CB8AC3E}">
        <p14:creationId xmlns:p14="http://schemas.microsoft.com/office/powerpoint/2010/main" val="2244657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981265-C4A9-4244-B382-D4793EFFE0CE}" type="datetimeFigureOut">
              <a:rPr lang="en-US" smtClean="0"/>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D53C0-5164-4263-8813-A2A18A150ACC}" type="slidenum">
              <a:rPr lang="en-US" smtClean="0"/>
              <a:t>‹#›</a:t>
            </a:fld>
            <a:endParaRPr lang="en-US"/>
          </a:p>
        </p:txBody>
      </p:sp>
    </p:spTree>
    <p:extLst>
      <p:ext uri="{BB962C8B-B14F-4D97-AF65-F5344CB8AC3E}">
        <p14:creationId xmlns:p14="http://schemas.microsoft.com/office/powerpoint/2010/main" val="3280377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981265-C4A9-4244-B382-D4793EFFE0CE}" type="datetimeFigureOut">
              <a:rPr lang="en-US" smtClean="0"/>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D53C0-5164-4263-8813-A2A18A150ACC}" type="slidenum">
              <a:rPr lang="en-US" smtClean="0"/>
              <a:t>‹#›</a:t>
            </a:fld>
            <a:endParaRPr lang="en-US"/>
          </a:p>
        </p:txBody>
      </p:sp>
    </p:spTree>
    <p:extLst>
      <p:ext uri="{BB962C8B-B14F-4D97-AF65-F5344CB8AC3E}">
        <p14:creationId xmlns:p14="http://schemas.microsoft.com/office/powerpoint/2010/main" val="1348349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981265-C4A9-4244-B382-D4793EFFE0CE}" type="datetimeFigureOut">
              <a:rPr lang="en-US" smtClean="0"/>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D53C0-5164-4263-8813-A2A18A150ACC}" type="slidenum">
              <a:rPr lang="en-US" smtClean="0"/>
              <a:t>‹#›</a:t>
            </a:fld>
            <a:endParaRPr lang="en-US"/>
          </a:p>
        </p:txBody>
      </p:sp>
    </p:spTree>
    <p:extLst>
      <p:ext uri="{BB962C8B-B14F-4D97-AF65-F5344CB8AC3E}">
        <p14:creationId xmlns:p14="http://schemas.microsoft.com/office/powerpoint/2010/main" val="3352336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981265-C4A9-4244-B382-D4793EFFE0CE}" type="datetimeFigureOut">
              <a:rPr lang="en-US" smtClean="0"/>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D53C0-5164-4263-8813-A2A18A150ACC}" type="slidenum">
              <a:rPr lang="en-US" smtClean="0"/>
              <a:t>‹#›</a:t>
            </a:fld>
            <a:endParaRPr lang="en-US"/>
          </a:p>
        </p:txBody>
      </p:sp>
    </p:spTree>
    <p:extLst>
      <p:ext uri="{BB962C8B-B14F-4D97-AF65-F5344CB8AC3E}">
        <p14:creationId xmlns:p14="http://schemas.microsoft.com/office/powerpoint/2010/main" val="3009136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981265-C4A9-4244-B382-D4793EFFE0CE}" type="datetimeFigureOut">
              <a:rPr lang="en-US" smtClean="0"/>
              <a:t>7/8/2021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3D53C0-5164-4263-8813-A2A18A150ACC}" type="slidenum">
              <a:rPr lang="en-US" smtClean="0"/>
              <a:t>‹#›</a:t>
            </a:fld>
            <a:endParaRPr lang="en-US"/>
          </a:p>
        </p:txBody>
      </p:sp>
    </p:spTree>
    <p:extLst>
      <p:ext uri="{BB962C8B-B14F-4D97-AF65-F5344CB8AC3E}">
        <p14:creationId xmlns:p14="http://schemas.microsoft.com/office/powerpoint/2010/main" val="3515632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981265-C4A9-4244-B382-D4793EFFE0CE}" type="datetimeFigureOut">
              <a:rPr lang="en-US" smtClean="0"/>
              <a:t>7/8/2021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3D53C0-5164-4263-8813-A2A18A150ACC}" type="slidenum">
              <a:rPr lang="en-US" smtClean="0"/>
              <a:t>‹#›</a:t>
            </a:fld>
            <a:endParaRPr lang="en-US"/>
          </a:p>
        </p:txBody>
      </p:sp>
    </p:spTree>
    <p:extLst>
      <p:ext uri="{BB962C8B-B14F-4D97-AF65-F5344CB8AC3E}">
        <p14:creationId xmlns:p14="http://schemas.microsoft.com/office/powerpoint/2010/main" val="703891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981265-C4A9-4244-B382-D4793EFFE0CE}" type="datetimeFigureOut">
              <a:rPr lang="en-US" smtClean="0"/>
              <a:t>7/8/2021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3D53C0-5164-4263-8813-A2A18A150ACC}" type="slidenum">
              <a:rPr lang="en-US" smtClean="0"/>
              <a:t>‹#›</a:t>
            </a:fld>
            <a:endParaRPr lang="en-US"/>
          </a:p>
        </p:txBody>
      </p:sp>
    </p:spTree>
    <p:extLst>
      <p:ext uri="{BB962C8B-B14F-4D97-AF65-F5344CB8AC3E}">
        <p14:creationId xmlns:p14="http://schemas.microsoft.com/office/powerpoint/2010/main" val="3004743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981265-C4A9-4244-B382-D4793EFFE0CE}" type="datetimeFigureOut">
              <a:rPr lang="en-US" smtClean="0"/>
              <a:t>7/8/2021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3D53C0-5164-4263-8813-A2A18A150ACC}" type="slidenum">
              <a:rPr lang="en-US" smtClean="0"/>
              <a:t>‹#›</a:t>
            </a:fld>
            <a:endParaRPr lang="en-US"/>
          </a:p>
        </p:txBody>
      </p:sp>
    </p:spTree>
    <p:extLst>
      <p:ext uri="{BB962C8B-B14F-4D97-AF65-F5344CB8AC3E}">
        <p14:creationId xmlns:p14="http://schemas.microsoft.com/office/powerpoint/2010/main" val="888787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981265-C4A9-4244-B382-D4793EFFE0CE}" type="datetimeFigureOut">
              <a:rPr lang="en-US" smtClean="0"/>
              <a:t>7/8/2021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3D53C0-5164-4263-8813-A2A18A150ACC}" type="slidenum">
              <a:rPr lang="en-US" smtClean="0"/>
              <a:t>‹#›</a:t>
            </a:fld>
            <a:endParaRPr lang="en-US"/>
          </a:p>
        </p:txBody>
      </p:sp>
    </p:spTree>
    <p:extLst>
      <p:ext uri="{BB962C8B-B14F-4D97-AF65-F5344CB8AC3E}">
        <p14:creationId xmlns:p14="http://schemas.microsoft.com/office/powerpoint/2010/main" val="2595057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981265-C4A9-4244-B382-D4793EFFE0CE}" type="datetimeFigureOut">
              <a:rPr lang="en-US" smtClean="0"/>
              <a:t>7/8/2021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3D53C0-5164-4263-8813-A2A18A150ACC}" type="slidenum">
              <a:rPr lang="en-US" smtClean="0"/>
              <a:t>‹#›</a:t>
            </a:fld>
            <a:endParaRPr lang="en-US"/>
          </a:p>
        </p:txBody>
      </p:sp>
    </p:spTree>
    <p:extLst>
      <p:ext uri="{BB962C8B-B14F-4D97-AF65-F5344CB8AC3E}">
        <p14:creationId xmlns:p14="http://schemas.microsoft.com/office/powerpoint/2010/main" val="1761002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81265-C4A9-4244-B382-D4793EFFE0CE}" type="datetimeFigureOut">
              <a:rPr lang="en-US" smtClean="0"/>
              <a:t>7/8/2021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3D53C0-5164-4263-8813-A2A18A150ACC}" type="slidenum">
              <a:rPr lang="en-US" smtClean="0"/>
              <a:t>‹#›</a:t>
            </a:fld>
            <a:endParaRPr lang="en-US"/>
          </a:p>
        </p:txBody>
      </p:sp>
    </p:spTree>
    <p:extLst>
      <p:ext uri="{BB962C8B-B14F-4D97-AF65-F5344CB8AC3E}">
        <p14:creationId xmlns:p14="http://schemas.microsoft.com/office/powerpoint/2010/main" val="1587735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Core Azure architectural components</a:t>
            </a:r>
            <a:endParaRPr lang="en-US" b="1" dirty="0"/>
          </a:p>
        </p:txBody>
      </p:sp>
      <p:sp>
        <p:nvSpPr>
          <p:cNvPr id="3" name="Subtitle 2"/>
          <p:cNvSpPr>
            <a:spLocks noGrp="1"/>
          </p:cNvSpPr>
          <p:nvPr>
            <p:ph type="subTitle" idx="1"/>
          </p:nvPr>
        </p:nvSpPr>
        <p:spPr/>
        <p:txBody>
          <a:bodyPr/>
          <a:lstStyle/>
          <a:p>
            <a:r>
              <a:rPr lang="en-US" dirty="0" smtClean="0"/>
              <a:t>Session-4</a:t>
            </a:r>
            <a:endParaRPr lang="en-US" dirty="0"/>
          </a:p>
        </p:txBody>
      </p:sp>
    </p:spTree>
    <p:extLst>
      <p:ext uri="{BB962C8B-B14F-4D97-AF65-F5344CB8AC3E}">
        <p14:creationId xmlns:p14="http://schemas.microsoft.com/office/powerpoint/2010/main" val="15777080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051560"/>
            <a:ext cx="10515600" cy="5125403"/>
          </a:xfrm>
        </p:spPr>
        <p:txBody>
          <a:bodyPr>
            <a:normAutofit/>
          </a:bodyPr>
          <a:lstStyle/>
          <a:p>
            <a:endParaRPr lang="en-US" dirty="0" smtClean="0"/>
          </a:p>
          <a:p>
            <a:r>
              <a:rPr lang="en-US" dirty="0" smtClean="0"/>
              <a:t>Some </a:t>
            </a:r>
            <a:r>
              <a:rPr lang="en-US" dirty="0"/>
              <a:t>services or VM features are only available in certain regions, such as specific VM sizes or storage types. </a:t>
            </a:r>
            <a:endParaRPr lang="en-US" dirty="0" smtClean="0"/>
          </a:p>
          <a:p>
            <a:r>
              <a:rPr lang="en-US" dirty="0" smtClean="0"/>
              <a:t>There </a:t>
            </a:r>
            <a:r>
              <a:rPr lang="en-US" dirty="0"/>
              <a:t>are also some global Azure services that don't require you to select a particular region, </a:t>
            </a:r>
            <a:endParaRPr lang="en-US" dirty="0" smtClean="0"/>
          </a:p>
          <a:p>
            <a:pPr lvl="1"/>
            <a:r>
              <a:rPr lang="en-US" sz="2800" dirty="0" smtClean="0"/>
              <a:t>Azure </a:t>
            </a:r>
            <a:r>
              <a:rPr lang="en-US" sz="2800" dirty="0"/>
              <a:t>Active Directory, </a:t>
            </a:r>
            <a:endParaRPr lang="en-US" sz="2800" dirty="0" smtClean="0"/>
          </a:p>
          <a:p>
            <a:pPr lvl="1"/>
            <a:r>
              <a:rPr lang="en-US" sz="2800" dirty="0" smtClean="0"/>
              <a:t>Azure </a:t>
            </a:r>
            <a:r>
              <a:rPr lang="en-US" sz="2800" dirty="0"/>
              <a:t>Traffic Manager, </a:t>
            </a:r>
            <a:endParaRPr lang="en-US" sz="2800" dirty="0" smtClean="0"/>
          </a:p>
          <a:p>
            <a:pPr lvl="1"/>
            <a:r>
              <a:rPr lang="en-US" sz="2800" dirty="0" smtClean="0"/>
              <a:t>and </a:t>
            </a:r>
            <a:r>
              <a:rPr lang="en-US" sz="2800" dirty="0"/>
              <a:t>Azure DNS.</a:t>
            </a:r>
          </a:p>
        </p:txBody>
      </p:sp>
    </p:spTree>
    <p:extLst>
      <p:ext uri="{BB962C8B-B14F-4D97-AF65-F5344CB8AC3E}">
        <p14:creationId xmlns:p14="http://schemas.microsoft.com/office/powerpoint/2010/main" val="15052352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few examples of regions are West US, Canada Central, West Europe, Australia East, and Japan West. </a:t>
            </a:r>
            <a:endParaRPr lang="en-US" dirty="0" smtClean="0"/>
          </a:p>
          <a:p>
            <a:r>
              <a:rPr lang="en-US" dirty="0" smtClean="0"/>
              <a:t>Here's </a:t>
            </a:r>
            <a:r>
              <a:rPr lang="en-US" dirty="0"/>
              <a:t>a view of all the available regions as of June 2020.</a:t>
            </a:r>
          </a:p>
        </p:txBody>
      </p:sp>
    </p:spTree>
    <p:extLst>
      <p:ext uri="{BB962C8B-B14F-4D97-AF65-F5344CB8AC3E}">
        <p14:creationId xmlns:p14="http://schemas.microsoft.com/office/powerpoint/2010/main" val="2211177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50" name="Picture 2" descr="Global map of available Azure regions as of June 202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1332" y="457200"/>
            <a:ext cx="11335017" cy="6071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5205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7291"/>
          </a:xfrm>
        </p:spPr>
        <p:txBody>
          <a:bodyPr>
            <a:normAutofit fontScale="90000"/>
          </a:bodyPr>
          <a:lstStyle/>
          <a:p>
            <a:r>
              <a:rPr lang="en-US" b="1" dirty="0" smtClean="0"/>
              <a:t/>
            </a:r>
            <a:br>
              <a:rPr lang="en-US" b="1" dirty="0" smtClean="0"/>
            </a:br>
            <a:r>
              <a:rPr lang="en-US" b="1" dirty="0" smtClean="0"/>
              <a:t>Why </a:t>
            </a:r>
            <a:r>
              <a:rPr lang="en-US" b="1" dirty="0" smtClean="0"/>
              <a:t>are regions important?</a:t>
            </a:r>
            <a:br>
              <a:rPr lang="en-US" b="1" dirty="0" smtClean="0"/>
            </a:br>
            <a:endParaRPr lang="en-US" dirty="0"/>
          </a:p>
        </p:txBody>
      </p:sp>
      <p:sp>
        <p:nvSpPr>
          <p:cNvPr id="3" name="Content Placeholder 2"/>
          <p:cNvSpPr>
            <a:spLocks noGrp="1"/>
          </p:cNvSpPr>
          <p:nvPr>
            <p:ph idx="1"/>
          </p:nvPr>
        </p:nvSpPr>
        <p:spPr>
          <a:xfrm>
            <a:off x="838200" y="877824"/>
            <a:ext cx="10515600" cy="5299139"/>
          </a:xfrm>
        </p:spPr>
        <p:txBody>
          <a:bodyPr/>
          <a:lstStyle/>
          <a:p>
            <a:pPr algn="just"/>
            <a:endParaRPr lang="en-US" dirty="0" smtClean="0"/>
          </a:p>
          <a:p>
            <a:pPr algn="just"/>
            <a:r>
              <a:rPr lang="en-US" dirty="0" smtClean="0"/>
              <a:t>Azure </a:t>
            </a:r>
            <a:r>
              <a:rPr lang="en-US" dirty="0"/>
              <a:t>has more global regions than any other cloud provider. </a:t>
            </a:r>
            <a:endParaRPr lang="en-US" dirty="0" smtClean="0"/>
          </a:p>
          <a:p>
            <a:pPr algn="just"/>
            <a:r>
              <a:rPr lang="en-US" dirty="0" smtClean="0"/>
              <a:t>These </a:t>
            </a:r>
            <a:r>
              <a:rPr lang="en-US" dirty="0"/>
              <a:t>regions give you the flexibility to bring applications closer to your users no matter where they are. </a:t>
            </a:r>
            <a:endParaRPr lang="en-US" dirty="0" smtClean="0"/>
          </a:p>
          <a:p>
            <a:pPr algn="just"/>
            <a:r>
              <a:rPr lang="en-US" dirty="0" smtClean="0"/>
              <a:t>Global </a:t>
            </a:r>
            <a:r>
              <a:rPr lang="en-US" dirty="0"/>
              <a:t>regions provide better scalability and redundancy. </a:t>
            </a:r>
            <a:endParaRPr lang="en-US" dirty="0" smtClean="0"/>
          </a:p>
          <a:p>
            <a:pPr algn="just"/>
            <a:r>
              <a:rPr lang="en-US" dirty="0" smtClean="0"/>
              <a:t>They </a:t>
            </a:r>
            <a:r>
              <a:rPr lang="en-US" dirty="0"/>
              <a:t>also preserve data residency for your services.</a:t>
            </a:r>
          </a:p>
          <a:p>
            <a:pPr algn="just"/>
            <a:endParaRPr lang="en-US" dirty="0"/>
          </a:p>
        </p:txBody>
      </p:sp>
    </p:spTree>
    <p:extLst>
      <p:ext uri="{BB962C8B-B14F-4D97-AF65-F5344CB8AC3E}">
        <p14:creationId xmlns:p14="http://schemas.microsoft.com/office/powerpoint/2010/main" val="3895473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Special Azure </a:t>
            </a:r>
            <a:r>
              <a:rPr lang="en-US" b="1" dirty="0" smtClean="0"/>
              <a:t>regions</a:t>
            </a:r>
            <a:br>
              <a:rPr lang="en-US" b="1" dirty="0" smtClean="0"/>
            </a:br>
            <a:r>
              <a:rPr lang="en-US" b="1" dirty="0" smtClean="0"/>
              <a:t/>
            </a:r>
            <a:br>
              <a:rPr lang="en-US" b="1" dirty="0" smtClean="0"/>
            </a:br>
            <a:endParaRPr lang="en-US" dirty="0"/>
          </a:p>
        </p:txBody>
      </p:sp>
      <p:sp>
        <p:nvSpPr>
          <p:cNvPr id="3" name="Content Placeholder 2"/>
          <p:cNvSpPr>
            <a:spLocks noGrp="1"/>
          </p:cNvSpPr>
          <p:nvPr>
            <p:ph idx="1"/>
          </p:nvPr>
        </p:nvSpPr>
        <p:spPr>
          <a:xfrm>
            <a:off x="838200" y="1106424"/>
            <a:ext cx="10515600" cy="5202936"/>
          </a:xfrm>
        </p:spPr>
        <p:txBody>
          <a:bodyPr>
            <a:normAutofit/>
          </a:bodyPr>
          <a:lstStyle/>
          <a:p>
            <a:r>
              <a:rPr lang="en-US" dirty="0" smtClean="0"/>
              <a:t>Azure </a:t>
            </a:r>
            <a:r>
              <a:rPr lang="en-US" dirty="0"/>
              <a:t>has specialized regions that you might want to use when you build out your applications for compliance or legal purposes. </a:t>
            </a:r>
            <a:endParaRPr lang="en-US" dirty="0" smtClean="0"/>
          </a:p>
          <a:p>
            <a:pPr marL="0" indent="0">
              <a:buNone/>
            </a:pPr>
            <a:r>
              <a:rPr lang="en-US" b="1" dirty="0" smtClean="0"/>
              <a:t>US </a:t>
            </a:r>
            <a:r>
              <a:rPr lang="en-US" b="1" dirty="0"/>
              <a:t>DoD Central, US </a:t>
            </a:r>
            <a:r>
              <a:rPr lang="en-US" b="1" dirty="0" err="1"/>
              <a:t>Gov</a:t>
            </a:r>
            <a:r>
              <a:rPr lang="en-US" b="1" dirty="0"/>
              <a:t> Virginia, US </a:t>
            </a:r>
            <a:r>
              <a:rPr lang="en-US" b="1" dirty="0" err="1"/>
              <a:t>Gov</a:t>
            </a:r>
            <a:r>
              <a:rPr lang="en-US" b="1" dirty="0"/>
              <a:t> Iowa and more:</a:t>
            </a:r>
            <a:r>
              <a:rPr lang="en-US" dirty="0"/>
              <a:t> </a:t>
            </a:r>
            <a:endParaRPr lang="en-US" dirty="0" smtClean="0"/>
          </a:p>
          <a:p>
            <a:pPr lvl="1"/>
            <a:r>
              <a:rPr lang="en-US" dirty="0" smtClean="0"/>
              <a:t>These </a:t>
            </a:r>
            <a:r>
              <a:rPr lang="en-US" dirty="0"/>
              <a:t>regions are physical and logical network-isolated instances of Azure for U.S. government agencies and partners. </a:t>
            </a:r>
            <a:endParaRPr lang="en-US" dirty="0" smtClean="0"/>
          </a:p>
          <a:p>
            <a:pPr lvl="1"/>
            <a:r>
              <a:rPr lang="en-US" dirty="0" smtClean="0"/>
              <a:t>These </a:t>
            </a:r>
            <a:r>
              <a:rPr lang="en-US" dirty="0"/>
              <a:t>datacenters are operated by screened U.S. personnel and include additional compliance certifications.</a:t>
            </a:r>
          </a:p>
          <a:p>
            <a:pPr marL="0" indent="0">
              <a:buNone/>
            </a:pPr>
            <a:r>
              <a:rPr lang="en-US" b="1" dirty="0"/>
              <a:t>China East, China North, and more:</a:t>
            </a:r>
            <a:r>
              <a:rPr lang="en-US" dirty="0"/>
              <a:t> </a:t>
            </a:r>
            <a:endParaRPr lang="en-US" dirty="0" smtClean="0"/>
          </a:p>
          <a:p>
            <a:pPr lvl="1"/>
            <a:r>
              <a:rPr lang="en-US" dirty="0" smtClean="0"/>
              <a:t>These </a:t>
            </a:r>
            <a:r>
              <a:rPr lang="en-US" dirty="0"/>
              <a:t>regions are available through a unique partnership between Microsoft and 21Vianet, whereby Microsoft doesn't directly maintain the datacenters.</a:t>
            </a:r>
          </a:p>
          <a:p>
            <a:endParaRPr lang="en-US" dirty="0"/>
          </a:p>
        </p:txBody>
      </p:sp>
    </p:spTree>
    <p:extLst>
      <p:ext uri="{BB962C8B-B14F-4D97-AF65-F5344CB8AC3E}">
        <p14:creationId xmlns:p14="http://schemas.microsoft.com/office/powerpoint/2010/main" val="8428411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Regions are what you use to identify the location for your resources. </a:t>
            </a:r>
          </a:p>
          <a:p>
            <a:r>
              <a:rPr lang="en-US" dirty="0" smtClean="0"/>
              <a:t>There are two other terms you should also be aware of: </a:t>
            </a:r>
          </a:p>
          <a:p>
            <a:pPr marL="1371600" lvl="3" indent="0">
              <a:buNone/>
            </a:pPr>
            <a:r>
              <a:rPr lang="en-US" sz="2800" i="1" dirty="0" smtClean="0"/>
              <a:t>geographies</a:t>
            </a:r>
            <a:r>
              <a:rPr lang="en-US" sz="2800" dirty="0" smtClean="0"/>
              <a:t> and </a:t>
            </a:r>
            <a:r>
              <a:rPr lang="en-US" sz="2800" i="1" dirty="0" smtClean="0"/>
              <a:t>availability zones</a:t>
            </a:r>
            <a:r>
              <a:rPr lang="en-US" sz="2800" dirty="0" smtClean="0"/>
              <a:t>.</a:t>
            </a:r>
          </a:p>
          <a:p>
            <a:endParaRPr lang="en-US" dirty="0"/>
          </a:p>
        </p:txBody>
      </p:sp>
    </p:spTree>
    <p:extLst>
      <p:ext uri="{BB962C8B-B14F-4D97-AF65-F5344CB8AC3E}">
        <p14:creationId xmlns:p14="http://schemas.microsoft.com/office/powerpoint/2010/main" val="24263675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Azure availability zones</a:t>
            </a:r>
            <a:br>
              <a:rPr lang="en-US" b="1" dirty="0" smtClean="0"/>
            </a:br>
            <a:endParaRPr lang="en-US" dirty="0"/>
          </a:p>
        </p:txBody>
      </p:sp>
      <p:sp>
        <p:nvSpPr>
          <p:cNvPr id="3" name="Content Placeholder 2"/>
          <p:cNvSpPr>
            <a:spLocks noGrp="1"/>
          </p:cNvSpPr>
          <p:nvPr>
            <p:ph idx="1"/>
          </p:nvPr>
        </p:nvSpPr>
        <p:spPr>
          <a:xfrm>
            <a:off x="838200" y="1078992"/>
            <a:ext cx="10515600" cy="5097971"/>
          </a:xfrm>
        </p:spPr>
        <p:txBody>
          <a:bodyPr>
            <a:normAutofit/>
          </a:bodyPr>
          <a:lstStyle/>
          <a:p>
            <a:endParaRPr lang="en-US" dirty="0" smtClean="0"/>
          </a:p>
          <a:p>
            <a:r>
              <a:rPr lang="en-US" dirty="0" smtClean="0"/>
              <a:t>You </a:t>
            </a:r>
            <a:r>
              <a:rPr lang="en-US" dirty="0"/>
              <a:t>want to ensure your services and data are redundant so you can protect your information in case of failure. </a:t>
            </a:r>
            <a:endParaRPr lang="en-US" dirty="0" smtClean="0"/>
          </a:p>
          <a:p>
            <a:r>
              <a:rPr lang="en-US" dirty="0" smtClean="0"/>
              <a:t>When </a:t>
            </a:r>
            <a:r>
              <a:rPr lang="en-US" dirty="0"/>
              <a:t>you host your infrastructure, setting up your own redundancy requires that you create duplicate hardware environments. </a:t>
            </a:r>
            <a:endParaRPr lang="en-US" dirty="0" smtClean="0"/>
          </a:p>
          <a:p>
            <a:r>
              <a:rPr lang="en-US" dirty="0" smtClean="0"/>
              <a:t>Azure </a:t>
            </a:r>
            <a:r>
              <a:rPr lang="en-US" dirty="0"/>
              <a:t>can help make your app highly available through availability zones.</a:t>
            </a: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13826477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3867"/>
          </a:xfrm>
        </p:spPr>
        <p:txBody>
          <a:bodyPr>
            <a:normAutofit fontScale="90000"/>
          </a:bodyPr>
          <a:lstStyle/>
          <a:p>
            <a:r>
              <a:rPr lang="en-US" b="1" dirty="0" smtClean="0"/>
              <a:t>What is an availability zone?</a:t>
            </a:r>
            <a:br>
              <a:rPr lang="en-US" b="1" dirty="0" smtClean="0"/>
            </a:br>
            <a:endParaRPr lang="en-US" dirty="0"/>
          </a:p>
        </p:txBody>
      </p:sp>
      <p:sp>
        <p:nvSpPr>
          <p:cNvPr id="3" name="Content Placeholder 2"/>
          <p:cNvSpPr>
            <a:spLocks noGrp="1"/>
          </p:cNvSpPr>
          <p:nvPr>
            <p:ph idx="1"/>
          </p:nvPr>
        </p:nvSpPr>
        <p:spPr>
          <a:xfrm>
            <a:off x="838200" y="941832"/>
            <a:ext cx="10515600" cy="5235131"/>
          </a:xfrm>
        </p:spPr>
        <p:txBody>
          <a:bodyPr/>
          <a:lstStyle/>
          <a:p>
            <a:pPr algn="just"/>
            <a:r>
              <a:rPr lang="en-US" dirty="0" smtClean="0"/>
              <a:t>Availability zones are physically separate datacenters within an Azure region. </a:t>
            </a:r>
          </a:p>
          <a:p>
            <a:pPr algn="just"/>
            <a:r>
              <a:rPr lang="en-US" dirty="0" smtClean="0"/>
              <a:t>Each availability zone is made up of one or more datacenters equipped with independent power, cooling, and networking. </a:t>
            </a:r>
          </a:p>
          <a:p>
            <a:pPr algn="just"/>
            <a:r>
              <a:rPr lang="en-US" dirty="0" smtClean="0"/>
              <a:t>An availability zone is set up to be an </a:t>
            </a:r>
            <a:r>
              <a:rPr lang="en-US" i="1" dirty="0" smtClean="0"/>
              <a:t>isolation boundary</a:t>
            </a:r>
            <a:r>
              <a:rPr lang="en-US" dirty="0" smtClean="0"/>
              <a:t>. </a:t>
            </a:r>
          </a:p>
          <a:p>
            <a:pPr algn="just"/>
            <a:r>
              <a:rPr lang="en-US" dirty="0" smtClean="0"/>
              <a:t>If one zone goes down, the other continues working. </a:t>
            </a:r>
          </a:p>
          <a:p>
            <a:pPr algn="just"/>
            <a:r>
              <a:rPr lang="en-US" dirty="0" smtClean="0"/>
              <a:t>Availability zones are connected through high-speed, private fiber-optic networks.</a:t>
            </a:r>
          </a:p>
          <a:p>
            <a:pPr algn="just"/>
            <a:endParaRPr lang="en-US" dirty="0"/>
          </a:p>
        </p:txBody>
      </p:sp>
    </p:spTree>
    <p:extLst>
      <p:ext uri="{BB962C8B-B14F-4D97-AF65-F5344CB8AC3E}">
        <p14:creationId xmlns:p14="http://schemas.microsoft.com/office/powerpoint/2010/main" val="28788645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descr="conceptual view of an Azure region with 3 zon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9636" y="237744"/>
            <a:ext cx="9690074" cy="5719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3805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2427"/>
          </a:xfrm>
        </p:spPr>
        <p:txBody>
          <a:bodyPr>
            <a:normAutofit fontScale="90000"/>
          </a:bodyPr>
          <a:lstStyle/>
          <a:p>
            <a:r>
              <a:rPr lang="en-US" b="1" dirty="0"/>
              <a:t>Azure Services that support Availability Zones</a:t>
            </a:r>
            <a:br>
              <a:rPr lang="en-US" b="1" dirty="0"/>
            </a:br>
            <a:endParaRPr lang="en-US" dirty="0"/>
          </a:p>
        </p:txBody>
      </p:sp>
      <p:sp>
        <p:nvSpPr>
          <p:cNvPr id="3" name="Content Placeholder 2"/>
          <p:cNvSpPr>
            <a:spLocks noGrp="1"/>
          </p:cNvSpPr>
          <p:nvPr>
            <p:ph idx="1"/>
          </p:nvPr>
        </p:nvSpPr>
        <p:spPr>
          <a:xfrm>
            <a:off x="838200" y="832104"/>
            <a:ext cx="10515600" cy="5344859"/>
          </a:xfrm>
        </p:spPr>
        <p:txBody>
          <a:bodyPr>
            <a:normAutofit/>
          </a:bodyPr>
          <a:lstStyle/>
          <a:p>
            <a:pPr algn="just"/>
            <a:endParaRPr lang="en-US" dirty="0" smtClean="0"/>
          </a:p>
          <a:p>
            <a:pPr algn="just"/>
            <a:r>
              <a:rPr lang="en-US" dirty="0" smtClean="0"/>
              <a:t>Azure </a:t>
            </a:r>
            <a:r>
              <a:rPr lang="en-US" dirty="0"/>
              <a:t>services supporting Availability Zones fall into three categories: </a:t>
            </a:r>
            <a:endParaRPr lang="en-US" dirty="0" smtClean="0"/>
          </a:p>
          <a:p>
            <a:pPr lvl="1" algn="just"/>
            <a:r>
              <a:rPr lang="en-US" sz="2800" b="1" dirty="0" smtClean="0"/>
              <a:t>zonal</a:t>
            </a:r>
            <a:r>
              <a:rPr lang="en-US" sz="2800" dirty="0"/>
              <a:t>, </a:t>
            </a:r>
            <a:endParaRPr lang="en-US" sz="2800" dirty="0" smtClean="0"/>
          </a:p>
          <a:p>
            <a:pPr lvl="1" algn="just"/>
            <a:r>
              <a:rPr lang="en-US" sz="2800" b="1" dirty="0" smtClean="0"/>
              <a:t>zone-redundant</a:t>
            </a:r>
            <a:r>
              <a:rPr lang="en-US" sz="2800" dirty="0"/>
              <a:t>, </a:t>
            </a:r>
            <a:endParaRPr lang="en-US" sz="2800" dirty="0" smtClean="0"/>
          </a:p>
          <a:p>
            <a:pPr lvl="1" algn="just"/>
            <a:r>
              <a:rPr lang="en-US" sz="2800" dirty="0" smtClean="0"/>
              <a:t>and</a:t>
            </a:r>
            <a:r>
              <a:rPr lang="en-US" sz="2800" dirty="0"/>
              <a:t> </a:t>
            </a:r>
            <a:r>
              <a:rPr lang="en-US" sz="2800" b="1" dirty="0"/>
              <a:t>non-regional</a:t>
            </a:r>
            <a:r>
              <a:rPr lang="en-US" sz="2800" dirty="0"/>
              <a:t> services. </a:t>
            </a:r>
            <a:endParaRPr lang="en-US" sz="2800" dirty="0" smtClean="0"/>
          </a:p>
          <a:p>
            <a:pPr algn="just"/>
            <a:r>
              <a:rPr lang="en-US" dirty="0" smtClean="0"/>
              <a:t>Customer </a:t>
            </a:r>
            <a:r>
              <a:rPr lang="en-US" dirty="0"/>
              <a:t>workloads can be categorized to utilize any of these architecture scenarios to meet application performance and durability.</a:t>
            </a:r>
          </a:p>
          <a:p>
            <a:pPr algn="just"/>
            <a:endParaRPr lang="en-US" dirty="0"/>
          </a:p>
        </p:txBody>
      </p:sp>
    </p:spTree>
    <p:extLst>
      <p:ext uri="{BB962C8B-B14F-4D97-AF65-F5344CB8AC3E}">
        <p14:creationId xmlns:p14="http://schemas.microsoft.com/office/powerpoint/2010/main" val="3994003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Learning </a:t>
            </a:r>
            <a:r>
              <a:rPr lang="en-US" b="1" dirty="0" smtClean="0"/>
              <a:t>objectives</a:t>
            </a:r>
            <a:br>
              <a:rPr lang="en-US" b="1" dirty="0" smtClean="0"/>
            </a:br>
            <a:endParaRPr lang="en-US" dirty="0"/>
          </a:p>
        </p:txBody>
      </p:sp>
      <p:sp>
        <p:nvSpPr>
          <p:cNvPr id="3" name="Content Placeholder 2"/>
          <p:cNvSpPr>
            <a:spLocks noGrp="1"/>
          </p:cNvSpPr>
          <p:nvPr>
            <p:ph idx="1"/>
          </p:nvPr>
        </p:nvSpPr>
        <p:spPr>
          <a:xfrm>
            <a:off x="838200" y="1289304"/>
            <a:ext cx="10515600" cy="4887659"/>
          </a:xfrm>
        </p:spPr>
        <p:txBody>
          <a:bodyPr/>
          <a:lstStyle/>
          <a:p>
            <a:endParaRPr lang="en-US" dirty="0" smtClean="0"/>
          </a:p>
          <a:p>
            <a:pPr lvl="1"/>
            <a:r>
              <a:rPr lang="en-US" sz="2800" dirty="0"/>
              <a:t>Azure regions, region pairs, and availability zones.</a:t>
            </a:r>
          </a:p>
          <a:p>
            <a:pPr lvl="1"/>
            <a:r>
              <a:rPr lang="en-US" sz="2800" dirty="0"/>
              <a:t>Azure resources, resource groups, and Azure Resource Manager.</a:t>
            </a:r>
          </a:p>
          <a:p>
            <a:pPr lvl="1"/>
            <a:r>
              <a:rPr lang="en-US" sz="2800" dirty="0" smtClean="0"/>
              <a:t>Azure </a:t>
            </a:r>
            <a:r>
              <a:rPr lang="en-US" sz="2800" dirty="0"/>
              <a:t>subscriptions and management groups.</a:t>
            </a:r>
          </a:p>
          <a:p>
            <a:endParaRPr lang="en-US" dirty="0"/>
          </a:p>
        </p:txBody>
      </p:sp>
    </p:spTree>
    <p:extLst>
      <p:ext uri="{BB962C8B-B14F-4D97-AF65-F5344CB8AC3E}">
        <p14:creationId xmlns:p14="http://schemas.microsoft.com/office/powerpoint/2010/main" val="3878007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8640"/>
            <a:ext cx="10515600" cy="5628323"/>
          </a:xfrm>
        </p:spPr>
        <p:txBody>
          <a:bodyPr>
            <a:normAutofit/>
          </a:bodyPr>
          <a:lstStyle/>
          <a:p>
            <a:pPr marL="0" indent="0" algn="just">
              <a:buNone/>
            </a:pPr>
            <a:r>
              <a:rPr lang="en-US" b="1" dirty="0" smtClean="0"/>
              <a:t>Zonal services</a:t>
            </a:r>
            <a:r>
              <a:rPr lang="en-US" dirty="0" smtClean="0"/>
              <a:t> – </a:t>
            </a:r>
          </a:p>
          <a:p>
            <a:pPr algn="just"/>
            <a:r>
              <a:rPr lang="en-US" dirty="0" smtClean="0"/>
              <a:t>A resource can be deployed to a specific, self-selected Availability Zone to achieve more stringent latency or performance requirements.</a:t>
            </a:r>
          </a:p>
          <a:p>
            <a:pPr algn="just"/>
            <a:r>
              <a:rPr lang="en-US" dirty="0" smtClean="0"/>
              <a:t>Resiliency is self-architected by replicating applications and data to one or more zones within the region. </a:t>
            </a:r>
          </a:p>
          <a:p>
            <a:pPr algn="just"/>
            <a:r>
              <a:rPr lang="en-US" dirty="0" smtClean="0"/>
              <a:t>Resources can be pinned to a specific zone. </a:t>
            </a:r>
          </a:p>
          <a:p>
            <a:pPr algn="just"/>
            <a:r>
              <a:rPr lang="en-US" dirty="0" smtClean="0"/>
              <a:t>For example, virtual machines, managed disks, or standard IP addresses can be pinned to a specific zone, which allows for increased resilience by having one or more instances of resources spread across zones.</a:t>
            </a:r>
          </a:p>
          <a:p>
            <a:pPr algn="just"/>
            <a:endParaRPr lang="en-US" dirty="0"/>
          </a:p>
        </p:txBody>
      </p:sp>
    </p:spTree>
    <p:extLst>
      <p:ext uri="{BB962C8B-B14F-4D97-AF65-F5344CB8AC3E}">
        <p14:creationId xmlns:p14="http://schemas.microsoft.com/office/powerpoint/2010/main" val="25678096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612648"/>
            <a:ext cx="10515600" cy="5564315"/>
          </a:xfrm>
        </p:spPr>
        <p:txBody>
          <a:bodyPr/>
          <a:lstStyle/>
          <a:p>
            <a:pPr marL="0" indent="0" algn="just">
              <a:buNone/>
            </a:pPr>
            <a:r>
              <a:rPr lang="en-US" b="1" dirty="0" smtClean="0"/>
              <a:t>Zone-redundant services</a:t>
            </a:r>
            <a:r>
              <a:rPr lang="en-US" dirty="0" smtClean="0"/>
              <a:t> – </a:t>
            </a:r>
          </a:p>
          <a:p>
            <a:pPr algn="just"/>
            <a:r>
              <a:rPr lang="en-US" dirty="0" smtClean="0"/>
              <a:t>Resources are replicated or distributed across zones automatically. For example ZRS, replicates the data across three zones so that a zone failure does not impact the HA of the data.  </a:t>
            </a:r>
            <a:endParaRPr lang="en-US" dirty="0" smtClean="0"/>
          </a:p>
          <a:p>
            <a:pPr marL="0" indent="0" algn="just">
              <a:buNone/>
            </a:pPr>
            <a:endParaRPr lang="en-US" dirty="0" smtClean="0"/>
          </a:p>
          <a:p>
            <a:pPr marL="0" indent="0" algn="just">
              <a:buNone/>
            </a:pPr>
            <a:r>
              <a:rPr lang="en-US" b="1" dirty="0" smtClean="0"/>
              <a:t>Non-regional services</a:t>
            </a:r>
            <a:r>
              <a:rPr lang="en-US" dirty="0" smtClean="0"/>
              <a:t> – </a:t>
            </a:r>
          </a:p>
          <a:p>
            <a:pPr algn="just"/>
            <a:r>
              <a:rPr lang="en-US" dirty="0" smtClean="0"/>
              <a:t>Services are always available from Azure geographies and are resilient to zone-wide outages as well as region-wide outages.</a:t>
            </a:r>
          </a:p>
          <a:p>
            <a:pPr algn="just"/>
            <a:endParaRPr lang="en-US" dirty="0"/>
          </a:p>
        </p:txBody>
      </p:sp>
    </p:spTree>
    <p:extLst>
      <p:ext uri="{BB962C8B-B14F-4D97-AF65-F5344CB8AC3E}">
        <p14:creationId xmlns:p14="http://schemas.microsoft.com/office/powerpoint/2010/main" val="31907832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6707"/>
          </a:xfrm>
        </p:spPr>
        <p:txBody>
          <a:bodyPr>
            <a:normAutofit fontScale="90000"/>
          </a:bodyPr>
          <a:lstStyle/>
          <a:p>
            <a:r>
              <a:rPr lang="en-US" b="1" dirty="0" smtClean="0"/>
              <a:t>Azure region pairs</a:t>
            </a:r>
            <a:br>
              <a:rPr lang="en-US" b="1" dirty="0" smtClean="0"/>
            </a:br>
            <a:endParaRPr lang="en-US" dirty="0"/>
          </a:p>
        </p:txBody>
      </p:sp>
      <p:sp>
        <p:nvSpPr>
          <p:cNvPr id="3" name="Content Placeholder 2"/>
          <p:cNvSpPr>
            <a:spLocks noGrp="1"/>
          </p:cNvSpPr>
          <p:nvPr>
            <p:ph idx="1"/>
          </p:nvPr>
        </p:nvSpPr>
        <p:spPr>
          <a:xfrm>
            <a:off x="838200" y="1033272"/>
            <a:ext cx="10515600" cy="5143691"/>
          </a:xfrm>
        </p:spPr>
        <p:txBody>
          <a:bodyPr>
            <a:normAutofit/>
          </a:bodyPr>
          <a:lstStyle/>
          <a:p>
            <a:r>
              <a:rPr lang="en-US" dirty="0" smtClean="0"/>
              <a:t>Availability </a:t>
            </a:r>
            <a:r>
              <a:rPr lang="en-US" dirty="0"/>
              <a:t>zones are created by using one or more datacenters. </a:t>
            </a:r>
            <a:endParaRPr lang="en-US" dirty="0" smtClean="0"/>
          </a:p>
          <a:p>
            <a:r>
              <a:rPr lang="en-US" dirty="0" smtClean="0"/>
              <a:t>There's </a:t>
            </a:r>
            <a:r>
              <a:rPr lang="en-US" dirty="0"/>
              <a:t>a minimum of three zones within a single region. </a:t>
            </a:r>
            <a:endParaRPr lang="en-US" dirty="0" smtClean="0"/>
          </a:p>
          <a:p>
            <a:r>
              <a:rPr lang="en-US" dirty="0" smtClean="0"/>
              <a:t>It's </a:t>
            </a:r>
            <a:r>
              <a:rPr lang="en-US" dirty="0"/>
              <a:t>possible that a large disaster could cause an outage big enough to affect even two datacenters. </a:t>
            </a:r>
            <a:endParaRPr lang="en-US" dirty="0" smtClean="0"/>
          </a:p>
          <a:p>
            <a:r>
              <a:rPr lang="en-US" dirty="0" smtClean="0"/>
              <a:t>That's </a:t>
            </a:r>
            <a:r>
              <a:rPr lang="en-US" dirty="0"/>
              <a:t>why Azure also creates </a:t>
            </a:r>
            <a:r>
              <a:rPr lang="en-US" u="sng" dirty="0"/>
              <a:t>region pairs</a:t>
            </a:r>
            <a:r>
              <a:rPr lang="en-US" dirty="0" smtClean="0"/>
              <a:t>.</a:t>
            </a:r>
            <a:endParaRPr lang="en-US" dirty="0"/>
          </a:p>
        </p:txBody>
      </p:sp>
    </p:spTree>
    <p:extLst>
      <p:ext uri="{BB962C8B-B14F-4D97-AF65-F5344CB8AC3E}">
        <p14:creationId xmlns:p14="http://schemas.microsoft.com/office/powerpoint/2010/main" val="38681164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 region pair?</a:t>
            </a:r>
            <a:br>
              <a:rPr lang="en-US" b="1" dirty="0" smtClean="0"/>
            </a:br>
            <a:endParaRPr lang="en-US" dirty="0"/>
          </a:p>
        </p:txBody>
      </p:sp>
      <p:sp>
        <p:nvSpPr>
          <p:cNvPr id="3" name="Content Placeholder 2"/>
          <p:cNvSpPr>
            <a:spLocks noGrp="1"/>
          </p:cNvSpPr>
          <p:nvPr>
            <p:ph idx="1"/>
          </p:nvPr>
        </p:nvSpPr>
        <p:spPr>
          <a:xfrm>
            <a:off x="838200" y="1188720"/>
            <a:ext cx="10515600" cy="4988243"/>
          </a:xfrm>
        </p:spPr>
        <p:txBody>
          <a:bodyPr/>
          <a:lstStyle/>
          <a:p>
            <a:pPr algn="just"/>
            <a:r>
              <a:rPr lang="en-US" dirty="0" smtClean="0"/>
              <a:t>Each Azure region is always paired with another region within the same geography (such as US, Europe, or Asia) at least 300 miles away. </a:t>
            </a:r>
          </a:p>
          <a:p>
            <a:pPr algn="just"/>
            <a:r>
              <a:rPr lang="en-US" dirty="0" smtClean="0"/>
              <a:t>This approach allows for the replication of resources (such as VM storage) across a geography that helps reduce the likelihood of interruptions because of events such as natural disasters, civil unrest, power outages, or physical network outages that affect both regions at once. </a:t>
            </a:r>
          </a:p>
          <a:p>
            <a:pPr algn="just"/>
            <a:r>
              <a:rPr lang="en-US" dirty="0" smtClean="0"/>
              <a:t>If a region in a pair was affected by a natural disaster, for instance, services would automatically failover to the other region in its region pair.</a:t>
            </a:r>
          </a:p>
          <a:p>
            <a:pPr algn="just"/>
            <a:endParaRPr lang="en-US" dirty="0"/>
          </a:p>
        </p:txBody>
      </p:sp>
    </p:spTree>
    <p:extLst>
      <p:ext uri="{BB962C8B-B14F-4D97-AF65-F5344CB8AC3E}">
        <p14:creationId xmlns:p14="http://schemas.microsoft.com/office/powerpoint/2010/main" val="2145862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000" b="1" dirty="0"/>
              <a:t>Examples of region pairs in Azure are West US paired with East US and </a:t>
            </a:r>
            <a:r>
              <a:rPr lang="en-US" sz="2000" b="1" dirty="0" err="1"/>
              <a:t>SouthEast</a:t>
            </a:r>
            <a:r>
              <a:rPr lang="en-US" sz="2000" b="1" dirty="0"/>
              <a:t> Asia paired with East Asia.</a:t>
            </a:r>
          </a:p>
        </p:txBody>
      </p:sp>
      <p:pic>
        <p:nvPicPr>
          <p:cNvPr id="6146" name="Picture 2" descr="Diagram showing relationship between geography, region pair, region, and datacent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3832" y="1883664"/>
            <a:ext cx="11044335" cy="3462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6652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4048"/>
            <a:ext cx="10515600" cy="5792915"/>
          </a:xfrm>
        </p:spPr>
        <p:txBody>
          <a:bodyPr>
            <a:normAutofit/>
          </a:bodyPr>
          <a:lstStyle/>
          <a:p>
            <a:pPr algn="just"/>
            <a:endParaRPr lang="en-US" dirty="0" smtClean="0"/>
          </a:p>
          <a:p>
            <a:pPr algn="just"/>
            <a:r>
              <a:rPr lang="en-US" dirty="0" smtClean="0"/>
              <a:t>Because </a:t>
            </a:r>
            <a:r>
              <a:rPr lang="en-US" dirty="0"/>
              <a:t>the pair of regions is directly connected and far enough apart to be isolated from regional disasters, you can use them to provide reliable services and data redundancy. </a:t>
            </a:r>
            <a:endParaRPr lang="en-US" dirty="0" smtClean="0"/>
          </a:p>
          <a:p>
            <a:pPr algn="just"/>
            <a:r>
              <a:rPr lang="en-US" dirty="0" smtClean="0"/>
              <a:t>Some </a:t>
            </a:r>
            <a:r>
              <a:rPr lang="en-US" dirty="0"/>
              <a:t>services offer automatic geo-redundant storage by using region pairs.</a:t>
            </a:r>
          </a:p>
          <a:p>
            <a:pPr algn="just"/>
            <a:endParaRPr lang="en-US" dirty="0"/>
          </a:p>
        </p:txBody>
      </p:sp>
    </p:spTree>
    <p:extLst>
      <p:ext uri="{BB962C8B-B14F-4D97-AF65-F5344CB8AC3E}">
        <p14:creationId xmlns:p14="http://schemas.microsoft.com/office/powerpoint/2010/main" val="1641466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7291"/>
          </a:xfrm>
        </p:spPr>
        <p:txBody>
          <a:bodyPr>
            <a:normAutofit fontScale="90000"/>
          </a:bodyPr>
          <a:lstStyle/>
          <a:p>
            <a:r>
              <a:rPr lang="en-US" b="1" dirty="0" smtClean="0"/>
              <a:t>Additional advantages of region pairs:</a:t>
            </a:r>
            <a:br>
              <a:rPr lang="en-US" b="1" dirty="0" smtClean="0"/>
            </a:br>
            <a:endParaRPr lang="en-US" b="1" dirty="0"/>
          </a:p>
        </p:txBody>
      </p:sp>
      <p:sp>
        <p:nvSpPr>
          <p:cNvPr id="3" name="Content Placeholder 2"/>
          <p:cNvSpPr>
            <a:spLocks noGrp="1"/>
          </p:cNvSpPr>
          <p:nvPr>
            <p:ph idx="1"/>
          </p:nvPr>
        </p:nvSpPr>
        <p:spPr>
          <a:xfrm>
            <a:off x="838200" y="914400"/>
            <a:ext cx="10515600" cy="5262563"/>
          </a:xfrm>
        </p:spPr>
        <p:txBody>
          <a:bodyPr>
            <a:normAutofit/>
          </a:bodyPr>
          <a:lstStyle/>
          <a:p>
            <a:pPr lvl="1" algn="just"/>
            <a:r>
              <a:rPr lang="en-US" sz="2800" dirty="0" smtClean="0"/>
              <a:t>If an extensive Azure outage occurs, one region out of every pair is prioritized to make sure at least one is restored as quickly as possible for applications hosted in that region pair.</a:t>
            </a:r>
          </a:p>
          <a:p>
            <a:pPr lvl="1" algn="just"/>
            <a:r>
              <a:rPr lang="en-US" sz="2800" dirty="0" smtClean="0"/>
              <a:t>Planned Azure updates are rolled out to paired regions one region at a time to minimize downtime and risk of application outage.</a:t>
            </a:r>
          </a:p>
          <a:p>
            <a:pPr lvl="1" algn="just"/>
            <a:r>
              <a:rPr lang="en-US" sz="2800" dirty="0" smtClean="0"/>
              <a:t>Data continues to reside within the same geography as its pair (except for Brazil South) for tax- and law-enforcement jurisdiction purposes.</a:t>
            </a:r>
          </a:p>
          <a:p>
            <a:pPr algn="just"/>
            <a:r>
              <a:rPr lang="en-US" dirty="0" smtClean="0"/>
              <a:t>Having a broadly distributed set of datacenters allows Azure to provide a high guarantee of availability.</a:t>
            </a:r>
          </a:p>
          <a:p>
            <a:pPr algn="just"/>
            <a:endParaRPr lang="en-US" dirty="0"/>
          </a:p>
        </p:txBody>
      </p:sp>
    </p:spTree>
    <p:extLst>
      <p:ext uri="{BB962C8B-B14F-4D97-AF65-F5344CB8AC3E}">
        <p14:creationId xmlns:p14="http://schemas.microsoft.com/office/powerpoint/2010/main" val="3657524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Azure resources and Azure Resource Manager</a:t>
            </a:r>
            <a:br>
              <a:rPr lang="en-US" b="1" dirty="0"/>
            </a:br>
            <a:endParaRPr lang="en-US" dirty="0"/>
          </a:p>
        </p:txBody>
      </p:sp>
      <p:sp>
        <p:nvSpPr>
          <p:cNvPr id="3" name="Content Placeholder 2"/>
          <p:cNvSpPr>
            <a:spLocks noGrp="1"/>
          </p:cNvSpPr>
          <p:nvPr>
            <p:ph idx="1"/>
          </p:nvPr>
        </p:nvSpPr>
        <p:spPr>
          <a:xfrm>
            <a:off x="838200" y="1161288"/>
            <a:ext cx="10515600" cy="5015675"/>
          </a:xfrm>
        </p:spPr>
        <p:txBody>
          <a:bodyPr>
            <a:normAutofit/>
          </a:bodyPr>
          <a:lstStyle/>
          <a:p>
            <a:pPr algn="just"/>
            <a:r>
              <a:rPr lang="en-US" dirty="0" smtClean="0"/>
              <a:t>Tt's </a:t>
            </a:r>
            <a:r>
              <a:rPr lang="en-US" dirty="0"/>
              <a:t>important to define those </a:t>
            </a:r>
            <a:r>
              <a:rPr lang="en-US" dirty="0" smtClean="0"/>
              <a:t>terms:</a:t>
            </a:r>
          </a:p>
          <a:p>
            <a:pPr marL="0" indent="0" algn="just">
              <a:buNone/>
            </a:pPr>
            <a:r>
              <a:rPr lang="en-US" b="1" dirty="0"/>
              <a:t> </a:t>
            </a:r>
            <a:r>
              <a:rPr lang="en-US" b="1" dirty="0" smtClean="0"/>
              <a:t>     </a:t>
            </a:r>
            <a:r>
              <a:rPr lang="en-US" sz="2800" b="1" dirty="0" smtClean="0"/>
              <a:t>Resource</a:t>
            </a:r>
            <a:r>
              <a:rPr lang="en-US" sz="2800" dirty="0"/>
              <a:t>: </a:t>
            </a:r>
            <a:endParaRPr lang="en-US" sz="2800" dirty="0" smtClean="0"/>
          </a:p>
          <a:p>
            <a:pPr lvl="1" algn="just"/>
            <a:r>
              <a:rPr lang="en-US" sz="2400" dirty="0" smtClean="0"/>
              <a:t>A </a:t>
            </a:r>
            <a:r>
              <a:rPr lang="en-US" sz="2400" dirty="0"/>
              <a:t>manageable item that's available through Azure. </a:t>
            </a:r>
            <a:endParaRPr lang="en-US" sz="2400" dirty="0" smtClean="0"/>
          </a:p>
          <a:p>
            <a:pPr lvl="1" algn="just"/>
            <a:r>
              <a:rPr lang="en-US" sz="2800" dirty="0" smtClean="0"/>
              <a:t>Virtual </a:t>
            </a:r>
            <a:r>
              <a:rPr lang="en-US" sz="2800" dirty="0"/>
              <a:t>machines (VMs), storage accounts, web apps, databases, and virtual networks are examples of </a:t>
            </a:r>
            <a:r>
              <a:rPr lang="en-US" sz="2800" dirty="0" smtClean="0"/>
              <a:t>resources.</a:t>
            </a:r>
          </a:p>
          <a:p>
            <a:pPr marL="457200" lvl="1" indent="0" algn="just">
              <a:buNone/>
            </a:pPr>
            <a:r>
              <a:rPr lang="en-US" sz="2800" b="1" dirty="0" smtClean="0"/>
              <a:t>Resource </a:t>
            </a:r>
            <a:r>
              <a:rPr lang="en-US" sz="2800" b="1" dirty="0"/>
              <a:t>group</a:t>
            </a:r>
            <a:r>
              <a:rPr lang="en-US" sz="2800" dirty="0"/>
              <a:t>: </a:t>
            </a:r>
            <a:endParaRPr lang="en-US" sz="2800" dirty="0" smtClean="0"/>
          </a:p>
          <a:p>
            <a:pPr lvl="1" algn="just"/>
            <a:r>
              <a:rPr lang="en-US" sz="2800" dirty="0" smtClean="0"/>
              <a:t>A </a:t>
            </a:r>
            <a:r>
              <a:rPr lang="en-US" sz="2800" dirty="0"/>
              <a:t>container that holds related resources for an Azure solution. </a:t>
            </a:r>
            <a:endParaRPr lang="en-US" sz="2800" dirty="0" smtClean="0"/>
          </a:p>
          <a:p>
            <a:pPr lvl="1" algn="just"/>
            <a:r>
              <a:rPr lang="en-US" sz="2800" dirty="0" smtClean="0"/>
              <a:t>The </a:t>
            </a:r>
            <a:r>
              <a:rPr lang="en-US" sz="2800" dirty="0"/>
              <a:t>resource group includes resources that you want to manage as a group. </a:t>
            </a:r>
            <a:endParaRPr lang="en-US" sz="2800" dirty="0" smtClean="0"/>
          </a:p>
          <a:p>
            <a:pPr algn="just"/>
            <a:endParaRPr lang="en-US" dirty="0"/>
          </a:p>
        </p:txBody>
      </p:sp>
    </p:spTree>
    <p:extLst>
      <p:ext uri="{BB962C8B-B14F-4D97-AF65-F5344CB8AC3E}">
        <p14:creationId xmlns:p14="http://schemas.microsoft.com/office/powerpoint/2010/main" val="21879382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Azure resource groups</a:t>
            </a:r>
            <a:br>
              <a:rPr lang="en-US" b="1" dirty="0" smtClean="0"/>
            </a:br>
            <a:endParaRPr lang="en-US" dirty="0"/>
          </a:p>
        </p:txBody>
      </p:sp>
      <p:sp>
        <p:nvSpPr>
          <p:cNvPr id="3" name="Content Placeholder 2"/>
          <p:cNvSpPr>
            <a:spLocks noGrp="1"/>
          </p:cNvSpPr>
          <p:nvPr>
            <p:ph idx="1"/>
          </p:nvPr>
        </p:nvSpPr>
        <p:spPr>
          <a:xfrm>
            <a:off x="838200" y="1197864"/>
            <a:ext cx="10515600" cy="4979099"/>
          </a:xfrm>
        </p:spPr>
        <p:txBody>
          <a:bodyPr>
            <a:normAutofit fontScale="92500"/>
          </a:bodyPr>
          <a:lstStyle/>
          <a:p>
            <a:pPr algn="just"/>
            <a:r>
              <a:rPr lang="en-US" dirty="0" smtClean="0"/>
              <a:t>Resource </a:t>
            </a:r>
            <a:r>
              <a:rPr lang="en-US" dirty="0"/>
              <a:t>groups are a fundamental element of the Azure platform. </a:t>
            </a:r>
            <a:endParaRPr lang="en-US" dirty="0" smtClean="0"/>
          </a:p>
          <a:p>
            <a:pPr algn="just"/>
            <a:r>
              <a:rPr lang="en-US" dirty="0" smtClean="0"/>
              <a:t>A </a:t>
            </a:r>
            <a:r>
              <a:rPr lang="en-US" dirty="0"/>
              <a:t>resource group is a logical container for resources deployed on Azure. </a:t>
            </a:r>
            <a:endParaRPr lang="en-US" dirty="0" smtClean="0"/>
          </a:p>
          <a:p>
            <a:pPr algn="just"/>
            <a:r>
              <a:rPr lang="en-US" dirty="0" smtClean="0"/>
              <a:t>These </a:t>
            </a:r>
            <a:r>
              <a:rPr lang="en-US" dirty="0"/>
              <a:t>resources are anything you create in an Azure subscription like VMs, Azure Application Gateway instances, and Azure Cosmos DB instances. </a:t>
            </a:r>
            <a:endParaRPr lang="en-US" dirty="0" smtClean="0"/>
          </a:p>
          <a:p>
            <a:pPr algn="just"/>
            <a:r>
              <a:rPr lang="en-US" dirty="0" smtClean="0"/>
              <a:t>All </a:t>
            </a:r>
            <a:r>
              <a:rPr lang="en-US" dirty="0"/>
              <a:t>resources must be in a resource group, and a resource can only be a member of a single resource group. </a:t>
            </a:r>
            <a:endParaRPr lang="en-US" dirty="0" smtClean="0"/>
          </a:p>
          <a:p>
            <a:pPr algn="just"/>
            <a:r>
              <a:rPr lang="en-US" dirty="0" smtClean="0"/>
              <a:t>Many </a:t>
            </a:r>
            <a:r>
              <a:rPr lang="en-US" dirty="0"/>
              <a:t>resources can be moved between resource groups with some services having specific limitations or requirements to move</a:t>
            </a:r>
            <a:r>
              <a:rPr lang="en-US" dirty="0" smtClean="0"/>
              <a:t>.</a:t>
            </a:r>
          </a:p>
          <a:p>
            <a:pPr algn="just"/>
            <a:r>
              <a:rPr lang="en-US" dirty="0" smtClean="0"/>
              <a:t>Resource </a:t>
            </a:r>
            <a:r>
              <a:rPr lang="en-US" dirty="0"/>
              <a:t>groups can't be nested. </a:t>
            </a:r>
            <a:endParaRPr lang="en-US" dirty="0" smtClean="0"/>
          </a:p>
          <a:p>
            <a:pPr algn="just"/>
            <a:r>
              <a:rPr lang="en-US" dirty="0" smtClean="0"/>
              <a:t>Before </a:t>
            </a:r>
            <a:r>
              <a:rPr lang="en-US" dirty="0"/>
              <a:t>any resource can be provisioned, you need a resource group for it to be placed in.</a:t>
            </a:r>
          </a:p>
          <a:p>
            <a:pPr algn="just"/>
            <a:endParaRPr lang="en-US" dirty="0"/>
          </a:p>
        </p:txBody>
      </p:sp>
    </p:spTree>
    <p:extLst>
      <p:ext uri="{BB962C8B-B14F-4D97-AF65-F5344CB8AC3E}">
        <p14:creationId xmlns:p14="http://schemas.microsoft.com/office/powerpoint/2010/main" val="19049328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Logical grouping</a:t>
            </a:r>
            <a:br>
              <a:rPr lang="en-US" b="1" dirty="0" smtClean="0"/>
            </a:br>
            <a:endParaRPr lang="en-US" dirty="0"/>
          </a:p>
        </p:txBody>
      </p:sp>
      <p:sp>
        <p:nvSpPr>
          <p:cNvPr id="3" name="Content Placeholder 2"/>
          <p:cNvSpPr>
            <a:spLocks noGrp="1"/>
          </p:cNvSpPr>
          <p:nvPr>
            <p:ph idx="1"/>
          </p:nvPr>
        </p:nvSpPr>
        <p:spPr>
          <a:xfrm>
            <a:off x="838200" y="1316736"/>
            <a:ext cx="10515600" cy="4860227"/>
          </a:xfrm>
        </p:spPr>
        <p:txBody>
          <a:bodyPr/>
          <a:lstStyle/>
          <a:p>
            <a:pPr algn="just"/>
            <a:r>
              <a:rPr lang="en-US" dirty="0" smtClean="0"/>
              <a:t>Resource </a:t>
            </a:r>
            <a:r>
              <a:rPr lang="en-US" dirty="0"/>
              <a:t>groups exist to help manage and organize your Azure resources. </a:t>
            </a:r>
            <a:endParaRPr lang="en-US" dirty="0" smtClean="0"/>
          </a:p>
          <a:p>
            <a:pPr algn="just"/>
            <a:r>
              <a:rPr lang="en-US" dirty="0" smtClean="0"/>
              <a:t>By </a:t>
            </a:r>
            <a:r>
              <a:rPr lang="en-US" dirty="0"/>
              <a:t>placing resources of similar usage, type, or location in a resource group, you can provide order and organization to resources you create in Azure. </a:t>
            </a:r>
            <a:endParaRPr lang="en-US" dirty="0" smtClean="0"/>
          </a:p>
          <a:p>
            <a:pPr algn="just"/>
            <a:r>
              <a:rPr lang="en-US" dirty="0" smtClean="0"/>
              <a:t>Logical </a:t>
            </a:r>
            <a:r>
              <a:rPr lang="en-US" dirty="0"/>
              <a:t>grouping is the aspect that you're most interested in here, because there's a lot of disorder among our resources.</a:t>
            </a:r>
          </a:p>
        </p:txBody>
      </p:sp>
    </p:spTree>
    <p:extLst>
      <p:ext uri="{BB962C8B-B14F-4D97-AF65-F5344CB8AC3E}">
        <p14:creationId xmlns:p14="http://schemas.microsoft.com/office/powerpoint/2010/main" val="9146662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Azure </a:t>
            </a:r>
            <a:r>
              <a:rPr lang="en-US" b="1" dirty="0"/>
              <a:t>subscriptions, management </a:t>
            </a:r>
            <a:r>
              <a:rPr lang="en-US" b="1" dirty="0" smtClean="0"/>
              <a:t>groups, and resources</a:t>
            </a:r>
            <a:br>
              <a:rPr lang="en-US" b="1" dirty="0" smtClean="0"/>
            </a:br>
            <a:endParaRPr lang="en-US" dirty="0"/>
          </a:p>
        </p:txBody>
      </p:sp>
      <p:sp>
        <p:nvSpPr>
          <p:cNvPr id="3" name="Content Placeholder 2"/>
          <p:cNvSpPr>
            <a:spLocks noGrp="1"/>
          </p:cNvSpPr>
          <p:nvPr>
            <p:ph idx="1"/>
          </p:nvPr>
        </p:nvSpPr>
        <p:spPr>
          <a:xfrm>
            <a:off x="417576" y="1362456"/>
            <a:ext cx="10515600" cy="4887659"/>
          </a:xfrm>
        </p:spPr>
        <p:txBody>
          <a:bodyPr/>
          <a:lstStyle/>
          <a:p>
            <a:pPr marL="0" indent="0">
              <a:buNone/>
            </a:pPr>
            <a:endParaRPr lang="en-US" dirty="0" smtClean="0"/>
          </a:p>
          <a:p>
            <a:pPr marL="0" indent="0" algn="ctr">
              <a:buNone/>
            </a:pPr>
            <a:r>
              <a:rPr lang="en-US" dirty="0" smtClean="0"/>
              <a:t>Top-down </a:t>
            </a:r>
            <a:r>
              <a:rPr lang="en-US" dirty="0"/>
              <a:t>hierarchy of organization for these </a:t>
            </a:r>
            <a:r>
              <a:rPr lang="en-US" dirty="0" smtClean="0"/>
              <a:t>levels</a:t>
            </a:r>
            <a:endParaRPr lang="en-US" dirty="0"/>
          </a:p>
        </p:txBody>
      </p:sp>
    </p:spTree>
    <p:extLst>
      <p:ext uri="{BB962C8B-B14F-4D97-AF65-F5344CB8AC3E}">
        <p14:creationId xmlns:p14="http://schemas.microsoft.com/office/powerpoint/2010/main" val="32633408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descr="Conceptual image showing a resource group box with a function, VM, database, and app include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678" y="1827849"/>
            <a:ext cx="5922387" cy="2658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40573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Life cycle</a:t>
            </a:r>
            <a:br>
              <a:rPr lang="en-US" b="1" dirty="0" smtClean="0"/>
            </a:br>
            <a:endParaRPr lang="en-US" dirty="0"/>
          </a:p>
        </p:txBody>
      </p:sp>
      <p:sp>
        <p:nvSpPr>
          <p:cNvPr id="3" name="Content Placeholder 2"/>
          <p:cNvSpPr>
            <a:spLocks noGrp="1"/>
          </p:cNvSpPr>
          <p:nvPr>
            <p:ph idx="1"/>
          </p:nvPr>
        </p:nvSpPr>
        <p:spPr>
          <a:xfrm>
            <a:off x="838200" y="1261872"/>
            <a:ext cx="10515600" cy="4915091"/>
          </a:xfrm>
        </p:spPr>
        <p:txBody>
          <a:bodyPr>
            <a:normAutofit/>
          </a:bodyPr>
          <a:lstStyle/>
          <a:p>
            <a:pPr algn="just"/>
            <a:r>
              <a:rPr lang="en-US" dirty="0" smtClean="0"/>
              <a:t>If </a:t>
            </a:r>
            <a:r>
              <a:rPr lang="en-US" dirty="0"/>
              <a:t>you delete a resource group, all resources contained within it are also deleted. </a:t>
            </a:r>
            <a:endParaRPr lang="en-US" dirty="0" smtClean="0"/>
          </a:p>
          <a:p>
            <a:pPr algn="just"/>
            <a:r>
              <a:rPr lang="en-US" dirty="0" smtClean="0"/>
              <a:t>Organizing </a:t>
            </a:r>
            <a:r>
              <a:rPr lang="en-US" dirty="0"/>
              <a:t>resources by life cycle can be useful in nonproduction environments, where you might try an experiment and then dispose of it. </a:t>
            </a:r>
            <a:endParaRPr lang="en-US" dirty="0" smtClean="0"/>
          </a:p>
          <a:p>
            <a:pPr algn="just"/>
            <a:r>
              <a:rPr lang="en-US" dirty="0" smtClean="0"/>
              <a:t>Resource </a:t>
            </a:r>
            <a:r>
              <a:rPr lang="en-US" dirty="0"/>
              <a:t>groups make it easy to remove a set of resources all at once.</a:t>
            </a:r>
          </a:p>
          <a:p>
            <a:pPr algn="just"/>
            <a:endParaRPr lang="en-US" dirty="0"/>
          </a:p>
        </p:txBody>
      </p:sp>
    </p:spTree>
    <p:extLst>
      <p:ext uri="{BB962C8B-B14F-4D97-AF65-F5344CB8AC3E}">
        <p14:creationId xmlns:p14="http://schemas.microsoft.com/office/powerpoint/2010/main" val="25587220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Authorization</a:t>
            </a:r>
            <a:br>
              <a:rPr lang="en-US" b="1" dirty="0" smtClean="0"/>
            </a:br>
            <a:endParaRPr lang="en-US" dirty="0"/>
          </a:p>
        </p:txBody>
      </p:sp>
      <p:sp>
        <p:nvSpPr>
          <p:cNvPr id="3" name="Content Placeholder 2"/>
          <p:cNvSpPr>
            <a:spLocks noGrp="1"/>
          </p:cNvSpPr>
          <p:nvPr>
            <p:ph idx="1"/>
          </p:nvPr>
        </p:nvSpPr>
        <p:spPr>
          <a:xfrm>
            <a:off x="838200" y="1472184"/>
            <a:ext cx="10515600" cy="4704779"/>
          </a:xfrm>
        </p:spPr>
        <p:txBody>
          <a:bodyPr/>
          <a:lstStyle/>
          <a:p>
            <a:pPr algn="just"/>
            <a:r>
              <a:rPr lang="en-US" dirty="0" smtClean="0"/>
              <a:t>Resource groups are also a scope for applying role-based access control (RBAC) permissions. </a:t>
            </a:r>
          </a:p>
          <a:p>
            <a:pPr algn="just"/>
            <a:r>
              <a:rPr lang="en-US" dirty="0" smtClean="0"/>
              <a:t>By applying RBAC permissions to a resource group, you can ease administration and limit access to allow only what's needed.</a:t>
            </a:r>
            <a:endParaRPr lang="en-US" dirty="0"/>
          </a:p>
        </p:txBody>
      </p:sp>
    </p:spTree>
    <p:extLst>
      <p:ext uri="{BB962C8B-B14F-4D97-AF65-F5344CB8AC3E}">
        <p14:creationId xmlns:p14="http://schemas.microsoft.com/office/powerpoint/2010/main" val="14666043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Azure Resource Manager</a:t>
            </a:r>
            <a:br>
              <a:rPr lang="en-US" b="1" dirty="0" smtClean="0"/>
            </a:br>
            <a:endParaRPr lang="en-US" dirty="0"/>
          </a:p>
        </p:txBody>
      </p:sp>
      <p:sp>
        <p:nvSpPr>
          <p:cNvPr id="3" name="Content Placeholder 2"/>
          <p:cNvSpPr>
            <a:spLocks noGrp="1"/>
          </p:cNvSpPr>
          <p:nvPr>
            <p:ph idx="1"/>
          </p:nvPr>
        </p:nvSpPr>
        <p:spPr>
          <a:xfrm>
            <a:off x="838200" y="1252728"/>
            <a:ext cx="10515600" cy="4924235"/>
          </a:xfrm>
        </p:spPr>
        <p:txBody>
          <a:bodyPr>
            <a:normAutofit/>
          </a:bodyPr>
          <a:lstStyle/>
          <a:p>
            <a:pPr algn="just"/>
            <a:r>
              <a:rPr lang="en-US" dirty="0" smtClean="0"/>
              <a:t>Azure </a:t>
            </a:r>
            <a:r>
              <a:rPr lang="en-US" dirty="0"/>
              <a:t>Resource Manager is the deployment and management service for Azure. </a:t>
            </a:r>
            <a:endParaRPr lang="en-US" dirty="0" smtClean="0"/>
          </a:p>
          <a:p>
            <a:pPr algn="just"/>
            <a:r>
              <a:rPr lang="en-US" dirty="0" smtClean="0"/>
              <a:t>It </a:t>
            </a:r>
            <a:r>
              <a:rPr lang="en-US" dirty="0"/>
              <a:t>provides a management layer that enables you to create, update, and delete resources in your Azure account. </a:t>
            </a:r>
            <a:endParaRPr lang="en-US" dirty="0" smtClean="0"/>
          </a:p>
          <a:p>
            <a:pPr algn="just"/>
            <a:r>
              <a:rPr lang="en-US" dirty="0" smtClean="0"/>
              <a:t>You </a:t>
            </a:r>
            <a:r>
              <a:rPr lang="en-US" dirty="0"/>
              <a:t>use management features like access control, locks, and tags to secure and organize your resources after deployment.</a:t>
            </a:r>
          </a:p>
          <a:p>
            <a:pPr algn="just"/>
            <a:endParaRPr lang="en-US" dirty="0"/>
          </a:p>
        </p:txBody>
      </p:sp>
    </p:spTree>
    <p:extLst>
      <p:ext uri="{BB962C8B-B14F-4D97-AF65-F5344CB8AC3E}">
        <p14:creationId xmlns:p14="http://schemas.microsoft.com/office/powerpoint/2010/main" val="36803809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143000"/>
            <a:ext cx="10515600" cy="5033963"/>
          </a:xfrm>
        </p:spPr>
        <p:txBody>
          <a:bodyPr/>
          <a:lstStyle/>
          <a:p>
            <a:pPr algn="just"/>
            <a:r>
              <a:rPr lang="en-US" dirty="0" smtClean="0"/>
              <a:t>When a user sends a request from any of the Azure tools, APIs, or SDKs, Resource Manager receives the request. </a:t>
            </a:r>
          </a:p>
          <a:p>
            <a:pPr algn="just"/>
            <a:r>
              <a:rPr lang="en-US" dirty="0" smtClean="0"/>
              <a:t>It authenticates and authorizes the request. </a:t>
            </a:r>
          </a:p>
          <a:p>
            <a:pPr algn="just"/>
            <a:r>
              <a:rPr lang="en-US" dirty="0" smtClean="0"/>
              <a:t>Resource Manager sends the request to the Azure service, which takes the requested action. </a:t>
            </a:r>
          </a:p>
          <a:p>
            <a:pPr algn="just"/>
            <a:r>
              <a:rPr lang="en-US" dirty="0" smtClean="0"/>
              <a:t>Because all requests are handled through the same API, you see consistent results and capabilities in all the different tools.</a:t>
            </a:r>
          </a:p>
          <a:p>
            <a:pPr algn="just"/>
            <a:endParaRPr lang="en-US" dirty="0"/>
          </a:p>
        </p:txBody>
      </p:sp>
    </p:spTree>
    <p:extLst>
      <p:ext uri="{BB962C8B-B14F-4D97-AF65-F5344CB8AC3E}">
        <p14:creationId xmlns:p14="http://schemas.microsoft.com/office/powerpoint/2010/main" val="8001625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2739"/>
          </a:xfrm>
        </p:spPr>
        <p:txBody>
          <a:bodyPr>
            <a:normAutofit fontScale="90000"/>
          </a:bodyPr>
          <a:lstStyle/>
          <a:p>
            <a:pPr algn="ctr"/>
            <a:r>
              <a:rPr lang="en-US" dirty="0"/>
              <a:t> </a:t>
            </a:r>
            <a:r>
              <a:rPr lang="en-US" dirty="0" smtClean="0"/>
              <a:t>Role of Resource </a:t>
            </a:r>
            <a:r>
              <a:rPr lang="en-US" dirty="0"/>
              <a:t>Manager plays in handling Azure </a:t>
            </a:r>
            <a:r>
              <a:rPr lang="en-US" dirty="0" smtClean="0"/>
              <a:t>requests</a:t>
            </a:r>
            <a:endParaRPr lang="en-US" dirty="0"/>
          </a:p>
        </p:txBody>
      </p:sp>
      <p:pic>
        <p:nvPicPr>
          <p:cNvPr id="8194" name="Picture 2" descr="Diagram showing a Resource Manager request mode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6736" y="1428505"/>
            <a:ext cx="8808055" cy="4804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2716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170432"/>
            <a:ext cx="10515600" cy="5006531"/>
          </a:xfrm>
        </p:spPr>
        <p:txBody>
          <a:bodyPr/>
          <a:lstStyle/>
          <a:p>
            <a:pPr algn="just"/>
            <a:r>
              <a:rPr lang="en-US" dirty="0"/>
              <a:t>All capabilities that are available in the Azure portal are also available through PowerShell, the Azure CLI, REST APIs, and client SDKs</a:t>
            </a:r>
            <a:r>
              <a:rPr lang="en-US" dirty="0" smtClean="0"/>
              <a:t>.</a:t>
            </a:r>
          </a:p>
          <a:p>
            <a:pPr algn="just"/>
            <a:r>
              <a:rPr lang="en-US" dirty="0" smtClean="0"/>
              <a:t>Functionality </a:t>
            </a:r>
            <a:r>
              <a:rPr lang="en-US" dirty="0"/>
              <a:t>initially released through APIs will be represented in the portal within 180 days of initial release.</a:t>
            </a:r>
          </a:p>
        </p:txBody>
      </p:sp>
    </p:spTree>
    <p:extLst>
      <p:ext uri="{BB962C8B-B14F-4D97-AF65-F5344CB8AC3E}">
        <p14:creationId xmlns:p14="http://schemas.microsoft.com/office/powerpoint/2010/main" val="28664390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7563"/>
          </a:xfrm>
        </p:spPr>
        <p:txBody>
          <a:bodyPr>
            <a:normAutofit fontScale="90000"/>
          </a:bodyPr>
          <a:lstStyle/>
          <a:p>
            <a:r>
              <a:rPr lang="en-US" b="1" dirty="0" smtClean="0"/>
              <a:t>The benefits of using Resource Manager</a:t>
            </a:r>
            <a:br>
              <a:rPr lang="en-US" b="1" dirty="0" smtClean="0"/>
            </a:br>
            <a:endParaRPr lang="en-US" dirty="0"/>
          </a:p>
        </p:txBody>
      </p:sp>
      <p:sp>
        <p:nvSpPr>
          <p:cNvPr id="3" name="Content Placeholder 2"/>
          <p:cNvSpPr>
            <a:spLocks noGrp="1"/>
          </p:cNvSpPr>
          <p:nvPr>
            <p:ph idx="1"/>
          </p:nvPr>
        </p:nvSpPr>
        <p:spPr>
          <a:xfrm>
            <a:off x="838200" y="1033272"/>
            <a:ext cx="10515600" cy="5143691"/>
          </a:xfrm>
        </p:spPr>
        <p:txBody>
          <a:bodyPr>
            <a:normAutofit/>
          </a:bodyPr>
          <a:lstStyle/>
          <a:p>
            <a:pPr algn="just"/>
            <a:r>
              <a:rPr lang="en-US" dirty="0" smtClean="0"/>
              <a:t>Manage </a:t>
            </a:r>
            <a:r>
              <a:rPr lang="en-US" dirty="0"/>
              <a:t>your infrastructure through declarative templates rather than scripts. A Resource Manager template is a JSON file that defines what you want to deploy to Azure.</a:t>
            </a:r>
          </a:p>
          <a:p>
            <a:pPr algn="just"/>
            <a:r>
              <a:rPr lang="en-US" dirty="0"/>
              <a:t>Deploy, manage, and monitor all the resources for your solution as a group, rather than handling these resources individually.</a:t>
            </a:r>
          </a:p>
          <a:p>
            <a:pPr algn="just"/>
            <a:r>
              <a:rPr lang="en-US" dirty="0"/>
              <a:t>Redeploy your solution throughout the development life cycle and have confidence your resources are deployed in a consistent state.</a:t>
            </a:r>
          </a:p>
          <a:p>
            <a:pPr algn="just"/>
            <a:r>
              <a:rPr lang="en-US" dirty="0"/>
              <a:t>Define the dependencies between resources so they're deployed in the correct order.</a:t>
            </a:r>
          </a:p>
          <a:p>
            <a:pPr algn="just"/>
            <a:endParaRPr lang="en-US" dirty="0"/>
          </a:p>
        </p:txBody>
      </p:sp>
    </p:spTree>
    <p:extLst>
      <p:ext uri="{BB962C8B-B14F-4D97-AF65-F5344CB8AC3E}">
        <p14:creationId xmlns:p14="http://schemas.microsoft.com/office/powerpoint/2010/main" val="10817648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033272"/>
            <a:ext cx="10515600" cy="5143691"/>
          </a:xfrm>
        </p:spPr>
        <p:txBody>
          <a:bodyPr/>
          <a:lstStyle/>
          <a:p>
            <a:pPr algn="just"/>
            <a:r>
              <a:rPr lang="en-US" dirty="0" smtClean="0"/>
              <a:t>Apply access control to all services because RBAC is natively integrated into the management platform.</a:t>
            </a:r>
          </a:p>
          <a:p>
            <a:pPr algn="just"/>
            <a:r>
              <a:rPr lang="en-US" dirty="0" smtClean="0"/>
              <a:t>Apply tags to resources to logically organize all the resources in your subscription.</a:t>
            </a:r>
          </a:p>
          <a:p>
            <a:pPr algn="just"/>
            <a:r>
              <a:rPr lang="en-US" dirty="0" smtClean="0"/>
              <a:t>Clarify your organization's billing by viewing costs for a group of resources that share the same tag.</a:t>
            </a:r>
          </a:p>
          <a:p>
            <a:endParaRPr lang="en-US" dirty="0"/>
          </a:p>
        </p:txBody>
      </p:sp>
    </p:spTree>
    <p:extLst>
      <p:ext uri="{BB962C8B-B14F-4D97-AF65-F5344CB8AC3E}">
        <p14:creationId xmlns:p14="http://schemas.microsoft.com/office/powerpoint/2010/main" val="35103640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Azure subscriptions and management groups</a:t>
            </a:r>
            <a:endParaRPr lang="en-US" dirty="0"/>
          </a:p>
        </p:txBody>
      </p:sp>
      <p:sp>
        <p:nvSpPr>
          <p:cNvPr id="3" name="Content Placeholder 2"/>
          <p:cNvSpPr>
            <a:spLocks noGrp="1"/>
          </p:cNvSpPr>
          <p:nvPr>
            <p:ph idx="1"/>
          </p:nvPr>
        </p:nvSpPr>
        <p:spPr>
          <a:xfrm>
            <a:off x="838200" y="1307592"/>
            <a:ext cx="10515600" cy="4869371"/>
          </a:xfrm>
        </p:spPr>
        <p:txBody>
          <a:bodyPr/>
          <a:lstStyle/>
          <a:p>
            <a:endParaRPr lang="en-US" dirty="0"/>
          </a:p>
        </p:txBody>
      </p:sp>
    </p:spTree>
    <p:extLst>
      <p:ext uri="{BB962C8B-B14F-4D97-AF65-F5344CB8AC3E}">
        <p14:creationId xmlns:p14="http://schemas.microsoft.com/office/powerpoint/2010/main" val="1900983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Screenshot of the hierarchy for objects in Az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4860" y="612648"/>
            <a:ext cx="7143212" cy="5664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6586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7563"/>
          </a:xfrm>
        </p:spPr>
        <p:txBody>
          <a:bodyPr>
            <a:normAutofit fontScale="90000"/>
          </a:bodyPr>
          <a:lstStyle/>
          <a:p>
            <a:r>
              <a:rPr lang="en-US" b="1" dirty="0" smtClean="0"/>
              <a:t>Azure subscriptions</a:t>
            </a:r>
            <a:br>
              <a:rPr lang="en-US" b="1" dirty="0" smtClean="0"/>
            </a:br>
            <a:endParaRPr lang="en-US" dirty="0"/>
          </a:p>
        </p:txBody>
      </p:sp>
      <p:sp>
        <p:nvSpPr>
          <p:cNvPr id="3" name="Content Placeholder 2"/>
          <p:cNvSpPr>
            <a:spLocks noGrp="1"/>
          </p:cNvSpPr>
          <p:nvPr>
            <p:ph idx="1"/>
          </p:nvPr>
        </p:nvSpPr>
        <p:spPr>
          <a:xfrm>
            <a:off x="838200" y="932688"/>
            <a:ext cx="10515600" cy="5244275"/>
          </a:xfrm>
        </p:spPr>
        <p:txBody>
          <a:bodyPr/>
          <a:lstStyle/>
          <a:p>
            <a:r>
              <a:rPr lang="en-US" dirty="0" smtClean="0"/>
              <a:t>Using </a:t>
            </a:r>
            <a:r>
              <a:rPr lang="en-US" dirty="0"/>
              <a:t>Azure requires an Azure subscription. </a:t>
            </a:r>
            <a:endParaRPr lang="en-US" dirty="0" smtClean="0"/>
          </a:p>
          <a:p>
            <a:r>
              <a:rPr lang="en-US" dirty="0" smtClean="0"/>
              <a:t>A </a:t>
            </a:r>
            <a:r>
              <a:rPr lang="en-US" dirty="0"/>
              <a:t>subscription provides you with authenticated and authorized access to Azure products and services. </a:t>
            </a:r>
            <a:endParaRPr lang="en-US" dirty="0" smtClean="0"/>
          </a:p>
          <a:p>
            <a:r>
              <a:rPr lang="en-US" dirty="0" smtClean="0"/>
              <a:t>It </a:t>
            </a:r>
            <a:r>
              <a:rPr lang="en-US" dirty="0"/>
              <a:t>also allows you to provision resources. </a:t>
            </a:r>
            <a:endParaRPr lang="en-US" dirty="0" smtClean="0"/>
          </a:p>
          <a:p>
            <a:r>
              <a:rPr lang="en-US" dirty="0" smtClean="0"/>
              <a:t>An </a:t>
            </a:r>
            <a:r>
              <a:rPr lang="en-US" dirty="0"/>
              <a:t>Azure subscription is a logical unit of Azure services that links to an Azure account, which is an identity in Azure Active Directory (Azure AD) or in a directory that Azure AD trusts.</a:t>
            </a:r>
          </a:p>
          <a:p>
            <a:endParaRPr lang="en-US" dirty="0"/>
          </a:p>
        </p:txBody>
      </p:sp>
    </p:spTree>
    <p:extLst>
      <p:ext uri="{BB962C8B-B14F-4D97-AF65-F5344CB8AC3E}">
        <p14:creationId xmlns:p14="http://schemas.microsoft.com/office/powerpoint/2010/main" val="30500577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descr="Diagram showing Azure subscriptions using authentication and authorization to access Azure accoun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8721" y="1982857"/>
            <a:ext cx="9061126" cy="3726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3482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1208"/>
            <a:ext cx="10515600" cy="5655755"/>
          </a:xfrm>
        </p:spPr>
        <p:txBody>
          <a:bodyPr>
            <a:normAutofit/>
          </a:bodyPr>
          <a:lstStyle/>
          <a:p>
            <a:endParaRPr lang="en-US" dirty="0" smtClean="0"/>
          </a:p>
          <a:p>
            <a:r>
              <a:rPr lang="en-US" dirty="0" smtClean="0"/>
              <a:t>An </a:t>
            </a:r>
            <a:r>
              <a:rPr lang="en-US" dirty="0"/>
              <a:t>account can have one subscription or multiple subscriptions that have different billing models and to which you apply different access-management policies. </a:t>
            </a:r>
            <a:endParaRPr lang="en-US" dirty="0" smtClean="0"/>
          </a:p>
          <a:p>
            <a:r>
              <a:rPr lang="en-US" dirty="0" smtClean="0"/>
              <a:t>You </a:t>
            </a:r>
            <a:r>
              <a:rPr lang="en-US" dirty="0"/>
              <a:t>can use Azure subscriptions to define boundaries around Azure products, services, and resources. </a:t>
            </a:r>
            <a:endParaRPr lang="en-US" dirty="0" smtClean="0"/>
          </a:p>
          <a:p>
            <a:r>
              <a:rPr lang="en-US" dirty="0" smtClean="0"/>
              <a:t>There </a:t>
            </a:r>
            <a:r>
              <a:rPr lang="en-US" dirty="0"/>
              <a:t>are two types of subscription boundaries that you can use:</a:t>
            </a:r>
          </a:p>
          <a:p>
            <a:pPr lvl="1"/>
            <a:r>
              <a:rPr lang="en-US" sz="2800" b="1" dirty="0"/>
              <a:t>Billing </a:t>
            </a:r>
            <a:r>
              <a:rPr lang="en-US" sz="2800" b="1" dirty="0" smtClean="0"/>
              <a:t>boundary</a:t>
            </a:r>
            <a:endParaRPr lang="en-US" sz="2800" dirty="0" smtClean="0"/>
          </a:p>
          <a:p>
            <a:pPr lvl="1"/>
            <a:r>
              <a:rPr lang="en-US" sz="2800" b="1" dirty="0" smtClean="0"/>
              <a:t>Access control boundary</a:t>
            </a:r>
            <a:endParaRPr lang="en-US" sz="2800" dirty="0" smtClean="0"/>
          </a:p>
          <a:p>
            <a:endParaRPr lang="en-US" dirty="0"/>
          </a:p>
        </p:txBody>
      </p:sp>
    </p:spTree>
    <p:extLst>
      <p:ext uri="{BB962C8B-B14F-4D97-AF65-F5344CB8AC3E}">
        <p14:creationId xmlns:p14="http://schemas.microsoft.com/office/powerpoint/2010/main" val="15086025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41832"/>
            <a:ext cx="10515600" cy="5235131"/>
          </a:xfrm>
        </p:spPr>
        <p:txBody>
          <a:bodyPr>
            <a:normAutofit/>
          </a:bodyPr>
          <a:lstStyle/>
          <a:p>
            <a:pPr marL="0" indent="0" algn="just">
              <a:buNone/>
            </a:pPr>
            <a:r>
              <a:rPr lang="en-US" b="1" dirty="0" smtClean="0"/>
              <a:t>Billing boundary</a:t>
            </a:r>
            <a:r>
              <a:rPr lang="en-US" dirty="0" smtClean="0"/>
              <a:t>: </a:t>
            </a:r>
          </a:p>
          <a:p>
            <a:pPr algn="just"/>
            <a:r>
              <a:rPr lang="en-US" dirty="0" smtClean="0"/>
              <a:t>This subscription type determines how an Azure account is billed for using Azure. </a:t>
            </a:r>
          </a:p>
          <a:p>
            <a:pPr algn="just"/>
            <a:r>
              <a:rPr lang="en-US" dirty="0" smtClean="0"/>
              <a:t>You can create multiple subscriptions for different types of billing requirements. </a:t>
            </a:r>
          </a:p>
          <a:p>
            <a:pPr algn="just"/>
            <a:r>
              <a:rPr lang="en-US" dirty="0" smtClean="0"/>
              <a:t>Azure generates separate billing reports and invoices for each subscription so that you can organize and manage costs.</a:t>
            </a:r>
          </a:p>
          <a:p>
            <a:pPr algn="just"/>
            <a:endParaRPr lang="en-US" dirty="0"/>
          </a:p>
        </p:txBody>
      </p:sp>
    </p:spTree>
    <p:extLst>
      <p:ext uri="{BB962C8B-B14F-4D97-AF65-F5344CB8AC3E}">
        <p14:creationId xmlns:p14="http://schemas.microsoft.com/office/powerpoint/2010/main" val="29590653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1792"/>
            <a:ext cx="10515600" cy="5555171"/>
          </a:xfrm>
        </p:spPr>
        <p:txBody>
          <a:bodyPr/>
          <a:lstStyle/>
          <a:p>
            <a:pPr marL="0" indent="0" algn="just">
              <a:buNone/>
            </a:pPr>
            <a:r>
              <a:rPr lang="en-US" b="1" dirty="0" smtClean="0"/>
              <a:t>Access control boundary</a:t>
            </a:r>
            <a:r>
              <a:rPr lang="en-US" dirty="0" smtClean="0"/>
              <a:t>: </a:t>
            </a:r>
          </a:p>
          <a:p>
            <a:pPr algn="just"/>
            <a:r>
              <a:rPr lang="en-US" dirty="0" smtClean="0"/>
              <a:t>Azure applies access-management policies at the subscription level, and you can create separate subscriptions to reflect different organizational structures. </a:t>
            </a:r>
          </a:p>
          <a:p>
            <a:pPr algn="just"/>
            <a:r>
              <a:rPr lang="en-US" dirty="0" smtClean="0"/>
              <a:t>An example is that within a business, you have different departments to which you apply distinct Azure subscription policies. </a:t>
            </a:r>
          </a:p>
          <a:p>
            <a:pPr algn="just"/>
            <a:r>
              <a:rPr lang="en-US" dirty="0" smtClean="0"/>
              <a:t>This billing model allows you to manage and control access to the resources that users provision with specific subscriptions.</a:t>
            </a:r>
          </a:p>
          <a:p>
            <a:pPr algn="just"/>
            <a:endParaRPr lang="en-US" dirty="0"/>
          </a:p>
        </p:txBody>
      </p:sp>
    </p:spTree>
    <p:extLst>
      <p:ext uri="{BB962C8B-B14F-4D97-AF65-F5344CB8AC3E}">
        <p14:creationId xmlns:p14="http://schemas.microsoft.com/office/powerpoint/2010/main" val="10546891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Create additional Azure subscriptions</a:t>
            </a:r>
            <a:br>
              <a:rPr lang="en-US" b="1" dirty="0" smtClean="0"/>
            </a:br>
            <a:endParaRPr lang="en-US" dirty="0"/>
          </a:p>
        </p:txBody>
      </p:sp>
      <p:sp>
        <p:nvSpPr>
          <p:cNvPr id="3" name="Content Placeholder 2"/>
          <p:cNvSpPr>
            <a:spLocks noGrp="1"/>
          </p:cNvSpPr>
          <p:nvPr>
            <p:ph idx="1"/>
          </p:nvPr>
        </p:nvSpPr>
        <p:spPr>
          <a:xfrm>
            <a:off x="838200" y="1307592"/>
            <a:ext cx="10515600" cy="4869371"/>
          </a:xfrm>
        </p:spPr>
        <p:txBody>
          <a:bodyPr>
            <a:normAutofit/>
          </a:bodyPr>
          <a:lstStyle/>
          <a:p>
            <a:pPr algn="just"/>
            <a:r>
              <a:rPr lang="en-US" dirty="0" smtClean="0"/>
              <a:t>You </a:t>
            </a:r>
            <a:r>
              <a:rPr lang="en-US" dirty="0"/>
              <a:t>might want to create additional subscriptions for resource or billing management purposes. </a:t>
            </a:r>
            <a:endParaRPr lang="en-US" dirty="0" smtClean="0"/>
          </a:p>
          <a:p>
            <a:pPr algn="just"/>
            <a:r>
              <a:rPr lang="en-US" dirty="0" smtClean="0"/>
              <a:t>For </a:t>
            </a:r>
            <a:r>
              <a:rPr lang="en-US" dirty="0"/>
              <a:t>example, you might choose to create additional subscriptions to separate:</a:t>
            </a:r>
          </a:p>
          <a:p>
            <a:pPr marL="0" indent="0" algn="just">
              <a:buNone/>
            </a:pPr>
            <a:r>
              <a:rPr lang="en-US" b="1" dirty="0"/>
              <a:t>Environments:</a:t>
            </a:r>
            <a:r>
              <a:rPr lang="en-US" dirty="0"/>
              <a:t> </a:t>
            </a:r>
            <a:endParaRPr lang="en-US" dirty="0" smtClean="0"/>
          </a:p>
          <a:p>
            <a:pPr algn="just"/>
            <a:r>
              <a:rPr lang="en-US" dirty="0" smtClean="0"/>
              <a:t>When </a:t>
            </a:r>
            <a:r>
              <a:rPr lang="en-US" dirty="0"/>
              <a:t>managing your resources, you can choose to create subscriptions to set up separate environments for development and testing, security, or to isolate data for compliance reasons. </a:t>
            </a:r>
            <a:endParaRPr lang="en-US" dirty="0" smtClean="0"/>
          </a:p>
          <a:p>
            <a:pPr algn="just"/>
            <a:r>
              <a:rPr lang="en-US" dirty="0" smtClean="0"/>
              <a:t>This </a:t>
            </a:r>
            <a:r>
              <a:rPr lang="en-US" dirty="0"/>
              <a:t>design is particularly useful because resource access control occurs at the subscription level.</a:t>
            </a:r>
          </a:p>
          <a:p>
            <a:pPr algn="just"/>
            <a:endParaRPr lang="en-US" dirty="0"/>
          </a:p>
        </p:txBody>
      </p:sp>
    </p:spTree>
    <p:extLst>
      <p:ext uri="{BB962C8B-B14F-4D97-AF65-F5344CB8AC3E}">
        <p14:creationId xmlns:p14="http://schemas.microsoft.com/office/powerpoint/2010/main" val="709176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68680"/>
            <a:ext cx="10515600" cy="5308283"/>
          </a:xfrm>
        </p:spPr>
        <p:txBody>
          <a:bodyPr>
            <a:normAutofit/>
          </a:bodyPr>
          <a:lstStyle/>
          <a:p>
            <a:pPr marL="0" indent="0" algn="just">
              <a:buNone/>
            </a:pPr>
            <a:r>
              <a:rPr lang="en-US" b="1" dirty="0" smtClean="0"/>
              <a:t>Organizational structures:</a:t>
            </a:r>
            <a:r>
              <a:rPr lang="en-US" dirty="0" smtClean="0"/>
              <a:t> </a:t>
            </a:r>
          </a:p>
          <a:p>
            <a:pPr algn="just"/>
            <a:r>
              <a:rPr lang="en-US" dirty="0" smtClean="0"/>
              <a:t>You can create subscriptions to reflect different organizational structures. </a:t>
            </a:r>
          </a:p>
          <a:p>
            <a:pPr algn="just"/>
            <a:r>
              <a:rPr lang="en-US" dirty="0" smtClean="0"/>
              <a:t>For example, you could limit a team to lower-cost resources, while allowing the IT department a full range. </a:t>
            </a:r>
          </a:p>
          <a:p>
            <a:pPr algn="just"/>
            <a:r>
              <a:rPr lang="en-US" dirty="0" smtClean="0"/>
              <a:t>This design allows you to manage and control access to the resources that users provision within each subscription.</a:t>
            </a:r>
          </a:p>
        </p:txBody>
      </p:sp>
    </p:spTree>
    <p:extLst>
      <p:ext uri="{BB962C8B-B14F-4D97-AF65-F5344CB8AC3E}">
        <p14:creationId xmlns:p14="http://schemas.microsoft.com/office/powerpoint/2010/main" val="36832386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04672"/>
            <a:ext cx="10515600" cy="5372291"/>
          </a:xfrm>
        </p:spPr>
        <p:txBody>
          <a:bodyPr/>
          <a:lstStyle/>
          <a:p>
            <a:pPr marL="0" indent="0" algn="just">
              <a:buNone/>
            </a:pPr>
            <a:r>
              <a:rPr lang="en-US" b="1" dirty="0" smtClean="0"/>
              <a:t>Billing:</a:t>
            </a:r>
            <a:r>
              <a:rPr lang="en-US" dirty="0" smtClean="0"/>
              <a:t> </a:t>
            </a:r>
          </a:p>
          <a:p>
            <a:pPr algn="just"/>
            <a:r>
              <a:rPr lang="en-US" dirty="0" smtClean="0"/>
              <a:t>You might want to also create additional subscriptions for billing purposes. </a:t>
            </a:r>
          </a:p>
          <a:p>
            <a:pPr algn="just"/>
            <a:r>
              <a:rPr lang="en-US" dirty="0" smtClean="0"/>
              <a:t>Because costs are first aggregated at the subscription level, you might want to create subscriptions to manage and track costs based on your needs. </a:t>
            </a:r>
          </a:p>
          <a:p>
            <a:pPr algn="just"/>
            <a:r>
              <a:rPr lang="en-US" dirty="0" smtClean="0"/>
              <a:t>For instance, you might want to create one subscription for your production workloads and another subscription for your development and testing workloads.</a:t>
            </a:r>
          </a:p>
          <a:p>
            <a:pPr algn="just"/>
            <a:endParaRPr lang="en-US" dirty="0" smtClean="0"/>
          </a:p>
          <a:p>
            <a:pPr algn="just"/>
            <a:endParaRPr lang="en-US" dirty="0"/>
          </a:p>
        </p:txBody>
      </p:sp>
    </p:spTree>
    <p:extLst>
      <p:ext uri="{BB962C8B-B14F-4D97-AF65-F5344CB8AC3E}">
        <p14:creationId xmlns:p14="http://schemas.microsoft.com/office/powerpoint/2010/main" val="12128758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7744"/>
            <a:ext cx="10515600" cy="5939219"/>
          </a:xfrm>
        </p:spPr>
        <p:txBody>
          <a:bodyPr/>
          <a:lstStyle/>
          <a:p>
            <a:r>
              <a:rPr lang="en-US" dirty="0" smtClean="0"/>
              <a:t>You might also need additional subscriptions because of:</a:t>
            </a:r>
          </a:p>
          <a:p>
            <a:pPr marL="0" indent="0">
              <a:buNone/>
            </a:pPr>
            <a:r>
              <a:rPr lang="en-US" b="1" dirty="0" smtClean="0"/>
              <a:t>Subscription limits:</a:t>
            </a:r>
            <a:r>
              <a:rPr lang="en-US" dirty="0" smtClean="0"/>
              <a:t> </a:t>
            </a:r>
          </a:p>
          <a:p>
            <a:r>
              <a:rPr lang="en-US" dirty="0" smtClean="0"/>
              <a:t>Subscriptions are bound to some hard limitations. </a:t>
            </a:r>
          </a:p>
          <a:p>
            <a:r>
              <a:rPr lang="en-US" dirty="0" smtClean="0"/>
              <a:t>For example, the maximum number of Azure ExpressRoute circuits per subscription is 10. </a:t>
            </a:r>
          </a:p>
          <a:p>
            <a:r>
              <a:rPr lang="en-US" dirty="0" smtClean="0"/>
              <a:t>Those limits should be considered as you create subscriptions on your account. </a:t>
            </a:r>
          </a:p>
          <a:p>
            <a:r>
              <a:rPr lang="en-US" dirty="0" smtClean="0"/>
              <a:t>If there's a need to go over those limits in particular scenarios, you might need additional subscriptions.</a:t>
            </a:r>
          </a:p>
          <a:p>
            <a:endParaRPr lang="en-US" dirty="0"/>
          </a:p>
        </p:txBody>
      </p:sp>
    </p:spTree>
    <p:extLst>
      <p:ext uri="{BB962C8B-B14F-4D97-AF65-F5344CB8AC3E}">
        <p14:creationId xmlns:p14="http://schemas.microsoft.com/office/powerpoint/2010/main" val="35231732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6435"/>
          </a:xfrm>
        </p:spPr>
        <p:txBody>
          <a:bodyPr>
            <a:normAutofit fontScale="90000"/>
          </a:bodyPr>
          <a:lstStyle/>
          <a:p>
            <a:r>
              <a:rPr lang="en-US" b="1" dirty="0" smtClean="0"/>
              <a:t>Customize billing to meet your needs</a:t>
            </a:r>
            <a:br>
              <a:rPr lang="en-US" b="1" dirty="0" smtClean="0"/>
            </a:br>
            <a:endParaRPr lang="en-US" dirty="0"/>
          </a:p>
        </p:txBody>
      </p:sp>
      <p:sp>
        <p:nvSpPr>
          <p:cNvPr id="3" name="Content Placeholder 2"/>
          <p:cNvSpPr>
            <a:spLocks noGrp="1"/>
          </p:cNvSpPr>
          <p:nvPr>
            <p:ph idx="1"/>
          </p:nvPr>
        </p:nvSpPr>
        <p:spPr>
          <a:xfrm>
            <a:off x="838200" y="850392"/>
            <a:ext cx="10515600" cy="5326571"/>
          </a:xfrm>
        </p:spPr>
        <p:txBody>
          <a:bodyPr/>
          <a:lstStyle/>
          <a:p>
            <a:pPr algn="just"/>
            <a:r>
              <a:rPr lang="en-US" dirty="0" smtClean="0"/>
              <a:t>If </a:t>
            </a:r>
            <a:r>
              <a:rPr lang="en-US" dirty="0"/>
              <a:t>you have multiple subscriptions, you can organize them into invoice sections. </a:t>
            </a:r>
            <a:endParaRPr lang="en-US" dirty="0" smtClean="0"/>
          </a:p>
          <a:p>
            <a:pPr algn="just"/>
            <a:r>
              <a:rPr lang="en-US" dirty="0" smtClean="0"/>
              <a:t>Each </a:t>
            </a:r>
            <a:r>
              <a:rPr lang="en-US" dirty="0"/>
              <a:t>invoice section is a line item on the invoice that shows the charges incurred that month. </a:t>
            </a:r>
            <a:endParaRPr lang="en-US" dirty="0" smtClean="0"/>
          </a:p>
          <a:p>
            <a:pPr algn="just"/>
            <a:r>
              <a:rPr lang="en-US" dirty="0" smtClean="0"/>
              <a:t>For </a:t>
            </a:r>
            <a:r>
              <a:rPr lang="en-US" dirty="0"/>
              <a:t>example, you might need a single invoice for your organization but want to organize charges by department, team, or project.</a:t>
            </a:r>
          </a:p>
          <a:p>
            <a:pPr algn="just"/>
            <a:r>
              <a:rPr lang="en-US" dirty="0"/>
              <a:t>Depending on your needs, you can set up multiple invoices within the same billing account. </a:t>
            </a:r>
            <a:endParaRPr lang="en-US" dirty="0" smtClean="0"/>
          </a:p>
          <a:p>
            <a:pPr algn="just"/>
            <a:r>
              <a:rPr lang="en-US" dirty="0" smtClean="0"/>
              <a:t>To </a:t>
            </a:r>
            <a:r>
              <a:rPr lang="en-US" dirty="0"/>
              <a:t>do this, create additional billing profiles. </a:t>
            </a:r>
            <a:endParaRPr lang="en-US" dirty="0" smtClean="0"/>
          </a:p>
          <a:p>
            <a:pPr algn="just"/>
            <a:r>
              <a:rPr lang="en-US" dirty="0" smtClean="0"/>
              <a:t>Each </a:t>
            </a:r>
            <a:r>
              <a:rPr lang="en-US" dirty="0"/>
              <a:t>billing profile has its own monthly invoice and payment method.</a:t>
            </a:r>
          </a:p>
          <a:p>
            <a:pPr algn="just"/>
            <a:endParaRPr lang="en-US" dirty="0"/>
          </a:p>
        </p:txBody>
      </p:sp>
    </p:spTree>
    <p:extLst>
      <p:ext uri="{BB962C8B-B14F-4D97-AF65-F5344CB8AC3E}">
        <p14:creationId xmlns:p14="http://schemas.microsoft.com/office/powerpoint/2010/main" val="1624021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0624"/>
            <a:ext cx="10515600" cy="5756339"/>
          </a:xfrm>
        </p:spPr>
        <p:txBody>
          <a:bodyPr>
            <a:normAutofit/>
          </a:bodyPr>
          <a:lstStyle/>
          <a:p>
            <a:pPr marL="0" indent="0" algn="just">
              <a:buNone/>
            </a:pPr>
            <a:endParaRPr lang="en-US" b="1" dirty="0" smtClean="0"/>
          </a:p>
          <a:p>
            <a:pPr marL="0" indent="0" algn="just">
              <a:buNone/>
            </a:pPr>
            <a:r>
              <a:rPr lang="en-US" b="1" dirty="0" smtClean="0"/>
              <a:t>Resources</a:t>
            </a:r>
            <a:r>
              <a:rPr lang="en-US" dirty="0"/>
              <a:t>: </a:t>
            </a:r>
            <a:endParaRPr lang="en-US" dirty="0" smtClean="0"/>
          </a:p>
          <a:p>
            <a:pPr algn="just"/>
            <a:r>
              <a:rPr lang="en-US" dirty="0" smtClean="0"/>
              <a:t>Resources </a:t>
            </a:r>
            <a:r>
              <a:rPr lang="en-US" dirty="0"/>
              <a:t>are instances of services that you create, like virtual machines, storage, or SQL databases</a:t>
            </a:r>
            <a:r>
              <a:rPr lang="en-US" dirty="0" smtClean="0"/>
              <a:t>.</a:t>
            </a:r>
          </a:p>
          <a:p>
            <a:pPr marL="0" indent="0" algn="just">
              <a:buNone/>
            </a:pPr>
            <a:endParaRPr lang="en-US" dirty="0"/>
          </a:p>
          <a:p>
            <a:pPr marL="0" indent="0" algn="just">
              <a:buNone/>
            </a:pPr>
            <a:r>
              <a:rPr lang="en-US" b="1" dirty="0"/>
              <a:t>Resource groups</a:t>
            </a:r>
            <a:r>
              <a:rPr lang="en-US" dirty="0"/>
              <a:t>: </a:t>
            </a:r>
            <a:endParaRPr lang="en-US" dirty="0" smtClean="0"/>
          </a:p>
          <a:p>
            <a:pPr algn="just"/>
            <a:r>
              <a:rPr lang="en-US" dirty="0" smtClean="0"/>
              <a:t>Resources </a:t>
            </a:r>
            <a:r>
              <a:rPr lang="en-US" dirty="0"/>
              <a:t>are combined into resource groups, which act as a logical container into which Azure resources like web apps, databases, and storage accounts are deployed and managed.</a:t>
            </a:r>
          </a:p>
          <a:p>
            <a:pPr marL="0" indent="0" algn="just">
              <a:buNone/>
            </a:pPr>
            <a:endParaRPr lang="en-US" dirty="0"/>
          </a:p>
        </p:txBody>
      </p:sp>
    </p:spTree>
    <p:extLst>
      <p:ext uri="{BB962C8B-B14F-4D97-AF65-F5344CB8AC3E}">
        <p14:creationId xmlns:p14="http://schemas.microsoft.com/office/powerpoint/2010/main" val="40161365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The following diagram shows an overview of how billing is structured. If you've previously signed up for Azure or if your organization has an Enterprise Agreement, your billing might be set up differently.</a:t>
            </a:r>
          </a:p>
        </p:txBody>
      </p:sp>
      <p:pic>
        <p:nvPicPr>
          <p:cNvPr id="10242" name="Picture 2" descr="Flowchart-style diagram showing an example of setting up a billing structure where different groups like marketing or development have their own Azure subscription that rolls up into a larger company-paid Azure billing accou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9553" y="1536192"/>
            <a:ext cx="9374754" cy="4169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8682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93827"/>
          </a:xfrm>
        </p:spPr>
        <p:txBody>
          <a:bodyPr>
            <a:normAutofit fontScale="90000"/>
          </a:bodyPr>
          <a:lstStyle/>
          <a:p>
            <a:r>
              <a:rPr lang="en-US" b="1" dirty="0" smtClean="0"/>
              <a:t>Azure management groups</a:t>
            </a:r>
            <a:br>
              <a:rPr lang="en-US" b="1" dirty="0" smtClean="0"/>
            </a:br>
            <a:endParaRPr lang="en-US" dirty="0"/>
          </a:p>
        </p:txBody>
      </p:sp>
      <p:sp>
        <p:nvSpPr>
          <p:cNvPr id="3" name="Content Placeholder 2"/>
          <p:cNvSpPr>
            <a:spLocks noGrp="1"/>
          </p:cNvSpPr>
          <p:nvPr>
            <p:ph idx="1"/>
          </p:nvPr>
        </p:nvSpPr>
        <p:spPr>
          <a:xfrm>
            <a:off x="838200" y="694944"/>
            <a:ext cx="10515600" cy="5482019"/>
          </a:xfrm>
        </p:spPr>
        <p:txBody>
          <a:bodyPr>
            <a:normAutofit/>
          </a:bodyPr>
          <a:lstStyle/>
          <a:p>
            <a:pPr algn="just"/>
            <a:r>
              <a:rPr lang="en-US" dirty="0" smtClean="0"/>
              <a:t>If </a:t>
            </a:r>
            <a:r>
              <a:rPr lang="en-US" dirty="0"/>
              <a:t>your organization has many subscriptions, you might need a way to efficiently manage access, policies, and compliance for those subscriptions</a:t>
            </a:r>
            <a:r>
              <a:rPr lang="en-US" dirty="0" smtClean="0"/>
              <a:t>.</a:t>
            </a:r>
          </a:p>
          <a:p>
            <a:pPr algn="just"/>
            <a:r>
              <a:rPr lang="en-US" dirty="0" smtClean="0"/>
              <a:t> </a:t>
            </a:r>
            <a:r>
              <a:rPr lang="en-US" dirty="0"/>
              <a:t>Azure management groups provide a level of scope above subscriptions. </a:t>
            </a:r>
            <a:endParaRPr lang="en-US" dirty="0" smtClean="0"/>
          </a:p>
          <a:p>
            <a:pPr algn="just"/>
            <a:r>
              <a:rPr lang="en-US" dirty="0" smtClean="0"/>
              <a:t>You </a:t>
            </a:r>
            <a:r>
              <a:rPr lang="en-US" dirty="0"/>
              <a:t>organize subscriptions into containers called management groups and apply your governance conditions to the management groups. </a:t>
            </a:r>
            <a:endParaRPr lang="en-US" dirty="0" smtClean="0"/>
          </a:p>
          <a:p>
            <a:pPr algn="just"/>
            <a:r>
              <a:rPr lang="en-US" dirty="0" smtClean="0"/>
              <a:t>All </a:t>
            </a:r>
            <a:r>
              <a:rPr lang="en-US" dirty="0"/>
              <a:t>subscriptions within a management group automatically inherit the conditions applied to the management group. </a:t>
            </a:r>
            <a:endParaRPr lang="en-US" dirty="0" smtClean="0"/>
          </a:p>
          <a:p>
            <a:pPr algn="just"/>
            <a:r>
              <a:rPr lang="en-US" dirty="0" smtClean="0"/>
              <a:t>Management </a:t>
            </a:r>
            <a:r>
              <a:rPr lang="en-US" dirty="0"/>
              <a:t>groups give you enterprise-grade management at a large scale no matter what type of subscriptions you might have. </a:t>
            </a:r>
            <a:endParaRPr lang="en-US" dirty="0" smtClean="0"/>
          </a:p>
          <a:p>
            <a:pPr algn="just"/>
            <a:endParaRPr lang="en-US" dirty="0"/>
          </a:p>
        </p:txBody>
      </p:sp>
    </p:spTree>
    <p:extLst>
      <p:ext uri="{BB962C8B-B14F-4D97-AF65-F5344CB8AC3E}">
        <p14:creationId xmlns:p14="http://schemas.microsoft.com/office/powerpoint/2010/main" val="40026105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078992"/>
            <a:ext cx="10515600" cy="5097971"/>
          </a:xfrm>
        </p:spPr>
        <p:txBody>
          <a:bodyPr/>
          <a:lstStyle/>
          <a:p>
            <a:pPr algn="just"/>
            <a:r>
              <a:rPr lang="en-US" dirty="0" smtClean="0"/>
              <a:t>All subscriptions within a single management group must trust the same Azure AD tenant.</a:t>
            </a:r>
          </a:p>
          <a:p>
            <a:pPr algn="just"/>
            <a:r>
              <a:rPr lang="en-US" dirty="0" smtClean="0"/>
              <a:t>For example, you can apply policies to a management group that limits the regions available for VM creation. </a:t>
            </a:r>
          </a:p>
          <a:p>
            <a:pPr algn="just"/>
            <a:r>
              <a:rPr lang="en-US" dirty="0" smtClean="0"/>
              <a:t>This policy would be applied to all management groups, subscriptions, and resources under that management group by only allowing VMs to be created in that region.</a:t>
            </a:r>
          </a:p>
          <a:p>
            <a:endParaRPr lang="en-US" dirty="0"/>
          </a:p>
        </p:txBody>
      </p:sp>
    </p:spTree>
    <p:extLst>
      <p:ext uri="{BB962C8B-B14F-4D97-AF65-F5344CB8AC3E}">
        <p14:creationId xmlns:p14="http://schemas.microsoft.com/office/powerpoint/2010/main" val="3387940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9587"/>
          </a:xfrm>
        </p:spPr>
        <p:txBody>
          <a:bodyPr>
            <a:normAutofit fontScale="90000"/>
          </a:bodyPr>
          <a:lstStyle/>
          <a:p>
            <a:r>
              <a:rPr lang="en-US" b="1" dirty="0" smtClean="0"/>
              <a:t>Hierarchy of management groups and subscriptions</a:t>
            </a:r>
            <a:br>
              <a:rPr lang="en-US" b="1" dirty="0" smtClean="0"/>
            </a:br>
            <a:endParaRPr lang="en-US" dirty="0"/>
          </a:p>
        </p:txBody>
      </p:sp>
      <p:sp>
        <p:nvSpPr>
          <p:cNvPr id="3" name="Content Placeholder 2"/>
          <p:cNvSpPr>
            <a:spLocks noGrp="1"/>
          </p:cNvSpPr>
          <p:nvPr>
            <p:ph idx="1"/>
          </p:nvPr>
        </p:nvSpPr>
        <p:spPr>
          <a:xfrm>
            <a:off x="838200" y="960120"/>
            <a:ext cx="10515600" cy="5216843"/>
          </a:xfrm>
        </p:spPr>
        <p:txBody>
          <a:bodyPr/>
          <a:lstStyle/>
          <a:p>
            <a:pPr algn="just"/>
            <a:r>
              <a:rPr lang="en-US" dirty="0" smtClean="0"/>
              <a:t>You </a:t>
            </a:r>
            <a:r>
              <a:rPr lang="en-US" dirty="0"/>
              <a:t>can build a flexible structure of management groups and subscriptions to organize your resources into a hierarchy for unified policy and access management. </a:t>
            </a:r>
            <a:endParaRPr lang="en-US" dirty="0" smtClean="0"/>
          </a:p>
          <a:p>
            <a:pPr algn="just"/>
            <a:r>
              <a:rPr lang="en-US" dirty="0" smtClean="0"/>
              <a:t>The </a:t>
            </a:r>
            <a:r>
              <a:rPr lang="en-US" dirty="0"/>
              <a:t>following diagram shows an example of creating a hierarchy for governance by using management groups.</a:t>
            </a:r>
          </a:p>
          <a:p>
            <a:pPr algn="just"/>
            <a:endParaRPr lang="en-US" dirty="0"/>
          </a:p>
        </p:txBody>
      </p:sp>
    </p:spTree>
    <p:extLst>
      <p:ext uri="{BB962C8B-B14F-4D97-AF65-F5344CB8AC3E}">
        <p14:creationId xmlns:p14="http://schemas.microsoft.com/office/powerpoint/2010/main" val="7680291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descr="Diagram showing an example of a management group hierarchy tre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8716" y="856557"/>
            <a:ext cx="8962291" cy="5542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334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5216"/>
            <a:ext cx="10515600" cy="5591747"/>
          </a:xfrm>
        </p:spPr>
        <p:txBody>
          <a:bodyPr>
            <a:normAutofit/>
          </a:bodyPr>
          <a:lstStyle/>
          <a:p>
            <a:pPr algn="just"/>
            <a:r>
              <a:rPr lang="en-US" dirty="0"/>
              <a:t>You can create a hierarchy that applies a policy. </a:t>
            </a:r>
            <a:endParaRPr lang="en-US" dirty="0" smtClean="0"/>
          </a:p>
          <a:p>
            <a:pPr algn="just"/>
            <a:r>
              <a:rPr lang="en-US" dirty="0" smtClean="0"/>
              <a:t>For </a:t>
            </a:r>
            <a:r>
              <a:rPr lang="en-US" dirty="0"/>
              <a:t>example, you could limit VM locations to the US West Region in a group called Production. </a:t>
            </a:r>
            <a:endParaRPr lang="en-US" dirty="0" smtClean="0"/>
          </a:p>
          <a:p>
            <a:pPr algn="just"/>
            <a:r>
              <a:rPr lang="en-US" dirty="0" smtClean="0"/>
              <a:t>This </a:t>
            </a:r>
            <a:r>
              <a:rPr lang="en-US" dirty="0"/>
              <a:t>policy will inherit onto all the Enterprise Agreement subscriptions that are descendants of that management group and will apply to all VMs under those subscriptions. </a:t>
            </a:r>
            <a:endParaRPr lang="en-US" dirty="0" smtClean="0"/>
          </a:p>
          <a:p>
            <a:pPr algn="just"/>
            <a:r>
              <a:rPr lang="en-US" dirty="0" smtClean="0"/>
              <a:t>This </a:t>
            </a:r>
            <a:r>
              <a:rPr lang="en-US" dirty="0"/>
              <a:t>security policy can't be altered by the resource or subscription owner, which allows for improved governance.</a:t>
            </a:r>
          </a:p>
          <a:p>
            <a:pPr algn="just"/>
            <a:endParaRPr lang="en-US" dirty="0"/>
          </a:p>
        </p:txBody>
      </p:sp>
    </p:spTree>
    <p:extLst>
      <p:ext uri="{BB962C8B-B14F-4D97-AF65-F5344CB8AC3E}">
        <p14:creationId xmlns:p14="http://schemas.microsoft.com/office/powerpoint/2010/main" val="274668013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5800"/>
            <a:ext cx="10515600" cy="5491163"/>
          </a:xfrm>
        </p:spPr>
        <p:txBody>
          <a:bodyPr/>
          <a:lstStyle/>
          <a:p>
            <a:r>
              <a:rPr lang="en-US" dirty="0" smtClean="0"/>
              <a:t>Another scenario where you would use management groups is to provide user access to multiple subscriptions. </a:t>
            </a:r>
          </a:p>
          <a:p>
            <a:r>
              <a:rPr lang="en-US" dirty="0" smtClean="0"/>
              <a:t>By moving multiple subscriptions under that management group, you can create one role-based access control (RBAC) assignment on the management group, which will inherit that access to all the subscriptions. </a:t>
            </a:r>
          </a:p>
          <a:p>
            <a:r>
              <a:rPr lang="en-US" dirty="0" smtClean="0"/>
              <a:t>One assignment on the management group can enable users to have access to everything they need instead of scripting RBAC over different subscriptions.</a:t>
            </a:r>
          </a:p>
          <a:p>
            <a:endParaRPr lang="en-US" dirty="0"/>
          </a:p>
        </p:txBody>
      </p:sp>
    </p:spTree>
    <p:extLst>
      <p:ext uri="{BB962C8B-B14F-4D97-AF65-F5344CB8AC3E}">
        <p14:creationId xmlns:p14="http://schemas.microsoft.com/office/powerpoint/2010/main" val="355559471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normAutofit fontScale="90000"/>
          </a:bodyPr>
          <a:lstStyle/>
          <a:p>
            <a:r>
              <a:rPr lang="en-US" b="1" dirty="0" smtClean="0"/>
              <a:t>Important facts about management groups</a:t>
            </a:r>
            <a:br>
              <a:rPr lang="en-US" b="1" dirty="0" smtClean="0"/>
            </a:br>
            <a:endParaRPr lang="en-US" dirty="0"/>
          </a:p>
        </p:txBody>
      </p:sp>
      <p:sp>
        <p:nvSpPr>
          <p:cNvPr id="3" name="Content Placeholder 2"/>
          <p:cNvSpPr>
            <a:spLocks noGrp="1"/>
          </p:cNvSpPr>
          <p:nvPr>
            <p:ph idx="1"/>
          </p:nvPr>
        </p:nvSpPr>
        <p:spPr>
          <a:xfrm>
            <a:off x="838200" y="996696"/>
            <a:ext cx="10515600" cy="5180267"/>
          </a:xfrm>
        </p:spPr>
        <p:txBody>
          <a:bodyPr/>
          <a:lstStyle/>
          <a:p>
            <a:pPr algn="just"/>
            <a:r>
              <a:rPr lang="en-US" dirty="0" smtClean="0"/>
              <a:t>10,000 </a:t>
            </a:r>
            <a:r>
              <a:rPr lang="en-US" dirty="0"/>
              <a:t>management groups can be supported in a single directory.</a:t>
            </a:r>
          </a:p>
          <a:p>
            <a:pPr algn="just"/>
            <a:r>
              <a:rPr lang="en-US" dirty="0"/>
              <a:t>A management group tree can support up to six levels of depth. </a:t>
            </a:r>
            <a:endParaRPr lang="en-US" dirty="0" smtClean="0"/>
          </a:p>
          <a:p>
            <a:pPr algn="just"/>
            <a:r>
              <a:rPr lang="en-US" dirty="0" smtClean="0"/>
              <a:t>This </a:t>
            </a:r>
            <a:r>
              <a:rPr lang="en-US" dirty="0"/>
              <a:t>limit doesn't include the root level or the subscription level.</a:t>
            </a:r>
          </a:p>
          <a:p>
            <a:pPr algn="just"/>
            <a:r>
              <a:rPr lang="en-US" dirty="0"/>
              <a:t>Each management group and subscription can support only one parent.</a:t>
            </a:r>
          </a:p>
          <a:p>
            <a:pPr algn="just"/>
            <a:r>
              <a:rPr lang="en-US" dirty="0"/>
              <a:t>Each management group can have many children.</a:t>
            </a:r>
          </a:p>
          <a:p>
            <a:pPr algn="just"/>
            <a:r>
              <a:rPr lang="en-US" dirty="0"/>
              <a:t>All subscriptions and management groups are within a single hierarchy in each directory.</a:t>
            </a:r>
          </a:p>
          <a:p>
            <a:pPr algn="just"/>
            <a:endParaRPr lang="en-US" dirty="0"/>
          </a:p>
        </p:txBody>
      </p:sp>
    </p:spTree>
    <p:extLst>
      <p:ext uri="{BB962C8B-B14F-4D97-AF65-F5344CB8AC3E}">
        <p14:creationId xmlns:p14="http://schemas.microsoft.com/office/powerpoint/2010/main" val="41455960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r>
              <a:rPr lang="en-US" b="1" dirty="0"/>
              <a:t>Exercise - Create a website hosted in Azure</a:t>
            </a:r>
          </a:p>
          <a:p>
            <a:endParaRPr lang="en-US" dirty="0"/>
          </a:p>
        </p:txBody>
      </p:sp>
    </p:spTree>
    <p:extLst>
      <p:ext uri="{BB962C8B-B14F-4D97-AF65-F5344CB8AC3E}">
        <p14:creationId xmlns:p14="http://schemas.microsoft.com/office/powerpoint/2010/main" val="110837387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456029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7784"/>
            <a:ext cx="10515600" cy="5619179"/>
          </a:xfrm>
        </p:spPr>
        <p:txBody>
          <a:bodyPr/>
          <a:lstStyle/>
          <a:p>
            <a:pPr marL="0" indent="0" algn="just">
              <a:buNone/>
            </a:pPr>
            <a:r>
              <a:rPr lang="en-US" b="1" dirty="0" smtClean="0"/>
              <a:t>Subscriptions</a:t>
            </a:r>
            <a:r>
              <a:rPr lang="en-US" dirty="0" smtClean="0"/>
              <a:t>: </a:t>
            </a:r>
          </a:p>
          <a:p>
            <a:pPr algn="just"/>
            <a:r>
              <a:rPr lang="en-US" dirty="0" smtClean="0"/>
              <a:t>A subscription groups together user accounts and the resources that have been created by those user accounts. </a:t>
            </a:r>
          </a:p>
          <a:p>
            <a:pPr algn="just"/>
            <a:r>
              <a:rPr lang="en-US" dirty="0" smtClean="0"/>
              <a:t>For each subscription, there are limits or quotas on the amount of resources that you can create and use. </a:t>
            </a:r>
          </a:p>
          <a:p>
            <a:pPr algn="just"/>
            <a:r>
              <a:rPr lang="en-US" dirty="0" smtClean="0"/>
              <a:t>Organizations can use subscriptions to manage costs and the resources that are created by users, teams, or projects.</a:t>
            </a:r>
          </a:p>
          <a:p>
            <a:pPr marL="0" indent="0" algn="just">
              <a:buNone/>
            </a:pPr>
            <a:endParaRPr lang="en-US" dirty="0"/>
          </a:p>
        </p:txBody>
      </p:sp>
    </p:spTree>
    <p:extLst>
      <p:ext uri="{BB962C8B-B14F-4D97-AF65-F5344CB8AC3E}">
        <p14:creationId xmlns:p14="http://schemas.microsoft.com/office/powerpoint/2010/main" val="8853434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31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b="1" dirty="0" smtClean="0"/>
              <a:t>Management groups</a:t>
            </a:r>
            <a:r>
              <a:rPr lang="en-US" dirty="0" smtClean="0"/>
              <a:t>: </a:t>
            </a:r>
          </a:p>
          <a:p>
            <a:pPr algn="just"/>
            <a:r>
              <a:rPr lang="en-US" dirty="0" smtClean="0"/>
              <a:t>These groups help you manage access, policy, and compliance for multiple subscriptions. </a:t>
            </a:r>
          </a:p>
          <a:p>
            <a:pPr algn="just"/>
            <a:r>
              <a:rPr lang="en-US" dirty="0" smtClean="0"/>
              <a:t>All subscriptions in a management group automatically inherit the conditions applied to the management group.</a:t>
            </a:r>
            <a:endParaRPr lang="en-US" dirty="0"/>
          </a:p>
        </p:txBody>
      </p:sp>
    </p:spTree>
    <p:extLst>
      <p:ext uri="{BB962C8B-B14F-4D97-AF65-F5344CB8AC3E}">
        <p14:creationId xmlns:p14="http://schemas.microsoft.com/office/powerpoint/2010/main" val="9751995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320" y="319405"/>
            <a:ext cx="10515600" cy="1325563"/>
          </a:xfrm>
        </p:spPr>
        <p:txBody>
          <a:bodyPr>
            <a:normAutofit fontScale="90000"/>
          </a:bodyPr>
          <a:lstStyle/>
          <a:p>
            <a:pPr algn="ctr"/>
            <a:r>
              <a:rPr lang="en-US" b="1" dirty="0"/>
              <a:t>Azure regions, availability zones, and region pairs</a:t>
            </a:r>
            <a:br>
              <a:rPr lang="en-US" b="1" dirty="0"/>
            </a:br>
            <a:endParaRPr lang="en-US" dirty="0"/>
          </a:p>
        </p:txBody>
      </p:sp>
      <p:sp>
        <p:nvSpPr>
          <p:cNvPr id="3" name="Content Placeholder 2"/>
          <p:cNvSpPr>
            <a:spLocks noGrp="1"/>
          </p:cNvSpPr>
          <p:nvPr>
            <p:ph idx="1"/>
          </p:nvPr>
        </p:nvSpPr>
        <p:spPr>
          <a:xfrm>
            <a:off x="655320" y="1185544"/>
            <a:ext cx="10515600" cy="5142104"/>
          </a:xfrm>
        </p:spPr>
        <p:txBody>
          <a:bodyPr>
            <a:normAutofit/>
          </a:bodyPr>
          <a:lstStyle/>
          <a:p>
            <a:pPr algn="just"/>
            <a:r>
              <a:rPr lang="en-US" dirty="0" smtClean="0"/>
              <a:t>Resources </a:t>
            </a:r>
            <a:r>
              <a:rPr lang="en-US" dirty="0"/>
              <a:t>are created in regions, which are different geographical locations around the globe that contain Azure datacenters</a:t>
            </a:r>
            <a:r>
              <a:rPr lang="en-US" dirty="0" smtClean="0"/>
              <a:t>.</a:t>
            </a:r>
          </a:p>
          <a:p>
            <a:pPr algn="just"/>
            <a:r>
              <a:rPr lang="en-US" dirty="0"/>
              <a:t>Azure is made up of datacenters located around the globe. </a:t>
            </a:r>
            <a:endParaRPr lang="en-US" dirty="0" smtClean="0"/>
          </a:p>
          <a:p>
            <a:pPr algn="just"/>
            <a:r>
              <a:rPr lang="en-US" dirty="0" smtClean="0"/>
              <a:t>When </a:t>
            </a:r>
            <a:r>
              <a:rPr lang="en-US" dirty="0"/>
              <a:t>you use a service or create a resource such as a SQL database or virtual machine (VM), you're using physical equipment in one or more of these locations. </a:t>
            </a:r>
            <a:endParaRPr lang="en-US" dirty="0" smtClean="0"/>
          </a:p>
          <a:p>
            <a:pPr algn="just"/>
            <a:r>
              <a:rPr lang="en-US" dirty="0" smtClean="0"/>
              <a:t>These </a:t>
            </a:r>
            <a:r>
              <a:rPr lang="en-US" dirty="0"/>
              <a:t>specific datacenters aren't exposed to users directly. </a:t>
            </a:r>
            <a:endParaRPr lang="en-US" dirty="0" smtClean="0"/>
          </a:p>
          <a:p>
            <a:pPr algn="just"/>
            <a:r>
              <a:rPr lang="en-US" dirty="0" smtClean="0"/>
              <a:t>Instead</a:t>
            </a:r>
            <a:r>
              <a:rPr lang="en-US" dirty="0"/>
              <a:t>, Azure organizes them into regions. </a:t>
            </a:r>
            <a:endParaRPr lang="en-US" dirty="0" smtClean="0"/>
          </a:p>
          <a:p>
            <a:pPr algn="just"/>
            <a:r>
              <a:rPr lang="en-US" dirty="0" smtClean="0"/>
              <a:t>Some of these regions </a:t>
            </a:r>
            <a:r>
              <a:rPr lang="en-US" dirty="0"/>
              <a:t>offer availability zones, which are different Azure datacenters within that region.</a:t>
            </a:r>
          </a:p>
        </p:txBody>
      </p:sp>
    </p:spTree>
    <p:extLst>
      <p:ext uri="{BB962C8B-B14F-4D97-AF65-F5344CB8AC3E}">
        <p14:creationId xmlns:p14="http://schemas.microsoft.com/office/powerpoint/2010/main" val="13950841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2427"/>
          </a:xfrm>
        </p:spPr>
        <p:txBody>
          <a:bodyPr>
            <a:normAutofit fontScale="90000"/>
          </a:bodyPr>
          <a:lstStyle/>
          <a:p>
            <a:pPr algn="ctr"/>
            <a:r>
              <a:rPr lang="en-US" b="1" dirty="0" smtClean="0"/>
              <a:t>Azure regions</a:t>
            </a:r>
            <a:br>
              <a:rPr lang="en-US" b="1" dirty="0" smtClean="0"/>
            </a:br>
            <a:endParaRPr lang="en-US" dirty="0"/>
          </a:p>
        </p:txBody>
      </p:sp>
      <p:sp>
        <p:nvSpPr>
          <p:cNvPr id="3" name="Content Placeholder 2"/>
          <p:cNvSpPr>
            <a:spLocks noGrp="1"/>
          </p:cNvSpPr>
          <p:nvPr>
            <p:ph idx="1"/>
          </p:nvPr>
        </p:nvSpPr>
        <p:spPr>
          <a:xfrm>
            <a:off x="838200" y="914400"/>
            <a:ext cx="10515600" cy="5262563"/>
          </a:xfrm>
        </p:spPr>
        <p:txBody>
          <a:bodyPr/>
          <a:lstStyle/>
          <a:p>
            <a:pPr algn="just"/>
            <a:r>
              <a:rPr lang="en-US" dirty="0" smtClean="0"/>
              <a:t>A</a:t>
            </a:r>
            <a:r>
              <a:rPr lang="en-US" dirty="0"/>
              <a:t> </a:t>
            </a:r>
            <a:r>
              <a:rPr lang="en-US" u="sng" dirty="0"/>
              <a:t>region</a:t>
            </a:r>
            <a:r>
              <a:rPr lang="en-US" dirty="0"/>
              <a:t> is a geographical area on the planet that contains at least one but potentially multiple datacenters that are nearby and networked together with a low-latency network. </a:t>
            </a:r>
            <a:endParaRPr lang="en-US" dirty="0" smtClean="0"/>
          </a:p>
          <a:p>
            <a:pPr algn="just"/>
            <a:r>
              <a:rPr lang="en-US" dirty="0" smtClean="0"/>
              <a:t>Azure </a:t>
            </a:r>
            <a:r>
              <a:rPr lang="en-US" dirty="0"/>
              <a:t>intelligently assigns and controls the resources within each region to ensure workloads are appropriately balanced.</a:t>
            </a:r>
          </a:p>
          <a:p>
            <a:pPr algn="just"/>
            <a:r>
              <a:rPr lang="en-US" dirty="0"/>
              <a:t>When you deploy a resource in Azure, you'll often need to choose the region where you want your resource </a:t>
            </a:r>
            <a:r>
              <a:rPr lang="en-US" dirty="0" smtClean="0"/>
              <a:t>deployed.</a:t>
            </a:r>
            <a:endParaRPr lang="en-US" dirty="0"/>
          </a:p>
          <a:p>
            <a:pPr algn="just"/>
            <a:endParaRPr lang="en-US" dirty="0"/>
          </a:p>
        </p:txBody>
      </p:sp>
    </p:spTree>
    <p:extLst>
      <p:ext uri="{BB962C8B-B14F-4D97-AF65-F5344CB8AC3E}">
        <p14:creationId xmlns:p14="http://schemas.microsoft.com/office/powerpoint/2010/main" val="11852902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795ED1395B5C40925A42AABD7A9505" ma:contentTypeVersion="4" ma:contentTypeDescription="Create a new document." ma:contentTypeScope="" ma:versionID="87065a3ea763189fe0e0ed137c6b5482">
  <xsd:schema xmlns:xsd="http://www.w3.org/2001/XMLSchema" xmlns:xs="http://www.w3.org/2001/XMLSchema" xmlns:p="http://schemas.microsoft.com/office/2006/metadata/properties" xmlns:ns2="c5dd748c-e015-40a8-a0a8-d1d125775e35" targetNamespace="http://schemas.microsoft.com/office/2006/metadata/properties" ma:root="true" ma:fieldsID="8b95b296d7a513169ffea9a55daf772d" ns2:_="">
    <xsd:import namespace="c5dd748c-e015-40a8-a0a8-d1d125775e3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dd748c-e015-40a8-a0a8-d1d125775e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EC1DF2E-6432-47DB-B93D-327390DC8D1F}"/>
</file>

<file path=customXml/itemProps2.xml><?xml version="1.0" encoding="utf-8"?>
<ds:datastoreItem xmlns:ds="http://schemas.openxmlformats.org/officeDocument/2006/customXml" ds:itemID="{E2CC3EFE-3635-43BC-A816-A3980261C47F}"/>
</file>

<file path=customXml/itemProps3.xml><?xml version="1.0" encoding="utf-8"?>
<ds:datastoreItem xmlns:ds="http://schemas.openxmlformats.org/officeDocument/2006/customXml" ds:itemID="{B845AC26-5D3E-41D1-A297-6A78F91C36BB}"/>
</file>

<file path=docProps/app.xml><?xml version="1.0" encoding="utf-8"?>
<Properties xmlns="http://schemas.openxmlformats.org/officeDocument/2006/extended-properties" xmlns:vt="http://schemas.openxmlformats.org/officeDocument/2006/docPropsVTypes">
  <TotalTime>100</TotalTime>
  <Words>2480</Words>
  <Application>Microsoft Office PowerPoint</Application>
  <PresentationFormat>Widescreen</PresentationFormat>
  <Paragraphs>226</Paragraphs>
  <Slides>60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60</vt:i4>
      </vt:variant>
    </vt:vector>
  </HeadingPairs>
  <TitlesOfParts>
    <vt:vector size="64" baseType="lpstr">
      <vt:lpstr>Arial</vt:lpstr>
      <vt:lpstr>Calibri</vt:lpstr>
      <vt:lpstr>Calibri Light</vt:lpstr>
      <vt:lpstr>Office Theme</vt:lpstr>
      <vt:lpstr>Core Azure architectural components</vt:lpstr>
      <vt:lpstr> Learning objectives </vt:lpstr>
      <vt:lpstr>Azure subscriptions, management groups, and resources </vt:lpstr>
      <vt:lpstr>PowerPoint Presentation</vt:lpstr>
      <vt:lpstr>PowerPoint Presentation</vt:lpstr>
      <vt:lpstr>PowerPoint Presentation</vt:lpstr>
      <vt:lpstr>PowerPoint Presentation</vt:lpstr>
      <vt:lpstr>Azure regions, availability zones, and region pairs </vt:lpstr>
      <vt:lpstr>Azure regions </vt:lpstr>
      <vt:lpstr>PowerPoint Presentation</vt:lpstr>
      <vt:lpstr>PowerPoint Presentation</vt:lpstr>
      <vt:lpstr>PowerPoint Presentation</vt:lpstr>
      <vt:lpstr> Why are regions important? </vt:lpstr>
      <vt:lpstr>Special Azure regions  </vt:lpstr>
      <vt:lpstr>PowerPoint Presentation</vt:lpstr>
      <vt:lpstr>Azure availability zones </vt:lpstr>
      <vt:lpstr>What is an availability zone? </vt:lpstr>
      <vt:lpstr>PowerPoint Presentation</vt:lpstr>
      <vt:lpstr>Azure Services that support Availability Zones </vt:lpstr>
      <vt:lpstr>PowerPoint Presentation</vt:lpstr>
      <vt:lpstr>PowerPoint Presentation</vt:lpstr>
      <vt:lpstr>Azure region pairs </vt:lpstr>
      <vt:lpstr>What is a region pair? </vt:lpstr>
      <vt:lpstr>Examples of region pairs in Azure are West US paired with East US and SouthEast Asia paired with East Asia.</vt:lpstr>
      <vt:lpstr>PowerPoint Presentation</vt:lpstr>
      <vt:lpstr>Additional advantages of region pairs: </vt:lpstr>
      <vt:lpstr>Azure resources and Azure Resource Manager </vt:lpstr>
      <vt:lpstr>Azure resource groups </vt:lpstr>
      <vt:lpstr>Logical grouping </vt:lpstr>
      <vt:lpstr>PowerPoint Presentation</vt:lpstr>
      <vt:lpstr>Life cycle </vt:lpstr>
      <vt:lpstr>Authorization </vt:lpstr>
      <vt:lpstr>Azure Resource Manager </vt:lpstr>
      <vt:lpstr>PowerPoint Presentation</vt:lpstr>
      <vt:lpstr> Role of Resource Manager plays in handling Azure requests</vt:lpstr>
      <vt:lpstr>PowerPoint Presentation</vt:lpstr>
      <vt:lpstr>The benefits of using Resource Manager </vt:lpstr>
      <vt:lpstr>PowerPoint Presentation</vt:lpstr>
      <vt:lpstr>     Azure subscriptions and management groups</vt:lpstr>
      <vt:lpstr>Azure subscriptions </vt:lpstr>
      <vt:lpstr>PowerPoint Presentation</vt:lpstr>
      <vt:lpstr>PowerPoint Presentation</vt:lpstr>
      <vt:lpstr>PowerPoint Presentation</vt:lpstr>
      <vt:lpstr>PowerPoint Presentation</vt:lpstr>
      <vt:lpstr>Create additional Azure subscriptions </vt:lpstr>
      <vt:lpstr>PowerPoint Presentation</vt:lpstr>
      <vt:lpstr>PowerPoint Presentation</vt:lpstr>
      <vt:lpstr>PowerPoint Presentation</vt:lpstr>
      <vt:lpstr>Customize billing to meet your needs </vt:lpstr>
      <vt:lpstr>The following diagram shows an overview of how billing is structured. If you've previously signed up for Azure or if your organization has an Enterprise Agreement, your billing might be set up differently.</vt:lpstr>
      <vt:lpstr>Azure management groups </vt:lpstr>
      <vt:lpstr>PowerPoint Presentation</vt:lpstr>
      <vt:lpstr>Hierarchy of management groups and subscriptions </vt:lpstr>
      <vt:lpstr>PowerPoint Presentation</vt:lpstr>
      <vt:lpstr>PowerPoint Presentation</vt:lpstr>
      <vt:lpstr>PowerPoint Presentation</vt:lpstr>
      <vt:lpstr>Important facts about management groups </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Azure architectural components</dc:title>
  <dc:creator>Microsoft account</dc:creator>
  <cp:lastModifiedBy>Microsoft account</cp:lastModifiedBy>
  <cp:revision>20</cp:revision>
  <dcterms:created xsi:type="dcterms:W3CDTF">2021-07-08T11:18:53Z</dcterms:created>
  <dcterms:modified xsi:type="dcterms:W3CDTF">2021-07-08T12:59:39Z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0x01010002795ED1395B5C40925A42AABD7A9505</vt:lpwstr>
  </property>
</Properties>
</file>