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6" r:id="rId6"/>
    <p:sldId id="260" r:id="rId7"/>
    <p:sldId id="261" r:id="rId8"/>
    <p:sldId id="263" r:id="rId9"/>
    <p:sldId id="264" r:id="rId10"/>
    <p:sldId id="265" r:id="rId11"/>
    <p:sldId id="266" r:id="rId12"/>
    <p:sldId id="267" r:id="rId13"/>
    <p:sldId id="268" r:id="rId14"/>
    <p:sldId id="269" r:id="rId15"/>
    <p:sldId id="270" r:id="rId16"/>
    <p:sldId id="297" r:id="rId17"/>
    <p:sldId id="271" r:id="rId18"/>
    <p:sldId id="272" r:id="rId19"/>
    <p:sldId id="273" r:id="rId20"/>
    <p:sldId id="274" r:id="rId21"/>
    <p:sldId id="275" r:id="rId22"/>
    <p:sldId id="298" r:id="rId23"/>
    <p:sldId id="276" r:id="rId24"/>
    <p:sldId id="300" r:id="rId25"/>
    <p:sldId id="301" r:id="rId26"/>
    <p:sldId id="299" r:id="rId27"/>
    <p:sldId id="277" r:id="rId28"/>
    <p:sldId id="302" r:id="rId29"/>
    <p:sldId id="278" r:id="rId30"/>
    <p:sldId id="279" r:id="rId31"/>
    <p:sldId id="280" r:id="rId32"/>
    <p:sldId id="281" r:id="rId33"/>
    <p:sldId id="282" r:id="rId34"/>
    <p:sldId id="283" r:id="rId35"/>
    <p:sldId id="28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FB0F8-0538-404E-A956-59CFF0A3BF0B}"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41080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FB0F8-0538-404E-A956-59CFF0A3BF0B}"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41018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FB0F8-0538-404E-A956-59CFF0A3BF0B}"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181532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FB0F8-0538-404E-A956-59CFF0A3BF0B}"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27938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9FB0F8-0538-404E-A956-59CFF0A3BF0B}"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141326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FB0F8-0538-404E-A956-59CFF0A3BF0B}"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78139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FB0F8-0538-404E-A956-59CFF0A3BF0B}"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249066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FB0F8-0538-404E-A956-59CFF0A3BF0B}"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272827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FB0F8-0538-404E-A956-59CFF0A3BF0B}"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258826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FB0F8-0538-404E-A956-59CFF0A3BF0B}"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5880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FB0F8-0538-404E-A956-59CFF0A3BF0B}"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6562E-8709-4D11-BAF8-6510DBAD0602}" type="slidenum">
              <a:rPr lang="en-US" smtClean="0"/>
              <a:t>‹#›</a:t>
            </a:fld>
            <a:endParaRPr lang="en-US"/>
          </a:p>
        </p:txBody>
      </p:sp>
    </p:spTree>
    <p:extLst>
      <p:ext uri="{BB962C8B-B14F-4D97-AF65-F5344CB8AC3E}">
        <p14:creationId xmlns:p14="http://schemas.microsoft.com/office/powerpoint/2010/main" val="158064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FB0F8-0538-404E-A956-59CFF0A3BF0B}" type="datetimeFigureOut">
              <a:rPr lang="en-US" smtClean="0"/>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6562E-8709-4D11-BAF8-6510DBAD0602}" type="slidenum">
              <a:rPr lang="en-US" smtClean="0"/>
              <a:t>‹#›</a:t>
            </a:fld>
            <a:endParaRPr lang="en-US"/>
          </a:p>
        </p:txBody>
      </p:sp>
    </p:spTree>
    <p:extLst>
      <p:ext uri="{BB962C8B-B14F-4D97-AF65-F5344CB8AC3E}">
        <p14:creationId xmlns:p14="http://schemas.microsoft.com/office/powerpoint/2010/main" val="266794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product-categories/stor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Azure Storage services</a:t>
            </a:r>
            <a:endParaRPr lang="en-US" b="1" dirty="0"/>
          </a:p>
        </p:txBody>
      </p:sp>
      <p:sp>
        <p:nvSpPr>
          <p:cNvPr id="3" name="Subtitle 2"/>
          <p:cNvSpPr>
            <a:spLocks noGrp="1"/>
          </p:cNvSpPr>
          <p:nvPr>
            <p:ph type="subTitle" idx="1"/>
          </p:nvPr>
        </p:nvSpPr>
        <p:spPr/>
        <p:txBody>
          <a:bodyPr/>
          <a:lstStyle/>
          <a:p>
            <a:endParaRPr lang="en-US" dirty="0" smtClean="0"/>
          </a:p>
          <a:p>
            <a:r>
              <a:rPr lang="en-US" dirty="0" smtClean="0"/>
              <a:t>Session 6</a:t>
            </a:r>
            <a:endParaRPr lang="en-US" dirty="0"/>
          </a:p>
        </p:txBody>
      </p:sp>
    </p:spTree>
    <p:extLst>
      <p:ext uri="{BB962C8B-B14F-4D97-AF65-F5344CB8AC3E}">
        <p14:creationId xmlns:p14="http://schemas.microsoft.com/office/powerpoint/2010/main" val="98025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100" dirty="0"/>
              <a:t>The following illustration shows an Azure virtual machine that uses separate disks to store different data.</a:t>
            </a:r>
          </a:p>
        </p:txBody>
      </p:sp>
      <p:pic>
        <p:nvPicPr>
          <p:cNvPr id="1026" name="Picture 2" descr="Diagram of two disks inside a virtual machine. One stores the operating system and one stores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360" y="1369624"/>
            <a:ext cx="5660136" cy="480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30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Azure Blob </a:t>
            </a:r>
            <a:r>
              <a:rPr lang="en-US" b="1" dirty="0" smtClean="0"/>
              <a:t>storage</a:t>
            </a:r>
            <a:r>
              <a:rPr lang="en-US" b="1" dirty="0"/>
              <a:t/>
            </a:r>
            <a:br>
              <a:rPr lang="en-US" b="1" dirty="0"/>
            </a:br>
            <a:endParaRPr lang="en-US" dirty="0"/>
          </a:p>
        </p:txBody>
      </p:sp>
      <p:sp>
        <p:nvSpPr>
          <p:cNvPr id="3" name="Content Placeholder 2"/>
          <p:cNvSpPr>
            <a:spLocks noGrp="1"/>
          </p:cNvSpPr>
          <p:nvPr>
            <p:ph idx="1"/>
          </p:nvPr>
        </p:nvSpPr>
        <p:spPr>
          <a:xfrm>
            <a:off x="838200" y="1225296"/>
            <a:ext cx="10515600" cy="4951667"/>
          </a:xfrm>
        </p:spPr>
        <p:txBody>
          <a:bodyPr/>
          <a:lstStyle/>
          <a:p>
            <a:pPr algn="just"/>
            <a:r>
              <a:rPr lang="en-US" dirty="0"/>
              <a:t>Azure Blob Storage is an object storage solution for the cloud. </a:t>
            </a:r>
            <a:endParaRPr lang="en-US" dirty="0" smtClean="0"/>
          </a:p>
          <a:p>
            <a:pPr algn="just"/>
            <a:r>
              <a:rPr lang="en-US" dirty="0" smtClean="0"/>
              <a:t>It </a:t>
            </a:r>
            <a:r>
              <a:rPr lang="en-US" dirty="0"/>
              <a:t>can store massive amounts of data, such as text or binary data. </a:t>
            </a:r>
            <a:endParaRPr lang="en-US" dirty="0" smtClean="0"/>
          </a:p>
          <a:p>
            <a:pPr algn="just"/>
            <a:r>
              <a:rPr lang="en-US" dirty="0" smtClean="0"/>
              <a:t>Azure </a:t>
            </a:r>
            <a:r>
              <a:rPr lang="en-US" dirty="0"/>
              <a:t>Blob Storage is unstructured, meaning that there are no restrictions on the kinds of data it can hold. </a:t>
            </a:r>
            <a:endParaRPr lang="en-US" dirty="0" smtClean="0"/>
          </a:p>
          <a:p>
            <a:pPr algn="just"/>
            <a:r>
              <a:rPr lang="en-US" dirty="0" smtClean="0"/>
              <a:t>Blob </a:t>
            </a:r>
            <a:r>
              <a:rPr lang="en-US" dirty="0"/>
              <a:t>Storage can manage thousands of simultaneous uploads, massive amounts of video data, constantly growing log files, and can be reached from anywhere with an internet connection.</a:t>
            </a:r>
          </a:p>
        </p:txBody>
      </p:sp>
    </p:spTree>
    <p:extLst>
      <p:ext uri="{BB962C8B-B14F-4D97-AF65-F5344CB8AC3E}">
        <p14:creationId xmlns:p14="http://schemas.microsoft.com/office/powerpoint/2010/main" val="127736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216"/>
            <a:ext cx="10515600" cy="5591747"/>
          </a:xfrm>
        </p:spPr>
        <p:txBody>
          <a:bodyPr/>
          <a:lstStyle/>
          <a:p>
            <a:pPr algn="just"/>
            <a:r>
              <a:rPr lang="en-US" dirty="0"/>
              <a:t>Blobs aren't limited to common file formats. </a:t>
            </a:r>
            <a:endParaRPr lang="en-US" dirty="0" smtClean="0"/>
          </a:p>
          <a:p>
            <a:pPr algn="just"/>
            <a:r>
              <a:rPr lang="en-US" dirty="0" smtClean="0"/>
              <a:t>A </a:t>
            </a:r>
            <a:r>
              <a:rPr lang="en-US" dirty="0"/>
              <a:t>blob could contain gigabytes of binary data streamed from a scientific instrument, an encrypted message for another application, or data in a custom format for an app you're developing. </a:t>
            </a:r>
            <a:endParaRPr lang="en-US" dirty="0" smtClean="0"/>
          </a:p>
          <a:p>
            <a:pPr algn="just"/>
            <a:r>
              <a:rPr lang="en-US" dirty="0" smtClean="0"/>
              <a:t>One </a:t>
            </a:r>
            <a:r>
              <a:rPr lang="en-US" dirty="0"/>
              <a:t>advantage of blob storage over disk storage is that it does not require developers to think about or manage disks; data is uploaded as blobs, and Azure takes care of the physical storage needs.</a:t>
            </a:r>
          </a:p>
        </p:txBody>
      </p:sp>
    </p:spTree>
    <p:extLst>
      <p:ext uri="{BB962C8B-B14F-4D97-AF65-F5344CB8AC3E}">
        <p14:creationId xmlns:p14="http://schemas.microsoft.com/office/powerpoint/2010/main" val="304335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5765483"/>
          </a:xfrm>
        </p:spPr>
        <p:txBody>
          <a:bodyPr>
            <a:normAutofit/>
          </a:bodyPr>
          <a:lstStyle/>
          <a:p>
            <a:r>
              <a:rPr lang="en-US" dirty="0"/>
              <a:t>Blob Storage is ideal for:</a:t>
            </a:r>
            <a:br>
              <a:rPr lang="en-US" dirty="0"/>
            </a:br>
            <a:endParaRPr lang="en-US" dirty="0"/>
          </a:p>
          <a:p>
            <a:pPr lvl="1"/>
            <a:r>
              <a:rPr lang="en-US" sz="2800" dirty="0"/>
              <a:t>Serving images or documents directly to a browser.</a:t>
            </a:r>
          </a:p>
          <a:p>
            <a:pPr lvl="1"/>
            <a:r>
              <a:rPr lang="en-US" sz="2800" dirty="0"/>
              <a:t>Storing files for distributed access.</a:t>
            </a:r>
          </a:p>
          <a:p>
            <a:pPr lvl="1"/>
            <a:r>
              <a:rPr lang="en-US" sz="2800" dirty="0"/>
              <a:t>Streaming video and audio.</a:t>
            </a:r>
          </a:p>
          <a:p>
            <a:pPr lvl="1"/>
            <a:r>
              <a:rPr lang="en-US" sz="2800" dirty="0"/>
              <a:t>Storing data for backup and restore, disaster recovery, and archiving.</a:t>
            </a:r>
          </a:p>
          <a:p>
            <a:pPr lvl="1"/>
            <a:r>
              <a:rPr lang="en-US" sz="2800" dirty="0"/>
              <a:t>Storing data for analysis by an on-premises or Azure-hosted service.</a:t>
            </a:r>
          </a:p>
          <a:p>
            <a:pPr lvl="1"/>
            <a:r>
              <a:rPr lang="en-US" sz="2800" dirty="0"/>
              <a:t>Storing up to 8 TB of data for virtual machines.</a:t>
            </a:r>
          </a:p>
          <a:p>
            <a:pPr lvl="1"/>
            <a:r>
              <a:rPr lang="en-US" sz="2800" dirty="0"/>
              <a:t>You store blobs in containers, which helps you organize your blobs depending on your business needs.</a:t>
            </a:r>
          </a:p>
        </p:txBody>
      </p:sp>
    </p:spTree>
    <p:extLst>
      <p:ext uri="{BB962C8B-B14F-4D97-AF65-F5344CB8AC3E}">
        <p14:creationId xmlns:p14="http://schemas.microsoft.com/office/powerpoint/2010/main" val="315702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The following diagram illustrates how you might use Azure accounts, containers, and blobs.</a:t>
            </a:r>
          </a:p>
        </p:txBody>
      </p:sp>
      <p:pic>
        <p:nvPicPr>
          <p:cNvPr id="2050" name="Picture 2" descr="Diagram of hierarchy of a storage accou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832" y="1690688"/>
            <a:ext cx="7552943" cy="409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2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Azure </a:t>
            </a:r>
            <a:r>
              <a:rPr lang="en-US" b="1" dirty="0" smtClean="0"/>
              <a:t>Files</a:t>
            </a:r>
            <a:br>
              <a:rPr lang="en-US" b="1" dirty="0" smtClean="0"/>
            </a:br>
            <a:endParaRPr lang="en-US" dirty="0"/>
          </a:p>
        </p:txBody>
      </p:sp>
      <p:sp>
        <p:nvSpPr>
          <p:cNvPr id="3" name="Content Placeholder 2"/>
          <p:cNvSpPr>
            <a:spLocks noGrp="1"/>
          </p:cNvSpPr>
          <p:nvPr>
            <p:ph idx="1"/>
          </p:nvPr>
        </p:nvSpPr>
        <p:spPr>
          <a:xfrm>
            <a:off x="838200" y="1289304"/>
            <a:ext cx="10515600" cy="4887659"/>
          </a:xfrm>
        </p:spPr>
        <p:txBody>
          <a:bodyPr/>
          <a:lstStyle/>
          <a:p>
            <a:pPr algn="just"/>
            <a:r>
              <a:rPr lang="en-US" dirty="0"/>
              <a:t>Azure Files offers fully managed file shares in the cloud that are accessible via the industry standard Server Message Block and Network File System (preview) protocols. </a:t>
            </a:r>
            <a:endParaRPr lang="en-US" dirty="0" smtClean="0"/>
          </a:p>
          <a:p>
            <a:pPr algn="just"/>
            <a:r>
              <a:rPr lang="en-US" dirty="0" smtClean="0"/>
              <a:t>Azure </a:t>
            </a:r>
            <a:r>
              <a:rPr lang="en-US" dirty="0"/>
              <a:t>file shares can be mounted concurrently by cloud or on-premises deployments of Windows, Linux, and </a:t>
            </a:r>
            <a:r>
              <a:rPr lang="en-US" dirty="0" err="1"/>
              <a:t>macOS</a:t>
            </a:r>
            <a:r>
              <a:rPr lang="en-US" dirty="0"/>
              <a:t>. </a:t>
            </a:r>
            <a:endParaRPr lang="en-US" dirty="0" smtClean="0"/>
          </a:p>
          <a:p>
            <a:pPr algn="just"/>
            <a:r>
              <a:rPr lang="en-US" dirty="0" smtClean="0"/>
              <a:t>Applications </a:t>
            </a:r>
            <a:r>
              <a:rPr lang="en-US" dirty="0"/>
              <a:t>running in Azure virtual machines or cloud services can mount a file storage share to access file data, just as a desktop application would mount a typical SMB share. </a:t>
            </a:r>
          </a:p>
        </p:txBody>
      </p:sp>
    </p:spTree>
    <p:extLst>
      <p:ext uri="{BB962C8B-B14F-4D97-AF65-F5344CB8AC3E}">
        <p14:creationId xmlns:p14="http://schemas.microsoft.com/office/powerpoint/2010/main" val="365072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Any number of Azure virtual machines or roles can mount and access the file storage share simultaneously. </a:t>
            </a:r>
          </a:p>
          <a:p>
            <a:pPr algn="just"/>
            <a:r>
              <a:rPr lang="en-US" dirty="0" smtClean="0"/>
              <a:t>Typical usage scenarios would be to share files anywhere in the world, diagnostic data, or application data sharing.</a:t>
            </a:r>
            <a:endParaRPr lang="en-US" dirty="0"/>
          </a:p>
        </p:txBody>
      </p:sp>
    </p:spTree>
    <p:extLst>
      <p:ext uri="{BB962C8B-B14F-4D97-AF65-F5344CB8AC3E}">
        <p14:creationId xmlns:p14="http://schemas.microsoft.com/office/powerpoint/2010/main" val="67427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904"/>
            <a:ext cx="10515600" cy="5802059"/>
          </a:xfrm>
        </p:spPr>
        <p:txBody>
          <a:bodyPr>
            <a:normAutofit/>
          </a:bodyPr>
          <a:lstStyle/>
          <a:p>
            <a:r>
              <a:rPr lang="en-US" dirty="0"/>
              <a:t>Use Azure Files for the following situations:</a:t>
            </a:r>
          </a:p>
          <a:p>
            <a:pPr lvl="1"/>
            <a:r>
              <a:rPr lang="en-US" dirty="0"/>
              <a:t>Many on-premises applications use file shares. Azure Files makes it easier to migrate those applications that share data to Azure. If you mount the Azure file share to the same drive letter that the on-premises application uses, the part of your application that accesses the file share should work with minimal changes, if any.</a:t>
            </a:r>
          </a:p>
          <a:p>
            <a:pPr lvl="1"/>
            <a:r>
              <a:rPr lang="en-US" dirty="0"/>
              <a:t>Store configuration files on a file share and access them from multiple VMs. Tools and utilities used by multiple developers in a group can be stored on a file share, ensuring that everybody can find them, and that they use the same version.</a:t>
            </a:r>
          </a:p>
          <a:p>
            <a:pPr lvl="1"/>
            <a:r>
              <a:rPr lang="en-US" dirty="0"/>
              <a:t>Write data to a file share, and process or analyze the data later. For example, you might want to do this with diagnostic logs, metrics, and crash dumps.</a:t>
            </a:r>
          </a:p>
          <a:p>
            <a:endParaRPr lang="en-US" dirty="0"/>
          </a:p>
        </p:txBody>
      </p:sp>
    </p:spTree>
    <p:extLst>
      <p:ext uri="{BB962C8B-B14F-4D97-AF65-F5344CB8AC3E}">
        <p14:creationId xmlns:p14="http://schemas.microsoft.com/office/powerpoint/2010/main" val="229330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00" dirty="0"/>
              <a:t>The following illustration shows Azure Files being used to share data between two geographical locations. Azure Files ensures the data is encrypted at rest, and the SMB protocol ensures the data is encrypted in transit.</a:t>
            </a:r>
          </a:p>
        </p:txBody>
      </p:sp>
      <p:pic>
        <p:nvPicPr>
          <p:cNvPr id="3074" name="Picture 2" descr="Diagram that shows the file sharing capabilities of Azure Files between a Western US Azure file share and a European Azure file share, each with their own SMB us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448" y="1690688"/>
            <a:ext cx="6391187" cy="45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7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776"/>
            <a:ext cx="10515600" cy="5683187"/>
          </a:xfrm>
        </p:spPr>
        <p:txBody>
          <a:bodyPr/>
          <a:lstStyle/>
          <a:p>
            <a:pPr algn="just"/>
            <a:endParaRPr lang="en-US" dirty="0" smtClean="0"/>
          </a:p>
          <a:p>
            <a:pPr algn="just"/>
            <a:endParaRPr lang="en-US" dirty="0"/>
          </a:p>
          <a:p>
            <a:pPr algn="just"/>
            <a:r>
              <a:rPr lang="en-US" dirty="0" smtClean="0"/>
              <a:t>One </a:t>
            </a:r>
            <a:r>
              <a:rPr lang="en-US" dirty="0"/>
              <a:t>thing that distinguishes Azure Files from files on a corporate file share is that you can access the files from anywhere in the world, by using a URL that points to the file. </a:t>
            </a:r>
            <a:endParaRPr lang="en-US" dirty="0" smtClean="0"/>
          </a:p>
          <a:p>
            <a:pPr algn="just"/>
            <a:r>
              <a:rPr lang="en-US" dirty="0" smtClean="0"/>
              <a:t>You </a:t>
            </a:r>
            <a:r>
              <a:rPr lang="en-US" dirty="0"/>
              <a:t>can also use Shared Access Signature (SAS) tokens to allow access to a private asset for a specific amount of time.</a:t>
            </a:r>
          </a:p>
        </p:txBody>
      </p:sp>
    </p:spTree>
    <p:extLst>
      <p:ext uri="{BB962C8B-B14F-4D97-AF65-F5344CB8AC3E}">
        <p14:creationId xmlns:p14="http://schemas.microsoft.com/office/powerpoint/2010/main" val="131930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104"/>
            <a:ext cx="10515600" cy="5344859"/>
          </a:xfrm>
        </p:spPr>
        <p:txBody>
          <a:bodyPr/>
          <a:lstStyle/>
          <a:p>
            <a:endParaRPr lang="en-US" dirty="0" smtClean="0"/>
          </a:p>
          <a:p>
            <a:endParaRPr lang="en-US" dirty="0"/>
          </a:p>
          <a:p>
            <a:pPr marL="0" indent="0" algn="just">
              <a:buNone/>
            </a:pPr>
            <a:r>
              <a:rPr lang="en-US" dirty="0" smtClean="0"/>
              <a:t>	In </a:t>
            </a:r>
            <a:r>
              <a:rPr lang="en-US" dirty="0"/>
              <a:t>this </a:t>
            </a:r>
            <a:r>
              <a:rPr lang="en-US" dirty="0" smtClean="0"/>
              <a:t>class, </a:t>
            </a:r>
            <a:r>
              <a:rPr lang="en-US" dirty="0"/>
              <a:t>you'll learn about some of the different storage options that are available in Azure Storage services, and the scenarios in which each storage option is appropriate. </a:t>
            </a:r>
            <a:endParaRPr lang="en-US" dirty="0" smtClean="0"/>
          </a:p>
        </p:txBody>
      </p:sp>
    </p:spTree>
    <p:extLst>
      <p:ext uri="{BB962C8B-B14F-4D97-AF65-F5344CB8AC3E}">
        <p14:creationId xmlns:p14="http://schemas.microsoft.com/office/powerpoint/2010/main" val="368426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Here's an example of a service SAS URI, showing the resource URI and the SAS token:</a:t>
            </a:r>
            <a:endParaRPr lang="en-US" sz="2200" dirty="0"/>
          </a:p>
        </p:txBody>
      </p:sp>
      <p:pic>
        <p:nvPicPr>
          <p:cNvPr id="4098" name="Picture 2" descr="Screenshot of components of a service SAS UR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872" y="2238448"/>
            <a:ext cx="10515600" cy="134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3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Blob </a:t>
            </a:r>
            <a:r>
              <a:rPr lang="en-US" b="1" dirty="0"/>
              <a:t>access tiers</a:t>
            </a:r>
            <a:br>
              <a:rPr lang="en-US" b="1" dirty="0"/>
            </a:br>
            <a:endParaRPr lang="en-US" dirty="0"/>
          </a:p>
        </p:txBody>
      </p:sp>
      <p:sp>
        <p:nvSpPr>
          <p:cNvPr id="3" name="Content Placeholder 2"/>
          <p:cNvSpPr>
            <a:spLocks noGrp="1"/>
          </p:cNvSpPr>
          <p:nvPr>
            <p:ph idx="1"/>
          </p:nvPr>
        </p:nvSpPr>
        <p:spPr>
          <a:xfrm>
            <a:off x="838200" y="1289304"/>
            <a:ext cx="10515600" cy="4887659"/>
          </a:xfrm>
        </p:spPr>
        <p:txBody>
          <a:bodyPr/>
          <a:lstStyle/>
          <a:p>
            <a:pPr algn="just"/>
            <a:r>
              <a:rPr lang="en-US" dirty="0"/>
              <a:t>Data stored in the cloud can grow at an exponential pace. </a:t>
            </a:r>
            <a:endParaRPr lang="en-US" dirty="0" smtClean="0"/>
          </a:p>
          <a:p>
            <a:pPr algn="just"/>
            <a:r>
              <a:rPr lang="en-US" dirty="0" smtClean="0"/>
              <a:t>To </a:t>
            </a:r>
            <a:r>
              <a:rPr lang="en-US" dirty="0"/>
              <a:t>manage costs for your expanding storage needs, it's helpful to organize your data based on attributes like frequency of access and planned retention period. </a:t>
            </a:r>
            <a:endParaRPr lang="en-US" dirty="0" smtClean="0"/>
          </a:p>
          <a:p>
            <a:pPr algn="just"/>
            <a:r>
              <a:rPr lang="en-US" dirty="0" smtClean="0"/>
              <a:t>Data </a:t>
            </a:r>
            <a:r>
              <a:rPr lang="en-US" dirty="0"/>
              <a:t>stored in the cloud can be different based on how it's generated, processed, and accessed over its lifetime. </a:t>
            </a:r>
            <a:endParaRPr lang="en-US" dirty="0" smtClean="0"/>
          </a:p>
          <a:p>
            <a:pPr algn="just"/>
            <a:endParaRPr lang="en-US" dirty="0"/>
          </a:p>
        </p:txBody>
      </p:sp>
    </p:spTree>
    <p:extLst>
      <p:ext uri="{BB962C8B-B14F-4D97-AF65-F5344CB8AC3E}">
        <p14:creationId xmlns:p14="http://schemas.microsoft.com/office/powerpoint/2010/main" val="307019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207008"/>
            <a:ext cx="10515600" cy="4969955"/>
          </a:xfrm>
        </p:spPr>
        <p:txBody>
          <a:bodyPr/>
          <a:lstStyle/>
          <a:p>
            <a:pPr algn="just"/>
            <a:r>
              <a:rPr lang="en-US" dirty="0" smtClean="0"/>
              <a:t>Some data is actively accessed and modified throughout its lifetime.</a:t>
            </a:r>
          </a:p>
          <a:p>
            <a:pPr algn="just"/>
            <a:r>
              <a:rPr lang="en-US" dirty="0" smtClean="0"/>
              <a:t> Some data is accessed frequently early in its lifetime, with access dropping drastically as the data ages. </a:t>
            </a:r>
          </a:p>
          <a:p>
            <a:pPr algn="just"/>
            <a:r>
              <a:rPr lang="en-US" dirty="0" smtClean="0"/>
              <a:t>Some data remains idle in the cloud and is rarely, if ever, accessed after it's stored. </a:t>
            </a:r>
          </a:p>
          <a:p>
            <a:pPr algn="just"/>
            <a:r>
              <a:rPr lang="en-US" dirty="0" smtClean="0"/>
              <a:t>To accommodate these different access needs, Azure provides several </a:t>
            </a:r>
            <a:r>
              <a:rPr lang="en-US" b="1" i="1" dirty="0" smtClean="0"/>
              <a:t>access tiers</a:t>
            </a:r>
            <a:r>
              <a:rPr lang="en-US" dirty="0" smtClean="0"/>
              <a:t>, which you can use to balance your storage costs with your access needs.</a:t>
            </a:r>
          </a:p>
          <a:p>
            <a:pPr algn="just"/>
            <a:endParaRPr lang="en-US" dirty="0"/>
          </a:p>
        </p:txBody>
      </p:sp>
    </p:spTree>
    <p:extLst>
      <p:ext uri="{BB962C8B-B14F-4D97-AF65-F5344CB8AC3E}">
        <p14:creationId xmlns:p14="http://schemas.microsoft.com/office/powerpoint/2010/main" val="257201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344"/>
            <a:ext cx="10515600" cy="5710619"/>
          </a:xfrm>
        </p:spPr>
        <p:txBody>
          <a:bodyPr>
            <a:normAutofit/>
          </a:bodyPr>
          <a:lstStyle/>
          <a:p>
            <a:pPr algn="just"/>
            <a:endParaRPr lang="en-US" dirty="0" smtClean="0"/>
          </a:p>
          <a:p>
            <a:pPr algn="just"/>
            <a:r>
              <a:rPr lang="en-US" dirty="0" smtClean="0"/>
              <a:t>Azure </a:t>
            </a:r>
            <a:r>
              <a:rPr lang="en-US" dirty="0"/>
              <a:t>Storage offers different access tiers for your blob storage, helping you store object data in the most cost-effective manner. </a:t>
            </a:r>
            <a:endParaRPr lang="en-US" dirty="0" smtClean="0"/>
          </a:p>
          <a:p>
            <a:endParaRPr lang="en-US" dirty="0" smtClean="0"/>
          </a:p>
          <a:p>
            <a:r>
              <a:rPr lang="en-US" dirty="0" smtClean="0"/>
              <a:t>The </a:t>
            </a:r>
            <a:r>
              <a:rPr lang="en-US" dirty="0"/>
              <a:t>available access tiers include</a:t>
            </a:r>
            <a:r>
              <a:rPr lang="en-US" dirty="0" smtClean="0"/>
              <a:t>:</a:t>
            </a:r>
          </a:p>
          <a:p>
            <a:pPr lvl="2"/>
            <a:r>
              <a:rPr lang="en-US" sz="2800" b="1" dirty="0" smtClean="0"/>
              <a:t>Hot </a:t>
            </a:r>
            <a:r>
              <a:rPr lang="en-US" sz="2800" b="1" dirty="0"/>
              <a:t>access </a:t>
            </a:r>
            <a:r>
              <a:rPr lang="en-US" sz="2800" b="1" dirty="0" smtClean="0"/>
              <a:t>tier</a:t>
            </a:r>
          </a:p>
          <a:p>
            <a:pPr lvl="2"/>
            <a:r>
              <a:rPr lang="en-US" sz="2800" b="1" dirty="0" smtClean="0"/>
              <a:t>Cool </a:t>
            </a:r>
            <a:r>
              <a:rPr lang="en-US" sz="2800" b="1" dirty="0"/>
              <a:t>access </a:t>
            </a:r>
            <a:r>
              <a:rPr lang="en-US" sz="2800" b="1" dirty="0" smtClean="0"/>
              <a:t>tier</a:t>
            </a:r>
          </a:p>
          <a:p>
            <a:pPr lvl="2"/>
            <a:r>
              <a:rPr lang="en-US" sz="2800" b="1" dirty="0" smtClean="0"/>
              <a:t>Archive </a:t>
            </a:r>
            <a:r>
              <a:rPr lang="en-US" sz="2800" b="1" dirty="0"/>
              <a:t>access </a:t>
            </a:r>
            <a:r>
              <a:rPr lang="en-US" sz="2800" b="1" dirty="0" smtClean="0"/>
              <a:t>tier</a:t>
            </a:r>
            <a:endParaRPr lang="en-US" sz="2800" dirty="0"/>
          </a:p>
        </p:txBody>
      </p:sp>
    </p:spTree>
    <p:extLst>
      <p:ext uri="{BB962C8B-B14F-4D97-AF65-F5344CB8AC3E}">
        <p14:creationId xmlns:p14="http://schemas.microsoft.com/office/powerpoint/2010/main" val="2463929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Hot access tier</a:t>
            </a:r>
            <a:r>
              <a:rPr lang="en-US" dirty="0" smtClean="0"/>
              <a:t>: </a:t>
            </a:r>
          </a:p>
          <a:p>
            <a:pPr lvl="1"/>
            <a:r>
              <a:rPr lang="en-US" sz="2800" dirty="0" smtClean="0"/>
              <a:t>Optimized for storing data that is accessed frequently (for example, images for your website).</a:t>
            </a:r>
          </a:p>
        </p:txBody>
      </p:sp>
    </p:spTree>
    <p:extLst>
      <p:ext uri="{BB962C8B-B14F-4D97-AF65-F5344CB8AC3E}">
        <p14:creationId xmlns:p14="http://schemas.microsoft.com/office/powerpoint/2010/main" val="374072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b="1" dirty="0" smtClean="0"/>
              <a:t>Cool access tier</a:t>
            </a:r>
            <a:r>
              <a:rPr lang="en-US" dirty="0" smtClean="0"/>
              <a:t>:</a:t>
            </a:r>
          </a:p>
          <a:p>
            <a:pPr lvl="1" algn="just"/>
            <a:r>
              <a:rPr lang="en-US" sz="2800" dirty="0" smtClean="0"/>
              <a:t> Optimized for data that is infrequently accessed and stored for at least 30 days (for example, invoices for your customers).</a:t>
            </a:r>
          </a:p>
        </p:txBody>
      </p:sp>
    </p:spTree>
    <p:extLst>
      <p:ext uri="{BB962C8B-B14F-4D97-AF65-F5344CB8AC3E}">
        <p14:creationId xmlns:p14="http://schemas.microsoft.com/office/powerpoint/2010/main" val="364649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b="1" dirty="0" smtClean="0"/>
              <a:t>Archive access tier</a:t>
            </a:r>
            <a:r>
              <a:rPr lang="en-US" dirty="0" smtClean="0"/>
              <a:t>: </a:t>
            </a:r>
          </a:p>
          <a:p>
            <a:pPr lvl="1" algn="just"/>
            <a:r>
              <a:rPr lang="en-US" sz="2800" dirty="0" smtClean="0"/>
              <a:t>Appropriate for data that is rarely accessed and stored for at least 180 days, with flexible latency requirements (for example, long-term backups).</a:t>
            </a:r>
          </a:p>
          <a:p>
            <a:endParaRPr lang="en-US" dirty="0"/>
          </a:p>
        </p:txBody>
      </p:sp>
    </p:spTree>
    <p:extLst>
      <p:ext uri="{BB962C8B-B14F-4D97-AF65-F5344CB8AC3E}">
        <p14:creationId xmlns:p14="http://schemas.microsoft.com/office/powerpoint/2010/main" val="2152665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5765483"/>
          </a:xfrm>
        </p:spPr>
        <p:txBody>
          <a:bodyPr>
            <a:normAutofit/>
          </a:bodyPr>
          <a:lstStyle/>
          <a:p>
            <a:endParaRPr lang="en-US" dirty="0" smtClean="0"/>
          </a:p>
          <a:p>
            <a:r>
              <a:rPr lang="en-US" dirty="0" smtClean="0"/>
              <a:t>The </a:t>
            </a:r>
            <a:r>
              <a:rPr lang="en-US" dirty="0"/>
              <a:t>following considerations apply to the different access tiers</a:t>
            </a:r>
            <a:r>
              <a:rPr lang="en-US" dirty="0" smtClean="0"/>
              <a:t>:</a:t>
            </a:r>
          </a:p>
          <a:p>
            <a:endParaRPr lang="en-US" sz="1400" dirty="0"/>
          </a:p>
          <a:p>
            <a:pPr lvl="1"/>
            <a:r>
              <a:rPr lang="en-US" sz="2800" dirty="0"/>
              <a:t>Only the hot and cool access tiers can be set at the account level</a:t>
            </a:r>
            <a:r>
              <a:rPr lang="en-US" sz="2800" dirty="0" smtClean="0"/>
              <a:t>.</a:t>
            </a:r>
          </a:p>
          <a:p>
            <a:pPr lvl="1"/>
            <a:r>
              <a:rPr lang="en-US" sz="2800" dirty="0" smtClean="0"/>
              <a:t> </a:t>
            </a:r>
            <a:r>
              <a:rPr lang="en-US" sz="2800" dirty="0"/>
              <a:t>The archive access tier isn't available at the account level.</a:t>
            </a:r>
          </a:p>
          <a:p>
            <a:pPr lvl="1"/>
            <a:r>
              <a:rPr lang="en-US" sz="2800" dirty="0"/>
              <a:t>Hot, cool, and archive tiers can be set at the blob level, during upload or after upload</a:t>
            </a:r>
            <a:r>
              <a:rPr lang="en-US" sz="2800" dirty="0" smtClean="0"/>
              <a:t>.</a:t>
            </a:r>
          </a:p>
          <a:p>
            <a:pPr lvl="1"/>
            <a:r>
              <a:rPr lang="en-US" sz="2800" dirty="0" smtClean="0"/>
              <a:t>Data in the cool access tier can tolerate slightly lower availability, but still requires high durability, retrieval latency, and throughput characteristics similar to hot data. </a:t>
            </a:r>
          </a:p>
          <a:p>
            <a:pPr lvl="1"/>
            <a:endParaRPr lang="en-US" sz="2800" dirty="0"/>
          </a:p>
          <a:p>
            <a:endParaRPr lang="en-US" dirty="0"/>
          </a:p>
        </p:txBody>
      </p:sp>
    </p:spTree>
    <p:extLst>
      <p:ext uri="{BB962C8B-B14F-4D97-AF65-F5344CB8AC3E}">
        <p14:creationId xmlns:p14="http://schemas.microsoft.com/office/powerpoint/2010/main" val="319028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360"/>
            <a:ext cx="10515600" cy="5582603"/>
          </a:xfrm>
        </p:spPr>
        <p:txBody>
          <a:bodyPr/>
          <a:lstStyle/>
          <a:p>
            <a:pPr lvl="1"/>
            <a:endParaRPr lang="en-US" sz="2800" dirty="0" smtClean="0"/>
          </a:p>
          <a:p>
            <a:pPr lvl="1"/>
            <a:r>
              <a:rPr lang="en-US" sz="2800" dirty="0" smtClean="0"/>
              <a:t>For cool data, a slightly lower availability service-level agreement (SLA) and higher access costs compared to hot data are acceptable trade-offs for lower storage costs.</a:t>
            </a:r>
          </a:p>
          <a:p>
            <a:pPr lvl="1"/>
            <a:r>
              <a:rPr lang="en-US" sz="2800" dirty="0" smtClean="0"/>
              <a:t>Archive storage stores data offline and offers the lowest storage costs, but also the highest costs to rehydrate and access data.</a:t>
            </a:r>
          </a:p>
          <a:p>
            <a:pPr lvl="1"/>
            <a:r>
              <a:rPr lang="en-US" sz="2800" dirty="0" smtClean="0"/>
              <a:t>The following illustration demonstrates choosing between the hot and cool access tiers on a general purpose storage account.</a:t>
            </a:r>
          </a:p>
          <a:p>
            <a:endParaRPr lang="en-US" dirty="0"/>
          </a:p>
        </p:txBody>
      </p:sp>
    </p:spTree>
    <p:extLst>
      <p:ext uri="{BB962C8B-B14F-4D97-AF65-F5344CB8AC3E}">
        <p14:creationId xmlns:p14="http://schemas.microsoft.com/office/powerpoint/2010/main" val="169070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2200" dirty="0"/>
          </a:p>
        </p:txBody>
      </p:sp>
      <p:pic>
        <p:nvPicPr>
          <p:cNvPr id="5122" name="Picture 2" descr="Screenshot of specifying the Azure access ti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3352" y="154813"/>
            <a:ext cx="6983941" cy="60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6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384"/>
            <a:ext cx="10515600" cy="5390579"/>
          </a:xfrm>
        </p:spPr>
        <p:txBody>
          <a:bodyPr>
            <a:normAutofit/>
          </a:bodyPr>
          <a:lstStyle/>
          <a:p>
            <a:pPr marL="0" indent="0">
              <a:buNone/>
            </a:pPr>
            <a:r>
              <a:rPr lang="en-US" b="1" dirty="0"/>
              <a:t>Learning objectives</a:t>
            </a:r>
          </a:p>
          <a:p>
            <a:r>
              <a:rPr lang="en-US" dirty="0"/>
              <a:t>After completing this </a:t>
            </a:r>
            <a:r>
              <a:rPr lang="en-US" dirty="0" smtClean="0"/>
              <a:t>class, </a:t>
            </a:r>
            <a:r>
              <a:rPr lang="en-US" dirty="0"/>
              <a:t>you'll be able to describe the benefits and usage of:</a:t>
            </a:r>
          </a:p>
          <a:p>
            <a:pPr lvl="2"/>
            <a:r>
              <a:rPr lang="en-US" sz="2800" dirty="0"/>
              <a:t>Azure Blob Storage</a:t>
            </a:r>
          </a:p>
          <a:p>
            <a:pPr lvl="2"/>
            <a:r>
              <a:rPr lang="en-US" sz="2800" dirty="0"/>
              <a:t>Azure Disk Storage</a:t>
            </a:r>
          </a:p>
          <a:p>
            <a:pPr lvl="2"/>
            <a:r>
              <a:rPr lang="en-US" sz="2800" dirty="0"/>
              <a:t>Azure Files</a:t>
            </a:r>
          </a:p>
          <a:p>
            <a:pPr lvl="2"/>
            <a:r>
              <a:rPr lang="en-US" sz="2800" dirty="0"/>
              <a:t>Azure Blob access tiers</a:t>
            </a:r>
          </a:p>
        </p:txBody>
      </p:sp>
    </p:spTree>
    <p:extLst>
      <p:ext uri="{BB962C8B-B14F-4D97-AF65-F5344CB8AC3E}">
        <p14:creationId xmlns:p14="http://schemas.microsoft.com/office/powerpoint/2010/main" val="223164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0352"/>
            <a:ext cx="10515600" cy="5646611"/>
          </a:xfrm>
        </p:spPr>
        <p:txBody>
          <a:bodyPr>
            <a:normAutofit/>
          </a:bodyPr>
          <a:lstStyle/>
          <a:p>
            <a:r>
              <a:rPr lang="en-US" dirty="0"/>
              <a:t>In this </a:t>
            </a:r>
            <a:r>
              <a:rPr lang="en-US" dirty="0" smtClean="0"/>
              <a:t>class, </a:t>
            </a:r>
            <a:r>
              <a:rPr lang="en-US" dirty="0"/>
              <a:t>you discovered how Azure Storage can provide your company with a variety of options for storing your data. </a:t>
            </a:r>
            <a:endParaRPr lang="en-US" dirty="0" smtClean="0"/>
          </a:p>
          <a:p>
            <a:r>
              <a:rPr lang="en-US" dirty="0" smtClean="0"/>
              <a:t>For </a:t>
            </a:r>
            <a:r>
              <a:rPr lang="en-US" dirty="0"/>
              <a:t>example, you learned that your first step when using Azure Storage is to create a storage account. </a:t>
            </a:r>
            <a:endParaRPr lang="en-US" dirty="0" smtClean="0"/>
          </a:p>
          <a:p>
            <a:r>
              <a:rPr lang="en-US" dirty="0" smtClean="0"/>
              <a:t>After </a:t>
            </a:r>
            <a:r>
              <a:rPr lang="en-US" dirty="0"/>
              <a:t>you've done so, Azure provides you with several options for storing your data:</a:t>
            </a:r>
          </a:p>
          <a:p>
            <a:pPr lvl="2"/>
            <a:r>
              <a:rPr lang="en-US" sz="2800" dirty="0"/>
              <a:t>Azure Blob Storage</a:t>
            </a:r>
          </a:p>
          <a:p>
            <a:pPr lvl="2"/>
            <a:r>
              <a:rPr lang="en-US" sz="2800" dirty="0"/>
              <a:t>Azure Disk Storage</a:t>
            </a:r>
          </a:p>
          <a:p>
            <a:pPr lvl="2"/>
            <a:r>
              <a:rPr lang="en-US" sz="2800" dirty="0"/>
              <a:t>Azure Files Storage</a:t>
            </a:r>
          </a:p>
          <a:p>
            <a:endParaRPr lang="en-US" dirty="0"/>
          </a:p>
        </p:txBody>
      </p:sp>
    </p:spTree>
    <p:extLst>
      <p:ext uri="{BB962C8B-B14F-4D97-AF65-F5344CB8AC3E}">
        <p14:creationId xmlns:p14="http://schemas.microsoft.com/office/powerpoint/2010/main" val="2685670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a:t>
            </a:r>
            <a:r>
              <a:rPr lang="en-US" b="1" dirty="0"/>
              <a:t>account</a:t>
            </a:r>
            <a:br>
              <a:rPr lang="en-US" b="1" dirty="0"/>
            </a:br>
            <a:endParaRPr lang="en-US" dirty="0"/>
          </a:p>
        </p:txBody>
      </p:sp>
      <p:sp>
        <p:nvSpPr>
          <p:cNvPr id="3" name="Content Placeholder 2"/>
          <p:cNvSpPr>
            <a:spLocks noGrp="1"/>
          </p:cNvSpPr>
          <p:nvPr>
            <p:ph idx="1"/>
          </p:nvPr>
        </p:nvSpPr>
        <p:spPr>
          <a:xfrm>
            <a:off x="838200" y="1179576"/>
            <a:ext cx="10515600" cy="4997387"/>
          </a:xfrm>
        </p:spPr>
        <p:txBody>
          <a:bodyPr/>
          <a:lstStyle/>
          <a:p>
            <a:r>
              <a:rPr lang="en-US" dirty="0"/>
              <a:t>An Azure storage account contains all of your Azure Storage data objects: blobs, files, queues, and tables. </a:t>
            </a:r>
            <a:endParaRPr lang="en-US" dirty="0" smtClean="0"/>
          </a:p>
          <a:p>
            <a:r>
              <a:rPr lang="en-US" dirty="0" smtClean="0"/>
              <a:t>The </a:t>
            </a:r>
            <a:r>
              <a:rPr lang="en-US" dirty="0"/>
              <a:t>storage account provides a unique namespace for your Azure Storage data that is accessible from anywhere in the world over HTTP or HTTPS</a:t>
            </a:r>
            <a:r>
              <a:rPr lang="en-US" dirty="0" smtClean="0"/>
              <a:t>.</a:t>
            </a:r>
          </a:p>
          <a:p>
            <a:r>
              <a:rPr lang="en-US" dirty="0" smtClean="0"/>
              <a:t>You will </a:t>
            </a:r>
            <a:r>
              <a:rPr lang="en-US" dirty="0"/>
              <a:t>learn to create a storage account using the </a:t>
            </a:r>
            <a:r>
              <a:rPr lang="en-US" dirty="0">
                <a:hlinkClick r:id="rId2"/>
              </a:rPr>
              <a:t>Azure portal</a:t>
            </a:r>
            <a:endParaRPr lang="en-US" dirty="0"/>
          </a:p>
        </p:txBody>
      </p:sp>
    </p:spTree>
    <p:extLst>
      <p:ext uri="{BB962C8B-B14F-4D97-AF65-F5344CB8AC3E}">
        <p14:creationId xmlns:p14="http://schemas.microsoft.com/office/powerpoint/2010/main" val="291567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storage account</a:t>
            </a:r>
            <a:br>
              <a:rPr lang="en-US" b="1" dirty="0"/>
            </a:br>
            <a:endParaRPr lang="en-US" dirty="0"/>
          </a:p>
        </p:txBody>
      </p:sp>
      <p:sp>
        <p:nvSpPr>
          <p:cNvPr id="3" name="Content Placeholder 2"/>
          <p:cNvSpPr>
            <a:spLocks noGrp="1"/>
          </p:cNvSpPr>
          <p:nvPr>
            <p:ph idx="1"/>
          </p:nvPr>
        </p:nvSpPr>
        <p:spPr>
          <a:xfrm>
            <a:off x="838200" y="1188720"/>
            <a:ext cx="10515600" cy="4988243"/>
          </a:xfrm>
        </p:spPr>
        <p:txBody>
          <a:bodyPr>
            <a:normAutofit/>
          </a:bodyPr>
          <a:lstStyle/>
          <a:p>
            <a:pPr algn="just"/>
            <a:r>
              <a:rPr lang="en-US" dirty="0"/>
              <a:t>A storage account is an Azure Resource Manager resource. </a:t>
            </a:r>
            <a:endParaRPr lang="en-US" dirty="0" smtClean="0"/>
          </a:p>
          <a:p>
            <a:pPr algn="just"/>
            <a:r>
              <a:rPr lang="en-US" dirty="0" smtClean="0"/>
              <a:t>Resource </a:t>
            </a:r>
            <a:r>
              <a:rPr lang="en-US" dirty="0"/>
              <a:t>Manager is the deployment and management service for Azure. </a:t>
            </a:r>
          </a:p>
          <a:p>
            <a:pPr algn="just"/>
            <a:r>
              <a:rPr lang="en-US" dirty="0"/>
              <a:t>Every Resource Manager resource, including an Azure storage account, must belong to an Azure resource group. </a:t>
            </a:r>
            <a:endParaRPr lang="en-US" dirty="0" smtClean="0"/>
          </a:p>
          <a:p>
            <a:pPr algn="just"/>
            <a:r>
              <a:rPr lang="en-US" dirty="0" smtClean="0"/>
              <a:t>A </a:t>
            </a:r>
            <a:r>
              <a:rPr lang="en-US" dirty="0"/>
              <a:t>resource group is a logical container for grouping your Azure services. </a:t>
            </a:r>
            <a:endParaRPr lang="en-US" dirty="0" smtClean="0"/>
          </a:p>
          <a:p>
            <a:pPr algn="just"/>
            <a:r>
              <a:rPr lang="en-US" dirty="0" smtClean="0"/>
              <a:t>When </a:t>
            </a:r>
            <a:r>
              <a:rPr lang="en-US" dirty="0"/>
              <a:t>you create a storage account, you have the option to either create a new resource group, or use an existing resource group. </a:t>
            </a:r>
            <a:endParaRPr lang="en-US" dirty="0" smtClean="0"/>
          </a:p>
        </p:txBody>
      </p:sp>
    </p:spTree>
    <p:extLst>
      <p:ext uri="{BB962C8B-B14F-4D97-AF65-F5344CB8AC3E}">
        <p14:creationId xmlns:p14="http://schemas.microsoft.com/office/powerpoint/2010/main" val="31326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928"/>
            <a:ext cx="10515600" cy="5610035"/>
          </a:xfrm>
        </p:spPr>
        <p:txBody>
          <a:bodyPr/>
          <a:lstStyle/>
          <a:p>
            <a:r>
              <a:rPr lang="en-US" dirty="0"/>
              <a:t>To create an Azure storage account with the Azure portal, follow these steps:</a:t>
            </a:r>
          </a:p>
          <a:p>
            <a:r>
              <a:rPr lang="en-US" dirty="0"/>
              <a:t>From the left portal menu, select </a:t>
            </a:r>
            <a:r>
              <a:rPr lang="en-US" b="1" dirty="0"/>
              <a:t>Storage accounts</a:t>
            </a:r>
            <a:r>
              <a:rPr lang="en-US" dirty="0"/>
              <a:t> to display a list of your storage accounts.</a:t>
            </a:r>
          </a:p>
          <a:p>
            <a:r>
              <a:rPr lang="en-US" dirty="0"/>
              <a:t>On the </a:t>
            </a:r>
            <a:r>
              <a:rPr lang="en-US" b="1" dirty="0"/>
              <a:t>Storage accounts</a:t>
            </a:r>
            <a:r>
              <a:rPr lang="en-US" dirty="0"/>
              <a:t> page, select </a:t>
            </a:r>
            <a:r>
              <a:rPr lang="en-US" b="1" dirty="0"/>
              <a:t>Create</a:t>
            </a:r>
            <a:r>
              <a:rPr lang="en-US" dirty="0"/>
              <a:t>.</a:t>
            </a:r>
          </a:p>
          <a:p>
            <a:r>
              <a:rPr lang="en-US" dirty="0"/>
              <a:t>Options for your new storage account are organized into tabs in the </a:t>
            </a:r>
            <a:r>
              <a:rPr lang="en-US" b="1" dirty="0"/>
              <a:t>Create a storage account</a:t>
            </a:r>
            <a:r>
              <a:rPr lang="en-US" dirty="0"/>
              <a:t> page. </a:t>
            </a:r>
            <a:endParaRPr lang="en-US" dirty="0" smtClean="0"/>
          </a:p>
          <a:p>
            <a:r>
              <a:rPr lang="en-US" dirty="0" smtClean="0"/>
              <a:t>The </a:t>
            </a:r>
            <a:r>
              <a:rPr lang="en-US" dirty="0"/>
              <a:t>following sections describe each of the tabs and their options.</a:t>
            </a:r>
          </a:p>
          <a:p>
            <a:endParaRPr lang="en-US" dirty="0"/>
          </a:p>
        </p:txBody>
      </p:sp>
    </p:spTree>
    <p:extLst>
      <p:ext uri="{BB962C8B-B14F-4D97-AF65-F5344CB8AC3E}">
        <p14:creationId xmlns:p14="http://schemas.microsoft.com/office/powerpoint/2010/main" val="1387830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lstStyle/>
          <a:p>
            <a:pPr marL="0" indent="0">
              <a:buNone/>
            </a:pPr>
            <a:r>
              <a:rPr lang="en-US" b="1" dirty="0"/>
              <a:t>Basics tab</a:t>
            </a:r>
          </a:p>
          <a:p>
            <a:r>
              <a:rPr lang="en-US" dirty="0"/>
              <a:t>On the </a:t>
            </a:r>
            <a:r>
              <a:rPr lang="en-US" b="1" dirty="0"/>
              <a:t>Basics</a:t>
            </a:r>
            <a:r>
              <a:rPr lang="en-US" dirty="0"/>
              <a:t> tab, provide the essential information for your storage account. </a:t>
            </a:r>
            <a:endParaRPr lang="en-US" dirty="0" smtClean="0"/>
          </a:p>
          <a:p>
            <a:r>
              <a:rPr lang="en-US" dirty="0" smtClean="0"/>
              <a:t>After </a:t>
            </a:r>
            <a:r>
              <a:rPr lang="en-US" dirty="0"/>
              <a:t>you complete the </a:t>
            </a:r>
            <a:r>
              <a:rPr lang="en-US" b="1" dirty="0"/>
              <a:t>Basics</a:t>
            </a:r>
            <a:r>
              <a:rPr lang="en-US" dirty="0"/>
              <a:t> tab, you can choose to further customize your new storage account by setting options on the other tabs, or you can select </a:t>
            </a:r>
            <a:r>
              <a:rPr lang="en-US" b="1" dirty="0"/>
              <a:t>Review + create</a:t>
            </a:r>
            <a:r>
              <a:rPr lang="en-US" dirty="0"/>
              <a:t> to accept the default options and proceed to validate and create the account.</a:t>
            </a:r>
          </a:p>
          <a:p>
            <a:endParaRPr lang="en-US" dirty="0"/>
          </a:p>
        </p:txBody>
      </p:sp>
    </p:spTree>
    <p:extLst>
      <p:ext uri="{BB962C8B-B14F-4D97-AF65-F5344CB8AC3E}">
        <p14:creationId xmlns:p14="http://schemas.microsoft.com/office/powerpoint/2010/main" val="216784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b="1" dirty="0"/>
              <a:t>Advanced tab</a:t>
            </a:r>
          </a:p>
          <a:p>
            <a:r>
              <a:rPr lang="en-US" dirty="0"/>
              <a:t>On the </a:t>
            </a:r>
            <a:r>
              <a:rPr lang="en-US" b="1" dirty="0"/>
              <a:t>Advanced</a:t>
            </a:r>
            <a:r>
              <a:rPr lang="en-US" dirty="0"/>
              <a:t> tab, you can configure additional options and modify default settings for your new storage account. </a:t>
            </a:r>
            <a:endParaRPr lang="en-US" dirty="0" smtClean="0"/>
          </a:p>
          <a:p>
            <a:r>
              <a:rPr lang="en-US" dirty="0" smtClean="0"/>
              <a:t>Some </a:t>
            </a:r>
            <a:r>
              <a:rPr lang="en-US" dirty="0"/>
              <a:t>of these options can also be configured after the storage account is created, while others must be configured at the time of creation</a:t>
            </a:r>
            <a:r>
              <a:rPr lang="en-US" dirty="0" smtClean="0"/>
              <a:t>.</a:t>
            </a:r>
          </a:p>
          <a:p>
            <a:pPr lvl="1"/>
            <a:r>
              <a:rPr lang="en-US" dirty="0" smtClean="0"/>
              <a:t>	</a:t>
            </a:r>
            <a:endParaRPr lang="en-US" dirty="0"/>
          </a:p>
          <a:p>
            <a:endParaRPr lang="en-US" dirty="0"/>
          </a:p>
        </p:txBody>
      </p:sp>
    </p:spTree>
    <p:extLst>
      <p:ext uri="{BB962C8B-B14F-4D97-AF65-F5344CB8AC3E}">
        <p14:creationId xmlns:p14="http://schemas.microsoft.com/office/powerpoint/2010/main" val="177377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0093259"/>
              </p:ext>
            </p:extLst>
          </p:nvPr>
        </p:nvGraphicFramePr>
        <p:xfrm>
          <a:off x="838200" y="841247"/>
          <a:ext cx="8598408" cy="4639056"/>
        </p:xfrm>
        <a:graphic>
          <a:graphicData uri="http://schemas.openxmlformats.org/drawingml/2006/table">
            <a:tbl>
              <a:tblPr firstRow="1" bandRow="1">
                <a:tableStyleId>{5C22544A-7EE6-4342-B048-85BDC9FD1C3A}</a:tableStyleId>
              </a:tblPr>
              <a:tblGrid>
                <a:gridCol w="2402570"/>
                <a:gridCol w="6195838"/>
              </a:tblGrid>
              <a:tr h="81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Enable secure transfer</a:t>
                      </a:r>
                      <a:endParaRPr lang="en-US" sz="1800" b="1" i="0" kern="1200" dirty="0">
                        <a:solidFill>
                          <a:schemeClr val="tx1"/>
                        </a:solidFill>
                        <a:effectLst/>
                        <a:latin typeface="+mn-lt"/>
                        <a:ea typeface="+mn-ea"/>
                        <a:cs typeface="+mn-cs"/>
                      </a:endParaRPr>
                    </a:p>
                  </a:txBody>
                  <a:tcPr/>
                </a:tc>
                <a:tc>
                  <a:txBody>
                    <a:bodyPr/>
                    <a:lstStyle/>
                    <a:p>
                      <a:pPr marL="0" lvl="1" algn="l" defTabSz="914400" rtl="0" eaLnBrk="1" latinLnBrk="0" hangingPunct="1"/>
                      <a:r>
                        <a:rPr lang="en-US" sz="1800" b="0" i="0" kern="1200" dirty="0" smtClean="0">
                          <a:solidFill>
                            <a:schemeClr val="dk1"/>
                          </a:solidFill>
                          <a:effectLst/>
                          <a:latin typeface="+mn-lt"/>
                          <a:ea typeface="+mn-ea"/>
                          <a:cs typeface="+mn-cs"/>
                        </a:rPr>
                        <a:t>Enable secure transfer to require that incoming requests to this storage account are made only via HTTPS (default).</a:t>
                      </a:r>
                    </a:p>
                  </a:txBody>
                  <a:tcPr/>
                </a:tc>
              </a:tr>
              <a:tr h="810768">
                <a:tc>
                  <a:txBody>
                    <a:bodyPr/>
                    <a:lstStyle/>
                    <a:p>
                      <a:pPr algn="l"/>
                      <a:r>
                        <a:rPr lang="en-US" b="1" dirty="0" smtClean="0"/>
                        <a:t>Enable infrastructure encryptio</a:t>
                      </a:r>
                      <a:r>
                        <a:rPr lang="en-US" dirty="0" smtClean="0"/>
                        <a:t>n</a:t>
                      </a:r>
                      <a:endParaRPr lang="en-US" dirty="0"/>
                    </a:p>
                  </a:txBody>
                  <a:tcPr/>
                </a:tc>
                <a:tc>
                  <a:txBody>
                    <a:bodyPr/>
                    <a:lstStyle/>
                    <a:p>
                      <a:pPr marL="0" lvl="1" algn="l" defTabSz="914400" rtl="0" eaLnBrk="1" latinLnBrk="0" hangingPunct="1"/>
                      <a:r>
                        <a:rPr lang="en-US" sz="1800" b="0" i="0" kern="1200" dirty="0" smtClean="0">
                          <a:solidFill>
                            <a:schemeClr val="dk1"/>
                          </a:solidFill>
                          <a:effectLst/>
                          <a:latin typeface="+mn-lt"/>
                          <a:ea typeface="+mn-ea"/>
                          <a:cs typeface="+mn-cs"/>
                        </a:rPr>
                        <a:t>By default, infrastructure encryption is not enabled. Enable infrastructure encryption to encrypt your data at both the service level and the infrastructure level. </a:t>
                      </a:r>
                      <a:endParaRPr lang="en-US" sz="1800" b="0" i="0" kern="1200" dirty="0">
                        <a:solidFill>
                          <a:schemeClr val="dk1"/>
                        </a:solidFill>
                        <a:effectLst/>
                        <a:latin typeface="+mn-lt"/>
                        <a:ea typeface="+mn-ea"/>
                        <a:cs typeface="+mn-cs"/>
                      </a:endParaRPr>
                    </a:p>
                  </a:txBody>
                  <a:tcPr/>
                </a:tc>
              </a:tr>
              <a:tr h="81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Enable blob public access</a:t>
                      </a:r>
                      <a:endParaRPr lang="en-US" dirty="0" smtClean="0"/>
                    </a:p>
                    <a:p>
                      <a:pPr algn="l"/>
                      <a:endParaRPr lang="en-US" dirty="0"/>
                    </a:p>
                  </a:txBody>
                  <a:tcPr/>
                </a:tc>
                <a:tc>
                  <a:txBody>
                    <a:bodyPr/>
                    <a:lstStyle/>
                    <a:p>
                      <a:pPr algn="l"/>
                      <a:r>
                        <a:rPr lang="en-US" sz="1800" b="0" i="0" kern="1200" dirty="0" smtClean="0">
                          <a:solidFill>
                            <a:schemeClr val="dk1"/>
                          </a:solidFill>
                          <a:effectLst/>
                          <a:latin typeface="+mn-lt"/>
                          <a:ea typeface="+mn-ea"/>
                          <a:cs typeface="+mn-cs"/>
                        </a:rPr>
                        <a:t>When enabled, this setting allows a user with the appropriate permissions to enable anonymous public access to a container in the storage account (default). </a:t>
                      </a:r>
                      <a:endParaRPr lang="en-US" dirty="0"/>
                    </a:p>
                  </a:txBody>
                  <a:tcPr/>
                </a:tc>
              </a:tr>
              <a:tr h="810768">
                <a:tc>
                  <a:txBody>
                    <a:bodyPr/>
                    <a:lstStyle/>
                    <a:p>
                      <a:r>
                        <a:rPr lang="en-US" sz="1800" b="0" i="0" kern="1200" dirty="0" smtClean="0">
                          <a:solidFill>
                            <a:schemeClr val="dk1"/>
                          </a:solidFill>
                          <a:effectLst/>
                          <a:latin typeface="+mn-lt"/>
                          <a:ea typeface="+mn-ea"/>
                          <a:cs typeface="+mn-cs"/>
                        </a:rPr>
                        <a:t>Access tier</a:t>
                      </a:r>
                      <a:endParaRPr lang="en-US" dirty="0"/>
                    </a:p>
                  </a:txBody>
                  <a:tcPr/>
                </a:tc>
                <a:tc>
                  <a:txBody>
                    <a:bodyPr/>
                    <a:lstStyle/>
                    <a:p>
                      <a:r>
                        <a:rPr lang="en-US" sz="1800" b="0" i="0" kern="1200" dirty="0" smtClean="0">
                          <a:solidFill>
                            <a:schemeClr val="dk1"/>
                          </a:solidFill>
                          <a:effectLst/>
                          <a:latin typeface="+mn-lt"/>
                          <a:ea typeface="+mn-ea"/>
                          <a:cs typeface="+mn-cs"/>
                        </a:rPr>
                        <a:t>Blob access tiers enable you to store blob data in the most cost-effective manner, based on usage. Select the hot tier (default) for frequently accessed data. Select the cool tier for infrequently accessed data.</a:t>
                      </a:r>
                      <a:endParaRPr lang="en-US" dirty="0"/>
                    </a:p>
                  </a:txBody>
                  <a:tcPr/>
                </a:tc>
              </a:tr>
              <a:tr h="810768">
                <a:tc>
                  <a:txBody>
                    <a:bodyPr/>
                    <a:lstStyle/>
                    <a:p>
                      <a:r>
                        <a:rPr lang="en-US" sz="1800" b="0" i="0" kern="1200" dirty="0" smtClean="0">
                          <a:solidFill>
                            <a:schemeClr val="dk1"/>
                          </a:solidFill>
                          <a:effectLst/>
                          <a:latin typeface="+mn-lt"/>
                          <a:ea typeface="+mn-ea"/>
                          <a:cs typeface="+mn-cs"/>
                        </a:rPr>
                        <a:t>Enable large file shares</a:t>
                      </a:r>
                      <a:endParaRPr lang="en-US" dirty="0"/>
                    </a:p>
                  </a:txBody>
                  <a:tcPr/>
                </a:tc>
                <a:tc>
                  <a:txBody>
                    <a:bodyPr/>
                    <a:lstStyle/>
                    <a:p>
                      <a:r>
                        <a:rPr lang="en-US" sz="1800" b="0" i="0" kern="1200" dirty="0" smtClean="0">
                          <a:solidFill>
                            <a:schemeClr val="dk1"/>
                          </a:solidFill>
                          <a:effectLst/>
                          <a:latin typeface="+mn-lt"/>
                          <a:ea typeface="+mn-ea"/>
                          <a:cs typeface="+mn-cs"/>
                        </a:rPr>
                        <a:t>Available only for standard file shares with the LRS or ZRS redundancies.</a:t>
                      </a:r>
                      <a:endParaRPr lang="en-US" dirty="0"/>
                    </a:p>
                  </a:txBody>
                  <a:tcPr/>
                </a:tc>
              </a:tr>
            </a:tbl>
          </a:graphicData>
        </a:graphic>
      </p:graphicFrame>
    </p:spTree>
    <p:extLst>
      <p:ext uri="{BB962C8B-B14F-4D97-AF65-F5344CB8AC3E}">
        <p14:creationId xmlns:p14="http://schemas.microsoft.com/office/powerpoint/2010/main" val="424808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427"/>
          </a:xfrm>
        </p:spPr>
        <p:txBody>
          <a:bodyPr>
            <a:normAutofit fontScale="90000"/>
          </a:bodyPr>
          <a:lstStyle/>
          <a:p>
            <a:pPr algn="just"/>
            <a:r>
              <a:rPr lang="en-US" b="1" dirty="0"/>
              <a:t>Introduction</a:t>
            </a:r>
          </a:p>
        </p:txBody>
      </p:sp>
      <p:sp>
        <p:nvSpPr>
          <p:cNvPr id="3" name="Content Placeholder 2"/>
          <p:cNvSpPr>
            <a:spLocks noGrp="1"/>
          </p:cNvSpPr>
          <p:nvPr>
            <p:ph idx="1"/>
          </p:nvPr>
        </p:nvSpPr>
        <p:spPr>
          <a:xfrm>
            <a:off x="838200" y="1170432"/>
            <a:ext cx="10515600" cy="5006531"/>
          </a:xfrm>
        </p:spPr>
        <p:txBody>
          <a:bodyPr>
            <a:normAutofit/>
          </a:bodyPr>
          <a:lstStyle/>
          <a:p>
            <a:pPr algn="just"/>
            <a:r>
              <a:rPr lang="en-US" dirty="0"/>
              <a:t>Suppose your company</a:t>
            </a:r>
            <a:r>
              <a:rPr lang="en-US" dirty="0" smtClean="0"/>
              <a:t>, </a:t>
            </a:r>
            <a:r>
              <a:rPr lang="en-US" dirty="0"/>
              <a:t>has a number of product brochures, datasheets, product images, and other files that are related to marketing, sales, and support. </a:t>
            </a:r>
            <a:endParaRPr lang="en-US" dirty="0" smtClean="0"/>
          </a:p>
          <a:p>
            <a:pPr algn="just"/>
            <a:r>
              <a:rPr lang="en-US" dirty="0" smtClean="0"/>
              <a:t>In </a:t>
            </a:r>
            <a:r>
              <a:rPr lang="en-US" dirty="0"/>
              <a:t>the past, your company has been hosting these files on standalone web servers in your datacenter.</a:t>
            </a:r>
          </a:p>
          <a:p>
            <a:pPr algn="just"/>
            <a:r>
              <a:rPr lang="en-US" dirty="0"/>
              <a:t>Your company is now in the process of migrating its applications to the cloud, and your development team is currently architecting new applications. </a:t>
            </a:r>
          </a:p>
        </p:txBody>
      </p:sp>
    </p:spTree>
    <p:extLst>
      <p:ext uri="{BB962C8B-B14F-4D97-AF65-F5344CB8AC3E}">
        <p14:creationId xmlns:p14="http://schemas.microsoft.com/office/powerpoint/2010/main" val="385189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3816"/>
            <a:ext cx="10515600" cy="5363147"/>
          </a:xfrm>
        </p:spPr>
        <p:txBody>
          <a:bodyPr/>
          <a:lstStyle/>
          <a:p>
            <a:pPr algn="just"/>
            <a:r>
              <a:rPr lang="en-US" dirty="0" smtClean="0"/>
              <a:t>Your Chief Technology Officer (CTO) wants to migrate all of your marketing, sales, and support files to the cloud in order to take advantage of geographic distribution of your files. </a:t>
            </a:r>
          </a:p>
          <a:p>
            <a:pPr algn="just"/>
            <a:r>
              <a:rPr lang="en-US" dirty="0" smtClean="0"/>
              <a:t>This move also reduces the number of physical servers that your company maintains in your datacenter. </a:t>
            </a:r>
          </a:p>
          <a:p>
            <a:pPr algn="just"/>
            <a:r>
              <a:rPr lang="en-US" dirty="0" smtClean="0"/>
              <a:t>As part of your migration strategy, you need to determine the correct approach for your cloud-based storage infrastructure.</a:t>
            </a:r>
          </a:p>
          <a:p>
            <a:pPr algn="just"/>
            <a:endParaRPr lang="en-US" dirty="0"/>
          </a:p>
        </p:txBody>
      </p:sp>
    </p:spTree>
    <p:extLst>
      <p:ext uri="{BB962C8B-B14F-4D97-AF65-F5344CB8AC3E}">
        <p14:creationId xmlns:p14="http://schemas.microsoft.com/office/powerpoint/2010/main" val="334812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Azure Storage </a:t>
            </a:r>
            <a:r>
              <a:rPr lang="en-US" b="1" dirty="0" smtClean="0"/>
              <a:t>account</a:t>
            </a:r>
            <a:br>
              <a:rPr lang="en-US" b="1" dirty="0" smtClean="0"/>
            </a:br>
            <a:endParaRPr lang="en-US" dirty="0"/>
          </a:p>
        </p:txBody>
      </p:sp>
      <p:sp>
        <p:nvSpPr>
          <p:cNvPr id="3" name="Content Placeholder 2"/>
          <p:cNvSpPr>
            <a:spLocks noGrp="1"/>
          </p:cNvSpPr>
          <p:nvPr>
            <p:ph idx="1"/>
          </p:nvPr>
        </p:nvSpPr>
        <p:spPr>
          <a:xfrm>
            <a:off x="838200" y="1307592"/>
            <a:ext cx="10515600" cy="4869371"/>
          </a:xfrm>
        </p:spPr>
        <p:txBody>
          <a:bodyPr/>
          <a:lstStyle/>
          <a:p>
            <a:pPr algn="just"/>
            <a:r>
              <a:rPr lang="en-US" dirty="0"/>
              <a:t>The Chief Technology Officer (CTO) for your company</a:t>
            </a:r>
            <a:r>
              <a:rPr lang="en-US" dirty="0" smtClean="0"/>
              <a:t>, </a:t>
            </a:r>
            <a:r>
              <a:rPr lang="en-US" dirty="0"/>
              <a:t>has tasked your team with migrating all of your files to the cloud. </a:t>
            </a:r>
            <a:endParaRPr lang="en-US" dirty="0" smtClean="0"/>
          </a:p>
          <a:p>
            <a:pPr algn="just"/>
            <a:r>
              <a:rPr lang="en-US" dirty="0" smtClean="0"/>
              <a:t>Your </a:t>
            </a:r>
            <a:r>
              <a:rPr lang="en-US" dirty="0"/>
              <a:t>team has chosen </a:t>
            </a:r>
            <a:r>
              <a:rPr lang="en-US" dirty="0">
                <a:hlinkClick r:id="rId2"/>
              </a:rPr>
              <a:t>Azure Storage</a:t>
            </a:r>
            <a:r>
              <a:rPr lang="en-US" dirty="0"/>
              <a:t>, which is a service that you can use to store files, messages, tables, and other types of information</a:t>
            </a:r>
            <a:r>
              <a:rPr lang="en-US" dirty="0" smtClean="0"/>
              <a:t>.</a:t>
            </a:r>
          </a:p>
          <a:p>
            <a:pPr algn="just"/>
            <a:r>
              <a:rPr lang="en-US" dirty="0" smtClean="0"/>
              <a:t>Clients </a:t>
            </a:r>
            <a:r>
              <a:rPr lang="en-US" dirty="0"/>
              <a:t>such as websites, mobile apps, desktop applications, and many other types of custom solutions can read data from and write data to Azure Storage. </a:t>
            </a:r>
            <a:endParaRPr lang="en-US" dirty="0" smtClean="0"/>
          </a:p>
          <a:p>
            <a:pPr algn="just"/>
            <a:r>
              <a:rPr lang="en-US" dirty="0" smtClean="0"/>
              <a:t>Azure </a:t>
            </a:r>
            <a:r>
              <a:rPr lang="en-US" dirty="0"/>
              <a:t>Storage is also used by infrastructure as a service virtual machines, and platform as a service cloud services.</a:t>
            </a:r>
          </a:p>
        </p:txBody>
      </p:sp>
    </p:spTree>
    <p:extLst>
      <p:ext uri="{BB962C8B-B14F-4D97-AF65-F5344CB8AC3E}">
        <p14:creationId xmlns:p14="http://schemas.microsoft.com/office/powerpoint/2010/main" val="192035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To begin using Azure Storage, you first create an Azure Storage account to store your data objects. </a:t>
            </a:r>
            <a:endParaRPr lang="en-US" dirty="0" smtClean="0"/>
          </a:p>
          <a:p>
            <a:pPr algn="just"/>
            <a:r>
              <a:rPr lang="en-US" dirty="0" smtClean="0"/>
              <a:t>You </a:t>
            </a:r>
            <a:r>
              <a:rPr lang="en-US" dirty="0"/>
              <a:t>can create an Azure Storage account by using the Azure portal, PowerShell, or the Azure CLI.</a:t>
            </a:r>
          </a:p>
        </p:txBody>
      </p:sp>
    </p:spTree>
    <p:extLst>
      <p:ext uri="{BB962C8B-B14F-4D97-AF65-F5344CB8AC3E}">
        <p14:creationId xmlns:p14="http://schemas.microsoft.com/office/powerpoint/2010/main" val="103251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Disk </a:t>
            </a:r>
            <a:r>
              <a:rPr lang="en-US" b="1" dirty="0" smtClean="0"/>
              <a:t>storage</a:t>
            </a:r>
            <a:br>
              <a:rPr lang="en-US" b="1" dirty="0" smtClean="0"/>
            </a:br>
            <a:endParaRPr lang="en-US" dirty="0"/>
          </a:p>
        </p:txBody>
      </p:sp>
      <p:sp>
        <p:nvSpPr>
          <p:cNvPr id="3" name="Content Placeholder 2"/>
          <p:cNvSpPr>
            <a:spLocks noGrp="1"/>
          </p:cNvSpPr>
          <p:nvPr>
            <p:ph idx="1"/>
          </p:nvPr>
        </p:nvSpPr>
        <p:spPr>
          <a:xfrm>
            <a:off x="838200" y="1298448"/>
            <a:ext cx="10515600" cy="4878515"/>
          </a:xfrm>
        </p:spPr>
        <p:txBody>
          <a:bodyPr/>
          <a:lstStyle/>
          <a:p>
            <a:pPr algn="just"/>
            <a:r>
              <a:rPr lang="en-US" dirty="0"/>
              <a:t>Disk Storage provides disks for Azure virtual machines. </a:t>
            </a:r>
            <a:endParaRPr lang="en-US" dirty="0" smtClean="0"/>
          </a:p>
          <a:p>
            <a:pPr algn="just"/>
            <a:r>
              <a:rPr lang="en-US" dirty="0" smtClean="0"/>
              <a:t>Applications </a:t>
            </a:r>
            <a:r>
              <a:rPr lang="en-US" dirty="0"/>
              <a:t>and other services can access and use these disks as needed, similar to how they would in on-premises scenarios. </a:t>
            </a:r>
            <a:endParaRPr lang="en-US" dirty="0" smtClean="0"/>
          </a:p>
          <a:p>
            <a:pPr algn="just"/>
            <a:r>
              <a:rPr lang="en-US" dirty="0" smtClean="0"/>
              <a:t>Disk </a:t>
            </a:r>
            <a:r>
              <a:rPr lang="en-US" dirty="0"/>
              <a:t>Storage allows data to be persistently stored and accessed from an attached virtual hard disk.</a:t>
            </a:r>
          </a:p>
        </p:txBody>
      </p:sp>
    </p:spTree>
    <p:extLst>
      <p:ext uri="{BB962C8B-B14F-4D97-AF65-F5344CB8AC3E}">
        <p14:creationId xmlns:p14="http://schemas.microsoft.com/office/powerpoint/2010/main" val="350515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936"/>
            <a:ext cx="10515600" cy="5546027"/>
          </a:xfrm>
        </p:spPr>
        <p:txBody>
          <a:bodyPr/>
          <a:lstStyle/>
          <a:p>
            <a:pPr algn="just"/>
            <a:r>
              <a:rPr lang="en-US" dirty="0"/>
              <a:t>Disks come in many different sizes and performance levels, from solid-state drives (SSDs) to traditional spinning hard disk drives (HDDs), with varying performance tiers. </a:t>
            </a:r>
            <a:endParaRPr lang="en-US" dirty="0" smtClean="0"/>
          </a:p>
          <a:p>
            <a:pPr algn="just"/>
            <a:r>
              <a:rPr lang="en-US" dirty="0" smtClean="0"/>
              <a:t>You can use standard </a:t>
            </a:r>
            <a:r>
              <a:rPr lang="en-US" dirty="0"/>
              <a:t>SSD and HDD disks for less critical workloads, premium SSD disks for mission-critical production </a:t>
            </a:r>
            <a:r>
              <a:rPr lang="en-US" dirty="0" smtClean="0"/>
              <a:t>applications.</a:t>
            </a:r>
          </a:p>
          <a:p>
            <a:pPr algn="just"/>
            <a:r>
              <a:rPr lang="en-US" dirty="0" smtClean="0"/>
              <a:t>Ultra </a:t>
            </a:r>
            <a:r>
              <a:rPr lang="en-US" dirty="0"/>
              <a:t>disks for data-intensive workloads such as SAP HANA, top tier databases, and transaction-heavy workloads. </a:t>
            </a:r>
            <a:endParaRPr lang="en-US" dirty="0" smtClean="0"/>
          </a:p>
          <a:p>
            <a:pPr algn="just"/>
            <a:r>
              <a:rPr lang="en-US" dirty="0" smtClean="0"/>
              <a:t>Azure </a:t>
            </a:r>
            <a:r>
              <a:rPr lang="en-US" dirty="0"/>
              <a:t>has consistently delivered enterprise-grade durability for infrastructure as a service (</a:t>
            </a:r>
            <a:r>
              <a:rPr lang="en-US" dirty="0" err="1"/>
              <a:t>Iaas</a:t>
            </a:r>
            <a:r>
              <a:rPr lang="en-US" dirty="0"/>
              <a:t>) disks, with an industry-leading ZERO% annualized failure rate.</a:t>
            </a:r>
          </a:p>
        </p:txBody>
      </p:sp>
    </p:spTree>
    <p:extLst>
      <p:ext uri="{BB962C8B-B14F-4D97-AF65-F5344CB8AC3E}">
        <p14:creationId xmlns:p14="http://schemas.microsoft.com/office/powerpoint/2010/main" val="373913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95ED1395B5C40925A42AABD7A9505" ma:contentTypeVersion="8" ma:contentTypeDescription="Create a new document." ma:contentTypeScope="" ma:versionID="710f8d5e2be0217ab3c04dd88ec697dd">
  <xsd:schema xmlns:xsd="http://www.w3.org/2001/XMLSchema" xmlns:xs="http://www.w3.org/2001/XMLSchema" xmlns:p="http://schemas.microsoft.com/office/2006/metadata/properties" xmlns:ns2="c5dd748c-e015-40a8-a0a8-d1d125775e35" targetNamespace="http://schemas.microsoft.com/office/2006/metadata/properties" ma:root="true" ma:fieldsID="7a2099c6d7c74abd0ed509cf442dbb79" ns2:_="">
    <xsd:import namespace="c5dd748c-e015-40a8-a0a8-d1d125775e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d748c-e015-40a8-a0a8-d1d125775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A78C7-2614-4210-921A-1136544D98F2}"/>
</file>

<file path=customXml/itemProps2.xml><?xml version="1.0" encoding="utf-8"?>
<ds:datastoreItem xmlns:ds="http://schemas.openxmlformats.org/officeDocument/2006/customXml" ds:itemID="{65F94E0E-ED12-451B-8974-CF7B28B4EDE5}"/>
</file>

<file path=customXml/itemProps3.xml><?xml version="1.0" encoding="utf-8"?>
<ds:datastoreItem xmlns:ds="http://schemas.openxmlformats.org/officeDocument/2006/customXml" ds:itemID="{8441F431-9B03-48D8-98CC-421082A29760}"/>
</file>

<file path=docProps/app.xml><?xml version="1.0" encoding="utf-8"?>
<Properties xmlns="http://schemas.openxmlformats.org/officeDocument/2006/extended-properties" xmlns:vt="http://schemas.openxmlformats.org/officeDocument/2006/docPropsVTypes">
  <TotalTime>129</TotalTime>
  <Words>1764</Words>
  <Application>Microsoft Office PowerPoint</Application>
  <PresentationFormat>Widescreen</PresentationFormat>
  <Paragraphs>138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Azure Storage services</vt:lpstr>
      <vt:lpstr>PowerPoint Presentation</vt:lpstr>
      <vt:lpstr>PowerPoint Presentation</vt:lpstr>
      <vt:lpstr>Introduction</vt:lpstr>
      <vt:lpstr>PowerPoint Presentation</vt:lpstr>
      <vt:lpstr>Azure Storage account </vt:lpstr>
      <vt:lpstr>PowerPoint Presentation</vt:lpstr>
      <vt:lpstr>Disk storage </vt:lpstr>
      <vt:lpstr>PowerPoint Presentation</vt:lpstr>
      <vt:lpstr>The following illustration shows an Azure virtual machine that uses separate disks to store different data.</vt:lpstr>
      <vt:lpstr>Azure Blob storage </vt:lpstr>
      <vt:lpstr>PowerPoint Presentation</vt:lpstr>
      <vt:lpstr>PowerPoint Presentation</vt:lpstr>
      <vt:lpstr>The following diagram illustrates how you might use Azure accounts, containers, and blobs.</vt:lpstr>
      <vt:lpstr>Azure Files </vt:lpstr>
      <vt:lpstr>PowerPoint Presentation</vt:lpstr>
      <vt:lpstr>PowerPoint Presentation</vt:lpstr>
      <vt:lpstr>The following illustration shows Azure Files being used to share data between two geographical locations. Azure Files ensures the data is encrypted at rest, and the SMB protocol ensures the data is encrypted in transit.</vt:lpstr>
      <vt:lpstr>PowerPoint Presentation</vt:lpstr>
      <vt:lpstr>Here's an example of a service SAS URI, showing the resource URI and the SAS token:</vt:lpstr>
      <vt:lpstr>Blob access tiers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storage account </vt:lpstr>
      <vt:lpstr>Create a storage account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services</dc:title>
  <dc:creator>Microsoft account</dc:creator>
  <cp:lastModifiedBy>Microsoft account</cp:lastModifiedBy>
  <cp:revision>14</cp:revision>
  <dcterms:created xsi:type="dcterms:W3CDTF">2021-08-02T11:10:12Z</dcterms:created>
  <dcterms:modified xsi:type="dcterms:W3CDTF">2021-08-02T13:19:58Z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0x01010002795ED1395B5C40925A42AABD7A9505</vt:lpwstr>
  </property>
</Properties>
</file>