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71" r:id="rId4"/>
    <p:sldId id="269" r:id="rId5"/>
    <p:sldId id="265" r:id="rId6"/>
    <p:sldId id="266" r:id="rId7"/>
    <p:sldId id="267" r:id="rId8"/>
    <p:sldId id="268" r:id="rId9"/>
    <p:sldId id="278" r:id="rId10"/>
    <p:sldId id="279" r:id="rId11"/>
    <p:sldId id="272" r:id="rId12"/>
    <p:sldId id="273" r:id="rId13"/>
    <p:sldId id="274" r:id="rId14"/>
    <p:sldId id="277" r:id="rId15"/>
    <p:sldId id="270" r:id="rId16"/>
    <p:sldId id="275" r:id="rId17"/>
    <p:sldId id="276" r:id="rId18"/>
    <p:sldId id="262"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3" d="100"/>
          <a:sy n="83"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5988B-FD05-43ED-9B10-754CC61D4B8B}" type="datetimeFigureOut">
              <a:rPr lang="en-US" smtClean="0"/>
              <a:t>06-Nov-22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3119213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5988B-FD05-43ED-9B10-754CC61D4B8B}" type="datetimeFigureOut">
              <a:rPr lang="en-US" smtClean="0"/>
              <a:t>06-Nov-22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3520780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5988B-FD05-43ED-9B10-754CC61D4B8B}" type="datetimeFigureOut">
              <a:rPr lang="en-US" smtClean="0"/>
              <a:t>06-Nov-22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C4CA-01EB-4C4C-ADEC-A5F6E1D353B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5487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D5988B-FD05-43ED-9B10-754CC61D4B8B}" type="datetimeFigureOut">
              <a:rPr lang="en-US" smtClean="0"/>
              <a:t>06-Nov-22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70313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D5988B-FD05-43ED-9B10-754CC61D4B8B}" type="datetimeFigureOut">
              <a:rPr lang="en-US" smtClean="0"/>
              <a:t>06-Nov-22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42C4CA-01EB-4C4C-ADEC-A5F6E1D353B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323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D5988B-FD05-43ED-9B10-754CC61D4B8B}" type="datetimeFigureOut">
              <a:rPr lang="en-US" smtClean="0"/>
              <a:t>06-Nov-22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178382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5988B-FD05-43ED-9B10-754CC61D4B8B}" type="datetimeFigureOut">
              <a:rPr lang="en-US" smtClean="0"/>
              <a:t>06-Nov-22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238266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5988B-FD05-43ED-9B10-754CC61D4B8B}" type="datetimeFigureOut">
              <a:rPr lang="en-US" smtClean="0"/>
              <a:t>06-Nov-22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388235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5988B-FD05-43ED-9B10-754CC61D4B8B}" type="datetimeFigureOut">
              <a:rPr lang="en-US" smtClean="0"/>
              <a:t>06-Nov-22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286452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5988B-FD05-43ED-9B10-754CC61D4B8B}" type="datetimeFigureOut">
              <a:rPr lang="en-US" smtClean="0"/>
              <a:t>06-Nov-22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253053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5988B-FD05-43ED-9B10-754CC61D4B8B}" type="datetimeFigureOut">
              <a:rPr lang="en-US" smtClean="0"/>
              <a:t>06-Nov-22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239042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5988B-FD05-43ED-9B10-754CC61D4B8B}" type="datetimeFigureOut">
              <a:rPr lang="en-US" smtClean="0"/>
              <a:t>06-Nov-22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154543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D5988B-FD05-43ED-9B10-754CC61D4B8B}" type="datetimeFigureOut">
              <a:rPr lang="en-US" smtClean="0"/>
              <a:t>06-Nov-22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118652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5988B-FD05-43ED-9B10-754CC61D4B8B}" type="datetimeFigureOut">
              <a:rPr lang="en-US" smtClean="0"/>
              <a:t>06-Nov-22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65079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5988B-FD05-43ED-9B10-754CC61D4B8B}" type="datetimeFigureOut">
              <a:rPr lang="en-US" smtClean="0"/>
              <a:t>06-Nov-22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1529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5988B-FD05-43ED-9B10-754CC61D4B8B}" type="datetimeFigureOut">
              <a:rPr lang="en-US" smtClean="0"/>
              <a:t>06-Nov-22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42C4CA-01EB-4C4C-ADEC-A5F6E1D353B4}" type="slidenum">
              <a:rPr lang="en-US" smtClean="0"/>
              <a:t>‹#›</a:t>
            </a:fld>
            <a:endParaRPr lang="en-US"/>
          </a:p>
        </p:txBody>
      </p:sp>
    </p:spTree>
    <p:extLst>
      <p:ext uri="{BB962C8B-B14F-4D97-AF65-F5344CB8AC3E}">
        <p14:creationId xmlns:p14="http://schemas.microsoft.com/office/powerpoint/2010/main" val="175103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D5988B-FD05-43ED-9B10-754CC61D4B8B}" type="datetimeFigureOut">
              <a:rPr lang="en-US" smtClean="0"/>
              <a:t>06-Nov-22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F42C4CA-01EB-4C4C-ADEC-A5F6E1D353B4}" type="slidenum">
              <a:rPr lang="en-US" smtClean="0"/>
              <a:t>‹#›</a:t>
            </a:fld>
            <a:endParaRPr lang="en-US"/>
          </a:p>
        </p:txBody>
      </p:sp>
    </p:spTree>
    <p:extLst>
      <p:ext uri="{BB962C8B-B14F-4D97-AF65-F5344CB8AC3E}">
        <p14:creationId xmlns:p14="http://schemas.microsoft.com/office/powerpoint/2010/main" val="4105092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nsecurity.com/residential/video-systems" TargetMode="External"/><Relationship Id="rId2" Type="http://schemas.openxmlformats.org/officeDocument/2006/relationships/hyperlink" Target="https://www.gensecurity.com/residential/energy-management-syste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8644349" TargetMode="External"/><Relationship Id="rId2" Type="http://schemas.openxmlformats.org/officeDocument/2006/relationships/hyperlink" Target="http://ieeexplore.ieee.org/document/8844945/" TargetMode="External"/><Relationship Id="rId1" Type="http://schemas.openxmlformats.org/officeDocument/2006/relationships/slideLayout" Target="../slideLayouts/slideLayout2.xml"/><Relationship Id="rId6" Type="http://schemas.openxmlformats.org/officeDocument/2006/relationships/hyperlink" Target="https://ieeexplore.ieee.org/document/8830664" TargetMode="External"/><Relationship Id="rId5" Type="http://schemas.openxmlformats.org/officeDocument/2006/relationships/hyperlink" Target="https://ieeexplore.ieee.org/document/7753232" TargetMode="External"/><Relationship Id="rId4" Type="http://schemas.openxmlformats.org/officeDocument/2006/relationships/hyperlink" Target="https://ieeexplore.ieee.org/document/869761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43C8-C8AA-E0DD-E70E-35AFE2F5F1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BATCH-IOT  SPECIALISATION</a:t>
            </a:r>
          </a:p>
        </p:txBody>
      </p:sp>
      <p:sp>
        <p:nvSpPr>
          <p:cNvPr id="3" name="Content Placeholder 2">
            <a:extLst>
              <a:ext uri="{FF2B5EF4-FFF2-40B4-BE49-F238E27FC236}">
                <a16:creationId xmlns:a16="http://schemas.microsoft.com/office/drawing/2014/main" id="{170FC3F2-560F-5D4B-CF98-E41590994DC2}"/>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Guide Name-Atul O </a:t>
            </a:r>
            <a:r>
              <a:rPr lang="en-US" dirty="0" err="1">
                <a:solidFill>
                  <a:schemeClr val="tx1"/>
                </a:solidFill>
                <a:latin typeface="Times New Roman" panose="02020603050405020304" pitchFamily="18" charset="0"/>
                <a:cs typeface="Times New Roman" panose="02020603050405020304" pitchFamily="18" charset="0"/>
              </a:rPr>
              <a:t>Thakare</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Project Batch IOT DT-Group 9</a:t>
            </a:r>
          </a:p>
          <a:p>
            <a:r>
              <a:rPr lang="en-US" dirty="0">
                <a:solidFill>
                  <a:schemeClr val="tx1"/>
                </a:solidFill>
                <a:latin typeface="Times New Roman" panose="02020603050405020304" pitchFamily="18" charset="0"/>
                <a:cs typeface="Times New Roman" panose="02020603050405020304" pitchFamily="18" charset="0"/>
              </a:rPr>
              <a:t>Project Batch members:-</a:t>
            </a:r>
          </a:p>
          <a:p>
            <a:pPr marL="914400" lvl="1" indent="-457200">
              <a:buFont typeface="+mj-lt"/>
              <a:buAutoNum type="arabicPeriod"/>
            </a:pPr>
            <a:r>
              <a:rPr lang="en-US" sz="1800" dirty="0" err="1">
                <a:solidFill>
                  <a:schemeClr val="tx1"/>
                </a:solidFill>
                <a:latin typeface="Times New Roman" panose="02020603050405020304" pitchFamily="18" charset="0"/>
                <a:cs typeface="Times New Roman" panose="02020603050405020304" pitchFamily="18" charset="0"/>
              </a:rPr>
              <a:t>B.AshaJyothi</a:t>
            </a:r>
            <a:r>
              <a:rPr lang="en-US" sz="1800" dirty="0">
                <a:solidFill>
                  <a:schemeClr val="tx1"/>
                </a:solidFill>
                <a:latin typeface="Times New Roman" panose="02020603050405020304" pitchFamily="18" charset="0"/>
                <a:cs typeface="Times New Roman" panose="02020603050405020304" pitchFamily="18" charset="0"/>
              </a:rPr>
              <a:t>  190030117</a:t>
            </a:r>
          </a:p>
          <a:p>
            <a:pPr marL="914400" lvl="1" indent="-457200">
              <a:buFont typeface="+mj-lt"/>
              <a:buAutoNum type="arabicPeriod"/>
            </a:pPr>
            <a:r>
              <a:rPr lang="en-US" sz="1800" dirty="0" err="1">
                <a:solidFill>
                  <a:schemeClr val="tx1"/>
                </a:solidFill>
                <a:latin typeface="Times New Roman" panose="02020603050405020304" pitchFamily="18" charset="0"/>
                <a:cs typeface="Times New Roman" panose="02020603050405020304" pitchFamily="18" charset="0"/>
              </a:rPr>
              <a:t>JMN.Rajesh</a:t>
            </a:r>
            <a:r>
              <a:rPr lang="en-US" sz="1800" dirty="0">
                <a:solidFill>
                  <a:schemeClr val="tx1"/>
                </a:solidFill>
                <a:latin typeface="Times New Roman" panose="02020603050405020304" pitchFamily="18" charset="0"/>
                <a:cs typeface="Times New Roman" panose="02020603050405020304" pitchFamily="18" charset="0"/>
              </a:rPr>
              <a:t>  190030664</a:t>
            </a:r>
          </a:p>
          <a:p>
            <a:pPr marL="914400" lvl="1" indent="-457200">
              <a:buFont typeface="+mj-lt"/>
              <a:buAutoNum type="arabicPeriod"/>
            </a:pPr>
            <a:r>
              <a:rPr lang="en-US" sz="1800" dirty="0" err="1">
                <a:solidFill>
                  <a:schemeClr val="tx1"/>
                </a:solidFill>
                <a:latin typeface="Times New Roman" panose="02020603050405020304" pitchFamily="18" charset="0"/>
                <a:cs typeface="Times New Roman" panose="02020603050405020304" pitchFamily="18" charset="0"/>
              </a:rPr>
              <a:t>V.Jaswanthi</a:t>
            </a:r>
            <a:r>
              <a:rPr lang="en-US" sz="1800" dirty="0">
                <a:solidFill>
                  <a:schemeClr val="tx1"/>
                </a:solidFill>
                <a:latin typeface="Times New Roman" panose="02020603050405020304" pitchFamily="18" charset="0"/>
                <a:cs typeface="Times New Roman" panose="02020603050405020304" pitchFamily="18" charset="0"/>
              </a:rPr>
              <a:t>  190031726</a:t>
            </a:r>
          </a:p>
        </p:txBody>
      </p:sp>
    </p:spTree>
    <p:extLst>
      <p:ext uri="{BB962C8B-B14F-4D97-AF65-F5344CB8AC3E}">
        <p14:creationId xmlns:p14="http://schemas.microsoft.com/office/powerpoint/2010/main" val="726375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8D89-C62A-EF54-4679-71C301AEF89C}"/>
              </a:ext>
            </a:extLst>
          </p:cNvPr>
          <p:cNvSpPr>
            <a:spLocks noGrp="1"/>
          </p:cNvSpPr>
          <p:nvPr>
            <p:ph type="title"/>
          </p:nvPr>
        </p:nvSpPr>
        <p:spPr/>
        <p:txBody>
          <a:bodyPr/>
          <a:lstStyle/>
          <a:p>
            <a:r>
              <a:rPr lang="en-IN" dirty="0">
                <a:latin typeface="Century Gothic (Headings)"/>
                <a:cs typeface="Times New Roman" panose="02020603050405020304" pitchFamily="18" charset="0"/>
              </a:rPr>
              <a:t>COMPONENTS DESCRIPTION</a:t>
            </a:r>
            <a:endParaRPr lang="en-US" dirty="0"/>
          </a:p>
        </p:txBody>
      </p:sp>
      <p:sp>
        <p:nvSpPr>
          <p:cNvPr id="3" name="Content Placeholder 2">
            <a:extLst>
              <a:ext uri="{FF2B5EF4-FFF2-40B4-BE49-F238E27FC236}">
                <a16:creationId xmlns:a16="http://schemas.microsoft.com/office/drawing/2014/main" id="{D9ECD69E-8806-C679-6A7A-AA7C14E49E23}"/>
              </a:ext>
            </a:extLst>
          </p:cNvPr>
          <p:cNvSpPr>
            <a:spLocks noGrp="1"/>
          </p:cNvSpPr>
          <p:nvPr>
            <p:ph idx="1"/>
          </p:nvPr>
        </p:nvSpPr>
        <p:spPr/>
        <p:txBody>
          <a:bodyPr>
            <a:normAutofit fontScale="77500" lnSpcReduction="20000"/>
          </a:bodyPr>
          <a:lstStyle/>
          <a:p>
            <a:pPr marL="0" indent="0">
              <a:buNone/>
            </a:pPr>
            <a:endParaRPr lang="en-US" sz="1800" dirty="0">
              <a:solidFill>
                <a:srgbClr val="202124"/>
              </a:solidFill>
              <a:latin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The different components (sensors, actuators, controller) used are as follows:</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rPr>
              <a:t>Multimeter-A multimeter is a measuring instrument that can measure multiple electrical properties.</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IR sensor : An infrared (IR) sensor is an electronic device that measures and detects infrared radiation in its surrounding environment.</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Arduino board : Arduino is an open-source electronics platform based on easy-to-use hardware and software. Arduino boards are able to read inputs - light on a sensor</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Light Bulbs : An incandescent light bulb, incandescent lamp or incandescent light globe is an electric light with a wire filament heated until it glows.</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Resistors: A resister is one who resists, one who stands firm against something, refuses compliance or withstands temptation</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Relay SPDT : Single Pole Double Throw relays offer a normally open and a normally closed contact set in one relay</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9V battery : The nine-volt battery, or 9-volt battery, is an electric battery that supplies a nominal voltage of 9 volts.</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LCD 16*2 : A 16x2 LCD means it can display 16 characters per line and there are 2 such lines.</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Potentiometer : A potentiometer is a three-terminal resistor with a sliding or rotating contact that forms an adjustable voltage divider</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Motors-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converts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energy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mechanical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energy</a:t>
            </a: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LEDs-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Light-emitting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diode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widely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 source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light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equipment. It has a wide range of applications ranging from your mobile phone to large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advertising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billboard.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422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36D8-F4A9-82A7-9C53-AA80BCFD7663}"/>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1FAF1AD4-C02E-818C-4955-D64692836E0C}"/>
              </a:ext>
            </a:extLst>
          </p:cNvPr>
          <p:cNvSpPr>
            <a:spLocks noGrp="1"/>
          </p:cNvSpPr>
          <p:nvPr>
            <p:ph idx="1"/>
          </p:nvPr>
        </p:nvSpPr>
        <p:spPr>
          <a:xfrm>
            <a:off x="2589212" y="1540188"/>
            <a:ext cx="8915400" cy="4408029"/>
          </a:xfrm>
        </p:spPr>
        <p:txBody>
          <a:bodyPr/>
          <a:lstStyle/>
          <a:p>
            <a:r>
              <a:rPr lang="en-US" dirty="0"/>
              <a:t>Use-Case Diagram</a:t>
            </a:r>
          </a:p>
          <a:p>
            <a:endParaRPr lang="en-US" dirty="0"/>
          </a:p>
        </p:txBody>
      </p:sp>
      <p:pic>
        <p:nvPicPr>
          <p:cNvPr id="5" name="Picture 4" descr="Diagram&#10;&#10;Description automatically generated">
            <a:extLst>
              <a:ext uri="{FF2B5EF4-FFF2-40B4-BE49-F238E27FC236}">
                <a16:creationId xmlns:a16="http://schemas.microsoft.com/office/drawing/2014/main" id="{8E0AD827-B748-6CB1-F620-FA9FC93EA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237" y="2056744"/>
            <a:ext cx="6299200" cy="36645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29516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36D8-F4A9-82A7-9C53-AA80BCFD7663}"/>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1FAF1AD4-C02E-818C-4955-D64692836E0C}"/>
              </a:ext>
            </a:extLst>
          </p:cNvPr>
          <p:cNvSpPr>
            <a:spLocks noGrp="1"/>
          </p:cNvSpPr>
          <p:nvPr>
            <p:ph idx="1"/>
          </p:nvPr>
        </p:nvSpPr>
        <p:spPr>
          <a:xfrm>
            <a:off x="2589212" y="1540188"/>
            <a:ext cx="8915400" cy="4408029"/>
          </a:xfrm>
        </p:spPr>
        <p:txBody>
          <a:bodyPr/>
          <a:lstStyle/>
          <a:p>
            <a:r>
              <a:rPr lang="en-US" dirty="0"/>
              <a:t>Activity Diagram</a:t>
            </a:r>
          </a:p>
          <a:p>
            <a:endParaRPr lang="en-US" dirty="0"/>
          </a:p>
        </p:txBody>
      </p:sp>
      <p:pic>
        <p:nvPicPr>
          <p:cNvPr id="6" name="Picture 5" descr="Diagram&#10;&#10;Description automatically generated">
            <a:extLst>
              <a:ext uri="{FF2B5EF4-FFF2-40B4-BE49-F238E27FC236}">
                <a16:creationId xmlns:a16="http://schemas.microsoft.com/office/drawing/2014/main" id="{586AFD2A-6678-2DF2-0535-F01348E72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167" y="1905000"/>
            <a:ext cx="5818908" cy="3867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1970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1822-F273-8978-90C2-B7B701841D86}"/>
              </a:ext>
            </a:extLst>
          </p:cNvPr>
          <p:cNvSpPr>
            <a:spLocks noGrp="1"/>
          </p:cNvSpPr>
          <p:nvPr>
            <p:ph type="title"/>
          </p:nvPr>
        </p:nvSpPr>
        <p:spPr/>
        <p:txBody>
          <a:bodyPr/>
          <a:lstStyle/>
          <a:p>
            <a:r>
              <a:rPr lang="en-US" dirty="0"/>
              <a:t>RESULTS</a:t>
            </a:r>
          </a:p>
        </p:txBody>
      </p:sp>
      <p:pic>
        <p:nvPicPr>
          <p:cNvPr id="8" name="Content Placeholder 7" descr="Diagram&#10;&#10;Description automatically generated">
            <a:extLst>
              <a:ext uri="{FF2B5EF4-FFF2-40B4-BE49-F238E27FC236}">
                <a16:creationId xmlns:a16="http://schemas.microsoft.com/office/drawing/2014/main" id="{BB88F12C-CA68-22D8-2DF8-927070BF52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895" y="2068945"/>
            <a:ext cx="4925504" cy="3713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Diagram&#10;&#10;Description automatically generated">
            <a:extLst>
              <a:ext uri="{FF2B5EF4-FFF2-40B4-BE49-F238E27FC236}">
                <a16:creationId xmlns:a16="http://schemas.microsoft.com/office/drawing/2014/main" id="{D24A1B0F-CC6B-0522-E94E-AFAE98CB2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108" y="2068945"/>
            <a:ext cx="4781620" cy="3713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47488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1822-F273-8978-90C2-B7B701841D86}"/>
              </a:ext>
            </a:extLst>
          </p:cNvPr>
          <p:cNvSpPr>
            <a:spLocks noGrp="1"/>
          </p:cNvSpPr>
          <p:nvPr>
            <p:ph type="title"/>
          </p:nvPr>
        </p:nvSpPr>
        <p:spPr/>
        <p:txBody>
          <a:bodyPr/>
          <a:lstStyle/>
          <a:p>
            <a:r>
              <a:rPr lang="en-US" dirty="0"/>
              <a:t>RESULTS</a:t>
            </a:r>
          </a:p>
        </p:txBody>
      </p:sp>
      <p:pic>
        <p:nvPicPr>
          <p:cNvPr id="8" name="Content Placeholder 7" descr="Diagram&#10;&#10;Description automatically generated">
            <a:extLst>
              <a:ext uri="{FF2B5EF4-FFF2-40B4-BE49-F238E27FC236}">
                <a16:creationId xmlns:a16="http://schemas.microsoft.com/office/drawing/2014/main" id="{48DCE0E3-4C56-2AA6-6863-053239D33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110" y="2068944"/>
            <a:ext cx="4858328" cy="3713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Diagram&#10;&#10;Description automatically generated">
            <a:extLst>
              <a:ext uri="{FF2B5EF4-FFF2-40B4-BE49-F238E27FC236}">
                <a16:creationId xmlns:a16="http://schemas.microsoft.com/office/drawing/2014/main" id="{34346981-BE05-AB9D-5D4A-3AE61AC0C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762" y="2068944"/>
            <a:ext cx="4858328" cy="3713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2242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6B02-1E28-6008-6EAF-DA551817F5E7}"/>
              </a:ext>
            </a:extLst>
          </p:cNvPr>
          <p:cNvSpPr>
            <a:spLocks noGrp="1"/>
          </p:cNvSpPr>
          <p:nvPr>
            <p:ph type="title"/>
          </p:nvPr>
        </p:nvSpPr>
        <p:spPr>
          <a:xfrm>
            <a:off x="2589212" y="306333"/>
            <a:ext cx="8911687" cy="1280890"/>
          </a:xfrm>
        </p:spPr>
        <p:txBody>
          <a:bodyPr/>
          <a:lstStyle/>
          <a:p>
            <a:r>
              <a:rPr lang="en-US"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F2BDB02B-7885-8219-7D04-CB63DB6805D8}"/>
              </a:ext>
            </a:extLst>
          </p:cNvPr>
          <p:cNvSpPr>
            <a:spLocks noGrp="1"/>
          </p:cNvSpPr>
          <p:nvPr>
            <p:ph idx="1"/>
          </p:nvPr>
        </p:nvSpPr>
        <p:spPr>
          <a:xfrm>
            <a:off x="2022764" y="1671782"/>
            <a:ext cx="9361775" cy="4572000"/>
          </a:xfrm>
        </p:spPr>
        <p:txBody>
          <a:bodyPr>
            <a:noAutofit/>
          </a:bodyPr>
          <a:lstStyle/>
          <a:p>
            <a:pPr marL="0" marR="0" algn="l">
              <a:spcBef>
                <a:spcPts val="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Coming to the advantages of Home Automation, there are a quite many of them which actually support the development process. Traits like interconnectivity, Remote monitoring User customization are the extra feathers which are added ,thereby making it an efficient automation system. </a:t>
            </a:r>
          </a:p>
          <a:p>
            <a:pPr marL="0" marR="0" algn="l">
              <a:spcBef>
                <a:spcPts val="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Some prominent pros of Smart Home Automation:</a:t>
            </a:r>
          </a:p>
          <a:p>
            <a:pPr marL="342900" marR="0" lvl="0" indent="-342900" algn="l">
              <a:spcBef>
                <a:spcPts val="750"/>
              </a:spcBef>
              <a:spcAft>
                <a:spcPts val="750"/>
              </a:spcAft>
              <a:buFont typeface="Symbol" panose="05050102010706020507" pitchFamily="18" charset="2"/>
              <a:buChar char=""/>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Increased Safety-Through the interconnectivity of smart home technology, and real-time surveillance and monitoring, homeowners can know exactly what’s happening, and receive real-time alerts on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any</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questionable occurrences.</a:t>
            </a:r>
          </a:p>
          <a:p>
            <a:pPr marL="342900" marR="0" lvl="0" indent="-342900" algn="l">
              <a:spcBef>
                <a:spcPts val="0"/>
              </a:spcBef>
              <a:spcAft>
                <a:spcPts val="0"/>
              </a:spcAft>
              <a:buFont typeface="Symbol" panose="05050102010706020507" pitchFamily="18" charset="2"/>
              <a:buChar char=""/>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Energy Management-As aforementioned, </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managing utilities</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such as heating, cooling, and lighting can save on energy costs. Pre-programming your thermostat to a specific temperature during certain times of the day ensures comfort, while cutting down on waste. Consider smart outlets to manage auto shut-off for electronic devices such as TVs and gaming systems. Smart LED bulbs enable users to turn lights on and off at certain times for security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convenience.</a:t>
            </a:r>
          </a:p>
          <a:p>
            <a:pPr marL="342900" marR="0" lvl="0" indent="-342900" algn="l">
              <a:spcBef>
                <a:spcPts val="750"/>
              </a:spcBef>
              <a:spcAft>
                <a:spcPts val="750"/>
              </a:spcAft>
              <a:buFont typeface="Symbol" panose="05050102010706020507" pitchFamily="18" charset="2"/>
              <a:buChar char=""/>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Video Analytics-Perhaps one of the most standout features of smart home automation is </a:t>
            </a:r>
            <a:r>
              <a:rPr lang="en-US" sz="14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video </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analytics. This advanced technology can be added as another security layer in line with motion detection. Intelligent enough to differentiate among images of animals, humans, or vehicles, it decreases false notifications and deciphers movement to help prevent false alarms. Pre-programmed tripwires and activity zones also provide real-time alert triggers to ward off potential intruders, such as activating indoor/outdoor lights. </a:t>
            </a:r>
          </a:p>
          <a:p>
            <a:pPr marL="220980" marR="0" algn="l">
              <a:spcBef>
                <a:spcPts val="0"/>
              </a:spcBef>
              <a:spcAft>
                <a:spcPts val="0"/>
              </a:spcAft>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Several other Smart  Home Benefits are: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mj-lt"/>
              <a:buAutoNum type="arabicPeriod"/>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an Energy Efficient and Hands-free convenience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mj-lt"/>
              <a:buAutoNum type="arabicPeriod"/>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also contains Enhance Security</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mj-lt"/>
              <a:buAutoNum type="arabicPeriod"/>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can Save Time with Automated Tasks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mj-lt"/>
              <a:buAutoNum type="arabicPeriod"/>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Save Energy with Smart Energy Consumption.-</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060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7888-6DF4-735B-E608-98601BFB8D5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7941217-976E-51BE-7944-7C07CAB364F2}"/>
              </a:ext>
            </a:extLst>
          </p:cNvPr>
          <p:cNvSpPr>
            <a:spLocks noGrp="1"/>
          </p:cNvSpPr>
          <p:nvPr>
            <p:ph idx="1"/>
          </p:nvPr>
        </p:nvSpPr>
        <p:spPr/>
        <p:txBody>
          <a:bodyPr/>
          <a:lstStyle/>
          <a:p>
            <a:r>
              <a:rPr lang="en-US" dirty="0"/>
              <a:t>The Internet of Things-based home automation has been experimentally proven to work satisfactorily by connecting simple appliances to it, and the appliances were successfully connected. </a:t>
            </a:r>
          </a:p>
          <a:p>
            <a:r>
              <a:rPr lang="en-US" dirty="0"/>
              <a:t>Remotely controlled via the internet The created system not only monitors sensor data such as temperature, gas, light, and motion sensors but also actuates a process based on the requirement, such as turning on the light when it is dark it becomes dark It also saves sensor parameters to the cloud.</a:t>
            </a:r>
          </a:p>
          <a:p>
            <a:r>
              <a:rPr lang="en-US" dirty="0"/>
              <a:t> In a timely manner (Gmail) This will aid the user’s analysis. The state of various parameters in the home at any time, anywhere.</a:t>
            </a:r>
            <a:endParaRPr lang="en-IN" dirty="0"/>
          </a:p>
        </p:txBody>
      </p:sp>
    </p:spTree>
    <p:extLst>
      <p:ext uri="{BB962C8B-B14F-4D97-AF65-F5344CB8AC3E}">
        <p14:creationId xmlns:p14="http://schemas.microsoft.com/office/powerpoint/2010/main" val="932615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F736-A58A-2A54-1C20-AB22786FCB91}"/>
              </a:ext>
            </a:extLst>
          </p:cNvPr>
          <p:cNvSpPr>
            <a:spLocks noGrp="1"/>
          </p:cNvSpPr>
          <p:nvPr>
            <p:ph type="title"/>
          </p:nvPr>
        </p:nvSpPr>
        <p:spPr/>
        <p:txBody>
          <a:bodyPr/>
          <a:lstStyle/>
          <a:p>
            <a:r>
              <a:rPr lang="en-IN" dirty="0"/>
              <a:t>Future Work Implementation</a:t>
            </a:r>
          </a:p>
        </p:txBody>
      </p:sp>
      <p:sp>
        <p:nvSpPr>
          <p:cNvPr id="3" name="Content Placeholder 2">
            <a:extLst>
              <a:ext uri="{FF2B5EF4-FFF2-40B4-BE49-F238E27FC236}">
                <a16:creationId xmlns:a16="http://schemas.microsoft.com/office/drawing/2014/main" id="{0E5E1C4A-3710-F421-0112-BA2A552FFBC8}"/>
              </a:ext>
            </a:extLst>
          </p:cNvPr>
          <p:cNvSpPr>
            <a:spLocks noGrp="1"/>
          </p:cNvSpPr>
          <p:nvPr>
            <p:ph idx="1"/>
          </p:nvPr>
        </p:nvSpPr>
        <p:spPr/>
        <p:txBody>
          <a:bodyPr/>
          <a:lstStyle/>
          <a:p>
            <a:r>
              <a:rPr lang="en-US" dirty="0"/>
              <a:t>Using this system as a foundation, the system can be expanded to include a variety of other options, such as home security features such as photographing a person moving around the house and storing it on the cloud. </a:t>
            </a:r>
          </a:p>
          <a:p>
            <a:r>
              <a:rPr lang="en-US" dirty="0"/>
              <a:t>This requires less data storage than a CCTV camera, which continuously records and stores data. </a:t>
            </a:r>
          </a:p>
          <a:p>
            <a:r>
              <a:rPr lang="en-US" dirty="0"/>
              <a:t>The system can be expanded to include energy monitoring and weather stations.</a:t>
            </a:r>
          </a:p>
          <a:p>
            <a:r>
              <a:rPr lang="en-US" dirty="0"/>
              <a:t> This type of system, with appropriate modifications, can be implemented in hospitals for disabled people or in industries where human invasion is impossible or dangerous, and it can also be implemented for environmental monitoring.</a:t>
            </a:r>
            <a:endParaRPr lang="en-IN" dirty="0"/>
          </a:p>
        </p:txBody>
      </p:sp>
    </p:spTree>
    <p:extLst>
      <p:ext uri="{BB962C8B-B14F-4D97-AF65-F5344CB8AC3E}">
        <p14:creationId xmlns:p14="http://schemas.microsoft.com/office/powerpoint/2010/main" val="2511105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F533-C2E8-CD0C-5BDF-B7433FBD7594}"/>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B6DD345-8D32-27CD-FD43-22E68C8F9BA1}"/>
              </a:ext>
            </a:extLst>
          </p:cNvPr>
          <p:cNvSpPr>
            <a:spLocks noGrp="1"/>
          </p:cNvSpPr>
          <p:nvPr>
            <p:ph idx="1"/>
          </p:nvPr>
        </p:nvSpPr>
        <p:spPr/>
        <p:txBody>
          <a:bodyPr>
            <a:normAutofit/>
          </a:bodyPr>
          <a:lstStyle/>
          <a:p>
            <a:r>
              <a:rPr lang="en-US" sz="1400" dirty="0">
                <a:solidFill>
                  <a:srgbClr val="FF0000"/>
                </a:solidFill>
                <a:latin typeface="Times New Roman" panose="02020603050405020304" pitchFamily="18" charset="0"/>
                <a:cs typeface="Times New Roman" panose="02020603050405020304" pitchFamily="18" charset="0"/>
              </a:rPr>
              <a:t>https://doi.org/10.32628/CSEIT195190 409/</a:t>
            </a:r>
          </a:p>
          <a:p>
            <a:r>
              <a:rPr lang="en-IN" sz="1400" dirty="0">
                <a:latin typeface="Times New Roman" panose="02020603050405020304" pitchFamily="18" charset="0"/>
                <a:cs typeface="Times New Roman" panose="02020603050405020304" pitchFamily="18" charset="0"/>
                <a:hlinkClick r:id="rId2"/>
              </a:rPr>
              <a:t>http://ieeexplore.ieee.org/document/8844945/</a:t>
            </a:r>
            <a:endParaRPr lang="en-IN" sz="140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hlinkClick r:id="rId3"/>
              </a:rPr>
              <a:t>https://ieeexplore.ieee.org/document/8644349</a:t>
            </a:r>
            <a:endParaRPr lang="en-US" sz="1400" dirty="0">
              <a:solidFill>
                <a:srgbClr val="0070C0"/>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hlinkClick r:id="rId4"/>
              </a:rPr>
              <a:t>https://ieeexplore.ieee.org/document/8697610</a:t>
            </a:r>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hlinkClick r:id="rId5"/>
              </a:rPr>
              <a:t>https://ieeexplore.ieee.org/document/7753232</a:t>
            </a:r>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hlinkClick r:id="rId6"/>
              </a:rPr>
              <a:t>https://ieeexplore.ieee.org/document/8830664</a:t>
            </a: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489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BA02F2-61DD-0A4C-2A9E-F236C56671B4}"/>
              </a:ext>
            </a:extLst>
          </p:cNvPr>
          <p:cNvSpPr>
            <a:spLocks noGrp="1"/>
          </p:cNvSpPr>
          <p:nvPr>
            <p:ph idx="1"/>
          </p:nvPr>
        </p:nvSpPr>
        <p:spPr>
          <a:xfrm>
            <a:off x="838200" y="2241261"/>
            <a:ext cx="10515600" cy="1407103"/>
          </a:xfrm>
        </p:spPr>
        <p:txBody>
          <a:bodyPr>
            <a:normAutofit/>
          </a:bodyPr>
          <a:lstStyle/>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49261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1DF1-A1A7-023A-567D-6763F5CE358C}"/>
              </a:ext>
            </a:extLst>
          </p:cNvPr>
          <p:cNvSpPr>
            <a:spLocks noGrp="1"/>
          </p:cNvSpPr>
          <p:nvPr>
            <p:ph type="title"/>
          </p:nvPr>
        </p:nvSpPr>
        <p:spPr>
          <a:xfrm>
            <a:off x="662708" y="1579419"/>
            <a:ext cx="10515600" cy="2725160"/>
          </a:xfrm>
        </p:spPr>
        <p:txBody>
          <a:bodyPr/>
          <a:lstStyle/>
          <a:p>
            <a:pPr algn="ctr"/>
            <a:r>
              <a:rPr lang="en-US" sz="2800" b="1" u="sng" dirty="0">
                <a:latin typeface="Times New Roman" panose="02020603050405020304" pitchFamily="18" charset="0"/>
                <a:ea typeface="Times New Roman" panose="02020603050405020304" pitchFamily="18" charset="0"/>
              </a:rPr>
              <a:t>TITLE OF THE PROJECT</a:t>
            </a:r>
            <a:br>
              <a:rPr lang="en-US" sz="2800" b="1" u="sng" dirty="0">
                <a:latin typeface="Times New Roman" panose="02020603050405020304" pitchFamily="18" charset="0"/>
                <a:ea typeface="Times New Roman" panose="02020603050405020304" pitchFamily="18" charset="0"/>
              </a:rPr>
            </a:br>
            <a:br>
              <a:rPr lang="en-US" sz="2800" b="1" u="sng"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A STEP TOWARDS HOME AUTOMATION USING IOT</a:t>
            </a:r>
            <a:endParaRPr lang="en-US" dirty="0"/>
          </a:p>
        </p:txBody>
      </p:sp>
    </p:spTree>
    <p:extLst>
      <p:ext uri="{BB962C8B-B14F-4D97-AF65-F5344CB8AC3E}">
        <p14:creationId xmlns:p14="http://schemas.microsoft.com/office/powerpoint/2010/main" val="1051112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8B1-5D26-0634-4066-CCCC4D05C0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6BAB253-B8D6-2770-EA21-8B4349C8A413}"/>
              </a:ext>
            </a:extLst>
          </p:cNvPr>
          <p:cNvSpPr>
            <a:spLocks noGrp="1"/>
          </p:cNvSpPr>
          <p:nvPr>
            <p:ph idx="1"/>
          </p:nvPr>
        </p:nvSpPr>
        <p:spPr>
          <a:xfrm>
            <a:off x="2589212" y="1745673"/>
            <a:ext cx="8915400" cy="4165549"/>
          </a:xfrm>
        </p:spPr>
        <p:txBody>
          <a:bodyPr>
            <a:noAutofit/>
          </a:bodyPr>
          <a:lstStyle/>
          <a:p>
            <a:pPr marL="63500" marR="73025" algn="just">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 has developed many technologies that make any extreme tasks work just as a cake walk. But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everything man improvised, periodically require man's involvement. </a:t>
            </a:r>
          </a:p>
          <a:p>
            <a:pPr marL="63500" marR="7302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This must change because to compete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running world of technologies we need to look into the broader image so that the future can be carved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extremely well.</a:t>
            </a:r>
          </a:p>
          <a:p>
            <a:pPr marL="63500" marR="7302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To fulfil this, Smart Environment is one efficient solution that erases manpower by bringing 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fields that majorly require the human intervention. Smart Environment usually includes smart transport,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smart</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home,</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smart</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health,</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smart</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building</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r>
              <a:rPr lang="en-US" sz="1800" spc="220" dirty="0">
                <a:effectLst/>
                <a:latin typeface="Times New Roman" panose="02020603050405020304" pitchFamily="18" charset="0"/>
                <a:ea typeface="Times New Roman" panose="02020603050405020304" pitchFamily="18" charset="0"/>
              </a:rPr>
              <a:t> </a:t>
            </a:r>
          </a:p>
          <a:p>
            <a:pPr marL="63500" marR="7302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For</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chosen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smart</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home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domain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because every activity we do begins from our home.</a:t>
            </a:r>
          </a:p>
          <a:p>
            <a:pPr marL="63500" marR="7302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For accomplishing this we have come up with a Smart Automation task also known as Home Automation wherein we monitor simple tasks like turning the lights, fans, motors, Tv etc. This majorly involves IOT components like sensors and actuators and controllers.</a:t>
            </a:r>
          </a:p>
        </p:txBody>
      </p:sp>
    </p:spTree>
    <p:extLst>
      <p:ext uri="{BB962C8B-B14F-4D97-AF65-F5344CB8AC3E}">
        <p14:creationId xmlns:p14="http://schemas.microsoft.com/office/powerpoint/2010/main" val="3288479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3BF-AD17-6F03-2D53-3F4CFAB040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STUDY</a:t>
            </a:r>
          </a:p>
        </p:txBody>
      </p:sp>
      <p:sp>
        <p:nvSpPr>
          <p:cNvPr id="3" name="Content Placeholder 2">
            <a:extLst>
              <a:ext uri="{FF2B5EF4-FFF2-40B4-BE49-F238E27FC236}">
                <a16:creationId xmlns:a16="http://schemas.microsoft.com/office/drawing/2014/main" id="{CC1968F5-D553-9224-66A8-FFDE9CB4805C}"/>
              </a:ext>
            </a:extLst>
          </p:cNvPr>
          <p:cNvSpPr>
            <a:spLocks noGrp="1"/>
          </p:cNvSpPr>
          <p:nvPr>
            <p:ph idx="1"/>
          </p:nvPr>
        </p:nvSpPr>
        <p:spPr>
          <a:xfrm>
            <a:off x="2589212" y="2133600"/>
            <a:ext cx="8915400" cy="3121891"/>
          </a:xfrm>
        </p:spPr>
        <p:txBody>
          <a:bodyPr>
            <a:normAutofit fontScale="92500" lnSpcReduction="20000"/>
          </a:bodyPr>
          <a:lstStyle/>
          <a:p>
            <a:pPr marL="520700" marR="81915">
              <a:spcBef>
                <a:spcPts val="0"/>
              </a:spcBef>
              <a:spcAft>
                <a:spcPts val="0"/>
              </a:spcAft>
            </a:pPr>
            <a:r>
              <a:rPr lang="en-US" sz="1800" dirty="0">
                <a:effectLst/>
                <a:latin typeface="Times New Roman" panose="02020603050405020304" pitchFamily="18" charset="0"/>
                <a:ea typeface="Times New Roman" panose="02020603050405020304" pitchFamily="18" charset="0"/>
              </a:rPr>
              <a:t>There are different smart home systems such as central controller-based smart home systems, Bluetooth-</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 smart home systems, mobile-based smart home systems, and Internet-based smart home systems.</a:t>
            </a:r>
            <a:r>
              <a:rPr lang="en-US" sz="1800" spc="5" dirty="0">
                <a:effectLst/>
                <a:latin typeface="Times New Roman" panose="02020603050405020304" pitchFamily="18" charset="0"/>
                <a:ea typeface="Times New Roman" panose="02020603050405020304" pitchFamily="18" charset="0"/>
              </a:rPr>
              <a:t> </a:t>
            </a:r>
          </a:p>
          <a:p>
            <a:pPr marL="520700" marR="81915">
              <a:spcBef>
                <a:spcPts val="0"/>
              </a:spcBef>
              <a:spcAft>
                <a:spcPts val="0"/>
              </a:spcAft>
            </a:pPr>
            <a:r>
              <a:rPr lang="en-US" sz="1800" dirty="0">
                <a:effectLst/>
                <a:latin typeface="Times New Roman" panose="02020603050405020304" pitchFamily="18" charset="0"/>
                <a:ea typeface="Times New Roman" panose="02020603050405020304" pitchFamily="18" charset="0"/>
              </a:rPr>
              <a:t>We use central controller -based smart home systems because it is easily scalable and accessible, and it is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demand and generally it is used for communication method in nowadays. </a:t>
            </a:r>
          </a:p>
          <a:p>
            <a:pPr marL="520700" marR="81915">
              <a:spcBef>
                <a:spcPts val="0"/>
              </a:spcBef>
              <a:spcAft>
                <a:spcPts val="0"/>
              </a:spcAft>
            </a:pPr>
            <a:r>
              <a:rPr lang="en-US" sz="1800" dirty="0">
                <a:effectLst/>
                <a:latin typeface="Times New Roman" panose="02020603050405020304" pitchFamily="18" charset="0"/>
                <a:ea typeface="Times New Roman" panose="02020603050405020304" pitchFamily="18" charset="0"/>
              </a:rPr>
              <a:t>Flexibility and scalability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two most important features and the must requitements for any smart home systems.</a:t>
            </a:r>
          </a:p>
          <a:p>
            <a:pPr marL="520700" marR="81915">
              <a:spcBef>
                <a:spcPts val="0"/>
              </a:spcBef>
              <a:spcAft>
                <a:spcPts val="0"/>
              </a:spcAft>
            </a:pPr>
            <a:r>
              <a:rPr lang="en-US" sz="1800" dirty="0">
                <a:effectLst/>
                <a:latin typeface="Times New Roman" panose="02020603050405020304" pitchFamily="18" charset="0"/>
                <a:ea typeface="Times New Roman" panose="02020603050405020304" pitchFamily="18" charset="0"/>
              </a:rPr>
              <a:t> This is best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supplied by the central controller-based systems because they allow us to connect to different appliances, 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supportive systems at any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 controller. </a:t>
            </a:r>
          </a:p>
          <a:p>
            <a:pPr marL="520700" marR="81915">
              <a:spcBef>
                <a:spcPts val="0"/>
              </a:spcBef>
              <a:spcAft>
                <a:spcPts val="0"/>
              </a:spcAft>
            </a:pPr>
            <a:r>
              <a:rPr lang="en-US" sz="1800" dirty="0">
                <a:effectLst/>
                <a:latin typeface="Times New Roman" panose="02020603050405020304" pitchFamily="18" charset="0"/>
                <a:ea typeface="Times New Roman" panose="02020603050405020304" pitchFamily="18" charset="0"/>
              </a:rPr>
              <a:t>We have also made our survey by studying various research papers for a better understanding of home automation. Our understandings are organized in the below tables.</a:t>
            </a:r>
          </a:p>
        </p:txBody>
      </p:sp>
    </p:spTree>
    <p:extLst>
      <p:ext uri="{BB962C8B-B14F-4D97-AF65-F5344CB8AC3E}">
        <p14:creationId xmlns:p14="http://schemas.microsoft.com/office/powerpoint/2010/main" val="1030157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261D-39C6-7070-E85D-D816667245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SURVEY</a:t>
            </a:r>
          </a:p>
        </p:txBody>
      </p:sp>
      <p:graphicFrame>
        <p:nvGraphicFramePr>
          <p:cNvPr id="4" name="Table 4">
            <a:extLst>
              <a:ext uri="{FF2B5EF4-FFF2-40B4-BE49-F238E27FC236}">
                <a16:creationId xmlns:a16="http://schemas.microsoft.com/office/drawing/2014/main" id="{B0AF7196-B78A-9941-B261-7BA3498F9013}"/>
              </a:ext>
            </a:extLst>
          </p:cNvPr>
          <p:cNvGraphicFramePr>
            <a:graphicFrameLocks noGrp="1"/>
          </p:cNvGraphicFramePr>
          <p:nvPr>
            <p:ph idx="1"/>
            <p:extLst>
              <p:ext uri="{D42A27DB-BD31-4B8C-83A1-F6EECF244321}">
                <p14:modId xmlns:p14="http://schemas.microsoft.com/office/powerpoint/2010/main" val="4227239366"/>
              </p:ext>
            </p:extLst>
          </p:nvPr>
        </p:nvGraphicFramePr>
        <p:xfrm>
          <a:off x="838200" y="1585479"/>
          <a:ext cx="10515600" cy="4983593"/>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344020526"/>
                    </a:ext>
                  </a:extLst>
                </a:gridCol>
                <a:gridCol w="2628900">
                  <a:extLst>
                    <a:ext uri="{9D8B030D-6E8A-4147-A177-3AD203B41FA5}">
                      <a16:colId xmlns:a16="http://schemas.microsoft.com/office/drawing/2014/main" val="2960081591"/>
                    </a:ext>
                  </a:extLst>
                </a:gridCol>
                <a:gridCol w="2628900">
                  <a:extLst>
                    <a:ext uri="{9D8B030D-6E8A-4147-A177-3AD203B41FA5}">
                      <a16:colId xmlns:a16="http://schemas.microsoft.com/office/drawing/2014/main" val="2800741550"/>
                    </a:ext>
                  </a:extLst>
                </a:gridCol>
                <a:gridCol w="2628900">
                  <a:extLst>
                    <a:ext uri="{9D8B030D-6E8A-4147-A177-3AD203B41FA5}">
                      <a16:colId xmlns:a16="http://schemas.microsoft.com/office/drawing/2014/main" val="2842023609"/>
                    </a:ext>
                  </a:extLst>
                </a:gridCol>
              </a:tblGrid>
              <a:tr h="320153">
                <a:tc>
                  <a:txBody>
                    <a:bodyPr/>
                    <a:lstStyle/>
                    <a:p>
                      <a:r>
                        <a:rPr lang="en-US" sz="1200" dirty="0">
                          <a:solidFill>
                            <a:schemeClr val="tx1"/>
                          </a:solidFill>
                          <a:latin typeface="Times New Roman" panose="02020603050405020304" pitchFamily="18" charset="0"/>
                          <a:cs typeface="Times New Roman" panose="02020603050405020304" pitchFamily="18" charset="0"/>
                        </a:rPr>
                        <a:t>Paper name </a:t>
                      </a: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Our insights</a:t>
                      </a: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Future Improvements</a:t>
                      </a:r>
                    </a:p>
                  </a:txBody>
                  <a:tcPr/>
                </a:tc>
                <a:extLst>
                  <a:ext uri="{0D108BD9-81ED-4DB2-BD59-A6C34878D82A}">
                    <a16:rowId xmlns:a16="http://schemas.microsoft.com/office/drawing/2014/main" val="3859223697"/>
                  </a:ext>
                </a:extLst>
              </a:tr>
              <a:tr h="947302">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step towards Home Automation using IOT</a:t>
                      </a:r>
                      <a:endParaRPr lang="en-US" sz="1200" b="0" i="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Harsh Kumar Singh, Saurabh Verma, Shashank Pal, Kavita Pandey</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 web portal has been designed to check the working of the appliances and the user can simply log in to the portal and turn off/on the devices. A Wi-Fi based microcontroller, nodemcu are the primary tools used.</a:t>
                      </a:r>
                    </a:p>
                  </a:txBody>
                  <a:tcPr/>
                </a:tc>
                <a:tc>
                  <a:txBody>
                    <a:bodyPr/>
                    <a:lstStyle/>
                    <a:p>
                      <a:r>
                        <a:rPr lang="en-US" sz="1200" dirty="0">
                          <a:latin typeface="Times New Roman" panose="02020603050405020304" pitchFamily="18" charset="0"/>
                          <a:cs typeface="Times New Roman" panose="02020603050405020304" pitchFamily="18" charset="0"/>
                        </a:rPr>
                        <a:t>A possible collaboration of machine learning and iot can be made possible to improve the automation of appliances based on the behavior of the user.</a:t>
                      </a:r>
                    </a:p>
                  </a:txBody>
                  <a:tcPr/>
                </a:tc>
                <a:extLst>
                  <a:ext uri="{0D108BD9-81ED-4DB2-BD59-A6C34878D82A}">
                    <a16:rowId xmlns:a16="http://schemas.microsoft.com/office/drawing/2014/main" val="3481286724"/>
                  </a:ext>
                </a:extLst>
              </a:tr>
              <a:tr h="1236755">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Domicile - An IoT Based Smart Home Automation</a:t>
                      </a:r>
                    </a:p>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System</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Md. Sadad Mahamud, Md. Saniat Rahman ZishanSyed Ishmam Ahmad, Ahmed Rezaur Rahman, Mehedi Hasan, Md.Lutfur Rahman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users can change the load number</a:t>
                      </a:r>
                    </a:p>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according to their requirement through the web portal. And if the server is hosted on a public IP then the user can control this server and monitor this server from anywhere in this world.</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ESP32 Wi-Fi module, Arduino UNO are the primary tools used.</a:t>
                      </a:r>
                      <a:endParaRPr lang="en-US" sz="1200" b="0" dirty="0">
                        <a:latin typeface="Times New Roman" panose="02020603050405020304" pitchFamily="18" charset="0"/>
                        <a:cs typeface="Times New Roman" panose="02020603050405020304" pitchFamily="18" charset="0"/>
                      </a:endParaRPr>
                    </a:p>
                  </a:txBody>
                  <a:tcPr/>
                </a:tc>
                <a:tc>
                  <a:txBody>
                    <a:bodyPr/>
                    <a:lstStyle/>
                    <a:p>
                      <a:pPr algn="l"/>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server can be made more user</a:t>
                      </a:r>
                    </a:p>
                    <a:p>
                      <a:pPr algn="l"/>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friendly. More than one house can be connected into the server from there is possibility to monitor power consumption of an area.</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1520513"/>
                  </a:ext>
                </a:extLst>
              </a:tr>
              <a:tr h="1381481">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IoT Based Smart Security and Home Automation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Shradha Somani, Parikshit Solunke, Shaunak Oke, Parth Medhi, Prof. P.P. Laturkar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prime objective of our project is to use an android smart phone to control the home appliances conveniently and to provide robust home security and safety measures. </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raspberry pi is the primary tool used.</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system can be improved by integrating the voice call feature within the same smart phone application through which the user can control his home appliances. Login can also be done with different upcoming technologies like retina/fingerprint scanning. We can add image processing to improve accuracy of the security system.</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2835311"/>
                  </a:ext>
                </a:extLst>
              </a:tr>
            </a:tbl>
          </a:graphicData>
        </a:graphic>
      </p:graphicFrame>
    </p:spTree>
    <p:extLst>
      <p:ext uri="{BB962C8B-B14F-4D97-AF65-F5344CB8AC3E}">
        <p14:creationId xmlns:p14="http://schemas.microsoft.com/office/powerpoint/2010/main" val="2463871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2160-BA7A-C408-3BE0-3EA6E0D57A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SURVEY</a:t>
            </a:r>
          </a:p>
        </p:txBody>
      </p:sp>
      <p:sp>
        <p:nvSpPr>
          <p:cNvPr id="5" name="Content Placeholder 4">
            <a:extLst>
              <a:ext uri="{FF2B5EF4-FFF2-40B4-BE49-F238E27FC236}">
                <a16:creationId xmlns:a16="http://schemas.microsoft.com/office/drawing/2014/main" id="{58B986C6-D7C4-8ADA-F417-76941707559D}"/>
              </a:ext>
            </a:extLst>
          </p:cNvPr>
          <p:cNvSpPr>
            <a:spLocks noGrp="1"/>
          </p:cNvSpPr>
          <p:nvPr>
            <p:ph idx="1"/>
          </p:nvPr>
        </p:nvSpPr>
        <p:spPr/>
        <p:txBody>
          <a:bodyPr/>
          <a:lstStyle/>
          <a:p>
            <a:endParaRPr lang="en-US" dirty="0"/>
          </a:p>
        </p:txBody>
      </p:sp>
      <p:graphicFrame>
        <p:nvGraphicFramePr>
          <p:cNvPr id="6" name="Table 4">
            <a:extLst>
              <a:ext uri="{FF2B5EF4-FFF2-40B4-BE49-F238E27FC236}">
                <a16:creationId xmlns:a16="http://schemas.microsoft.com/office/drawing/2014/main" id="{E12EF365-48C0-4D12-200E-355FF8D7C75C}"/>
              </a:ext>
            </a:extLst>
          </p:cNvPr>
          <p:cNvGraphicFramePr>
            <a:graphicFrameLocks/>
          </p:cNvGraphicFramePr>
          <p:nvPr>
            <p:extLst>
              <p:ext uri="{D42A27DB-BD31-4B8C-83A1-F6EECF244321}">
                <p14:modId xmlns:p14="http://schemas.microsoft.com/office/powerpoint/2010/main" val="2131656021"/>
              </p:ext>
            </p:extLst>
          </p:nvPr>
        </p:nvGraphicFramePr>
        <p:xfrm>
          <a:off x="838199" y="1570182"/>
          <a:ext cx="10771908" cy="4738255"/>
        </p:xfrm>
        <a:graphic>
          <a:graphicData uri="http://schemas.openxmlformats.org/drawingml/2006/table">
            <a:tbl>
              <a:tblPr firstRow="1" bandRow="1">
                <a:tableStyleId>{F5AB1C69-6EDB-4FF4-983F-18BD219EF322}</a:tableStyleId>
              </a:tblPr>
              <a:tblGrid>
                <a:gridCol w="2692977">
                  <a:extLst>
                    <a:ext uri="{9D8B030D-6E8A-4147-A177-3AD203B41FA5}">
                      <a16:colId xmlns:a16="http://schemas.microsoft.com/office/drawing/2014/main" val="3432985703"/>
                    </a:ext>
                  </a:extLst>
                </a:gridCol>
                <a:gridCol w="2692977">
                  <a:extLst>
                    <a:ext uri="{9D8B030D-6E8A-4147-A177-3AD203B41FA5}">
                      <a16:colId xmlns:a16="http://schemas.microsoft.com/office/drawing/2014/main" val="3637563800"/>
                    </a:ext>
                  </a:extLst>
                </a:gridCol>
                <a:gridCol w="2692977">
                  <a:extLst>
                    <a:ext uri="{9D8B030D-6E8A-4147-A177-3AD203B41FA5}">
                      <a16:colId xmlns:a16="http://schemas.microsoft.com/office/drawing/2014/main" val="809100188"/>
                    </a:ext>
                  </a:extLst>
                </a:gridCol>
                <a:gridCol w="2692977">
                  <a:extLst>
                    <a:ext uri="{9D8B030D-6E8A-4147-A177-3AD203B41FA5}">
                      <a16:colId xmlns:a16="http://schemas.microsoft.com/office/drawing/2014/main" val="3775491708"/>
                    </a:ext>
                  </a:extLst>
                </a:gridCol>
              </a:tblGrid>
              <a:tr h="5049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Paper 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Our insights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Future Improvements</a:t>
                      </a:r>
                    </a:p>
                  </a:txBody>
                  <a:tcPr/>
                </a:tc>
                <a:extLst>
                  <a:ext uri="{0D108BD9-81ED-4DB2-BD59-A6C34878D82A}">
                    <a16:rowId xmlns:a16="http://schemas.microsoft.com/office/drawing/2014/main" val="3719653582"/>
                  </a:ext>
                </a:extLst>
              </a:tr>
              <a:tr h="2116651">
                <a:tc>
                  <a:txBody>
                    <a:bodyPr/>
                    <a:lstStyle/>
                    <a:p>
                      <a:r>
                        <a:rPr lang="en-US" sz="1200" dirty="0">
                          <a:latin typeface="Times New Roman" panose="02020603050405020304" pitchFamily="18" charset="0"/>
                          <a:cs typeface="Times New Roman" panose="02020603050405020304" pitchFamily="18" charset="0"/>
                        </a:rPr>
                        <a:t>Smart-Home Automation using IoT-based Sensing and Monitoring Platform</a:t>
                      </a:r>
                    </a:p>
                  </a:txBody>
                  <a:tcPr/>
                </a:tc>
                <a:tc>
                  <a:txBody>
                    <a:bodyPr/>
                    <a:lstStyle/>
                    <a:p>
                      <a:r>
                        <a:rPr lang="en-IN" sz="1200" dirty="0">
                          <a:latin typeface="Times New Roman" panose="02020603050405020304" pitchFamily="18" charset="0"/>
                          <a:cs typeface="Times New Roman" panose="02020603050405020304" pitchFamily="18" charset="0"/>
                        </a:rPr>
                        <a:t>Majid Al-</a:t>
                      </a:r>
                      <a:r>
                        <a:rPr lang="en-IN" sz="1200" dirty="0" err="1">
                          <a:latin typeface="Times New Roman" panose="02020603050405020304" pitchFamily="18" charset="0"/>
                          <a:cs typeface="Times New Roman" panose="02020603050405020304" pitchFamily="18" charset="0"/>
                        </a:rPr>
                        <a:t>Kuwari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Abdulrhman</a:t>
                      </a:r>
                      <a:r>
                        <a:rPr lang="en-IN" sz="1200" dirty="0">
                          <a:latin typeface="Times New Roman" panose="02020603050405020304" pitchFamily="18" charset="0"/>
                          <a:cs typeface="Times New Roman" panose="02020603050405020304" pitchFamily="18" charset="0"/>
                        </a:rPr>
                        <a:t> Ramadan, Yousef Ismael, Laith Al-</a:t>
                      </a:r>
                      <a:r>
                        <a:rPr lang="en-IN" sz="1200" dirty="0" err="1">
                          <a:latin typeface="Times New Roman" panose="02020603050405020304" pitchFamily="18" charset="0"/>
                          <a:cs typeface="Times New Roman" panose="02020603050405020304" pitchFamily="18" charset="0"/>
                        </a:rPr>
                        <a:t>Sughair</a:t>
                      </a:r>
                      <a:r>
                        <a:rPr lang="en-IN" sz="1200" dirty="0">
                          <a:latin typeface="Times New Roman" panose="02020603050405020304" pitchFamily="18" charset="0"/>
                          <a:cs typeface="Times New Roman" panose="02020603050405020304" pitchFamily="18" charset="0"/>
                        </a:rPr>
                        <a:t>, Adel </a:t>
                      </a:r>
                      <a:r>
                        <a:rPr lang="en-IN" sz="1200" dirty="0" err="1">
                          <a:latin typeface="Times New Roman" panose="02020603050405020304" pitchFamily="18" charset="0"/>
                          <a:cs typeface="Times New Roman" panose="02020603050405020304" pitchFamily="18" charset="0"/>
                        </a:rPr>
                        <a:t>Gastli</a:t>
                      </a:r>
                      <a:r>
                        <a:rPr lang="en-IN" sz="1200" dirty="0">
                          <a:latin typeface="Times New Roman" panose="02020603050405020304" pitchFamily="18" charset="0"/>
                          <a:cs typeface="Times New Roman" panose="02020603050405020304" pitchFamily="18" charset="0"/>
                        </a:rPr>
                        <a:t>, Senior Member, IEEE, </a:t>
                      </a:r>
                      <a:r>
                        <a:rPr lang="en-IN" sz="1200" dirty="0" err="1">
                          <a:latin typeface="Times New Roman" panose="02020603050405020304" pitchFamily="18" charset="0"/>
                          <a:cs typeface="Times New Roman" panose="02020603050405020304" pitchFamily="18" charset="0"/>
                        </a:rPr>
                        <a:t>Mohieddine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Benammar</a:t>
                      </a:r>
                      <a:r>
                        <a:rPr lang="en-IN" sz="1200" dirty="0">
                          <a:latin typeface="Times New Roman" panose="02020603050405020304" pitchFamily="18" charset="0"/>
                          <a:cs typeface="Times New Roman" panose="02020603050405020304" pitchFamily="18" charset="0"/>
                        </a:rPr>
                        <a:t>, Senior Member, IEEE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We have observed that we can build an application for smart home automation in the future and also they proposed a model </a:t>
                      </a:r>
                      <a:r>
                        <a:rPr lang="en-IN" sz="1200" dirty="0">
                          <a:latin typeface="Times New Roman" panose="02020603050405020304" pitchFamily="18" charset="0"/>
                          <a:cs typeface="Times New Roman" panose="02020603050405020304" pitchFamily="18" charset="0"/>
                        </a:rPr>
                        <a:t>EMONCMS which collects and visualizes data which will be useful for analysis and we able to sense the data through </a:t>
                      </a:r>
                      <a:r>
                        <a:rPr lang="en-IN" sz="1200" dirty="0" err="1">
                          <a:latin typeface="Times New Roman" panose="02020603050405020304" pitchFamily="18" charset="0"/>
                          <a:cs typeface="Times New Roman" panose="02020603050405020304" pitchFamily="18" charset="0"/>
                        </a:rPr>
                        <a:t>nodemcu</a:t>
                      </a:r>
                      <a:r>
                        <a:rPr lang="en-IN" sz="1200" dirty="0">
                          <a:latin typeface="Times New Roman" panose="02020603050405020304" pitchFamily="18" charset="0"/>
                          <a:cs typeface="Times New Roman" panose="02020603050405020304" pitchFamily="18" charset="0"/>
                        </a:rPr>
                        <a:t> and can download the data from the EMOCMS server.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In the future, we will try to learn how to use the applications and we have to gain the knowledge on developing the android application for smart home automation</a:t>
                      </a:r>
                    </a:p>
                  </a:txBody>
                  <a:tcPr/>
                </a:tc>
                <a:extLst>
                  <a:ext uri="{0D108BD9-81ED-4DB2-BD59-A6C34878D82A}">
                    <a16:rowId xmlns:a16="http://schemas.microsoft.com/office/drawing/2014/main" val="1625200879"/>
                  </a:ext>
                </a:extLst>
              </a:tr>
              <a:tr h="2116651">
                <a:tc>
                  <a:txBody>
                    <a:bodyPr/>
                    <a:lstStyle/>
                    <a:p>
                      <a:r>
                        <a:rPr lang="en-US" sz="1200" dirty="0">
                          <a:latin typeface="Times New Roman" panose="02020603050405020304" pitchFamily="18" charset="0"/>
                          <a:cs typeface="Times New Roman" panose="02020603050405020304" pitchFamily="18" charset="0"/>
                        </a:rPr>
                        <a:t>Smart Home Automation System Using Internet of Things </a:t>
                      </a:r>
                    </a:p>
                  </a:txBody>
                  <a:tcPr/>
                </a:tc>
                <a:tc>
                  <a:txBody>
                    <a:bodyPr/>
                    <a:lstStyle/>
                    <a:p>
                      <a:r>
                        <a:rPr lang="en-IN" sz="1200" dirty="0" err="1">
                          <a:latin typeface="Times New Roman" panose="02020603050405020304" pitchFamily="18" charset="0"/>
                          <a:cs typeface="Times New Roman" panose="02020603050405020304" pitchFamily="18" charset="0"/>
                        </a:rPr>
                        <a:t>Urvi</a:t>
                      </a:r>
                      <a:r>
                        <a:rPr lang="en-IN" sz="1200" dirty="0">
                          <a:latin typeface="Times New Roman" panose="02020603050405020304" pitchFamily="18" charset="0"/>
                          <a:cs typeface="Times New Roman" panose="02020603050405020304" pitchFamily="18" charset="0"/>
                        </a:rPr>
                        <a:t> Singh , M. A. Ansari</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Due to the rapid development in technology, we have observed that the authors are tried to implement the proposed SHA model which can control the home automation devices and also provides security through sensors and actuators as long as they are in </a:t>
                      </a:r>
                      <a:r>
                        <a:rPr lang="en-US" sz="1200" dirty="0" err="1">
                          <a:latin typeface="Times New Roman" panose="02020603050405020304" pitchFamily="18" charset="0"/>
                          <a:cs typeface="Times New Roman" panose="02020603050405020304" pitchFamily="18" charset="0"/>
                        </a:rPr>
                        <a:t>WiFi</a:t>
                      </a:r>
                      <a:r>
                        <a:rPr lang="en-US" sz="1200" dirty="0">
                          <a:latin typeface="Times New Roman" panose="02020603050405020304" pitchFamily="18" charset="0"/>
                          <a:cs typeface="Times New Roman" panose="02020603050405020304" pitchFamily="18" charset="0"/>
                        </a:rPr>
                        <a:t> usage Range </a:t>
                      </a:r>
                    </a:p>
                  </a:txBody>
                  <a:tcPr/>
                </a:tc>
                <a:tc>
                  <a:txBody>
                    <a:bodyPr/>
                    <a:lstStyle/>
                    <a:p>
                      <a:r>
                        <a:rPr lang="en-US" sz="1200" dirty="0">
                          <a:latin typeface="Times New Roman" panose="02020603050405020304" pitchFamily="18" charset="0"/>
                          <a:cs typeface="Times New Roman" panose="02020603050405020304" pitchFamily="18" charset="0"/>
                        </a:rPr>
                        <a:t>The improvement in this model is the proposed system has a limited range so we have to increase the mobile network usage and can be compatible with all the devices with the help of IoT</a:t>
                      </a:r>
                    </a:p>
                  </a:txBody>
                  <a:tcPr/>
                </a:tc>
                <a:extLst>
                  <a:ext uri="{0D108BD9-81ED-4DB2-BD59-A6C34878D82A}">
                    <a16:rowId xmlns:a16="http://schemas.microsoft.com/office/drawing/2014/main" val="3667620756"/>
                  </a:ext>
                </a:extLst>
              </a:tr>
            </a:tbl>
          </a:graphicData>
        </a:graphic>
      </p:graphicFrame>
    </p:spTree>
    <p:extLst>
      <p:ext uri="{BB962C8B-B14F-4D97-AF65-F5344CB8AC3E}">
        <p14:creationId xmlns:p14="http://schemas.microsoft.com/office/powerpoint/2010/main" val="3871797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2160-BA7A-C408-3BE0-3EA6E0D57A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SURVEY</a:t>
            </a:r>
          </a:p>
        </p:txBody>
      </p:sp>
      <p:sp>
        <p:nvSpPr>
          <p:cNvPr id="5" name="Content Placeholder 4">
            <a:extLst>
              <a:ext uri="{FF2B5EF4-FFF2-40B4-BE49-F238E27FC236}">
                <a16:creationId xmlns:a16="http://schemas.microsoft.com/office/drawing/2014/main" id="{B03BFC93-F5E4-7D2A-9E6D-F6434E1E3D47}"/>
              </a:ext>
            </a:extLst>
          </p:cNvPr>
          <p:cNvSpPr>
            <a:spLocks noGrp="1"/>
          </p:cNvSpPr>
          <p:nvPr>
            <p:ph idx="1"/>
          </p:nvPr>
        </p:nvSpPr>
        <p:spPr/>
        <p:txBody>
          <a:bodyPr/>
          <a:lstStyle/>
          <a:p>
            <a:endParaRPr lang="en-US"/>
          </a:p>
        </p:txBody>
      </p:sp>
      <p:graphicFrame>
        <p:nvGraphicFramePr>
          <p:cNvPr id="6" name="Table 4">
            <a:extLst>
              <a:ext uri="{FF2B5EF4-FFF2-40B4-BE49-F238E27FC236}">
                <a16:creationId xmlns:a16="http://schemas.microsoft.com/office/drawing/2014/main" id="{45E04F3D-7C9E-5541-C680-BB1DFF03A472}"/>
              </a:ext>
            </a:extLst>
          </p:cNvPr>
          <p:cNvGraphicFramePr>
            <a:graphicFrameLocks/>
          </p:cNvGraphicFramePr>
          <p:nvPr>
            <p:extLst>
              <p:ext uri="{D42A27DB-BD31-4B8C-83A1-F6EECF244321}">
                <p14:modId xmlns:p14="http://schemas.microsoft.com/office/powerpoint/2010/main" val="400570040"/>
              </p:ext>
            </p:extLst>
          </p:nvPr>
        </p:nvGraphicFramePr>
        <p:xfrm>
          <a:off x="838200" y="1653309"/>
          <a:ext cx="10666412" cy="4788918"/>
        </p:xfrm>
        <a:graphic>
          <a:graphicData uri="http://schemas.openxmlformats.org/drawingml/2006/table">
            <a:tbl>
              <a:tblPr firstRow="1" bandRow="1">
                <a:tableStyleId>{F5AB1C69-6EDB-4FF4-983F-18BD219EF322}</a:tableStyleId>
              </a:tblPr>
              <a:tblGrid>
                <a:gridCol w="2666603">
                  <a:extLst>
                    <a:ext uri="{9D8B030D-6E8A-4147-A177-3AD203B41FA5}">
                      <a16:colId xmlns:a16="http://schemas.microsoft.com/office/drawing/2014/main" val="3432985703"/>
                    </a:ext>
                  </a:extLst>
                </a:gridCol>
                <a:gridCol w="2666603">
                  <a:extLst>
                    <a:ext uri="{9D8B030D-6E8A-4147-A177-3AD203B41FA5}">
                      <a16:colId xmlns:a16="http://schemas.microsoft.com/office/drawing/2014/main" val="3637563800"/>
                    </a:ext>
                  </a:extLst>
                </a:gridCol>
                <a:gridCol w="2666603">
                  <a:extLst>
                    <a:ext uri="{9D8B030D-6E8A-4147-A177-3AD203B41FA5}">
                      <a16:colId xmlns:a16="http://schemas.microsoft.com/office/drawing/2014/main" val="809100188"/>
                    </a:ext>
                  </a:extLst>
                </a:gridCol>
                <a:gridCol w="2666603">
                  <a:extLst>
                    <a:ext uri="{9D8B030D-6E8A-4147-A177-3AD203B41FA5}">
                      <a16:colId xmlns:a16="http://schemas.microsoft.com/office/drawing/2014/main" val="3775491708"/>
                    </a:ext>
                  </a:extLst>
                </a:gridCol>
              </a:tblGrid>
              <a:tr h="370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Paper 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Our insights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Future Improvements</a:t>
                      </a:r>
                    </a:p>
                  </a:txBody>
                  <a:tcPr/>
                </a:tc>
                <a:extLst>
                  <a:ext uri="{0D108BD9-81ED-4DB2-BD59-A6C34878D82A}">
                    <a16:rowId xmlns:a16="http://schemas.microsoft.com/office/drawing/2014/main" val="3719653582"/>
                  </a:ext>
                </a:extLst>
              </a:tr>
              <a:tr h="1766582">
                <a:tc>
                  <a:txBody>
                    <a:bodyPr/>
                    <a:lstStyle/>
                    <a:p>
                      <a:r>
                        <a:rPr lang="en-GB" sz="1200" dirty="0">
                          <a:latin typeface="Times New Roman" panose="02020603050405020304" pitchFamily="18" charset="0"/>
                          <a:cs typeface="Times New Roman" panose="02020603050405020304" pitchFamily="18" charset="0"/>
                        </a:rPr>
                        <a:t>Controlling Smart Home Activities Using </a:t>
                      </a:r>
                      <a:r>
                        <a:rPr lang="en-GB" sz="1200" dirty="0" err="1">
                          <a:latin typeface="Times New Roman" panose="02020603050405020304" pitchFamily="18" charset="0"/>
                          <a:cs typeface="Times New Roman" panose="02020603050405020304" pitchFamily="18" charset="0"/>
                        </a:rPr>
                        <a:t>IoT</a:t>
                      </a:r>
                      <a:r>
                        <a:rPr lang="en-GB"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IN" sz="1200" dirty="0" err="1">
                          <a:latin typeface="Times New Roman" panose="02020603050405020304" pitchFamily="18" charset="0"/>
                          <a:cs typeface="Times New Roman" panose="02020603050405020304" pitchFamily="18" charset="0"/>
                        </a:rPr>
                        <a:t>Rafidh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Khalaf</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Ahmed Mohammed</a:t>
                      </a:r>
                    </a:p>
                    <a:p>
                      <a:r>
                        <a:rPr lang="en-IN" sz="1200" dirty="0">
                          <a:latin typeface="Times New Roman" panose="02020603050405020304" pitchFamily="18" charset="0"/>
                          <a:cs typeface="Times New Roman" panose="02020603050405020304" pitchFamily="18" charset="0"/>
                        </a:rPr>
                        <a:t>Hussein Ali </a:t>
                      </a:r>
                    </a:p>
                    <a:p>
                      <a:r>
                        <a:rPr lang="en-IN" sz="1200" dirty="0" err="1">
                          <a:latin typeface="Times New Roman" panose="02020603050405020304" pitchFamily="18" charset="0"/>
                          <a:cs typeface="Times New Roman" panose="02020603050405020304" pitchFamily="18" charset="0"/>
                        </a:rPr>
                        <a:t>Essa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Essa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GB" sz="1200" dirty="0">
                          <a:latin typeface="Times New Roman" panose="02020603050405020304" pitchFamily="18" charset="0"/>
                          <a:cs typeface="Times New Roman" panose="02020603050405020304" pitchFamily="18" charset="0"/>
                        </a:rPr>
                        <a:t>The smart home activities providing a facility to the user where we can continuously monitor the surrounding parameters inside the house and can control them by collection and exchange of data between the things for example switching on/off devices (like fan and light based on these parameters).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extLst>
                  <a:ext uri="{0D108BD9-81ED-4DB2-BD59-A6C34878D82A}">
                    <a16:rowId xmlns:a16="http://schemas.microsoft.com/office/drawing/2014/main" val="1625200879"/>
                  </a:ext>
                </a:extLst>
              </a:tr>
              <a:tr h="2436664">
                <a:tc>
                  <a:txBody>
                    <a:bodyPr/>
                    <a:lstStyle/>
                    <a:p>
                      <a:r>
                        <a:rPr lang="en-GB" sz="1200" dirty="0">
                          <a:latin typeface="Times New Roman" panose="02020603050405020304" pitchFamily="18" charset="0"/>
                          <a:cs typeface="Times New Roman" panose="02020603050405020304" pitchFamily="18" charset="0"/>
                        </a:rPr>
                        <a:t>Smart Home Automation System Using Internet of Things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IN" sz="1200" dirty="0" err="1">
                          <a:latin typeface="Times New Roman" panose="02020603050405020304" pitchFamily="18" charset="0"/>
                          <a:cs typeface="Times New Roman" panose="02020603050405020304" pitchFamily="18" charset="0"/>
                        </a:rPr>
                        <a:t>Urvi</a:t>
                      </a:r>
                      <a:r>
                        <a:rPr lang="en-IN" sz="1200" dirty="0">
                          <a:latin typeface="Times New Roman" panose="02020603050405020304" pitchFamily="18" charset="0"/>
                          <a:cs typeface="Times New Roman" panose="02020603050405020304" pitchFamily="18" charset="0"/>
                        </a:rPr>
                        <a:t> Singh</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M. A. Ansari, SMIEEE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GB" sz="1200" dirty="0">
                          <a:latin typeface="Times New Roman" panose="02020603050405020304" pitchFamily="18" charset="0"/>
                          <a:cs typeface="Times New Roman" panose="02020603050405020304" pitchFamily="18" charset="0"/>
                        </a:rPr>
                        <a:t>The SHA has been </a:t>
                      </a:r>
                      <a:r>
                        <a:rPr lang="en-GB" sz="1200">
                          <a:latin typeface="Times New Roman" panose="02020603050405020304" pitchFamily="18" charset="0"/>
                          <a:cs typeface="Times New Roman" panose="02020603050405020304" pitchFamily="18" charset="0"/>
                        </a:rPr>
                        <a:t>working  </a:t>
                      </a:r>
                      <a:r>
                        <a:rPr lang="en-GB" sz="1200" dirty="0">
                          <a:latin typeface="Times New Roman" panose="02020603050405020304" pitchFamily="18" charset="0"/>
                          <a:cs typeface="Times New Roman" panose="02020603050405020304" pitchFamily="18" charset="0"/>
                        </a:rPr>
                        <a:t>by using the ESP8266 Wi-Fi module and internet over mobile phones, tablets, and laptops. Also, the system is not only used in controlling of home appliances but it is also designed for monitoring purpose which is done with the help of the sensor used in it for safety and security purpose. So, in this way, it presents a prototype and implementation of "smart home automation" using Wi-Fi technology over mobile phones, laptops, and tablets. </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GB" sz="1200" dirty="0">
                          <a:latin typeface="Times New Roman" panose="02020603050405020304" pitchFamily="18" charset="0"/>
                          <a:cs typeface="Times New Roman" panose="02020603050405020304" pitchFamily="18" charset="0"/>
                        </a:rPr>
                        <a:t>This whole system can be extended for controlling many other appliances of the home by using Smart Home Automation application and ESP8266 Wi-Fi module and data which are obtained with the help of sensors can also be expanded for monitoring purpose as well as for safety purpose of the home by </a:t>
                      </a:r>
                      <a:r>
                        <a:rPr lang="en-GB" sz="1200" dirty="0" err="1">
                          <a:latin typeface="Times New Roman" panose="02020603050405020304" pitchFamily="18" charset="0"/>
                          <a:cs typeface="Times New Roman" panose="02020603050405020304" pitchFamily="18" charset="0"/>
                        </a:rPr>
                        <a:t>analyzing</a:t>
                      </a:r>
                      <a:r>
                        <a:rPr lang="en-GB" sz="1200" dirty="0">
                          <a:latin typeface="Times New Roman" panose="02020603050405020304" pitchFamily="18" charset="0"/>
                          <a:cs typeface="Times New Roman" panose="02020603050405020304" pitchFamily="18" charset="0"/>
                        </a:rPr>
                        <a:t> over the internet for future improvements. </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7620756"/>
                  </a:ext>
                </a:extLst>
              </a:tr>
            </a:tbl>
          </a:graphicData>
        </a:graphic>
      </p:graphicFrame>
    </p:spTree>
    <p:extLst>
      <p:ext uri="{BB962C8B-B14F-4D97-AF65-F5344CB8AC3E}">
        <p14:creationId xmlns:p14="http://schemas.microsoft.com/office/powerpoint/2010/main" val="1456842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8D89-C62A-EF54-4679-71C301AEF89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REQUIREMENT</a:t>
            </a:r>
            <a:r>
              <a:rPr lang="en-IN" dirty="0"/>
              <a:t> ANALYSIS</a:t>
            </a:r>
            <a:endParaRPr lang="en-US" dirty="0"/>
          </a:p>
        </p:txBody>
      </p:sp>
      <p:sp>
        <p:nvSpPr>
          <p:cNvPr id="3" name="Content Placeholder 2">
            <a:extLst>
              <a:ext uri="{FF2B5EF4-FFF2-40B4-BE49-F238E27FC236}">
                <a16:creationId xmlns:a16="http://schemas.microsoft.com/office/drawing/2014/main" id="{D9ECD69E-8806-C679-6A7A-AA7C14E49E23}"/>
              </a:ext>
            </a:extLst>
          </p:cNvPr>
          <p:cNvSpPr>
            <a:spLocks noGrp="1"/>
          </p:cNvSpPr>
          <p:nvPr>
            <p:ph idx="1"/>
          </p:nvPr>
        </p:nvSpPr>
        <p:spPr/>
        <p:txBody>
          <a:bodyPr>
            <a:normAutofit fontScale="85000" lnSpcReduction="20000"/>
          </a:bodyPr>
          <a:lstStyle/>
          <a:p>
            <a:pPr marL="0" indent="0">
              <a:buNone/>
            </a:pPr>
            <a:endParaRPr lang="en-US" sz="1800" dirty="0">
              <a:solidFill>
                <a:srgbClr val="202124"/>
              </a:solidFill>
              <a:latin typeface="Times New Roman" panose="02020603050405020304" pitchFamily="18" charset="0"/>
              <a:cs typeface="Times New Roman" panose="02020603050405020304" pitchFamily="18" charset="0"/>
            </a:endParaRPr>
          </a:p>
          <a:p>
            <a:r>
              <a:rPr lang="en-US" sz="1800" dirty="0">
                <a:solidFill>
                  <a:srgbClr val="202124"/>
                </a:solidFill>
                <a:latin typeface="Times New Roman" panose="02020603050405020304" pitchFamily="18" charset="0"/>
                <a:cs typeface="Times New Roman" panose="02020603050405020304" pitchFamily="18" charset="0"/>
              </a:rPr>
              <a:t>At the most basic level, home automation systems are made up of three elements: </a:t>
            </a:r>
          </a:p>
          <a:p>
            <a:r>
              <a:rPr lang="en-US" sz="1800" dirty="0">
                <a:solidFill>
                  <a:srgbClr val="202124"/>
                </a:solidFill>
                <a:latin typeface="Times New Roman" panose="02020603050405020304" pitchFamily="18" charset="0"/>
                <a:cs typeface="Times New Roman" panose="02020603050405020304" pitchFamily="18" charset="0"/>
              </a:rPr>
              <a:t>a smart device, a hub, and a connected application.</a:t>
            </a:r>
          </a:p>
          <a:p>
            <a:r>
              <a:rPr lang="en-IN" sz="1800" i="0" dirty="0">
                <a:solidFill>
                  <a:srgbClr val="202124"/>
                </a:solidFill>
                <a:effectLst/>
                <a:latin typeface="Times New Roman" panose="02020603050405020304" pitchFamily="18" charset="0"/>
                <a:cs typeface="Times New Roman" panose="02020603050405020304" pitchFamily="18" charset="0"/>
              </a:rPr>
              <a:t>sensors, controllers, and actuators</a:t>
            </a:r>
            <a:r>
              <a:rPr lang="en-IN" sz="1800" b="0" i="0" dirty="0">
                <a:solidFill>
                  <a:srgbClr val="202124"/>
                </a:solidFill>
                <a:effectLst/>
                <a:latin typeface="Times New Roman" panose="02020603050405020304" pitchFamily="18" charset="0"/>
                <a:cs typeface="Times New Roman" panose="02020603050405020304" pitchFamily="18" charset="0"/>
              </a:rPr>
              <a:t>.</a:t>
            </a:r>
          </a:p>
          <a:p>
            <a:r>
              <a:rPr lang="en-IN" sz="1800" b="0" i="0" dirty="0">
                <a:solidFill>
                  <a:srgbClr val="202124"/>
                </a:solidFill>
                <a:effectLst/>
                <a:latin typeface="Times New Roman" panose="02020603050405020304" pitchFamily="18" charset="0"/>
                <a:cs typeface="Times New Roman" panose="02020603050405020304" pitchFamily="18" charset="0"/>
              </a:rPr>
              <a:t> IoT-Related Components if any required</a:t>
            </a:r>
          </a:p>
          <a:p>
            <a:endParaRPr lang="en-IN" sz="1800" dirty="0">
              <a:solidFill>
                <a:srgbClr val="202124"/>
              </a:solidFill>
              <a:latin typeface="Times New Roman" panose="02020603050405020304" pitchFamily="18" charset="0"/>
              <a:cs typeface="Times New Roman" panose="02020603050405020304" pitchFamily="18" charset="0"/>
            </a:endParaRPr>
          </a:p>
          <a:p>
            <a:r>
              <a:rPr lang="en-IN" sz="1800" b="1" u="sng" dirty="0">
                <a:solidFill>
                  <a:srgbClr val="202124"/>
                </a:solidFill>
                <a:latin typeface="Times New Roman" panose="02020603050405020304" pitchFamily="18" charset="0"/>
                <a:cs typeface="Times New Roman" panose="02020603050405020304" pitchFamily="18" charset="0"/>
              </a:rPr>
              <a:t>Software Requirements </a:t>
            </a:r>
            <a:r>
              <a:rPr lang="en-IN" sz="1800" dirty="0">
                <a:solidFill>
                  <a:srgbClr val="202124"/>
                </a:solidFill>
                <a:latin typeface="Times New Roman" panose="02020603050405020304" pitchFamily="18" charset="0"/>
                <a:cs typeface="Times New Roman" panose="02020603050405020304" pitchFamily="18" charset="0"/>
              </a:rPr>
              <a:t>–</a:t>
            </a:r>
          </a:p>
          <a:p>
            <a:r>
              <a:rPr lang="en-IN" sz="1800" dirty="0">
                <a:solidFill>
                  <a:srgbClr val="202124"/>
                </a:solidFill>
                <a:latin typeface="Times New Roman" panose="02020603050405020304" pitchFamily="18" charset="0"/>
                <a:cs typeface="Times New Roman" panose="02020603050405020304" pitchFamily="18" charset="0"/>
              </a:rPr>
              <a:t>Latest updated version OS like Windows 11 or Windows 10</a:t>
            </a:r>
          </a:p>
          <a:p>
            <a:r>
              <a:rPr lang="en-IN" sz="1800" dirty="0">
                <a:solidFill>
                  <a:srgbClr val="202124"/>
                </a:solidFill>
                <a:latin typeface="Times New Roman" panose="02020603050405020304" pitchFamily="18" charset="0"/>
                <a:cs typeface="Times New Roman" panose="02020603050405020304" pitchFamily="18" charset="0"/>
              </a:rPr>
              <a:t>Arduino UNO software</a:t>
            </a:r>
          </a:p>
          <a:p>
            <a:r>
              <a:rPr lang="en-IN" sz="1800" dirty="0">
                <a:solidFill>
                  <a:srgbClr val="202124"/>
                </a:solidFill>
                <a:latin typeface="Times New Roman" panose="02020603050405020304" pitchFamily="18" charset="0"/>
                <a:cs typeface="Times New Roman" panose="02020603050405020304" pitchFamily="18" charset="0"/>
              </a:rPr>
              <a:t>An IoT- Cloud Platform Like </a:t>
            </a:r>
            <a:r>
              <a:rPr lang="en-IN" sz="1800" dirty="0" err="1">
                <a:solidFill>
                  <a:srgbClr val="202124"/>
                </a:solidFill>
                <a:latin typeface="Times New Roman" panose="02020603050405020304" pitchFamily="18" charset="0"/>
                <a:cs typeface="Times New Roman" panose="02020603050405020304" pitchFamily="18" charset="0"/>
              </a:rPr>
              <a:t>ThingSpeak</a:t>
            </a:r>
            <a:r>
              <a:rPr lang="en-IN" sz="1800" dirty="0">
                <a:solidFill>
                  <a:srgbClr val="202124"/>
                </a:solidFill>
                <a:latin typeface="Times New Roman" panose="02020603050405020304" pitchFamily="18" charset="0"/>
                <a:cs typeface="Times New Roman" panose="02020603050405020304" pitchFamily="18" charset="0"/>
              </a:rPr>
              <a:t> , IoT Cloud</a:t>
            </a:r>
          </a:p>
          <a:p>
            <a:r>
              <a:rPr lang="en-US" sz="1800" dirty="0" err="1">
                <a:latin typeface="Times New Roman" panose="02020603050405020304" pitchFamily="18" charset="0"/>
                <a:cs typeface="Times New Roman" panose="02020603050405020304" pitchFamily="18" charset="0"/>
              </a:rPr>
              <a:t>Tinkercad</a:t>
            </a:r>
            <a:br>
              <a:rPr lang="en-US"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157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8D89-C62A-EF54-4679-71C301AEF89C}"/>
              </a:ext>
            </a:extLst>
          </p:cNvPr>
          <p:cNvSpPr>
            <a:spLocks noGrp="1"/>
          </p:cNvSpPr>
          <p:nvPr>
            <p:ph type="title"/>
          </p:nvPr>
        </p:nvSpPr>
        <p:spPr/>
        <p:txBody>
          <a:bodyPr/>
          <a:lstStyle/>
          <a:p>
            <a:r>
              <a:rPr lang="en-IN" dirty="0">
                <a:latin typeface="Century Gothic (Headings)"/>
                <a:cs typeface="Times New Roman" panose="02020603050405020304" pitchFamily="18" charset="0"/>
              </a:rPr>
              <a:t>WORKING</a:t>
            </a:r>
            <a:r>
              <a:rPr lang="en-IN" dirty="0">
                <a:latin typeface="Times New Roman" panose="02020603050405020304" pitchFamily="18" charset="0"/>
                <a:cs typeface="Times New Roman" panose="02020603050405020304" pitchFamily="18" charset="0"/>
              </a:rPr>
              <a:t> MECHANISM</a:t>
            </a:r>
            <a:endParaRPr lang="en-US" dirty="0"/>
          </a:p>
        </p:txBody>
      </p:sp>
      <p:sp>
        <p:nvSpPr>
          <p:cNvPr id="3" name="Content Placeholder 2">
            <a:extLst>
              <a:ext uri="{FF2B5EF4-FFF2-40B4-BE49-F238E27FC236}">
                <a16:creationId xmlns:a16="http://schemas.microsoft.com/office/drawing/2014/main" id="{D9ECD69E-8806-C679-6A7A-AA7C14E49E23}"/>
              </a:ext>
            </a:extLst>
          </p:cNvPr>
          <p:cNvSpPr>
            <a:spLocks noGrp="1"/>
          </p:cNvSpPr>
          <p:nvPr>
            <p:ph idx="1"/>
          </p:nvPr>
        </p:nvSpPr>
        <p:spPr/>
        <p:txBody>
          <a:bodyPr>
            <a:normAutofit fontScale="92500" lnSpcReduction="20000"/>
          </a:bodyPr>
          <a:lstStyle/>
          <a:p>
            <a:pPr marL="0" indent="0">
              <a:buNone/>
            </a:pPr>
            <a:endParaRPr lang="en-US" sz="1800" dirty="0">
              <a:solidFill>
                <a:srgbClr val="202124"/>
              </a:solidFill>
              <a:latin typeface="Times New Roman" panose="02020603050405020304" pitchFamily="18" charset="0"/>
              <a:cs typeface="Times New Roman" panose="02020603050405020304" pitchFamily="18" charset="0"/>
            </a:endParaRPr>
          </a:p>
          <a:p>
            <a:pPr marL="63500" marR="0">
              <a:spcBef>
                <a:spcPts val="5"/>
              </a:spcBef>
              <a:spcAft>
                <a:spcPts val="0"/>
              </a:spcAft>
            </a:pPr>
            <a:r>
              <a:rPr lang="en-US" sz="1800" dirty="0">
                <a:effectLst/>
                <a:latin typeface="Times New Roman" panose="02020603050405020304" pitchFamily="18" charset="0"/>
                <a:ea typeface="Times New Roman" panose="02020603050405020304" pitchFamily="18" charset="0"/>
              </a:rPr>
              <a:t>In this Home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Automation we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 tasks:-</a:t>
            </a:r>
          </a:p>
          <a:p>
            <a:pPr marL="342900" marR="0" lvl="0" indent="-342900">
              <a:spcBef>
                <a:spcPts val="5"/>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When the user turns on the system, the lcd starts presenting a welcome note followed by the instructions for the further usage.</a:t>
            </a:r>
          </a:p>
          <a:p>
            <a:pPr marL="342900" marR="0" lvl="0" indent="-342900">
              <a:spcBef>
                <a:spcPts val="5"/>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It directs the user to start by pressing the power button on the remote which gradually turns on the automation system.</a:t>
            </a:r>
          </a:p>
          <a:p>
            <a:pPr marL="342900" marR="0" lvl="0" indent="-342900">
              <a:spcBef>
                <a:spcPts val="5"/>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In this system we have planned to automate quite a few tasks like turning on the Tv, turning on the light, turning on the motors and finally turning on the fan.</a:t>
            </a:r>
          </a:p>
          <a:p>
            <a:pPr marL="342900" marR="0" lvl="0" indent="-342900">
              <a:spcBef>
                <a:spcPts val="5"/>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The motors in our system represent different complex devices which can be paired with them for example refrigerators, washing machines etc.</a:t>
            </a:r>
          </a:p>
          <a:p>
            <a:pPr marL="342900" marR="0" lvl="0" indent="-342900">
              <a:spcBef>
                <a:spcPts val="5"/>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For user friendly automation we have placed a dashboard which guides the user with the details of how to turn on/off the devices.</a:t>
            </a:r>
          </a:p>
          <a:p>
            <a:pPr marL="342900" marR="0" lvl="0" indent="-342900">
              <a:spcBef>
                <a:spcPts val="5"/>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We have assigned different keys for each device to turn it on/off. This smoothens the flow of working of the system.</a:t>
            </a:r>
          </a:p>
          <a:p>
            <a:pPr marL="342900" marR="0" lvl="0" indent="-342900">
              <a:spcBef>
                <a:spcPts val="5"/>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A set of batteries are used to provide the power to the system which will be replaced with the direct power source in a practical automation system.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611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1212</TotalTime>
  <Words>2273</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Century Gothic (Headings)</vt:lpstr>
      <vt:lpstr>Symbol</vt:lpstr>
      <vt:lpstr>Times New Roman</vt:lpstr>
      <vt:lpstr>Wingdings 3</vt:lpstr>
      <vt:lpstr>Wisp</vt:lpstr>
      <vt:lpstr>PROJECT BATCH-IOT  SPECIALISATION</vt:lpstr>
      <vt:lpstr>TITLE OF THE PROJECT  A STEP TOWARDS HOME AUTOMATION USING IOT</vt:lpstr>
      <vt:lpstr>ABSTRACT</vt:lpstr>
      <vt:lpstr>LITERATURE STUDY</vt:lpstr>
      <vt:lpstr>SURVEY</vt:lpstr>
      <vt:lpstr>SURVEY</vt:lpstr>
      <vt:lpstr>SURVEY</vt:lpstr>
      <vt:lpstr>REQUIREMENT ANALYSIS</vt:lpstr>
      <vt:lpstr>WORKING MECHANISM</vt:lpstr>
      <vt:lpstr>COMPONENTS DESCRIPTION</vt:lpstr>
      <vt:lpstr>UML DIAGRAMS</vt:lpstr>
      <vt:lpstr>UML DIAGRAMS</vt:lpstr>
      <vt:lpstr>RESULTS</vt:lpstr>
      <vt:lpstr>RESULTS</vt:lpstr>
      <vt:lpstr>ADVANTAGES</vt:lpstr>
      <vt:lpstr>Conclusion</vt:lpstr>
      <vt:lpstr>Future Work Implementation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BADUGU ASHA JYOTHI</dc:creator>
  <cp:lastModifiedBy>BADUGU ASHA JYOTHI</cp:lastModifiedBy>
  <cp:revision>65</cp:revision>
  <dcterms:created xsi:type="dcterms:W3CDTF">2022-06-07T06:28:18Z</dcterms:created>
  <dcterms:modified xsi:type="dcterms:W3CDTF">2022-11-06T09:39:38Z</dcterms:modified>
</cp:coreProperties>
</file>