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802" y="-45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CC0D93-F597-4293-9724-F34F025E3391}" type="datetimeFigureOut">
              <a:rPr lang="en-US" smtClean="0"/>
              <a:pPr/>
              <a:t>10/22/2018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9EFCE9-2EC4-4D0B-8CB7-B7E763C3270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59EFCE9-2EC4-4D0B-8CB7-B7E763C32703}"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ABD574B7-5FEF-4C53-8677-3EBA8533CF7B}" type="datetimeFigureOut">
              <a:rPr lang="en-US" smtClean="0"/>
              <a:pPr/>
              <a:t>10/22/2018</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8297EE5-03F4-474B-8F03-BD7C95ECB60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BD574B7-5FEF-4C53-8677-3EBA8533CF7B}" type="datetimeFigureOut">
              <a:rPr lang="en-US" smtClean="0"/>
              <a:pPr/>
              <a:t>10/22/2018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8297EE5-03F4-474B-8F03-BD7C95ECB60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ABD574B7-5FEF-4C53-8677-3EBA8533CF7B}" type="datetimeFigureOut">
              <a:rPr lang="en-US" smtClean="0"/>
              <a:pPr/>
              <a:t>10/22/2018</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8297EE5-03F4-474B-8F03-BD7C95ECB60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BD574B7-5FEF-4C53-8677-3EBA8533CF7B}" type="datetimeFigureOut">
              <a:rPr lang="en-US" smtClean="0"/>
              <a:pPr/>
              <a:t>10/22/2018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8297EE5-03F4-474B-8F03-BD7C95ECB60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ABD574B7-5FEF-4C53-8677-3EBA8533CF7B}" type="datetimeFigureOut">
              <a:rPr lang="en-US" smtClean="0"/>
              <a:pPr/>
              <a:t>10/22/2018</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48297EE5-03F4-474B-8F03-BD7C95ECB60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BD574B7-5FEF-4C53-8677-3EBA8533CF7B}" type="datetimeFigureOut">
              <a:rPr lang="en-US" smtClean="0"/>
              <a:pPr/>
              <a:t>10/22/2018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8297EE5-03F4-474B-8F03-BD7C95ECB60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BD574B7-5FEF-4C53-8677-3EBA8533CF7B}" type="datetimeFigureOut">
              <a:rPr lang="en-US" smtClean="0"/>
              <a:pPr/>
              <a:t>10/22/2018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8297EE5-03F4-474B-8F03-BD7C95ECB60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BD574B7-5FEF-4C53-8677-3EBA8533CF7B}" type="datetimeFigureOut">
              <a:rPr lang="en-US" smtClean="0"/>
              <a:pPr/>
              <a:t>10/22/2018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8297EE5-03F4-474B-8F03-BD7C95ECB60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ABD574B7-5FEF-4C53-8677-3EBA8533CF7B}" type="datetimeFigureOut">
              <a:rPr lang="en-US" smtClean="0"/>
              <a:pPr/>
              <a:t>10/22/2018</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48297EE5-03F4-474B-8F03-BD7C95ECB60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BD574B7-5FEF-4C53-8677-3EBA8533CF7B}" type="datetimeFigureOut">
              <a:rPr lang="en-US" smtClean="0"/>
              <a:pPr/>
              <a:t>10/22/2018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8297EE5-03F4-474B-8F03-BD7C95ECB60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ABD574B7-5FEF-4C53-8677-3EBA8533CF7B}" type="datetimeFigureOut">
              <a:rPr lang="en-US" smtClean="0"/>
              <a:pPr/>
              <a:t>10/22/2018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8297EE5-03F4-474B-8F03-BD7C95ECB60C}" type="slidenum">
              <a:rPr lang="en-IN" smtClean="0"/>
              <a:pPr/>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ABD574B7-5FEF-4C53-8677-3EBA8533CF7B}" type="datetimeFigureOut">
              <a:rPr lang="en-US" smtClean="0"/>
              <a:pPr/>
              <a:t>10/22/2018</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8297EE5-03F4-474B-8F03-BD7C95ECB60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Using Predicate Logic</a:t>
            </a:r>
            <a:r>
              <a:rPr lang="en-IN" sz="4400" dirty="0" smtClean="0"/>
              <a:t/>
            </a:r>
            <a:br>
              <a:rPr lang="en-IN" sz="4400" dirty="0" smtClean="0"/>
            </a:b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facts</a:t>
            </a:r>
            <a:endParaRPr lang="en-IN" dirty="0"/>
          </a:p>
        </p:txBody>
      </p:sp>
      <p:sp>
        <p:nvSpPr>
          <p:cNvPr id="3" name="Content Placeholder 2"/>
          <p:cNvSpPr>
            <a:spLocks noGrp="1"/>
          </p:cNvSpPr>
          <p:nvPr>
            <p:ph idx="1"/>
          </p:nvPr>
        </p:nvSpPr>
        <p:spPr>
          <a:xfrm>
            <a:off x="457200" y="1609416"/>
            <a:ext cx="7239000" cy="3891286"/>
          </a:xfrm>
        </p:spPr>
        <p:txBody>
          <a:bodyPr/>
          <a:lstStyle/>
          <a:p>
            <a:r>
              <a:rPr lang="en-US" dirty="0" smtClean="0"/>
              <a:t>Is Marcus Alive?</a:t>
            </a:r>
            <a:endParaRPr lang="en-IN" dirty="0"/>
          </a:p>
        </p:txBody>
      </p:sp>
      <p:pic>
        <p:nvPicPr>
          <p:cNvPr id="5" name="Picture 2" descr="S:\StudentWorkers\ALI__AI_powerpoint\chapter parts - second\images-second\2_4.PNG"/>
          <p:cNvPicPr>
            <a:picLocks noChangeAspect="1" noChangeArrowheads="1"/>
          </p:cNvPicPr>
          <p:nvPr/>
        </p:nvPicPr>
        <p:blipFill>
          <a:blip r:embed="rId2" cstate="print"/>
          <a:srcRect b="8163"/>
          <a:stretch>
            <a:fillRect/>
          </a:stretch>
        </p:blipFill>
        <p:spPr bwMode="auto">
          <a:xfrm>
            <a:off x="428596" y="2214554"/>
            <a:ext cx="7000924" cy="321471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57290" y="285728"/>
            <a:ext cx="2928958" cy="584775"/>
          </a:xfrm>
          <a:prstGeom prst="rect">
            <a:avLst/>
          </a:prstGeom>
          <a:noFill/>
        </p:spPr>
        <p:txBody>
          <a:bodyPr wrap="square" rtlCol="0">
            <a:spAutoFit/>
          </a:bodyPr>
          <a:lstStyle/>
          <a:p>
            <a:r>
              <a:rPr lang="en-US" sz="3200" b="1" dirty="0" smtClean="0"/>
              <a:t>Proofs</a:t>
            </a:r>
            <a:endParaRPr lang="en-IN" sz="3200" b="1" dirty="0"/>
          </a:p>
        </p:txBody>
      </p:sp>
      <p:pic>
        <p:nvPicPr>
          <p:cNvPr id="7" name="Picture 2" descr="S:\StudentWorkers\ALI__AI_powerpoint\chapter parts - second\images-second\2_5.PNG"/>
          <p:cNvPicPr>
            <a:picLocks noChangeAspect="1" noChangeArrowheads="1"/>
          </p:cNvPicPr>
          <p:nvPr/>
        </p:nvPicPr>
        <p:blipFill>
          <a:blip r:embed="rId2" cstate="print"/>
          <a:srcRect b="9914"/>
          <a:stretch>
            <a:fillRect/>
          </a:stretch>
        </p:blipFill>
        <p:spPr bwMode="auto">
          <a:xfrm>
            <a:off x="214282" y="1000108"/>
            <a:ext cx="4214810" cy="4500594"/>
          </a:xfrm>
          <a:prstGeom prst="rect">
            <a:avLst/>
          </a:prstGeom>
          <a:noFill/>
        </p:spPr>
      </p:pic>
      <p:pic>
        <p:nvPicPr>
          <p:cNvPr id="8" name="Picture 2" descr="S:\StudentWorkers\ALI__AI_powerpoint\chapter parts - second\images-second\2_6.PNG"/>
          <p:cNvPicPr>
            <a:picLocks noChangeAspect="1" noChangeArrowheads="1"/>
          </p:cNvPicPr>
          <p:nvPr/>
        </p:nvPicPr>
        <p:blipFill>
          <a:blip r:embed="rId3" cstate="print"/>
          <a:srcRect b="6250"/>
          <a:stretch>
            <a:fillRect/>
          </a:stretch>
        </p:blipFill>
        <p:spPr bwMode="auto">
          <a:xfrm>
            <a:off x="4027169" y="0"/>
            <a:ext cx="5116831" cy="6858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7239000" cy="5241314"/>
          </a:xfrm>
        </p:spPr>
        <p:txBody>
          <a:bodyPr/>
          <a:lstStyle/>
          <a:p>
            <a:pPr>
              <a:buNone/>
            </a:pPr>
            <a:r>
              <a:rPr lang="en-US" b="1" dirty="0" smtClean="0"/>
              <a:t>Observations:</a:t>
            </a:r>
          </a:p>
          <a:p>
            <a:pPr algn="just"/>
            <a:r>
              <a:rPr lang="en-US" dirty="0" smtClean="0"/>
              <a:t>Even a very simple conclusion may require many steps to prove.</a:t>
            </a:r>
          </a:p>
          <a:p>
            <a:pPr algn="just"/>
            <a:r>
              <a:rPr lang="en-US" dirty="0" smtClean="0"/>
              <a:t>A variety of processes such as matching, substitution and application of modus ponens are involved in the production of a proof.</a:t>
            </a:r>
            <a:endParaRPr lang="en-IN" dirty="0"/>
          </a:p>
        </p:txBody>
      </p:sp>
      <p:sp>
        <p:nvSpPr>
          <p:cNvPr id="4" name="Title 1"/>
          <p:cNvSpPr>
            <a:spLocks noGrp="1"/>
          </p:cNvSpPr>
          <p:nvPr>
            <p:ph type="title"/>
          </p:nvPr>
        </p:nvSpPr>
        <p:spPr>
          <a:xfrm>
            <a:off x="457200" y="320040"/>
            <a:ext cx="7239000" cy="537192"/>
          </a:xfrm>
        </p:spPr>
        <p:txBody>
          <a:bodyPr>
            <a:noAutofit/>
          </a:bodyPr>
          <a:lstStyle/>
          <a:p>
            <a:r>
              <a:rPr lang="en-US" sz="2400" dirty="0" smtClean="0"/>
              <a:t>Computable functions and predicates</a:t>
            </a:r>
            <a:endParaRPr lang="en-IN"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65754"/>
          </a:xfrm>
        </p:spPr>
        <p:txBody>
          <a:bodyPr>
            <a:normAutofit fontScale="90000"/>
          </a:bodyPr>
          <a:lstStyle/>
          <a:p>
            <a:r>
              <a:rPr lang="en-US" sz="3200" dirty="0" smtClean="0"/>
              <a:t>Resolution</a:t>
            </a:r>
            <a:endParaRPr lang="en-IN" sz="3200" dirty="0"/>
          </a:p>
        </p:txBody>
      </p:sp>
      <p:sp>
        <p:nvSpPr>
          <p:cNvPr id="3" name="Content Placeholder 2"/>
          <p:cNvSpPr>
            <a:spLocks noGrp="1"/>
          </p:cNvSpPr>
          <p:nvPr>
            <p:ph idx="1"/>
          </p:nvPr>
        </p:nvSpPr>
        <p:spPr>
          <a:xfrm>
            <a:off x="457200" y="1000108"/>
            <a:ext cx="7543824" cy="5572164"/>
          </a:xfrm>
        </p:spPr>
        <p:txBody>
          <a:bodyPr>
            <a:normAutofit lnSpcReduction="10000"/>
          </a:bodyPr>
          <a:lstStyle/>
          <a:p>
            <a:r>
              <a:rPr lang="en-US" sz="2200" dirty="0" smtClean="0"/>
              <a:t>Resolution is a procedure that operates on statements that have been converted to a very convenient standard form.</a:t>
            </a:r>
          </a:p>
          <a:p>
            <a:r>
              <a:rPr lang="en-US" sz="2200" dirty="0" smtClean="0"/>
              <a:t>Resolution produces proofs by refutation- proves a statement by showing that its negation is a contradiction with the given statements</a:t>
            </a:r>
            <a:r>
              <a:rPr lang="en-US" dirty="0" smtClean="0"/>
              <a:t>.</a:t>
            </a:r>
          </a:p>
          <a:p>
            <a:r>
              <a:rPr lang="en-US" sz="2200" dirty="0" smtClean="0"/>
              <a:t>Suppose we know that all Romans who know Marcus either hate Caesar or think that anyone who hates anyone is crazy. We could represent that in the following </a:t>
            </a:r>
            <a:r>
              <a:rPr lang="en-US" sz="2200" dirty="0" err="1" smtClean="0"/>
              <a:t>wff</a:t>
            </a:r>
            <a:r>
              <a:rPr lang="en-US" sz="2200" dirty="0" smtClean="0"/>
              <a:t>:</a:t>
            </a:r>
          </a:p>
          <a:p>
            <a:pPr>
              <a:buNone/>
            </a:pPr>
            <a:r>
              <a:rPr lang="en-US" sz="2200" dirty="0" smtClean="0"/>
              <a:t>∀x: [Roman(x) ∧  know(x, Marcus)] →</a:t>
            </a:r>
          </a:p>
          <a:p>
            <a:pPr>
              <a:buNone/>
            </a:pPr>
            <a:r>
              <a:rPr lang="en-US" sz="2200" dirty="0" smtClean="0"/>
              <a:t>	[hate(x, Caesar) V (∀y : ∃z : hate (y, z) → </a:t>
            </a:r>
            <a:r>
              <a:rPr lang="en-US" sz="2200" dirty="0" err="1" smtClean="0"/>
              <a:t>thinkcrazy</a:t>
            </a:r>
            <a:r>
              <a:rPr lang="en-US" sz="2200" dirty="0" smtClean="0"/>
              <a:t>(x, y))]</a:t>
            </a:r>
          </a:p>
          <a:p>
            <a:r>
              <a:rPr lang="en-US" sz="2200" dirty="0" smtClean="0"/>
              <a:t>To use this formula in a proof requires a complex matching process. </a:t>
            </a:r>
          </a:p>
          <a:p>
            <a:r>
              <a:rPr lang="en-US" sz="2400" dirty="0" smtClean="0"/>
              <a:t>The formula would be easier to work with if</a:t>
            </a:r>
          </a:p>
          <a:p>
            <a:pPr lvl="1"/>
            <a:r>
              <a:rPr lang="en-US" sz="2100" dirty="0" smtClean="0">
                <a:solidFill>
                  <a:schemeClr val="tx1"/>
                </a:solidFill>
              </a:rPr>
              <a:t>It were flatter, i.e., there was less embedding of components .</a:t>
            </a:r>
          </a:p>
          <a:p>
            <a:pPr lvl="1"/>
            <a:r>
              <a:rPr lang="en-US" sz="2100" dirty="0" smtClean="0">
                <a:solidFill>
                  <a:schemeClr val="tx1"/>
                </a:solidFill>
              </a:rPr>
              <a:t>The quantifiers were separated from the rest of the formula so that they did not need to be considered.</a:t>
            </a:r>
          </a:p>
          <a:p>
            <a:endParaRPr lang="en-US" sz="2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7239000" cy="5312752"/>
          </a:xfrm>
        </p:spPr>
        <p:txBody>
          <a:bodyPr/>
          <a:lstStyle/>
          <a:p>
            <a:r>
              <a:rPr lang="en-US" sz="2000" i="1" dirty="0" smtClean="0"/>
              <a:t>Conjunctive normal form </a:t>
            </a:r>
            <a:r>
              <a:rPr lang="en-US" sz="2000" dirty="0" smtClean="0"/>
              <a:t>[Davis and Putnam, 1960] has both of these properties.</a:t>
            </a:r>
          </a:p>
          <a:p>
            <a:r>
              <a:rPr lang="en-US" sz="2000" dirty="0" smtClean="0"/>
              <a:t> For example, the formula </a:t>
            </a:r>
          </a:p>
          <a:p>
            <a:pPr>
              <a:buNone/>
            </a:pPr>
            <a:r>
              <a:rPr lang="en-US" sz="2000" dirty="0" smtClean="0"/>
              <a:t>∀x: [Roman(x) ∧  know(x, Marcus)] →</a:t>
            </a:r>
          </a:p>
          <a:p>
            <a:pPr>
              <a:buNone/>
            </a:pPr>
            <a:r>
              <a:rPr lang="en-US" sz="2000" dirty="0" smtClean="0"/>
              <a:t>	[hate(x, Caesar) V (∀y : ∃z : hate (y, z) → </a:t>
            </a:r>
            <a:r>
              <a:rPr lang="en-US" sz="2000" dirty="0" err="1" smtClean="0"/>
              <a:t>thinkcrazy</a:t>
            </a:r>
            <a:r>
              <a:rPr lang="en-US" sz="2000" dirty="0" smtClean="0"/>
              <a:t>(x, y))]</a:t>
            </a:r>
          </a:p>
          <a:p>
            <a:pPr>
              <a:buNone/>
            </a:pPr>
            <a:r>
              <a:rPr lang="en-US" sz="2000" dirty="0" smtClean="0"/>
              <a:t>would be represented in conjunctive normal form as</a:t>
            </a:r>
          </a:p>
          <a:p>
            <a:pPr>
              <a:buNone/>
            </a:pPr>
            <a:r>
              <a:rPr lang="en-US" sz="2000" i="1" dirty="0" smtClean="0"/>
              <a:t> ¬ </a:t>
            </a:r>
            <a:r>
              <a:rPr lang="da-DK" sz="2000" dirty="0" smtClean="0"/>
              <a:t>Roman(x) </a:t>
            </a:r>
            <a:r>
              <a:rPr lang="en-US" sz="2000" dirty="0" smtClean="0"/>
              <a:t>∧ ¬ </a:t>
            </a:r>
            <a:r>
              <a:rPr lang="da-DK" sz="2000" dirty="0" smtClean="0"/>
              <a:t>know(x, Marcus)</a:t>
            </a:r>
            <a:r>
              <a:rPr lang="pl-PL" sz="2000" i="1" dirty="0" smtClean="0">
                <a:sym typeface="Symbol"/>
              </a:rPr>
              <a:t> </a:t>
            </a:r>
            <a:r>
              <a:rPr lang="pl-PL" sz="2000" dirty="0" smtClean="0">
                <a:sym typeface="Symbol"/>
              </a:rPr>
              <a:t></a:t>
            </a:r>
            <a:r>
              <a:rPr lang="da-DK" sz="2000" dirty="0" smtClean="0"/>
              <a:t> </a:t>
            </a:r>
            <a:r>
              <a:rPr lang="pl-PL" sz="2000" dirty="0" smtClean="0"/>
              <a:t>h</a:t>
            </a:r>
            <a:r>
              <a:rPr lang="en-US" sz="2000" dirty="0" smtClean="0"/>
              <a:t>ate</a:t>
            </a:r>
            <a:r>
              <a:rPr lang="pl-PL" sz="2000" dirty="0" smtClean="0"/>
              <a:t>(</a:t>
            </a:r>
            <a:r>
              <a:rPr lang="en-US" sz="2000" dirty="0" smtClean="0"/>
              <a:t>x</a:t>
            </a:r>
            <a:r>
              <a:rPr lang="pl-PL" sz="2000" dirty="0" smtClean="0"/>
              <a:t>, Caesar) </a:t>
            </a:r>
            <a:r>
              <a:rPr lang="pl-PL" sz="2000" dirty="0" smtClean="0">
                <a:sym typeface="Symbol"/>
              </a:rPr>
              <a:t></a:t>
            </a:r>
            <a:r>
              <a:rPr lang="pl-PL" sz="2000" dirty="0" smtClean="0"/>
              <a:t> </a:t>
            </a:r>
            <a:r>
              <a:rPr lang="en-US" sz="2000" dirty="0" smtClean="0"/>
              <a:t>¬ </a:t>
            </a:r>
            <a:r>
              <a:rPr lang="pl-PL" sz="2000" dirty="0" smtClean="0"/>
              <a:t>ha</a:t>
            </a:r>
            <a:r>
              <a:rPr lang="en-US" sz="2000" dirty="0" smtClean="0"/>
              <a:t>t</a:t>
            </a:r>
            <a:r>
              <a:rPr lang="pl-PL" sz="2000" dirty="0" smtClean="0"/>
              <a:t>e(y</a:t>
            </a:r>
            <a:r>
              <a:rPr lang="en-US" sz="2000" dirty="0" smtClean="0"/>
              <a:t>, </a:t>
            </a:r>
            <a:r>
              <a:rPr lang="pl-PL" sz="2000" dirty="0" smtClean="0"/>
              <a:t> z) </a:t>
            </a:r>
            <a:r>
              <a:rPr lang="pl-PL" sz="2000" dirty="0" smtClean="0">
                <a:sym typeface="Symbol"/>
              </a:rPr>
              <a:t></a:t>
            </a:r>
            <a:r>
              <a:rPr lang="pl-PL" sz="2000" dirty="0" smtClean="0"/>
              <a:t> </a:t>
            </a:r>
            <a:r>
              <a:rPr lang="en-US" sz="2000" dirty="0" smtClean="0"/>
              <a:t>t</a:t>
            </a:r>
            <a:r>
              <a:rPr lang="pl-PL" sz="2000" dirty="0" smtClean="0"/>
              <a:t>hinkcra</a:t>
            </a:r>
            <a:r>
              <a:rPr lang="en-US" sz="2000" dirty="0" smtClean="0"/>
              <a:t>z</a:t>
            </a:r>
            <a:r>
              <a:rPr lang="pl-PL" sz="2000" dirty="0" smtClean="0"/>
              <a:t>y(x, z)</a:t>
            </a:r>
            <a:endParaRPr lang="en-US" sz="2000" dirty="0" smtClean="0"/>
          </a:p>
          <a:p>
            <a:r>
              <a:rPr lang="en-US" sz="2000" dirty="0" smtClean="0"/>
              <a:t>We need to reduce a set of </a:t>
            </a:r>
            <a:r>
              <a:rPr lang="en-US" sz="2000" dirty="0" err="1" smtClean="0"/>
              <a:t>wff's</a:t>
            </a:r>
            <a:r>
              <a:rPr lang="en-US" sz="2000" dirty="0" smtClean="0"/>
              <a:t> to a set of </a:t>
            </a:r>
            <a:r>
              <a:rPr lang="en-US" sz="2000" i="1" dirty="0" smtClean="0"/>
              <a:t>clauses, </a:t>
            </a:r>
            <a:r>
              <a:rPr lang="en-US" sz="2000" dirty="0" smtClean="0"/>
              <a:t>where a clause is defined to be a </a:t>
            </a:r>
            <a:r>
              <a:rPr lang="en-US" sz="2000" dirty="0" err="1" smtClean="0"/>
              <a:t>wff</a:t>
            </a:r>
            <a:r>
              <a:rPr lang="en-US" sz="2000" dirty="0" smtClean="0"/>
              <a:t> in conjunctive normal form but with no instances of the connector A</a:t>
            </a:r>
          </a:p>
          <a:p>
            <a:pPr>
              <a:buNone/>
            </a:pPr>
            <a:endParaRPr lang="en-IN" dirty="0"/>
          </a:p>
        </p:txBody>
      </p:sp>
      <p:sp>
        <p:nvSpPr>
          <p:cNvPr id="4" name="Title 1"/>
          <p:cNvSpPr>
            <a:spLocks noGrp="1"/>
          </p:cNvSpPr>
          <p:nvPr>
            <p:ph type="title"/>
          </p:nvPr>
        </p:nvSpPr>
        <p:spPr>
          <a:xfrm>
            <a:off x="457200" y="320040"/>
            <a:ext cx="7239000" cy="537192"/>
          </a:xfrm>
        </p:spPr>
        <p:txBody>
          <a:bodyPr>
            <a:normAutofit/>
          </a:bodyPr>
          <a:lstStyle/>
          <a:p>
            <a:r>
              <a:rPr lang="en-US" sz="3200" dirty="0" smtClean="0"/>
              <a:t>Resolution Cont..</a:t>
            </a:r>
            <a:endParaRPr lang="en-IN"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142984"/>
            <a:ext cx="7858180" cy="5429288"/>
          </a:xfrm>
        </p:spPr>
        <p:txBody>
          <a:bodyPr>
            <a:normAutofit fontScale="85000" lnSpcReduction="10000"/>
          </a:bodyPr>
          <a:lstStyle/>
          <a:p>
            <a:pPr>
              <a:buNone/>
            </a:pPr>
            <a:r>
              <a:rPr lang="en-US" sz="3200" b="1" i="1" dirty="0" smtClean="0"/>
              <a:t>Algorithm: Convert to Clause Form</a:t>
            </a:r>
          </a:p>
          <a:p>
            <a:pPr>
              <a:buNone/>
            </a:pPr>
            <a:r>
              <a:rPr lang="en-US" sz="2400" dirty="0" smtClean="0">
                <a:solidFill>
                  <a:srgbClr val="FF0000"/>
                </a:solidFill>
              </a:rPr>
              <a:t>1. </a:t>
            </a:r>
            <a:r>
              <a:rPr lang="en-US" sz="2400" b="1" dirty="0" smtClean="0">
                <a:solidFill>
                  <a:srgbClr val="FF0000"/>
                </a:solidFill>
              </a:rPr>
              <a:t>Eliminate </a:t>
            </a:r>
            <a:r>
              <a:rPr lang="en-US" sz="2400" b="1" i="1" dirty="0" smtClean="0">
                <a:solidFill>
                  <a:srgbClr val="FF0000"/>
                </a:solidFill>
              </a:rPr>
              <a:t>→</a:t>
            </a:r>
            <a:r>
              <a:rPr lang="en-US" sz="2400" b="1" dirty="0" smtClean="0">
                <a:solidFill>
                  <a:srgbClr val="FF0000"/>
                </a:solidFill>
              </a:rPr>
              <a:t> using the fact that </a:t>
            </a:r>
          </a:p>
          <a:p>
            <a:pPr>
              <a:buNone/>
            </a:pPr>
            <a:r>
              <a:rPr lang="en-US" sz="2400" b="1" i="1" dirty="0" smtClean="0"/>
              <a:t>         a → b </a:t>
            </a:r>
            <a:r>
              <a:rPr lang="en-US" sz="2400" b="1" dirty="0" smtClean="0"/>
              <a:t>is equivalent to  </a:t>
            </a:r>
            <a:r>
              <a:rPr lang="en-US" sz="2400" b="1" i="1" dirty="0" smtClean="0"/>
              <a:t>¬ a </a:t>
            </a:r>
            <a:r>
              <a:rPr lang="pl-PL" sz="2400" b="1" dirty="0" smtClean="0"/>
              <a:t>V</a:t>
            </a:r>
            <a:r>
              <a:rPr lang="en-US" sz="2400" b="1" i="1" dirty="0" smtClean="0"/>
              <a:t> b. </a:t>
            </a:r>
          </a:p>
          <a:p>
            <a:pPr>
              <a:buNone/>
            </a:pPr>
            <a:r>
              <a:rPr lang="en-US" sz="2400" dirty="0" smtClean="0"/>
              <a:t>Performing this transformation on the </a:t>
            </a:r>
            <a:r>
              <a:rPr lang="en-US" sz="2400" dirty="0" err="1" smtClean="0"/>
              <a:t>wff</a:t>
            </a:r>
            <a:r>
              <a:rPr lang="en-US" sz="2400" dirty="0" smtClean="0"/>
              <a:t> given above yields</a:t>
            </a:r>
          </a:p>
          <a:p>
            <a:pPr>
              <a:buNone/>
            </a:pPr>
            <a:r>
              <a:rPr lang="en-US" sz="2400" dirty="0" smtClean="0"/>
              <a:t>	</a:t>
            </a:r>
            <a:r>
              <a:rPr lang="en-US" sz="2400" b="1" dirty="0" smtClean="0"/>
              <a:t> ∀x: </a:t>
            </a:r>
            <a:r>
              <a:rPr lang="en-US" sz="2400" b="1" i="1" dirty="0" smtClean="0"/>
              <a:t>¬ [Roman(x) </a:t>
            </a:r>
            <a:r>
              <a:rPr lang="en-US" sz="2400" b="1" dirty="0" smtClean="0"/>
              <a:t>∧ </a:t>
            </a:r>
            <a:r>
              <a:rPr lang="en-US" sz="2400" b="1" i="1" dirty="0" smtClean="0"/>
              <a:t>know(x, Marcus)] </a:t>
            </a:r>
            <a:r>
              <a:rPr lang="en-US" sz="2400" b="1" dirty="0" smtClean="0"/>
              <a:t>V</a:t>
            </a:r>
            <a:endParaRPr lang="en-US" sz="2400" b="1" i="1" dirty="0" smtClean="0"/>
          </a:p>
          <a:p>
            <a:pPr>
              <a:buNone/>
            </a:pPr>
            <a:r>
              <a:rPr lang="es-ES" sz="2400" b="1" i="1" dirty="0" smtClean="0"/>
              <a:t>		[</a:t>
            </a:r>
            <a:r>
              <a:rPr lang="es-ES" sz="2400" b="1" i="1" dirty="0" err="1" smtClean="0"/>
              <a:t>hate</a:t>
            </a:r>
            <a:r>
              <a:rPr lang="es-ES" sz="2400" b="1" i="1" dirty="0" smtClean="0"/>
              <a:t>(x, </a:t>
            </a:r>
            <a:r>
              <a:rPr lang="es-ES" sz="2400" b="1" i="1" dirty="0" err="1" smtClean="0"/>
              <a:t>Caesar</a:t>
            </a:r>
            <a:r>
              <a:rPr lang="es-ES" sz="2400" b="1" i="1" dirty="0" smtClean="0"/>
              <a:t>) </a:t>
            </a:r>
            <a:r>
              <a:rPr lang="en-US" sz="2400" b="1" dirty="0" smtClean="0"/>
              <a:t>V </a:t>
            </a:r>
            <a:r>
              <a:rPr lang="es-ES" sz="2400" b="1" i="1" dirty="0" smtClean="0"/>
              <a:t>(</a:t>
            </a:r>
            <a:r>
              <a:rPr lang="en-US" sz="2400" b="1" dirty="0" smtClean="0"/>
              <a:t>∀</a:t>
            </a:r>
            <a:r>
              <a:rPr lang="es-ES" sz="2400" b="1" i="1" dirty="0" smtClean="0"/>
              <a:t>y : </a:t>
            </a:r>
            <a:r>
              <a:rPr lang="en-US" sz="2400" b="1" i="1" dirty="0" smtClean="0"/>
              <a:t>¬</a:t>
            </a:r>
            <a:r>
              <a:rPr lang="es-ES" sz="2400" b="1" i="1" dirty="0" smtClean="0"/>
              <a:t>(</a:t>
            </a:r>
            <a:r>
              <a:rPr lang="en-US" sz="2400" b="1" dirty="0" smtClean="0"/>
              <a:t>∃</a:t>
            </a:r>
            <a:r>
              <a:rPr lang="en-US" sz="2400" b="1" i="1" dirty="0" smtClean="0"/>
              <a:t>z </a:t>
            </a:r>
            <a:r>
              <a:rPr lang="es-ES" sz="2400" b="1" i="1" dirty="0" smtClean="0"/>
              <a:t>: </a:t>
            </a:r>
            <a:r>
              <a:rPr lang="es-ES" sz="2400" b="1" i="1" dirty="0" err="1" smtClean="0"/>
              <a:t>hate</a:t>
            </a:r>
            <a:r>
              <a:rPr lang="es-ES" sz="2400" b="1" i="1" dirty="0" smtClean="0"/>
              <a:t>(y, z)) </a:t>
            </a:r>
            <a:r>
              <a:rPr lang="en-US" sz="2400" b="1" dirty="0" smtClean="0"/>
              <a:t>V</a:t>
            </a:r>
            <a:r>
              <a:rPr lang="es-ES" sz="2400" b="1" i="1" dirty="0" smtClean="0"/>
              <a:t> </a:t>
            </a:r>
            <a:r>
              <a:rPr lang="es-ES" sz="2400" b="1" i="1" dirty="0" err="1" smtClean="0"/>
              <a:t>thinkcrazy</a:t>
            </a:r>
            <a:r>
              <a:rPr lang="es-ES" sz="2400" b="1" i="1" dirty="0" smtClean="0"/>
              <a:t>(x, y))]</a:t>
            </a:r>
          </a:p>
          <a:p>
            <a:pPr>
              <a:buNone/>
            </a:pPr>
            <a:endParaRPr lang="es-ES" sz="2400" b="1" i="1" dirty="0" smtClean="0"/>
          </a:p>
          <a:p>
            <a:pPr>
              <a:buNone/>
            </a:pPr>
            <a:r>
              <a:rPr lang="en-US" sz="2400" dirty="0" smtClean="0"/>
              <a:t>2. </a:t>
            </a:r>
            <a:r>
              <a:rPr lang="en-US" sz="2400" b="1" dirty="0" smtClean="0">
                <a:solidFill>
                  <a:srgbClr val="FF0000"/>
                </a:solidFill>
              </a:rPr>
              <a:t>Reduce the scope of each </a:t>
            </a:r>
            <a:r>
              <a:rPr lang="en-US" sz="2400" b="1" i="1" dirty="0" smtClean="0">
                <a:solidFill>
                  <a:srgbClr val="FF0000"/>
                </a:solidFill>
              </a:rPr>
              <a:t>¬  </a:t>
            </a:r>
            <a:r>
              <a:rPr lang="en-US" sz="2400" b="1" dirty="0" smtClean="0">
                <a:solidFill>
                  <a:srgbClr val="FF0000"/>
                </a:solidFill>
              </a:rPr>
              <a:t>to a single term, using the fact that </a:t>
            </a:r>
          </a:p>
          <a:p>
            <a:pPr lvl="1"/>
            <a:r>
              <a:rPr lang="en-US" sz="2100" i="1" dirty="0" smtClean="0">
                <a:solidFill>
                  <a:schemeClr val="tx1"/>
                </a:solidFill>
              </a:rPr>
              <a:t>¬ (¬ p) = p</a:t>
            </a:r>
          </a:p>
          <a:p>
            <a:pPr lvl="1"/>
            <a:r>
              <a:rPr lang="en-US" sz="2100" i="1" dirty="0" smtClean="0">
                <a:solidFill>
                  <a:schemeClr val="tx1"/>
                </a:solidFill>
              </a:rPr>
              <a:t> </a:t>
            </a:r>
            <a:r>
              <a:rPr lang="en-US" sz="2100" i="1" dirty="0" err="1" smtClean="0">
                <a:solidFill>
                  <a:schemeClr val="tx1"/>
                </a:solidFill>
              </a:rPr>
              <a:t>D</a:t>
            </a:r>
            <a:r>
              <a:rPr lang="en-US" sz="2100" dirty="0" err="1" smtClean="0">
                <a:solidFill>
                  <a:schemeClr val="tx1"/>
                </a:solidFill>
              </a:rPr>
              <a:t>eMorgan's</a:t>
            </a:r>
            <a:r>
              <a:rPr lang="en-US" sz="2100" dirty="0" smtClean="0">
                <a:solidFill>
                  <a:schemeClr val="tx1"/>
                </a:solidFill>
              </a:rPr>
              <a:t> laws : </a:t>
            </a:r>
            <a:r>
              <a:rPr lang="en-US" sz="2100" i="1" dirty="0" smtClean="0">
                <a:solidFill>
                  <a:schemeClr val="tx1"/>
                </a:solidFill>
              </a:rPr>
              <a:t>¬ </a:t>
            </a:r>
            <a:r>
              <a:rPr lang="en-US" sz="2100" dirty="0" smtClean="0">
                <a:solidFill>
                  <a:schemeClr val="tx1"/>
                </a:solidFill>
              </a:rPr>
              <a:t>(a ∧ </a:t>
            </a:r>
            <a:r>
              <a:rPr lang="en-US" sz="2100" i="1" dirty="0" smtClean="0">
                <a:solidFill>
                  <a:schemeClr val="tx1"/>
                </a:solidFill>
              </a:rPr>
              <a:t>b) = ¬ a </a:t>
            </a:r>
            <a:r>
              <a:rPr lang="en-US" sz="2100" dirty="0" smtClean="0">
                <a:solidFill>
                  <a:schemeClr val="tx1"/>
                </a:solidFill>
              </a:rPr>
              <a:t>V</a:t>
            </a:r>
            <a:r>
              <a:rPr lang="en-US" sz="2100" i="1" dirty="0" smtClean="0">
                <a:solidFill>
                  <a:schemeClr val="tx1"/>
                </a:solidFill>
              </a:rPr>
              <a:t> ¬ b </a:t>
            </a:r>
            <a:r>
              <a:rPr lang="en-US" sz="2100" dirty="0" smtClean="0">
                <a:solidFill>
                  <a:schemeClr val="tx1"/>
                </a:solidFill>
              </a:rPr>
              <a:t>and </a:t>
            </a:r>
            <a:r>
              <a:rPr lang="en-US" sz="2100" i="1" dirty="0" smtClean="0">
                <a:solidFill>
                  <a:schemeClr val="tx1"/>
                </a:solidFill>
              </a:rPr>
              <a:t>¬ (a </a:t>
            </a:r>
            <a:r>
              <a:rPr lang="en-US" sz="2100" dirty="0" smtClean="0">
                <a:solidFill>
                  <a:schemeClr val="tx1"/>
                </a:solidFill>
              </a:rPr>
              <a:t>V</a:t>
            </a:r>
            <a:r>
              <a:rPr lang="en-US" sz="2100" i="1" dirty="0" smtClean="0">
                <a:solidFill>
                  <a:schemeClr val="tx1"/>
                </a:solidFill>
              </a:rPr>
              <a:t> b) = ¬ a </a:t>
            </a:r>
            <a:r>
              <a:rPr lang="en-US" sz="2100" dirty="0" smtClean="0">
                <a:solidFill>
                  <a:schemeClr val="tx1"/>
                </a:solidFill>
              </a:rPr>
              <a:t>∧</a:t>
            </a:r>
            <a:r>
              <a:rPr lang="en-US" sz="2100" i="1" dirty="0" smtClean="0">
                <a:solidFill>
                  <a:schemeClr val="tx1"/>
                </a:solidFill>
              </a:rPr>
              <a:t> ¬ b ]</a:t>
            </a:r>
          </a:p>
          <a:p>
            <a:pPr lvl="1"/>
            <a:r>
              <a:rPr lang="en-US" sz="2100" dirty="0" smtClean="0">
                <a:solidFill>
                  <a:schemeClr val="tx1"/>
                </a:solidFill>
              </a:rPr>
              <a:t>The standard correspondences between quantifiers :</a:t>
            </a:r>
          </a:p>
          <a:p>
            <a:pPr lvl="2"/>
            <a:r>
              <a:rPr lang="en-US" sz="1800" dirty="0" smtClean="0">
                <a:solidFill>
                  <a:schemeClr val="tx1"/>
                </a:solidFill>
              </a:rPr>
              <a:t> </a:t>
            </a:r>
            <a:r>
              <a:rPr lang="en-US" sz="1800" i="1" dirty="0" smtClean="0">
                <a:solidFill>
                  <a:schemeClr val="tx1"/>
                </a:solidFill>
              </a:rPr>
              <a:t>¬ </a:t>
            </a:r>
            <a:r>
              <a:rPr lang="en-US" sz="1800" dirty="0" smtClean="0">
                <a:solidFill>
                  <a:schemeClr val="tx1"/>
                </a:solidFill>
              </a:rPr>
              <a:t>∀x:</a:t>
            </a:r>
            <a:r>
              <a:rPr lang="en-US" sz="1800" i="1" dirty="0" smtClean="0">
                <a:solidFill>
                  <a:schemeClr val="tx1"/>
                </a:solidFill>
              </a:rPr>
              <a:t> P(x) = </a:t>
            </a:r>
            <a:r>
              <a:rPr lang="en-US" sz="1800" dirty="0" smtClean="0">
                <a:solidFill>
                  <a:schemeClr val="tx1"/>
                </a:solidFill>
              </a:rPr>
              <a:t>∃</a:t>
            </a:r>
            <a:r>
              <a:rPr lang="en-US" sz="1800" i="1" dirty="0" smtClean="0">
                <a:solidFill>
                  <a:schemeClr val="tx1"/>
                </a:solidFill>
              </a:rPr>
              <a:t>x</a:t>
            </a:r>
            <a:r>
              <a:rPr lang="en-US" sz="1800" dirty="0" smtClean="0">
                <a:solidFill>
                  <a:schemeClr val="tx1"/>
                </a:solidFill>
              </a:rPr>
              <a:t>:</a:t>
            </a:r>
            <a:r>
              <a:rPr lang="en-US" sz="1800" i="1" dirty="0" smtClean="0">
                <a:solidFill>
                  <a:schemeClr val="tx1"/>
                </a:solidFill>
              </a:rPr>
              <a:t> ¬ P(x) </a:t>
            </a:r>
          </a:p>
          <a:p>
            <a:pPr lvl="2"/>
            <a:r>
              <a:rPr lang="en-US" sz="1800" i="1" dirty="0" smtClean="0">
                <a:solidFill>
                  <a:schemeClr val="tx1"/>
                </a:solidFill>
              </a:rPr>
              <a:t> ¬</a:t>
            </a:r>
            <a:r>
              <a:rPr lang="en-US" sz="1800" dirty="0" smtClean="0">
                <a:solidFill>
                  <a:schemeClr val="tx1"/>
                </a:solidFill>
              </a:rPr>
              <a:t> ∃</a:t>
            </a:r>
            <a:r>
              <a:rPr lang="en-US" sz="1800" i="1" dirty="0" smtClean="0">
                <a:solidFill>
                  <a:schemeClr val="tx1"/>
                </a:solidFill>
              </a:rPr>
              <a:t>x</a:t>
            </a:r>
            <a:r>
              <a:rPr lang="en-US" sz="1800" dirty="0" smtClean="0">
                <a:solidFill>
                  <a:schemeClr val="tx1"/>
                </a:solidFill>
              </a:rPr>
              <a:t>:</a:t>
            </a:r>
            <a:r>
              <a:rPr lang="en-US" sz="1800" i="1" dirty="0" smtClean="0">
                <a:solidFill>
                  <a:schemeClr val="tx1"/>
                </a:solidFill>
              </a:rPr>
              <a:t> P(x) = </a:t>
            </a:r>
            <a:r>
              <a:rPr lang="en-US" sz="1800" dirty="0" smtClean="0">
                <a:solidFill>
                  <a:schemeClr val="tx1"/>
                </a:solidFill>
              </a:rPr>
              <a:t>∀ </a:t>
            </a:r>
            <a:r>
              <a:rPr lang="en-US" sz="1800" i="1" dirty="0" smtClean="0">
                <a:solidFill>
                  <a:schemeClr val="tx1"/>
                </a:solidFill>
              </a:rPr>
              <a:t>x: ¬P(x)</a:t>
            </a:r>
          </a:p>
          <a:p>
            <a:pPr>
              <a:buNone/>
            </a:pPr>
            <a:r>
              <a:rPr lang="en-US" sz="2400" i="1" dirty="0" smtClean="0"/>
              <a:t> </a:t>
            </a:r>
            <a:r>
              <a:rPr lang="en-US" sz="2400" dirty="0" smtClean="0"/>
              <a:t>Performing this transformation on the </a:t>
            </a:r>
            <a:r>
              <a:rPr lang="en-US" sz="2400" dirty="0" err="1" smtClean="0"/>
              <a:t>wff</a:t>
            </a:r>
            <a:r>
              <a:rPr lang="en-US" sz="2400" dirty="0" smtClean="0"/>
              <a:t> from step 1 yields</a:t>
            </a:r>
          </a:p>
          <a:p>
            <a:pPr>
              <a:buNone/>
            </a:pPr>
            <a:r>
              <a:rPr lang="en-US" sz="2400" i="1" dirty="0" smtClean="0"/>
              <a:t>	</a:t>
            </a:r>
            <a:r>
              <a:rPr lang="en-US" sz="2400" b="1" dirty="0" smtClean="0"/>
              <a:t>∀x: [¬ Roman(x) V ¬ know(x, Marcus)] V</a:t>
            </a:r>
          </a:p>
          <a:p>
            <a:pPr>
              <a:buNone/>
            </a:pPr>
            <a:r>
              <a:rPr lang="en-US" sz="2400" b="1" dirty="0" smtClean="0"/>
              <a:t>		[hate(x, Caesar) V (∀y: ∀z: ¬ hate(y, z) V </a:t>
            </a:r>
            <a:r>
              <a:rPr lang="en-US" sz="2400" b="1" dirty="0" err="1" smtClean="0"/>
              <a:t>thinkcrazy</a:t>
            </a:r>
            <a:r>
              <a:rPr lang="en-US" sz="2400" b="1" dirty="0" smtClean="0"/>
              <a:t>(x, y))]</a:t>
            </a:r>
            <a:endParaRPr lang="en-IN" sz="2400" b="1" dirty="0"/>
          </a:p>
        </p:txBody>
      </p:sp>
      <p:sp>
        <p:nvSpPr>
          <p:cNvPr id="4" name="Title 1"/>
          <p:cNvSpPr>
            <a:spLocks noGrp="1"/>
          </p:cNvSpPr>
          <p:nvPr>
            <p:ph type="title"/>
          </p:nvPr>
        </p:nvSpPr>
        <p:spPr>
          <a:xfrm>
            <a:off x="457200" y="320040"/>
            <a:ext cx="7239000" cy="608630"/>
          </a:xfrm>
        </p:spPr>
        <p:txBody>
          <a:bodyPr>
            <a:normAutofit/>
          </a:bodyPr>
          <a:lstStyle/>
          <a:p>
            <a:r>
              <a:rPr lang="en-US" sz="3200" dirty="0" smtClean="0"/>
              <a:t>Resolution Cont..</a:t>
            </a:r>
            <a:endParaRPr lang="en-IN"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7239000" cy="5241314"/>
          </a:xfrm>
        </p:spPr>
        <p:txBody>
          <a:bodyPr>
            <a:normAutofit lnSpcReduction="10000"/>
          </a:bodyPr>
          <a:lstStyle/>
          <a:p>
            <a:pPr>
              <a:buNone/>
            </a:pPr>
            <a:r>
              <a:rPr lang="en-US" sz="2800" dirty="0" smtClean="0"/>
              <a:t>3. </a:t>
            </a:r>
            <a:r>
              <a:rPr lang="en-US" sz="2400" b="1" dirty="0" smtClean="0">
                <a:solidFill>
                  <a:srgbClr val="FF0000"/>
                </a:solidFill>
              </a:rPr>
              <a:t>Standardize variables so that each quantifier binds a unique variable</a:t>
            </a:r>
          </a:p>
          <a:p>
            <a:pPr>
              <a:buNone/>
            </a:pPr>
            <a:r>
              <a:rPr lang="en-US" sz="2400" dirty="0" smtClean="0"/>
              <a:t>∀x:</a:t>
            </a:r>
            <a:r>
              <a:rPr lang="en-US" sz="2400" i="1" dirty="0" smtClean="0"/>
              <a:t> P(x) </a:t>
            </a:r>
            <a:r>
              <a:rPr lang="en-US" sz="2400" dirty="0" smtClean="0"/>
              <a:t>V</a:t>
            </a:r>
            <a:r>
              <a:rPr lang="en-US" sz="2400" i="1" dirty="0" smtClean="0"/>
              <a:t> </a:t>
            </a:r>
            <a:r>
              <a:rPr lang="en-US" sz="2400" dirty="0" smtClean="0"/>
              <a:t>∀</a:t>
            </a:r>
            <a:r>
              <a:rPr lang="en-US" sz="2400" i="1" dirty="0" smtClean="0"/>
              <a:t>x: Q(x) </a:t>
            </a:r>
            <a:r>
              <a:rPr lang="en-US" sz="2400" dirty="0" smtClean="0"/>
              <a:t>would be converted to 	∀x:</a:t>
            </a:r>
            <a:r>
              <a:rPr lang="en-US" sz="2400" i="1" dirty="0" smtClean="0"/>
              <a:t> </a:t>
            </a:r>
            <a:r>
              <a:rPr lang="es-ES" sz="2400" i="1" dirty="0" smtClean="0"/>
              <a:t>P(x) </a:t>
            </a:r>
            <a:r>
              <a:rPr lang="en-US" sz="2400" dirty="0" smtClean="0"/>
              <a:t>V</a:t>
            </a:r>
            <a:r>
              <a:rPr lang="es-ES" sz="2400" i="1" dirty="0" smtClean="0"/>
              <a:t> </a:t>
            </a:r>
            <a:r>
              <a:rPr lang="en-US" sz="2400" dirty="0" smtClean="0"/>
              <a:t>∀</a:t>
            </a:r>
            <a:r>
              <a:rPr lang="es-ES" sz="2400" i="1" dirty="0" smtClean="0"/>
              <a:t>y: Q(y)</a:t>
            </a:r>
          </a:p>
          <a:p>
            <a:pPr>
              <a:buNone/>
            </a:pPr>
            <a:endParaRPr lang="es-ES" sz="2400" i="1" dirty="0" smtClean="0"/>
          </a:p>
          <a:p>
            <a:pPr>
              <a:buNone/>
            </a:pPr>
            <a:r>
              <a:rPr lang="en-US" sz="2400" dirty="0" smtClean="0"/>
              <a:t>4</a:t>
            </a:r>
            <a:r>
              <a:rPr lang="en-US" sz="2400" dirty="0" smtClean="0">
                <a:solidFill>
                  <a:srgbClr val="FF0000"/>
                </a:solidFill>
              </a:rPr>
              <a:t>. </a:t>
            </a:r>
            <a:r>
              <a:rPr lang="en-US" sz="2400" b="1" dirty="0" smtClean="0">
                <a:solidFill>
                  <a:srgbClr val="FF0000"/>
                </a:solidFill>
              </a:rPr>
              <a:t>Move all quantifiers to the left of the formula without changing their relative order</a:t>
            </a:r>
          </a:p>
          <a:p>
            <a:pPr>
              <a:buNone/>
            </a:pPr>
            <a:r>
              <a:rPr lang="pt-BR" sz="2400" i="1" dirty="0" smtClean="0"/>
              <a:t>	</a:t>
            </a:r>
            <a:r>
              <a:rPr lang="en-US" sz="2400" dirty="0" smtClean="0"/>
              <a:t> ∀x: ∀y: ∀ z</a:t>
            </a:r>
            <a:r>
              <a:rPr lang="en-US" sz="2400" i="1" dirty="0" smtClean="0"/>
              <a:t>:</a:t>
            </a:r>
            <a:r>
              <a:rPr lang="pt-BR" sz="2400" i="1" dirty="0" smtClean="0"/>
              <a:t> [</a:t>
            </a:r>
            <a:r>
              <a:rPr lang="en-US" sz="2400" i="1" dirty="0" smtClean="0"/>
              <a:t>¬ </a:t>
            </a:r>
            <a:r>
              <a:rPr lang="pt-BR" sz="2400" i="1" dirty="0" smtClean="0"/>
              <a:t>Roman(x) </a:t>
            </a:r>
            <a:r>
              <a:rPr lang="en-US" sz="2400" dirty="0" smtClean="0"/>
              <a:t>V</a:t>
            </a:r>
            <a:r>
              <a:rPr lang="pt-BR" sz="2400" i="1" dirty="0" smtClean="0"/>
              <a:t> </a:t>
            </a:r>
            <a:r>
              <a:rPr lang="en-US" sz="2400" i="1" dirty="0" smtClean="0"/>
              <a:t>¬ </a:t>
            </a:r>
            <a:r>
              <a:rPr lang="pt-BR" sz="2400" i="1" dirty="0" smtClean="0"/>
              <a:t>know(x, Marcus)] </a:t>
            </a:r>
            <a:r>
              <a:rPr lang="en-US" sz="2400" dirty="0" smtClean="0"/>
              <a:t>V</a:t>
            </a:r>
            <a:endParaRPr lang="pt-BR" sz="2400" dirty="0" smtClean="0"/>
          </a:p>
          <a:p>
            <a:pPr>
              <a:buNone/>
            </a:pPr>
            <a:r>
              <a:rPr lang="en-US" sz="2400" i="1" dirty="0" smtClean="0"/>
              <a:t>		[hate(x, Caesar) </a:t>
            </a:r>
            <a:r>
              <a:rPr lang="en-US" sz="2400" dirty="0" smtClean="0"/>
              <a:t>V</a:t>
            </a:r>
            <a:r>
              <a:rPr lang="en-US" sz="2400" i="1" dirty="0" smtClean="0"/>
              <a:t> (¬ hale(y, z) V </a:t>
            </a:r>
            <a:r>
              <a:rPr lang="en-US" sz="2400" i="1" dirty="0" err="1" smtClean="0"/>
              <a:t>thinkcrazy</a:t>
            </a:r>
            <a:r>
              <a:rPr lang="en-US" sz="2400" i="1" dirty="0" smtClean="0"/>
              <a:t>(x, y))]</a:t>
            </a:r>
          </a:p>
          <a:p>
            <a:pPr>
              <a:buNone/>
            </a:pPr>
            <a:r>
              <a:rPr lang="en-US" sz="2400" dirty="0" smtClean="0"/>
              <a:t>At this point, the formula is in what is known as</a:t>
            </a:r>
            <a:r>
              <a:rPr lang="en-US" sz="2400" i="1" dirty="0" smtClean="0"/>
              <a:t> </a:t>
            </a:r>
            <a:r>
              <a:rPr lang="en-US" sz="2400" b="1" dirty="0" err="1" smtClean="0"/>
              <a:t>prenex</a:t>
            </a:r>
            <a:r>
              <a:rPr lang="en-US" sz="2400" b="1" dirty="0" smtClean="0"/>
              <a:t> normal form. It consists of a prefix of quantifiers followed by a matrix, which is quantifier-free.</a:t>
            </a:r>
            <a:endParaRPr lang="es-ES" sz="2400" b="1" dirty="0" smtClean="0"/>
          </a:p>
        </p:txBody>
      </p:sp>
      <p:sp>
        <p:nvSpPr>
          <p:cNvPr id="4" name="Title 1"/>
          <p:cNvSpPr>
            <a:spLocks noGrp="1"/>
          </p:cNvSpPr>
          <p:nvPr>
            <p:ph type="title"/>
          </p:nvPr>
        </p:nvSpPr>
        <p:spPr>
          <a:xfrm>
            <a:off x="457200" y="320040"/>
            <a:ext cx="7239000" cy="680068"/>
          </a:xfrm>
        </p:spPr>
        <p:txBody>
          <a:bodyPr>
            <a:normAutofit fontScale="90000"/>
          </a:bodyPr>
          <a:lstStyle/>
          <a:p>
            <a:r>
              <a:rPr lang="en-US" sz="3200" dirty="0" smtClean="0"/>
              <a:t>Resolution Cont..</a:t>
            </a:r>
            <a:br>
              <a:rPr lang="en-US" sz="3200" dirty="0" smtClean="0"/>
            </a:br>
            <a:r>
              <a:rPr lang="en-US" sz="2200" i="1" dirty="0" smtClean="0"/>
              <a:t>Algorithm: Convert to Clause Form  cont..</a:t>
            </a:r>
            <a:endParaRPr lang="en-IN"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142984"/>
            <a:ext cx="7543824" cy="5429288"/>
          </a:xfrm>
        </p:spPr>
        <p:txBody>
          <a:bodyPr>
            <a:normAutofit fontScale="70000" lnSpcReduction="20000"/>
          </a:bodyPr>
          <a:lstStyle/>
          <a:p>
            <a:pPr>
              <a:buNone/>
            </a:pPr>
            <a:r>
              <a:rPr lang="en-US" sz="2800" dirty="0" smtClean="0"/>
              <a:t>5. </a:t>
            </a:r>
            <a:r>
              <a:rPr lang="en-US" sz="2800" b="1" dirty="0" smtClean="0">
                <a:solidFill>
                  <a:srgbClr val="FF0000"/>
                </a:solidFill>
              </a:rPr>
              <a:t>Eliminate existential quantifiers</a:t>
            </a:r>
            <a:r>
              <a:rPr lang="en-US" sz="2800" dirty="0" smtClean="0"/>
              <a:t>. </a:t>
            </a:r>
          </a:p>
          <a:p>
            <a:r>
              <a:rPr lang="en-US" sz="2800" dirty="0" smtClean="0"/>
              <a:t>A formula that contains an existentially quantified variable asserts that there is a value that can be substituted for the variable that makes the formula true. </a:t>
            </a:r>
          </a:p>
          <a:p>
            <a:r>
              <a:rPr lang="en-US" sz="2800" dirty="0" smtClean="0"/>
              <a:t>We can eliminate the quantifier by substituting for the variable a reference to a function that produces the desired value.</a:t>
            </a:r>
          </a:p>
          <a:p>
            <a:r>
              <a:rPr lang="en-US" sz="2800" dirty="0" smtClean="0"/>
              <a:t> Since we do not necessarily know how to produce the value, we must create a new function name for every such replacement. for example, the formula</a:t>
            </a:r>
          </a:p>
          <a:p>
            <a:pPr>
              <a:buNone/>
            </a:pPr>
            <a:r>
              <a:rPr lang="en-US" sz="2800" b="1" i="1" dirty="0" smtClean="0"/>
              <a:t>   </a:t>
            </a:r>
            <a:r>
              <a:rPr lang="en-US" sz="2800" b="1" dirty="0" smtClean="0"/>
              <a:t> ∃</a:t>
            </a:r>
            <a:r>
              <a:rPr lang="en-US" sz="2800" b="1" i="1" dirty="0" smtClean="0"/>
              <a:t>y : President(y)  </a:t>
            </a:r>
            <a:r>
              <a:rPr lang="en-US" sz="2800" b="1" dirty="0" smtClean="0"/>
              <a:t>can be transformed into </a:t>
            </a:r>
            <a:r>
              <a:rPr lang="en-US" sz="2800" b="1" i="1" dirty="0" smtClean="0"/>
              <a:t>President(S1)</a:t>
            </a:r>
          </a:p>
          <a:p>
            <a:r>
              <a:rPr lang="en-US" sz="2800" dirty="0" smtClean="0"/>
              <a:t>where S1 is a function with no arguments that somehow produces a value that satisfies President. </a:t>
            </a:r>
          </a:p>
          <a:p>
            <a:r>
              <a:rPr lang="en-US" sz="2800" dirty="0" smtClean="0"/>
              <a:t>If existential quantifiers occur within the scope of universal quantifiers, then the value that satisfies the predicate may depend on the values of the universally quantified variables. For example, in the formula</a:t>
            </a:r>
          </a:p>
          <a:p>
            <a:pPr>
              <a:buNone/>
            </a:pPr>
            <a:r>
              <a:rPr lang="en-US" sz="2800" b="1" dirty="0" smtClean="0"/>
              <a:t>      ∀x: ∃y: </a:t>
            </a:r>
            <a:r>
              <a:rPr lang="en-US" sz="2800" b="1" i="1" dirty="0" smtClean="0"/>
              <a:t>father-of(y, x) </a:t>
            </a:r>
            <a:r>
              <a:rPr lang="en-US" sz="2800" b="1" dirty="0" smtClean="0"/>
              <a:t>transformed into  ∀x: </a:t>
            </a:r>
            <a:r>
              <a:rPr lang="en-US" sz="2800" b="1" i="1" dirty="0" smtClean="0"/>
              <a:t>father-of(S2(x), x)</a:t>
            </a:r>
          </a:p>
          <a:p>
            <a:r>
              <a:rPr lang="en-US" sz="2800" dirty="0" smtClean="0"/>
              <a:t>These generated functions are called </a:t>
            </a:r>
            <a:r>
              <a:rPr lang="en-US" sz="2800" i="1" dirty="0" err="1" smtClean="0"/>
              <a:t>Skolem</a:t>
            </a:r>
            <a:r>
              <a:rPr lang="en-US" sz="2800" i="1" dirty="0" smtClean="0"/>
              <a:t> functions</a:t>
            </a:r>
            <a:r>
              <a:rPr lang="en-US" sz="2800" dirty="0" smtClean="0"/>
              <a:t>. Sometimes ones with no arguments are called </a:t>
            </a:r>
            <a:r>
              <a:rPr lang="en-US" sz="2800" i="1" dirty="0" err="1" smtClean="0"/>
              <a:t>Skolem</a:t>
            </a:r>
            <a:r>
              <a:rPr lang="en-US" sz="2800" i="1" dirty="0" smtClean="0"/>
              <a:t> constants.</a:t>
            </a:r>
            <a:endParaRPr lang="en-IN" dirty="0"/>
          </a:p>
        </p:txBody>
      </p:sp>
      <p:sp>
        <p:nvSpPr>
          <p:cNvPr id="4" name="Title 1"/>
          <p:cNvSpPr>
            <a:spLocks noGrp="1"/>
          </p:cNvSpPr>
          <p:nvPr>
            <p:ph type="title"/>
          </p:nvPr>
        </p:nvSpPr>
        <p:spPr>
          <a:xfrm>
            <a:off x="457200" y="320040"/>
            <a:ext cx="7239000" cy="751506"/>
          </a:xfrm>
        </p:spPr>
        <p:txBody>
          <a:bodyPr>
            <a:normAutofit fontScale="90000"/>
          </a:bodyPr>
          <a:lstStyle/>
          <a:p>
            <a:r>
              <a:rPr lang="en-US" sz="3200" dirty="0" smtClean="0"/>
              <a:t>Resolution Cont..</a:t>
            </a:r>
            <a:br>
              <a:rPr lang="en-US" sz="3200" dirty="0" smtClean="0"/>
            </a:br>
            <a:r>
              <a:rPr lang="en-US" sz="2200" i="1" dirty="0" smtClean="0"/>
              <a:t>Algorithm: Convert to Clause Form  cont..</a:t>
            </a:r>
            <a:endParaRPr lang="en-IN"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7239000" cy="5241314"/>
          </a:xfrm>
        </p:spPr>
        <p:txBody>
          <a:bodyPr>
            <a:normAutofit fontScale="62500" lnSpcReduction="20000"/>
          </a:bodyPr>
          <a:lstStyle/>
          <a:p>
            <a:pPr>
              <a:buNone/>
            </a:pPr>
            <a:r>
              <a:rPr lang="en-US" sz="2000" dirty="0" smtClean="0"/>
              <a:t>6</a:t>
            </a:r>
            <a:r>
              <a:rPr lang="en-US" sz="2000" dirty="0" smtClean="0">
                <a:solidFill>
                  <a:srgbClr val="FF0000"/>
                </a:solidFill>
              </a:rPr>
              <a:t>. </a:t>
            </a:r>
            <a:r>
              <a:rPr lang="en-US" sz="2900" b="1" dirty="0" smtClean="0">
                <a:solidFill>
                  <a:srgbClr val="FF0000"/>
                </a:solidFill>
              </a:rPr>
              <a:t>Drop the prefix.</a:t>
            </a:r>
          </a:p>
          <a:p>
            <a:pPr>
              <a:buNone/>
            </a:pPr>
            <a:r>
              <a:rPr lang="en-US" sz="2300" dirty="0" smtClean="0"/>
              <a:t> </a:t>
            </a:r>
            <a:r>
              <a:rPr lang="en-US" sz="2900" dirty="0" smtClean="0"/>
              <a:t>At this point, all remaining variables are universally quantified, so the prefix can  be dropped </a:t>
            </a:r>
          </a:p>
          <a:p>
            <a:pPr>
              <a:buNone/>
            </a:pPr>
            <a:r>
              <a:rPr lang="en-US" sz="2900" dirty="0" smtClean="0"/>
              <a:t>Now the formula produced in step 4 appears as</a:t>
            </a:r>
          </a:p>
          <a:p>
            <a:pPr>
              <a:buNone/>
            </a:pPr>
            <a:r>
              <a:rPr lang="fr-FR" sz="2900" i="1" dirty="0" smtClean="0"/>
              <a:t>	[</a:t>
            </a:r>
            <a:r>
              <a:rPr lang="en-US" sz="2900" i="1" dirty="0" smtClean="0"/>
              <a:t>¬ </a:t>
            </a:r>
            <a:r>
              <a:rPr lang="fr-FR" sz="2900" i="1" dirty="0" smtClean="0"/>
              <a:t>Roman(x) V </a:t>
            </a:r>
            <a:r>
              <a:rPr lang="en-US" sz="2900" i="1" dirty="0" smtClean="0"/>
              <a:t>¬ </a:t>
            </a:r>
            <a:r>
              <a:rPr lang="fr-FR" sz="2900" i="1" dirty="0" smtClean="0"/>
              <a:t>know(x, Marcus)] V</a:t>
            </a:r>
          </a:p>
          <a:p>
            <a:pPr>
              <a:buNone/>
            </a:pPr>
            <a:r>
              <a:rPr lang="en-US" sz="2900" i="1" dirty="0" smtClean="0"/>
              <a:t>	[hate(x, Caesar) V (¬ hate(y, z) V </a:t>
            </a:r>
            <a:r>
              <a:rPr lang="en-US" sz="2900" i="1" dirty="0" err="1" smtClean="0"/>
              <a:t>thinkcrazy</a:t>
            </a:r>
            <a:r>
              <a:rPr lang="en-US" sz="2900" i="1" dirty="0" smtClean="0"/>
              <a:t>(x, y))]</a:t>
            </a:r>
          </a:p>
          <a:p>
            <a:pPr>
              <a:buNone/>
            </a:pPr>
            <a:r>
              <a:rPr lang="en-US" sz="2900" dirty="0" smtClean="0"/>
              <a:t>7. </a:t>
            </a:r>
            <a:r>
              <a:rPr lang="en-US" sz="2900" b="1" dirty="0" smtClean="0">
                <a:solidFill>
                  <a:srgbClr val="FF0000"/>
                </a:solidFill>
              </a:rPr>
              <a:t>Convert the matrix into a conjunction of </a:t>
            </a:r>
            <a:r>
              <a:rPr lang="en-US" sz="2900" b="1" dirty="0" err="1" smtClean="0">
                <a:solidFill>
                  <a:srgbClr val="FF0000"/>
                </a:solidFill>
              </a:rPr>
              <a:t>disjuncts</a:t>
            </a:r>
            <a:r>
              <a:rPr lang="en-US" sz="2900" dirty="0" smtClean="0"/>
              <a:t>. In the our example, there are no </a:t>
            </a:r>
            <a:r>
              <a:rPr lang="en-US" sz="2900" dirty="0" err="1" smtClean="0"/>
              <a:t>and’s</a:t>
            </a:r>
            <a:r>
              <a:rPr lang="en-US" sz="2900" dirty="0" smtClean="0"/>
              <a:t>, so simply remove the parentheses, giving</a:t>
            </a:r>
          </a:p>
          <a:p>
            <a:pPr>
              <a:buNone/>
            </a:pPr>
            <a:r>
              <a:rPr lang="en-US" sz="2900" i="1" dirty="0" smtClean="0"/>
              <a:t> ¬ Roman(x) V ¬ know(x, Marcus) V </a:t>
            </a:r>
            <a:r>
              <a:rPr lang="es-ES" sz="2900" i="1" dirty="0" err="1" smtClean="0"/>
              <a:t>hate</a:t>
            </a:r>
            <a:r>
              <a:rPr lang="es-ES" sz="2900" i="1" dirty="0" smtClean="0"/>
              <a:t>(x, </a:t>
            </a:r>
            <a:r>
              <a:rPr lang="es-ES" sz="2900" i="1" dirty="0" err="1" smtClean="0"/>
              <a:t>Caesar</a:t>
            </a:r>
            <a:r>
              <a:rPr lang="es-ES" sz="2900" i="1" dirty="0" smtClean="0"/>
              <a:t>) V </a:t>
            </a:r>
            <a:r>
              <a:rPr lang="en-US" sz="2900" i="1" dirty="0" smtClean="0"/>
              <a:t>¬ </a:t>
            </a:r>
            <a:r>
              <a:rPr lang="es-ES" sz="2900" i="1" dirty="0" err="1" smtClean="0"/>
              <a:t>hate</a:t>
            </a:r>
            <a:r>
              <a:rPr lang="es-ES" sz="2900" i="1" dirty="0" smtClean="0"/>
              <a:t>(y, z) V </a:t>
            </a:r>
            <a:r>
              <a:rPr lang="es-ES" sz="2900" i="1" dirty="0" err="1" smtClean="0"/>
              <a:t>thinkcrazy</a:t>
            </a:r>
            <a:r>
              <a:rPr lang="es-ES" sz="2900" i="1" dirty="0" smtClean="0"/>
              <a:t>(x, y)</a:t>
            </a:r>
          </a:p>
          <a:p>
            <a:pPr>
              <a:buNone/>
            </a:pPr>
            <a:r>
              <a:rPr lang="en-US" sz="2900" dirty="0" smtClean="0"/>
              <a:t>Here we  can exploit the associative property  (a ∧ b) V c = (a V c) ∧ (b ∧ c)] or  the distributive property- </a:t>
            </a:r>
            <a:r>
              <a:rPr lang="en-US" sz="2900" i="1" dirty="0" smtClean="0"/>
              <a:t>(a </a:t>
            </a:r>
            <a:r>
              <a:rPr lang="en-US" sz="2900" dirty="0" smtClean="0"/>
              <a:t>∧ </a:t>
            </a:r>
            <a:r>
              <a:rPr lang="en-US" sz="2900" i="1" dirty="0" smtClean="0"/>
              <a:t>b) </a:t>
            </a:r>
            <a:r>
              <a:rPr lang="en-US" sz="2900" dirty="0" smtClean="0"/>
              <a:t>V</a:t>
            </a:r>
            <a:r>
              <a:rPr lang="en-US" sz="2900" i="1" dirty="0" smtClean="0"/>
              <a:t> c = (a </a:t>
            </a:r>
            <a:r>
              <a:rPr lang="en-US" sz="2900" dirty="0" smtClean="0"/>
              <a:t>V</a:t>
            </a:r>
            <a:r>
              <a:rPr lang="en-US" sz="2900" i="1" dirty="0" smtClean="0"/>
              <a:t> c) </a:t>
            </a:r>
            <a:r>
              <a:rPr lang="en-US" sz="2900" dirty="0" smtClean="0"/>
              <a:t>∧ </a:t>
            </a:r>
            <a:r>
              <a:rPr lang="en-US" sz="2900" i="1" dirty="0" smtClean="0"/>
              <a:t>(b </a:t>
            </a:r>
            <a:r>
              <a:rPr lang="en-US" sz="2900" dirty="0" smtClean="0"/>
              <a:t>V</a:t>
            </a:r>
            <a:r>
              <a:rPr lang="en-US" sz="2900" i="1" dirty="0" smtClean="0"/>
              <a:t> c)]</a:t>
            </a:r>
            <a:endParaRPr lang="en-US" sz="2300" i="1" dirty="0" smtClean="0"/>
          </a:p>
          <a:p>
            <a:pPr>
              <a:buNone/>
            </a:pPr>
            <a:r>
              <a:rPr lang="en-US" sz="2300" dirty="0" smtClean="0"/>
              <a:t>For example, the formula</a:t>
            </a:r>
          </a:p>
          <a:p>
            <a:pPr>
              <a:buNone/>
            </a:pPr>
            <a:r>
              <a:rPr lang="en-US" sz="2300" i="1" dirty="0" smtClean="0"/>
              <a:t>	(winter </a:t>
            </a:r>
            <a:r>
              <a:rPr lang="en-US" sz="2300" dirty="0" smtClean="0"/>
              <a:t>∧ </a:t>
            </a:r>
            <a:r>
              <a:rPr lang="en-US" sz="2300" i="1" dirty="0" err="1" smtClean="0"/>
              <a:t>wearingboots</a:t>
            </a:r>
            <a:r>
              <a:rPr lang="en-US" sz="2300" i="1" dirty="0" smtClean="0"/>
              <a:t>) </a:t>
            </a:r>
            <a:r>
              <a:rPr lang="en-US" sz="2300" dirty="0" smtClean="0"/>
              <a:t>V</a:t>
            </a:r>
            <a:r>
              <a:rPr lang="en-US" sz="2300" i="1" dirty="0" smtClean="0"/>
              <a:t> (summer </a:t>
            </a:r>
            <a:r>
              <a:rPr lang="en-US" sz="2300" dirty="0" smtClean="0"/>
              <a:t>∧ </a:t>
            </a:r>
            <a:r>
              <a:rPr lang="en-US" sz="2300" i="1" dirty="0" err="1" smtClean="0"/>
              <a:t>wearingsandals</a:t>
            </a:r>
            <a:r>
              <a:rPr lang="en-US" sz="2300" i="1" dirty="0" smtClean="0"/>
              <a:t>)</a:t>
            </a:r>
          </a:p>
          <a:p>
            <a:pPr>
              <a:buNone/>
            </a:pPr>
            <a:r>
              <a:rPr lang="en-US" sz="2300" dirty="0" smtClean="0"/>
              <a:t>becomes, after one application of the rule </a:t>
            </a:r>
          </a:p>
          <a:p>
            <a:pPr>
              <a:buNone/>
            </a:pPr>
            <a:r>
              <a:rPr lang="en-US" sz="2300" i="1" dirty="0" smtClean="0"/>
              <a:t>	[winter </a:t>
            </a:r>
            <a:r>
              <a:rPr lang="en-US" sz="2300" dirty="0" smtClean="0"/>
              <a:t>V</a:t>
            </a:r>
            <a:r>
              <a:rPr lang="en-US" sz="2300" i="1" dirty="0" smtClean="0"/>
              <a:t> (summer </a:t>
            </a:r>
            <a:r>
              <a:rPr lang="en-US" sz="2300" dirty="0" smtClean="0"/>
              <a:t>∧ </a:t>
            </a:r>
            <a:r>
              <a:rPr lang="en-US" sz="2300" i="1" dirty="0" err="1" smtClean="0"/>
              <a:t>wearingsandals</a:t>
            </a:r>
            <a:r>
              <a:rPr lang="en-US" sz="2300" i="1" dirty="0" smtClean="0"/>
              <a:t>)] </a:t>
            </a:r>
            <a:r>
              <a:rPr lang="en-US" sz="2300" dirty="0" smtClean="0"/>
              <a:t>∧ </a:t>
            </a:r>
            <a:r>
              <a:rPr lang="en-US" sz="2300" i="1" dirty="0" smtClean="0"/>
              <a:t>[</a:t>
            </a:r>
            <a:r>
              <a:rPr lang="en-US" sz="2300" i="1" dirty="0" err="1" smtClean="0"/>
              <a:t>wearingboots</a:t>
            </a:r>
            <a:r>
              <a:rPr lang="en-US" sz="2300" i="1" dirty="0" smtClean="0"/>
              <a:t> </a:t>
            </a:r>
            <a:r>
              <a:rPr lang="en-US" sz="2300" dirty="0" smtClean="0"/>
              <a:t>V </a:t>
            </a:r>
            <a:r>
              <a:rPr lang="en-US" sz="2300" i="1" dirty="0" smtClean="0"/>
              <a:t>(summer </a:t>
            </a:r>
            <a:r>
              <a:rPr lang="en-US" sz="2300" dirty="0" smtClean="0"/>
              <a:t>∧ </a:t>
            </a:r>
            <a:r>
              <a:rPr lang="en-US" sz="2300" i="1" dirty="0" err="1" smtClean="0"/>
              <a:t>wearingsandals</a:t>
            </a:r>
            <a:r>
              <a:rPr lang="en-US" sz="2300" i="1" dirty="0" smtClean="0"/>
              <a:t>)]</a:t>
            </a:r>
          </a:p>
          <a:p>
            <a:pPr>
              <a:buNone/>
            </a:pPr>
            <a:r>
              <a:rPr lang="en-US" sz="2300" dirty="0" smtClean="0"/>
              <a:t>and then, after a second application, required since there are still conjuncts joined by OR's,</a:t>
            </a:r>
          </a:p>
          <a:p>
            <a:pPr>
              <a:buNone/>
            </a:pPr>
            <a:r>
              <a:rPr lang="en-US" sz="2300" i="1" dirty="0" smtClean="0"/>
              <a:t>	(winter </a:t>
            </a:r>
            <a:r>
              <a:rPr lang="en-US" sz="2300" dirty="0" smtClean="0"/>
              <a:t>V</a:t>
            </a:r>
            <a:r>
              <a:rPr lang="en-US" sz="2300" i="1" dirty="0" smtClean="0"/>
              <a:t> summer) </a:t>
            </a:r>
            <a:r>
              <a:rPr lang="en-US" sz="2300" dirty="0" smtClean="0"/>
              <a:t>∧ 	(winter V </a:t>
            </a:r>
            <a:r>
              <a:rPr lang="en-US" sz="2300" i="1" dirty="0" err="1" smtClean="0"/>
              <a:t>wearingsandals</a:t>
            </a:r>
            <a:r>
              <a:rPr lang="en-US" sz="2300" i="1" dirty="0" smtClean="0"/>
              <a:t>) </a:t>
            </a:r>
            <a:r>
              <a:rPr lang="en-US" sz="2300" dirty="0" smtClean="0"/>
              <a:t>∧ (</a:t>
            </a:r>
            <a:r>
              <a:rPr lang="en-US" sz="2300" i="1" dirty="0" err="1" smtClean="0"/>
              <a:t>wearingboots</a:t>
            </a:r>
            <a:r>
              <a:rPr lang="en-US" sz="2300" i="1" dirty="0" smtClean="0"/>
              <a:t> </a:t>
            </a:r>
            <a:r>
              <a:rPr lang="en-US" sz="2300" dirty="0" smtClean="0"/>
              <a:t>V</a:t>
            </a:r>
            <a:r>
              <a:rPr lang="en-US" sz="2300" i="1" dirty="0" smtClean="0"/>
              <a:t> summer)  </a:t>
            </a:r>
            <a:r>
              <a:rPr lang="en-US" sz="2300" dirty="0" smtClean="0"/>
              <a:t>∧</a:t>
            </a:r>
            <a:endParaRPr lang="en-US" sz="2300" i="1" dirty="0" smtClean="0"/>
          </a:p>
          <a:p>
            <a:pPr>
              <a:buNone/>
            </a:pPr>
            <a:r>
              <a:rPr lang="en-US" sz="2300" i="1" dirty="0" smtClean="0"/>
              <a:t>	(</a:t>
            </a:r>
            <a:r>
              <a:rPr lang="en-US" sz="2300" i="1" dirty="0" err="1" smtClean="0"/>
              <a:t>wearingboots</a:t>
            </a:r>
            <a:r>
              <a:rPr lang="en-US" sz="2300" i="1" dirty="0" smtClean="0"/>
              <a:t> </a:t>
            </a:r>
            <a:r>
              <a:rPr lang="en-US" sz="2300" dirty="0" smtClean="0"/>
              <a:t>V </a:t>
            </a:r>
            <a:r>
              <a:rPr lang="en-US" sz="2300" i="1" dirty="0" err="1" smtClean="0"/>
              <a:t>wearingsandals</a:t>
            </a:r>
            <a:r>
              <a:rPr lang="en-US" sz="2300" i="1" dirty="0" smtClean="0"/>
              <a:t>)</a:t>
            </a:r>
            <a:endParaRPr lang="en-IN" sz="2300" dirty="0"/>
          </a:p>
        </p:txBody>
      </p:sp>
      <p:sp>
        <p:nvSpPr>
          <p:cNvPr id="4" name="Title 1"/>
          <p:cNvSpPr>
            <a:spLocks noGrp="1"/>
          </p:cNvSpPr>
          <p:nvPr>
            <p:ph type="title"/>
          </p:nvPr>
        </p:nvSpPr>
        <p:spPr>
          <a:xfrm>
            <a:off x="457200" y="298980"/>
            <a:ext cx="7239000" cy="772566"/>
          </a:xfrm>
        </p:spPr>
        <p:txBody>
          <a:bodyPr>
            <a:normAutofit/>
          </a:bodyPr>
          <a:lstStyle/>
          <a:p>
            <a:r>
              <a:rPr lang="en-US" sz="2800" dirty="0" smtClean="0"/>
              <a:t>Resolution Cont..</a:t>
            </a:r>
            <a:br>
              <a:rPr lang="en-US" sz="2800" dirty="0" smtClean="0"/>
            </a:br>
            <a:r>
              <a:rPr lang="en-US" sz="1800" i="1" dirty="0" smtClean="0"/>
              <a:t>Algorithm: Convert to Clause Form  cont..</a:t>
            </a:r>
            <a:endParaRPr lang="en-IN"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7239000" cy="5241314"/>
          </a:xfrm>
        </p:spPr>
        <p:txBody>
          <a:bodyPr>
            <a:normAutofit fontScale="70000" lnSpcReduction="20000"/>
          </a:bodyPr>
          <a:lstStyle/>
          <a:p>
            <a:pPr algn="just">
              <a:buNone/>
            </a:pPr>
            <a:r>
              <a:rPr lang="en-US" sz="2800" dirty="0" smtClean="0"/>
              <a:t>8</a:t>
            </a:r>
            <a:r>
              <a:rPr lang="en-US" sz="2800" dirty="0" smtClean="0">
                <a:solidFill>
                  <a:srgbClr val="FF0000"/>
                </a:solidFill>
              </a:rPr>
              <a:t>.   </a:t>
            </a:r>
            <a:r>
              <a:rPr lang="en-US" sz="2800" b="1" dirty="0" smtClean="0">
                <a:solidFill>
                  <a:srgbClr val="FF0000"/>
                </a:solidFill>
              </a:rPr>
              <a:t>Create a separate clause corresponding to each conjunct</a:t>
            </a:r>
            <a:r>
              <a:rPr lang="en-US" sz="2800" b="1" dirty="0" smtClean="0"/>
              <a:t>.</a:t>
            </a:r>
          </a:p>
          <a:p>
            <a:pPr lvl="1" algn="just"/>
            <a:r>
              <a:rPr lang="en-US" sz="2500" dirty="0" smtClean="0">
                <a:solidFill>
                  <a:schemeClr val="tx1"/>
                </a:solidFill>
              </a:rPr>
              <a:t>In order for a </a:t>
            </a:r>
            <a:r>
              <a:rPr lang="en-US" sz="2500" dirty="0" err="1" smtClean="0">
                <a:solidFill>
                  <a:schemeClr val="tx1"/>
                </a:solidFill>
              </a:rPr>
              <a:t>wff</a:t>
            </a:r>
            <a:r>
              <a:rPr lang="en-US" sz="2500" dirty="0" smtClean="0">
                <a:solidFill>
                  <a:schemeClr val="tx1"/>
                </a:solidFill>
              </a:rPr>
              <a:t> to be true, all the clauses that are generated from it must be true. </a:t>
            </a:r>
          </a:p>
          <a:p>
            <a:pPr lvl="1" algn="just"/>
            <a:r>
              <a:rPr lang="en-US" sz="2500" dirty="0" smtClean="0">
                <a:solidFill>
                  <a:schemeClr val="tx1"/>
                </a:solidFill>
              </a:rPr>
              <a:t>If there are several </a:t>
            </a:r>
            <a:r>
              <a:rPr lang="en-US" sz="2500" dirty="0" err="1" smtClean="0">
                <a:solidFill>
                  <a:schemeClr val="tx1"/>
                </a:solidFill>
              </a:rPr>
              <a:t>wff’s</a:t>
            </a:r>
            <a:r>
              <a:rPr lang="en-US" sz="2500" dirty="0" smtClean="0">
                <a:solidFill>
                  <a:schemeClr val="tx1"/>
                </a:solidFill>
              </a:rPr>
              <a:t>, all the clauses generated by each of them can now be combined to represent the same set of facts as were represented by the original </a:t>
            </a:r>
            <a:r>
              <a:rPr lang="en-US" sz="2500" dirty="0" err="1" smtClean="0">
                <a:solidFill>
                  <a:schemeClr val="tx1"/>
                </a:solidFill>
              </a:rPr>
              <a:t>wff's</a:t>
            </a:r>
            <a:r>
              <a:rPr lang="en-US" sz="2500" dirty="0" smtClean="0">
                <a:solidFill>
                  <a:schemeClr val="tx1"/>
                </a:solidFill>
              </a:rPr>
              <a:t>.</a:t>
            </a:r>
          </a:p>
          <a:p>
            <a:pPr algn="just">
              <a:buNone/>
            </a:pPr>
            <a:r>
              <a:rPr lang="en-US" sz="2800" dirty="0" smtClean="0"/>
              <a:t>9.  </a:t>
            </a:r>
            <a:r>
              <a:rPr lang="en-US" sz="2800" b="1" dirty="0" smtClean="0">
                <a:solidFill>
                  <a:srgbClr val="FF0000"/>
                </a:solidFill>
              </a:rPr>
              <a:t>Standardize apart the variables </a:t>
            </a:r>
            <a:r>
              <a:rPr lang="en-US" sz="2800" b="1" dirty="0" smtClean="0"/>
              <a:t>(</a:t>
            </a:r>
            <a:r>
              <a:rPr lang="en-US" sz="2800" dirty="0" smtClean="0"/>
              <a:t>rename the variables so that no two clauses make reference to the same variable). </a:t>
            </a:r>
          </a:p>
          <a:p>
            <a:pPr algn="just">
              <a:buNone/>
            </a:pPr>
            <a:r>
              <a:rPr lang="en-US" sz="2800" dirty="0" smtClean="0"/>
              <a:t>     In making this transformation, the following fact can be used</a:t>
            </a:r>
          </a:p>
          <a:p>
            <a:pPr algn="just">
              <a:buNone/>
            </a:pPr>
            <a:r>
              <a:rPr lang="fr-FR" sz="2800" i="1" dirty="0" smtClean="0"/>
              <a:t>	(</a:t>
            </a:r>
            <a:r>
              <a:rPr lang="en-US" sz="2800" dirty="0" smtClean="0"/>
              <a:t>∀x: </a:t>
            </a:r>
            <a:r>
              <a:rPr lang="fr-FR" sz="2800" i="1" dirty="0" smtClean="0"/>
              <a:t>P(x) </a:t>
            </a:r>
            <a:r>
              <a:rPr lang="en-US" sz="2800" dirty="0" smtClean="0"/>
              <a:t>∧</a:t>
            </a:r>
            <a:r>
              <a:rPr lang="fr-FR" sz="2800" i="1" dirty="0" smtClean="0"/>
              <a:t> Q(x)) = </a:t>
            </a:r>
            <a:r>
              <a:rPr lang="en-US" sz="2800" dirty="0" smtClean="0"/>
              <a:t>∀x: </a:t>
            </a:r>
            <a:r>
              <a:rPr lang="fr-FR" sz="2800" i="1" dirty="0" smtClean="0"/>
              <a:t>P(x) </a:t>
            </a:r>
            <a:r>
              <a:rPr lang="en-US" sz="2800" dirty="0" smtClean="0"/>
              <a:t>∧ ∀x: </a:t>
            </a:r>
            <a:r>
              <a:rPr lang="fr-FR" sz="2800" i="1" dirty="0" smtClean="0"/>
              <a:t>Q(x)</a:t>
            </a:r>
            <a:endParaRPr lang="en-US" sz="2800" dirty="0" smtClean="0"/>
          </a:p>
          <a:p>
            <a:pPr algn="just">
              <a:buNone/>
            </a:pPr>
            <a:r>
              <a:rPr lang="en-US" sz="2800" dirty="0" smtClean="0"/>
              <a:t>      Thus since each clause is a separate conjunct and since all the variables are universally quantified, there need not be a relationship between the variables of two clauses, even if they were generated  from the same </a:t>
            </a:r>
            <a:r>
              <a:rPr lang="en-US" sz="2800" dirty="0" err="1" smtClean="0"/>
              <a:t>wff</a:t>
            </a:r>
            <a:r>
              <a:rPr lang="en-US" sz="2800" dirty="0" smtClean="0"/>
              <a:t>.</a:t>
            </a:r>
          </a:p>
          <a:p>
            <a:pPr algn="just">
              <a:buNone/>
            </a:pPr>
            <a:r>
              <a:rPr lang="en-US" sz="2800" dirty="0" smtClean="0"/>
              <a:t>	After applying this entire procedure to a set of </a:t>
            </a:r>
            <a:r>
              <a:rPr lang="en-US" sz="2800" dirty="0" err="1" smtClean="0"/>
              <a:t>wff's</a:t>
            </a:r>
            <a:r>
              <a:rPr lang="en-US" sz="2800" dirty="0" smtClean="0"/>
              <a:t>, we will have a set of clauses, each of which is a disjunction of </a:t>
            </a:r>
            <a:r>
              <a:rPr lang="en-US" sz="2800" i="1" dirty="0" smtClean="0"/>
              <a:t>literals. </a:t>
            </a:r>
            <a:endParaRPr lang="en-IN" dirty="0"/>
          </a:p>
        </p:txBody>
      </p:sp>
      <p:sp>
        <p:nvSpPr>
          <p:cNvPr id="4" name="Title 1"/>
          <p:cNvSpPr>
            <a:spLocks noGrp="1"/>
          </p:cNvSpPr>
          <p:nvPr>
            <p:ph type="title"/>
          </p:nvPr>
        </p:nvSpPr>
        <p:spPr>
          <a:xfrm>
            <a:off x="457200" y="320040"/>
            <a:ext cx="7239000" cy="608630"/>
          </a:xfrm>
        </p:spPr>
        <p:txBody>
          <a:bodyPr>
            <a:normAutofit fontScale="90000"/>
          </a:bodyPr>
          <a:lstStyle/>
          <a:p>
            <a:r>
              <a:rPr lang="en-US" sz="2800" dirty="0" smtClean="0"/>
              <a:t>Resolution Cont..</a:t>
            </a:r>
            <a:br>
              <a:rPr lang="en-US" sz="2800" dirty="0" smtClean="0"/>
            </a:br>
            <a:r>
              <a:rPr lang="en-US" sz="1800" i="1" dirty="0" smtClean="0"/>
              <a:t>Algorithm: Convert to Clause Form  cont..</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08630"/>
          </a:xfrm>
        </p:spPr>
        <p:txBody>
          <a:bodyPr>
            <a:normAutofit/>
          </a:bodyPr>
          <a:lstStyle/>
          <a:p>
            <a:r>
              <a:rPr lang="en-US" sz="2400" dirty="0" smtClean="0"/>
              <a:t>Representing simple facts in logic</a:t>
            </a:r>
          </a:p>
        </p:txBody>
      </p:sp>
      <p:sp>
        <p:nvSpPr>
          <p:cNvPr id="3" name="Content Placeholder 2"/>
          <p:cNvSpPr>
            <a:spLocks noGrp="1"/>
          </p:cNvSpPr>
          <p:nvPr>
            <p:ph idx="1"/>
          </p:nvPr>
        </p:nvSpPr>
        <p:spPr>
          <a:xfrm>
            <a:off x="285720" y="1214422"/>
            <a:ext cx="7643866" cy="5429288"/>
          </a:xfrm>
        </p:spPr>
        <p:txBody>
          <a:bodyPr>
            <a:normAutofit fontScale="85000" lnSpcReduction="20000"/>
          </a:bodyPr>
          <a:lstStyle/>
          <a:p>
            <a:pPr>
              <a:buNone/>
            </a:pPr>
            <a:r>
              <a:rPr lang="en-US" sz="2000" b="1" dirty="0" smtClean="0"/>
              <a:t>Demonstrating the use of Propositional logic</a:t>
            </a:r>
          </a:p>
          <a:p>
            <a:r>
              <a:rPr lang="en-US" sz="2000" dirty="0" smtClean="0"/>
              <a:t>Simple to deal with and decision procedure exist.</a:t>
            </a:r>
          </a:p>
          <a:p>
            <a:r>
              <a:rPr lang="en-US" sz="2000" dirty="0" smtClean="0"/>
              <a:t>Real world facts can be represented as logical propositions written as well formed formulas(</a:t>
            </a:r>
            <a:r>
              <a:rPr lang="en-US" sz="2000" dirty="0" err="1" smtClean="0"/>
              <a:t>wff’s</a:t>
            </a:r>
            <a:r>
              <a:rPr lang="en-US" sz="2000" dirty="0" smtClean="0"/>
              <a:t>) in propositional logic</a:t>
            </a:r>
          </a:p>
          <a:p>
            <a:pPr>
              <a:buNone/>
            </a:pPr>
            <a:endParaRPr lang="en-US" sz="2000" dirty="0" smtClean="0"/>
          </a:p>
          <a:p>
            <a:pPr>
              <a:spcBef>
                <a:spcPts val="0"/>
              </a:spcBef>
              <a:buNone/>
            </a:pPr>
            <a:r>
              <a:rPr lang="en-US" sz="2000" dirty="0" smtClean="0"/>
              <a:t>It is raining. </a:t>
            </a:r>
          </a:p>
          <a:p>
            <a:pPr>
              <a:spcBef>
                <a:spcPts val="0"/>
              </a:spcBef>
              <a:buNone/>
            </a:pPr>
            <a:r>
              <a:rPr lang="en-US" sz="2000" dirty="0" smtClean="0"/>
              <a:t>       RAINING</a:t>
            </a:r>
          </a:p>
          <a:p>
            <a:pPr>
              <a:spcBef>
                <a:spcPts val="0"/>
              </a:spcBef>
              <a:buNone/>
            </a:pPr>
            <a:r>
              <a:rPr lang="en-US" sz="2000" dirty="0" smtClean="0"/>
              <a:t>It is sunny.      </a:t>
            </a:r>
          </a:p>
          <a:p>
            <a:pPr>
              <a:spcBef>
                <a:spcPts val="0"/>
              </a:spcBef>
              <a:buNone/>
            </a:pPr>
            <a:r>
              <a:rPr lang="en-US" sz="2000" dirty="0" smtClean="0"/>
              <a:t>        SUNNY</a:t>
            </a:r>
          </a:p>
          <a:p>
            <a:pPr>
              <a:spcBef>
                <a:spcPts val="0"/>
              </a:spcBef>
              <a:buNone/>
            </a:pPr>
            <a:r>
              <a:rPr lang="en-US" sz="2000" dirty="0" smtClean="0"/>
              <a:t>It is Windy      </a:t>
            </a:r>
          </a:p>
          <a:p>
            <a:pPr>
              <a:spcBef>
                <a:spcPts val="0"/>
              </a:spcBef>
              <a:buNone/>
            </a:pPr>
            <a:r>
              <a:rPr lang="en-US" sz="2000" dirty="0" smtClean="0"/>
              <a:t>        WINDY</a:t>
            </a:r>
          </a:p>
          <a:p>
            <a:pPr>
              <a:spcBef>
                <a:spcPts val="0"/>
              </a:spcBef>
              <a:buNone/>
            </a:pPr>
            <a:r>
              <a:rPr lang="en-US" sz="2000" dirty="0" smtClean="0"/>
              <a:t>It is raining then it is not sunny   </a:t>
            </a:r>
          </a:p>
          <a:p>
            <a:pPr>
              <a:spcBef>
                <a:spcPts val="0"/>
              </a:spcBef>
              <a:buNone/>
            </a:pPr>
            <a:r>
              <a:rPr lang="en-US" sz="2000" dirty="0" smtClean="0"/>
              <a:t>    RAINING-&gt; </a:t>
            </a:r>
            <a:r>
              <a:rPr lang="en-US" sz="2000" dirty="0" smtClean="0">
                <a:sym typeface="Symbol"/>
              </a:rPr>
              <a:t> SUNNY</a:t>
            </a:r>
          </a:p>
          <a:p>
            <a:pPr>
              <a:buNone/>
            </a:pPr>
            <a:r>
              <a:rPr lang="en-US" sz="2000" b="1" dirty="0" smtClean="0">
                <a:sym typeface="Symbol"/>
              </a:rPr>
              <a:t>Problems with propositional logic</a:t>
            </a:r>
          </a:p>
          <a:p>
            <a:pPr>
              <a:buNone/>
            </a:pPr>
            <a:r>
              <a:rPr lang="en-US" sz="2000" dirty="0" smtClean="0">
                <a:sym typeface="Symbol"/>
              </a:rPr>
              <a:t>Consider the statement</a:t>
            </a:r>
          </a:p>
          <a:p>
            <a:pPr marL="457200" indent="-457200">
              <a:buFont typeface="+mj-lt"/>
              <a:buAutoNum type="arabicPeriod"/>
            </a:pPr>
            <a:r>
              <a:rPr lang="en-US" sz="2000" dirty="0" smtClean="0"/>
              <a:t>Socrates is a man  represented as SOCRATESMAN</a:t>
            </a:r>
          </a:p>
          <a:p>
            <a:pPr marL="457200" indent="-457200">
              <a:buFont typeface="+mj-lt"/>
              <a:buAutoNum type="arabicPeriod"/>
            </a:pPr>
            <a:r>
              <a:rPr lang="en-US" sz="2000" dirty="0" smtClean="0"/>
              <a:t>Pluto is a man represented as  PLUTOMAN </a:t>
            </a:r>
          </a:p>
          <a:p>
            <a:r>
              <a:rPr lang="en-US" sz="2000" dirty="0" smtClean="0"/>
              <a:t>Both are separate assertion and cannot draw any conclusion about similarities</a:t>
            </a:r>
          </a:p>
          <a:p>
            <a:r>
              <a:rPr lang="en-US" sz="2000" dirty="0" smtClean="0"/>
              <a:t>If these facts are represented as MAN(SOCRATES) MAN(PLUTO). Now the structure of representation reflects the structure of knowledge. We should apply predicates to arguments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857232"/>
            <a:ext cx="7858180" cy="5715040"/>
          </a:xfrm>
        </p:spPr>
        <p:txBody>
          <a:bodyPr>
            <a:noAutofit/>
          </a:bodyPr>
          <a:lstStyle/>
          <a:p>
            <a:r>
              <a:rPr lang="en-US" sz="1800" dirty="0" smtClean="0"/>
              <a:t>The resolution procedure is a simple </a:t>
            </a:r>
            <a:r>
              <a:rPr lang="en-US" sz="1800" b="1" dirty="0" smtClean="0"/>
              <a:t>iterative process</a:t>
            </a:r>
          </a:p>
          <a:p>
            <a:r>
              <a:rPr lang="en-US" sz="1800" dirty="0" smtClean="0"/>
              <a:t>At each step, two clauses, called the </a:t>
            </a:r>
            <a:r>
              <a:rPr lang="en-US" sz="1800" b="1" i="1" dirty="0" smtClean="0"/>
              <a:t>parent clauses</a:t>
            </a:r>
            <a:r>
              <a:rPr lang="en-US" sz="1800" i="1" dirty="0" smtClean="0"/>
              <a:t>, </a:t>
            </a:r>
            <a:r>
              <a:rPr lang="en-US" sz="1800" dirty="0" smtClean="0"/>
              <a:t>are compared  yielding a new clause that has been inferred from them. </a:t>
            </a:r>
          </a:p>
          <a:p>
            <a:r>
              <a:rPr lang="en-US" sz="1800" dirty="0" smtClean="0"/>
              <a:t>The new clause represents ways</a:t>
            </a:r>
            <a:r>
              <a:rPr lang="en-US" sz="1800" i="1" dirty="0" smtClean="0"/>
              <a:t> </a:t>
            </a:r>
            <a:r>
              <a:rPr lang="en-US" sz="1800" dirty="0" smtClean="0"/>
              <a:t>that the two parent clauses interact with each other. </a:t>
            </a:r>
          </a:p>
          <a:p>
            <a:r>
              <a:rPr lang="en-US" sz="1800" dirty="0" smtClean="0"/>
              <a:t>Suppose that there are two clauses in the system:</a:t>
            </a:r>
          </a:p>
          <a:p>
            <a:pPr lvl="1">
              <a:spcBef>
                <a:spcPts val="0"/>
              </a:spcBef>
            </a:pPr>
            <a:r>
              <a:rPr lang="en-US" sz="1600" b="1" i="1" dirty="0" smtClean="0">
                <a:solidFill>
                  <a:schemeClr val="tx1"/>
                </a:solidFill>
              </a:rPr>
              <a:t>winter </a:t>
            </a:r>
            <a:r>
              <a:rPr lang="en-US" sz="1600" b="1" dirty="0" smtClean="0">
                <a:solidFill>
                  <a:schemeClr val="tx1"/>
                </a:solidFill>
              </a:rPr>
              <a:t>V</a:t>
            </a:r>
            <a:r>
              <a:rPr lang="en-US" sz="1600" b="1" i="1" dirty="0" smtClean="0">
                <a:solidFill>
                  <a:schemeClr val="tx1"/>
                </a:solidFill>
              </a:rPr>
              <a:t> summer</a:t>
            </a:r>
          </a:p>
          <a:p>
            <a:pPr lvl="1">
              <a:spcBef>
                <a:spcPts val="0"/>
              </a:spcBef>
            </a:pPr>
            <a:r>
              <a:rPr lang="en-US" sz="1600" b="1" i="1" dirty="0" smtClean="0">
                <a:solidFill>
                  <a:schemeClr val="tx1"/>
                </a:solidFill>
              </a:rPr>
              <a:t> ¬ winter </a:t>
            </a:r>
            <a:r>
              <a:rPr lang="en-US" sz="1600" b="1" dirty="0" smtClean="0">
                <a:solidFill>
                  <a:schemeClr val="tx1"/>
                </a:solidFill>
              </a:rPr>
              <a:t>V</a:t>
            </a:r>
            <a:r>
              <a:rPr lang="en-US" sz="1600" b="1" i="1" dirty="0" smtClean="0">
                <a:solidFill>
                  <a:schemeClr val="tx1"/>
                </a:solidFill>
              </a:rPr>
              <a:t> cold</a:t>
            </a:r>
          </a:p>
          <a:p>
            <a:pPr lvl="1">
              <a:spcBef>
                <a:spcPts val="0"/>
              </a:spcBef>
            </a:pPr>
            <a:r>
              <a:rPr lang="en-US" sz="1600" b="1" dirty="0" smtClean="0">
                <a:solidFill>
                  <a:schemeClr val="tx1"/>
                </a:solidFill>
              </a:rPr>
              <a:t>From this we can deduce</a:t>
            </a:r>
            <a:r>
              <a:rPr lang="en-US" sz="1600" b="1" i="1" dirty="0" smtClean="0">
                <a:solidFill>
                  <a:schemeClr val="tx1"/>
                </a:solidFill>
              </a:rPr>
              <a:t>    summer V cold (Resolvent)</a:t>
            </a:r>
          </a:p>
          <a:p>
            <a:r>
              <a:rPr lang="en-US" sz="1800" dirty="0" smtClean="0"/>
              <a:t>If the clause that is produced is the empty clause, then a  contradiction has been found. For example, the two clauses</a:t>
            </a:r>
          </a:p>
          <a:p>
            <a:pPr lvl="1">
              <a:spcBef>
                <a:spcPts val="0"/>
              </a:spcBef>
            </a:pPr>
            <a:r>
              <a:rPr lang="en-US" sz="1500" i="1" dirty="0" smtClean="0"/>
              <a:t>	</a:t>
            </a:r>
            <a:r>
              <a:rPr lang="en-US" sz="1500" b="1" i="1" dirty="0" smtClean="0">
                <a:solidFill>
                  <a:schemeClr val="tx1"/>
                </a:solidFill>
              </a:rPr>
              <a:t>winter</a:t>
            </a:r>
          </a:p>
          <a:p>
            <a:pPr lvl="1">
              <a:spcBef>
                <a:spcPts val="0"/>
              </a:spcBef>
            </a:pPr>
            <a:r>
              <a:rPr lang="en-US" sz="1500" b="1" i="1" dirty="0" smtClean="0">
                <a:solidFill>
                  <a:schemeClr val="tx1"/>
                </a:solidFill>
              </a:rPr>
              <a:t>	¬ winter</a:t>
            </a:r>
          </a:p>
          <a:p>
            <a:pPr>
              <a:spcBef>
                <a:spcPts val="0"/>
              </a:spcBef>
            </a:pPr>
            <a:r>
              <a:rPr lang="en-US" sz="1800" dirty="0" smtClean="0"/>
              <a:t>The theoretical basis of the resolution procedure in </a:t>
            </a:r>
            <a:r>
              <a:rPr lang="en-US" sz="1800" b="1" dirty="0" smtClean="0"/>
              <a:t>predicate logic </a:t>
            </a:r>
            <a:r>
              <a:rPr lang="en-US" sz="1800" dirty="0" smtClean="0"/>
              <a:t>is Herbrand's theorem [Chang and Lee, 1973J, which tells us the following:</a:t>
            </a:r>
          </a:p>
          <a:p>
            <a:pPr lvl="1"/>
            <a:r>
              <a:rPr lang="en-US" sz="1600" dirty="0" smtClean="0">
                <a:solidFill>
                  <a:schemeClr val="tx1"/>
                </a:solidFill>
              </a:rPr>
              <a:t>To show that a set of clauses </a:t>
            </a:r>
            <a:r>
              <a:rPr lang="en-US" sz="1600" i="1" dirty="0" smtClean="0">
                <a:solidFill>
                  <a:schemeClr val="tx1"/>
                </a:solidFill>
              </a:rPr>
              <a:t>S</a:t>
            </a:r>
            <a:r>
              <a:rPr lang="en-US" sz="1600" dirty="0" smtClean="0">
                <a:solidFill>
                  <a:schemeClr val="tx1"/>
                </a:solidFill>
              </a:rPr>
              <a:t> is unsatisfiable, it is necessary to consider only interpretations over a particular set, called the </a:t>
            </a:r>
            <a:r>
              <a:rPr lang="en-US" sz="1600" i="1" dirty="0" smtClean="0">
                <a:solidFill>
                  <a:schemeClr val="tx1"/>
                </a:solidFill>
              </a:rPr>
              <a:t>Herbrand universe </a:t>
            </a:r>
            <a:r>
              <a:rPr lang="en-US" sz="1600" dirty="0" smtClean="0">
                <a:solidFill>
                  <a:schemeClr val="tx1"/>
                </a:solidFill>
              </a:rPr>
              <a:t>of </a:t>
            </a:r>
            <a:r>
              <a:rPr lang="en-US" sz="1600" i="1" dirty="0" smtClean="0">
                <a:solidFill>
                  <a:schemeClr val="tx1"/>
                </a:solidFill>
              </a:rPr>
              <a:t>S.</a:t>
            </a:r>
          </a:p>
          <a:p>
            <a:pPr lvl="1"/>
            <a:r>
              <a:rPr lang="en-US" sz="1600" dirty="0" smtClean="0">
                <a:solidFill>
                  <a:schemeClr val="tx1"/>
                </a:solidFill>
              </a:rPr>
              <a:t> A set of clauses S is unsatisfiable if and only if a finite subset of ground instances (in which all bound variables have had a value substituted for them) of S is unsatisfiable</a:t>
            </a:r>
            <a:endParaRPr lang="en-US" sz="1600" i="1" dirty="0" smtClean="0">
              <a:solidFill>
                <a:schemeClr val="tx1"/>
              </a:solidFill>
            </a:endParaRPr>
          </a:p>
        </p:txBody>
      </p:sp>
      <p:sp>
        <p:nvSpPr>
          <p:cNvPr id="4" name="Title 1"/>
          <p:cNvSpPr>
            <a:spLocks noGrp="1"/>
          </p:cNvSpPr>
          <p:nvPr>
            <p:ph type="title"/>
          </p:nvPr>
        </p:nvSpPr>
        <p:spPr>
          <a:xfrm>
            <a:off x="428596" y="0"/>
            <a:ext cx="7239000" cy="751506"/>
          </a:xfrm>
        </p:spPr>
        <p:txBody>
          <a:bodyPr>
            <a:normAutofit/>
          </a:bodyPr>
          <a:lstStyle/>
          <a:p>
            <a:r>
              <a:rPr lang="en-US" sz="2800" dirty="0" smtClean="0"/>
              <a:t>Resolution Cont..</a:t>
            </a:r>
            <a:br>
              <a:rPr lang="en-US" sz="2800" dirty="0" smtClean="0"/>
            </a:br>
            <a:r>
              <a:rPr lang="en-US" sz="1800" i="1" dirty="0" smtClean="0"/>
              <a:t>The basis of resolution</a:t>
            </a:r>
            <a:endParaRPr lang="en-IN"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7543824" cy="5384190"/>
          </a:xfrm>
        </p:spPr>
        <p:txBody>
          <a:bodyPr>
            <a:normAutofit fontScale="92500" lnSpcReduction="10000"/>
          </a:bodyPr>
          <a:lstStyle/>
          <a:p>
            <a:pPr algn="just">
              <a:buNone/>
            </a:pPr>
            <a:r>
              <a:rPr lang="en-US" sz="1900" dirty="0" smtClean="0"/>
              <a:t>    In propositional logic, the procedure for producing a proof by resolution of proposition </a:t>
            </a:r>
            <a:r>
              <a:rPr lang="en-US" sz="1900" i="1" dirty="0" smtClean="0"/>
              <a:t>P </a:t>
            </a:r>
            <a:r>
              <a:rPr lang="en-US" sz="1900" dirty="0" smtClean="0"/>
              <a:t>with respect to a set of axioms </a:t>
            </a:r>
            <a:r>
              <a:rPr lang="en-US" sz="1900" i="1" dirty="0" smtClean="0"/>
              <a:t>F </a:t>
            </a:r>
            <a:r>
              <a:rPr lang="en-US" sz="1900" dirty="0" smtClean="0"/>
              <a:t>is the following.</a:t>
            </a:r>
            <a:endParaRPr lang="en-US" sz="1900" b="1" i="1" dirty="0" smtClean="0"/>
          </a:p>
          <a:p>
            <a:pPr>
              <a:buNone/>
            </a:pPr>
            <a:r>
              <a:rPr lang="en-US" sz="2400" b="1" i="1" dirty="0" smtClean="0"/>
              <a:t>Algorithm: Propositional Resolution</a:t>
            </a:r>
          </a:p>
          <a:p>
            <a:pPr algn="just">
              <a:buNone/>
            </a:pPr>
            <a:r>
              <a:rPr lang="en-US" sz="2400" dirty="0" smtClean="0"/>
              <a:t>1 </a:t>
            </a:r>
            <a:r>
              <a:rPr lang="en-US" sz="2000" dirty="0" smtClean="0"/>
              <a:t>Convert all the propositions of </a:t>
            </a:r>
            <a:r>
              <a:rPr lang="en-US" sz="2000" i="1" dirty="0" smtClean="0"/>
              <a:t>F </a:t>
            </a:r>
            <a:r>
              <a:rPr lang="en-US" sz="2000" dirty="0" smtClean="0"/>
              <a:t>to clause form.</a:t>
            </a:r>
          </a:p>
          <a:p>
            <a:pPr algn="just">
              <a:buNone/>
            </a:pPr>
            <a:r>
              <a:rPr lang="en-US" sz="2000" dirty="0" smtClean="0"/>
              <a:t>2. Negate </a:t>
            </a:r>
            <a:r>
              <a:rPr lang="en-US" sz="2000" i="1" dirty="0" smtClean="0"/>
              <a:t>P </a:t>
            </a:r>
            <a:r>
              <a:rPr lang="en-US" sz="2000" dirty="0" smtClean="0"/>
              <a:t>and convert the result to clause form. Add it to the set of clauses obtained in step 1.</a:t>
            </a:r>
          </a:p>
          <a:p>
            <a:pPr algn="just">
              <a:buNone/>
            </a:pPr>
            <a:r>
              <a:rPr lang="en-US" sz="2000" dirty="0" smtClean="0"/>
              <a:t>3. Repeat until either a contradiction is found or no progress can be made:</a:t>
            </a:r>
          </a:p>
          <a:p>
            <a:pPr algn="just">
              <a:buNone/>
            </a:pPr>
            <a:r>
              <a:rPr lang="en-US" sz="2000" dirty="0" smtClean="0"/>
              <a:t>      (a) Select two clauses. Call these the parent  clauses.</a:t>
            </a:r>
          </a:p>
          <a:p>
            <a:pPr algn="just">
              <a:buNone/>
            </a:pPr>
            <a:r>
              <a:rPr lang="en-US" sz="2000" dirty="0" smtClean="0"/>
              <a:t>      (b) Resolve them together. The resulting clause, called the </a:t>
            </a:r>
            <a:r>
              <a:rPr lang="en-US" sz="2000" i="1" dirty="0" smtClean="0"/>
              <a:t>resolvent, </a:t>
            </a:r>
            <a:r>
              <a:rPr lang="en-US" sz="2000" dirty="0" smtClean="0"/>
              <a:t>will be the disjunction of all of  the literals of both of the parent clauses with the following exception: If there are any pairs of literals  </a:t>
            </a:r>
          </a:p>
          <a:p>
            <a:pPr algn="just">
              <a:buNone/>
            </a:pPr>
            <a:r>
              <a:rPr lang="en-US" sz="2000" i="1" dirty="0" smtClean="0"/>
              <a:t>      L</a:t>
            </a:r>
            <a:r>
              <a:rPr lang="en-US" sz="2000" dirty="0" smtClean="0"/>
              <a:t> and </a:t>
            </a:r>
            <a:r>
              <a:rPr lang="en-US" sz="2000" i="1" dirty="0" smtClean="0"/>
              <a:t>¬ L </a:t>
            </a:r>
            <a:r>
              <a:rPr lang="en-US" sz="2000" dirty="0" smtClean="0"/>
              <a:t>such that one of the parent clauses contains </a:t>
            </a:r>
            <a:r>
              <a:rPr lang="en-US" sz="2000" i="1" dirty="0" smtClean="0"/>
              <a:t>L</a:t>
            </a:r>
            <a:r>
              <a:rPr lang="en-US" sz="2000" dirty="0" smtClean="0"/>
              <a:t> and the other contains </a:t>
            </a:r>
            <a:r>
              <a:rPr lang="en-US" sz="2000" i="1" dirty="0" smtClean="0"/>
              <a:t>¬ L, </a:t>
            </a:r>
            <a:r>
              <a:rPr lang="en-US" sz="2000" dirty="0" smtClean="0"/>
              <a:t>then select one such pair and eliminate both </a:t>
            </a:r>
            <a:r>
              <a:rPr lang="en-US" sz="2000" i="1" dirty="0" smtClean="0"/>
              <a:t>L</a:t>
            </a:r>
            <a:r>
              <a:rPr lang="en-US" sz="2000" dirty="0" smtClean="0"/>
              <a:t> and </a:t>
            </a:r>
            <a:r>
              <a:rPr lang="en-US" sz="2000" i="1" dirty="0" smtClean="0"/>
              <a:t>¬ L </a:t>
            </a:r>
            <a:r>
              <a:rPr lang="en-US" sz="2000" dirty="0" smtClean="0"/>
              <a:t>from the resolvent.</a:t>
            </a:r>
          </a:p>
          <a:p>
            <a:pPr algn="just">
              <a:buNone/>
            </a:pPr>
            <a:r>
              <a:rPr lang="en-US" sz="2000" dirty="0" smtClean="0"/>
              <a:t>      (c) If the resolvent is the empty clause, then a contradiction has been found. If it is not, then add it to the set of clauses available to the procedure.</a:t>
            </a:r>
          </a:p>
          <a:p>
            <a:endParaRPr lang="en-IN" dirty="0"/>
          </a:p>
        </p:txBody>
      </p:sp>
      <p:sp>
        <p:nvSpPr>
          <p:cNvPr id="4" name="Title 1"/>
          <p:cNvSpPr>
            <a:spLocks noGrp="1"/>
          </p:cNvSpPr>
          <p:nvPr>
            <p:ph type="title"/>
          </p:nvPr>
        </p:nvSpPr>
        <p:spPr>
          <a:xfrm>
            <a:off x="457200" y="142852"/>
            <a:ext cx="7239000" cy="785818"/>
          </a:xfrm>
        </p:spPr>
        <p:txBody>
          <a:bodyPr>
            <a:normAutofit/>
          </a:bodyPr>
          <a:lstStyle/>
          <a:p>
            <a:r>
              <a:rPr lang="en-US" sz="2400" dirty="0" smtClean="0"/>
              <a:t>Resolution Cont..</a:t>
            </a:r>
            <a:r>
              <a:rPr lang="en-US" sz="2800" dirty="0" smtClean="0"/>
              <a:t/>
            </a:r>
            <a:br>
              <a:rPr lang="en-US" sz="2800" dirty="0" smtClean="0"/>
            </a:br>
            <a:r>
              <a:rPr lang="en-US" sz="1800" i="1" dirty="0" smtClean="0"/>
              <a:t>Resolution in propositional logic</a:t>
            </a:r>
            <a:endParaRPr lang="en-I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7239000" cy="5312752"/>
          </a:xfrm>
        </p:spPr>
        <p:txBody>
          <a:bodyPr/>
          <a:lstStyle/>
          <a:p>
            <a:pPr>
              <a:buNone/>
            </a:pPr>
            <a:r>
              <a:rPr lang="en-US" sz="2000" dirty="0" smtClean="0"/>
              <a:t>Example:</a:t>
            </a:r>
          </a:p>
          <a:p>
            <a:pPr>
              <a:buNone/>
            </a:pPr>
            <a:endParaRPr lang="en-US" dirty="0" smtClean="0"/>
          </a:p>
          <a:p>
            <a:pPr>
              <a:buNone/>
            </a:pPr>
            <a:endParaRPr lang="en-US" dirty="0" smtClean="0"/>
          </a:p>
          <a:p>
            <a:pPr>
              <a:buNone/>
            </a:pPr>
            <a:endParaRPr lang="en-US" dirty="0" smtClean="0"/>
          </a:p>
          <a:p>
            <a:pPr>
              <a:buNone/>
            </a:pPr>
            <a:r>
              <a:rPr lang="en-US" sz="2000" dirty="0" smtClean="0"/>
              <a:t>we want to prove </a:t>
            </a:r>
            <a:r>
              <a:rPr lang="en-US" sz="2000" i="1" dirty="0" smtClean="0"/>
              <a:t>R</a:t>
            </a:r>
          </a:p>
          <a:p>
            <a:pPr>
              <a:buNone/>
            </a:pPr>
            <a:r>
              <a:rPr lang="en-US" sz="2000" dirty="0" smtClean="0"/>
              <a:t>First we convert the axioms to clause form, as shown in the second column</a:t>
            </a:r>
          </a:p>
          <a:p>
            <a:pPr>
              <a:buNone/>
            </a:pPr>
            <a:r>
              <a:rPr lang="en-US" sz="2000" dirty="0" smtClean="0"/>
              <a:t>Then we negate </a:t>
            </a:r>
            <a:r>
              <a:rPr lang="en-US" sz="2000" i="1" dirty="0" smtClean="0"/>
              <a:t>R, </a:t>
            </a:r>
            <a:r>
              <a:rPr lang="en-US" sz="2000" dirty="0" smtClean="0"/>
              <a:t>producing</a:t>
            </a:r>
            <a:r>
              <a:rPr lang="en-US" sz="2000" i="1" dirty="0" smtClean="0"/>
              <a:t> ¬ R</a:t>
            </a:r>
            <a:endParaRPr lang="en-US" sz="2000"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a:p>
        </p:txBody>
      </p:sp>
      <p:sp>
        <p:nvSpPr>
          <p:cNvPr id="4" name="Title 1"/>
          <p:cNvSpPr>
            <a:spLocks noGrp="1"/>
          </p:cNvSpPr>
          <p:nvPr>
            <p:ph type="title"/>
          </p:nvPr>
        </p:nvSpPr>
        <p:spPr>
          <a:xfrm>
            <a:off x="500034" y="214290"/>
            <a:ext cx="7239000" cy="680068"/>
          </a:xfrm>
        </p:spPr>
        <p:txBody>
          <a:bodyPr>
            <a:normAutofit/>
          </a:bodyPr>
          <a:lstStyle/>
          <a:p>
            <a:r>
              <a:rPr lang="en-US" sz="2400" dirty="0" smtClean="0"/>
              <a:t>Resolution Cont..</a:t>
            </a:r>
            <a:r>
              <a:rPr lang="en-US" sz="2800" dirty="0" smtClean="0"/>
              <a:t/>
            </a:r>
            <a:br>
              <a:rPr lang="en-US" sz="2800" dirty="0" smtClean="0"/>
            </a:br>
            <a:r>
              <a:rPr lang="en-US" sz="1800" i="1" dirty="0" smtClean="0"/>
              <a:t>Resolution in propositional logic</a:t>
            </a:r>
            <a:endParaRPr lang="en-IN" sz="2800" dirty="0"/>
          </a:p>
        </p:txBody>
      </p:sp>
      <p:pic>
        <p:nvPicPr>
          <p:cNvPr id="5" name="Picture 2" descr="S:\StudentWorkers\ALI__AI_powerpoint\chapter parts - second\images-second\2_16.PNG"/>
          <p:cNvPicPr>
            <a:picLocks noChangeAspect="1" noChangeArrowheads="1"/>
          </p:cNvPicPr>
          <p:nvPr/>
        </p:nvPicPr>
        <p:blipFill>
          <a:blip r:embed="rId2" cstate="print"/>
          <a:srcRect b="14457"/>
          <a:stretch>
            <a:fillRect/>
          </a:stretch>
        </p:blipFill>
        <p:spPr bwMode="auto">
          <a:xfrm>
            <a:off x="714348" y="1571612"/>
            <a:ext cx="5429288" cy="1500198"/>
          </a:xfrm>
          <a:prstGeom prst="rect">
            <a:avLst/>
          </a:prstGeom>
          <a:noFill/>
        </p:spPr>
      </p:pic>
      <p:pic>
        <p:nvPicPr>
          <p:cNvPr id="1026" name="Picture 2"/>
          <p:cNvPicPr>
            <a:picLocks noChangeAspect="1" noChangeArrowheads="1"/>
          </p:cNvPicPr>
          <p:nvPr/>
        </p:nvPicPr>
        <p:blipFill>
          <a:blip r:embed="rId3"/>
          <a:srcRect/>
          <a:stretch>
            <a:fillRect/>
          </a:stretch>
        </p:blipFill>
        <p:spPr bwMode="auto">
          <a:xfrm>
            <a:off x="1857356" y="4572008"/>
            <a:ext cx="2990850" cy="18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7239000" cy="537192"/>
          </a:xfrm>
        </p:spPr>
        <p:txBody>
          <a:bodyPr>
            <a:normAutofit/>
          </a:bodyPr>
          <a:lstStyle/>
          <a:p>
            <a:r>
              <a:rPr lang="en-US" sz="2400" dirty="0" smtClean="0"/>
              <a:t>The unification algorithm</a:t>
            </a:r>
            <a:endParaRPr lang="en-IN" sz="2400" dirty="0"/>
          </a:p>
        </p:txBody>
      </p:sp>
      <p:sp>
        <p:nvSpPr>
          <p:cNvPr id="3" name="Content Placeholder 2"/>
          <p:cNvSpPr>
            <a:spLocks noGrp="1"/>
          </p:cNvSpPr>
          <p:nvPr>
            <p:ph idx="1"/>
          </p:nvPr>
        </p:nvSpPr>
        <p:spPr>
          <a:xfrm>
            <a:off x="457200" y="857232"/>
            <a:ext cx="7239000" cy="5598504"/>
          </a:xfrm>
        </p:spPr>
        <p:txBody>
          <a:bodyPr>
            <a:normAutofit fontScale="92500" lnSpcReduction="10000"/>
          </a:bodyPr>
          <a:lstStyle/>
          <a:p>
            <a:pPr>
              <a:buNone/>
            </a:pPr>
            <a:endParaRPr lang="en-US" sz="2200" b="1" dirty="0" smtClean="0"/>
          </a:p>
          <a:p>
            <a:pPr algn="just"/>
            <a:r>
              <a:rPr lang="en-US" sz="2200" dirty="0" smtClean="0"/>
              <a:t>In predicate logic, this matching process is more complicated since the arguments of the predicates must be considered. </a:t>
            </a:r>
          </a:p>
          <a:p>
            <a:pPr algn="just"/>
            <a:r>
              <a:rPr lang="en-US" sz="2200" b="1" dirty="0" smtClean="0"/>
              <a:t>For example, </a:t>
            </a:r>
            <a:r>
              <a:rPr lang="en-US" sz="2200" b="1" i="1" dirty="0" smtClean="0"/>
              <a:t>man(John) </a:t>
            </a:r>
            <a:r>
              <a:rPr lang="en-US" sz="2200" b="1" dirty="0" smtClean="0"/>
              <a:t>and</a:t>
            </a:r>
            <a:r>
              <a:rPr lang="en-US" sz="2200" b="1" i="1" dirty="0" smtClean="0"/>
              <a:t> ¬ man(John) </a:t>
            </a:r>
            <a:r>
              <a:rPr lang="en-US" sz="2200" b="1" dirty="0" smtClean="0"/>
              <a:t>is a contradiction, while</a:t>
            </a:r>
            <a:r>
              <a:rPr lang="en-US" sz="2200" b="1" i="1" dirty="0" smtClean="0"/>
              <a:t> man(John) </a:t>
            </a:r>
            <a:r>
              <a:rPr lang="en-US" sz="2200" b="1" dirty="0" smtClean="0"/>
              <a:t>and  </a:t>
            </a:r>
            <a:r>
              <a:rPr lang="en-US" sz="2200" b="1" i="1" dirty="0" smtClean="0"/>
              <a:t>¬ man(Spot) </a:t>
            </a:r>
            <a:r>
              <a:rPr lang="en-US" sz="2200" b="1" dirty="0" smtClean="0"/>
              <a:t>is not. </a:t>
            </a:r>
          </a:p>
          <a:p>
            <a:pPr algn="just"/>
            <a:r>
              <a:rPr lang="en-US" sz="2200" dirty="0" smtClean="0"/>
              <a:t>Thus, in order to determine contradictions, a matching procedure is needed that compares two literals and discovers whether there exists a set of substitutions that makes them identical. </a:t>
            </a:r>
          </a:p>
          <a:p>
            <a:pPr algn="just"/>
            <a:r>
              <a:rPr lang="en-US" sz="2200" dirty="0" smtClean="0"/>
              <a:t>The </a:t>
            </a:r>
            <a:r>
              <a:rPr lang="en-US" sz="2200" i="1" dirty="0" smtClean="0"/>
              <a:t>unification algorithm, is  a </a:t>
            </a:r>
            <a:r>
              <a:rPr lang="en-US" sz="2200" dirty="0" smtClean="0"/>
              <a:t>straightforward recursive procedure that does  this.</a:t>
            </a:r>
          </a:p>
          <a:p>
            <a:pPr algn="just"/>
            <a:r>
              <a:rPr lang="en-US" sz="2200" b="1" dirty="0" smtClean="0"/>
              <a:t>The basic idea –If the initial predicate symbols are the same  we can proceed. Otherwise, they cannot be unified.</a:t>
            </a:r>
          </a:p>
          <a:p>
            <a:r>
              <a:rPr lang="en-US" sz="2200" b="1" dirty="0" smtClean="0"/>
              <a:t>Example- </a:t>
            </a:r>
            <a:r>
              <a:rPr lang="en-US" sz="2400" b="1" i="1" dirty="0" err="1" smtClean="0"/>
              <a:t>tryassassinate</a:t>
            </a:r>
            <a:r>
              <a:rPr lang="en-US" sz="2400" b="1" i="1" dirty="0" smtClean="0"/>
              <a:t> (Marcus, Caesar)</a:t>
            </a:r>
          </a:p>
          <a:p>
            <a:pPr>
              <a:buNone/>
            </a:pPr>
            <a:r>
              <a:rPr lang="en-US" sz="2400" b="1" i="1" dirty="0" smtClean="0"/>
              <a:t>                 hate(Marcus, Caesar</a:t>
            </a:r>
            <a:r>
              <a:rPr lang="en-US" sz="2400" i="1" dirty="0" smtClean="0"/>
              <a:t>)</a:t>
            </a:r>
          </a:p>
          <a:p>
            <a:r>
              <a:rPr lang="en-US" sz="2400" dirty="0" smtClean="0"/>
              <a:t>If the predicate symbols match, then we must check the arguments, one pair at a time.</a:t>
            </a:r>
            <a:endParaRPr lang="en-US" sz="2400" i="1" dirty="0" smtClean="0"/>
          </a:p>
          <a:p>
            <a:pPr algn="just"/>
            <a:endParaRPr lang="en-US" sz="2200" dirty="0" smtClean="0"/>
          </a:p>
          <a:p>
            <a:pPr algn="just"/>
            <a:endParaRPr lang="en-US" sz="2200" dirty="0" smtClean="0"/>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7543824" cy="5572164"/>
          </a:xfrm>
        </p:spPr>
        <p:txBody>
          <a:bodyPr>
            <a:normAutofit fontScale="55000" lnSpcReduction="20000"/>
          </a:bodyPr>
          <a:lstStyle/>
          <a:p>
            <a:r>
              <a:rPr lang="en-US" sz="2800" dirty="0" smtClean="0"/>
              <a:t>The matching rules:- </a:t>
            </a:r>
          </a:p>
          <a:p>
            <a:pPr lvl="1"/>
            <a:r>
              <a:rPr lang="en-US" sz="3200" dirty="0" smtClean="0">
                <a:solidFill>
                  <a:schemeClr val="tx1"/>
                </a:solidFill>
              </a:rPr>
              <a:t>Different constants or predicates cannot match; identical ones can. </a:t>
            </a:r>
          </a:p>
          <a:p>
            <a:pPr lvl="1"/>
            <a:r>
              <a:rPr lang="en-US" sz="3200" dirty="0" smtClean="0">
                <a:solidFill>
                  <a:schemeClr val="tx1"/>
                </a:solidFill>
              </a:rPr>
              <a:t>A variable can match another variable, any constant, or a predicate expression, with the restriction that the predicate expression must not contain any instances of the variable being matched.</a:t>
            </a:r>
          </a:p>
          <a:p>
            <a:pPr lvl="1"/>
            <a:r>
              <a:rPr lang="en-US" sz="3200" dirty="0" smtClean="0">
                <a:solidFill>
                  <a:schemeClr val="tx1"/>
                </a:solidFill>
              </a:rPr>
              <a:t>There must be  a single, consistent substitution for the entire literal . Each substitution that is found should be  applied it to the remainder of the literals before we continue trying to unify them. </a:t>
            </a:r>
          </a:p>
          <a:p>
            <a:r>
              <a:rPr lang="en-US" sz="2800" dirty="0" smtClean="0"/>
              <a:t>For example, suppose we want to unify the expressions</a:t>
            </a:r>
          </a:p>
          <a:p>
            <a:pPr marL="749808" lvl="1" indent="-457200">
              <a:lnSpc>
                <a:spcPct val="120000"/>
              </a:lnSpc>
              <a:spcBef>
                <a:spcPts val="0"/>
              </a:spcBef>
              <a:buFont typeface="+mj-lt"/>
              <a:buAutoNum type="arabicPeriod"/>
            </a:pPr>
            <a:r>
              <a:rPr lang="en-US" sz="2500" i="1" dirty="0" smtClean="0"/>
              <a:t>	</a:t>
            </a:r>
            <a:r>
              <a:rPr lang="en-US" sz="2500" i="1" dirty="0" smtClean="0">
                <a:solidFill>
                  <a:schemeClr val="tx1"/>
                </a:solidFill>
              </a:rPr>
              <a:t>P(x, x)</a:t>
            </a:r>
          </a:p>
          <a:p>
            <a:pPr marL="749808" lvl="1" indent="-457200">
              <a:lnSpc>
                <a:spcPct val="120000"/>
              </a:lnSpc>
              <a:spcBef>
                <a:spcPts val="0"/>
              </a:spcBef>
              <a:buFont typeface="+mj-lt"/>
              <a:buAutoNum type="arabicPeriod"/>
            </a:pPr>
            <a:r>
              <a:rPr lang="en-US" sz="2500" i="1" dirty="0" smtClean="0">
                <a:solidFill>
                  <a:schemeClr val="tx1"/>
                </a:solidFill>
              </a:rPr>
              <a:t>	P(y, z)</a:t>
            </a:r>
          </a:p>
          <a:p>
            <a:pPr>
              <a:buNone/>
            </a:pPr>
            <a:r>
              <a:rPr lang="en-US" sz="2800" i="1" dirty="0" smtClean="0"/>
              <a:t>    if y is substituted for x y/x then</a:t>
            </a:r>
          </a:p>
          <a:p>
            <a:pPr marL="749808" lvl="1" indent="-457200">
              <a:lnSpc>
                <a:spcPct val="120000"/>
              </a:lnSpc>
              <a:spcBef>
                <a:spcPts val="0"/>
              </a:spcBef>
              <a:buFont typeface="+mj-lt"/>
              <a:buAutoNum type="arabicPeriod"/>
            </a:pPr>
            <a:r>
              <a:rPr lang="en-US" sz="2500" i="1" dirty="0" smtClean="0"/>
              <a:t>	</a:t>
            </a:r>
            <a:r>
              <a:rPr lang="en-US" sz="2500" i="1" dirty="0" smtClean="0">
                <a:solidFill>
                  <a:schemeClr val="tx1"/>
                </a:solidFill>
              </a:rPr>
              <a:t>P(y, y)</a:t>
            </a:r>
          </a:p>
          <a:p>
            <a:pPr marL="749808" lvl="1" indent="-457200">
              <a:lnSpc>
                <a:spcPct val="120000"/>
              </a:lnSpc>
              <a:spcBef>
                <a:spcPts val="0"/>
              </a:spcBef>
              <a:buFont typeface="+mj-lt"/>
              <a:buAutoNum type="arabicPeriod"/>
            </a:pPr>
            <a:r>
              <a:rPr lang="en-US" sz="2500" i="1" dirty="0" smtClean="0">
                <a:solidFill>
                  <a:schemeClr val="tx1"/>
                </a:solidFill>
              </a:rPr>
              <a:t>	P(y, z)</a:t>
            </a:r>
          </a:p>
          <a:p>
            <a:pPr lvl="1">
              <a:lnSpc>
                <a:spcPct val="120000"/>
              </a:lnSpc>
              <a:spcBef>
                <a:spcPts val="0"/>
              </a:spcBef>
            </a:pPr>
            <a:r>
              <a:rPr lang="en-US" sz="2900" dirty="0" smtClean="0">
                <a:solidFill>
                  <a:schemeClr val="tx1"/>
                </a:solidFill>
              </a:rPr>
              <a:t>attempt to unify arguments </a:t>
            </a:r>
            <a:r>
              <a:rPr lang="en-US" sz="2900" i="1" dirty="0" smtClean="0">
                <a:solidFill>
                  <a:schemeClr val="tx1"/>
                </a:solidFill>
              </a:rPr>
              <a:t>y </a:t>
            </a:r>
            <a:r>
              <a:rPr lang="en-US" sz="2900" dirty="0" smtClean="0">
                <a:solidFill>
                  <a:schemeClr val="tx1"/>
                </a:solidFill>
              </a:rPr>
              <a:t>and </a:t>
            </a:r>
            <a:r>
              <a:rPr lang="en-US" sz="2900" i="1" dirty="0" smtClean="0">
                <a:solidFill>
                  <a:schemeClr val="tx1"/>
                </a:solidFill>
              </a:rPr>
              <a:t>z, </a:t>
            </a:r>
            <a:r>
              <a:rPr lang="en-US" sz="2900" dirty="0" smtClean="0">
                <a:solidFill>
                  <a:schemeClr val="tx1"/>
                </a:solidFill>
              </a:rPr>
              <a:t>which succeeds with the substitution </a:t>
            </a:r>
            <a:r>
              <a:rPr lang="en-US" sz="2900" i="1" dirty="0" smtClean="0">
                <a:solidFill>
                  <a:schemeClr val="tx1"/>
                </a:solidFill>
              </a:rPr>
              <a:t>z/y</a:t>
            </a:r>
          </a:p>
          <a:p>
            <a:pPr lvl="1"/>
            <a:r>
              <a:rPr lang="en-US" sz="2900" dirty="0" smtClean="0">
                <a:solidFill>
                  <a:schemeClr val="tx1"/>
                </a:solidFill>
              </a:rPr>
              <a:t>The entire unification process has now succeeded with a substitution that is the composition of the two substitutions . The composition is written as 	(z/y)(y/x)</a:t>
            </a:r>
          </a:p>
          <a:p>
            <a:pPr lvl="1"/>
            <a:r>
              <a:rPr lang="en-US" sz="2900" dirty="0" smtClean="0">
                <a:solidFill>
                  <a:schemeClr val="tx1"/>
                </a:solidFill>
              </a:rPr>
              <a:t>In general, the substitution </a:t>
            </a:r>
            <a:r>
              <a:rPr lang="en-US" sz="2900" b="1" dirty="0" smtClean="0">
                <a:solidFill>
                  <a:schemeClr val="tx1"/>
                </a:solidFill>
              </a:rPr>
              <a:t>(a1/a2, a3/a4, …)(b1/b2, b3/b4, …)… </a:t>
            </a:r>
            <a:r>
              <a:rPr lang="en-US" sz="2900" dirty="0" smtClean="0">
                <a:solidFill>
                  <a:schemeClr val="tx1"/>
                </a:solidFill>
              </a:rPr>
              <a:t>means to apply all the substitutions of the right- most list, then take the result and apply all the ones of the next list, and so forth, until all substitutions have been applied.</a:t>
            </a:r>
          </a:p>
          <a:p>
            <a:r>
              <a:rPr lang="en-US" sz="2900" b="1" i="1" dirty="0" smtClean="0"/>
              <a:t>Try to unify f(x, x) and  g(x),g(x))</a:t>
            </a:r>
            <a:endParaRPr lang="en-IN" b="1" dirty="0">
              <a:solidFill>
                <a:schemeClr val="tx1"/>
              </a:solidFill>
            </a:endParaRPr>
          </a:p>
        </p:txBody>
      </p:sp>
      <p:sp>
        <p:nvSpPr>
          <p:cNvPr id="4" name="Title 1"/>
          <p:cNvSpPr>
            <a:spLocks noGrp="1"/>
          </p:cNvSpPr>
          <p:nvPr>
            <p:ph type="title"/>
          </p:nvPr>
        </p:nvSpPr>
        <p:spPr>
          <a:xfrm>
            <a:off x="457200" y="320040"/>
            <a:ext cx="7239000" cy="465754"/>
          </a:xfrm>
        </p:spPr>
        <p:txBody>
          <a:bodyPr>
            <a:normAutofit fontScale="90000"/>
          </a:bodyPr>
          <a:lstStyle/>
          <a:p>
            <a:r>
              <a:rPr lang="en-US" sz="2400" dirty="0" smtClean="0"/>
              <a:t/>
            </a:r>
            <a:br>
              <a:rPr lang="en-US" sz="2400" dirty="0" smtClean="0"/>
            </a:br>
            <a:r>
              <a:rPr lang="en-US" sz="2400" dirty="0" smtClean="0"/>
              <a:t> Resolution Cont.. </a:t>
            </a:r>
            <a:br>
              <a:rPr lang="en-US" sz="2400" dirty="0" smtClean="0"/>
            </a:br>
            <a:r>
              <a:rPr lang="en-US" sz="2000" dirty="0" smtClean="0"/>
              <a:t>The unification algorithm</a:t>
            </a:r>
            <a:endParaRPr lang="en-IN"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7239000" cy="5312752"/>
          </a:xfrm>
        </p:spPr>
        <p:txBody>
          <a:bodyPr>
            <a:normAutofit fontScale="62500" lnSpcReduction="20000"/>
          </a:bodyPr>
          <a:lstStyle/>
          <a:p>
            <a:pPr algn="just"/>
            <a:r>
              <a:rPr lang="en-US" dirty="0" smtClean="0"/>
              <a:t>The objective of the unification procedure is to discover at least one substitution that causes two literals to match</a:t>
            </a:r>
          </a:p>
          <a:p>
            <a:pPr algn="just"/>
            <a:r>
              <a:rPr lang="en-US" dirty="0" smtClean="0"/>
              <a:t>procedure Unify(L1 , L2), returns as its value a list representing the composition of the substitutions that were performed during the match</a:t>
            </a:r>
          </a:p>
          <a:p>
            <a:pPr algn="just"/>
            <a:r>
              <a:rPr lang="en-US" dirty="0" smtClean="0"/>
              <a:t>The empty list, NIL, indicates that a match was found without any substitutions. The list consisting of the single value FAIL indicates that the unification procedure failed</a:t>
            </a:r>
            <a:r>
              <a:rPr lang="en-US" sz="2000" dirty="0" smtClean="0"/>
              <a:t>.</a:t>
            </a:r>
            <a:endParaRPr lang="en-US" sz="2800" dirty="0" smtClean="0"/>
          </a:p>
          <a:p>
            <a:pPr>
              <a:buNone/>
            </a:pPr>
            <a:r>
              <a:rPr lang="en-US" sz="2800" i="1" dirty="0" smtClean="0"/>
              <a:t>Algorithm: Unify(L1, L2)</a:t>
            </a:r>
          </a:p>
          <a:p>
            <a:pPr>
              <a:buNone/>
            </a:pPr>
            <a:r>
              <a:rPr lang="en-US" sz="2800" dirty="0" smtClean="0"/>
              <a:t>I. If </a:t>
            </a:r>
            <a:r>
              <a:rPr lang="en-US" sz="2800" i="1" dirty="0" smtClean="0"/>
              <a:t>L1</a:t>
            </a:r>
            <a:r>
              <a:rPr lang="en-US" sz="2800" dirty="0" smtClean="0"/>
              <a:t> or </a:t>
            </a:r>
            <a:r>
              <a:rPr lang="en-US" sz="2800" i="1" dirty="0" smtClean="0"/>
              <a:t>L2</a:t>
            </a:r>
            <a:r>
              <a:rPr lang="en-US" sz="2800" dirty="0" smtClean="0"/>
              <a:t> are both variables or constants, then:</a:t>
            </a:r>
          </a:p>
          <a:p>
            <a:pPr>
              <a:buNone/>
            </a:pPr>
            <a:r>
              <a:rPr lang="en-US" sz="2800" dirty="0" smtClean="0"/>
              <a:t>      (a) If </a:t>
            </a:r>
            <a:r>
              <a:rPr lang="en-US" sz="2800" i="1" dirty="0" smtClean="0"/>
              <a:t>L1 </a:t>
            </a:r>
            <a:r>
              <a:rPr lang="en-US" sz="2800" dirty="0" smtClean="0"/>
              <a:t>and</a:t>
            </a:r>
            <a:r>
              <a:rPr lang="en-US" sz="2800" i="1" dirty="0" smtClean="0"/>
              <a:t> L2 </a:t>
            </a:r>
            <a:r>
              <a:rPr lang="en-US" sz="2800" dirty="0" smtClean="0"/>
              <a:t>are identical, then return NIL.</a:t>
            </a:r>
          </a:p>
          <a:p>
            <a:pPr>
              <a:buNone/>
            </a:pPr>
            <a:r>
              <a:rPr lang="en-US" sz="2800" dirty="0" smtClean="0"/>
              <a:t>      (b) Else if </a:t>
            </a:r>
            <a:r>
              <a:rPr lang="en-US" sz="2800" i="1" dirty="0" smtClean="0"/>
              <a:t>L1</a:t>
            </a:r>
            <a:r>
              <a:rPr lang="en-US" sz="2800" dirty="0" smtClean="0"/>
              <a:t> is a variable, then if</a:t>
            </a:r>
            <a:r>
              <a:rPr lang="en-US" sz="2800" i="1" dirty="0" smtClean="0"/>
              <a:t> L1 </a:t>
            </a:r>
            <a:r>
              <a:rPr lang="en-US" sz="2800" dirty="0" smtClean="0"/>
              <a:t>occurs in </a:t>
            </a:r>
            <a:r>
              <a:rPr lang="en-US" sz="2800" i="1" dirty="0" smtClean="0"/>
              <a:t>L2</a:t>
            </a:r>
            <a:r>
              <a:rPr lang="en-US" sz="2800" dirty="0" smtClean="0"/>
              <a:t> then return {FAIL}, else return </a:t>
            </a:r>
            <a:r>
              <a:rPr lang="en-US" sz="2800" i="1" dirty="0" smtClean="0"/>
              <a:t>(L2/L1).</a:t>
            </a:r>
          </a:p>
          <a:p>
            <a:pPr>
              <a:buNone/>
            </a:pPr>
            <a:r>
              <a:rPr lang="en-US" sz="2800" dirty="0" smtClean="0"/>
              <a:t>      (c) Else if </a:t>
            </a:r>
            <a:r>
              <a:rPr lang="en-US" sz="2800" i="1" dirty="0" smtClean="0"/>
              <a:t>L2 </a:t>
            </a:r>
            <a:r>
              <a:rPr lang="en-US" sz="2800" dirty="0" smtClean="0"/>
              <a:t>is a variable, then if </a:t>
            </a:r>
            <a:r>
              <a:rPr lang="en-US" sz="2800" i="1" dirty="0" smtClean="0"/>
              <a:t>L2 </a:t>
            </a:r>
            <a:r>
              <a:rPr lang="en-US" sz="2800" dirty="0" smtClean="0"/>
              <a:t>occurs in </a:t>
            </a:r>
            <a:r>
              <a:rPr lang="en-US" sz="2800" i="1" dirty="0" smtClean="0"/>
              <a:t>L1 </a:t>
            </a:r>
            <a:r>
              <a:rPr lang="en-US" sz="2800" dirty="0" smtClean="0"/>
              <a:t>then return {FAIL}</a:t>
            </a:r>
            <a:r>
              <a:rPr lang="en-US" sz="2800" i="1" dirty="0" smtClean="0"/>
              <a:t> </a:t>
            </a:r>
            <a:r>
              <a:rPr lang="en-US" sz="2800" dirty="0" smtClean="0"/>
              <a:t>, else return</a:t>
            </a:r>
            <a:r>
              <a:rPr lang="en-US" sz="2800" i="1" dirty="0" smtClean="0"/>
              <a:t> (L1/L2).</a:t>
            </a:r>
          </a:p>
          <a:p>
            <a:pPr>
              <a:buNone/>
            </a:pPr>
            <a:r>
              <a:rPr lang="en-US" sz="2800" dirty="0" smtClean="0"/>
              <a:t>      (d) Else return {FAIL}.</a:t>
            </a:r>
          </a:p>
          <a:p>
            <a:pPr>
              <a:buNone/>
            </a:pPr>
            <a:r>
              <a:rPr lang="en-US" sz="2800" dirty="0" smtClean="0"/>
              <a:t>2. If the initial predicate symbols in </a:t>
            </a:r>
            <a:r>
              <a:rPr lang="en-US" sz="2800" i="1" dirty="0" smtClean="0"/>
              <a:t>L1</a:t>
            </a:r>
            <a:r>
              <a:rPr lang="en-US" sz="2800" dirty="0" smtClean="0"/>
              <a:t> and </a:t>
            </a:r>
            <a:r>
              <a:rPr lang="en-US" sz="2800" i="1" dirty="0" smtClean="0"/>
              <a:t>L2 </a:t>
            </a:r>
            <a:r>
              <a:rPr lang="en-US" sz="2800" dirty="0" smtClean="0"/>
              <a:t>are not identical, then return {FAIL}</a:t>
            </a:r>
            <a:r>
              <a:rPr lang="en-US" sz="2800" i="1" dirty="0" smtClean="0"/>
              <a:t>.</a:t>
            </a:r>
          </a:p>
          <a:p>
            <a:pPr>
              <a:buNone/>
            </a:pPr>
            <a:r>
              <a:rPr lang="en-US" sz="2800" dirty="0" smtClean="0"/>
              <a:t>3. If</a:t>
            </a:r>
            <a:r>
              <a:rPr lang="en-US" sz="2800" i="1" dirty="0" smtClean="0"/>
              <a:t> LI </a:t>
            </a:r>
            <a:r>
              <a:rPr lang="en-US" sz="2800" dirty="0" smtClean="0"/>
              <a:t>and </a:t>
            </a:r>
            <a:r>
              <a:rPr lang="en-US" sz="2800" i="1" dirty="0" smtClean="0"/>
              <a:t>L2 </a:t>
            </a:r>
            <a:r>
              <a:rPr lang="en-US" sz="2800" dirty="0" smtClean="0"/>
              <a:t>have a different number of arguments, then return {FAIL}</a:t>
            </a:r>
            <a:r>
              <a:rPr lang="en-US" sz="2800" i="1" dirty="0" smtClean="0"/>
              <a:t>.</a:t>
            </a:r>
          </a:p>
          <a:p>
            <a:pPr>
              <a:buNone/>
            </a:pPr>
            <a:r>
              <a:rPr lang="en-US" sz="2800" dirty="0" smtClean="0"/>
              <a:t>4. Set </a:t>
            </a:r>
            <a:r>
              <a:rPr lang="en-US" sz="2800" i="1" dirty="0" smtClean="0"/>
              <a:t>SUBST</a:t>
            </a:r>
            <a:r>
              <a:rPr lang="en-US" sz="2800" dirty="0" smtClean="0"/>
              <a:t> to NIL</a:t>
            </a:r>
            <a:r>
              <a:rPr lang="en-US" sz="2800" i="1" dirty="0" smtClean="0"/>
              <a:t>.</a:t>
            </a:r>
            <a:endParaRPr lang="en-IN" b="1" dirty="0"/>
          </a:p>
        </p:txBody>
      </p:sp>
      <p:sp>
        <p:nvSpPr>
          <p:cNvPr id="4" name="Title 1"/>
          <p:cNvSpPr>
            <a:spLocks noGrp="1"/>
          </p:cNvSpPr>
          <p:nvPr>
            <p:ph type="title"/>
          </p:nvPr>
        </p:nvSpPr>
        <p:spPr>
          <a:xfrm>
            <a:off x="457200" y="320040"/>
            <a:ext cx="7239000" cy="751506"/>
          </a:xfrm>
        </p:spPr>
        <p:txBody>
          <a:bodyPr>
            <a:normAutofit fontScale="90000"/>
          </a:bodyPr>
          <a:lstStyle/>
          <a:p>
            <a:r>
              <a:rPr lang="en-US" sz="2400" dirty="0" smtClean="0"/>
              <a:t/>
            </a:r>
            <a:br>
              <a:rPr lang="en-US" sz="2400" dirty="0" smtClean="0"/>
            </a:br>
            <a:r>
              <a:rPr lang="en-US" sz="2400" dirty="0" smtClean="0"/>
              <a:t> Resolution Cont.. </a:t>
            </a:r>
            <a:br>
              <a:rPr lang="en-US" sz="2400" dirty="0" smtClean="0"/>
            </a:br>
            <a:r>
              <a:rPr lang="en-US" sz="2000" dirty="0" smtClean="0"/>
              <a:t>The unification algorithm</a:t>
            </a:r>
            <a:endParaRPr lang="en-IN"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7239000" cy="5384190"/>
          </a:xfrm>
        </p:spPr>
        <p:txBody>
          <a:bodyPr/>
          <a:lstStyle/>
          <a:p>
            <a:pPr>
              <a:buNone/>
            </a:pPr>
            <a:r>
              <a:rPr lang="en-US" sz="2000" dirty="0" smtClean="0"/>
              <a:t>For </a:t>
            </a:r>
            <a:r>
              <a:rPr lang="en-US" sz="2000" i="1" dirty="0" err="1" smtClean="0"/>
              <a:t>i</a:t>
            </a:r>
            <a:r>
              <a:rPr lang="en-US" sz="2000" i="1" dirty="0" smtClean="0"/>
              <a:t> ← </a:t>
            </a:r>
            <a:r>
              <a:rPr lang="en-US" sz="2000" dirty="0" smtClean="0"/>
              <a:t>1 to number of arguments in </a:t>
            </a:r>
            <a:r>
              <a:rPr lang="en-US" sz="2000" i="1" dirty="0" smtClean="0"/>
              <a:t>L1 :</a:t>
            </a:r>
          </a:p>
          <a:p>
            <a:pPr>
              <a:buNone/>
            </a:pPr>
            <a:r>
              <a:rPr lang="en-US" sz="2000" dirty="0" smtClean="0"/>
              <a:t>      (a) Call Unify with the </a:t>
            </a:r>
            <a:r>
              <a:rPr lang="en-US" sz="2000" i="1" dirty="0" err="1" smtClean="0"/>
              <a:t>i</a:t>
            </a:r>
            <a:r>
              <a:rPr lang="en-US" sz="2000" dirty="0" err="1" smtClean="0"/>
              <a:t>th</a:t>
            </a:r>
            <a:r>
              <a:rPr lang="en-US" sz="2000" dirty="0" smtClean="0"/>
              <a:t> argument of </a:t>
            </a:r>
            <a:r>
              <a:rPr lang="en-US" sz="2000" i="1" dirty="0" smtClean="0"/>
              <a:t>L1 and the </a:t>
            </a:r>
            <a:r>
              <a:rPr lang="en-US" sz="2000" i="1" dirty="0" err="1" smtClean="0"/>
              <a:t>i</a:t>
            </a:r>
            <a:r>
              <a:rPr lang="en-US" sz="2000" dirty="0" err="1" smtClean="0"/>
              <a:t>th</a:t>
            </a:r>
            <a:r>
              <a:rPr lang="en-US" sz="2000" dirty="0" smtClean="0"/>
              <a:t> argument of </a:t>
            </a:r>
            <a:r>
              <a:rPr lang="en-US" sz="2000" i="1" dirty="0" smtClean="0"/>
              <a:t>L2, </a:t>
            </a:r>
            <a:r>
              <a:rPr lang="en-US" sz="2000" dirty="0" smtClean="0"/>
              <a:t>putting result in </a:t>
            </a:r>
            <a:r>
              <a:rPr lang="en-US" sz="2000" i="1" dirty="0" smtClean="0"/>
              <a:t>S.</a:t>
            </a:r>
          </a:p>
          <a:p>
            <a:pPr>
              <a:buNone/>
            </a:pPr>
            <a:r>
              <a:rPr lang="en-US" sz="2000" dirty="0" smtClean="0"/>
              <a:t>      (b) If S contains FAIL then return {FAIL}.</a:t>
            </a:r>
          </a:p>
          <a:p>
            <a:pPr>
              <a:buNone/>
            </a:pPr>
            <a:r>
              <a:rPr lang="en-US" sz="2000" dirty="0" smtClean="0"/>
              <a:t>      (c) If S is not equal to NIL then:</a:t>
            </a:r>
          </a:p>
          <a:p>
            <a:pPr>
              <a:buNone/>
            </a:pPr>
            <a:r>
              <a:rPr lang="en-US" sz="2000" dirty="0" smtClean="0"/>
              <a:t>            (</a:t>
            </a:r>
            <a:r>
              <a:rPr lang="en-US" sz="2000" dirty="0" err="1" smtClean="0"/>
              <a:t>i</a:t>
            </a:r>
            <a:r>
              <a:rPr lang="en-US" sz="2000" dirty="0" smtClean="0"/>
              <a:t>) Apply S to the remainder of both </a:t>
            </a:r>
            <a:r>
              <a:rPr lang="en-US" sz="2000" i="1" dirty="0" smtClean="0"/>
              <a:t>L1</a:t>
            </a:r>
            <a:r>
              <a:rPr lang="en-US" sz="2000" dirty="0" smtClean="0"/>
              <a:t> and </a:t>
            </a:r>
            <a:r>
              <a:rPr lang="en-US" sz="2000" i="1" dirty="0" smtClean="0"/>
              <a:t>L2.</a:t>
            </a:r>
          </a:p>
          <a:p>
            <a:pPr>
              <a:buNone/>
            </a:pPr>
            <a:r>
              <a:rPr lang="en-US" sz="2000" dirty="0" smtClean="0"/>
              <a:t>            (ii) </a:t>
            </a:r>
            <a:r>
              <a:rPr lang="en-US" sz="2000" i="1" dirty="0" smtClean="0"/>
              <a:t>SUBST: = </a:t>
            </a:r>
            <a:r>
              <a:rPr lang="en-US" sz="2000" dirty="0" smtClean="0"/>
              <a:t>APPEND(S</a:t>
            </a:r>
            <a:r>
              <a:rPr lang="en-US" sz="2000" i="1" dirty="0" smtClean="0"/>
              <a:t>, SUBST</a:t>
            </a:r>
            <a:r>
              <a:rPr lang="en-US" sz="2000" dirty="0" smtClean="0"/>
              <a:t>).</a:t>
            </a:r>
          </a:p>
          <a:p>
            <a:pPr>
              <a:buNone/>
            </a:pPr>
            <a:r>
              <a:rPr lang="en-US" sz="2000" dirty="0" smtClean="0"/>
              <a:t>6. Return </a:t>
            </a:r>
            <a:r>
              <a:rPr lang="en-US" sz="2000" i="1" dirty="0" smtClean="0"/>
              <a:t>SUBST.</a:t>
            </a:r>
            <a:endParaRPr lang="en-US" dirty="0"/>
          </a:p>
        </p:txBody>
      </p:sp>
      <p:sp>
        <p:nvSpPr>
          <p:cNvPr id="4" name="Title 1"/>
          <p:cNvSpPr>
            <a:spLocks noGrp="1"/>
          </p:cNvSpPr>
          <p:nvPr>
            <p:ph type="title"/>
          </p:nvPr>
        </p:nvSpPr>
        <p:spPr>
          <a:xfrm>
            <a:off x="457200" y="320040"/>
            <a:ext cx="7239000" cy="537192"/>
          </a:xfrm>
        </p:spPr>
        <p:txBody>
          <a:bodyPr>
            <a:normAutofit fontScale="90000"/>
          </a:bodyPr>
          <a:lstStyle/>
          <a:p>
            <a:r>
              <a:rPr lang="en-US" sz="2400" dirty="0" smtClean="0"/>
              <a:t/>
            </a:r>
            <a:br>
              <a:rPr lang="en-US" sz="2400" dirty="0" smtClean="0"/>
            </a:br>
            <a:r>
              <a:rPr lang="en-US" sz="2400" dirty="0" smtClean="0"/>
              <a:t> Resolution Cont.. </a:t>
            </a:r>
            <a:br>
              <a:rPr lang="en-US" sz="2400" dirty="0" smtClean="0"/>
            </a:br>
            <a:r>
              <a:rPr lang="en-US" sz="2000" dirty="0" smtClean="0"/>
              <a:t>The algorithm unify continues</a:t>
            </a:r>
            <a:endParaRPr lang="en-IN"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7239000" cy="5312752"/>
          </a:xfrm>
        </p:spPr>
        <p:txBody>
          <a:bodyPr/>
          <a:lstStyle/>
          <a:p>
            <a:r>
              <a:rPr lang="en-US" sz="2000" dirty="0" smtClean="0"/>
              <a:t>Two literals are contradictory-  if one of them can be unified with the negation of the other. , for example, </a:t>
            </a:r>
            <a:r>
              <a:rPr lang="en-US" sz="2000" i="1" dirty="0" smtClean="0"/>
              <a:t>man(x) </a:t>
            </a:r>
            <a:r>
              <a:rPr lang="en-US" sz="2000" dirty="0" smtClean="0"/>
              <a:t>and</a:t>
            </a:r>
            <a:r>
              <a:rPr lang="en-US" sz="2000" i="1" dirty="0" smtClean="0"/>
              <a:t> ¬ man(Spot) </a:t>
            </a:r>
            <a:r>
              <a:rPr lang="en-US" sz="2000" dirty="0" smtClean="0"/>
              <a:t>are contradictory.</a:t>
            </a:r>
          </a:p>
          <a:p>
            <a:r>
              <a:rPr lang="en-US" sz="2000" dirty="0" smtClean="0"/>
              <a:t> For example. suppose we want to resolve two clauses:</a:t>
            </a:r>
          </a:p>
          <a:p>
            <a:pPr>
              <a:buNone/>
            </a:pPr>
            <a:r>
              <a:rPr lang="en-US" sz="2000" dirty="0" smtClean="0"/>
              <a:t>	1. </a:t>
            </a:r>
            <a:r>
              <a:rPr lang="en-US" sz="2000" i="1" dirty="0" smtClean="0"/>
              <a:t>man(Marcus)</a:t>
            </a:r>
          </a:p>
          <a:p>
            <a:pPr>
              <a:buNone/>
            </a:pPr>
            <a:r>
              <a:rPr lang="en-US" sz="2000" dirty="0" smtClean="0"/>
              <a:t>	2. </a:t>
            </a:r>
            <a:r>
              <a:rPr lang="en-US" sz="2000" i="1" dirty="0" smtClean="0"/>
              <a:t>¬ man(x1) </a:t>
            </a:r>
            <a:r>
              <a:rPr lang="en-US" sz="2000" dirty="0" smtClean="0"/>
              <a:t>V</a:t>
            </a:r>
            <a:r>
              <a:rPr lang="en-US" sz="2000" i="1" dirty="0" smtClean="0"/>
              <a:t> mortal(x1)</a:t>
            </a:r>
          </a:p>
          <a:p>
            <a:pPr>
              <a:buNone/>
            </a:pPr>
            <a:r>
              <a:rPr lang="en-US" sz="2000" b="1" dirty="0" smtClean="0"/>
              <a:t>Substitution  </a:t>
            </a:r>
            <a:r>
              <a:rPr lang="en-US" sz="2000" dirty="0" smtClean="0"/>
              <a:t>Marcus/x</a:t>
            </a:r>
          </a:p>
          <a:p>
            <a:pPr>
              <a:buNone/>
            </a:pPr>
            <a:r>
              <a:rPr lang="en-US" sz="2000" b="1" dirty="0" smtClean="0"/>
              <a:t>Resolvent </a:t>
            </a:r>
            <a:r>
              <a:rPr lang="en-US" sz="2000" dirty="0" smtClean="0"/>
              <a:t>mortal(x1)</a:t>
            </a:r>
          </a:p>
          <a:p>
            <a:pPr>
              <a:buNone/>
            </a:pPr>
            <a:r>
              <a:rPr lang="en-US" sz="2000" dirty="0" smtClean="0"/>
              <a:t>    The resolution process can then proceed from there to discover  whether </a:t>
            </a:r>
            <a:r>
              <a:rPr lang="en-US" sz="2000" i="1" dirty="0" smtClean="0"/>
              <a:t>mortal(Marcus) </a:t>
            </a:r>
            <a:r>
              <a:rPr lang="en-US" sz="2000" dirty="0" smtClean="0"/>
              <a:t>leads to a contradiction with other available clauses.</a:t>
            </a:r>
          </a:p>
          <a:p>
            <a:endParaRPr lang="en-US" dirty="0"/>
          </a:p>
        </p:txBody>
      </p:sp>
      <p:sp>
        <p:nvSpPr>
          <p:cNvPr id="4" name="Title 1"/>
          <p:cNvSpPr>
            <a:spLocks noGrp="1"/>
          </p:cNvSpPr>
          <p:nvPr>
            <p:ph type="title"/>
          </p:nvPr>
        </p:nvSpPr>
        <p:spPr>
          <a:xfrm>
            <a:off x="457200" y="320040"/>
            <a:ext cx="7239000" cy="751506"/>
          </a:xfrm>
        </p:spPr>
        <p:txBody>
          <a:bodyPr>
            <a:normAutofit fontScale="90000"/>
          </a:bodyPr>
          <a:lstStyle/>
          <a:p>
            <a:r>
              <a:rPr lang="en-US" sz="2400" dirty="0" smtClean="0"/>
              <a:t/>
            </a:r>
            <a:br>
              <a:rPr lang="en-US" sz="2400" dirty="0" smtClean="0"/>
            </a:br>
            <a:r>
              <a:rPr lang="en-US" sz="2400" dirty="0" smtClean="0"/>
              <a:t> Resolution Cont.. </a:t>
            </a:r>
            <a:br>
              <a:rPr lang="en-US" sz="2400" dirty="0" smtClean="0"/>
            </a:br>
            <a:r>
              <a:rPr lang="en-US" sz="2000" dirty="0" smtClean="0"/>
              <a:t>Resolution in predicate logic</a:t>
            </a:r>
            <a:endParaRPr lang="en-IN"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7239000" cy="5241314"/>
          </a:xfrm>
        </p:spPr>
        <p:txBody>
          <a:bodyPr>
            <a:normAutofit fontScale="77500" lnSpcReduction="20000"/>
          </a:bodyPr>
          <a:lstStyle/>
          <a:p>
            <a:pPr algn="just">
              <a:buNone/>
            </a:pPr>
            <a:r>
              <a:rPr lang="en-US" sz="2800" dirty="0" smtClean="0"/>
              <a:t>1. </a:t>
            </a:r>
            <a:r>
              <a:rPr lang="en-US" dirty="0" smtClean="0"/>
              <a:t>Convert all the statements of </a:t>
            </a:r>
            <a:r>
              <a:rPr lang="en-US" i="1" dirty="0" smtClean="0"/>
              <a:t>F </a:t>
            </a:r>
            <a:r>
              <a:rPr lang="en-US" dirty="0" smtClean="0"/>
              <a:t>to clause form.</a:t>
            </a:r>
          </a:p>
          <a:p>
            <a:pPr algn="just">
              <a:buNone/>
            </a:pPr>
            <a:r>
              <a:rPr lang="en-US" dirty="0" smtClean="0"/>
              <a:t>2. Negate </a:t>
            </a:r>
            <a:r>
              <a:rPr lang="en-US" i="1" dirty="0" smtClean="0"/>
              <a:t>P </a:t>
            </a:r>
            <a:r>
              <a:rPr lang="en-US" dirty="0" smtClean="0"/>
              <a:t>and convert the result to clause form. Add it to the set of clauses obtained in 1.</a:t>
            </a:r>
          </a:p>
          <a:p>
            <a:pPr algn="just">
              <a:buNone/>
            </a:pPr>
            <a:r>
              <a:rPr lang="en-US" dirty="0" smtClean="0"/>
              <a:t>3. Repeat until either a contradiction is found , no progress can be made, or a predetermined amount of effort has been expended.</a:t>
            </a:r>
          </a:p>
          <a:p>
            <a:pPr algn="just">
              <a:buNone/>
            </a:pPr>
            <a:r>
              <a:rPr lang="en-US" dirty="0" smtClean="0"/>
              <a:t>      (a) Select two clauses. Call these the parent clauses.</a:t>
            </a:r>
          </a:p>
          <a:p>
            <a:pPr algn="just">
              <a:buNone/>
            </a:pPr>
            <a:r>
              <a:rPr lang="en-US" dirty="0" smtClean="0"/>
              <a:t>      (b) Resolve them together. The resolvent will be the disjunction of all the literals of both parent  clauses with appropriate substitutions performed and with the following exception: </a:t>
            </a:r>
          </a:p>
          <a:p>
            <a:pPr lvl="1" algn="just"/>
            <a:r>
              <a:rPr lang="en-US" dirty="0" smtClean="0">
                <a:solidFill>
                  <a:schemeClr val="tx1"/>
                </a:solidFill>
              </a:rPr>
              <a:t> If there is one pair of literals </a:t>
            </a:r>
            <a:r>
              <a:rPr lang="en-US" i="1" dirty="0" smtClean="0">
                <a:solidFill>
                  <a:schemeClr val="tx1"/>
                </a:solidFill>
              </a:rPr>
              <a:t>T1</a:t>
            </a:r>
            <a:r>
              <a:rPr lang="en-US" dirty="0" smtClean="0">
                <a:solidFill>
                  <a:schemeClr val="tx1"/>
                </a:solidFill>
              </a:rPr>
              <a:t> and ¬ </a:t>
            </a:r>
            <a:r>
              <a:rPr lang="en-US" i="1" dirty="0" smtClean="0">
                <a:solidFill>
                  <a:schemeClr val="tx1"/>
                </a:solidFill>
              </a:rPr>
              <a:t>T2</a:t>
            </a:r>
            <a:r>
              <a:rPr lang="en-US" dirty="0" smtClean="0">
                <a:solidFill>
                  <a:schemeClr val="tx1"/>
                </a:solidFill>
              </a:rPr>
              <a:t> such that one of the parent clauses contains </a:t>
            </a:r>
            <a:r>
              <a:rPr lang="en-US" i="1" dirty="0" smtClean="0">
                <a:solidFill>
                  <a:schemeClr val="tx1"/>
                </a:solidFill>
              </a:rPr>
              <a:t>T2 </a:t>
            </a:r>
            <a:r>
              <a:rPr lang="en-US" dirty="0" smtClean="0">
                <a:solidFill>
                  <a:schemeClr val="tx1"/>
                </a:solidFill>
              </a:rPr>
              <a:t>and the other contains </a:t>
            </a:r>
            <a:r>
              <a:rPr lang="en-US" i="1" dirty="0" smtClean="0">
                <a:solidFill>
                  <a:schemeClr val="tx1"/>
                </a:solidFill>
              </a:rPr>
              <a:t>T1   </a:t>
            </a:r>
            <a:r>
              <a:rPr lang="en-US" dirty="0" smtClean="0">
                <a:solidFill>
                  <a:schemeClr val="tx1"/>
                </a:solidFill>
              </a:rPr>
              <a:t>and if </a:t>
            </a:r>
            <a:r>
              <a:rPr lang="en-US" i="1" dirty="0" smtClean="0">
                <a:solidFill>
                  <a:schemeClr val="tx1"/>
                </a:solidFill>
              </a:rPr>
              <a:t>T1</a:t>
            </a:r>
            <a:r>
              <a:rPr lang="en-US" dirty="0" smtClean="0">
                <a:solidFill>
                  <a:schemeClr val="tx1"/>
                </a:solidFill>
              </a:rPr>
              <a:t> and </a:t>
            </a:r>
            <a:r>
              <a:rPr lang="en-US" i="1" dirty="0" smtClean="0">
                <a:solidFill>
                  <a:schemeClr val="tx1"/>
                </a:solidFill>
              </a:rPr>
              <a:t>T2</a:t>
            </a:r>
            <a:r>
              <a:rPr lang="en-US" dirty="0" smtClean="0">
                <a:solidFill>
                  <a:schemeClr val="tx1"/>
                </a:solidFill>
              </a:rPr>
              <a:t> are </a:t>
            </a:r>
            <a:r>
              <a:rPr lang="en-US" dirty="0" err="1" smtClean="0">
                <a:solidFill>
                  <a:schemeClr val="tx1"/>
                </a:solidFill>
              </a:rPr>
              <a:t>unifiable</a:t>
            </a:r>
            <a:r>
              <a:rPr lang="en-US" dirty="0" smtClean="0">
                <a:solidFill>
                  <a:schemeClr val="tx1"/>
                </a:solidFill>
              </a:rPr>
              <a:t>, then neither </a:t>
            </a:r>
            <a:r>
              <a:rPr lang="en-US" i="1" dirty="0" smtClean="0">
                <a:solidFill>
                  <a:schemeClr val="tx1"/>
                </a:solidFill>
              </a:rPr>
              <a:t>T1 </a:t>
            </a:r>
            <a:r>
              <a:rPr lang="en-US" dirty="0" smtClean="0">
                <a:solidFill>
                  <a:schemeClr val="tx1"/>
                </a:solidFill>
              </a:rPr>
              <a:t>nor</a:t>
            </a:r>
            <a:r>
              <a:rPr lang="en-US" i="1" dirty="0" smtClean="0">
                <a:solidFill>
                  <a:schemeClr val="tx1"/>
                </a:solidFill>
              </a:rPr>
              <a:t> T2 </a:t>
            </a:r>
            <a:r>
              <a:rPr lang="en-US" dirty="0" smtClean="0">
                <a:solidFill>
                  <a:schemeClr val="tx1"/>
                </a:solidFill>
              </a:rPr>
              <a:t>should appear in the resolvent. We call </a:t>
            </a:r>
            <a:r>
              <a:rPr lang="en-US" i="1" dirty="0" smtClean="0">
                <a:solidFill>
                  <a:schemeClr val="tx1"/>
                </a:solidFill>
              </a:rPr>
              <a:t>T1 </a:t>
            </a:r>
            <a:r>
              <a:rPr lang="en-US" dirty="0" smtClean="0">
                <a:solidFill>
                  <a:schemeClr val="tx1"/>
                </a:solidFill>
              </a:rPr>
              <a:t>and</a:t>
            </a:r>
            <a:r>
              <a:rPr lang="en-US" i="1" dirty="0" smtClean="0">
                <a:solidFill>
                  <a:schemeClr val="tx1"/>
                </a:solidFill>
              </a:rPr>
              <a:t>    T2 Complementary literals. </a:t>
            </a:r>
            <a:r>
              <a:rPr lang="en-US" dirty="0" smtClean="0">
                <a:solidFill>
                  <a:schemeClr val="tx1"/>
                </a:solidFill>
              </a:rPr>
              <a:t>Use the substitution produced by the unification to create the resolvent. </a:t>
            </a:r>
          </a:p>
          <a:p>
            <a:pPr lvl="1" algn="just"/>
            <a:r>
              <a:rPr lang="en-US" dirty="0" smtClean="0">
                <a:solidFill>
                  <a:schemeClr val="tx1"/>
                </a:solidFill>
              </a:rPr>
              <a:t>      If there is more than one pair of complementary literals, only one pair should be omitted from the  resolvent.</a:t>
            </a:r>
          </a:p>
          <a:p>
            <a:pPr lvl="1">
              <a:buNone/>
            </a:pPr>
            <a:r>
              <a:rPr lang="en-US" sz="2600" dirty="0" smtClean="0">
                <a:solidFill>
                  <a:schemeClr val="tx1"/>
                </a:solidFill>
              </a:rPr>
              <a:t>(c) If the resolvent is the empty clause, then a contradiction has been found. If it is not, then add it to the set of clauses available to the procedure.</a:t>
            </a:r>
            <a:endParaRPr lang="en-US" sz="5700" dirty="0">
              <a:solidFill>
                <a:schemeClr val="tx1"/>
              </a:solidFill>
            </a:endParaRPr>
          </a:p>
        </p:txBody>
      </p:sp>
      <p:sp>
        <p:nvSpPr>
          <p:cNvPr id="4" name="Title 1"/>
          <p:cNvSpPr>
            <a:spLocks noGrp="1"/>
          </p:cNvSpPr>
          <p:nvPr>
            <p:ph type="title"/>
          </p:nvPr>
        </p:nvSpPr>
        <p:spPr>
          <a:xfrm>
            <a:off x="457200" y="320040"/>
            <a:ext cx="7239000" cy="680068"/>
          </a:xfrm>
        </p:spPr>
        <p:txBody>
          <a:bodyPr>
            <a:normAutofit fontScale="90000"/>
          </a:bodyPr>
          <a:lstStyle/>
          <a:p>
            <a:r>
              <a:rPr lang="en-US" sz="2400" dirty="0" smtClean="0"/>
              <a:t/>
            </a:r>
            <a:br>
              <a:rPr lang="en-US" sz="2400" dirty="0" smtClean="0"/>
            </a:br>
            <a:r>
              <a:rPr lang="en-US" sz="2400" dirty="0" smtClean="0"/>
              <a:t> Resolution Cont.. </a:t>
            </a:r>
            <a:br>
              <a:rPr lang="en-US" sz="2400" dirty="0" smtClean="0"/>
            </a:br>
            <a:r>
              <a:rPr lang="en-US" sz="2000" dirty="0" smtClean="0"/>
              <a:t>Algorithm resolution</a:t>
            </a:r>
            <a:endParaRPr lang="en-IN"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7239000" cy="5312752"/>
          </a:xfrm>
        </p:spPr>
        <p:txBody>
          <a:bodyPr>
            <a:normAutofit fontScale="55000" lnSpcReduction="20000"/>
          </a:bodyPr>
          <a:lstStyle/>
          <a:p>
            <a:pPr>
              <a:buNone/>
            </a:pPr>
            <a:r>
              <a:rPr lang="en-US" sz="3300" b="1" dirty="0" smtClean="0"/>
              <a:t>strategies f</a:t>
            </a:r>
            <a:r>
              <a:rPr lang="en-US" sz="3300" dirty="0" smtClean="0"/>
              <a:t>or making the choice that can speed up the process considerably:</a:t>
            </a:r>
          </a:p>
          <a:p>
            <a:pPr algn="just"/>
            <a:r>
              <a:rPr lang="en-US" sz="3300" dirty="0" smtClean="0"/>
              <a:t>Only </a:t>
            </a:r>
            <a:r>
              <a:rPr lang="en-US" sz="3300" b="1" dirty="0" smtClean="0"/>
              <a:t>resolve pairs of clauses </a:t>
            </a:r>
            <a:r>
              <a:rPr lang="en-US" sz="3300" dirty="0" smtClean="0"/>
              <a:t>that contain </a:t>
            </a:r>
            <a:r>
              <a:rPr lang="en-US" sz="3300" b="1" dirty="0" smtClean="0"/>
              <a:t>complementary literals</a:t>
            </a:r>
            <a:r>
              <a:rPr lang="en-US" sz="3300" dirty="0" smtClean="0"/>
              <a:t>, To facilitate this, index clauses by the predicates they contain, combined with an indication of whether the predicate is negated. </a:t>
            </a:r>
          </a:p>
          <a:p>
            <a:pPr algn="just"/>
            <a:r>
              <a:rPr lang="en-US" sz="3300" b="1" dirty="0" smtClean="0"/>
              <a:t>Eliminate certain clauses as soon as they are generated</a:t>
            </a:r>
            <a:r>
              <a:rPr lang="en-US" sz="3300" dirty="0" smtClean="0"/>
              <a:t> so that they cannot participate in later resolutions. Two kinds of clauses should be eliminated: </a:t>
            </a:r>
            <a:r>
              <a:rPr lang="en-US" sz="3300" b="1" dirty="0" smtClean="0"/>
              <a:t>tautologies (which can never be unsatisfied) an</a:t>
            </a:r>
            <a:r>
              <a:rPr lang="en-US" sz="3300" dirty="0" smtClean="0"/>
              <a:t>d clauses that are </a:t>
            </a:r>
            <a:r>
              <a:rPr lang="en-US" sz="3300" b="1" dirty="0" smtClean="0"/>
              <a:t>subsumed by other clauses </a:t>
            </a:r>
            <a:r>
              <a:rPr lang="en-US" sz="3300" dirty="0" smtClean="0"/>
              <a:t>(i.e., they are easier to satisfy. For example, </a:t>
            </a:r>
            <a:r>
              <a:rPr lang="en-US" sz="3300" i="1" dirty="0" smtClean="0"/>
              <a:t>P </a:t>
            </a:r>
            <a:r>
              <a:rPr lang="en-US" sz="3300" dirty="0" smtClean="0"/>
              <a:t>V</a:t>
            </a:r>
            <a:r>
              <a:rPr lang="en-US" sz="3300" i="1" dirty="0" smtClean="0"/>
              <a:t> Q </a:t>
            </a:r>
            <a:r>
              <a:rPr lang="en-US" sz="3300" dirty="0" smtClean="0"/>
              <a:t>is subsumed by </a:t>
            </a:r>
            <a:r>
              <a:rPr lang="en-US" sz="3300" i="1" dirty="0" smtClean="0"/>
              <a:t>P.)</a:t>
            </a:r>
          </a:p>
          <a:p>
            <a:pPr algn="just"/>
            <a:r>
              <a:rPr lang="en-US" sz="3300" b="1" dirty="0" smtClean="0"/>
              <a:t>Whenever possible, resolve either with one of the clauses that is part of the statement we are trying to refute or with a clause generated by a resolution with such a clause</a:t>
            </a:r>
            <a:r>
              <a:rPr lang="en-US" sz="3300" dirty="0" smtClean="0"/>
              <a:t>. This is called the </a:t>
            </a:r>
            <a:r>
              <a:rPr lang="en-US" sz="3300" b="1" i="1" dirty="0" smtClean="0"/>
              <a:t>set-of-support strategy </a:t>
            </a:r>
            <a:r>
              <a:rPr lang="en-US" sz="3300" dirty="0" smtClean="0"/>
              <a:t>and corresponds to the intuition that the contradiction we are looking for must involve the statement we are trying to prove. Any other contradiction would say that the previously believed statements were inconsistent.</a:t>
            </a:r>
          </a:p>
          <a:p>
            <a:pPr algn="just"/>
            <a:r>
              <a:rPr lang="en-US" sz="3300" dirty="0" smtClean="0"/>
              <a:t>Whenever possible, </a:t>
            </a:r>
            <a:r>
              <a:rPr lang="en-US" sz="3300" b="1" dirty="0" smtClean="0"/>
              <a:t>resolve with clauses that have a single literal</a:t>
            </a:r>
            <a:r>
              <a:rPr lang="en-US" sz="3300" dirty="0" smtClean="0"/>
              <a:t>. Such resolutions generate new clauses with fewer literals than the larger of their parent clauses and thus are probably closer to the goal of a resolvent with zero terms. This method is called the </a:t>
            </a:r>
            <a:r>
              <a:rPr lang="en-US" sz="3300" b="1" i="1" dirty="0" smtClean="0"/>
              <a:t>unit-preference strategy.</a:t>
            </a:r>
            <a:endParaRPr lang="en-US" b="1" dirty="0"/>
          </a:p>
        </p:txBody>
      </p:sp>
      <p:sp>
        <p:nvSpPr>
          <p:cNvPr id="4" name="Title 1"/>
          <p:cNvSpPr>
            <a:spLocks noGrp="1"/>
          </p:cNvSpPr>
          <p:nvPr>
            <p:ph type="title"/>
          </p:nvPr>
        </p:nvSpPr>
        <p:spPr>
          <a:xfrm>
            <a:off x="457200" y="320040"/>
            <a:ext cx="7239000" cy="680068"/>
          </a:xfrm>
        </p:spPr>
        <p:txBody>
          <a:bodyPr>
            <a:normAutofit fontScale="90000"/>
          </a:bodyPr>
          <a:lstStyle/>
          <a:p>
            <a:r>
              <a:rPr lang="en-US" sz="2400" dirty="0" smtClean="0"/>
              <a:t/>
            </a:r>
            <a:br>
              <a:rPr lang="en-US" sz="2400" dirty="0" smtClean="0"/>
            </a:br>
            <a:r>
              <a:rPr lang="en-US" sz="2400" dirty="0" smtClean="0"/>
              <a:t> Resolution Cont.. </a:t>
            </a:r>
            <a:br>
              <a:rPr lang="en-US" sz="2400" dirty="0" smtClean="0"/>
            </a:br>
            <a:r>
              <a:rPr lang="en-US" sz="1800" dirty="0" smtClean="0"/>
              <a:t>Resolution in predicate logic</a:t>
            </a:r>
            <a:endParaRPr lang="en-I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7239000" cy="5169876"/>
          </a:xfrm>
        </p:spPr>
        <p:txBody>
          <a:bodyPr>
            <a:normAutofit lnSpcReduction="10000"/>
          </a:bodyPr>
          <a:lstStyle/>
          <a:p>
            <a:r>
              <a:rPr lang="en-US" sz="2000" dirty="0" smtClean="0"/>
              <a:t>If the statement </a:t>
            </a:r>
          </a:p>
          <a:p>
            <a:pPr>
              <a:spcBef>
                <a:spcPts val="0"/>
              </a:spcBef>
            </a:pPr>
            <a:r>
              <a:rPr lang="en-US" sz="2000" dirty="0" smtClean="0"/>
              <a:t>All men are Mortal is represented as  </a:t>
            </a:r>
          </a:p>
          <a:p>
            <a:pPr>
              <a:spcBef>
                <a:spcPts val="0"/>
              </a:spcBef>
              <a:buNone/>
            </a:pPr>
            <a:r>
              <a:rPr lang="en-US" sz="2000" dirty="0" smtClean="0"/>
              <a:t>                      MORTALMAN </a:t>
            </a:r>
          </a:p>
          <a:p>
            <a:pPr>
              <a:spcBef>
                <a:spcPts val="0"/>
              </a:spcBef>
              <a:buNone/>
            </a:pPr>
            <a:r>
              <a:rPr lang="en-US" sz="2000" dirty="0" smtClean="0"/>
              <a:t>Fails to capture the relationship between any individual being a man and individual being Mortal.</a:t>
            </a:r>
          </a:p>
          <a:p>
            <a:pPr>
              <a:buNone/>
            </a:pPr>
            <a:r>
              <a:rPr lang="en-US" sz="2000" b="1" dirty="0" smtClean="0"/>
              <a:t>Predicate Logic</a:t>
            </a:r>
          </a:p>
          <a:p>
            <a:r>
              <a:rPr lang="en-US" sz="2000" dirty="0" smtClean="0"/>
              <a:t>Represents real world facts as statements written in wffs</a:t>
            </a:r>
          </a:p>
          <a:p>
            <a:r>
              <a:rPr lang="en-US" sz="2000" dirty="0" smtClean="0"/>
              <a:t>If knowledge is represented as logical statements then we can reason with that knowledge.</a:t>
            </a:r>
          </a:p>
          <a:p>
            <a:r>
              <a:rPr lang="en-US" sz="2000" dirty="0" smtClean="0"/>
              <a:t>It does not have a decision procedure but has a procedure that will find a solution to proposed theorem so it is semi decidable.</a:t>
            </a:r>
          </a:p>
          <a:p>
            <a:r>
              <a:rPr lang="en-US" sz="2000" dirty="0" smtClean="0"/>
              <a:t>It is useful in representing and manipulating some of the kinds of knowledge that AI system might need.</a:t>
            </a:r>
          </a:p>
          <a:p>
            <a:r>
              <a:rPr lang="en-US" sz="2000" b="1" dirty="0" smtClean="0"/>
              <a:t>Example:</a:t>
            </a:r>
          </a:p>
          <a:p>
            <a:pPr marL="457200" indent="-457200">
              <a:buAutoNum type="arabicPeriod"/>
            </a:pPr>
            <a:r>
              <a:rPr lang="en-US" sz="2000" dirty="0" smtClean="0"/>
              <a:t>Marcus was a man-  man(Marcus)</a:t>
            </a:r>
          </a:p>
          <a:p>
            <a:pPr marL="514350" indent="-514350">
              <a:buAutoNum type="arabicPeriod"/>
            </a:pPr>
            <a:r>
              <a:rPr lang="en-US" sz="2000" dirty="0" smtClean="0"/>
              <a:t>Marcus was a </a:t>
            </a:r>
            <a:r>
              <a:rPr lang="en-US" sz="2000" dirty="0" err="1" smtClean="0"/>
              <a:t>pompeian.-Pomopeian</a:t>
            </a:r>
            <a:r>
              <a:rPr lang="en-US" sz="2000" dirty="0" smtClean="0"/>
              <a:t>(Marcus)</a:t>
            </a:r>
            <a:endParaRPr lang="en-US" dirty="0" smtClean="0"/>
          </a:p>
        </p:txBody>
      </p:sp>
      <p:sp>
        <p:nvSpPr>
          <p:cNvPr id="4" name="Title 1"/>
          <p:cNvSpPr>
            <a:spLocks noGrp="1"/>
          </p:cNvSpPr>
          <p:nvPr>
            <p:ph type="title"/>
          </p:nvPr>
        </p:nvSpPr>
        <p:spPr>
          <a:xfrm>
            <a:off x="457200" y="320040"/>
            <a:ext cx="7239000" cy="680068"/>
          </a:xfrm>
        </p:spPr>
        <p:txBody>
          <a:bodyPr>
            <a:normAutofit/>
          </a:bodyPr>
          <a:lstStyle/>
          <a:p>
            <a:r>
              <a:rPr lang="en-US" sz="2400" dirty="0" smtClean="0"/>
              <a:t>Representing simple facts in logic</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t="6811" b="4705"/>
          <a:stretch>
            <a:fillRect/>
          </a:stretch>
        </p:blipFill>
        <p:spPr bwMode="auto">
          <a:xfrm>
            <a:off x="0" y="0"/>
            <a:ext cx="9144000" cy="6858000"/>
          </a:xfrm>
          <a:prstGeom prst="rect">
            <a:avLst/>
          </a:prstGeom>
          <a:noFill/>
          <a:ln w="9525">
            <a:noFill/>
            <a:miter lim="800000"/>
            <a:headEnd/>
            <a:tailEnd/>
          </a:ln>
          <a:effectLst/>
        </p:spPr>
      </p:pic>
      <p:sp>
        <p:nvSpPr>
          <p:cNvPr id="5" name="TextBox 4"/>
          <p:cNvSpPr txBox="1"/>
          <p:nvPr/>
        </p:nvSpPr>
        <p:spPr>
          <a:xfrm>
            <a:off x="5143504" y="285728"/>
            <a:ext cx="3286148" cy="646331"/>
          </a:xfrm>
          <a:prstGeom prst="rect">
            <a:avLst/>
          </a:prstGeom>
          <a:noFill/>
        </p:spPr>
        <p:txBody>
          <a:bodyPr wrap="square" rtlCol="0">
            <a:spAutoFit/>
          </a:bodyPr>
          <a:lstStyle/>
          <a:p>
            <a:r>
              <a:rPr lang="en-US" dirty="0" smtClean="0"/>
              <a:t>Resolution proof of the statement </a:t>
            </a:r>
            <a:r>
              <a:rPr lang="en-US" b="1" dirty="0" smtClean="0"/>
              <a:t>hate(</a:t>
            </a:r>
            <a:r>
              <a:rPr lang="en-US" b="1" dirty="0" err="1" smtClean="0"/>
              <a:t>Marcus,Caesar</a:t>
            </a:r>
            <a:r>
              <a:rPr lang="en-US" b="1" dirty="0" smtClean="0"/>
              <a:t>)</a:t>
            </a:r>
            <a:endParaRPr lang="en-IN"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7686700" cy="5741380"/>
          </a:xfrm>
        </p:spPr>
        <p:txBody>
          <a:bodyPr>
            <a:normAutofit/>
          </a:bodyPr>
          <a:lstStyle/>
          <a:p>
            <a:pPr>
              <a:buNone/>
            </a:pPr>
            <a:r>
              <a:rPr lang="en-US" sz="2000" dirty="0" smtClean="0"/>
              <a:t>Did Marcus hate Caesar?</a:t>
            </a:r>
          </a:p>
          <a:p>
            <a:pPr>
              <a:buNone/>
            </a:pPr>
            <a:r>
              <a:rPr lang="en-US" sz="2000" dirty="0" smtClean="0"/>
              <a:t>If the previous proof was an answer to the above question then we could even prove</a:t>
            </a:r>
          </a:p>
          <a:p>
            <a:pPr>
              <a:buNone/>
            </a:pPr>
            <a:r>
              <a:rPr lang="en-US" sz="2000" dirty="0" smtClean="0">
                <a:sym typeface="Symbol"/>
              </a:rPr>
              <a:t>hate(Marcus, Caesar) then we should add  hate(Marcus, Caesar but there are no clause to create a contradiction.</a:t>
            </a:r>
          </a:p>
          <a:p>
            <a:pPr>
              <a:buNone/>
            </a:pPr>
            <a:r>
              <a:rPr lang="en-US" sz="2000" dirty="0" smtClean="0">
                <a:sym typeface="Symbol"/>
              </a:rPr>
              <a:t>But sometimes these contradictions are identified at a later stage.</a:t>
            </a:r>
          </a:p>
          <a:p>
            <a:pPr>
              <a:buNone/>
            </a:pPr>
            <a:r>
              <a:rPr lang="en-US" sz="2000" dirty="0" smtClean="0">
                <a:sym typeface="Symbol"/>
              </a:rPr>
              <a:t> For example</a:t>
            </a:r>
            <a:endParaRPr lang="en-IN" sz="2000" dirty="0"/>
          </a:p>
        </p:txBody>
      </p:sp>
      <p:pic>
        <p:nvPicPr>
          <p:cNvPr id="4" name="Picture 2" descr="S:\StudentWorkers\ALI__AI_powerpoint\chapter parts - second\images-second\2_18.PNG"/>
          <p:cNvPicPr>
            <a:picLocks noChangeAspect="1" noChangeArrowheads="1"/>
          </p:cNvPicPr>
          <p:nvPr/>
        </p:nvPicPr>
        <p:blipFill>
          <a:blip r:embed="rId2" cstate="print"/>
          <a:srcRect b="48817"/>
          <a:stretch>
            <a:fillRect/>
          </a:stretch>
        </p:blipFill>
        <p:spPr bwMode="auto">
          <a:xfrm>
            <a:off x="214282" y="3286124"/>
            <a:ext cx="7929618" cy="3286148"/>
          </a:xfrm>
          <a:prstGeom prst="rect">
            <a:avLst/>
          </a:prstGeom>
          <a:noFill/>
        </p:spPr>
      </p:pic>
      <p:sp>
        <p:nvSpPr>
          <p:cNvPr id="5" name="Title 1"/>
          <p:cNvSpPr>
            <a:spLocks noGrp="1"/>
          </p:cNvSpPr>
          <p:nvPr>
            <p:ph type="title"/>
          </p:nvPr>
        </p:nvSpPr>
        <p:spPr>
          <a:xfrm>
            <a:off x="500034" y="0"/>
            <a:ext cx="7239000" cy="537192"/>
          </a:xfrm>
        </p:spPr>
        <p:txBody>
          <a:bodyPr>
            <a:normAutofit fontScale="90000"/>
          </a:bodyPr>
          <a:lstStyle/>
          <a:p>
            <a:r>
              <a:rPr lang="en-US" sz="2400" dirty="0" smtClean="0"/>
              <a:t> Resolution Cont.. </a:t>
            </a:r>
            <a:br>
              <a:rPr lang="en-US" sz="2400" dirty="0" smtClean="0"/>
            </a:br>
            <a:r>
              <a:rPr lang="en-US" sz="1800" dirty="0" smtClean="0"/>
              <a:t>Resolution in predicate logic</a:t>
            </a:r>
            <a:endParaRPr lang="en-IN"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tudentWorkers\ALI__AI_powerpoint\chapter parts - second\images-second\2_18.PNG"/>
          <p:cNvPicPr>
            <a:picLocks noGrp="1" noChangeAspect="1" noChangeArrowheads="1"/>
          </p:cNvPicPr>
          <p:nvPr>
            <p:ph idx="1"/>
          </p:nvPr>
        </p:nvPicPr>
        <p:blipFill>
          <a:blip r:embed="rId2" cstate="print"/>
          <a:srcRect t="48010" b="7291"/>
          <a:stretch>
            <a:fillRect/>
          </a:stretch>
        </p:blipFill>
        <p:spPr bwMode="auto">
          <a:xfrm>
            <a:off x="642910" y="2357430"/>
            <a:ext cx="7072362" cy="3143272"/>
          </a:xfrm>
          <a:prstGeom prst="rect">
            <a:avLst/>
          </a:prstGeom>
          <a:noFill/>
        </p:spPr>
      </p:pic>
      <p:sp>
        <p:nvSpPr>
          <p:cNvPr id="5" name="Title 1"/>
          <p:cNvSpPr>
            <a:spLocks noGrp="1"/>
          </p:cNvSpPr>
          <p:nvPr>
            <p:ph type="title"/>
          </p:nvPr>
        </p:nvSpPr>
        <p:spPr>
          <a:xfrm>
            <a:off x="428596" y="214290"/>
            <a:ext cx="7239000" cy="608630"/>
          </a:xfrm>
        </p:spPr>
        <p:txBody>
          <a:bodyPr>
            <a:normAutofit fontScale="90000"/>
          </a:bodyPr>
          <a:lstStyle/>
          <a:p>
            <a:r>
              <a:rPr lang="en-US" sz="2400" dirty="0" smtClean="0"/>
              <a:t> Resolution Cont.. </a:t>
            </a:r>
            <a:br>
              <a:rPr lang="en-US" sz="2400" dirty="0" smtClean="0"/>
            </a:br>
            <a:r>
              <a:rPr lang="en-US" sz="1800" dirty="0" smtClean="0"/>
              <a:t>Resolution in predicate logic</a:t>
            </a:r>
            <a:endParaRPr lang="en-IN" sz="2400" dirty="0"/>
          </a:p>
        </p:txBody>
      </p:sp>
      <p:sp>
        <p:nvSpPr>
          <p:cNvPr id="6" name="TextBox 5"/>
          <p:cNvSpPr txBox="1"/>
          <p:nvPr/>
        </p:nvSpPr>
        <p:spPr>
          <a:xfrm>
            <a:off x="285720" y="928670"/>
            <a:ext cx="3500462" cy="1754326"/>
          </a:xfrm>
          <a:prstGeom prst="rect">
            <a:avLst/>
          </a:prstGeom>
          <a:noFill/>
        </p:spPr>
        <p:txBody>
          <a:bodyPr wrap="square" rtlCol="0">
            <a:spAutoFit/>
          </a:bodyPr>
          <a:lstStyle/>
          <a:p>
            <a:r>
              <a:rPr lang="en-US" b="1" dirty="0" smtClean="0"/>
              <a:t>If the knowledge base contains two additional statements</a:t>
            </a:r>
          </a:p>
          <a:p>
            <a:r>
              <a:rPr lang="es-ES" i="1" dirty="0" smtClean="0"/>
              <a:t>9. </a:t>
            </a:r>
            <a:r>
              <a:rPr lang="es-ES" i="1" dirty="0" err="1" smtClean="0"/>
              <a:t>persecute</a:t>
            </a:r>
            <a:r>
              <a:rPr lang="es-ES" i="1" dirty="0" smtClean="0"/>
              <a:t>(x, y) </a:t>
            </a:r>
            <a:r>
              <a:rPr lang="en-US" i="1" dirty="0" smtClean="0"/>
              <a:t>→</a:t>
            </a:r>
            <a:r>
              <a:rPr lang="es-ES" i="1" dirty="0" smtClean="0"/>
              <a:t> </a:t>
            </a:r>
            <a:r>
              <a:rPr lang="es-ES" i="1" dirty="0" err="1" smtClean="0"/>
              <a:t>hate</a:t>
            </a:r>
            <a:r>
              <a:rPr lang="es-ES" i="1" dirty="0" smtClean="0"/>
              <a:t>(y, x)</a:t>
            </a:r>
          </a:p>
          <a:p>
            <a:r>
              <a:rPr lang="es-ES" dirty="0" smtClean="0"/>
              <a:t>10. </a:t>
            </a:r>
            <a:r>
              <a:rPr lang="es-ES" i="1" dirty="0" err="1" smtClean="0"/>
              <a:t>hate</a:t>
            </a:r>
            <a:r>
              <a:rPr lang="es-ES" i="1" dirty="0" smtClean="0"/>
              <a:t>(x, y) → </a:t>
            </a:r>
            <a:r>
              <a:rPr lang="es-ES" i="1" dirty="0" err="1" smtClean="0"/>
              <a:t>persecute</a:t>
            </a:r>
            <a:r>
              <a:rPr lang="es-ES" i="1" dirty="0" smtClean="0"/>
              <a:t>(y, x)</a:t>
            </a:r>
          </a:p>
          <a:p>
            <a:r>
              <a:rPr lang="en-US" dirty="0" smtClean="0"/>
              <a:t>      </a:t>
            </a:r>
          </a:p>
          <a:p>
            <a:endParaRPr lang="en-IN" dirty="0"/>
          </a:p>
        </p:txBody>
      </p:sp>
      <p:sp>
        <p:nvSpPr>
          <p:cNvPr id="8" name="TextBox 7"/>
          <p:cNvSpPr txBox="1"/>
          <p:nvPr/>
        </p:nvSpPr>
        <p:spPr>
          <a:xfrm>
            <a:off x="4214810" y="1142985"/>
            <a:ext cx="3786214" cy="1200329"/>
          </a:xfrm>
          <a:prstGeom prst="rect">
            <a:avLst/>
          </a:prstGeom>
          <a:noFill/>
        </p:spPr>
        <p:txBody>
          <a:bodyPr wrap="square" rtlCol="0">
            <a:spAutoFit/>
          </a:bodyPr>
          <a:lstStyle/>
          <a:p>
            <a:r>
              <a:rPr lang="en-US" b="1" dirty="0" smtClean="0"/>
              <a:t>Converting to clause form, we get</a:t>
            </a:r>
          </a:p>
          <a:p>
            <a:r>
              <a:rPr lang="es-ES" i="1" dirty="0" smtClean="0"/>
              <a:t>9. </a:t>
            </a:r>
            <a:r>
              <a:rPr lang="en-US" dirty="0" smtClean="0"/>
              <a:t>¬ </a:t>
            </a:r>
            <a:r>
              <a:rPr lang="es-ES" i="1" dirty="0" err="1" smtClean="0"/>
              <a:t>persecute</a:t>
            </a:r>
            <a:r>
              <a:rPr lang="es-ES" i="1" dirty="0" smtClean="0"/>
              <a:t>(x5, y2) </a:t>
            </a:r>
            <a:r>
              <a:rPr lang="es-ES" dirty="0" smtClean="0"/>
              <a:t>V </a:t>
            </a:r>
            <a:r>
              <a:rPr lang="es-ES" i="1" dirty="0" err="1" smtClean="0"/>
              <a:t>hate</a:t>
            </a:r>
            <a:r>
              <a:rPr lang="es-ES" i="1" dirty="0" smtClean="0"/>
              <a:t>(y2, x5)</a:t>
            </a:r>
          </a:p>
          <a:p>
            <a:r>
              <a:rPr lang="es-ES" i="1" dirty="0" smtClean="0"/>
              <a:t>10. </a:t>
            </a:r>
            <a:r>
              <a:rPr lang="en-US" dirty="0" smtClean="0"/>
              <a:t>¬ </a:t>
            </a:r>
            <a:r>
              <a:rPr lang="es-ES" i="1" dirty="0" err="1" smtClean="0"/>
              <a:t>hate</a:t>
            </a:r>
            <a:r>
              <a:rPr lang="es-ES" i="1" dirty="0" smtClean="0"/>
              <a:t>(x6, y3) </a:t>
            </a:r>
            <a:r>
              <a:rPr lang="es-ES" dirty="0" smtClean="0"/>
              <a:t>V</a:t>
            </a:r>
            <a:r>
              <a:rPr lang="es-ES" i="1" dirty="0" smtClean="0"/>
              <a:t> </a:t>
            </a:r>
            <a:r>
              <a:rPr lang="es-ES" i="1" dirty="0" err="1" smtClean="0"/>
              <a:t>persecute</a:t>
            </a:r>
            <a:r>
              <a:rPr lang="es-ES" i="1" dirty="0" smtClean="0"/>
              <a:t> (y3, x6)</a:t>
            </a:r>
          </a:p>
          <a:p>
            <a:endParaRPr lang="en-IN" dirty="0"/>
          </a:p>
        </p:txBody>
      </p:sp>
      <p:sp>
        <p:nvSpPr>
          <p:cNvPr id="9" name="TextBox 8"/>
          <p:cNvSpPr txBox="1"/>
          <p:nvPr/>
        </p:nvSpPr>
        <p:spPr>
          <a:xfrm>
            <a:off x="928662" y="5929330"/>
            <a:ext cx="6929486" cy="369332"/>
          </a:xfrm>
          <a:prstGeom prst="rect">
            <a:avLst/>
          </a:prstGeom>
          <a:noFill/>
        </p:spPr>
        <p:txBody>
          <a:bodyPr wrap="square" rtlCol="0">
            <a:spAutoFit/>
          </a:bodyPr>
          <a:lstStyle/>
          <a:p>
            <a:r>
              <a:rPr lang="en-US" b="1" dirty="0" smtClean="0"/>
              <a:t>Although resolvents can be generated new ones cannot be generated.</a:t>
            </a:r>
            <a:endParaRPr lang="en-IN"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7615262" cy="5455628"/>
          </a:xfrm>
        </p:spPr>
        <p:txBody>
          <a:bodyPr>
            <a:normAutofit/>
          </a:bodyPr>
          <a:lstStyle/>
          <a:p>
            <a:r>
              <a:rPr lang="en-US" sz="2400" b="1" dirty="0" smtClean="0"/>
              <a:t>Example showing the need to standardize variables</a:t>
            </a:r>
            <a:r>
              <a:rPr lang="en-US" sz="2400" dirty="0" smtClean="0"/>
              <a:t> </a:t>
            </a:r>
            <a:endParaRPr lang="en-IN" sz="2400" dirty="0"/>
          </a:p>
        </p:txBody>
      </p:sp>
      <p:sp>
        <p:nvSpPr>
          <p:cNvPr id="4" name="Title 1"/>
          <p:cNvSpPr>
            <a:spLocks noGrp="1"/>
          </p:cNvSpPr>
          <p:nvPr>
            <p:ph type="title"/>
          </p:nvPr>
        </p:nvSpPr>
        <p:spPr>
          <a:xfrm>
            <a:off x="457200" y="320040"/>
            <a:ext cx="7239000" cy="465754"/>
          </a:xfrm>
        </p:spPr>
        <p:txBody>
          <a:bodyPr>
            <a:normAutofit fontScale="90000"/>
          </a:bodyPr>
          <a:lstStyle/>
          <a:p>
            <a:r>
              <a:rPr lang="en-US" sz="2400" dirty="0" smtClean="0"/>
              <a:t> Resolution Cont.. </a:t>
            </a:r>
            <a:br>
              <a:rPr lang="en-US" sz="2400" dirty="0" smtClean="0"/>
            </a:br>
            <a:r>
              <a:rPr lang="en-US" sz="1800" dirty="0" smtClean="0"/>
              <a:t>Resolution in predicate logic</a:t>
            </a:r>
            <a:endParaRPr lang="en-IN" sz="2400" dirty="0"/>
          </a:p>
        </p:txBody>
      </p:sp>
      <p:pic>
        <p:nvPicPr>
          <p:cNvPr id="5" name="Picture 2" descr="S:\StudentWorkers\ALI__AI_powerpoint\chapter parts - second\images-second\2_19.PNG"/>
          <p:cNvPicPr>
            <a:picLocks noChangeAspect="1" noChangeArrowheads="1"/>
          </p:cNvPicPr>
          <p:nvPr/>
        </p:nvPicPr>
        <p:blipFill>
          <a:blip r:embed="rId2" cstate="print"/>
          <a:srcRect t="12712" b="6249"/>
          <a:stretch>
            <a:fillRect/>
          </a:stretch>
        </p:blipFill>
        <p:spPr bwMode="auto">
          <a:xfrm>
            <a:off x="0" y="1714488"/>
            <a:ext cx="4653888" cy="4143404"/>
          </a:xfrm>
          <a:prstGeom prst="rect">
            <a:avLst/>
          </a:prstGeom>
          <a:noFill/>
        </p:spPr>
      </p:pic>
      <p:sp>
        <p:nvSpPr>
          <p:cNvPr id="6" name="TextBox 5"/>
          <p:cNvSpPr txBox="1"/>
          <p:nvPr/>
        </p:nvSpPr>
        <p:spPr>
          <a:xfrm>
            <a:off x="5000628" y="2000240"/>
            <a:ext cx="3071834" cy="3139321"/>
          </a:xfrm>
          <a:prstGeom prst="rect">
            <a:avLst/>
          </a:prstGeom>
          <a:noFill/>
        </p:spPr>
        <p:txBody>
          <a:bodyPr wrap="square" rtlCol="0">
            <a:spAutoFit/>
          </a:bodyPr>
          <a:lstStyle/>
          <a:p>
            <a:r>
              <a:rPr lang="en-US" dirty="0" smtClean="0"/>
              <a:t> </a:t>
            </a:r>
          </a:p>
          <a:p>
            <a:r>
              <a:rPr lang="en-US" dirty="0" smtClean="0"/>
              <a:t>if clause 2 had been rewritten as</a:t>
            </a:r>
          </a:p>
          <a:p>
            <a:r>
              <a:rPr lang="en-US" dirty="0" smtClean="0"/>
              <a:t> ¬ </a:t>
            </a:r>
            <a:r>
              <a:rPr lang="en-US" i="1" dirty="0" smtClean="0"/>
              <a:t>mother(a, b) </a:t>
            </a:r>
            <a:r>
              <a:rPr lang="en-US" dirty="0" smtClean="0"/>
              <a:t>V</a:t>
            </a:r>
            <a:r>
              <a:rPr lang="en-US" i="1" dirty="0" smtClean="0"/>
              <a:t> woman(a)</a:t>
            </a:r>
          </a:p>
          <a:p>
            <a:r>
              <a:rPr lang="en-US" dirty="0" smtClean="0"/>
              <a:t>Then the clause</a:t>
            </a:r>
          </a:p>
          <a:p>
            <a:r>
              <a:rPr lang="en-US" dirty="0" smtClean="0"/>
              <a:t> ¬ </a:t>
            </a:r>
            <a:r>
              <a:rPr lang="en-US" i="1" dirty="0" smtClean="0"/>
              <a:t>father(Chris, y) will be produced and the </a:t>
            </a:r>
            <a:r>
              <a:rPr lang="en-US" dirty="0" smtClean="0"/>
              <a:t>contradiction with clause 4 would have emerged</a:t>
            </a:r>
            <a:endParaRPr lang="en-US" i="1" dirty="0" smtClean="0"/>
          </a:p>
          <a:p>
            <a:endParaRPr lang="en-US" dirty="0" smtClean="0"/>
          </a:p>
          <a:p>
            <a:endParaRPr lang="en-US" i="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StudentWorkers\ALI__AI_powerpoint\chapter parts - second\images-second\2_20.PNG"/>
          <p:cNvPicPr>
            <a:picLocks noChangeAspect="1" noChangeArrowheads="1"/>
          </p:cNvPicPr>
          <p:nvPr/>
        </p:nvPicPr>
        <p:blipFill>
          <a:blip r:embed="rId2" cstate="print"/>
          <a:srcRect r="34082"/>
          <a:stretch>
            <a:fillRect/>
          </a:stretch>
        </p:blipFill>
        <p:spPr bwMode="auto">
          <a:xfrm>
            <a:off x="285720" y="500042"/>
            <a:ext cx="3429024" cy="4357718"/>
          </a:xfrm>
          <a:prstGeom prst="rect">
            <a:avLst/>
          </a:prstGeom>
          <a:noFill/>
        </p:spPr>
      </p:pic>
      <p:pic>
        <p:nvPicPr>
          <p:cNvPr id="5" name="Picture 2" descr="S:\StudentWorkers\ALI__AI_powerpoint\chapter parts - second\images-second\2_21.PNG"/>
          <p:cNvPicPr>
            <a:picLocks noChangeAspect="1" noChangeArrowheads="1"/>
          </p:cNvPicPr>
          <p:nvPr/>
        </p:nvPicPr>
        <p:blipFill>
          <a:blip r:embed="rId3" cstate="print"/>
          <a:srcRect b="10107"/>
          <a:stretch>
            <a:fillRect/>
          </a:stretch>
        </p:blipFill>
        <p:spPr bwMode="auto">
          <a:xfrm>
            <a:off x="4357654" y="0"/>
            <a:ext cx="4786346" cy="5105416"/>
          </a:xfrm>
          <a:prstGeom prst="rect">
            <a:avLst/>
          </a:prstGeom>
          <a:noFill/>
        </p:spPr>
      </p:pic>
      <p:sp>
        <p:nvSpPr>
          <p:cNvPr id="6" name="TextBox 5"/>
          <p:cNvSpPr txBox="1"/>
          <p:nvPr/>
        </p:nvSpPr>
        <p:spPr>
          <a:xfrm>
            <a:off x="285720" y="5214950"/>
            <a:ext cx="7715304" cy="1477328"/>
          </a:xfrm>
          <a:prstGeom prst="rect">
            <a:avLst/>
          </a:prstGeom>
          <a:noFill/>
        </p:spPr>
        <p:txBody>
          <a:bodyPr wrap="square" rtlCol="0">
            <a:spAutoFit/>
          </a:bodyPr>
          <a:lstStyle/>
          <a:p>
            <a:r>
              <a:rPr lang="en-US" dirty="0" smtClean="0"/>
              <a:t>Example demonstrates two ways of generating new clauses, in addition to the resolution rule:</a:t>
            </a:r>
          </a:p>
          <a:p>
            <a:pPr marL="342900" indent="-342900">
              <a:buFont typeface="+mj-lt"/>
              <a:buAutoNum type="arabicPeriod"/>
            </a:pPr>
            <a:r>
              <a:rPr lang="en-US" dirty="0" smtClean="0"/>
              <a:t>Substitution of one value for another to which it is equal.</a:t>
            </a:r>
          </a:p>
          <a:p>
            <a:pPr marL="342900" indent="-342900">
              <a:buFont typeface="+mj-lt"/>
              <a:buAutoNum type="arabicPeriod"/>
            </a:pPr>
            <a:r>
              <a:rPr lang="en-US" dirty="0" smtClean="0"/>
              <a:t>Reduction of computable predicates</a:t>
            </a:r>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tudentWorkers\ALI__AI_powerpoint\chapter parts - second\images-second\2_22.PNG"/>
          <p:cNvPicPr>
            <a:picLocks noGrp="1" noChangeAspect="1" noChangeArrowheads="1"/>
          </p:cNvPicPr>
          <p:nvPr>
            <p:ph idx="1"/>
          </p:nvPr>
        </p:nvPicPr>
        <p:blipFill>
          <a:blip r:embed="rId2" cstate="print"/>
          <a:srcRect b="6579"/>
          <a:stretch>
            <a:fillRect/>
          </a:stretch>
        </p:blipFill>
        <p:spPr bwMode="auto">
          <a:xfrm>
            <a:off x="928662" y="1428736"/>
            <a:ext cx="6715172" cy="5072098"/>
          </a:xfrm>
          <a:prstGeom prst="rect">
            <a:avLst/>
          </a:prstGeom>
          <a:noFill/>
        </p:spPr>
      </p:pic>
      <p:sp>
        <p:nvSpPr>
          <p:cNvPr id="5" name="Title 1"/>
          <p:cNvSpPr>
            <a:spLocks noGrp="1"/>
          </p:cNvSpPr>
          <p:nvPr>
            <p:ph type="title"/>
          </p:nvPr>
        </p:nvSpPr>
        <p:spPr>
          <a:xfrm>
            <a:off x="457200" y="320040"/>
            <a:ext cx="7239000" cy="751506"/>
          </a:xfrm>
        </p:spPr>
        <p:txBody>
          <a:bodyPr>
            <a:normAutofit/>
          </a:bodyPr>
          <a:lstStyle/>
          <a:p>
            <a:r>
              <a:rPr lang="en-US" sz="2400" dirty="0" smtClean="0"/>
              <a:t> Resolution Cont.. </a:t>
            </a:r>
            <a:br>
              <a:rPr lang="en-US" sz="2400" dirty="0" smtClean="0"/>
            </a:br>
            <a:r>
              <a:rPr lang="en-US" sz="1800" dirty="0" smtClean="0"/>
              <a:t>Need to try several substitutions</a:t>
            </a:r>
            <a:endParaRPr lang="en-IN" sz="2400" dirty="0"/>
          </a:p>
        </p:txBody>
      </p:sp>
      <p:sp>
        <p:nvSpPr>
          <p:cNvPr id="6" name="Rectangle 5"/>
          <p:cNvSpPr/>
          <p:nvPr/>
        </p:nvSpPr>
        <p:spPr>
          <a:xfrm>
            <a:off x="5357818" y="0"/>
            <a:ext cx="2857520" cy="646331"/>
          </a:xfrm>
          <a:prstGeom prst="rect">
            <a:avLst/>
          </a:prstGeom>
        </p:spPr>
        <p:txBody>
          <a:bodyPr wrap="square">
            <a:spAutoFit/>
          </a:bodyPr>
          <a:lstStyle/>
          <a:p>
            <a:r>
              <a:rPr lang="en-US" i="1" dirty="0" smtClean="0"/>
              <a:t>hate(Marcus, Paulus)</a:t>
            </a:r>
          </a:p>
          <a:p>
            <a:r>
              <a:rPr lang="en-US" i="1" dirty="0" smtClean="0"/>
              <a:t>hate(Marcus, Julian)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7239000" cy="5241314"/>
          </a:xfrm>
        </p:spPr>
        <p:txBody>
          <a:bodyPr>
            <a:normAutofit fontScale="92500" lnSpcReduction="10000"/>
          </a:bodyPr>
          <a:lstStyle/>
          <a:p>
            <a:r>
              <a:rPr lang="en-US" sz="2000" dirty="0" smtClean="0"/>
              <a:t>Resolution can be used to answer fill-in-the-blank questions, such as </a:t>
            </a:r>
            <a:r>
              <a:rPr lang="en-US" sz="2000" b="1" dirty="0" smtClean="0"/>
              <a:t> "When did Marcus die?"</a:t>
            </a:r>
            <a:r>
              <a:rPr lang="en-US" sz="2000" dirty="0" smtClean="0"/>
              <a:t> or </a:t>
            </a:r>
            <a:r>
              <a:rPr lang="en-US" sz="2000" b="1" dirty="0" smtClean="0"/>
              <a:t>"Who tried to assassinate a ruler?”</a:t>
            </a:r>
          </a:p>
          <a:p>
            <a:r>
              <a:rPr lang="en-US" sz="2000" dirty="0" smtClean="0"/>
              <a:t>To answer the question as </a:t>
            </a:r>
            <a:r>
              <a:rPr lang="en-US" sz="2000" b="1" dirty="0" smtClean="0"/>
              <a:t> "When did Marcus die?"</a:t>
            </a:r>
            <a:r>
              <a:rPr lang="en-US" sz="2000" dirty="0" smtClean="0"/>
              <a:t> we need a statement like died(Marcus, ??)</a:t>
            </a:r>
            <a:r>
              <a:rPr lang="en-IN" sz="2000" b="1" dirty="0" smtClean="0"/>
              <a:t> </a:t>
            </a:r>
            <a:r>
              <a:rPr lang="en-IN" sz="2000" b="1" dirty="0" err="1" smtClean="0"/>
              <a:t>i.e</a:t>
            </a:r>
            <a:r>
              <a:rPr lang="en-IN" sz="2000" b="1" dirty="0" smtClean="0"/>
              <a:t> </a:t>
            </a:r>
            <a:r>
              <a:rPr lang="en-US" sz="2000" dirty="0" smtClean="0"/>
              <a:t>died(Marcus, 79) answer will be 79.</a:t>
            </a:r>
          </a:p>
          <a:p>
            <a:r>
              <a:rPr lang="en-US" sz="2000" dirty="0" smtClean="0"/>
              <a:t>In order to be able to answer this question, it must first be true that Marcus died. Thus it must be the case that</a:t>
            </a:r>
          </a:p>
          <a:p>
            <a:pPr>
              <a:buNone/>
            </a:pPr>
            <a:r>
              <a:rPr lang="en-US" sz="2000" dirty="0" smtClean="0"/>
              <a:t>         ∃t: </a:t>
            </a:r>
            <a:r>
              <a:rPr lang="en-US" sz="2000" i="1" dirty="0" smtClean="0"/>
              <a:t>died(Marcus, t)</a:t>
            </a:r>
          </a:p>
          <a:p>
            <a:r>
              <a:rPr lang="en-US" sz="2000" dirty="0" smtClean="0"/>
              <a:t>A reasonable first step then might be to try to prove this. To do so using resolution, we attempt to show that</a:t>
            </a:r>
          </a:p>
          <a:p>
            <a:pPr>
              <a:buNone/>
            </a:pPr>
            <a:r>
              <a:rPr lang="en-US" sz="2000" i="1" dirty="0" smtClean="0"/>
              <a:t>            </a:t>
            </a:r>
            <a:r>
              <a:rPr lang="en-US" sz="2000" dirty="0" smtClean="0"/>
              <a:t> ¬ ∃t</a:t>
            </a:r>
            <a:r>
              <a:rPr lang="en-US" sz="2000" i="1" dirty="0" smtClean="0"/>
              <a:t>: died(Marcus, </a:t>
            </a:r>
            <a:r>
              <a:rPr lang="en-US" sz="2000" i="1" dirty="0" err="1" smtClean="0"/>
              <a:t>i</a:t>
            </a:r>
            <a:r>
              <a:rPr lang="en-US" sz="2000" i="1" dirty="0" smtClean="0"/>
              <a:t>) </a:t>
            </a:r>
            <a:r>
              <a:rPr lang="en-US" sz="2000" dirty="0" smtClean="0"/>
              <a:t>produces a contradiction. </a:t>
            </a:r>
          </a:p>
          <a:p>
            <a:pPr>
              <a:buNone/>
            </a:pPr>
            <a:r>
              <a:rPr lang="en-US" sz="2000" dirty="0" smtClean="0"/>
              <a:t>       which means it conflicts with a statement of the form</a:t>
            </a:r>
          </a:p>
          <a:p>
            <a:pPr>
              <a:buNone/>
            </a:pPr>
            <a:r>
              <a:rPr lang="en-US" sz="2000" dirty="0" smtClean="0"/>
              <a:t>                 ∀t</a:t>
            </a:r>
            <a:r>
              <a:rPr lang="en-US" sz="2000" i="1" dirty="0" smtClean="0"/>
              <a:t>: died(Marcus, t)</a:t>
            </a:r>
          </a:p>
          <a:p>
            <a:pPr>
              <a:buNone/>
            </a:pPr>
            <a:r>
              <a:rPr lang="en-US" sz="2000" dirty="0" smtClean="0"/>
              <a:t>     where </a:t>
            </a:r>
            <a:r>
              <a:rPr lang="en-US" sz="2000" i="1" dirty="0" smtClean="0"/>
              <a:t>t</a:t>
            </a:r>
            <a:r>
              <a:rPr lang="en-US" sz="2000" dirty="0" smtClean="0"/>
              <a:t> is a variable, in which case we can either answer the question by reporting that there are many times at which Marcus died, or we can simply pick one such time and respond with it</a:t>
            </a:r>
          </a:p>
        </p:txBody>
      </p:sp>
      <p:sp>
        <p:nvSpPr>
          <p:cNvPr id="4" name="Title 1"/>
          <p:cNvSpPr>
            <a:spLocks noGrp="1"/>
          </p:cNvSpPr>
          <p:nvPr>
            <p:ph type="title"/>
          </p:nvPr>
        </p:nvSpPr>
        <p:spPr>
          <a:xfrm>
            <a:off x="457200" y="320040"/>
            <a:ext cx="7239000" cy="751506"/>
          </a:xfrm>
        </p:spPr>
        <p:txBody>
          <a:bodyPr>
            <a:normAutofit/>
          </a:bodyPr>
          <a:lstStyle/>
          <a:p>
            <a:r>
              <a:rPr lang="en-US" sz="2400" dirty="0" smtClean="0"/>
              <a:t>Resolution Cont.. </a:t>
            </a:r>
            <a:br>
              <a:rPr lang="en-US" sz="2400" dirty="0" smtClean="0"/>
            </a:br>
            <a:r>
              <a:rPr lang="en-US" sz="1800" dirty="0" smtClean="0"/>
              <a:t>Question Answering</a:t>
            </a:r>
            <a:endParaRPr lang="en-IN"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tudentWorkers\ALI__AI_powerpoint\chapter parts - second\images-second\2_23.PNG"/>
          <p:cNvPicPr>
            <a:picLocks noChangeAspect="1" noChangeArrowheads="1"/>
          </p:cNvPicPr>
          <p:nvPr/>
        </p:nvPicPr>
        <p:blipFill>
          <a:blip r:embed="rId2" cstate="print"/>
          <a:srcRect b="8999"/>
          <a:stretch>
            <a:fillRect/>
          </a:stretch>
        </p:blipFill>
        <p:spPr bwMode="auto">
          <a:xfrm>
            <a:off x="0" y="928670"/>
            <a:ext cx="6215074" cy="5715040"/>
          </a:xfrm>
          <a:prstGeom prst="rect">
            <a:avLst/>
          </a:prstGeom>
          <a:noFill/>
        </p:spPr>
      </p:pic>
      <p:sp>
        <p:nvSpPr>
          <p:cNvPr id="6" name="TextBox 5"/>
          <p:cNvSpPr txBox="1"/>
          <p:nvPr/>
        </p:nvSpPr>
        <p:spPr>
          <a:xfrm>
            <a:off x="857224" y="285728"/>
            <a:ext cx="5643602" cy="461665"/>
          </a:xfrm>
          <a:prstGeom prst="rect">
            <a:avLst/>
          </a:prstGeom>
          <a:noFill/>
        </p:spPr>
        <p:txBody>
          <a:bodyPr wrap="square" rtlCol="0">
            <a:spAutoFit/>
          </a:bodyPr>
          <a:lstStyle/>
          <a:p>
            <a:r>
              <a:rPr lang="en-US" sz="2400" b="1" dirty="0" smtClean="0"/>
              <a:t>Answer extraction using resolution</a:t>
            </a:r>
            <a:endParaRPr lang="en-IN" b="1" dirty="0"/>
          </a:p>
        </p:txBody>
      </p:sp>
      <p:pic>
        <p:nvPicPr>
          <p:cNvPr id="7" name="Picture 6" descr="S:\StudentWorkers\ALI__AI_powerpoint\chapter parts - second\images-second\2_20.PNG"/>
          <p:cNvPicPr>
            <a:picLocks noChangeAspect="1" noChangeArrowheads="1"/>
          </p:cNvPicPr>
          <p:nvPr/>
        </p:nvPicPr>
        <p:blipFill>
          <a:blip r:embed="rId3" cstate="print"/>
          <a:srcRect r="34082" b="10344"/>
          <a:stretch>
            <a:fillRect/>
          </a:stretch>
        </p:blipFill>
        <p:spPr bwMode="auto">
          <a:xfrm>
            <a:off x="5857884" y="642918"/>
            <a:ext cx="3286116" cy="5572164"/>
          </a:xfrm>
          <a:prstGeom prst="rect">
            <a:avLst/>
          </a:prstGeom>
          <a:noFill/>
        </p:spPr>
      </p:pic>
      <p:sp>
        <p:nvSpPr>
          <p:cNvPr id="10" name="Oval Callout 9"/>
          <p:cNvSpPr/>
          <p:nvPr/>
        </p:nvSpPr>
        <p:spPr>
          <a:xfrm>
            <a:off x="3786182" y="5214950"/>
            <a:ext cx="2214578" cy="1357322"/>
          </a:xfrm>
          <a:prstGeom prst="wedgeEllipseCallout">
            <a:avLst>
              <a:gd name="adj1" fmla="val 14920"/>
              <a:gd name="adj2" fmla="val -17033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Adding an expression that we are trying to prove</a:t>
            </a:r>
            <a:endParaRPr lang="en-IN" dirty="0">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714356"/>
            <a:ext cx="7858180" cy="5741380"/>
          </a:xfrm>
        </p:spPr>
        <p:txBody>
          <a:bodyPr>
            <a:normAutofit/>
          </a:bodyPr>
          <a:lstStyle/>
          <a:p>
            <a:r>
              <a:rPr lang="en-US" sz="2000" dirty="0" smtClean="0"/>
              <a:t>There are some questions that cannot be answered using this mechanism.</a:t>
            </a:r>
          </a:p>
          <a:p>
            <a:r>
              <a:rPr lang="en-US" sz="2000" dirty="0" smtClean="0"/>
              <a:t> For example, suppose that we want to answer the question </a:t>
            </a:r>
          </a:p>
          <a:p>
            <a:pPr>
              <a:buNone/>
            </a:pPr>
            <a:r>
              <a:rPr lang="en-US" sz="2000" b="1" dirty="0" smtClean="0"/>
              <a:t>      "What happened in 79 A.D.?”</a:t>
            </a:r>
          </a:p>
          <a:p>
            <a:pPr>
              <a:buNone/>
            </a:pPr>
            <a:r>
              <a:rPr lang="en-US" sz="2000" dirty="0" smtClean="0"/>
              <a:t>    In order to answer the question, we need to prove that something happened in 79. We need to prove  ∃x: </a:t>
            </a:r>
            <a:r>
              <a:rPr lang="en-US" sz="2000" i="1" dirty="0" smtClean="0"/>
              <a:t>event(x, 79) </a:t>
            </a:r>
            <a:r>
              <a:rPr lang="en-US" sz="2000" dirty="0" smtClean="0"/>
              <a:t>and to discover a value for </a:t>
            </a:r>
            <a:r>
              <a:rPr lang="en-US" sz="2000" i="1" dirty="0" smtClean="0"/>
              <a:t>x. </a:t>
            </a:r>
            <a:r>
              <a:rPr lang="en-US" sz="2000" dirty="0" smtClean="0"/>
              <a:t>But we do not have any statements of the form </a:t>
            </a:r>
            <a:r>
              <a:rPr lang="en-US" sz="2000" i="1" dirty="0" smtClean="0"/>
              <a:t>event(x, y).</a:t>
            </a:r>
          </a:p>
          <a:p>
            <a:r>
              <a:rPr lang="en-US" sz="2000" dirty="0" smtClean="0"/>
              <a:t>However, the question can be answered ,if we change our representation from </a:t>
            </a:r>
            <a:r>
              <a:rPr lang="en-US" sz="2000" i="1" dirty="0" smtClean="0"/>
              <a:t>erupted(volcano, 79) to event(erupted(volcano), 79)</a:t>
            </a:r>
            <a:endParaRPr lang="en-US" sz="2800" i="1" dirty="0" smtClean="0"/>
          </a:p>
          <a:p>
            <a:endParaRPr lang="en-IN" dirty="0"/>
          </a:p>
        </p:txBody>
      </p:sp>
      <p:sp>
        <p:nvSpPr>
          <p:cNvPr id="4" name="Title 1"/>
          <p:cNvSpPr>
            <a:spLocks noGrp="1"/>
          </p:cNvSpPr>
          <p:nvPr>
            <p:ph type="title"/>
          </p:nvPr>
        </p:nvSpPr>
        <p:spPr>
          <a:xfrm>
            <a:off x="428596" y="0"/>
            <a:ext cx="7239000" cy="608630"/>
          </a:xfrm>
        </p:spPr>
        <p:txBody>
          <a:bodyPr>
            <a:normAutofit fontScale="90000"/>
          </a:bodyPr>
          <a:lstStyle/>
          <a:p>
            <a:r>
              <a:rPr lang="en-US" sz="2400" dirty="0" smtClean="0"/>
              <a:t>Resolution Cont.. </a:t>
            </a:r>
            <a:br>
              <a:rPr lang="en-US" sz="2400" dirty="0" smtClean="0"/>
            </a:br>
            <a:r>
              <a:rPr lang="en-US" sz="1800" dirty="0" smtClean="0"/>
              <a:t>Question Answering</a:t>
            </a:r>
            <a:endParaRPr lang="en-IN" sz="2400" dirty="0"/>
          </a:p>
        </p:txBody>
      </p:sp>
      <p:pic>
        <p:nvPicPr>
          <p:cNvPr id="5" name="Picture 2" descr="S:\StudentWorkers\ALI__AI_powerpoint\chapter parts - second\images-second\2_24.PNG"/>
          <p:cNvPicPr>
            <a:picLocks noChangeAspect="1" noChangeArrowheads="1"/>
          </p:cNvPicPr>
          <p:nvPr/>
        </p:nvPicPr>
        <p:blipFill>
          <a:blip r:embed="rId2" cstate="print"/>
          <a:srcRect b="29411"/>
          <a:stretch>
            <a:fillRect/>
          </a:stretch>
        </p:blipFill>
        <p:spPr bwMode="auto">
          <a:xfrm>
            <a:off x="857224" y="4357694"/>
            <a:ext cx="6477000" cy="1143008"/>
          </a:xfrm>
          <a:prstGeom prst="rect">
            <a:avLst/>
          </a:prstGeom>
          <a:noFill/>
        </p:spPr>
      </p:pic>
      <p:sp>
        <p:nvSpPr>
          <p:cNvPr id="6" name="Rectangle 5"/>
          <p:cNvSpPr/>
          <p:nvPr/>
        </p:nvSpPr>
        <p:spPr>
          <a:xfrm>
            <a:off x="285720" y="5643578"/>
            <a:ext cx="7429552" cy="923330"/>
          </a:xfrm>
          <a:prstGeom prst="rect">
            <a:avLst/>
          </a:prstGeom>
        </p:spPr>
        <p:txBody>
          <a:bodyPr wrap="square">
            <a:spAutoFit/>
          </a:bodyPr>
          <a:lstStyle/>
          <a:p>
            <a:r>
              <a:rPr lang="en-US" b="1" dirty="0" smtClean="0"/>
              <a:t>Drawback </a:t>
            </a:r>
          </a:p>
          <a:p>
            <a:pPr marL="342900" indent="-342900">
              <a:buFont typeface="+mj-lt"/>
              <a:buAutoNum type="arabicPeriod"/>
            </a:pPr>
            <a:r>
              <a:rPr lang="en-US" dirty="0" smtClean="0"/>
              <a:t>It is more complex.</a:t>
            </a:r>
          </a:p>
          <a:p>
            <a:pPr marL="342900" indent="-342900">
              <a:buFont typeface="+mj-lt"/>
              <a:buAutoNum type="arabicPeriod"/>
            </a:pPr>
            <a:r>
              <a:rPr lang="en-US" dirty="0" smtClean="0"/>
              <a:t>It still does not make it possible to answer all conceivable questions</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7239000" cy="608630"/>
          </a:xfrm>
        </p:spPr>
        <p:txBody>
          <a:bodyPr/>
          <a:lstStyle/>
          <a:p>
            <a:r>
              <a:rPr lang="en-US" sz="2800" dirty="0" smtClean="0"/>
              <a:t>Natural Deduction</a:t>
            </a:r>
            <a:endParaRPr lang="en-IN" dirty="0"/>
          </a:p>
        </p:txBody>
      </p:sp>
      <p:sp>
        <p:nvSpPr>
          <p:cNvPr id="3" name="Content Placeholder 2"/>
          <p:cNvSpPr>
            <a:spLocks noGrp="1"/>
          </p:cNvSpPr>
          <p:nvPr>
            <p:ph idx="1"/>
          </p:nvPr>
        </p:nvSpPr>
        <p:spPr>
          <a:xfrm>
            <a:off x="285720" y="785794"/>
            <a:ext cx="7786742" cy="5786478"/>
          </a:xfrm>
        </p:spPr>
        <p:txBody>
          <a:bodyPr>
            <a:normAutofit fontScale="55000" lnSpcReduction="20000"/>
          </a:bodyPr>
          <a:lstStyle/>
          <a:p>
            <a:r>
              <a:rPr lang="en-US" sz="3300" b="1" dirty="0" smtClean="0"/>
              <a:t>Disadvantages of resolution</a:t>
            </a:r>
          </a:p>
          <a:p>
            <a:pPr marL="514350" indent="-514350">
              <a:buFont typeface="+mj-lt"/>
              <a:buAutoNum type="arabicPeriod"/>
            </a:pPr>
            <a:r>
              <a:rPr lang="en-US" sz="3300" dirty="0" smtClean="0"/>
              <a:t>Since </a:t>
            </a:r>
            <a:r>
              <a:rPr lang="en-US" sz="3300" b="1" dirty="0" smtClean="0"/>
              <a:t>everything looks the same</a:t>
            </a:r>
            <a:r>
              <a:rPr lang="en-US" sz="3300" dirty="0" smtClean="0"/>
              <a:t>, there is no easy way to select those statements that are the most likely to be useful in solving a particular problem.</a:t>
            </a:r>
          </a:p>
          <a:p>
            <a:pPr marL="514350" indent="-514350">
              <a:buFont typeface="+mj-lt"/>
              <a:buAutoNum type="arabicPeriod"/>
            </a:pPr>
            <a:r>
              <a:rPr lang="en-US" sz="3300" dirty="0" smtClean="0"/>
              <a:t> In converting everything to clause form, we  </a:t>
            </a:r>
            <a:r>
              <a:rPr lang="en-US" sz="3300" b="1" dirty="0" smtClean="0"/>
              <a:t>lose valuable heuristic information </a:t>
            </a:r>
            <a:r>
              <a:rPr lang="en-US" sz="3300" dirty="0" smtClean="0"/>
              <a:t>that is contained in the original representation of the facts. </a:t>
            </a:r>
          </a:p>
          <a:p>
            <a:pPr marL="514350" indent="-514350">
              <a:buNone/>
            </a:pPr>
            <a:r>
              <a:rPr lang="en-US" sz="3300" dirty="0" smtClean="0"/>
              <a:t>          For example, suppose we believe that all judges who are not crooked are well-educated, which can be represented as</a:t>
            </a:r>
          </a:p>
          <a:p>
            <a:pPr marL="514350" indent="-514350">
              <a:buNone/>
            </a:pPr>
            <a:r>
              <a:rPr lang="en-US" sz="3300" i="1" dirty="0" smtClean="0"/>
              <a:t>         </a:t>
            </a:r>
            <a:r>
              <a:rPr lang="en-US" sz="3300" dirty="0" smtClean="0"/>
              <a:t> ∀x</a:t>
            </a:r>
            <a:r>
              <a:rPr lang="en-US" sz="3300" i="1" dirty="0" smtClean="0"/>
              <a:t>: judge(x) </a:t>
            </a:r>
            <a:r>
              <a:rPr lang="en-US" sz="3300" dirty="0" smtClean="0"/>
              <a:t>∧</a:t>
            </a:r>
            <a:r>
              <a:rPr lang="en-US" sz="3300" i="1" dirty="0" smtClean="0"/>
              <a:t> </a:t>
            </a:r>
            <a:r>
              <a:rPr lang="en-US" sz="3300" dirty="0" smtClean="0"/>
              <a:t>¬ </a:t>
            </a:r>
            <a:r>
              <a:rPr lang="en-US" sz="3300" i="1" dirty="0" smtClean="0"/>
              <a:t>crooked(x) → educated(x)</a:t>
            </a:r>
          </a:p>
          <a:p>
            <a:pPr marL="514350" indent="-514350">
              <a:buNone/>
            </a:pPr>
            <a:r>
              <a:rPr lang="en-US" sz="3300" dirty="0" smtClean="0"/>
              <a:t>         In this form, the statement suggests a way of deducing that someone is educated. But when the same statement is converted to clause form</a:t>
            </a:r>
          </a:p>
          <a:p>
            <a:pPr marL="514350" indent="-514350">
              <a:buNone/>
            </a:pPr>
            <a:r>
              <a:rPr lang="en-US" sz="3300" dirty="0" smtClean="0"/>
              <a:t>             ¬ </a:t>
            </a:r>
            <a:r>
              <a:rPr lang="en-US" sz="3300" i="1" dirty="0" smtClean="0"/>
              <a:t>judge(x) </a:t>
            </a:r>
            <a:r>
              <a:rPr lang="en-US" sz="3300" dirty="0" smtClean="0"/>
              <a:t>V</a:t>
            </a:r>
            <a:r>
              <a:rPr lang="en-US" sz="3300" i="1" dirty="0" smtClean="0"/>
              <a:t> crooked(x) </a:t>
            </a:r>
            <a:r>
              <a:rPr lang="en-US" sz="3300" dirty="0" smtClean="0"/>
              <a:t>V</a:t>
            </a:r>
            <a:r>
              <a:rPr lang="en-US" sz="3300" i="1" dirty="0" smtClean="0"/>
              <a:t> educated(x)</a:t>
            </a:r>
            <a:endParaRPr lang="en-US" sz="3300" dirty="0" smtClean="0"/>
          </a:p>
          <a:p>
            <a:pPr marL="514350" indent="-514350">
              <a:buFont typeface="+mj-lt"/>
              <a:buAutoNum type="arabicPeriod" startAt="3"/>
            </a:pPr>
            <a:r>
              <a:rPr lang="en-US" sz="3300" b="1" dirty="0" smtClean="0"/>
              <a:t>people do not think in resolution</a:t>
            </a:r>
          </a:p>
          <a:p>
            <a:r>
              <a:rPr lang="en-US" sz="3600" dirty="0" smtClean="0"/>
              <a:t>Machine theorem proving that corresponds more closely to the processes used in human theorem proving is defined as </a:t>
            </a:r>
            <a:r>
              <a:rPr lang="en-US" sz="3600" i="1" dirty="0" smtClean="0"/>
              <a:t>natural deduction.</a:t>
            </a:r>
          </a:p>
          <a:p>
            <a:r>
              <a:rPr lang="en-US" sz="3600" dirty="0" smtClean="0"/>
              <a:t>It describes a method in which various  techniques are  used in combination to solve problems that are not tractable by any one method alone. </a:t>
            </a:r>
          </a:p>
          <a:p>
            <a:r>
              <a:rPr lang="en-US" sz="3600" dirty="0" smtClean="0"/>
              <a:t>One common technique is to arrange knowledge, not by predicates but rather by the objects involved in the predicates</a:t>
            </a:r>
            <a:r>
              <a:rPr lang="en-US" sz="2800" dirty="0" smtClean="0"/>
              <a:t>.</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7239000" cy="5241314"/>
          </a:xfrm>
        </p:spPr>
        <p:txBody>
          <a:bodyPr>
            <a:normAutofit/>
          </a:bodyPr>
          <a:lstStyle/>
          <a:p>
            <a:pPr>
              <a:buNone/>
            </a:pPr>
            <a:r>
              <a:rPr lang="en-US" sz="2000" dirty="0" smtClean="0"/>
              <a:t>3. All Pompeians were Romans- </a:t>
            </a:r>
          </a:p>
          <a:p>
            <a:pPr>
              <a:buNone/>
            </a:pPr>
            <a:r>
              <a:rPr lang="en-US" sz="2000" dirty="0" smtClean="0">
                <a:sym typeface="Symbol"/>
              </a:rPr>
              <a:t>x: </a:t>
            </a:r>
            <a:r>
              <a:rPr lang="en-US" sz="2000" dirty="0" err="1" smtClean="0">
                <a:sym typeface="Symbol"/>
              </a:rPr>
              <a:t>pompeian</a:t>
            </a:r>
            <a:r>
              <a:rPr lang="en-US" sz="2000" dirty="0" smtClean="0">
                <a:sym typeface="Symbol"/>
              </a:rPr>
              <a:t>(x)-&gt;Roman(x)</a:t>
            </a:r>
          </a:p>
          <a:p>
            <a:pPr>
              <a:buNone/>
            </a:pPr>
            <a:r>
              <a:rPr lang="en-US" sz="2000" dirty="0" smtClean="0">
                <a:sym typeface="Symbol"/>
              </a:rPr>
              <a:t>4. Caesar was a ruler- </a:t>
            </a:r>
          </a:p>
          <a:p>
            <a:pPr>
              <a:buNone/>
            </a:pPr>
            <a:r>
              <a:rPr lang="en-US" sz="2000" dirty="0" smtClean="0">
                <a:sym typeface="Symbol"/>
              </a:rPr>
              <a:t>ruler(Caesar)</a:t>
            </a:r>
          </a:p>
          <a:p>
            <a:pPr>
              <a:buNone/>
            </a:pPr>
            <a:r>
              <a:rPr lang="en-US" sz="2000" dirty="0" smtClean="0">
                <a:sym typeface="Symbol"/>
              </a:rPr>
              <a:t>5. All Romans were either loyal to Caesar or hated him.-</a:t>
            </a:r>
          </a:p>
          <a:p>
            <a:pPr>
              <a:buNone/>
            </a:pPr>
            <a:r>
              <a:rPr lang="en-US" sz="2000" dirty="0" smtClean="0">
                <a:sym typeface="Symbol"/>
              </a:rPr>
              <a:t>   x:Roman(x)-&gt;</a:t>
            </a:r>
            <a:r>
              <a:rPr lang="en-US" sz="2000" dirty="0" err="1" smtClean="0">
                <a:sym typeface="Symbol"/>
              </a:rPr>
              <a:t>loyalto</a:t>
            </a:r>
            <a:r>
              <a:rPr lang="en-US" sz="2000" dirty="0" smtClean="0">
                <a:sym typeface="Symbol"/>
              </a:rPr>
              <a:t>(</a:t>
            </a:r>
            <a:r>
              <a:rPr lang="en-US" sz="2000" dirty="0" err="1" smtClean="0">
                <a:sym typeface="Symbol"/>
              </a:rPr>
              <a:t>x,Caesar</a:t>
            </a:r>
            <a:r>
              <a:rPr lang="en-US" sz="2000" dirty="0" smtClean="0">
                <a:sym typeface="Symbol"/>
              </a:rPr>
              <a:t>)  hate(</a:t>
            </a:r>
            <a:r>
              <a:rPr lang="en-US" sz="2000" dirty="0" err="1" smtClean="0">
                <a:sym typeface="Symbol"/>
              </a:rPr>
              <a:t>x,Caesar</a:t>
            </a:r>
            <a:r>
              <a:rPr lang="en-US" sz="2000" dirty="0" smtClean="0">
                <a:sym typeface="Symbol"/>
              </a:rPr>
              <a:t>)</a:t>
            </a:r>
          </a:p>
          <a:p>
            <a:pPr>
              <a:buNone/>
            </a:pPr>
            <a:r>
              <a:rPr lang="en-US" sz="2000" dirty="0" smtClean="0">
                <a:sym typeface="Symbol"/>
              </a:rPr>
              <a:t>6. Everyone is loyal to someone-</a:t>
            </a:r>
          </a:p>
          <a:p>
            <a:pPr>
              <a:buNone/>
            </a:pPr>
            <a:r>
              <a:rPr lang="en-US" sz="2000" dirty="0" smtClean="0">
                <a:sym typeface="Symbol"/>
              </a:rPr>
              <a:t> x:-&gt;y:loyalto(</a:t>
            </a:r>
            <a:r>
              <a:rPr lang="en-US" sz="2000" dirty="0" err="1" smtClean="0">
                <a:sym typeface="Symbol"/>
              </a:rPr>
              <a:t>x,y</a:t>
            </a:r>
            <a:r>
              <a:rPr lang="en-US" sz="2000" dirty="0" smtClean="0">
                <a:sym typeface="Symbol"/>
              </a:rPr>
              <a:t>)</a:t>
            </a:r>
          </a:p>
          <a:p>
            <a:pPr>
              <a:buNone/>
            </a:pPr>
            <a:r>
              <a:rPr lang="en-US" sz="2000" dirty="0" smtClean="0">
                <a:sym typeface="Symbol"/>
              </a:rPr>
              <a:t>7. People only try to assassinate rulers they are not loyal to.</a:t>
            </a:r>
          </a:p>
          <a:p>
            <a:pPr>
              <a:buNone/>
            </a:pPr>
            <a:r>
              <a:rPr lang="en-US" sz="2000" dirty="0" smtClean="0">
                <a:sym typeface="Symbol"/>
              </a:rPr>
              <a:t> x: y:person(x) ^ruler(y) ^</a:t>
            </a:r>
            <a:r>
              <a:rPr lang="en-US" sz="2000" dirty="0" err="1" smtClean="0">
                <a:sym typeface="Symbol"/>
              </a:rPr>
              <a:t>tryassasinate</a:t>
            </a:r>
            <a:r>
              <a:rPr lang="en-US" sz="2000" dirty="0" smtClean="0">
                <a:sym typeface="Symbol"/>
              </a:rPr>
              <a:t>(</a:t>
            </a:r>
            <a:r>
              <a:rPr lang="en-US" sz="2000" dirty="0" err="1" smtClean="0">
                <a:sym typeface="Symbol"/>
              </a:rPr>
              <a:t>x,y</a:t>
            </a:r>
            <a:r>
              <a:rPr lang="en-US" sz="2000" dirty="0" smtClean="0">
                <a:sym typeface="Symbol"/>
              </a:rPr>
              <a:t>)-&gt;</a:t>
            </a:r>
            <a:r>
              <a:rPr lang="en-US" sz="2000" dirty="0" err="1" smtClean="0">
                <a:sym typeface="Symbol"/>
              </a:rPr>
              <a:t>loyalto</a:t>
            </a:r>
            <a:r>
              <a:rPr lang="en-US" sz="2000" dirty="0" smtClean="0">
                <a:sym typeface="Symbol"/>
              </a:rPr>
              <a:t>(</a:t>
            </a:r>
            <a:r>
              <a:rPr lang="en-US" sz="2000" dirty="0" err="1" smtClean="0">
                <a:sym typeface="Symbol"/>
              </a:rPr>
              <a:t>x,y</a:t>
            </a:r>
            <a:r>
              <a:rPr lang="en-US" sz="2000" dirty="0" smtClean="0">
                <a:sym typeface="Symbol"/>
              </a:rPr>
              <a:t>)</a:t>
            </a:r>
          </a:p>
          <a:p>
            <a:pPr>
              <a:buNone/>
            </a:pPr>
            <a:r>
              <a:rPr lang="en-US" sz="2000" dirty="0" smtClean="0">
                <a:sym typeface="Symbol"/>
              </a:rPr>
              <a:t>8. Marcus tried to assassinate Caesar-</a:t>
            </a:r>
          </a:p>
          <a:p>
            <a:pPr>
              <a:buNone/>
            </a:pPr>
            <a:r>
              <a:rPr lang="en-US" sz="2000" dirty="0" smtClean="0">
                <a:sym typeface="Symbol"/>
              </a:rPr>
              <a:t> </a:t>
            </a:r>
            <a:r>
              <a:rPr lang="en-US" sz="2000" dirty="0" err="1" smtClean="0">
                <a:sym typeface="Symbol"/>
              </a:rPr>
              <a:t>tryassasinate</a:t>
            </a:r>
            <a:r>
              <a:rPr lang="en-US" sz="2000" dirty="0" smtClean="0">
                <a:sym typeface="Symbol"/>
              </a:rPr>
              <a:t>(</a:t>
            </a:r>
            <a:r>
              <a:rPr lang="en-US" sz="2000" dirty="0" err="1" smtClean="0">
                <a:sym typeface="Symbol"/>
              </a:rPr>
              <a:t>Marcus,Caesar</a:t>
            </a:r>
            <a:r>
              <a:rPr lang="en-US" sz="2000" dirty="0" smtClean="0">
                <a:sym typeface="Symbol"/>
              </a:rPr>
              <a:t>)</a:t>
            </a:r>
          </a:p>
          <a:p>
            <a:pPr>
              <a:buNone/>
            </a:pPr>
            <a:endParaRPr lang="en-US" sz="2000" dirty="0" smtClean="0">
              <a:sym typeface="Symbol"/>
            </a:endParaRPr>
          </a:p>
          <a:p>
            <a:pPr>
              <a:buNone/>
            </a:pPr>
            <a:endParaRPr lang="en-US" sz="2000" dirty="0" smtClean="0">
              <a:sym typeface="Symbol"/>
            </a:endParaRPr>
          </a:p>
        </p:txBody>
      </p:sp>
      <p:sp>
        <p:nvSpPr>
          <p:cNvPr id="4" name="Title 1"/>
          <p:cNvSpPr>
            <a:spLocks noGrp="1"/>
          </p:cNvSpPr>
          <p:nvPr>
            <p:ph type="title"/>
          </p:nvPr>
        </p:nvSpPr>
        <p:spPr>
          <a:xfrm>
            <a:off x="457200" y="320040"/>
            <a:ext cx="7239000" cy="680068"/>
          </a:xfrm>
        </p:spPr>
        <p:txBody>
          <a:bodyPr>
            <a:normAutofit/>
          </a:bodyPr>
          <a:lstStyle/>
          <a:p>
            <a:r>
              <a:rPr lang="en-US" sz="2400" dirty="0" smtClean="0"/>
              <a:t>Representing simple facts in logic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7239000" cy="5027000"/>
          </a:xfrm>
        </p:spPr>
        <p:txBody>
          <a:bodyPr>
            <a:normAutofit/>
          </a:bodyPr>
          <a:lstStyle/>
          <a:p>
            <a:r>
              <a:rPr lang="en-US" dirty="0" smtClean="0"/>
              <a:t>Was Marcus loyal to Caesar?</a:t>
            </a:r>
          </a:p>
          <a:p>
            <a:pPr>
              <a:buNone/>
            </a:pPr>
            <a:r>
              <a:rPr lang="en-US" dirty="0" smtClean="0"/>
              <a:t>     </a:t>
            </a:r>
            <a:r>
              <a:rPr lang="en-US" dirty="0" smtClean="0">
                <a:sym typeface="Symbol"/>
              </a:rPr>
              <a:t>             </a:t>
            </a:r>
            <a:endParaRPr lang="en-US" dirty="0" smtClean="0"/>
          </a:p>
          <a:p>
            <a:pPr>
              <a:buNone/>
            </a:pPr>
            <a:r>
              <a:rPr lang="en-US" dirty="0" smtClean="0"/>
              <a:t>            </a:t>
            </a:r>
          </a:p>
          <a:p>
            <a:pPr>
              <a:buNone/>
            </a:pPr>
            <a:endParaRPr lang="en-US" dirty="0" smtClean="0"/>
          </a:p>
          <a:p>
            <a:pPr>
              <a:buNone/>
            </a:pPr>
            <a:endParaRPr lang="en-IN" dirty="0"/>
          </a:p>
        </p:txBody>
      </p:sp>
      <p:sp>
        <p:nvSpPr>
          <p:cNvPr id="4" name="Title 1"/>
          <p:cNvSpPr>
            <a:spLocks noGrp="1"/>
          </p:cNvSpPr>
          <p:nvPr>
            <p:ph type="title"/>
          </p:nvPr>
        </p:nvSpPr>
        <p:spPr>
          <a:xfrm>
            <a:off x="457200" y="320040"/>
            <a:ext cx="7239000" cy="465754"/>
          </a:xfrm>
        </p:spPr>
        <p:txBody>
          <a:bodyPr>
            <a:normAutofit/>
          </a:bodyPr>
          <a:lstStyle/>
          <a:p>
            <a:r>
              <a:rPr lang="en-US" sz="2400" dirty="0" smtClean="0"/>
              <a:t>Representing simple facts in logic</a:t>
            </a:r>
          </a:p>
        </p:txBody>
      </p:sp>
      <p:pic>
        <p:nvPicPr>
          <p:cNvPr id="1026" name="Picture 2"/>
          <p:cNvPicPr>
            <a:picLocks noChangeAspect="1" noChangeArrowheads="1"/>
          </p:cNvPicPr>
          <p:nvPr/>
        </p:nvPicPr>
        <p:blipFill>
          <a:blip r:embed="rId2"/>
          <a:srcRect/>
          <a:stretch>
            <a:fillRect/>
          </a:stretch>
        </p:blipFill>
        <p:spPr bwMode="auto">
          <a:xfrm>
            <a:off x="714348" y="2071678"/>
            <a:ext cx="3971925" cy="10953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14348" y="4214818"/>
            <a:ext cx="5019675" cy="2238375"/>
          </a:xfrm>
          <a:prstGeom prst="rect">
            <a:avLst/>
          </a:prstGeom>
          <a:noFill/>
          <a:ln w="9525">
            <a:noFill/>
            <a:miter lim="800000"/>
            <a:headEnd/>
            <a:tailEnd/>
          </a:ln>
          <a:effectLst/>
        </p:spPr>
      </p:pic>
      <p:sp>
        <p:nvSpPr>
          <p:cNvPr id="20" name="TextBox 19"/>
          <p:cNvSpPr txBox="1"/>
          <p:nvPr/>
        </p:nvSpPr>
        <p:spPr>
          <a:xfrm>
            <a:off x="928662" y="3429000"/>
            <a:ext cx="5072098" cy="369332"/>
          </a:xfrm>
          <a:prstGeom prst="rect">
            <a:avLst/>
          </a:prstGeom>
          <a:noFill/>
        </p:spPr>
        <p:txBody>
          <a:bodyPr wrap="square" rtlCol="0">
            <a:spAutoFit/>
          </a:bodyPr>
          <a:lstStyle/>
          <a:p>
            <a:r>
              <a:rPr lang="en-US" dirty="0" smtClean="0">
                <a:sym typeface="Symbol"/>
              </a:rPr>
              <a:t>:man(x)</a:t>
            </a:r>
            <a:r>
              <a:rPr lang="en-US" dirty="0" smtClean="0">
                <a:sym typeface="Wingdings" pitchFamily="2" charset="2"/>
              </a:rPr>
              <a:t> person(x)</a:t>
            </a:r>
            <a:endParaRPr lang="en-US" dirty="0" smtClean="0">
              <a:sym typeface="Symbo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blinds(horizontal)">
                                      <p:cBhvr>
                                        <p:cTn id="1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7239000" cy="5027000"/>
          </a:xfrm>
        </p:spPr>
        <p:txBody>
          <a:bodyPr>
            <a:normAutofit/>
          </a:bodyPr>
          <a:lstStyle/>
          <a:p>
            <a:pPr>
              <a:buNone/>
            </a:pPr>
            <a:r>
              <a:rPr lang="en-US" sz="2000" dirty="0" smtClean="0"/>
              <a:t>Three important issues that must be addressed in the process of converting English sentences to logical statements</a:t>
            </a:r>
          </a:p>
          <a:p>
            <a:pPr marL="457200" indent="-457200">
              <a:buFont typeface="+mj-lt"/>
              <a:buAutoNum type="arabicPeriod"/>
            </a:pPr>
            <a:r>
              <a:rPr lang="en-US" sz="2000" dirty="0" smtClean="0"/>
              <a:t>Many English are ambiguous.</a:t>
            </a:r>
          </a:p>
          <a:p>
            <a:pPr marL="457200" indent="-457200">
              <a:buFont typeface="+mj-lt"/>
              <a:buAutoNum type="arabicPeriod"/>
            </a:pPr>
            <a:r>
              <a:rPr lang="en-US" sz="2000" dirty="0" smtClean="0"/>
              <a:t>There is a choice among representation. Simple representations are desirable, but they may prevent certain kinds of reasoning.</a:t>
            </a:r>
          </a:p>
          <a:p>
            <a:pPr marL="457200" indent="-457200">
              <a:buFont typeface="+mj-lt"/>
              <a:buAutoNum type="arabicPeriod"/>
            </a:pPr>
            <a:r>
              <a:rPr lang="en-US" sz="2000" dirty="0" smtClean="0"/>
              <a:t>Even in simple situations a set of sentences may not contain all the necessary information.</a:t>
            </a:r>
          </a:p>
          <a:p>
            <a:r>
              <a:rPr lang="en-US" sz="2000" dirty="0" smtClean="0"/>
              <a:t>Another problem is we do not know in advance is  which statement to deduce</a:t>
            </a:r>
          </a:p>
          <a:p>
            <a:r>
              <a:rPr lang="en-US" sz="2000" dirty="0" smtClean="0"/>
              <a:t>For example for the question Was Marcuse loyal to Caesar?</a:t>
            </a:r>
          </a:p>
          <a:p>
            <a:pPr>
              <a:buNone/>
            </a:pPr>
            <a:r>
              <a:rPr lang="en-US" sz="2000" dirty="0" smtClean="0"/>
              <a:t>Which one to prove</a:t>
            </a:r>
          </a:p>
          <a:p>
            <a:pPr>
              <a:buNone/>
            </a:pPr>
            <a:r>
              <a:rPr lang="en-US" sz="2000" dirty="0" err="1" smtClean="0"/>
              <a:t>Loyalto</a:t>
            </a:r>
            <a:r>
              <a:rPr lang="en-US" sz="2000" dirty="0" smtClean="0"/>
              <a:t>(</a:t>
            </a:r>
            <a:r>
              <a:rPr lang="en-US" sz="2000" dirty="0" err="1" smtClean="0"/>
              <a:t>Marcus,Caesar</a:t>
            </a:r>
            <a:r>
              <a:rPr lang="en-US" sz="2000" dirty="0" smtClean="0"/>
              <a:t>)</a:t>
            </a:r>
          </a:p>
          <a:p>
            <a:pPr>
              <a:buNone/>
            </a:pPr>
            <a:r>
              <a:rPr lang="en-US" sz="2000" dirty="0" smtClean="0">
                <a:sym typeface="Symbol"/>
              </a:rPr>
              <a:t></a:t>
            </a:r>
            <a:r>
              <a:rPr lang="en-US" sz="2000" dirty="0" err="1" smtClean="0"/>
              <a:t>Loyalto</a:t>
            </a:r>
            <a:r>
              <a:rPr lang="en-US" sz="2000" dirty="0" smtClean="0"/>
              <a:t>(</a:t>
            </a:r>
            <a:r>
              <a:rPr lang="en-US" sz="2000" dirty="0" err="1" smtClean="0"/>
              <a:t>Marcus,Caesar</a:t>
            </a:r>
            <a:r>
              <a:rPr lang="en-US" sz="2000" dirty="0" smtClean="0"/>
              <a:t>)</a:t>
            </a:r>
            <a:endParaRPr lang="en-IN" sz="2000" dirty="0" smtClean="0"/>
          </a:p>
          <a:p>
            <a:endParaRPr lang="en-IN" sz="2000" dirty="0"/>
          </a:p>
        </p:txBody>
      </p:sp>
      <p:sp>
        <p:nvSpPr>
          <p:cNvPr id="4" name="Title 1"/>
          <p:cNvSpPr>
            <a:spLocks noGrp="1"/>
          </p:cNvSpPr>
          <p:nvPr>
            <p:ph type="title"/>
          </p:nvPr>
        </p:nvSpPr>
        <p:spPr>
          <a:xfrm>
            <a:off x="457200" y="320040"/>
            <a:ext cx="7239000" cy="680068"/>
          </a:xfrm>
        </p:spPr>
        <p:txBody>
          <a:bodyPr>
            <a:normAutofit/>
          </a:bodyPr>
          <a:lstStyle/>
          <a:p>
            <a:r>
              <a:rPr lang="en-US" sz="2400" dirty="0" smtClean="0"/>
              <a:t>Representing simple facts in logic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44"/>
          </a:xfrm>
        </p:spPr>
        <p:txBody>
          <a:bodyPr>
            <a:normAutofit fontScale="90000"/>
          </a:bodyPr>
          <a:lstStyle/>
          <a:p>
            <a:r>
              <a:rPr lang="en-US" sz="2800" dirty="0" smtClean="0"/>
              <a:t>Representing Instance and </a:t>
            </a:r>
            <a:r>
              <a:rPr lang="en-US" sz="2800" dirty="0" err="1" smtClean="0"/>
              <a:t>isa</a:t>
            </a:r>
            <a:r>
              <a:rPr lang="en-US" sz="2800" dirty="0" smtClean="0"/>
              <a:t> Relationship</a:t>
            </a:r>
            <a:endParaRPr lang="en-IN" sz="2800" dirty="0"/>
          </a:p>
        </p:txBody>
      </p:sp>
      <p:sp>
        <p:nvSpPr>
          <p:cNvPr id="3" name="Content Placeholder 2"/>
          <p:cNvSpPr>
            <a:spLocks noGrp="1"/>
          </p:cNvSpPr>
          <p:nvPr>
            <p:ph idx="1"/>
          </p:nvPr>
        </p:nvSpPr>
        <p:spPr>
          <a:xfrm>
            <a:off x="457200" y="1357298"/>
            <a:ext cx="7543824" cy="5098438"/>
          </a:xfrm>
        </p:spPr>
        <p:txBody>
          <a:bodyPr>
            <a:normAutofit/>
          </a:bodyPr>
          <a:lstStyle/>
          <a:p>
            <a:pPr marL="514350" indent="-514350">
              <a:buFont typeface="+mj-lt"/>
              <a:buAutoNum type="arabicPeriod"/>
            </a:pPr>
            <a:r>
              <a:rPr lang="en-US" sz="2000" dirty="0" smtClean="0"/>
              <a:t>Instance(</a:t>
            </a:r>
            <a:r>
              <a:rPr lang="en-US" sz="2000" dirty="0" err="1" smtClean="0"/>
              <a:t>Marcus,man</a:t>
            </a:r>
            <a:r>
              <a:rPr lang="en-US" sz="2000" dirty="0" smtClean="0"/>
              <a:t>)</a:t>
            </a:r>
          </a:p>
          <a:p>
            <a:pPr marL="514350" indent="-514350">
              <a:buFont typeface="+mj-lt"/>
              <a:buAutoNum type="arabicPeriod"/>
            </a:pPr>
            <a:r>
              <a:rPr lang="en-US" sz="2000" dirty="0" smtClean="0"/>
              <a:t>Instance(</a:t>
            </a:r>
            <a:r>
              <a:rPr lang="en-US" sz="2000" dirty="0" err="1" smtClean="0"/>
              <a:t>marcus,pompeian</a:t>
            </a:r>
            <a:r>
              <a:rPr lang="en-US" sz="2000" dirty="0" smtClean="0"/>
              <a:t>)</a:t>
            </a:r>
          </a:p>
          <a:p>
            <a:pPr marL="514350" indent="-514350">
              <a:buFont typeface="+mj-lt"/>
              <a:buAutoNum type="arabicPeriod"/>
            </a:pPr>
            <a:r>
              <a:rPr lang="en-US" sz="2000" dirty="0" smtClean="0">
                <a:sym typeface="Symbol"/>
              </a:rPr>
              <a:t>x:instance(</a:t>
            </a:r>
            <a:r>
              <a:rPr lang="en-US" sz="2000" dirty="0" err="1" smtClean="0">
                <a:sym typeface="Symbol"/>
              </a:rPr>
              <a:t>x,pompeian</a:t>
            </a:r>
            <a:r>
              <a:rPr lang="en-US" sz="2000" dirty="0" smtClean="0">
                <a:sym typeface="Symbol"/>
              </a:rPr>
              <a:t>)</a:t>
            </a:r>
            <a:r>
              <a:rPr lang="en-US" sz="2000" dirty="0" smtClean="0">
                <a:sym typeface="Wingdings" pitchFamily="2" charset="2"/>
              </a:rPr>
              <a:t>instance(</a:t>
            </a:r>
            <a:r>
              <a:rPr lang="en-US" sz="2000" dirty="0" err="1" smtClean="0">
                <a:sym typeface="Wingdings" pitchFamily="2" charset="2"/>
              </a:rPr>
              <a:t>x,Roman</a:t>
            </a:r>
            <a:r>
              <a:rPr lang="en-US" sz="2000" dirty="0" smtClean="0">
                <a:sym typeface="Wingdings" pitchFamily="2" charset="2"/>
              </a:rPr>
              <a:t>)</a:t>
            </a:r>
          </a:p>
          <a:p>
            <a:pPr marL="514350" indent="-514350">
              <a:buFont typeface="+mj-lt"/>
              <a:buAutoNum type="arabicPeriod"/>
            </a:pPr>
            <a:r>
              <a:rPr lang="en-US" sz="2000" dirty="0" smtClean="0">
                <a:sym typeface="Wingdings" pitchFamily="2" charset="2"/>
              </a:rPr>
              <a:t>Instance(</a:t>
            </a:r>
            <a:r>
              <a:rPr lang="en-US" sz="2000" dirty="0" err="1" smtClean="0">
                <a:sym typeface="Wingdings" pitchFamily="2" charset="2"/>
              </a:rPr>
              <a:t>Caesar,ruler</a:t>
            </a:r>
            <a:r>
              <a:rPr lang="en-US" sz="2000" dirty="0" smtClean="0">
                <a:sym typeface="Wingdings" pitchFamily="2" charset="2"/>
              </a:rPr>
              <a:t>)</a:t>
            </a:r>
          </a:p>
          <a:p>
            <a:pPr marL="514350" indent="-514350">
              <a:buFont typeface="+mj-lt"/>
              <a:buAutoNum type="arabicPeriod"/>
            </a:pPr>
            <a:r>
              <a:rPr lang="en-US" sz="2000" dirty="0" smtClean="0">
                <a:sym typeface="Symbol"/>
              </a:rPr>
              <a:t>x:instance(</a:t>
            </a:r>
            <a:r>
              <a:rPr lang="en-US" sz="2000" dirty="0" err="1" smtClean="0">
                <a:sym typeface="Symbol"/>
              </a:rPr>
              <a:t>x,Roman</a:t>
            </a:r>
            <a:r>
              <a:rPr lang="en-US" sz="2000" dirty="0" smtClean="0">
                <a:sym typeface="Symbol"/>
              </a:rPr>
              <a:t>)</a:t>
            </a:r>
            <a:r>
              <a:rPr lang="en-US" sz="2000" dirty="0" smtClean="0">
                <a:sym typeface="Wingdings" pitchFamily="2" charset="2"/>
              </a:rPr>
              <a:t></a:t>
            </a:r>
            <a:r>
              <a:rPr lang="en-US" sz="2000" dirty="0" err="1" smtClean="0">
                <a:sym typeface="Wingdings" pitchFamily="2" charset="2"/>
              </a:rPr>
              <a:t>loyalto</a:t>
            </a:r>
            <a:r>
              <a:rPr lang="en-US" sz="2000" dirty="0" smtClean="0">
                <a:sym typeface="Wingdings" pitchFamily="2" charset="2"/>
              </a:rPr>
              <a:t>(</a:t>
            </a:r>
            <a:r>
              <a:rPr lang="en-US" sz="2000" dirty="0" err="1" smtClean="0">
                <a:sym typeface="Wingdings" pitchFamily="2" charset="2"/>
              </a:rPr>
              <a:t>x,Caesar</a:t>
            </a:r>
            <a:r>
              <a:rPr lang="en-US" sz="2000" dirty="0" smtClean="0">
                <a:sym typeface="Wingdings" pitchFamily="2" charset="2"/>
              </a:rPr>
              <a:t>) </a:t>
            </a:r>
            <a:r>
              <a:rPr lang="en-US" sz="2000" dirty="0" smtClean="0">
                <a:sym typeface="Symbol"/>
              </a:rPr>
              <a:t>hate(</a:t>
            </a:r>
            <a:r>
              <a:rPr lang="en-US" sz="2000" dirty="0" err="1" smtClean="0">
                <a:sym typeface="Symbol"/>
              </a:rPr>
              <a:t>x,Caesar</a:t>
            </a:r>
            <a:r>
              <a:rPr lang="en-US" sz="2000" dirty="0" smtClean="0">
                <a:sym typeface="Symbol"/>
              </a:rPr>
              <a:t>)</a:t>
            </a:r>
            <a:endParaRPr lang="en-US" sz="2000" dirty="0" smtClean="0"/>
          </a:p>
          <a:p>
            <a:pPr>
              <a:buNone/>
            </a:pPr>
            <a:endParaRPr lang="en-US" dirty="0" smtClean="0"/>
          </a:p>
          <a:p>
            <a:pPr marL="514350" indent="-514350">
              <a:buFont typeface="+mj-lt"/>
              <a:buAutoNum type="arabicPeriod"/>
            </a:pPr>
            <a:r>
              <a:rPr lang="en-US" sz="2000" dirty="0" smtClean="0">
                <a:sym typeface="Symbol"/>
              </a:rPr>
              <a:t>Instance(</a:t>
            </a:r>
            <a:r>
              <a:rPr lang="en-US" sz="2000" dirty="0" err="1" smtClean="0">
                <a:sym typeface="Symbol"/>
              </a:rPr>
              <a:t>Marcus,man</a:t>
            </a:r>
            <a:r>
              <a:rPr lang="en-US" sz="2000" dirty="0" smtClean="0">
                <a:sym typeface="Symbol"/>
              </a:rPr>
              <a:t>)</a:t>
            </a:r>
          </a:p>
          <a:p>
            <a:pPr marL="514350" indent="-514350">
              <a:buFont typeface="+mj-lt"/>
              <a:buAutoNum type="arabicPeriod"/>
            </a:pPr>
            <a:r>
              <a:rPr lang="en-US" sz="2000" dirty="0" smtClean="0">
                <a:sym typeface="Symbol"/>
              </a:rPr>
              <a:t>Instance(</a:t>
            </a:r>
            <a:r>
              <a:rPr lang="en-US" sz="2000" dirty="0" err="1" smtClean="0">
                <a:sym typeface="Symbol"/>
              </a:rPr>
              <a:t>marcus,pompeian</a:t>
            </a:r>
            <a:r>
              <a:rPr lang="en-US" sz="2000" dirty="0" smtClean="0">
                <a:sym typeface="Symbol"/>
              </a:rPr>
              <a:t>)</a:t>
            </a:r>
          </a:p>
          <a:p>
            <a:pPr marL="514350" indent="-514350">
              <a:buFont typeface="+mj-lt"/>
              <a:buAutoNum type="arabicPeriod"/>
            </a:pPr>
            <a:r>
              <a:rPr lang="en-US" sz="2000" dirty="0" smtClean="0">
                <a:sym typeface="Symbol"/>
              </a:rPr>
              <a:t>Isa(</a:t>
            </a:r>
            <a:r>
              <a:rPr lang="en-US" sz="2000" dirty="0" err="1" smtClean="0">
                <a:sym typeface="Symbol"/>
              </a:rPr>
              <a:t>pompeian,Roman</a:t>
            </a:r>
            <a:r>
              <a:rPr lang="en-US" sz="2000" dirty="0" smtClean="0">
                <a:sym typeface="Symbol"/>
              </a:rPr>
              <a:t>)</a:t>
            </a:r>
            <a:endParaRPr lang="en-US" sz="2000" dirty="0" smtClean="0">
              <a:sym typeface="Wingdings" pitchFamily="2" charset="2"/>
            </a:endParaRPr>
          </a:p>
          <a:p>
            <a:pPr marL="514350" indent="-514350">
              <a:buFont typeface="+mj-lt"/>
              <a:buAutoNum type="arabicPeriod"/>
            </a:pPr>
            <a:r>
              <a:rPr lang="en-US" sz="2000" dirty="0" smtClean="0">
                <a:sym typeface="Wingdings" pitchFamily="2" charset="2"/>
              </a:rPr>
              <a:t>Instance(</a:t>
            </a:r>
            <a:r>
              <a:rPr lang="en-US" sz="2000" dirty="0" err="1" smtClean="0">
                <a:sym typeface="Wingdings" pitchFamily="2" charset="2"/>
              </a:rPr>
              <a:t>Caesar,ruler</a:t>
            </a:r>
            <a:r>
              <a:rPr lang="en-US" sz="2000" dirty="0" smtClean="0">
                <a:sym typeface="Wingdings" pitchFamily="2" charset="2"/>
              </a:rPr>
              <a:t>)</a:t>
            </a:r>
          </a:p>
          <a:p>
            <a:pPr marL="514350" indent="-514350">
              <a:buFont typeface="+mj-lt"/>
              <a:buAutoNum type="arabicPeriod"/>
            </a:pPr>
            <a:r>
              <a:rPr lang="en-US" sz="2000" dirty="0" smtClean="0">
                <a:sym typeface="Symbol"/>
              </a:rPr>
              <a:t>x:instance(</a:t>
            </a:r>
            <a:r>
              <a:rPr lang="en-US" sz="2000" dirty="0" err="1" smtClean="0">
                <a:sym typeface="Symbol"/>
              </a:rPr>
              <a:t>x,Roman</a:t>
            </a:r>
            <a:r>
              <a:rPr lang="en-US" sz="2000" dirty="0" smtClean="0">
                <a:sym typeface="Symbol"/>
              </a:rPr>
              <a:t>)</a:t>
            </a:r>
            <a:r>
              <a:rPr lang="en-US" sz="2000" dirty="0" smtClean="0">
                <a:sym typeface="Wingdings" pitchFamily="2" charset="2"/>
              </a:rPr>
              <a:t></a:t>
            </a:r>
            <a:r>
              <a:rPr lang="en-US" sz="2000" dirty="0" err="1" smtClean="0">
                <a:sym typeface="Wingdings" pitchFamily="2" charset="2"/>
              </a:rPr>
              <a:t>loyalto</a:t>
            </a:r>
            <a:r>
              <a:rPr lang="en-US" sz="2000" dirty="0" smtClean="0">
                <a:sym typeface="Wingdings" pitchFamily="2" charset="2"/>
              </a:rPr>
              <a:t>(</a:t>
            </a:r>
            <a:r>
              <a:rPr lang="en-US" sz="2000" dirty="0" err="1" smtClean="0">
                <a:sym typeface="Wingdings" pitchFamily="2" charset="2"/>
              </a:rPr>
              <a:t>x,Caesar</a:t>
            </a:r>
            <a:r>
              <a:rPr lang="en-US" sz="2000" dirty="0" smtClean="0">
                <a:sym typeface="Wingdings" pitchFamily="2" charset="2"/>
              </a:rPr>
              <a:t>) </a:t>
            </a:r>
            <a:r>
              <a:rPr lang="en-US" sz="2000" dirty="0" smtClean="0">
                <a:sym typeface="Symbol"/>
              </a:rPr>
              <a:t> hate(</a:t>
            </a:r>
            <a:r>
              <a:rPr lang="en-US" sz="2000" dirty="0" err="1" smtClean="0">
                <a:sym typeface="Symbol"/>
              </a:rPr>
              <a:t>x,Caesar</a:t>
            </a:r>
            <a:r>
              <a:rPr lang="en-US" sz="2000" dirty="0" smtClean="0">
                <a:sym typeface="Symbol"/>
              </a:rPr>
              <a:t>)</a:t>
            </a:r>
          </a:p>
          <a:p>
            <a:pPr marL="514350" indent="-514350">
              <a:buFont typeface="+mj-lt"/>
              <a:buAutoNum type="arabicPeriod"/>
            </a:pPr>
            <a:r>
              <a:rPr lang="en-US" sz="2000" dirty="0" smtClean="0">
                <a:sym typeface="Symbol"/>
              </a:rPr>
              <a:t>x: y: z:instance(</a:t>
            </a:r>
            <a:r>
              <a:rPr lang="en-US" sz="2000" dirty="0" err="1" smtClean="0">
                <a:sym typeface="Symbol"/>
              </a:rPr>
              <a:t>x,y</a:t>
            </a:r>
            <a:r>
              <a:rPr lang="en-US" sz="2000" dirty="0" smtClean="0">
                <a:sym typeface="Symbol"/>
              </a:rPr>
              <a:t>)  </a:t>
            </a:r>
            <a:r>
              <a:rPr lang="en-US" sz="2000" dirty="0" err="1" smtClean="0">
                <a:sym typeface="Symbol"/>
              </a:rPr>
              <a:t>isa</a:t>
            </a:r>
            <a:r>
              <a:rPr lang="en-US" sz="2000" dirty="0" smtClean="0">
                <a:sym typeface="Symbol"/>
              </a:rPr>
              <a:t>(</a:t>
            </a:r>
            <a:r>
              <a:rPr lang="en-US" sz="2000" dirty="0" err="1" smtClean="0">
                <a:sym typeface="Symbol"/>
              </a:rPr>
              <a:t>y,z</a:t>
            </a:r>
            <a:r>
              <a:rPr lang="en-US" sz="2000" dirty="0" smtClean="0">
                <a:sym typeface="Symbol"/>
              </a:rPr>
              <a:t>)</a:t>
            </a:r>
            <a:r>
              <a:rPr lang="en-US" sz="2000" dirty="0" smtClean="0">
                <a:sym typeface="Wingdings" pitchFamily="2" charset="2"/>
              </a:rPr>
              <a:t> instance )</a:t>
            </a:r>
            <a:r>
              <a:rPr lang="en-US" sz="2000" dirty="0" err="1" smtClean="0">
                <a:sym typeface="Wingdings" pitchFamily="2" charset="2"/>
              </a:rPr>
              <a:t>x,z</a:t>
            </a:r>
            <a:r>
              <a:rPr lang="en-US" sz="2000" dirty="0" smtClean="0">
                <a:sym typeface="Wingdings" pitchFamily="2" charset="2"/>
              </a:rPr>
              <a:t>)</a:t>
            </a:r>
            <a:endParaRPr lang="en-US" sz="2000" dirty="0" smtClean="0">
              <a:sym typeface="Symbol"/>
            </a:endParaRPr>
          </a:p>
          <a:p>
            <a:pPr marL="514350" indent="-514350">
              <a:buFont typeface="+mj-lt"/>
              <a:buAutoNum type="arabicPeriod"/>
            </a:pPr>
            <a:endParaRPr lang="en-US" sz="2000" dirty="0" smtClean="0">
              <a:sym typeface="Symbol"/>
            </a:endParaRPr>
          </a:p>
          <a:p>
            <a:pPr>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142984"/>
            <a:ext cx="8001056" cy="5312752"/>
          </a:xfrm>
        </p:spPr>
        <p:txBody>
          <a:bodyPr>
            <a:normAutofit lnSpcReduction="10000"/>
          </a:bodyPr>
          <a:lstStyle/>
          <a:p>
            <a:pPr algn="just"/>
            <a:r>
              <a:rPr lang="en-US" sz="2000" dirty="0" smtClean="0"/>
              <a:t>The class and super class memberships need not always be represented with the predicates </a:t>
            </a:r>
            <a:r>
              <a:rPr lang="en-US" sz="2000" b="1" dirty="0" smtClean="0"/>
              <a:t>Isa and instance</a:t>
            </a:r>
            <a:r>
              <a:rPr lang="en-US" sz="2000" dirty="0" smtClean="0"/>
              <a:t>, instead unary predicates  corresponding to class can be used.</a:t>
            </a:r>
          </a:p>
          <a:p>
            <a:pPr algn="just"/>
            <a:r>
              <a:rPr lang="en-US" sz="2000" dirty="0" smtClean="0"/>
              <a:t>There are several ways a fact can be represented within a particular representational frame work. But within a knowledge base </a:t>
            </a:r>
            <a:r>
              <a:rPr lang="en-US" sz="2000" b="1" dirty="0" smtClean="0"/>
              <a:t>consistency of representation </a:t>
            </a:r>
            <a:r>
              <a:rPr lang="en-US" sz="2000" dirty="0" smtClean="0"/>
              <a:t>is critical.</a:t>
            </a:r>
          </a:p>
          <a:p>
            <a:pPr algn="just"/>
            <a:r>
              <a:rPr lang="en-US" sz="2000" dirty="0" smtClean="0"/>
              <a:t>The inference mechanisms are not just important because of inference of  superclass memberships but because it permits </a:t>
            </a:r>
            <a:r>
              <a:rPr lang="en-US" sz="2000" b="1" dirty="0" smtClean="0"/>
              <a:t>inference of properties </a:t>
            </a:r>
            <a:r>
              <a:rPr lang="en-US" sz="2000" dirty="0" smtClean="0"/>
              <a:t>associated with the membership in that superclass.</a:t>
            </a:r>
          </a:p>
          <a:p>
            <a:pPr algn="just"/>
            <a:r>
              <a:rPr lang="en-US" sz="2000" dirty="0" smtClean="0"/>
              <a:t>If an exception has to be added then the old assertions has to be changed otherwise the knowledge base will be inconsistent</a:t>
            </a:r>
            <a:r>
              <a:rPr lang="en-IN" sz="2000" dirty="0" smtClean="0"/>
              <a:t>.</a:t>
            </a:r>
          </a:p>
          <a:p>
            <a:pPr algn="just">
              <a:buNone/>
            </a:pPr>
            <a:endParaRPr lang="en-IN" sz="2000" dirty="0" smtClean="0"/>
          </a:p>
          <a:p>
            <a:pPr>
              <a:lnSpc>
                <a:spcPct val="110000"/>
              </a:lnSpc>
              <a:spcBef>
                <a:spcPts val="0"/>
              </a:spcBef>
            </a:pPr>
            <a:r>
              <a:rPr lang="en-US" sz="2000" b="1" dirty="0" smtClean="0"/>
              <a:t>Example for  Exception </a:t>
            </a:r>
            <a:r>
              <a:rPr lang="en-US" sz="2000" dirty="0" smtClean="0"/>
              <a:t>: Pompeian(</a:t>
            </a:r>
            <a:r>
              <a:rPr lang="en-US" sz="2000" dirty="0" err="1" smtClean="0"/>
              <a:t>Paulus</a:t>
            </a:r>
            <a:r>
              <a:rPr lang="en-US" sz="2000" dirty="0" smtClean="0"/>
              <a:t>) </a:t>
            </a:r>
          </a:p>
          <a:p>
            <a:pPr>
              <a:lnSpc>
                <a:spcPct val="110000"/>
              </a:lnSpc>
              <a:spcBef>
                <a:spcPts val="0"/>
              </a:spcBef>
              <a:buFont typeface="Symbol"/>
              <a:buChar char="Ø"/>
            </a:pPr>
            <a:r>
              <a:rPr lang="en-US" sz="2000" dirty="0" smtClean="0">
                <a:sym typeface="Symbol"/>
              </a:rPr>
              <a:t>[</a:t>
            </a:r>
            <a:r>
              <a:rPr lang="en-US" sz="2000" dirty="0" err="1" smtClean="0">
                <a:sym typeface="Symbol"/>
              </a:rPr>
              <a:t>loyalto</a:t>
            </a:r>
            <a:r>
              <a:rPr lang="en-US" sz="2000" dirty="0" smtClean="0">
                <a:sym typeface="Symbol"/>
              </a:rPr>
              <a:t>(</a:t>
            </a:r>
            <a:r>
              <a:rPr lang="en-US" sz="2000" dirty="0" err="1" smtClean="0">
                <a:sym typeface="Symbol"/>
              </a:rPr>
              <a:t>Paulus,Caesar</a:t>
            </a:r>
            <a:r>
              <a:rPr lang="en-US" sz="2000" dirty="0" smtClean="0">
                <a:sym typeface="Symbol"/>
              </a:rPr>
              <a:t>)  hate(</a:t>
            </a:r>
            <a:r>
              <a:rPr lang="en-US" sz="2000" dirty="0" err="1" smtClean="0">
                <a:sym typeface="Symbol"/>
              </a:rPr>
              <a:t>Paulus,Caesar</a:t>
            </a:r>
            <a:r>
              <a:rPr lang="en-US" sz="2000" dirty="0" smtClean="0">
                <a:sym typeface="Symbol"/>
              </a:rPr>
              <a:t>)]</a:t>
            </a:r>
          </a:p>
          <a:p>
            <a:pPr>
              <a:buNone/>
            </a:pPr>
            <a:r>
              <a:rPr lang="en-US" sz="2000" b="1" dirty="0" smtClean="0">
                <a:sym typeface="Symbol"/>
              </a:rPr>
              <a:t>Changes in corresponding assertion</a:t>
            </a:r>
          </a:p>
          <a:p>
            <a:pPr>
              <a:buNone/>
            </a:pPr>
            <a:r>
              <a:rPr lang="en-US" sz="2000" dirty="0" smtClean="0">
                <a:sym typeface="Symbol"/>
              </a:rPr>
              <a:t>x: Roman(x)  </a:t>
            </a:r>
            <a:r>
              <a:rPr lang="en-US" sz="2000" dirty="0" err="1" smtClean="0">
                <a:sym typeface="Symbol"/>
              </a:rPr>
              <a:t>eq</a:t>
            </a:r>
            <a:r>
              <a:rPr lang="en-US" sz="2000" dirty="0" smtClean="0">
                <a:sym typeface="Symbol"/>
              </a:rPr>
              <a:t>(</a:t>
            </a:r>
            <a:r>
              <a:rPr lang="en-US" sz="2000" dirty="0" err="1" smtClean="0">
                <a:sym typeface="Symbol"/>
              </a:rPr>
              <a:t>x,Paulus</a:t>
            </a:r>
            <a:r>
              <a:rPr lang="en-US" sz="2000" dirty="0" smtClean="0">
                <a:sym typeface="Symbol"/>
              </a:rPr>
              <a:t>) </a:t>
            </a:r>
            <a:r>
              <a:rPr lang="en-US" sz="2000" dirty="0" smtClean="0">
                <a:sym typeface="Wingdings" pitchFamily="2" charset="2"/>
              </a:rPr>
              <a:t> </a:t>
            </a:r>
            <a:r>
              <a:rPr lang="en-US" sz="2000" dirty="0" err="1" smtClean="0">
                <a:sym typeface="Symbol"/>
              </a:rPr>
              <a:t>loyalto</a:t>
            </a:r>
            <a:r>
              <a:rPr lang="en-US" sz="2000" dirty="0" smtClean="0">
                <a:sym typeface="Symbol"/>
              </a:rPr>
              <a:t>(</a:t>
            </a:r>
            <a:r>
              <a:rPr lang="en-US" sz="2000" dirty="0" err="1" smtClean="0">
                <a:sym typeface="Symbol"/>
              </a:rPr>
              <a:t>Paulus,Caesar</a:t>
            </a:r>
            <a:r>
              <a:rPr lang="en-US" sz="2000" dirty="0" smtClean="0">
                <a:sym typeface="Symbol"/>
              </a:rPr>
              <a:t>)  hate(</a:t>
            </a:r>
            <a:r>
              <a:rPr lang="en-US" sz="2000" dirty="0" err="1" smtClean="0">
                <a:sym typeface="Symbol"/>
              </a:rPr>
              <a:t>Paulus,Caesar</a:t>
            </a:r>
            <a:r>
              <a:rPr lang="en-US" sz="2000" dirty="0" smtClean="0">
                <a:sym typeface="Symbol"/>
              </a:rPr>
              <a:t>)</a:t>
            </a:r>
            <a:endParaRPr lang="en-US" sz="2000" dirty="0" smtClean="0"/>
          </a:p>
        </p:txBody>
      </p:sp>
      <p:sp>
        <p:nvSpPr>
          <p:cNvPr id="4" name="Title 1"/>
          <p:cNvSpPr>
            <a:spLocks noGrp="1"/>
          </p:cNvSpPr>
          <p:nvPr>
            <p:ph type="title"/>
          </p:nvPr>
        </p:nvSpPr>
        <p:spPr>
          <a:xfrm>
            <a:off x="500034" y="214290"/>
            <a:ext cx="7239000" cy="822944"/>
          </a:xfrm>
        </p:spPr>
        <p:txBody>
          <a:bodyPr>
            <a:normAutofit fontScale="90000"/>
          </a:bodyPr>
          <a:lstStyle/>
          <a:p>
            <a:r>
              <a:rPr lang="en-US" sz="2800" dirty="0" smtClean="0"/>
              <a:t>Representing Instance and </a:t>
            </a:r>
            <a:r>
              <a:rPr lang="en-US" sz="2800" dirty="0" err="1" smtClean="0"/>
              <a:t>isa</a:t>
            </a:r>
            <a:r>
              <a:rPr lang="en-US" sz="2800" dirty="0" smtClean="0"/>
              <a:t> Relationship</a:t>
            </a:r>
            <a:endParaRPr lang="en-IN"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65754"/>
          </a:xfrm>
        </p:spPr>
        <p:txBody>
          <a:bodyPr>
            <a:noAutofit/>
          </a:bodyPr>
          <a:lstStyle/>
          <a:p>
            <a:r>
              <a:rPr lang="en-US" sz="2400" dirty="0" smtClean="0"/>
              <a:t>Computable functions and predicates</a:t>
            </a:r>
            <a:endParaRPr lang="en-IN" sz="2400" dirty="0"/>
          </a:p>
        </p:txBody>
      </p:sp>
      <p:sp>
        <p:nvSpPr>
          <p:cNvPr id="3" name="Content Placeholder 2"/>
          <p:cNvSpPr>
            <a:spLocks noGrp="1"/>
          </p:cNvSpPr>
          <p:nvPr>
            <p:ph idx="1"/>
          </p:nvPr>
        </p:nvSpPr>
        <p:spPr>
          <a:xfrm>
            <a:off x="457200" y="1000108"/>
            <a:ext cx="7615262" cy="5643602"/>
          </a:xfrm>
        </p:spPr>
        <p:txBody>
          <a:bodyPr>
            <a:normAutofit lnSpcReduction="10000"/>
          </a:bodyPr>
          <a:lstStyle/>
          <a:p>
            <a:r>
              <a:rPr lang="en-US" sz="2000" dirty="0" smtClean="0"/>
              <a:t>If the number of facts are very large then it cannot be represented as individual predicates</a:t>
            </a:r>
          </a:p>
          <a:p>
            <a:r>
              <a:rPr lang="en-US" sz="2000" dirty="0" smtClean="0"/>
              <a:t>Example:  greater than and less than relationships of numbers</a:t>
            </a:r>
          </a:p>
          <a:p>
            <a:pPr lvl="2">
              <a:buNone/>
            </a:pPr>
            <a:r>
              <a:rPr lang="en-US" dirty="0" err="1" smtClean="0"/>
              <a:t>Gt</a:t>
            </a:r>
            <a:r>
              <a:rPr lang="en-US" dirty="0" smtClean="0"/>
              <a:t>(1,0)  </a:t>
            </a:r>
            <a:r>
              <a:rPr lang="en-US" dirty="0" err="1" smtClean="0"/>
              <a:t>Gt</a:t>
            </a:r>
            <a:r>
              <a:rPr lang="en-US" dirty="0" smtClean="0"/>
              <a:t>(2,1)……..</a:t>
            </a:r>
          </a:p>
          <a:p>
            <a:pPr lvl="2">
              <a:buNone/>
            </a:pPr>
            <a:r>
              <a:rPr lang="en-US" dirty="0" err="1" smtClean="0"/>
              <a:t>lt</a:t>
            </a:r>
            <a:r>
              <a:rPr lang="en-US" dirty="0" smtClean="0"/>
              <a:t>(0,1 ), </a:t>
            </a:r>
            <a:r>
              <a:rPr lang="en-US" dirty="0" err="1" smtClean="0"/>
              <a:t>lt</a:t>
            </a:r>
            <a:r>
              <a:rPr lang="en-US" dirty="0" smtClean="0"/>
              <a:t>(1,2)…….</a:t>
            </a:r>
          </a:p>
          <a:p>
            <a:r>
              <a:rPr lang="en-US" sz="2000" dirty="0" smtClean="0"/>
              <a:t>In such cases it is useful to have computable predicates where a procedure can be invoked which will evaluate and return true and false.</a:t>
            </a:r>
          </a:p>
          <a:p>
            <a:pPr>
              <a:buNone/>
            </a:pPr>
            <a:r>
              <a:rPr lang="en-US" sz="2000" b="1" dirty="0" smtClean="0"/>
              <a:t>Examples for conflict and their resolution</a:t>
            </a:r>
          </a:p>
          <a:p>
            <a:pPr>
              <a:spcBef>
                <a:spcPts val="0"/>
              </a:spcBef>
              <a:buNone/>
            </a:pPr>
            <a:r>
              <a:rPr lang="en-US" sz="2000" dirty="0" smtClean="0"/>
              <a:t>1. All Pompeians died when the volcano erupted in 79 A.D</a:t>
            </a:r>
          </a:p>
          <a:p>
            <a:pPr>
              <a:spcBef>
                <a:spcPts val="0"/>
              </a:spcBef>
              <a:buNone/>
            </a:pPr>
            <a:r>
              <a:rPr lang="en-US" sz="2000" dirty="0" smtClean="0"/>
              <a:t>       Erupted(volcano,79) ^ </a:t>
            </a:r>
            <a:r>
              <a:rPr lang="en-US" sz="2000" dirty="0" smtClean="0">
                <a:sym typeface="Symbol"/>
              </a:rPr>
              <a:t>x:[Pompeian(x)</a:t>
            </a:r>
            <a:r>
              <a:rPr lang="en-US" sz="2000" dirty="0" smtClean="0">
                <a:sym typeface="Wingdings" pitchFamily="2" charset="2"/>
              </a:rPr>
              <a:t>died(x,79) ]</a:t>
            </a:r>
          </a:p>
          <a:p>
            <a:pPr>
              <a:spcBef>
                <a:spcPts val="0"/>
              </a:spcBef>
              <a:buNone/>
            </a:pPr>
            <a:r>
              <a:rPr lang="en-US" sz="2000" dirty="0" smtClean="0">
                <a:sym typeface="Wingdings" pitchFamily="2" charset="2"/>
              </a:rPr>
              <a:t>2. No Mortal lives longer than 150 years</a:t>
            </a:r>
          </a:p>
          <a:p>
            <a:pPr>
              <a:spcBef>
                <a:spcPts val="0"/>
              </a:spcBef>
              <a:buNone/>
            </a:pPr>
            <a:r>
              <a:rPr lang="en-US" sz="2000" dirty="0" smtClean="0"/>
              <a:t>    </a:t>
            </a:r>
            <a:r>
              <a:rPr lang="en-US" sz="2000" dirty="0" smtClean="0">
                <a:sym typeface="Symbol"/>
              </a:rPr>
              <a:t>x: t1: t2:mortal(x)  born(x,t1)  </a:t>
            </a:r>
            <a:r>
              <a:rPr lang="en-US" sz="2000" dirty="0" err="1" smtClean="0">
                <a:sym typeface="Symbol"/>
              </a:rPr>
              <a:t>gt</a:t>
            </a:r>
            <a:r>
              <a:rPr lang="en-US" sz="2000" dirty="0" smtClean="0">
                <a:sym typeface="Symbol"/>
              </a:rPr>
              <a:t>(t2-t1,150) </a:t>
            </a:r>
            <a:r>
              <a:rPr lang="en-US" sz="2000" dirty="0" smtClean="0">
                <a:sym typeface="Wingdings" pitchFamily="2" charset="2"/>
              </a:rPr>
              <a:t>dead(x,t2)</a:t>
            </a:r>
          </a:p>
          <a:p>
            <a:pPr>
              <a:spcBef>
                <a:spcPts val="0"/>
              </a:spcBef>
              <a:buNone/>
            </a:pPr>
            <a:r>
              <a:rPr lang="en-US" sz="2000" dirty="0" smtClean="0">
                <a:sym typeface="Wingdings" pitchFamily="2" charset="2"/>
              </a:rPr>
              <a:t>3. It is now 1991 </a:t>
            </a:r>
          </a:p>
          <a:p>
            <a:pPr>
              <a:spcBef>
                <a:spcPts val="0"/>
              </a:spcBef>
              <a:buNone/>
            </a:pPr>
            <a:r>
              <a:rPr lang="en-US" sz="2000" dirty="0" smtClean="0">
                <a:sym typeface="Wingdings" pitchFamily="2" charset="2"/>
              </a:rPr>
              <a:t>Now=1991  // example of equality</a:t>
            </a:r>
          </a:p>
          <a:p>
            <a:pPr>
              <a:spcBef>
                <a:spcPts val="0"/>
              </a:spcBef>
              <a:buNone/>
            </a:pPr>
            <a:r>
              <a:rPr lang="en-US" sz="2000" dirty="0" smtClean="0">
                <a:sym typeface="Wingdings" pitchFamily="2" charset="2"/>
              </a:rPr>
              <a:t>4. Alive means not dead</a:t>
            </a:r>
          </a:p>
          <a:p>
            <a:pPr>
              <a:spcBef>
                <a:spcPts val="0"/>
              </a:spcBef>
              <a:buNone/>
            </a:pPr>
            <a:r>
              <a:rPr lang="en-US" sz="2000" dirty="0" smtClean="0">
                <a:sym typeface="Wingdings" pitchFamily="2" charset="2"/>
              </a:rPr>
              <a:t> </a:t>
            </a:r>
            <a:r>
              <a:rPr lang="en-US" sz="2000" dirty="0" smtClean="0">
                <a:sym typeface="Symbol"/>
              </a:rPr>
              <a:t>x: t :[alive(</a:t>
            </a:r>
            <a:r>
              <a:rPr lang="en-US" sz="2000" dirty="0" err="1" smtClean="0">
                <a:sym typeface="Symbol"/>
              </a:rPr>
              <a:t>x,t</a:t>
            </a:r>
            <a:r>
              <a:rPr lang="en-US" sz="2000" dirty="0" smtClean="0">
                <a:sym typeface="Symbol"/>
              </a:rPr>
              <a:t>)</a:t>
            </a:r>
            <a:r>
              <a:rPr lang="en-US" sz="2000" dirty="0" smtClean="0">
                <a:sym typeface="Wingdings" pitchFamily="2" charset="2"/>
              </a:rPr>
              <a:t> </a:t>
            </a:r>
            <a:r>
              <a:rPr lang="en-US" sz="2000" dirty="0" smtClean="0">
                <a:sym typeface="Symbol"/>
              </a:rPr>
              <a:t> dead(</a:t>
            </a:r>
            <a:r>
              <a:rPr lang="en-US" sz="2000" dirty="0" err="1" smtClean="0">
                <a:sym typeface="Symbol"/>
              </a:rPr>
              <a:t>x,t</a:t>
            </a:r>
            <a:r>
              <a:rPr lang="en-US" sz="2000" dirty="0" smtClean="0">
                <a:sym typeface="Symbol"/>
              </a:rPr>
              <a:t>) ]^ [  dead(</a:t>
            </a:r>
            <a:r>
              <a:rPr lang="en-US" sz="2000" dirty="0" err="1" smtClean="0">
                <a:sym typeface="Symbol"/>
              </a:rPr>
              <a:t>x,t</a:t>
            </a:r>
            <a:r>
              <a:rPr lang="en-US" sz="2000" dirty="0" smtClean="0">
                <a:sym typeface="Symbol"/>
              </a:rPr>
              <a:t>) </a:t>
            </a:r>
            <a:r>
              <a:rPr lang="en-US" sz="2000" dirty="0" smtClean="0">
                <a:sym typeface="Wingdings" pitchFamily="2" charset="2"/>
              </a:rPr>
              <a:t>alive(</a:t>
            </a:r>
            <a:r>
              <a:rPr lang="en-US" sz="2000" dirty="0" err="1" smtClean="0">
                <a:sym typeface="Wingdings" pitchFamily="2" charset="2"/>
              </a:rPr>
              <a:t>x,t</a:t>
            </a:r>
            <a:r>
              <a:rPr lang="en-US" sz="2000" dirty="0" smtClean="0">
                <a:sym typeface="Wingdings" pitchFamily="2" charset="2"/>
              </a:rPr>
              <a:t>) ]</a:t>
            </a:r>
          </a:p>
          <a:p>
            <a:pPr>
              <a:spcBef>
                <a:spcPts val="0"/>
              </a:spcBef>
              <a:buNone/>
            </a:pPr>
            <a:r>
              <a:rPr lang="en-US" sz="2000" dirty="0" smtClean="0">
                <a:sym typeface="Wingdings" pitchFamily="2" charset="2"/>
              </a:rPr>
              <a:t>5. If someone is dead he is dead at all later times</a:t>
            </a:r>
          </a:p>
          <a:p>
            <a:pPr>
              <a:spcBef>
                <a:spcPts val="0"/>
              </a:spcBef>
              <a:buNone/>
            </a:pPr>
            <a:r>
              <a:rPr lang="en-US" sz="2000" dirty="0" smtClean="0">
                <a:sym typeface="Symbol"/>
              </a:rPr>
              <a:t>x: t1: t2:diedd(x,t1) ^ </a:t>
            </a:r>
            <a:r>
              <a:rPr lang="en-US" sz="2000" dirty="0" err="1" smtClean="0">
                <a:sym typeface="Symbol"/>
              </a:rPr>
              <a:t>gt</a:t>
            </a:r>
            <a:r>
              <a:rPr lang="en-US" sz="2000" dirty="0" smtClean="0">
                <a:sym typeface="Symbol"/>
              </a:rPr>
              <a:t>(t2,t1) -&gt; dead(x,t2)</a:t>
            </a: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2348</TotalTime>
  <Words>3601</Words>
  <Application>Microsoft Office PowerPoint</Application>
  <PresentationFormat>On-screen Show (4:3)</PresentationFormat>
  <Paragraphs>361</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Opulent</vt:lpstr>
      <vt:lpstr>Using Predicate Logic </vt:lpstr>
      <vt:lpstr>Representing simple facts in logic</vt:lpstr>
      <vt:lpstr>Representing simple facts in logic</vt:lpstr>
      <vt:lpstr>Representing simple facts in logic</vt:lpstr>
      <vt:lpstr>Representing simple facts in logic</vt:lpstr>
      <vt:lpstr>Representing simple facts in logic</vt:lpstr>
      <vt:lpstr>Representing Instance and isa Relationship</vt:lpstr>
      <vt:lpstr>Representing Instance and isa Relationship</vt:lpstr>
      <vt:lpstr>Computable functions and predicates</vt:lpstr>
      <vt:lpstr>facts</vt:lpstr>
      <vt:lpstr>Slide 11</vt:lpstr>
      <vt:lpstr>Computable functions and predicates</vt:lpstr>
      <vt:lpstr>Resolution</vt:lpstr>
      <vt:lpstr>Resolution Cont..</vt:lpstr>
      <vt:lpstr>Resolution Cont..</vt:lpstr>
      <vt:lpstr>Resolution Cont.. Algorithm: Convert to Clause Form  cont..</vt:lpstr>
      <vt:lpstr>Resolution Cont.. Algorithm: Convert to Clause Form  cont..</vt:lpstr>
      <vt:lpstr>Resolution Cont.. Algorithm: Convert to Clause Form  cont..</vt:lpstr>
      <vt:lpstr>Resolution Cont.. Algorithm: Convert to Clause Form  cont..</vt:lpstr>
      <vt:lpstr>Resolution Cont.. The basis of resolution</vt:lpstr>
      <vt:lpstr>Resolution Cont.. Resolution in propositional logic</vt:lpstr>
      <vt:lpstr>Resolution Cont.. Resolution in propositional logic</vt:lpstr>
      <vt:lpstr>The unification algorithm</vt:lpstr>
      <vt:lpstr>  Resolution Cont..  The unification algorithm</vt:lpstr>
      <vt:lpstr>  Resolution Cont..  The unification algorithm</vt:lpstr>
      <vt:lpstr>  Resolution Cont..  The algorithm unify continues</vt:lpstr>
      <vt:lpstr>  Resolution Cont..  Resolution in predicate logic</vt:lpstr>
      <vt:lpstr>  Resolution Cont..  Algorithm resolution</vt:lpstr>
      <vt:lpstr>  Resolution Cont..  Resolution in predicate logic</vt:lpstr>
      <vt:lpstr>Slide 30</vt:lpstr>
      <vt:lpstr> Resolution Cont..  Resolution in predicate logic</vt:lpstr>
      <vt:lpstr> Resolution Cont..  Resolution in predicate logic</vt:lpstr>
      <vt:lpstr> Resolution Cont..  Resolution in predicate logic</vt:lpstr>
      <vt:lpstr>Slide 34</vt:lpstr>
      <vt:lpstr> Resolution Cont..  Need to try several substitutions</vt:lpstr>
      <vt:lpstr>Resolution Cont..  Question Answering</vt:lpstr>
      <vt:lpstr>Slide 37</vt:lpstr>
      <vt:lpstr>Resolution Cont..  Question Answering</vt:lpstr>
      <vt:lpstr>Natural Deduction</vt:lpstr>
    </vt:vector>
  </TitlesOfParts>
  <Company>HKBKCE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Module-2 Chapter-3</dc:title>
  <dc:creator>Administrator</dc:creator>
  <cp:lastModifiedBy>HOME</cp:lastModifiedBy>
  <cp:revision>170</cp:revision>
  <dcterms:created xsi:type="dcterms:W3CDTF">2015-03-19T04:14:06Z</dcterms:created>
  <dcterms:modified xsi:type="dcterms:W3CDTF">2018-10-22T18:04:12Z</dcterms:modified>
</cp:coreProperties>
</file>