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4077950"/>
  <p:notesSz cx="20104100" cy="14077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296"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4164"/>
            <a:ext cx="17088486" cy="29563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883652"/>
            <a:ext cx="14072870" cy="35194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sz="half" idx="2"/>
          </p:nvPr>
        </p:nvSpPr>
        <p:spPr>
          <a:xfrm>
            <a:off x="1005205" y="3237928"/>
            <a:ext cx="8745284"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37928"/>
            <a:ext cx="8745284" cy="92914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934845"/>
          </a:xfrm>
          <a:custGeom>
            <a:avLst/>
            <a:gdLst/>
            <a:ahLst/>
            <a:cxnLst/>
            <a:rect l="l" t="t" r="r" b="b"/>
            <a:pathLst>
              <a:path w="20104100" h="1934845">
                <a:moveTo>
                  <a:pt x="20103680" y="0"/>
                </a:moveTo>
                <a:lnTo>
                  <a:pt x="0" y="0"/>
                </a:lnTo>
                <a:lnTo>
                  <a:pt x="0" y="1934600"/>
                </a:lnTo>
                <a:lnTo>
                  <a:pt x="20103680" y="1934600"/>
                </a:lnTo>
                <a:close/>
              </a:path>
            </a:pathLst>
          </a:custGeom>
          <a:solidFill>
            <a:srgbClr val="830000"/>
          </a:solidFill>
        </p:spPr>
        <p:txBody>
          <a:bodyPr wrap="square" lIns="0" tIns="0" rIns="0" bIns="0" rtlCol="0"/>
          <a:lstStyle/>
          <a:p>
            <a:endParaRPr/>
          </a:p>
        </p:txBody>
      </p:sp>
      <p:sp>
        <p:nvSpPr>
          <p:cNvPr id="2" name="Holder 2"/>
          <p:cNvSpPr>
            <a:spLocks noGrp="1"/>
          </p:cNvSpPr>
          <p:nvPr>
            <p:ph type="title"/>
          </p:nvPr>
        </p:nvSpPr>
        <p:spPr>
          <a:xfrm>
            <a:off x="5547388" y="273441"/>
            <a:ext cx="9009322" cy="528320"/>
          </a:xfrm>
          <a:prstGeom prst="rect">
            <a:avLst/>
          </a:prstGeom>
        </p:spPr>
        <p:txBody>
          <a:bodyPr wrap="square" lIns="0" tIns="0" rIns="0" bIns="0">
            <a:spAutoFit/>
          </a:bodyPr>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a:xfrm>
            <a:off x="1005205" y="3237928"/>
            <a:ext cx="18093690"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92494"/>
            <a:ext cx="6433312" cy="7038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092494"/>
            <a:ext cx="4623943" cy="7038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6/23/2021</a:t>
            </a:fld>
            <a:endParaRPr lang="en-US"/>
          </a:p>
        </p:txBody>
      </p:sp>
      <p:sp>
        <p:nvSpPr>
          <p:cNvPr id="6" name="Holder 6"/>
          <p:cNvSpPr>
            <a:spLocks noGrp="1"/>
          </p:cNvSpPr>
          <p:nvPr>
            <p:ph type="sldNum" sz="quarter" idx="7"/>
          </p:nvPr>
        </p:nvSpPr>
        <p:spPr>
          <a:xfrm>
            <a:off x="14474953" y="13092494"/>
            <a:ext cx="4623943" cy="7038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7388" y="273441"/>
            <a:ext cx="8997950" cy="504625"/>
          </a:xfrm>
          <a:prstGeom prst="rect">
            <a:avLst/>
          </a:prstGeom>
        </p:spPr>
        <p:txBody>
          <a:bodyPr vert="horz" wrap="square" lIns="0" tIns="12065" rIns="0" bIns="0" rtlCol="0">
            <a:spAutoFit/>
          </a:bodyPr>
          <a:lstStyle/>
          <a:p>
            <a:pPr marL="12700">
              <a:lnSpc>
                <a:spcPct val="100000"/>
              </a:lnSpc>
              <a:spcBef>
                <a:spcPts val="95"/>
              </a:spcBef>
            </a:pPr>
            <a:r>
              <a:rPr lang="en-IN" sz="3200" spc="-5" dirty="0">
                <a:latin typeface="Arial" panose="020B0604020202020204" pitchFamily="34" charset="0"/>
                <a:ea typeface="Microsoft Yi Baiti" panose="03000500000000000000" pitchFamily="66" charset="0"/>
                <a:cs typeface="Arial" panose="020B0604020202020204" pitchFamily="34" charset="0"/>
              </a:rPr>
              <a:t>Employee </a:t>
            </a:r>
            <a:r>
              <a:rPr lang="en-IN" sz="3200" spc="-5" dirty="0" err="1">
                <a:latin typeface="Arial" panose="020B0604020202020204" pitchFamily="34" charset="0"/>
                <a:ea typeface="Microsoft Yi Baiti" panose="03000500000000000000" pitchFamily="66" charset="0"/>
                <a:cs typeface="Arial" panose="020B0604020202020204" pitchFamily="34" charset="0"/>
              </a:rPr>
              <a:t>Attendence</a:t>
            </a:r>
            <a:r>
              <a:rPr lang="en-IN" sz="3200" spc="-5" dirty="0">
                <a:latin typeface="Arial" panose="020B0604020202020204" pitchFamily="34" charset="0"/>
                <a:ea typeface="Microsoft Yi Baiti" panose="03000500000000000000" pitchFamily="66" charset="0"/>
                <a:cs typeface="Arial" panose="020B0604020202020204" pitchFamily="34" charset="0"/>
              </a:rPr>
              <a:t> Monitoring System</a:t>
            </a:r>
            <a:endParaRPr sz="3200" spc="-5" dirty="0">
              <a:latin typeface="Arial" panose="020B0604020202020204" pitchFamily="34" charset="0"/>
              <a:ea typeface="Microsoft Yi Baiti" panose="03000500000000000000" pitchFamily="66" charset="0"/>
              <a:cs typeface="Arial" panose="020B0604020202020204" pitchFamily="34" charset="0"/>
            </a:endParaRPr>
          </a:p>
        </p:txBody>
      </p:sp>
      <p:sp>
        <p:nvSpPr>
          <p:cNvPr id="3" name="object 3"/>
          <p:cNvSpPr txBox="1"/>
          <p:nvPr/>
        </p:nvSpPr>
        <p:spPr>
          <a:xfrm>
            <a:off x="7030646" y="859908"/>
            <a:ext cx="6038850" cy="1092607"/>
          </a:xfrm>
          <a:prstGeom prst="rect">
            <a:avLst/>
          </a:prstGeom>
        </p:spPr>
        <p:txBody>
          <a:bodyPr vert="horz" wrap="square" lIns="0" tIns="12700" rIns="0" bIns="0" rtlCol="0">
            <a:spAutoFit/>
          </a:bodyPr>
          <a:lstStyle/>
          <a:p>
            <a:pPr marL="12700" marR="5080" algn="ctr">
              <a:lnSpc>
                <a:spcPct val="100000"/>
              </a:lnSpc>
              <a:spcBef>
                <a:spcPts val="100"/>
              </a:spcBef>
            </a:pPr>
            <a:r>
              <a:rPr lang="en-IN" spc="5" dirty="0">
                <a:solidFill>
                  <a:srgbClr val="FFFFFF"/>
                </a:solidFill>
                <a:latin typeface="Liberation Sans"/>
                <a:cs typeface="Liberation Sans"/>
              </a:rPr>
              <a:t>V Karan kumar(190031664),S  Pavan kumar(190031523),</a:t>
            </a:r>
          </a:p>
          <a:p>
            <a:pPr marL="12700" marR="5080" algn="ctr">
              <a:lnSpc>
                <a:spcPct val="100000"/>
              </a:lnSpc>
              <a:spcBef>
                <a:spcPts val="100"/>
              </a:spcBef>
            </a:pPr>
            <a:r>
              <a:rPr lang="en-IN" spc="5" dirty="0">
                <a:solidFill>
                  <a:srgbClr val="FFFFFF"/>
                </a:solidFill>
                <a:latin typeface="Liberation Sans"/>
                <a:cs typeface="Liberation Sans"/>
              </a:rPr>
              <a:t>P Teja Kumar(190031901)</a:t>
            </a:r>
          </a:p>
          <a:p>
            <a:pPr marL="12700" marR="5080" algn="ctr">
              <a:lnSpc>
                <a:spcPct val="100000"/>
              </a:lnSpc>
              <a:spcBef>
                <a:spcPts val="100"/>
              </a:spcBef>
            </a:pPr>
            <a:r>
              <a:rPr sz="1800" spc="5" dirty="0">
                <a:solidFill>
                  <a:srgbClr val="FFFFFF"/>
                </a:solidFill>
                <a:latin typeface="Liberation Sans"/>
                <a:cs typeface="Liberation Sans"/>
              </a:rPr>
              <a:t> Name </a:t>
            </a:r>
            <a:r>
              <a:rPr sz="1800" dirty="0">
                <a:solidFill>
                  <a:srgbClr val="FFFFFF"/>
                </a:solidFill>
                <a:latin typeface="Liberation Sans"/>
                <a:cs typeface="Liberation Sans"/>
              </a:rPr>
              <a:t>of the Supervisor:</a:t>
            </a:r>
            <a:r>
              <a:rPr lang="en-US" sz="1800" dirty="0">
                <a:solidFill>
                  <a:srgbClr val="FFFFFF"/>
                </a:solidFill>
                <a:latin typeface="Liberation Sans"/>
                <a:cs typeface="Liberation Sans"/>
              </a:rPr>
              <a:t> </a:t>
            </a:r>
            <a:r>
              <a:rPr lang="en-US" sz="1800" spc="5" dirty="0">
                <a:solidFill>
                  <a:srgbClr val="FFFFFF"/>
                </a:solidFill>
                <a:latin typeface="Liberation Sans"/>
                <a:cs typeface="Liberation Sans"/>
              </a:rPr>
              <a:t>Dr Srinivas Rao </a:t>
            </a:r>
            <a:r>
              <a:rPr sz="1800" dirty="0">
                <a:solidFill>
                  <a:srgbClr val="FFFFFF"/>
                </a:solidFill>
                <a:latin typeface="Liberation Sans"/>
                <a:cs typeface="Liberation Sans"/>
              </a:rPr>
              <a:t>,</a:t>
            </a:r>
            <a:r>
              <a:rPr sz="1800" spc="-10" dirty="0">
                <a:solidFill>
                  <a:srgbClr val="FFFFFF"/>
                </a:solidFill>
                <a:latin typeface="Liberation Sans"/>
                <a:cs typeface="Liberation Sans"/>
              </a:rPr>
              <a:t> </a:t>
            </a:r>
            <a:r>
              <a:rPr lang="en-IN" sz="1800" spc="-10" dirty="0">
                <a:solidFill>
                  <a:srgbClr val="FFFFFF"/>
                </a:solidFill>
                <a:latin typeface="Liberation Sans"/>
                <a:cs typeface="Liberation Sans"/>
              </a:rPr>
              <a:t>Ass </a:t>
            </a:r>
            <a:r>
              <a:rPr sz="1800" spc="-10" dirty="0">
                <a:solidFill>
                  <a:srgbClr val="FFFFFF"/>
                </a:solidFill>
                <a:latin typeface="Liberation Sans"/>
                <a:cs typeface="Liberation Sans"/>
              </a:rPr>
              <a:t>Professor,</a:t>
            </a:r>
            <a:endParaRPr sz="1800" dirty="0">
              <a:latin typeface="Liberation Sans"/>
              <a:cs typeface="Liberation Sans"/>
            </a:endParaRPr>
          </a:p>
          <a:p>
            <a:pPr marL="1905" algn="ctr">
              <a:lnSpc>
                <a:spcPct val="100000"/>
              </a:lnSpc>
              <a:spcBef>
                <a:spcPts val="20"/>
              </a:spcBef>
            </a:pPr>
            <a:r>
              <a:rPr sz="1450" spc="5" dirty="0">
                <a:solidFill>
                  <a:srgbClr val="FFFFFF"/>
                </a:solidFill>
                <a:latin typeface="Liberation Sans"/>
                <a:cs typeface="Liberation Sans"/>
              </a:rPr>
              <a:t>Department of</a:t>
            </a:r>
            <a:r>
              <a:rPr sz="1450" dirty="0">
                <a:solidFill>
                  <a:srgbClr val="FFFFFF"/>
                </a:solidFill>
                <a:latin typeface="Liberation Sans"/>
                <a:cs typeface="Liberation Sans"/>
              </a:rPr>
              <a:t> </a:t>
            </a:r>
            <a:r>
              <a:rPr lang="en-IN" sz="1450" spc="10" dirty="0">
                <a:solidFill>
                  <a:srgbClr val="FFFFFF"/>
                </a:solidFill>
                <a:latin typeface="Liberation Sans"/>
                <a:cs typeface="Liberation Sans"/>
              </a:rPr>
              <a:t>CSE</a:t>
            </a:r>
            <a:endParaRPr sz="1450" dirty="0">
              <a:latin typeface="Liberation Sans"/>
              <a:cs typeface="Liberation Sans"/>
            </a:endParaRPr>
          </a:p>
        </p:txBody>
      </p:sp>
      <p:sp>
        <p:nvSpPr>
          <p:cNvPr id="4" name="object 4"/>
          <p:cNvSpPr/>
          <p:nvPr/>
        </p:nvSpPr>
        <p:spPr>
          <a:xfrm>
            <a:off x="496864" y="2511198"/>
            <a:ext cx="4282440" cy="460375"/>
          </a:xfrm>
          <a:custGeom>
            <a:avLst/>
            <a:gdLst/>
            <a:ahLst/>
            <a:cxnLst/>
            <a:rect l="l" t="t" r="r" b="b"/>
            <a:pathLst>
              <a:path w="4282440" h="460375">
                <a:moveTo>
                  <a:pt x="0" y="460015"/>
                </a:moveTo>
                <a:lnTo>
                  <a:pt x="4281817" y="460015"/>
                </a:lnTo>
                <a:lnTo>
                  <a:pt x="4281817" y="0"/>
                </a:lnTo>
                <a:lnTo>
                  <a:pt x="0" y="0"/>
                </a:lnTo>
                <a:lnTo>
                  <a:pt x="0" y="460015"/>
                </a:lnTo>
                <a:close/>
              </a:path>
            </a:pathLst>
          </a:custGeom>
          <a:solidFill>
            <a:srgbClr val="830000"/>
          </a:solidFill>
        </p:spPr>
        <p:txBody>
          <a:bodyPr wrap="square" lIns="0" tIns="0" rIns="0" bIns="0" rtlCol="0"/>
          <a:lstStyle/>
          <a:p>
            <a:endParaRPr/>
          </a:p>
        </p:txBody>
      </p:sp>
      <p:sp>
        <p:nvSpPr>
          <p:cNvPr id="5" name="object 5"/>
          <p:cNvSpPr txBox="1"/>
          <p:nvPr/>
        </p:nvSpPr>
        <p:spPr>
          <a:xfrm>
            <a:off x="496864" y="2523438"/>
            <a:ext cx="4282440" cy="360680"/>
          </a:xfrm>
          <a:prstGeom prst="rect">
            <a:avLst/>
          </a:prstGeom>
        </p:spPr>
        <p:txBody>
          <a:bodyPr vert="horz" wrap="square" lIns="0" tIns="12065" rIns="0" bIns="0" rtlCol="0">
            <a:spAutoFit/>
          </a:bodyPr>
          <a:lstStyle/>
          <a:p>
            <a:pPr algn="ctr">
              <a:lnSpc>
                <a:spcPct val="100000"/>
              </a:lnSpc>
              <a:spcBef>
                <a:spcPts val="95"/>
              </a:spcBef>
            </a:pPr>
            <a:r>
              <a:rPr sz="2200" b="1" spc="-10" dirty="0">
                <a:solidFill>
                  <a:srgbClr val="FFFFFF"/>
                </a:solidFill>
                <a:latin typeface="Liberation Sans"/>
                <a:cs typeface="Liberation Sans"/>
              </a:rPr>
              <a:t>Introduction</a:t>
            </a:r>
            <a:endParaRPr sz="2200">
              <a:latin typeface="Liberation Sans"/>
              <a:cs typeface="Liberation Sans"/>
            </a:endParaRPr>
          </a:p>
        </p:txBody>
      </p:sp>
      <p:sp>
        <p:nvSpPr>
          <p:cNvPr id="6" name="object 6"/>
          <p:cNvSpPr/>
          <p:nvPr/>
        </p:nvSpPr>
        <p:spPr>
          <a:xfrm>
            <a:off x="5784675" y="2511198"/>
            <a:ext cx="8543925" cy="483870"/>
          </a:xfrm>
          <a:custGeom>
            <a:avLst/>
            <a:gdLst/>
            <a:ahLst/>
            <a:cxnLst/>
            <a:rect l="l" t="t" r="r" b="b"/>
            <a:pathLst>
              <a:path w="8543925" h="483869">
                <a:moveTo>
                  <a:pt x="8543823" y="0"/>
                </a:moveTo>
                <a:lnTo>
                  <a:pt x="0" y="0"/>
                </a:lnTo>
                <a:lnTo>
                  <a:pt x="0" y="483405"/>
                </a:lnTo>
                <a:lnTo>
                  <a:pt x="8543823" y="483405"/>
                </a:lnTo>
                <a:close/>
              </a:path>
            </a:pathLst>
          </a:custGeom>
          <a:solidFill>
            <a:srgbClr val="830000"/>
          </a:solidFill>
        </p:spPr>
        <p:txBody>
          <a:bodyPr wrap="square" lIns="0" tIns="0" rIns="0" bIns="0" rtlCol="0"/>
          <a:lstStyle/>
          <a:p>
            <a:endParaRPr/>
          </a:p>
        </p:txBody>
      </p:sp>
      <p:sp>
        <p:nvSpPr>
          <p:cNvPr id="7" name="object 7"/>
          <p:cNvSpPr txBox="1"/>
          <p:nvPr/>
        </p:nvSpPr>
        <p:spPr>
          <a:xfrm>
            <a:off x="5784675" y="2523438"/>
            <a:ext cx="8543925" cy="360680"/>
          </a:xfrm>
          <a:prstGeom prst="rect">
            <a:avLst/>
          </a:prstGeom>
        </p:spPr>
        <p:txBody>
          <a:bodyPr vert="horz" wrap="square" lIns="0" tIns="12065" rIns="0" bIns="0" rtlCol="0">
            <a:spAutoFit/>
          </a:bodyPr>
          <a:lstStyle/>
          <a:p>
            <a:pPr algn="ctr">
              <a:lnSpc>
                <a:spcPct val="100000"/>
              </a:lnSpc>
              <a:spcBef>
                <a:spcPts val="95"/>
              </a:spcBef>
            </a:pPr>
            <a:r>
              <a:rPr sz="2200" b="1" spc="-5" dirty="0">
                <a:solidFill>
                  <a:srgbClr val="FFFFFF"/>
                </a:solidFill>
                <a:latin typeface="Liberation Sans"/>
                <a:cs typeface="Liberation Sans"/>
              </a:rPr>
              <a:t>Block </a:t>
            </a:r>
            <a:r>
              <a:rPr sz="2200" b="1" spc="-10" dirty="0">
                <a:solidFill>
                  <a:srgbClr val="FFFFFF"/>
                </a:solidFill>
                <a:latin typeface="Liberation Sans"/>
                <a:cs typeface="Liberation Sans"/>
              </a:rPr>
              <a:t>Diagram, Flowchart</a:t>
            </a:r>
            <a:r>
              <a:rPr sz="2200" b="1" spc="-10">
                <a:solidFill>
                  <a:srgbClr val="FFFFFF"/>
                </a:solidFill>
                <a:latin typeface="Liberation Sans"/>
                <a:cs typeface="Liberation Sans"/>
              </a:rPr>
              <a:t>, </a:t>
            </a:r>
            <a:r>
              <a:rPr lang="en-IN" sz="2200" b="1" spc="-10" dirty="0">
                <a:solidFill>
                  <a:srgbClr val="FFFFFF"/>
                </a:solidFill>
                <a:latin typeface="Liberation Sans"/>
                <a:cs typeface="Liberation Sans"/>
              </a:rPr>
              <a:t>UML Diagrams</a:t>
            </a:r>
            <a:endParaRPr sz="2200">
              <a:latin typeface="Liberation Sans"/>
              <a:cs typeface="Liberation Sans"/>
            </a:endParaRPr>
          </a:p>
        </p:txBody>
      </p:sp>
      <p:sp>
        <p:nvSpPr>
          <p:cNvPr id="8" name="object 8"/>
          <p:cNvSpPr/>
          <p:nvPr/>
        </p:nvSpPr>
        <p:spPr>
          <a:xfrm>
            <a:off x="15331749" y="2512594"/>
            <a:ext cx="4264660" cy="483870"/>
          </a:xfrm>
          <a:custGeom>
            <a:avLst/>
            <a:gdLst/>
            <a:ahLst/>
            <a:cxnLst/>
            <a:rect l="l" t="t" r="r" b="b"/>
            <a:pathLst>
              <a:path w="4264659" h="483869">
                <a:moveTo>
                  <a:pt x="4264233" y="0"/>
                </a:moveTo>
                <a:lnTo>
                  <a:pt x="0" y="0"/>
                </a:lnTo>
                <a:lnTo>
                  <a:pt x="0" y="483405"/>
                </a:lnTo>
                <a:lnTo>
                  <a:pt x="4264233" y="483405"/>
                </a:lnTo>
                <a:close/>
              </a:path>
            </a:pathLst>
          </a:custGeom>
          <a:solidFill>
            <a:srgbClr val="830000"/>
          </a:solidFill>
        </p:spPr>
        <p:txBody>
          <a:bodyPr wrap="square" lIns="0" tIns="0" rIns="0" bIns="0" rtlCol="0"/>
          <a:lstStyle/>
          <a:p>
            <a:endParaRPr/>
          </a:p>
        </p:txBody>
      </p:sp>
      <p:sp>
        <p:nvSpPr>
          <p:cNvPr id="9" name="object 9"/>
          <p:cNvSpPr txBox="1"/>
          <p:nvPr/>
        </p:nvSpPr>
        <p:spPr>
          <a:xfrm>
            <a:off x="15331749" y="2524835"/>
            <a:ext cx="4264660" cy="360680"/>
          </a:xfrm>
          <a:prstGeom prst="rect">
            <a:avLst/>
          </a:prstGeom>
        </p:spPr>
        <p:txBody>
          <a:bodyPr vert="horz" wrap="square" lIns="0" tIns="12065" rIns="0" bIns="0" rtlCol="0">
            <a:spAutoFit/>
          </a:bodyPr>
          <a:lstStyle/>
          <a:p>
            <a:pPr algn="ctr">
              <a:lnSpc>
                <a:spcPct val="100000"/>
              </a:lnSpc>
              <a:spcBef>
                <a:spcPts val="95"/>
              </a:spcBef>
            </a:pPr>
            <a:r>
              <a:rPr lang="en-IN" sz="2200" b="1" spc="-10" dirty="0">
                <a:solidFill>
                  <a:srgbClr val="FFFFFF"/>
                </a:solidFill>
                <a:latin typeface="Liberation Sans"/>
                <a:cs typeface="Liberation Sans"/>
              </a:rPr>
              <a:t>Screenshots</a:t>
            </a:r>
            <a:endParaRPr sz="2200">
              <a:latin typeface="Liberation Sans"/>
              <a:cs typeface="Liberation Sans"/>
            </a:endParaRPr>
          </a:p>
        </p:txBody>
      </p:sp>
      <p:sp>
        <p:nvSpPr>
          <p:cNvPr id="10" name="object 10"/>
          <p:cNvSpPr/>
          <p:nvPr/>
        </p:nvSpPr>
        <p:spPr>
          <a:xfrm>
            <a:off x="496864" y="7920345"/>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a:p>
        </p:txBody>
      </p:sp>
      <p:sp>
        <p:nvSpPr>
          <p:cNvPr id="11" name="object 11"/>
          <p:cNvSpPr txBox="1"/>
          <p:nvPr/>
        </p:nvSpPr>
        <p:spPr>
          <a:xfrm>
            <a:off x="496864" y="7932572"/>
            <a:ext cx="4282440" cy="360680"/>
          </a:xfrm>
          <a:prstGeom prst="rect">
            <a:avLst/>
          </a:prstGeom>
        </p:spPr>
        <p:txBody>
          <a:bodyPr vert="horz" wrap="square" lIns="0" tIns="12065" rIns="0" bIns="0" rtlCol="0">
            <a:spAutoFit/>
          </a:bodyPr>
          <a:lstStyle/>
          <a:p>
            <a:pPr algn="ctr">
              <a:lnSpc>
                <a:spcPct val="100000"/>
              </a:lnSpc>
              <a:spcBef>
                <a:spcPts val="95"/>
              </a:spcBef>
            </a:pPr>
            <a:r>
              <a:rPr lang="en-IN" sz="2200" b="1" spc="-10" dirty="0">
                <a:solidFill>
                  <a:srgbClr val="FFFFFF"/>
                </a:solidFill>
                <a:latin typeface="Liberation Sans"/>
                <a:cs typeface="Liberation Sans"/>
              </a:rPr>
              <a:t>Modules</a:t>
            </a:r>
            <a:endParaRPr sz="2200">
              <a:latin typeface="Liberation Sans"/>
              <a:cs typeface="Liberation Sans"/>
            </a:endParaRPr>
          </a:p>
        </p:txBody>
      </p:sp>
      <p:grpSp>
        <p:nvGrpSpPr>
          <p:cNvPr id="12" name="object 12"/>
          <p:cNvGrpSpPr/>
          <p:nvPr/>
        </p:nvGrpSpPr>
        <p:grpSpPr>
          <a:xfrm>
            <a:off x="0" y="158110"/>
            <a:ext cx="20104100" cy="1866900"/>
            <a:chOff x="0" y="158110"/>
            <a:chExt cx="20104100" cy="1866900"/>
          </a:xfrm>
        </p:grpSpPr>
        <p:sp>
          <p:nvSpPr>
            <p:cNvPr id="13" name="object 13"/>
            <p:cNvSpPr/>
            <p:nvPr/>
          </p:nvSpPr>
          <p:spPr>
            <a:xfrm>
              <a:off x="0" y="2011806"/>
              <a:ext cx="20104100" cy="12700"/>
            </a:xfrm>
            <a:custGeom>
              <a:avLst/>
              <a:gdLst/>
              <a:ahLst/>
              <a:cxnLst/>
              <a:rect l="l" t="t" r="r" b="b"/>
              <a:pathLst>
                <a:path w="20104100" h="12700">
                  <a:moveTo>
                    <a:pt x="0" y="12634"/>
                  </a:moveTo>
                  <a:lnTo>
                    <a:pt x="20103680" y="12634"/>
                  </a:lnTo>
                  <a:lnTo>
                    <a:pt x="20103680" y="0"/>
                  </a:lnTo>
                  <a:lnTo>
                    <a:pt x="0" y="0"/>
                  </a:lnTo>
                  <a:lnTo>
                    <a:pt x="0" y="12634"/>
                  </a:lnTo>
                  <a:close/>
                </a:path>
              </a:pathLst>
            </a:custGeom>
            <a:solidFill>
              <a:srgbClr val="000000">
                <a:alpha val="34999"/>
              </a:srgbClr>
            </a:solidFill>
          </p:spPr>
          <p:txBody>
            <a:bodyPr wrap="square" lIns="0" tIns="0" rIns="0" bIns="0" rtlCol="0"/>
            <a:lstStyle/>
            <a:p>
              <a:endParaRPr/>
            </a:p>
          </p:txBody>
        </p:sp>
        <p:sp>
          <p:nvSpPr>
            <p:cNvPr id="14" name="object 14"/>
            <p:cNvSpPr/>
            <p:nvPr/>
          </p:nvSpPr>
          <p:spPr>
            <a:xfrm>
              <a:off x="0" y="1934810"/>
              <a:ext cx="20104100" cy="77470"/>
            </a:xfrm>
            <a:custGeom>
              <a:avLst/>
              <a:gdLst/>
              <a:ahLst/>
              <a:cxnLst/>
              <a:rect l="l" t="t" r="r" b="b"/>
              <a:pathLst>
                <a:path w="20104100" h="77469">
                  <a:moveTo>
                    <a:pt x="20103680" y="0"/>
                  </a:moveTo>
                  <a:lnTo>
                    <a:pt x="0" y="0"/>
                  </a:lnTo>
                  <a:lnTo>
                    <a:pt x="0" y="76995"/>
                  </a:lnTo>
                  <a:lnTo>
                    <a:pt x="20103680" y="76995"/>
                  </a:lnTo>
                  <a:close/>
                </a:path>
              </a:pathLst>
            </a:custGeom>
            <a:solidFill>
              <a:srgbClr val="C3BC96"/>
            </a:solidFill>
          </p:spPr>
          <p:txBody>
            <a:bodyPr wrap="square" lIns="0" tIns="0" rIns="0" bIns="0" rtlCol="0"/>
            <a:lstStyle/>
            <a:p>
              <a:endParaRPr/>
            </a:p>
          </p:txBody>
        </p:sp>
        <p:sp>
          <p:nvSpPr>
            <p:cNvPr id="15" name="object 15"/>
            <p:cNvSpPr/>
            <p:nvPr/>
          </p:nvSpPr>
          <p:spPr>
            <a:xfrm>
              <a:off x="466785" y="158110"/>
              <a:ext cx="3332479" cy="1677670"/>
            </a:xfrm>
            <a:custGeom>
              <a:avLst/>
              <a:gdLst/>
              <a:ahLst/>
              <a:cxnLst/>
              <a:rect l="l" t="t" r="r" b="b"/>
              <a:pathLst>
                <a:path w="3332479" h="1677670">
                  <a:moveTo>
                    <a:pt x="3332219" y="0"/>
                  </a:moveTo>
                  <a:lnTo>
                    <a:pt x="0" y="0"/>
                  </a:lnTo>
                  <a:lnTo>
                    <a:pt x="0" y="1677365"/>
                  </a:lnTo>
                  <a:lnTo>
                    <a:pt x="3332219" y="1677365"/>
                  </a:lnTo>
                  <a:close/>
                </a:path>
              </a:pathLst>
            </a:custGeom>
            <a:solidFill>
              <a:srgbClr val="FFFFFF"/>
            </a:solidFill>
          </p:spPr>
          <p:txBody>
            <a:bodyPr wrap="square" lIns="0" tIns="0" rIns="0" bIns="0" rtlCol="0"/>
            <a:lstStyle/>
            <a:p>
              <a:endParaRPr/>
            </a:p>
          </p:txBody>
        </p:sp>
        <p:sp>
          <p:nvSpPr>
            <p:cNvPr id="16" name="object 16"/>
            <p:cNvSpPr/>
            <p:nvPr/>
          </p:nvSpPr>
          <p:spPr>
            <a:xfrm>
              <a:off x="409600" y="242575"/>
              <a:ext cx="3408992" cy="1577264"/>
            </a:xfrm>
            <a:prstGeom prst="rect">
              <a:avLst/>
            </a:prstGeom>
            <a:blipFill>
              <a:blip r:embed="rId2" cstate="print"/>
              <a:stretch>
                <a:fillRect/>
              </a:stretch>
            </a:blipFill>
          </p:spPr>
          <p:txBody>
            <a:bodyPr wrap="square" lIns="0" tIns="0" rIns="0" bIns="0" rtlCol="0"/>
            <a:lstStyle/>
            <a:p>
              <a:endParaRPr/>
            </a:p>
          </p:txBody>
        </p:sp>
      </p:grpSp>
      <p:sp>
        <p:nvSpPr>
          <p:cNvPr id="19" name="object 19"/>
          <p:cNvSpPr txBox="1"/>
          <p:nvPr/>
        </p:nvSpPr>
        <p:spPr>
          <a:xfrm>
            <a:off x="15596668" y="6128810"/>
            <a:ext cx="3348354" cy="342401"/>
          </a:xfrm>
          <a:prstGeom prst="rect">
            <a:avLst/>
          </a:prstGeom>
        </p:spPr>
        <p:txBody>
          <a:bodyPr vert="horz" wrap="square" lIns="0" tIns="163830" rIns="0" bIns="0" rtlCol="0">
            <a:spAutoFit/>
          </a:bodyPr>
          <a:lstStyle/>
          <a:p>
            <a:pPr marL="12700" algn="just">
              <a:lnSpc>
                <a:spcPct val="100000"/>
              </a:lnSpc>
              <a:spcBef>
                <a:spcPts val="1290"/>
              </a:spcBef>
            </a:pPr>
            <a:r>
              <a:rPr sz="1150" spc="-5">
                <a:latin typeface="Liberation Sans"/>
                <a:cs typeface="Liberation Sans"/>
              </a:rPr>
              <a:t>.</a:t>
            </a:r>
            <a:endParaRPr sz="1150">
              <a:latin typeface="Liberation Sans"/>
              <a:cs typeface="Liberation Sans"/>
            </a:endParaRPr>
          </a:p>
        </p:txBody>
      </p:sp>
      <p:sp>
        <p:nvSpPr>
          <p:cNvPr id="20" name="object 20"/>
          <p:cNvSpPr txBox="1"/>
          <p:nvPr/>
        </p:nvSpPr>
        <p:spPr>
          <a:xfrm>
            <a:off x="786199" y="8587643"/>
            <a:ext cx="3542665" cy="3154069"/>
          </a:xfrm>
          <a:prstGeom prst="rect">
            <a:avLst/>
          </a:prstGeom>
        </p:spPr>
        <p:txBody>
          <a:bodyPr vert="horz" wrap="square" lIns="0" tIns="164465" rIns="0" bIns="0" rtlCol="0">
            <a:spAutoFit/>
          </a:bodyPr>
          <a:lstStyle/>
          <a:p>
            <a:pPr marL="12700">
              <a:lnSpc>
                <a:spcPct val="100000"/>
              </a:lnSpc>
              <a:spcBef>
                <a:spcPts val="1295"/>
              </a:spcBef>
            </a:pPr>
            <a:r>
              <a:rPr sz="2000" b="1" spc="10" dirty="0">
                <a:latin typeface="Liberation Sans"/>
                <a:cs typeface="Liberation Sans"/>
              </a:rPr>
              <a:t>Methods </a:t>
            </a:r>
            <a:r>
              <a:rPr sz="2000" b="1" spc="15" dirty="0">
                <a:latin typeface="Liberation Sans"/>
                <a:cs typeface="Liberation Sans"/>
              </a:rPr>
              <a:t>and</a:t>
            </a:r>
            <a:r>
              <a:rPr sz="2000" b="1" spc="-20" dirty="0">
                <a:latin typeface="Liberation Sans"/>
                <a:cs typeface="Liberation Sans"/>
              </a:rPr>
              <a:t> </a:t>
            </a:r>
            <a:r>
              <a:rPr sz="2000" b="1" spc="10" dirty="0">
                <a:latin typeface="Liberation Sans"/>
                <a:cs typeface="Liberation Sans"/>
              </a:rPr>
              <a:t>Materials</a:t>
            </a:r>
            <a:endParaRPr lang="en-IN" sz="2000" b="1" spc="10" dirty="0">
              <a:latin typeface="Liberation Sans"/>
              <a:cs typeface="Liberation Sans"/>
            </a:endParaRPr>
          </a:p>
          <a:p>
            <a:pPr marL="12700">
              <a:lnSpc>
                <a:spcPct val="100000"/>
              </a:lnSpc>
              <a:spcBef>
                <a:spcPts val="1295"/>
              </a:spcBef>
            </a:pPr>
            <a:r>
              <a:rPr lang="en-IN" sz="2000" dirty="0">
                <a:latin typeface="Liberation Sans"/>
                <a:cs typeface="Liberation Sans"/>
              </a:rPr>
              <a:t>Our Project consists of 4 Modules:</a:t>
            </a:r>
          </a:p>
          <a:p>
            <a:pPr marL="12700">
              <a:lnSpc>
                <a:spcPct val="100000"/>
              </a:lnSpc>
              <a:spcBef>
                <a:spcPts val="1295"/>
              </a:spcBef>
            </a:pPr>
            <a:r>
              <a:rPr lang="en-IN" sz="2000" dirty="0">
                <a:latin typeface="Liberation Sans"/>
                <a:cs typeface="Liberation Sans"/>
              </a:rPr>
              <a:t>1.Admin Login</a:t>
            </a:r>
          </a:p>
          <a:p>
            <a:pPr marL="12700">
              <a:lnSpc>
                <a:spcPct val="100000"/>
              </a:lnSpc>
              <a:spcBef>
                <a:spcPts val="1295"/>
              </a:spcBef>
            </a:pPr>
            <a:r>
              <a:rPr lang="en-IN" sz="2000" dirty="0">
                <a:latin typeface="Liberation Sans"/>
                <a:cs typeface="Liberation Sans"/>
              </a:rPr>
              <a:t>2. Admin Registration</a:t>
            </a:r>
          </a:p>
          <a:p>
            <a:pPr marL="12700">
              <a:lnSpc>
                <a:spcPct val="100000"/>
              </a:lnSpc>
              <a:spcBef>
                <a:spcPts val="1295"/>
              </a:spcBef>
            </a:pPr>
            <a:r>
              <a:rPr lang="en-IN" sz="2000" dirty="0">
                <a:latin typeface="Liberation Sans"/>
                <a:cs typeface="Liberation Sans"/>
              </a:rPr>
              <a:t>3. CRUD Operations</a:t>
            </a:r>
          </a:p>
          <a:p>
            <a:pPr marL="12700">
              <a:lnSpc>
                <a:spcPct val="100000"/>
              </a:lnSpc>
              <a:spcBef>
                <a:spcPts val="1295"/>
              </a:spcBef>
            </a:pPr>
            <a:r>
              <a:rPr lang="en-IN" sz="2000" dirty="0">
                <a:latin typeface="Liberation Sans"/>
                <a:cs typeface="Liberation Sans"/>
              </a:rPr>
              <a:t>4. Show Attendance</a:t>
            </a:r>
            <a:endParaRPr sz="2000" dirty="0">
              <a:latin typeface="Liberation Sans"/>
              <a:cs typeface="Liberation Sans"/>
            </a:endParaRPr>
          </a:p>
        </p:txBody>
      </p:sp>
      <p:grpSp>
        <p:nvGrpSpPr>
          <p:cNvPr id="24" name="object 24"/>
          <p:cNvGrpSpPr/>
          <p:nvPr/>
        </p:nvGrpSpPr>
        <p:grpSpPr>
          <a:xfrm>
            <a:off x="6013450" y="4295775"/>
            <a:ext cx="3831590" cy="2331720"/>
            <a:chOff x="6018271" y="5840197"/>
            <a:chExt cx="3831590" cy="2331720"/>
          </a:xfrm>
        </p:grpSpPr>
        <p:sp>
          <p:nvSpPr>
            <p:cNvPr id="25" name="object 25"/>
            <p:cNvSpPr/>
            <p:nvPr/>
          </p:nvSpPr>
          <p:spPr>
            <a:xfrm>
              <a:off x="6025296" y="5859856"/>
              <a:ext cx="3816985" cy="2305050"/>
            </a:xfrm>
            <a:custGeom>
              <a:avLst/>
              <a:gdLst/>
              <a:ahLst/>
              <a:cxnLst/>
              <a:rect l="l" t="t" r="r" b="b"/>
              <a:pathLst>
                <a:path w="3816984" h="2305050">
                  <a:moveTo>
                    <a:pt x="1908493" y="2304858"/>
                  </a:moveTo>
                  <a:lnTo>
                    <a:pt x="0" y="2304858"/>
                  </a:lnTo>
                  <a:lnTo>
                    <a:pt x="0" y="0"/>
                  </a:lnTo>
                  <a:lnTo>
                    <a:pt x="3816986" y="0"/>
                  </a:lnTo>
                  <a:lnTo>
                    <a:pt x="3816986" y="2304858"/>
                  </a:lnTo>
                  <a:lnTo>
                    <a:pt x="1908493" y="2304858"/>
                  </a:lnTo>
                  <a:close/>
                </a:path>
              </a:pathLst>
            </a:custGeom>
            <a:ln w="14048">
              <a:solidFill>
                <a:srgbClr val="000000"/>
              </a:solidFill>
            </a:ln>
          </p:spPr>
          <p:txBody>
            <a:bodyPr wrap="square" lIns="0" tIns="0" rIns="0" bIns="0" rtlCol="0"/>
            <a:lstStyle/>
            <a:p>
              <a:endParaRPr/>
            </a:p>
          </p:txBody>
        </p:sp>
        <p:sp>
          <p:nvSpPr>
            <p:cNvPr id="26" name="object 26"/>
            <p:cNvSpPr/>
            <p:nvPr/>
          </p:nvSpPr>
          <p:spPr>
            <a:xfrm>
              <a:off x="6025296" y="5847221"/>
              <a:ext cx="3816985" cy="2305050"/>
            </a:xfrm>
            <a:custGeom>
              <a:avLst/>
              <a:gdLst/>
              <a:ahLst/>
              <a:cxnLst/>
              <a:rect l="l" t="t" r="r" b="b"/>
              <a:pathLst>
                <a:path w="3816984" h="2305050">
                  <a:moveTo>
                    <a:pt x="3816986" y="0"/>
                  </a:moveTo>
                  <a:lnTo>
                    <a:pt x="0" y="0"/>
                  </a:lnTo>
                  <a:lnTo>
                    <a:pt x="0" y="2304830"/>
                  </a:lnTo>
                  <a:lnTo>
                    <a:pt x="3816986" y="2304830"/>
                  </a:lnTo>
                  <a:close/>
                </a:path>
              </a:pathLst>
            </a:custGeom>
            <a:solidFill>
              <a:srgbClr val="F1F1F1"/>
            </a:solidFill>
          </p:spPr>
          <p:txBody>
            <a:bodyPr wrap="square" lIns="0" tIns="0" rIns="0" bIns="0" rtlCol="0"/>
            <a:lstStyle/>
            <a:p>
              <a:endParaRPr/>
            </a:p>
          </p:txBody>
        </p:sp>
        <p:sp>
          <p:nvSpPr>
            <p:cNvPr id="27" name="object 27"/>
            <p:cNvSpPr/>
            <p:nvPr/>
          </p:nvSpPr>
          <p:spPr>
            <a:xfrm>
              <a:off x="6025296" y="5847221"/>
              <a:ext cx="3816985" cy="2305050"/>
            </a:xfrm>
            <a:custGeom>
              <a:avLst/>
              <a:gdLst/>
              <a:ahLst/>
              <a:cxnLst/>
              <a:rect l="l" t="t" r="r" b="b"/>
              <a:pathLst>
                <a:path w="3816984" h="2305050">
                  <a:moveTo>
                    <a:pt x="1908493" y="2304830"/>
                  </a:moveTo>
                  <a:lnTo>
                    <a:pt x="0" y="2304830"/>
                  </a:lnTo>
                  <a:lnTo>
                    <a:pt x="0" y="0"/>
                  </a:lnTo>
                  <a:lnTo>
                    <a:pt x="3816986" y="0"/>
                  </a:lnTo>
                  <a:lnTo>
                    <a:pt x="3816986" y="2304830"/>
                  </a:lnTo>
                  <a:lnTo>
                    <a:pt x="1908493" y="2304830"/>
                  </a:lnTo>
                  <a:close/>
                </a:path>
              </a:pathLst>
            </a:custGeom>
            <a:ln w="14048">
              <a:solidFill>
                <a:srgbClr val="7F7F7F"/>
              </a:solidFill>
            </a:ln>
          </p:spPr>
          <p:txBody>
            <a:bodyPr wrap="square" lIns="0" tIns="0" rIns="0" bIns="0" rtlCol="0"/>
            <a:lstStyle/>
            <a:p>
              <a:endParaRPr/>
            </a:p>
          </p:txBody>
        </p:sp>
      </p:grpSp>
      <p:sp>
        <p:nvSpPr>
          <p:cNvPr id="28" name="object 28"/>
          <p:cNvSpPr/>
          <p:nvPr/>
        </p:nvSpPr>
        <p:spPr>
          <a:xfrm>
            <a:off x="15386050" y="7375917"/>
            <a:ext cx="4264660" cy="461645"/>
          </a:xfrm>
          <a:custGeom>
            <a:avLst/>
            <a:gdLst/>
            <a:ahLst/>
            <a:cxnLst/>
            <a:rect l="l" t="t" r="r" b="b"/>
            <a:pathLst>
              <a:path w="4264659" h="461645">
                <a:moveTo>
                  <a:pt x="0" y="461146"/>
                </a:moveTo>
                <a:lnTo>
                  <a:pt x="4264233" y="461146"/>
                </a:lnTo>
                <a:lnTo>
                  <a:pt x="4264233" y="0"/>
                </a:lnTo>
                <a:lnTo>
                  <a:pt x="0" y="0"/>
                </a:lnTo>
                <a:lnTo>
                  <a:pt x="0" y="461146"/>
                </a:lnTo>
                <a:close/>
              </a:path>
            </a:pathLst>
          </a:custGeom>
          <a:solidFill>
            <a:srgbClr val="830000"/>
          </a:solidFill>
        </p:spPr>
        <p:txBody>
          <a:bodyPr wrap="square" lIns="0" tIns="0" rIns="0" bIns="0" rtlCol="0"/>
          <a:lstStyle/>
          <a:p>
            <a:endParaRPr/>
          </a:p>
        </p:txBody>
      </p:sp>
      <p:sp>
        <p:nvSpPr>
          <p:cNvPr id="29" name="object 29"/>
          <p:cNvSpPr txBox="1"/>
          <p:nvPr/>
        </p:nvSpPr>
        <p:spPr>
          <a:xfrm>
            <a:off x="15386050" y="7433670"/>
            <a:ext cx="4264660" cy="324448"/>
          </a:xfrm>
          <a:prstGeom prst="rect">
            <a:avLst/>
          </a:prstGeom>
        </p:spPr>
        <p:txBody>
          <a:bodyPr vert="horz" wrap="square" lIns="0" tIns="16510" rIns="0" bIns="0" rtlCol="0">
            <a:spAutoFit/>
          </a:bodyPr>
          <a:lstStyle/>
          <a:p>
            <a:pPr algn="ctr">
              <a:lnSpc>
                <a:spcPct val="100000"/>
              </a:lnSpc>
              <a:spcBef>
                <a:spcPts val="95"/>
              </a:spcBef>
            </a:pPr>
            <a:r>
              <a:rPr lang="en-US" sz="2000" b="1" spc="-10" dirty="0">
                <a:solidFill>
                  <a:srgbClr val="FFFFFF"/>
                </a:solidFill>
                <a:latin typeface="Liberation Sans"/>
                <a:cs typeface="Liberation Sans"/>
              </a:rPr>
              <a:t>Conclusion</a:t>
            </a:r>
            <a:endParaRPr lang="en-US" sz="2000" dirty="0">
              <a:latin typeface="Liberation Sans"/>
              <a:cs typeface="Liberation Sans"/>
            </a:endParaRPr>
          </a:p>
        </p:txBody>
      </p:sp>
      <p:sp>
        <p:nvSpPr>
          <p:cNvPr id="30" name="object 30"/>
          <p:cNvSpPr txBox="1"/>
          <p:nvPr/>
        </p:nvSpPr>
        <p:spPr>
          <a:xfrm>
            <a:off x="6013450" y="6962775"/>
            <a:ext cx="2503805" cy="173124"/>
          </a:xfrm>
          <a:prstGeom prst="rect">
            <a:avLst/>
          </a:prstGeom>
        </p:spPr>
        <p:txBody>
          <a:bodyPr vert="horz" wrap="square" lIns="0" tIns="11430" rIns="0" bIns="0" rtlCol="0">
            <a:spAutoFit/>
          </a:bodyPr>
          <a:lstStyle/>
          <a:p>
            <a:pPr marL="12700">
              <a:lnSpc>
                <a:spcPct val="100000"/>
              </a:lnSpc>
              <a:spcBef>
                <a:spcPts val="90"/>
              </a:spcBef>
            </a:pPr>
            <a:r>
              <a:rPr sz="1050" spc="-5" dirty="0">
                <a:latin typeface="Liberation Sans"/>
                <a:cs typeface="Liberation Sans"/>
              </a:rPr>
              <a:t>rt</a:t>
            </a:r>
            <a:endParaRPr sz="1050" dirty="0">
              <a:latin typeface="Liberation Sans"/>
              <a:cs typeface="Liberation Sans"/>
            </a:endParaRPr>
          </a:p>
        </p:txBody>
      </p:sp>
      <p:sp>
        <p:nvSpPr>
          <p:cNvPr id="31" name="object 31"/>
          <p:cNvSpPr txBox="1"/>
          <p:nvPr/>
        </p:nvSpPr>
        <p:spPr>
          <a:xfrm>
            <a:off x="222251" y="3113197"/>
            <a:ext cx="5038976" cy="1794081"/>
          </a:xfrm>
          <a:prstGeom prst="rect">
            <a:avLst/>
          </a:prstGeom>
        </p:spPr>
        <p:txBody>
          <a:bodyPr vert="horz" wrap="square" lIns="0" tIns="163830" rIns="0" bIns="0" rtlCol="0">
            <a:spAutoFit/>
          </a:bodyPr>
          <a:lstStyle/>
          <a:p>
            <a:pPr marL="12700">
              <a:lnSpc>
                <a:spcPct val="100000"/>
              </a:lnSpc>
              <a:spcBef>
                <a:spcPts val="1290"/>
              </a:spcBef>
            </a:pPr>
            <a:r>
              <a:rPr sz="2000" b="1" spc="10" dirty="0">
                <a:latin typeface="Liberation Sans"/>
                <a:cs typeface="Liberation Sans"/>
              </a:rPr>
              <a:t>Objective of your</a:t>
            </a:r>
            <a:r>
              <a:rPr sz="2000" b="1" spc="-20" dirty="0">
                <a:latin typeface="Liberation Sans"/>
                <a:cs typeface="Liberation Sans"/>
              </a:rPr>
              <a:t> </a:t>
            </a:r>
            <a:r>
              <a:rPr sz="2000" b="1" spc="10" dirty="0">
                <a:latin typeface="Liberation Sans"/>
                <a:cs typeface="Liberation Sans"/>
              </a:rPr>
              <a:t>work</a:t>
            </a:r>
            <a:endParaRPr sz="2000" dirty="0">
              <a:latin typeface="Liberation Sans"/>
              <a:cs typeface="Liberation Sans"/>
            </a:endParaRPr>
          </a:p>
          <a:p>
            <a:pPr marL="12700" marR="5080">
              <a:lnSpc>
                <a:spcPct val="100000"/>
              </a:lnSpc>
              <a:spcBef>
                <a:spcPts val="670"/>
              </a:spcBef>
            </a:pPr>
            <a:r>
              <a:rPr lang="en-IN" sz="1600" dirty="0">
                <a:solidFill>
                  <a:srgbClr val="333333"/>
                </a:solidFill>
                <a:effectLst/>
                <a:latin typeface="Adobe Fan Heiti Std B" panose="020B0700000000000000" pitchFamily="34" charset="-128"/>
                <a:cs typeface="Times New Roman" panose="02020603050405020304" pitchFamily="18" charset="0"/>
              </a:rPr>
              <a:t>This web application retrieves the details of the departments assigned to the relevant administrative employees and employees enrolled in the courses from the server with the internet connection and stores them in the database. </a:t>
            </a:r>
            <a:endParaRPr sz="1600" dirty="0">
              <a:latin typeface="Liberation Sans"/>
              <a:cs typeface="Liberation Sans"/>
            </a:endParaRPr>
          </a:p>
        </p:txBody>
      </p:sp>
      <p:sp>
        <p:nvSpPr>
          <p:cNvPr id="32" name="object 32"/>
          <p:cNvSpPr txBox="1"/>
          <p:nvPr/>
        </p:nvSpPr>
        <p:spPr>
          <a:xfrm>
            <a:off x="274325" y="4950260"/>
            <a:ext cx="4675723" cy="1871025"/>
          </a:xfrm>
          <a:prstGeom prst="rect">
            <a:avLst/>
          </a:prstGeom>
        </p:spPr>
        <p:txBody>
          <a:bodyPr vert="horz" wrap="square" lIns="0" tIns="163830" rIns="0" bIns="0" rtlCol="0">
            <a:spAutoFit/>
          </a:bodyPr>
          <a:lstStyle/>
          <a:p>
            <a:pPr marL="12700">
              <a:lnSpc>
                <a:spcPct val="100000"/>
              </a:lnSpc>
              <a:spcBef>
                <a:spcPts val="1290"/>
              </a:spcBef>
            </a:pPr>
            <a:r>
              <a:rPr sz="2000" b="1" spc="10" dirty="0">
                <a:latin typeface="Liberation Sans"/>
                <a:cs typeface="Liberation Sans"/>
              </a:rPr>
              <a:t>Origin of your</a:t>
            </a:r>
            <a:r>
              <a:rPr sz="2000" b="1" spc="-30" dirty="0">
                <a:latin typeface="Liberation Sans"/>
                <a:cs typeface="Liberation Sans"/>
              </a:rPr>
              <a:t> </a:t>
            </a:r>
            <a:r>
              <a:rPr sz="2000" b="1" spc="10" dirty="0">
                <a:latin typeface="Liberation Sans"/>
                <a:cs typeface="Liberation Sans"/>
              </a:rPr>
              <a:t>proposal</a:t>
            </a:r>
            <a:endParaRPr lang="en-IN" sz="2000" b="1" spc="10" dirty="0">
              <a:latin typeface="Liberation Sans"/>
              <a:cs typeface="Liberation Sans"/>
            </a:endParaRPr>
          </a:p>
          <a:p>
            <a:pPr marL="12700">
              <a:lnSpc>
                <a:spcPct val="100000"/>
              </a:lnSpc>
              <a:spcBef>
                <a:spcPts val="1290"/>
              </a:spcBef>
            </a:pPr>
            <a:r>
              <a:rPr lang="en-IN" sz="1600" dirty="0">
                <a:solidFill>
                  <a:srgbClr val="333333"/>
                </a:solidFill>
                <a:effectLst/>
                <a:latin typeface="Adobe Fan Heiti Std B" panose="020B0700000000000000" pitchFamily="34" charset="-128"/>
                <a:cs typeface="Times New Roman" panose="02020603050405020304" pitchFamily="18" charset="0"/>
              </a:rPr>
              <a:t>In this Employee Attendance Monitoring project, attempts were made to register the presence of employees. The main purpose is to maintain information about the presence that all employees can use in their departments. </a:t>
            </a:r>
            <a:endParaRPr sz="1600" dirty="0">
              <a:latin typeface="Liberation Sans"/>
              <a:cs typeface="Liberation Sans"/>
            </a:endParaRPr>
          </a:p>
        </p:txBody>
      </p:sp>
      <p:sp>
        <p:nvSpPr>
          <p:cNvPr id="33" name="object 33"/>
          <p:cNvSpPr txBox="1"/>
          <p:nvPr/>
        </p:nvSpPr>
        <p:spPr>
          <a:xfrm>
            <a:off x="15542693" y="8133736"/>
            <a:ext cx="3434079" cy="5783635"/>
          </a:xfrm>
          <a:prstGeom prst="rect">
            <a:avLst/>
          </a:prstGeom>
        </p:spPr>
        <p:txBody>
          <a:bodyPr vert="horz" wrap="square" lIns="0" tIns="71120" rIns="0" bIns="0" rtlCol="0">
            <a:spAutoFit/>
          </a:bodyPr>
          <a:lstStyle/>
          <a:p>
            <a:pPr marL="12700">
              <a:lnSpc>
                <a:spcPct val="100000"/>
              </a:lnSpc>
              <a:spcBef>
                <a:spcPts val="1290"/>
              </a:spcBef>
            </a:pPr>
            <a:r>
              <a:rPr lang="en-US" sz="2400" b="1" spc="10" dirty="0">
                <a:latin typeface="Liberation Sans"/>
                <a:cs typeface="Liberation Sans"/>
              </a:rPr>
              <a:t>Discussion/Conclusion</a:t>
            </a:r>
            <a:endParaRPr lang="en-US" sz="2400" dirty="0">
              <a:latin typeface="Liberation Sans"/>
              <a:cs typeface="Liberation Sans"/>
            </a:endParaRPr>
          </a:p>
          <a:p>
            <a:pPr marL="12700" marR="5080">
              <a:lnSpc>
                <a:spcPct val="100000"/>
              </a:lnSpc>
              <a:spcBef>
                <a:spcPts val="670"/>
              </a:spcBef>
            </a:pPr>
            <a:r>
              <a:rPr lang="en-US" sz="1400" dirty="0"/>
              <a:t>This project is developed using  html, </a:t>
            </a:r>
            <a:r>
              <a:rPr lang="en-US" sz="1400" dirty="0" err="1"/>
              <a:t>css,Jsp</a:t>
            </a:r>
            <a:r>
              <a:rPr lang="en-US" sz="1400" dirty="0"/>
              <a:t>  </a:t>
            </a:r>
            <a:r>
              <a:rPr lang="en-US" sz="1400" dirty="0" err="1"/>
              <a:t>javascript</a:t>
            </a:r>
            <a:r>
              <a:rPr lang="en-US" sz="1400" dirty="0"/>
              <a:t> and  fully meets the objective of the system which it has been developed. The software keeps record of employee’s attendance. The software is capable of easy storage of information related to employee through database. </a:t>
            </a:r>
            <a:r>
              <a:rPr lang="en-US" sz="1400" dirty="0">
                <a:latin typeface="Liberation Sans"/>
                <a:cs typeface="Liberation Sans"/>
              </a:rPr>
              <a:t>.</a:t>
            </a:r>
            <a:endParaRPr lang="en-IN" sz="1400" dirty="0">
              <a:latin typeface="Liberation Sans"/>
              <a:cs typeface="Liberation Sans"/>
            </a:endParaRPr>
          </a:p>
          <a:p>
            <a:pPr marL="12700">
              <a:lnSpc>
                <a:spcPct val="100000"/>
              </a:lnSpc>
              <a:spcBef>
                <a:spcPts val="1290"/>
              </a:spcBef>
            </a:pPr>
            <a:r>
              <a:rPr lang="en-US" sz="2400" b="1" spc="10" dirty="0">
                <a:latin typeface="Liberation Sans"/>
                <a:cs typeface="Liberation Sans"/>
              </a:rPr>
              <a:t>Limitations</a:t>
            </a:r>
          </a:p>
          <a:p>
            <a:pPr marL="12700">
              <a:lnSpc>
                <a:spcPct val="100000"/>
              </a:lnSpc>
              <a:spcBef>
                <a:spcPts val="1290"/>
              </a:spcBef>
            </a:pPr>
            <a:r>
              <a:rPr lang="en-US" sz="1600" dirty="0"/>
              <a:t>Time saving due to digital management in software very less manual intervention. Secure data storage. Proper management of employee resources will lead to profit enhancement.</a:t>
            </a:r>
            <a:endParaRPr lang="en-US" sz="1600" dirty="0">
              <a:latin typeface="Liberation Sans"/>
              <a:cs typeface="Liberation Sans"/>
            </a:endParaRPr>
          </a:p>
          <a:p>
            <a:pPr marL="12700" algn="just">
              <a:lnSpc>
                <a:spcPct val="100000"/>
              </a:lnSpc>
              <a:spcBef>
                <a:spcPts val="1290"/>
              </a:spcBef>
            </a:pPr>
            <a:r>
              <a:rPr lang="en-US" sz="2400" b="1" spc="10" dirty="0">
                <a:latin typeface="Liberation Sans"/>
                <a:cs typeface="Liberation Sans"/>
              </a:rPr>
              <a:t>Future</a:t>
            </a:r>
            <a:r>
              <a:rPr lang="en-US" sz="2400" b="1" dirty="0">
                <a:latin typeface="Liberation Sans"/>
                <a:cs typeface="Liberation Sans"/>
              </a:rPr>
              <a:t> </a:t>
            </a:r>
            <a:r>
              <a:rPr lang="en-US" sz="2400" b="1" spc="5" dirty="0">
                <a:latin typeface="Liberation Sans"/>
                <a:cs typeface="Liberation Sans"/>
              </a:rPr>
              <a:t>Direction</a:t>
            </a:r>
          </a:p>
          <a:p>
            <a:pPr marL="12700" algn="just">
              <a:lnSpc>
                <a:spcPct val="100000"/>
              </a:lnSpc>
              <a:spcBef>
                <a:spcPts val="1290"/>
              </a:spcBef>
            </a:pPr>
            <a:r>
              <a:rPr lang="en-US" dirty="0"/>
              <a:t>This project is helpful in maintaining the employee’s record, it also focuses on each employee’s attendance</a:t>
            </a:r>
            <a:endParaRPr lang="en-US" dirty="0">
              <a:latin typeface="Liberation Sans"/>
              <a:cs typeface="Liberation Sans"/>
            </a:endParaRPr>
          </a:p>
        </p:txBody>
      </p:sp>
      <p:sp>
        <p:nvSpPr>
          <p:cNvPr id="35" name="object 35"/>
          <p:cNvSpPr txBox="1"/>
          <p:nvPr/>
        </p:nvSpPr>
        <p:spPr>
          <a:xfrm>
            <a:off x="10325484" y="3301719"/>
            <a:ext cx="3569335" cy="190437"/>
          </a:xfrm>
          <a:prstGeom prst="rect">
            <a:avLst/>
          </a:prstGeom>
        </p:spPr>
        <p:txBody>
          <a:bodyPr vert="horz" wrap="square" lIns="0" tIns="13335" rIns="0" bIns="0" rtlCol="0">
            <a:spAutoFit/>
          </a:bodyPr>
          <a:lstStyle/>
          <a:p>
            <a:pPr marL="12700" marR="5080">
              <a:lnSpc>
                <a:spcPct val="100000"/>
              </a:lnSpc>
              <a:spcBef>
                <a:spcPts val="105"/>
              </a:spcBef>
            </a:pPr>
            <a:endParaRPr sz="1150" dirty="0">
              <a:latin typeface="Liberation Sans"/>
              <a:cs typeface="Liberation Sans"/>
            </a:endParaRPr>
          </a:p>
        </p:txBody>
      </p:sp>
      <p:sp>
        <p:nvSpPr>
          <p:cNvPr id="36" name="object 36"/>
          <p:cNvSpPr txBox="1"/>
          <p:nvPr/>
        </p:nvSpPr>
        <p:spPr>
          <a:xfrm>
            <a:off x="5937250" y="7267575"/>
            <a:ext cx="3688715" cy="190437"/>
          </a:xfrm>
          <a:prstGeom prst="rect">
            <a:avLst/>
          </a:prstGeom>
        </p:spPr>
        <p:txBody>
          <a:bodyPr vert="horz" wrap="square" lIns="0" tIns="13335" rIns="0" bIns="0" rtlCol="0">
            <a:spAutoFit/>
          </a:bodyPr>
          <a:lstStyle/>
          <a:p>
            <a:pPr marL="12700" marR="5080">
              <a:lnSpc>
                <a:spcPct val="100000"/>
              </a:lnSpc>
              <a:spcBef>
                <a:spcPts val="105"/>
              </a:spcBef>
            </a:pPr>
            <a:r>
              <a:rPr sz="1150" dirty="0">
                <a:latin typeface="Liberation Sans"/>
                <a:cs typeface="Liberation Sans"/>
              </a:rPr>
              <a:t>.</a:t>
            </a:r>
          </a:p>
        </p:txBody>
      </p:sp>
      <p:sp>
        <p:nvSpPr>
          <p:cNvPr id="37" name="object 37"/>
          <p:cNvSpPr txBox="1"/>
          <p:nvPr/>
        </p:nvSpPr>
        <p:spPr>
          <a:xfrm>
            <a:off x="6061865" y="5527801"/>
            <a:ext cx="677545" cy="226695"/>
          </a:xfrm>
          <a:prstGeom prst="rect">
            <a:avLst/>
          </a:prstGeom>
        </p:spPr>
        <p:txBody>
          <a:bodyPr vert="horz" wrap="square" lIns="0" tIns="15240" rIns="0" bIns="0" rtlCol="0">
            <a:spAutoFit/>
          </a:bodyPr>
          <a:lstStyle/>
          <a:p>
            <a:pPr marL="12700">
              <a:lnSpc>
                <a:spcPct val="100000"/>
              </a:lnSpc>
              <a:spcBef>
                <a:spcPts val="120"/>
              </a:spcBef>
            </a:pPr>
            <a:r>
              <a:rPr sz="1300" b="1" spc="5" dirty="0">
                <a:latin typeface="Liberation Sans"/>
                <a:cs typeface="Liberation Sans"/>
              </a:rPr>
              <a:t>Figure</a:t>
            </a:r>
            <a:r>
              <a:rPr sz="1300" b="1" spc="-60" dirty="0">
                <a:latin typeface="Liberation Sans"/>
                <a:cs typeface="Liberation Sans"/>
              </a:rPr>
              <a:t> </a:t>
            </a:r>
            <a:r>
              <a:rPr sz="1300" b="1" spc="10" dirty="0">
                <a:latin typeface="Liberation Sans"/>
                <a:cs typeface="Liberation Sans"/>
              </a:rPr>
              <a:t>1</a:t>
            </a:r>
            <a:endParaRPr sz="1300">
              <a:latin typeface="Liberation Sans"/>
              <a:cs typeface="Liberation Sans"/>
            </a:endParaRPr>
          </a:p>
        </p:txBody>
      </p:sp>
      <p:grpSp>
        <p:nvGrpSpPr>
          <p:cNvPr id="38" name="object 38"/>
          <p:cNvGrpSpPr/>
          <p:nvPr/>
        </p:nvGrpSpPr>
        <p:grpSpPr>
          <a:xfrm>
            <a:off x="472622" y="2971213"/>
            <a:ext cx="4331335" cy="62230"/>
            <a:chOff x="472622" y="2971213"/>
            <a:chExt cx="4331335" cy="62230"/>
          </a:xfrm>
        </p:grpSpPr>
        <p:sp>
          <p:nvSpPr>
            <p:cNvPr id="39" name="object 39"/>
            <p:cNvSpPr/>
            <p:nvPr/>
          </p:nvSpPr>
          <p:spPr>
            <a:xfrm>
              <a:off x="472622" y="3027801"/>
              <a:ext cx="4331335" cy="0"/>
            </a:xfrm>
            <a:custGeom>
              <a:avLst/>
              <a:gdLst/>
              <a:ahLst/>
              <a:cxnLst/>
              <a:rect l="l" t="t" r="r" b="b"/>
              <a:pathLst>
                <a:path w="4331335">
                  <a:moveTo>
                    <a:pt x="0" y="0"/>
                  </a:moveTo>
                  <a:lnTo>
                    <a:pt x="4331089" y="0"/>
                  </a:lnTo>
                </a:path>
              </a:pathLst>
            </a:custGeom>
            <a:ln w="11099">
              <a:solidFill>
                <a:srgbClr val="000000"/>
              </a:solidFill>
            </a:ln>
          </p:spPr>
          <p:txBody>
            <a:bodyPr wrap="square" lIns="0" tIns="0" rIns="0" bIns="0" rtlCol="0"/>
            <a:lstStyle/>
            <a:p>
              <a:endParaRPr/>
            </a:p>
          </p:txBody>
        </p:sp>
        <p:sp>
          <p:nvSpPr>
            <p:cNvPr id="40" name="object 40"/>
            <p:cNvSpPr/>
            <p:nvPr/>
          </p:nvSpPr>
          <p:spPr>
            <a:xfrm>
              <a:off x="497059" y="2995650"/>
              <a:ext cx="4282440" cy="2540"/>
            </a:xfrm>
            <a:custGeom>
              <a:avLst/>
              <a:gdLst/>
              <a:ahLst/>
              <a:cxnLst/>
              <a:rect l="l" t="t" r="r" b="b"/>
              <a:pathLst>
                <a:path w="4282440" h="2539">
                  <a:moveTo>
                    <a:pt x="0" y="0"/>
                  </a:moveTo>
                  <a:lnTo>
                    <a:pt x="4282215" y="2163"/>
                  </a:lnTo>
                </a:path>
              </a:pathLst>
            </a:custGeom>
            <a:ln w="48874">
              <a:solidFill>
                <a:srgbClr val="C3BC96"/>
              </a:solidFill>
            </a:ln>
          </p:spPr>
          <p:txBody>
            <a:bodyPr wrap="square" lIns="0" tIns="0" rIns="0" bIns="0" rtlCol="0"/>
            <a:lstStyle/>
            <a:p>
              <a:endParaRPr/>
            </a:p>
          </p:txBody>
        </p:sp>
      </p:grpSp>
      <p:grpSp>
        <p:nvGrpSpPr>
          <p:cNvPr id="41" name="object 41"/>
          <p:cNvGrpSpPr/>
          <p:nvPr/>
        </p:nvGrpSpPr>
        <p:grpSpPr>
          <a:xfrm>
            <a:off x="5760042" y="2973377"/>
            <a:ext cx="8593455" cy="60960"/>
            <a:chOff x="5760042" y="2973377"/>
            <a:chExt cx="8593455" cy="60960"/>
          </a:xfrm>
        </p:grpSpPr>
        <p:sp>
          <p:nvSpPr>
            <p:cNvPr id="42" name="object 42"/>
            <p:cNvSpPr/>
            <p:nvPr/>
          </p:nvSpPr>
          <p:spPr>
            <a:xfrm>
              <a:off x="5784479" y="3008914"/>
              <a:ext cx="8544560" cy="1270"/>
            </a:xfrm>
            <a:custGeom>
              <a:avLst/>
              <a:gdLst/>
              <a:ahLst/>
              <a:cxnLst/>
              <a:rect l="l" t="t" r="r" b="b"/>
              <a:pathLst>
                <a:path w="8544560" h="1269">
                  <a:moveTo>
                    <a:pt x="0" y="0"/>
                  </a:moveTo>
                  <a:lnTo>
                    <a:pt x="8544228" y="977"/>
                  </a:lnTo>
                </a:path>
              </a:pathLst>
            </a:custGeom>
            <a:ln w="48874">
              <a:solidFill>
                <a:srgbClr val="000000"/>
              </a:solidFill>
            </a:ln>
          </p:spPr>
          <p:txBody>
            <a:bodyPr wrap="square" lIns="0" tIns="0" rIns="0" bIns="0" rtlCol="0"/>
            <a:lstStyle/>
            <a:p>
              <a:endParaRPr/>
            </a:p>
          </p:txBody>
        </p:sp>
        <p:sp>
          <p:nvSpPr>
            <p:cNvPr id="43" name="object 43"/>
            <p:cNvSpPr/>
            <p:nvPr/>
          </p:nvSpPr>
          <p:spPr>
            <a:xfrm>
              <a:off x="5784479" y="2997814"/>
              <a:ext cx="8544560" cy="1270"/>
            </a:xfrm>
            <a:custGeom>
              <a:avLst/>
              <a:gdLst/>
              <a:ahLst/>
              <a:cxnLst/>
              <a:rect l="l" t="t" r="r" b="b"/>
              <a:pathLst>
                <a:path w="8544560" h="1269">
                  <a:moveTo>
                    <a:pt x="0" y="0"/>
                  </a:moveTo>
                  <a:lnTo>
                    <a:pt x="8544228" y="977"/>
                  </a:lnTo>
                </a:path>
              </a:pathLst>
            </a:custGeom>
            <a:ln w="48874">
              <a:solidFill>
                <a:srgbClr val="C3BC96"/>
              </a:solidFill>
            </a:ln>
          </p:spPr>
          <p:txBody>
            <a:bodyPr wrap="square" lIns="0" tIns="0" rIns="0" bIns="0" rtlCol="0"/>
            <a:lstStyle/>
            <a:p>
              <a:endParaRPr/>
            </a:p>
          </p:txBody>
        </p:sp>
      </p:grpSp>
      <p:grpSp>
        <p:nvGrpSpPr>
          <p:cNvPr id="44" name="object 44"/>
          <p:cNvGrpSpPr/>
          <p:nvPr/>
        </p:nvGrpSpPr>
        <p:grpSpPr>
          <a:xfrm>
            <a:off x="472622" y="8380305"/>
            <a:ext cx="4331335" cy="61594"/>
            <a:chOff x="472622" y="8380305"/>
            <a:chExt cx="4331335" cy="61594"/>
          </a:xfrm>
        </p:grpSpPr>
        <p:sp>
          <p:nvSpPr>
            <p:cNvPr id="45" name="object 45"/>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46" name="object 46"/>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grpSp>
        <p:nvGrpSpPr>
          <p:cNvPr id="47" name="object 47"/>
          <p:cNvGrpSpPr/>
          <p:nvPr/>
        </p:nvGrpSpPr>
        <p:grpSpPr>
          <a:xfrm>
            <a:off x="15386050" y="7845686"/>
            <a:ext cx="4313555" cy="267226"/>
            <a:chOff x="15307102" y="9807062"/>
            <a:chExt cx="4313555" cy="267226"/>
          </a:xfrm>
        </p:grpSpPr>
        <p:sp>
          <p:nvSpPr>
            <p:cNvPr id="48" name="object 48"/>
            <p:cNvSpPr/>
            <p:nvPr/>
          </p:nvSpPr>
          <p:spPr>
            <a:xfrm>
              <a:off x="15307102" y="10074288"/>
              <a:ext cx="4313555" cy="0"/>
            </a:xfrm>
            <a:custGeom>
              <a:avLst/>
              <a:gdLst/>
              <a:ahLst/>
              <a:cxnLst/>
              <a:rect l="l" t="t" r="r" b="b"/>
              <a:pathLst>
                <a:path w="4313555">
                  <a:moveTo>
                    <a:pt x="0" y="0"/>
                  </a:moveTo>
                  <a:lnTo>
                    <a:pt x="4313456" y="0"/>
                  </a:lnTo>
                </a:path>
              </a:pathLst>
            </a:custGeom>
            <a:ln w="11078">
              <a:solidFill>
                <a:srgbClr val="000000"/>
              </a:solidFill>
            </a:ln>
          </p:spPr>
          <p:txBody>
            <a:bodyPr wrap="square" lIns="0" tIns="0" rIns="0" bIns="0" rtlCol="0"/>
            <a:lstStyle/>
            <a:p>
              <a:endParaRPr dirty="0"/>
            </a:p>
          </p:txBody>
        </p:sp>
        <p:sp>
          <p:nvSpPr>
            <p:cNvPr id="49" name="object 49"/>
            <p:cNvSpPr/>
            <p:nvPr/>
          </p:nvSpPr>
          <p:spPr>
            <a:xfrm>
              <a:off x="15307776" y="9807062"/>
              <a:ext cx="4264660" cy="12700"/>
            </a:xfrm>
            <a:custGeom>
              <a:avLst/>
              <a:gdLst/>
              <a:ahLst/>
              <a:cxnLst/>
              <a:rect l="l" t="t" r="r" b="b"/>
              <a:pathLst>
                <a:path w="4264659" h="12700">
                  <a:moveTo>
                    <a:pt x="0" y="12271"/>
                  </a:moveTo>
                  <a:lnTo>
                    <a:pt x="4264582" y="0"/>
                  </a:lnTo>
                </a:path>
              </a:pathLst>
            </a:custGeom>
            <a:ln w="48874">
              <a:solidFill>
                <a:srgbClr val="C3BC96"/>
              </a:solidFill>
            </a:ln>
          </p:spPr>
          <p:txBody>
            <a:bodyPr wrap="square" lIns="0" tIns="0" rIns="0" bIns="0" rtlCol="0"/>
            <a:lstStyle/>
            <a:p>
              <a:endParaRPr dirty="0"/>
            </a:p>
          </p:txBody>
        </p:sp>
      </p:grpSp>
      <p:grpSp>
        <p:nvGrpSpPr>
          <p:cNvPr id="50" name="object 50"/>
          <p:cNvGrpSpPr/>
          <p:nvPr/>
        </p:nvGrpSpPr>
        <p:grpSpPr>
          <a:xfrm>
            <a:off x="15307102" y="2971981"/>
            <a:ext cx="4313555" cy="60960"/>
            <a:chOff x="15307102" y="2971981"/>
            <a:chExt cx="4313555" cy="60960"/>
          </a:xfrm>
        </p:grpSpPr>
        <p:sp>
          <p:nvSpPr>
            <p:cNvPr id="51" name="object 51"/>
            <p:cNvSpPr/>
            <p:nvPr/>
          </p:nvSpPr>
          <p:spPr>
            <a:xfrm>
              <a:off x="15331540" y="3007517"/>
              <a:ext cx="4264660" cy="1270"/>
            </a:xfrm>
            <a:custGeom>
              <a:avLst/>
              <a:gdLst/>
              <a:ahLst/>
              <a:cxnLst/>
              <a:rect l="l" t="t" r="r" b="b"/>
              <a:pathLst>
                <a:path w="4264659" h="1269">
                  <a:moveTo>
                    <a:pt x="0" y="0"/>
                  </a:moveTo>
                  <a:lnTo>
                    <a:pt x="4264582" y="977"/>
                  </a:lnTo>
                </a:path>
              </a:pathLst>
            </a:custGeom>
            <a:ln w="48874">
              <a:solidFill>
                <a:srgbClr val="000000"/>
              </a:solidFill>
            </a:ln>
          </p:spPr>
          <p:txBody>
            <a:bodyPr wrap="square" lIns="0" tIns="0" rIns="0" bIns="0" rtlCol="0"/>
            <a:lstStyle/>
            <a:p>
              <a:endParaRPr/>
            </a:p>
          </p:txBody>
        </p:sp>
        <p:sp>
          <p:nvSpPr>
            <p:cNvPr id="52" name="object 52"/>
            <p:cNvSpPr/>
            <p:nvPr/>
          </p:nvSpPr>
          <p:spPr>
            <a:xfrm>
              <a:off x="15331540" y="2996418"/>
              <a:ext cx="4264660" cy="1270"/>
            </a:xfrm>
            <a:custGeom>
              <a:avLst/>
              <a:gdLst/>
              <a:ahLst/>
              <a:cxnLst/>
              <a:rect l="l" t="t" r="r" b="b"/>
              <a:pathLst>
                <a:path w="4264659" h="1269">
                  <a:moveTo>
                    <a:pt x="0" y="0"/>
                  </a:moveTo>
                  <a:lnTo>
                    <a:pt x="4264582" y="977"/>
                  </a:lnTo>
                </a:path>
              </a:pathLst>
            </a:custGeom>
            <a:ln w="48874">
              <a:solidFill>
                <a:srgbClr val="C3BC96"/>
              </a:solidFill>
            </a:ln>
          </p:spPr>
          <p:txBody>
            <a:bodyPr wrap="square" lIns="0" tIns="0" rIns="0" bIns="0" rtlCol="0"/>
            <a:lstStyle/>
            <a:p>
              <a:endParaRPr/>
            </a:p>
          </p:txBody>
        </p:sp>
      </p:grpSp>
      <p:sp>
        <p:nvSpPr>
          <p:cNvPr id="53" name="object 53"/>
          <p:cNvSpPr txBox="1"/>
          <p:nvPr/>
        </p:nvSpPr>
        <p:spPr>
          <a:xfrm>
            <a:off x="6013450" y="8715375"/>
            <a:ext cx="677545" cy="226695"/>
          </a:xfrm>
          <a:prstGeom prst="rect">
            <a:avLst/>
          </a:prstGeom>
        </p:spPr>
        <p:txBody>
          <a:bodyPr vert="horz" wrap="square" lIns="0" tIns="15240" rIns="0" bIns="0" rtlCol="0">
            <a:spAutoFit/>
          </a:bodyPr>
          <a:lstStyle/>
          <a:p>
            <a:pPr marL="12700">
              <a:lnSpc>
                <a:spcPct val="100000"/>
              </a:lnSpc>
              <a:spcBef>
                <a:spcPts val="120"/>
              </a:spcBef>
            </a:pPr>
            <a:r>
              <a:rPr lang="en-US" sz="1300" b="1" spc="5" dirty="0">
                <a:latin typeface="Liberation Sans"/>
                <a:cs typeface="Liberation Sans"/>
              </a:rPr>
              <a:t>Figure</a:t>
            </a:r>
            <a:r>
              <a:rPr lang="en-US" sz="1300" b="1" spc="-60" dirty="0">
                <a:latin typeface="Liberation Sans"/>
                <a:cs typeface="Liberation Sans"/>
              </a:rPr>
              <a:t> </a:t>
            </a:r>
            <a:r>
              <a:rPr lang="en-US" sz="1300" b="1" spc="10" dirty="0">
                <a:latin typeface="Liberation Sans"/>
                <a:cs typeface="Liberation Sans"/>
              </a:rPr>
              <a:t>2</a:t>
            </a:r>
            <a:endParaRPr sz="1300" dirty="0">
              <a:latin typeface="Liberation Sans"/>
              <a:cs typeface="Liberation Sans"/>
            </a:endParaRPr>
          </a:p>
        </p:txBody>
      </p:sp>
      <p:grpSp>
        <p:nvGrpSpPr>
          <p:cNvPr id="54" name="object 54"/>
          <p:cNvGrpSpPr/>
          <p:nvPr/>
        </p:nvGrpSpPr>
        <p:grpSpPr>
          <a:xfrm>
            <a:off x="6013450" y="9248775"/>
            <a:ext cx="3831590" cy="2331720"/>
            <a:chOff x="6018271" y="10680601"/>
            <a:chExt cx="3831590" cy="2331720"/>
          </a:xfrm>
        </p:grpSpPr>
        <p:sp>
          <p:nvSpPr>
            <p:cNvPr id="55" name="object 55"/>
            <p:cNvSpPr/>
            <p:nvPr/>
          </p:nvSpPr>
          <p:spPr>
            <a:xfrm>
              <a:off x="6025296" y="10700288"/>
              <a:ext cx="3816985" cy="2305050"/>
            </a:xfrm>
            <a:custGeom>
              <a:avLst/>
              <a:gdLst/>
              <a:ahLst/>
              <a:cxnLst/>
              <a:rect l="l" t="t" r="r" b="b"/>
              <a:pathLst>
                <a:path w="3816984" h="2305050">
                  <a:moveTo>
                    <a:pt x="1908493" y="2304851"/>
                  </a:moveTo>
                  <a:lnTo>
                    <a:pt x="0" y="2304851"/>
                  </a:lnTo>
                  <a:lnTo>
                    <a:pt x="0" y="0"/>
                  </a:lnTo>
                  <a:lnTo>
                    <a:pt x="3816986" y="0"/>
                  </a:lnTo>
                  <a:lnTo>
                    <a:pt x="3816986" y="2304851"/>
                  </a:lnTo>
                  <a:lnTo>
                    <a:pt x="1908493" y="2304851"/>
                  </a:lnTo>
                  <a:close/>
                </a:path>
              </a:pathLst>
            </a:custGeom>
            <a:ln w="14048">
              <a:solidFill>
                <a:srgbClr val="000000"/>
              </a:solidFill>
            </a:ln>
          </p:spPr>
          <p:txBody>
            <a:bodyPr wrap="square" lIns="0" tIns="0" rIns="0" bIns="0" rtlCol="0"/>
            <a:lstStyle/>
            <a:p>
              <a:endParaRPr/>
            </a:p>
          </p:txBody>
        </p:sp>
        <p:sp>
          <p:nvSpPr>
            <p:cNvPr id="56" name="object 56"/>
            <p:cNvSpPr/>
            <p:nvPr/>
          </p:nvSpPr>
          <p:spPr>
            <a:xfrm>
              <a:off x="6025296" y="10687625"/>
              <a:ext cx="3816985" cy="2305050"/>
            </a:xfrm>
            <a:custGeom>
              <a:avLst/>
              <a:gdLst/>
              <a:ahLst/>
              <a:cxnLst/>
              <a:rect l="l" t="t" r="r" b="b"/>
              <a:pathLst>
                <a:path w="3816984" h="2305050">
                  <a:moveTo>
                    <a:pt x="3816986" y="0"/>
                  </a:moveTo>
                  <a:lnTo>
                    <a:pt x="0" y="0"/>
                  </a:lnTo>
                  <a:lnTo>
                    <a:pt x="0" y="2304844"/>
                  </a:lnTo>
                  <a:lnTo>
                    <a:pt x="3816986" y="2304844"/>
                  </a:lnTo>
                  <a:close/>
                </a:path>
              </a:pathLst>
            </a:custGeom>
            <a:solidFill>
              <a:srgbClr val="F1F1F1"/>
            </a:solidFill>
          </p:spPr>
          <p:txBody>
            <a:bodyPr wrap="square" lIns="0" tIns="0" rIns="0" bIns="0" rtlCol="0"/>
            <a:lstStyle/>
            <a:p>
              <a:endParaRPr/>
            </a:p>
          </p:txBody>
        </p:sp>
        <p:sp>
          <p:nvSpPr>
            <p:cNvPr id="57" name="object 57"/>
            <p:cNvSpPr/>
            <p:nvPr/>
          </p:nvSpPr>
          <p:spPr>
            <a:xfrm>
              <a:off x="6025296" y="10687625"/>
              <a:ext cx="3816985" cy="2305050"/>
            </a:xfrm>
            <a:custGeom>
              <a:avLst/>
              <a:gdLst/>
              <a:ahLst/>
              <a:cxnLst/>
              <a:rect l="l" t="t" r="r" b="b"/>
              <a:pathLst>
                <a:path w="3816984" h="2305050">
                  <a:moveTo>
                    <a:pt x="1908493" y="2304844"/>
                  </a:moveTo>
                  <a:lnTo>
                    <a:pt x="0" y="2304844"/>
                  </a:lnTo>
                  <a:lnTo>
                    <a:pt x="0" y="0"/>
                  </a:lnTo>
                  <a:lnTo>
                    <a:pt x="3816986" y="0"/>
                  </a:lnTo>
                  <a:lnTo>
                    <a:pt x="3816986" y="2304844"/>
                  </a:lnTo>
                  <a:lnTo>
                    <a:pt x="1908493" y="2304844"/>
                  </a:lnTo>
                  <a:close/>
                </a:path>
              </a:pathLst>
            </a:custGeom>
            <a:ln w="14048">
              <a:solidFill>
                <a:srgbClr val="7F7F7F"/>
              </a:solidFill>
            </a:ln>
          </p:spPr>
          <p:txBody>
            <a:bodyPr wrap="square" lIns="0" tIns="0" rIns="0" bIns="0" rtlCol="0"/>
            <a:lstStyle/>
            <a:p>
              <a:endParaRPr/>
            </a:p>
          </p:txBody>
        </p:sp>
      </p:grpSp>
      <p:grpSp>
        <p:nvGrpSpPr>
          <p:cNvPr id="59" name="object 59"/>
          <p:cNvGrpSpPr/>
          <p:nvPr/>
        </p:nvGrpSpPr>
        <p:grpSpPr>
          <a:xfrm>
            <a:off x="15386050" y="3533775"/>
            <a:ext cx="3831590" cy="2331720"/>
            <a:chOff x="10304214" y="4589205"/>
            <a:chExt cx="3831590" cy="2331720"/>
          </a:xfrm>
        </p:grpSpPr>
        <p:sp>
          <p:nvSpPr>
            <p:cNvPr id="60" name="object 60"/>
            <p:cNvSpPr/>
            <p:nvPr/>
          </p:nvSpPr>
          <p:spPr>
            <a:xfrm>
              <a:off x="10311238" y="4608935"/>
              <a:ext cx="3817620" cy="2305050"/>
            </a:xfrm>
            <a:custGeom>
              <a:avLst/>
              <a:gdLst/>
              <a:ahLst/>
              <a:cxnLst/>
              <a:rect l="l" t="t" r="r" b="b"/>
              <a:pathLst>
                <a:path w="3817619" h="2305050">
                  <a:moveTo>
                    <a:pt x="1908563" y="2304781"/>
                  </a:moveTo>
                  <a:lnTo>
                    <a:pt x="0" y="2304781"/>
                  </a:lnTo>
                  <a:lnTo>
                    <a:pt x="0" y="0"/>
                  </a:lnTo>
                  <a:lnTo>
                    <a:pt x="3817056" y="0"/>
                  </a:lnTo>
                  <a:lnTo>
                    <a:pt x="3817056" y="2304781"/>
                  </a:lnTo>
                  <a:lnTo>
                    <a:pt x="1908563" y="2304781"/>
                  </a:lnTo>
                  <a:close/>
                </a:path>
              </a:pathLst>
            </a:custGeom>
            <a:ln w="14048">
              <a:solidFill>
                <a:srgbClr val="000000"/>
              </a:solidFill>
            </a:ln>
          </p:spPr>
          <p:txBody>
            <a:bodyPr wrap="square" lIns="0" tIns="0" rIns="0" bIns="0" rtlCol="0"/>
            <a:lstStyle/>
            <a:p>
              <a:endParaRPr/>
            </a:p>
          </p:txBody>
        </p:sp>
        <p:sp>
          <p:nvSpPr>
            <p:cNvPr id="61" name="object 61"/>
            <p:cNvSpPr/>
            <p:nvPr/>
          </p:nvSpPr>
          <p:spPr>
            <a:xfrm>
              <a:off x="10311238" y="4596230"/>
              <a:ext cx="3817620" cy="2305050"/>
            </a:xfrm>
            <a:custGeom>
              <a:avLst/>
              <a:gdLst/>
              <a:ahLst/>
              <a:cxnLst/>
              <a:rect l="l" t="t" r="r" b="b"/>
              <a:pathLst>
                <a:path w="3817619" h="2305050">
                  <a:moveTo>
                    <a:pt x="3817056" y="0"/>
                  </a:moveTo>
                  <a:lnTo>
                    <a:pt x="0" y="0"/>
                  </a:lnTo>
                  <a:lnTo>
                    <a:pt x="0" y="2304851"/>
                  </a:lnTo>
                  <a:lnTo>
                    <a:pt x="3817056" y="2304851"/>
                  </a:lnTo>
                  <a:close/>
                </a:path>
              </a:pathLst>
            </a:custGeom>
            <a:solidFill>
              <a:srgbClr val="F1F1F1"/>
            </a:solidFill>
          </p:spPr>
          <p:txBody>
            <a:bodyPr wrap="square" lIns="0" tIns="0" rIns="0" bIns="0" rtlCol="0"/>
            <a:lstStyle/>
            <a:p>
              <a:endParaRPr/>
            </a:p>
          </p:txBody>
        </p:sp>
        <p:sp>
          <p:nvSpPr>
            <p:cNvPr id="62" name="object 62"/>
            <p:cNvSpPr/>
            <p:nvPr/>
          </p:nvSpPr>
          <p:spPr>
            <a:xfrm>
              <a:off x="10311238" y="4596230"/>
              <a:ext cx="3817620" cy="2305050"/>
            </a:xfrm>
            <a:custGeom>
              <a:avLst/>
              <a:gdLst/>
              <a:ahLst/>
              <a:cxnLst/>
              <a:rect l="l" t="t" r="r" b="b"/>
              <a:pathLst>
                <a:path w="3817619" h="2305050">
                  <a:moveTo>
                    <a:pt x="1908563" y="2304851"/>
                  </a:moveTo>
                  <a:lnTo>
                    <a:pt x="0" y="2304851"/>
                  </a:lnTo>
                  <a:lnTo>
                    <a:pt x="0" y="0"/>
                  </a:lnTo>
                  <a:lnTo>
                    <a:pt x="3817056" y="0"/>
                  </a:lnTo>
                  <a:lnTo>
                    <a:pt x="3817056" y="2304851"/>
                  </a:lnTo>
                  <a:lnTo>
                    <a:pt x="1908563" y="2304851"/>
                  </a:lnTo>
                  <a:close/>
                </a:path>
              </a:pathLst>
            </a:custGeom>
            <a:ln w="14048">
              <a:solidFill>
                <a:srgbClr val="7F7F7F"/>
              </a:solidFill>
            </a:ln>
          </p:spPr>
          <p:txBody>
            <a:bodyPr wrap="square" lIns="0" tIns="0" rIns="0" bIns="0" rtlCol="0"/>
            <a:lstStyle/>
            <a:p>
              <a:endParaRPr/>
            </a:p>
          </p:txBody>
        </p:sp>
      </p:grpSp>
      <p:sp>
        <p:nvSpPr>
          <p:cNvPr id="65" name="object 65"/>
          <p:cNvSpPr txBox="1"/>
          <p:nvPr/>
        </p:nvSpPr>
        <p:spPr>
          <a:xfrm>
            <a:off x="10347822" y="4276809"/>
            <a:ext cx="677545" cy="226695"/>
          </a:xfrm>
          <a:prstGeom prst="rect">
            <a:avLst/>
          </a:prstGeom>
        </p:spPr>
        <p:txBody>
          <a:bodyPr vert="horz" wrap="square" lIns="0" tIns="15240" rIns="0" bIns="0" rtlCol="0">
            <a:spAutoFit/>
          </a:bodyPr>
          <a:lstStyle/>
          <a:p>
            <a:pPr marL="12700">
              <a:lnSpc>
                <a:spcPct val="100000"/>
              </a:lnSpc>
              <a:spcBef>
                <a:spcPts val="120"/>
              </a:spcBef>
            </a:pPr>
            <a:r>
              <a:rPr sz="1300" b="1" spc="5" dirty="0">
                <a:latin typeface="Liberation Sans"/>
                <a:cs typeface="Liberation Sans"/>
              </a:rPr>
              <a:t>Figure</a:t>
            </a:r>
            <a:r>
              <a:rPr sz="1300" b="1" spc="-60" dirty="0">
                <a:latin typeface="Liberation Sans"/>
                <a:cs typeface="Liberation Sans"/>
              </a:rPr>
              <a:t> </a:t>
            </a:r>
            <a:r>
              <a:rPr sz="1300" b="1" spc="10" dirty="0">
                <a:latin typeface="Liberation Sans"/>
                <a:cs typeface="Liberation Sans"/>
              </a:rPr>
              <a:t>1</a:t>
            </a:r>
            <a:endParaRPr sz="1300">
              <a:latin typeface="Liberation Sans"/>
              <a:cs typeface="Liberation Sans"/>
            </a:endParaRPr>
          </a:p>
        </p:txBody>
      </p:sp>
      <p:sp>
        <p:nvSpPr>
          <p:cNvPr id="71" name="object 71"/>
          <p:cNvSpPr txBox="1"/>
          <p:nvPr/>
        </p:nvSpPr>
        <p:spPr>
          <a:xfrm>
            <a:off x="10347822" y="11843972"/>
            <a:ext cx="2503805" cy="173124"/>
          </a:xfrm>
          <a:prstGeom prst="rect">
            <a:avLst/>
          </a:prstGeom>
        </p:spPr>
        <p:txBody>
          <a:bodyPr vert="horz" wrap="square" lIns="0" tIns="11430" rIns="0" bIns="0" rtlCol="0">
            <a:spAutoFit/>
          </a:bodyPr>
          <a:lstStyle/>
          <a:p>
            <a:pPr marL="12700">
              <a:lnSpc>
                <a:spcPct val="100000"/>
              </a:lnSpc>
              <a:spcBef>
                <a:spcPts val="90"/>
              </a:spcBef>
            </a:pPr>
            <a:r>
              <a:rPr sz="1050" spc="-5" dirty="0">
                <a:latin typeface="Liberation Sans"/>
                <a:cs typeface="Liberation Sans"/>
              </a:rPr>
              <a:t>t</a:t>
            </a:r>
            <a:endParaRPr sz="1050" dirty="0">
              <a:latin typeface="Liberation Sans"/>
              <a:cs typeface="Liberation Sans"/>
            </a:endParaRPr>
          </a:p>
        </p:txBody>
      </p:sp>
      <p:grpSp>
        <p:nvGrpSpPr>
          <p:cNvPr id="74" name="object 59"/>
          <p:cNvGrpSpPr/>
          <p:nvPr/>
        </p:nvGrpSpPr>
        <p:grpSpPr>
          <a:xfrm>
            <a:off x="10478634" y="4574874"/>
            <a:ext cx="3817620" cy="2317755"/>
            <a:chOff x="10311238" y="4596230"/>
            <a:chExt cx="3817620" cy="2317755"/>
          </a:xfrm>
        </p:grpSpPr>
        <p:sp>
          <p:nvSpPr>
            <p:cNvPr id="75" name="object 60"/>
            <p:cNvSpPr/>
            <p:nvPr/>
          </p:nvSpPr>
          <p:spPr>
            <a:xfrm>
              <a:off x="10311238" y="4608935"/>
              <a:ext cx="3817620" cy="2305050"/>
            </a:xfrm>
            <a:custGeom>
              <a:avLst/>
              <a:gdLst/>
              <a:ahLst/>
              <a:cxnLst/>
              <a:rect l="l" t="t" r="r" b="b"/>
              <a:pathLst>
                <a:path w="3817619" h="2305050">
                  <a:moveTo>
                    <a:pt x="1908563" y="2304781"/>
                  </a:moveTo>
                  <a:lnTo>
                    <a:pt x="0" y="2304781"/>
                  </a:lnTo>
                  <a:lnTo>
                    <a:pt x="0" y="0"/>
                  </a:lnTo>
                  <a:lnTo>
                    <a:pt x="3817056" y="0"/>
                  </a:lnTo>
                  <a:lnTo>
                    <a:pt x="3817056" y="2304781"/>
                  </a:lnTo>
                  <a:lnTo>
                    <a:pt x="1908563" y="2304781"/>
                  </a:lnTo>
                  <a:close/>
                </a:path>
              </a:pathLst>
            </a:custGeom>
            <a:ln w="14048">
              <a:solidFill>
                <a:srgbClr val="000000"/>
              </a:solidFill>
            </a:ln>
          </p:spPr>
          <p:txBody>
            <a:bodyPr wrap="square" lIns="0" tIns="0" rIns="0" bIns="0" rtlCol="0"/>
            <a:lstStyle/>
            <a:p>
              <a:endParaRPr/>
            </a:p>
          </p:txBody>
        </p:sp>
        <p:sp>
          <p:nvSpPr>
            <p:cNvPr id="76" name="object 61"/>
            <p:cNvSpPr/>
            <p:nvPr/>
          </p:nvSpPr>
          <p:spPr>
            <a:xfrm>
              <a:off x="10311238" y="4596230"/>
              <a:ext cx="3817620" cy="2305050"/>
            </a:xfrm>
            <a:custGeom>
              <a:avLst/>
              <a:gdLst/>
              <a:ahLst/>
              <a:cxnLst/>
              <a:rect l="l" t="t" r="r" b="b"/>
              <a:pathLst>
                <a:path w="3817619" h="2305050">
                  <a:moveTo>
                    <a:pt x="3817056" y="0"/>
                  </a:moveTo>
                  <a:lnTo>
                    <a:pt x="0" y="0"/>
                  </a:lnTo>
                  <a:lnTo>
                    <a:pt x="0" y="2304851"/>
                  </a:lnTo>
                  <a:lnTo>
                    <a:pt x="3817056" y="2304851"/>
                  </a:lnTo>
                  <a:close/>
                </a:path>
              </a:pathLst>
            </a:custGeom>
            <a:solidFill>
              <a:srgbClr val="F1F1F1"/>
            </a:solidFill>
          </p:spPr>
          <p:txBody>
            <a:bodyPr wrap="square" lIns="0" tIns="0" rIns="0" bIns="0" rtlCol="0"/>
            <a:lstStyle/>
            <a:p>
              <a:endParaRPr/>
            </a:p>
          </p:txBody>
        </p:sp>
        <p:sp>
          <p:nvSpPr>
            <p:cNvPr id="77" name="object 62"/>
            <p:cNvSpPr/>
            <p:nvPr/>
          </p:nvSpPr>
          <p:spPr>
            <a:xfrm>
              <a:off x="10311238" y="4596230"/>
              <a:ext cx="3817620" cy="2305050"/>
            </a:xfrm>
            <a:custGeom>
              <a:avLst/>
              <a:gdLst/>
              <a:ahLst/>
              <a:cxnLst/>
              <a:rect l="l" t="t" r="r" b="b"/>
              <a:pathLst>
                <a:path w="3817619" h="2305050">
                  <a:moveTo>
                    <a:pt x="1908563" y="2304851"/>
                  </a:moveTo>
                  <a:lnTo>
                    <a:pt x="0" y="2304851"/>
                  </a:lnTo>
                  <a:lnTo>
                    <a:pt x="0" y="0"/>
                  </a:lnTo>
                  <a:lnTo>
                    <a:pt x="3817056" y="0"/>
                  </a:lnTo>
                  <a:lnTo>
                    <a:pt x="3817056" y="2304851"/>
                  </a:lnTo>
                  <a:lnTo>
                    <a:pt x="1908563" y="2304851"/>
                  </a:lnTo>
                  <a:close/>
                </a:path>
              </a:pathLst>
            </a:custGeom>
            <a:ln w="14048">
              <a:solidFill>
                <a:srgbClr val="7F7F7F"/>
              </a:solidFill>
            </a:ln>
          </p:spPr>
          <p:txBody>
            <a:bodyPr wrap="square" lIns="0" tIns="0" rIns="0" bIns="0" rtlCol="0"/>
            <a:lstStyle/>
            <a:p>
              <a:endParaRPr dirty="0"/>
            </a:p>
          </p:txBody>
        </p:sp>
      </p:grpSp>
      <p:sp>
        <p:nvSpPr>
          <p:cNvPr id="78" name="object 65"/>
          <p:cNvSpPr txBox="1"/>
          <p:nvPr/>
        </p:nvSpPr>
        <p:spPr>
          <a:xfrm>
            <a:off x="15386050" y="3228975"/>
            <a:ext cx="677545" cy="226695"/>
          </a:xfrm>
          <a:prstGeom prst="rect">
            <a:avLst/>
          </a:prstGeom>
        </p:spPr>
        <p:txBody>
          <a:bodyPr vert="horz" wrap="square" lIns="0" tIns="15240" rIns="0" bIns="0" rtlCol="0">
            <a:spAutoFit/>
          </a:bodyPr>
          <a:lstStyle/>
          <a:p>
            <a:pPr marL="12700">
              <a:lnSpc>
                <a:spcPct val="100000"/>
              </a:lnSpc>
              <a:spcBef>
                <a:spcPts val="120"/>
              </a:spcBef>
            </a:pPr>
            <a:r>
              <a:rPr sz="1300" b="1" spc="5" dirty="0">
                <a:latin typeface="Liberation Sans"/>
                <a:cs typeface="Liberation Sans"/>
              </a:rPr>
              <a:t>Figure</a:t>
            </a:r>
            <a:r>
              <a:rPr sz="1300" b="1" spc="-60" dirty="0">
                <a:latin typeface="Liberation Sans"/>
                <a:cs typeface="Liberation Sans"/>
              </a:rPr>
              <a:t> </a:t>
            </a:r>
            <a:r>
              <a:rPr sz="1300" b="1" spc="10" dirty="0">
                <a:latin typeface="Liberation Sans"/>
                <a:cs typeface="Liberation Sans"/>
              </a:rPr>
              <a:t>1</a:t>
            </a:r>
            <a:endParaRPr sz="1300">
              <a:latin typeface="Liberation Sans"/>
              <a:cs typeface="Liberation Sans"/>
            </a:endParaRPr>
          </a:p>
        </p:txBody>
      </p:sp>
      <p:pic>
        <p:nvPicPr>
          <p:cNvPr id="17" name="Picture 16">
            <a:extLst>
              <a:ext uri="{FF2B5EF4-FFF2-40B4-BE49-F238E27FC236}">
                <a16:creationId xmlns:a16="http://schemas.microsoft.com/office/drawing/2014/main" id="{41175A07-67E7-4BA6-AF18-85E0302D32CF}"/>
              </a:ext>
            </a:extLst>
          </p:cNvPr>
          <p:cNvPicPr>
            <a:picLocks noChangeAspect="1"/>
          </p:cNvPicPr>
          <p:nvPr/>
        </p:nvPicPr>
        <p:blipFill>
          <a:blip r:embed="rId3"/>
          <a:stretch>
            <a:fillRect/>
          </a:stretch>
        </p:blipFill>
        <p:spPr>
          <a:xfrm>
            <a:off x="5771588" y="4149626"/>
            <a:ext cx="4265055" cy="2556321"/>
          </a:xfrm>
          <a:prstGeom prst="rect">
            <a:avLst/>
          </a:prstGeom>
        </p:spPr>
      </p:pic>
      <p:pic>
        <p:nvPicPr>
          <p:cNvPr id="18" name="Picture 17">
            <a:extLst>
              <a:ext uri="{FF2B5EF4-FFF2-40B4-BE49-F238E27FC236}">
                <a16:creationId xmlns:a16="http://schemas.microsoft.com/office/drawing/2014/main" id="{3401E40C-0887-4462-A7FD-6F6C04B3053A}"/>
              </a:ext>
            </a:extLst>
          </p:cNvPr>
          <p:cNvPicPr>
            <a:picLocks noChangeAspect="1"/>
          </p:cNvPicPr>
          <p:nvPr/>
        </p:nvPicPr>
        <p:blipFill>
          <a:blip r:embed="rId4"/>
          <a:stretch>
            <a:fillRect/>
          </a:stretch>
        </p:blipFill>
        <p:spPr>
          <a:xfrm>
            <a:off x="5926108" y="9050200"/>
            <a:ext cx="4005718" cy="2741573"/>
          </a:xfrm>
          <a:prstGeom prst="rect">
            <a:avLst/>
          </a:prstGeom>
        </p:spPr>
      </p:pic>
      <p:pic>
        <p:nvPicPr>
          <p:cNvPr id="34" name="Picture 33">
            <a:extLst>
              <a:ext uri="{FF2B5EF4-FFF2-40B4-BE49-F238E27FC236}">
                <a16:creationId xmlns:a16="http://schemas.microsoft.com/office/drawing/2014/main" id="{47BAE092-2889-423F-8829-59BA624213C8}"/>
              </a:ext>
            </a:extLst>
          </p:cNvPr>
          <p:cNvPicPr>
            <a:picLocks noChangeAspect="1"/>
          </p:cNvPicPr>
          <p:nvPr/>
        </p:nvPicPr>
        <p:blipFill>
          <a:blip r:embed="rId5"/>
          <a:stretch>
            <a:fillRect/>
          </a:stretch>
        </p:blipFill>
        <p:spPr>
          <a:xfrm>
            <a:off x="10490064" y="4516166"/>
            <a:ext cx="3838536" cy="2811077"/>
          </a:xfrm>
          <a:prstGeom prst="rect">
            <a:avLst/>
          </a:prstGeom>
        </p:spPr>
      </p:pic>
      <p:pic>
        <p:nvPicPr>
          <p:cNvPr id="79" name="Picture 78">
            <a:extLst>
              <a:ext uri="{FF2B5EF4-FFF2-40B4-BE49-F238E27FC236}">
                <a16:creationId xmlns:a16="http://schemas.microsoft.com/office/drawing/2014/main" id="{F9F2D7B4-2B0E-46A2-80C7-0715C2F1231E}"/>
              </a:ext>
            </a:extLst>
          </p:cNvPr>
          <p:cNvPicPr/>
          <p:nvPr/>
        </p:nvPicPr>
        <p:blipFill>
          <a:blip r:embed="rId6"/>
          <a:stretch>
            <a:fillRect/>
          </a:stretch>
        </p:blipFill>
        <p:spPr>
          <a:xfrm>
            <a:off x="14738245" y="3178549"/>
            <a:ext cx="5143604" cy="31785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266</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Adobe Fan Heiti Std B</vt:lpstr>
      <vt:lpstr>Arial</vt:lpstr>
      <vt:lpstr>Calibri</vt:lpstr>
      <vt:lpstr>Liberation Sans</vt:lpstr>
      <vt:lpstr>Office Theme</vt:lpstr>
      <vt:lpstr>Employee Attendence Monitoring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Lange</dc:creator>
  <cp:lastModifiedBy>170070223_</cp:lastModifiedBy>
  <cp:revision>9</cp:revision>
  <dcterms:created xsi:type="dcterms:W3CDTF">2021-04-19T10:49:00Z</dcterms:created>
  <dcterms:modified xsi:type="dcterms:W3CDTF">2021-06-23T15:17:33Z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2020-02-27T05:30:00Z</vt:filetime>
  </property>
  <property fmtid="{D5CDD505-2E9C-101B-9397-08002B2CF9AE}" pid="3" name="Creator">
    <vt:lpwstr>Impress</vt:lpwstr>
  </property>
  <property fmtid="{D5CDD505-2E9C-101B-9397-08002B2CF9AE}" pid="4" name="LastSaved">
    <vt:filetime>2021-04-19T05:30:00Z</vt:filetime>
  </property>
  <property fmtid="{D5CDD505-2E9C-101B-9397-08002B2CF9AE}" pid="5" name="KSOProductBuildVer">
    <vt:lpwstr>1033-11.2.0.10176</vt:lpwstr>
  </property>
</Properties>
</file>