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DE020-FB8B-4400-8E0D-C3EB7136784B}" type="datetimeFigureOut">
              <a:rPr lang="en-IN" smtClean="0"/>
              <a:t>05-02-2022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7A7DC10-826D-4F6A-BA29-045C5733BE6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31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E020-FB8B-4400-8E0D-C3EB7136784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7DC10-826D-4F6A-BA29-045C5733BE6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005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E020-FB8B-4400-8E0D-C3EB7136784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7DC10-826D-4F6A-BA29-045C5733BE6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23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E020-FB8B-4400-8E0D-C3EB7136784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7DC10-826D-4F6A-BA29-045C5733BE6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763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E020-FB8B-4400-8E0D-C3EB7136784B}"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7DC10-826D-4F6A-BA29-045C5733BE6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69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DE020-FB8B-4400-8E0D-C3EB7136784B}"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7DC10-826D-4F6A-BA29-045C5733BE6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746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DE020-FB8B-4400-8E0D-C3EB7136784B}" type="datetimeFigureOut">
              <a:rPr lang="en-IN" smtClean="0"/>
              <a:t>05-02-2022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A7DC10-826D-4F6A-BA29-045C5733BE6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4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DE020-FB8B-4400-8E0D-C3EB7136784B}" type="datetimeFigureOut">
              <a:rPr lang="en-IN" smtClean="0"/>
              <a:t>05-02-2022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A7DC10-826D-4F6A-BA29-045C5733BE6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71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E020-FB8B-4400-8E0D-C3EB7136784B}" type="datetimeFigureOut">
              <a:rPr lang="en-IN" smtClean="0"/>
              <a:t>05-02-2022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A7DC10-826D-4F6A-BA29-045C5733BE6D}" type="slidenum">
              <a:rPr lang="en-IN" smtClean="0"/>
              <a:t>‹#›</a:t>
            </a:fld>
            <a:endParaRPr lang="en-IN"/>
          </a:p>
        </p:txBody>
      </p:sp>
    </p:spTree>
    <p:extLst>
      <p:ext uri="{BB962C8B-B14F-4D97-AF65-F5344CB8AC3E}">
        <p14:creationId xmlns:p14="http://schemas.microsoft.com/office/powerpoint/2010/main" val="232044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DE020-FB8B-4400-8E0D-C3EB7136784B}"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7DC10-826D-4F6A-BA29-045C5733BE6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96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5DE020-FB8B-4400-8E0D-C3EB7136784B}" type="datetimeFigureOut">
              <a:rPr lang="en-IN" smtClean="0"/>
              <a:t>05-02-2022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7A7DC10-826D-4F6A-BA29-045C5733BE6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65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5DE020-FB8B-4400-8E0D-C3EB7136784B}" type="datetimeFigureOut">
              <a:rPr lang="en-IN" smtClean="0"/>
              <a:t>05-02-2022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A7DC10-826D-4F6A-BA29-045C5733BE6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4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eb.ma.utexas.edu/users/davis/375/popecol/tables/chisq.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FB7B-8813-4CE9-8C05-53B0CC7D5F44}"/>
              </a:ext>
            </a:extLst>
          </p:cNvPr>
          <p:cNvSpPr>
            <a:spLocks noGrp="1"/>
          </p:cNvSpPr>
          <p:nvPr>
            <p:ph type="ctrTitle"/>
          </p:nvPr>
        </p:nvSpPr>
        <p:spPr/>
        <p:txBody>
          <a:bodyPr/>
          <a:lstStyle/>
          <a:p>
            <a:r>
              <a:rPr lang="en-US" dirty="0"/>
              <a:t>Chi-square test</a:t>
            </a:r>
            <a:endParaRPr lang="en-IN" dirty="0"/>
          </a:p>
        </p:txBody>
      </p:sp>
      <p:sp>
        <p:nvSpPr>
          <p:cNvPr id="3" name="Subtitle 2">
            <a:extLst>
              <a:ext uri="{FF2B5EF4-FFF2-40B4-BE49-F238E27FC236}">
                <a16:creationId xmlns:a16="http://schemas.microsoft.com/office/drawing/2014/main" id="{530C9A70-FC39-4BB0-8867-6939C9201E1B}"/>
              </a:ext>
            </a:extLst>
          </p:cNvPr>
          <p:cNvSpPr>
            <a:spLocks noGrp="1"/>
          </p:cNvSpPr>
          <p:nvPr>
            <p:ph type="subTitle" idx="1"/>
          </p:nvPr>
        </p:nvSpPr>
        <p:spPr/>
        <p:txBody>
          <a:bodyPr/>
          <a:lstStyle/>
          <a:p>
            <a:r>
              <a:rPr lang="en-US" dirty="0"/>
              <a:t>(filter based)</a:t>
            </a:r>
            <a:endParaRPr lang="en-IN" dirty="0"/>
          </a:p>
        </p:txBody>
      </p:sp>
    </p:spTree>
    <p:extLst>
      <p:ext uri="{BB962C8B-B14F-4D97-AF65-F5344CB8AC3E}">
        <p14:creationId xmlns:p14="http://schemas.microsoft.com/office/powerpoint/2010/main" val="95336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3373-48EB-4866-9660-4524871B1109}"/>
              </a:ext>
            </a:extLst>
          </p:cNvPr>
          <p:cNvSpPr>
            <a:spLocks noGrp="1"/>
          </p:cNvSpPr>
          <p:nvPr>
            <p:ph type="title"/>
          </p:nvPr>
        </p:nvSpPr>
        <p:spPr/>
        <p:txBody>
          <a:bodyPr/>
          <a:lstStyle/>
          <a:p>
            <a:r>
              <a:rPr lang="en-IN" b="1" i="0" dirty="0">
                <a:solidFill>
                  <a:srgbClr val="292929"/>
                </a:solidFill>
                <a:effectLst/>
                <a:latin typeface="sohne"/>
              </a:rPr>
              <a:t>1.Define Hypothesis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592F6B5-B133-4CDA-A1A1-164E326947D3}"/>
              </a:ext>
            </a:extLst>
          </p:cNvPr>
          <p:cNvSpPr>
            <a:spLocks noGrp="1"/>
          </p:cNvSpPr>
          <p:nvPr>
            <p:ph idx="1"/>
          </p:nvPr>
        </p:nvSpPr>
        <p:spPr/>
        <p:txBody>
          <a:bodyPr/>
          <a:lstStyle/>
          <a:p>
            <a:pPr algn="l"/>
            <a:r>
              <a:rPr lang="en-US" b="0" i="0" dirty="0">
                <a:solidFill>
                  <a:srgbClr val="292929"/>
                </a:solidFill>
                <a:effectLst/>
                <a:latin typeface="charter"/>
              </a:rPr>
              <a:t>Null Hypothesis (H0): Two variables are independent.</a:t>
            </a:r>
          </a:p>
          <a:p>
            <a:pPr algn="l"/>
            <a:r>
              <a:rPr lang="en-US" b="0" i="0" dirty="0">
                <a:solidFill>
                  <a:srgbClr val="292929"/>
                </a:solidFill>
                <a:effectLst/>
                <a:latin typeface="charter"/>
              </a:rPr>
              <a:t>Alternate Hypothesis (H1): Two variables are not independent.</a:t>
            </a:r>
          </a:p>
          <a:p>
            <a:endParaRPr lang="en-IN" dirty="0"/>
          </a:p>
        </p:txBody>
      </p:sp>
    </p:spTree>
    <p:extLst>
      <p:ext uri="{BB962C8B-B14F-4D97-AF65-F5344CB8AC3E}">
        <p14:creationId xmlns:p14="http://schemas.microsoft.com/office/powerpoint/2010/main" val="332279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D7D6-0164-453A-9B47-6DD5DAECE847}"/>
              </a:ext>
            </a:extLst>
          </p:cNvPr>
          <p:cNvSpPr>
            <a:spLocks noGrp="1"/>
          </p:cNvSpPr>
          <p:nvPr>
            <p:ph type="title"/>
          </p:nvPr>
        </p:nvSpPr>
        <p:spPr/>
        <p:txBody>
          <a:bodyPr/>
          <a:lstStyle/>
          <a:p>
            <a:r>
              <a:rPr lang="en-IN" b="1" i="0" dirty="0">
                <a:solidFill>
                  <a:srgbClr val="292929"/>
                </a:solidFill>
                <a:effectLst/>
                <a:latin typeface="sohne"/>
              </a:rPr>
              <a:t>2. Contingency table</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9911F9DD-630D-4B83-BA95-04A541A9C26B}"/>
              </a:ext>
            </a:extLst>
          </p:cNvPr>
          <p:cNvSpPr>
            <a:spLocks noGrp="1"/>
          </p:cNvSpPr>
          <p:nvPr>
            <p:ph idx="1"/>
          </p:nvPr>
        </p:nvSpPr>
        <p:spPr/>
        <p:txBody>
          <a:bodyPr>
            <a:normAutofit fontScale="92500" lnSpcReduction="20000"/>
          </a:bodyPr>
          <a:lstStyle/>
          <a:p>
            <a:pPr algn="l"/>
            <a:r>
              <a:rPr lang="en-US" b="0" i="0" dirty="0">
                <a:solidFill>
                  <a:srgbClr val="292929"/>
                </a:solidFill>
                <a:effectLst/>
                <a:latin typeface="charter"/>
              </a:rPr>
              <a:t>A table showing the distribution of one variable in rows and another in columns. It is used to study the relation between two variables.</a:t>
            </a:r>
          </a:p>
          <a:p>
            <a:br>
              <a:rPr lang="en-US" dirty="0"/>
            </a:br>
            <a:endParaRPr lang="en-US" dirty="0"/>
          </a:p>
          <a:p>
            <a:endParaRPr lang="en-US" dirty="0"/>
          </a:p>
          <a:p>
            <a:pPr algn="l"/>
            <a:r>
              <a:rPr lang="en-US" b="0" i="0" dirty="0">
                <a:solidFill>
                  <a:srgbClr val="292929"/>
                </a:solidFill>
                <a:effectLst/>
                <a:latin typeface="charter"/>
              </a:rPr>
              <a:t>Degrees of freedom for contingency table is given as (r-1) * (c-1) where </a:t>
            </a:r>
            <a:r>
              <a:rPr lang="en-US" b="0" i="0" dirty="0" err="1">
                <a:solidFill>
                  <a:srgbClr val="292929"/>
                </a:solidFill>
                <a:effectLst/>
                <a:latin typeface="charter"/>
              </a:rPr>
              <a:t>r,c</a:t>
            </a:r>
            <a:r>
              <a:rPr lang="en-US" b="0" i="0" dirty="0">
                <a:solidFill>
                  <a:srgbClr val="292929"/>
                </a:solidFill>
                <a:effectLst/>
                <a:latin typeface="charter"/>
              </a:rPr>
              <a:t> are rows and columns. Here df = (2–1) * (2–1) = 1.</a:t>
            </a:r>
          </a:p>
          <a:p>
            <a:pPr algn="l"/>
            <a:r>
              <a:rPr lang="en-US" b="0" i="0" dirty="0">
                <a:solidFill>
                  <a:srgbClr val="292929"/>
                </a:solidFill>
                <a:effectLst/>
                <a:latin typeface="charter"/>
              </a:rPr>
              <a:t>In the above table we have figured out all observed values and our next steps are to find expected values, get the Chi-Square value and check for relationship</a:t>
            </a:r>
          </a:p>
          <a:p>
            <a:endParaRPr lang="en-IN" dirty="0"/>
          </a:p>
        </p:txBody>
      </p:sp>
      <p:pic>
        <p:nvPicPr>
          <p:cNvPr id="4" name="Picture 3">
            <a:extLst>
              <a:ext uri="{FF2B5EF4-FFF2-40B4-BE49-F238E27FC236}">
                <a16:creationId xmlns:a16="http://schemas.microsoft.com/office/drawing/2014/main" id="{53BB2DE1-780E-4B3B-95CA-4D2F0F2B1846}"/>
              </a:ext>
            </a:extLst>
          </p:cNvPr>
          <p:cNvPicPr>
            <a:picLocks noChangeAspect="1"/>
          </p:cNvPicPr>
          <p:nvPr/>
        </p:nvPicPr>
        <p:blipFill>
          <a:blip r:embed="rId2"/>
          <a:stretch>
            <a:fillRect/>
          </a:stretch>
        </p:blipFill>
        <p:spPr>
          <a:xfrm>
            <a:off x="5912460" y="2396548"/>
            <a:ext cx="3971925" cy="1476375"/>
          </a:xfrm>
          <a:prstGeom prst="rect">
            <a:avLst/>
          </a:prstGeom>
        </p:spPr>
      </p:pic>
    </p:spTree>
    <p:extLst>
      <p:ext uri="{BB962C8B-B14F-4D97-AF65-F5344CB8AC3E}">
        <p14:creationId xmlns:p14="http://schemas.microsoft.com/office/powerpoint/2010/main" val="185826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D9E2-6927-403F-9697-4E5B86653D8E}"/>
              </a:ext>
            </a:extLst>
          </p:cNvPr>
          <p:cNvSpPr>
            <a:spLocks noGrp="1"/>
          </p:cNvSpPr>
          <p:nvPr>
            <p:ph type="title"/>
          </p:nvPr>
        </p:nvSpPr>
        <p:spPr/>
        <p:txBody>
          <a:bodyPr/>
          <a:lstStyle/>
          <a:p>
            <a:r>
              <a:rPr lang="en-US" b="1" i="0" dirty="0">
                <a:solidFill>
                  <a:srgbClr val="292929"/>
                </a:solidFill>
                <a:effectLst/>
                <a:latin typeface="sohne"/>
              </a:rPr>
              <a:t>3. Find the Expected Value</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FFC04D72-57FB-483F-8250-46102116A154}"/>
              </a:ext>
            </a:extLst>
          </p:cNvPr>
          <p:cNvSpPr>
            <a:spLocks noGrp="1"/>
          </p:cNvSpPr>
          <p:nvPr>
            <p:ph idx="1"/>
          </p:nvPr>
        </p:nvSpPr>
        <p:spPr>
          <a:xfrm>
            <a:off x="1513125" y="1871339"/>
            <a:ext cx="9603275" cy="3450613"/>
          </a:xfrm>
        </p:spPr>
        <p:txBody>
          <a:bodyPr/>
          <a:lstStyle/>
          <a:p>
            <a:r>
              <a:rPr lang="en-US" b="0" i="0" dirty="0">
                <a:solidFill>
                  <a:srgbClr val="292929"/>
                </a:solidFill>
                <a:effectLst/>
                <a:latin typeface="charter"/>
              </a:rPr>
              <a:t>Based on the null hypothesis that the two variables are independent. We can say if A, B are two independent events</a:t>
            </a:r>
            <a:endParaRPr lang="en-IN" dirty="0"/>
          </a:p>
        </p:txBody>
      </p:sp>
      <p:pic>
        <p:nvPicPr>
          <p:cNvPr id="5122" name="Picture 2">
            <a:extLst>
              <a:ext uri="{FF2B5EF4-FFF2-40B4-BE49-F238E27FC236}">
                <a16:creationId xmlns:a16="http://schemas.microsoft.com/office/drawing/2014/main" id="{193DD856-A455-42CB-A4CB-882C365A2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294" y="2814586"/>
            <a:ext cx="1971675" cy="219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77BD1A-1394-4369-8955-C0658B213A9E}"/>
              </a:ext>
            </a:extLst>
          </p:cNvPr>
          <p:cNvSpPr txBox="1"/>
          <p:nvPr/>
        </p:nvSpPr>
        <p:spPr>
          <a:xfrm>
            <a:off x="1828800" y="3132171"/>
            <a:ext cx="6101860" cy="1200329"/>
          </a:xfrm>
          <a:prstGeom prst="rect">
            <a:avLst/>
          </a:prstGeom>
          <a:noFill/>
        </p:spPr>
        <p:txBody>
          <a:bodyPr wrap="square">
            <a:spAutoFit/>
          </a:bodyPr>
          <a:lstStyle/>
          <a:p>
            <a:pPr algn="l"/>
            <a:r>
              <a:rPr lang="en-US" b="0" i="0" dirty="0">
                <a:solidFill>
                  <a:srgbClr val="292929"/>
                </a:solidFill>
                <a:effectLst/>
                <a:latin typeface="charter"/>
              </a:rPr>
              <a:t>Let’s calculate the expected value for the first cell that is those who are Males and are Exited from the bank.</a:t>
            </a:r>
          </a:p>
          <a:p>
            <a:br>
              <a:rPr lang="en-US" dirty="0"/>
            </a:br>
            <a:endParaRPr lang="en-IN" dirty="0"/>
          </a:p>
        </p:txBody>
      </p:sp>
      <p:pic>
        <p:nvPicPr>
          <p:cNvPr id="5124" name="Picture 4">
            <a:extLst>
              <a:ext uri="{FF2B5EF4-FFF2-40B4-BE49-F238E27FC236}">
                <a16:creationId xmlns:a16="http://schemas.microsoft.com/office/drawing/2014/main" id="{0B0038F6-D439-483B-BEB7-A6147365A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157" y="3934558"/>
            <a:ext cx="26289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06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D97C-EF23-4AB9-8F6E-084D5B5F3F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6F4F10-187E-4204-B50E-BD813B58A375}"/>
              </a:ext>
            </a:extLst>
          </p:cNvPr>
          <p:cNvSpPr>
            <a:spLocks noGrp="1"/>
          </p:cNvSpPr>
          <p:nvPr>
            <p:ph idx="1"/>
          </p:nvPr>
        </p:nvSpPr>
        <p:spPr/>
        <p:txBody>
          <a:bodyPr/>
          <a:lstStyle/>
          <a:p>
            <a:pPr algn="l"/>
            <a:r>
              <a:rPr lang="en-US" b="0" i="0" dirty="0">
                <a:solidFill>
                  <a:srgbClr val="292929"/>
                </a:solidFill>
                <a:effectLst/>
                <a:latin typeface="charter"/>
              </a:rPr>
              <a:t>In similar, we calculate E2, E3, E4 and get the following results.</a:t>
            </a:r>
          </a:p>
          <a:p>
            <a:br>
              <a:rPr lang="en-US" dirty="0"/>
            </a:br>
            <a:endParaRPr lang="en-IN" dirty="0"/>
          </a:p>
        </p:txBody>
      </p:sp>
      <p:pic>
        <p:nvPicPr>
          <p:cNvPr id="6146" name="Picture 2">
            <a:extLst>
              <a:ext uri="{FF2B5EF4-FFF2-40B4-BE49-F238E27FC236}">
                <a16:creationId xmlns:a16="http://schemas.microsoft.com/office/drawing/2014/main" id="{D90A9C0B-4D1A-4103-BD89-3F173AA8C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3" y="2952750"/>
            <a:ext cx="41052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85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EA6D-794E-4F0D-B947-5E92AD9F0CCD}"/>
              </a:ext>
            </a:extLst>
          </p:cNvPr>
          <p:cNvSpPr>
            <a:spLocks noGrp="1"/>
          </p:cNvSpPr>
          <p:nvPr>
            <p:ph type="title"/>
          </p:nvPr>
        </p:nvSpPr>
        <p:spPr/>
        <p:txBody>
          <a:bodyPr/>
          <a:lstStyle/>
          <a:p>
            <a:r>
              <a:rPr lang="en-IN" b="1" i="0" dirty="0">
                <a:solidFill>
                  <a:srgbClr val="292929"/>
                </a:solidFill>
                <a:effectLst/>
                <a:latin typeface="sohne"/>
              </a:rPr>
              <a:t>4. Calculate Chi-Square value</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DEE88CA-BCA5-4982-A16A-685A2CE8837A}"/>
              </a:ext>
            </a:extLst>
          </p:cNvPr>
          <p:cNvSpPr>
            <a:spLocks noGrp="1"/>
          </p:cNvSpPr>
          <p:nvPr>
            <p:ph idx="1"/>
          </p:nvPr>
        </p:nvSpPr>
        <p:spPr/>
        <p:txBody>
          <a:bodyPr>
            <a:normAutofit fontScale="92500" lnSpcReduction="10000"/>
          </a:bodyPr>
          <a:lstStyle/>
          <a:p>
            <a:pPr algn="l"/>
            <a:r>
              <a:rPr lang="en-US" b="0" i="0" dirty="0">
                <a:solidFill>
                  <a:srgbClr val="292929"/>
                </a:solidFill>
                <a:effectLst/>
                <a:latin typeface="charter"/>
              </a:rPr>
              <a:t>Summarizing the observed values and calculated expected values into a table and determine the Chi-Square value.</a:t>
            </a:r>
          </a:p>
          <a:p>
            <a:pPr algn="l"/>
            <a:endParaRPr lang="en-US" dirty="0">
              <a:solidFill>
                <a:srgbClr val="292929"/>
              </a:solidFill>
              <a:latin typeface="charter"/>
            </a:endParaRPr>
          </a:p>
          <a:p>
            <a:pPr algn="l"/>
            <a:endParaRPr lang="en-US" b="0" i="0" dirty="0">
              <a:solidFill>
                <a:srgbClr val="292929"/>
              </a:solidFill>
              <a:effectLst/>
              <a:latin typeface="charter"/>
            </a:endParaRPr>
          </a:p>
          <a:p>
            <a:pPr marL="0" indent="0" algn="l">
              <a:buNone/>
            </a:pPr>
            <a:endParaRPr lang="en-US" b="0" i="0" dirty="0">
              <a:solidFill>
                <a:srgbClr val="292929"/>
              </a:solidFill>
              <a:effectLst/>
              <a:latin typeface="charter"/>
            </a:endParaRPr>
          </a:p>
          <a:p>
            <a:pPr algn="l"/>
            <a:r>
              <a:rPr lang="en-US" b="0" i="0" dirty="0">
                <a:solidFill>
                  <a:srgbClr val="292929"/>
                </a:solidFill>
                <a:effectLst/>
                <a:latin typeface="charter"/>
              </a:rPr>
              <a:t>We can see Chi-Square is calculated as 2.22 by using the Chi-Square statistic formula.</a:t>
            </a:r>
          </a:p>
          <a:p>
            <a:br>
              <a:rPr lang="en-US" dirty="0"/>
            </a:br>
            <a:endParaRPr lang="en-IN" dirty="0"/>
          </a:p>
        </p:txBody>
      </p:sp>
      <p:pic>
        <p:nvPicPr>
          <p:cNvPr id="7170" name="Picture 2">
            <a:extLst>
              <a:ext uri="{FF2B5EF4-FFF2-40B4-BE49-F238E27FC236}">
                <a16:creationId xmlns:a16="http://schemas.microsoft.com/office/drawing/2014/main" id="{A18C8329-50AB-42D6-B32F-343F52C12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3000375"/>
            <a:ext cx="48577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07C550C-936B-4058-BA97-89D7532B0928}"/>
              </a:ext>
            </a:extLst>
          </p:cNvPr>
          <p:cNvPicPr>
            <a:picLocks noChangeAspect="1"/>
          </p:cNvPicPr>
          <p:nvPr/>
        </p:nvPicPr>
        <p:blipFill>
          <a:blip r:embed="rId3"/>
          <a:stretch>
            <a:fillRect/>
          </a:stretch>
        </p:blipFill>
        <p:spPr>
          <a:xfrm>
            <a:off x="3824341" y="4591103"/>
            <a:ext cx="2428875" cy="781050"/>
          </a:xfrm>
          <a:prstGeom prst="rect">
            <a:avLst/>
          </a:prstGeom>
        </p:spPr>
      </p:pic>
    </p:spTree>
    <p:extLst>
      <p:ext uri="{BB962C8B-B14F-4D97-AF65-F5344CB8AC3E}">
        <p14:creationId xmlns:p14="http://schemas.microsoft.com/office/powerpoint/2010/main" val="7229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725-AD22-435A-9CA0-92B549F22C3B}"/>
              </a:ext>
            </a:extLst>
          </p:cNvPr>
          <p:cNvSpPr>
            <a:spLocks noGrp="1"/>
          </p:cNvSpPr>
          <p:nvPr>
            <p:ph type="title"/>
          </p:nvPr>
        </p:nvSpPr>
        <p:spPr/>
        <p:txBody>
          <a:bodyPr/>
          <a:lstStyle/>
          <a:p>
            <a:r>
              <a:rPr lang="en-US" b="1" i="0" dirty="0">
                <a:solidFill>
                  <a:srgbClr val="292929"/>
                </a:solidFill>
                <a:effectLst/>
                <a:latin typeface="sohne"/>
              </a:rPr>
              <a:t>5. Accept or Reject the Null Hypothesis</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F8F02748-42AF-4B72-B2CA-8BCAD896E895}"/>
              </a:ext>
            </a:extLst>
          </p:cNvPr>
          <p:cNvSpPr>
            <a:spLocks noGrp="1"/>
          </p:cNvSpPr>
          <p:nvPr>
            <p:ph idx="1"/>
          </p:nvPr>
        </p:nvSpPr>
        <p:spPr/>
        <p:txBody>
          <a:bodyPr/>
          <a:lstStyle/>
          <a:p>
            <a:pPr algn="l"/>
            <a:r>
              <a:rPr lang="en-US" b="0" i="0" dirty="0">
                <a:solidFill>
                  <a:srgbClr val="292929"/>
                </a:solidFill>
                <a:effectLst/>
                <a:latin typeface="charter"/>
              </a:rPr>
              <a:t>With 95% confidence that is alpha = 0.05, we will check the calculated Chi-Square value falls in the acceptance or rejection region.</a:t>
            </a:r>
          </a:p>
          <a:p>
            <a:pPr algn="l"/>
            <a:r>
              <a:rPr lang="en-US" b="0" i="0" dirty="0">
                <a:solidFill>
                  <a:srgbClr val="292929"/>
                </a:solidFill>
                <a:effectLst/>
                <a:latin typeface="charter"/>
              </a:rPr>
              <a:t>Having degrees of freedom =1(calculated with contingency table) and alpha =0.05 the Chi-Square value is 3.84.</a:t>
            </a:r>
          </a:p>
          <a:p>
            <a:pPr algn="l"/>
            <a:r>
              <a:rPr lang="en-US" b="0" i="0" dirty="0">
                <a:solidFill>
                  <a:srgbClr val="292929"/>
                </a:solidFill>
                <a:effectLst/>
                <a:latin typeface="charter"/>
              </a:rPr>
              <a:t>The Chi-Square values can be determined with the </a:t>
            </a:r>
            <a:r>
              <a:rPr lang="en-US" b="0" i="0" u="sng" dirty="0">
                <a:solidFill>
                  <a:srgbClr val="292929"/>
                </a:solidFill>
                <a:effectLst/>
                <a:latin typeface="charter"/>
                <a:hlinkClick r:id="rId2"/>
              </a:rPr>
              <a:t>Chi-Square table</a:t>
            </a:r>
            <a:r>
              <a:rPr lang="en-US" b="0" i="0" dirty="0">
                <a:solidFill>
                  <a:srgbClr val="292929"/>
                </a:solidFill>
                <a:effectLst/>
                <a:latin typeface="charter"/>
              </a:rPr>
              <a:t>.</a:t>
            </a:r>
          </a:p>
          <a:p>
            <a:pPr algn="l"/>
            <a:r>
              <a:rPr lang="en-US" b="0" i="1" dirty="0">
                <a:solidFill>
                  <a:srgbClr val="292929"/>
                </a:solidFill>
                <a:effectLst/>
                <a:latin typeface="charter"/>
              </a:rPr>
              <a:t>The chi-square distribution is the right side since the difference in Observed and Expected is large.</a:t>
            </a: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370938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F290-5806-4D02-875C-AF47C38D0B77}"/>
              </a:ext>
            </a:extLst>
          </p:cNvPr>
          <p:cNvSpPr>
            <a:spLocks noGrp="1"/>
          </p:cNvSpPr>
          <p:nvPr>
            <p:ph type="title"/>
          </p:nvPr>
        </p:nvSpPr>
        <p:spPr/>
        <p:txBody>
          <a:bodyPr/>
          <a:lstStyle/>
          <a:p>
            <a:r>
              <a:rPr lang="en-IN" b="1" i="0">
                <a:solidFill>
                  <a:srgbClr val="292929"/>
                </a:solidFill>
                <a:effectLst/>
                <a:latin typeface="sohne"/>
              </a:rPr>
              <a:t>Limitations</a:t>
            </a:r>
          </a:p>
        </p:txBody>
      </p:sp>
      <p:sp>
        <p:nvSpPr>
          <p:cNvPr id="3" name="Content Placeholder 2">
            <a:extLst>
              <a:ext uri="{FF2B5EF4-FFF2-40B4-BE49-F238E27FC236}">
                <a16:creationId xmlns:a16="http://schemas.microsoft.com/office/drawing/2014/main" id="{1F09016A-1B8B-4A4E-9C7E-43187F06B1FD}"/>
              </a:ext>
            </a:extLst>
          </p:cNvPr>
          <p:cNvSpPr>
            <a:spLocks noGrp="1"/>
          </p:cNvSpPr>
          <p:nvPr>
            <p:ph idx="1"/>
          </p:nvPr>
        </p:nvSpPr>
        <p:spPr/>
        <p:txBody>
          <a:bodyPr/>
          <a:lstStyle/>
          <a:p>
            <a:pPr algn="l"/>
            <a:r>
              <a:rPr lang="en-US" b="0" i="0" dirty="0">
                <a:solidFill>
                  <a:srgbClr val="292929"/>
                </a:solidFill>
                <a:effectLst/>
                <a:latin typeface="charter"/>
              </a:rPr>
              <a:t>Chi-Square is sensitive to small frequencies in cells of tables. Generally, when the expected value in a cell of a table is less than 5, chi-square can lead to errors in conclusions.</a:t>
            </a:r>
          </a:p>
          <a:p>
            <a:pPr algn="l"/>
            <a:r>
              <a:rPr lang="en-US" b="0" i="0" dirty="0">
                <a:solidFill>
                  <a:srgbClr val="292929"/>
                </a:solidFill>
                <a:effectLst/>
                <a:latin typeface="charter"/>
              </a:rPr>
              <a:t>Note: Here we considered samples with size 400 and for the larger samples the results may vary.</a:t>
            </a:r>
          </a:p>
          <a:p>
            <a:endParaRPr lang="en-IN" dirty="0"/>
          </a:p>
        </p:txBody>
      </p:sp>
    </p:spTree>
    <p:extLst>
      <p:ext uri="{BB962C8B-B14F-4D97-AF65-F5344CB8AC3E}">
        <p14:creationId xmlns:p14="http://schemas.microsoft.com/office/powerpoint/2010/main" val="1105111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BC08-5683-44C8-AAE5-F8174DF754B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F27A649-A377-40B7-A34E-7486654B51FC}"/>
              </a:ext>
            </a:extLst>
          </p:cNvPr>
          <p:cNvPicPr>
            <a:picLocks noGrp="1" noChangeAspect="1"/>
          </p:cNvPicPr>
          <p:nvPr>
            <p:ph idx="1"/>
          </p:nvPr>
        </p:nvPicPr>
        <p:blipFill>
          <a:blip r:embed="rId2"/>
          <a:stretch>
            <a:fillRect/>
          </a:stretch>
        </p:blipFill>
        <p:spPr>
          <a:xfrm>
            <a:off x="0" y="0"/>
            <a:ext cx="12192000" cy="6119445"/>
          </a:xfrm>
          <a:prstGeom prst="rect">
            <a:avLst/>
          </a:prstGeom>
        </p:spPr>
      </p:pic>
    </p:spTree>
    <p:extLst>
      <p:ext uri="{BB962C8B-B14F-4D97-AF65-F5344CB8AC3E}">
        <p14:creationId xmlns:p14="http://schemas.microsoft.com/office/powerpoint/2010/main" val="214369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EB04-2C43-4AD3-B52D-B1B543468C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B24F7D3-61B9-41EE-A86B-FC6D7627BC82}"/>
              </a:ext>
            </a:extLst>
          </p:cNvPr>
          <p:cNvSpPr>
            <a:spLocks noGrp="1"/>
          </p:cNvSpPr>
          <p:nvPr>
            <p:ph idx="1"/>
          </p:nvPr>
        </p:nvSpPr>
        <p:spPr/>
        <p:txBody>
          <a:bodyPr>
            <a:normAutofit/>
          </a:bodyPr>
          <a:lstStyle/>
          <a:p>
            <a:pPr algn="l"/>
            <a:r>
              <a:rPr lang="en-US" sz="2000" b="0" i="0" dirty="0">
                <a:solidFill>
                  <a:srgbClr val="292929"/>
                </a:solidFill>
                <a:effectLst/>
                <a:latin typeface="charter"/>
              </a:rPr>
              <a:t>We always wonder where the Chi-Square test is useful in machine learning and how this test makes a difference. Feature selection is an important problem in machine learning, where we will be having several features in line and have to select the best features to build the model. The chi-square test helps you to solve the problem in feature selection by testing the relationship between the features. In this article, I will guide through</a:t>
            </a:r>
          </a:p>
          <a:p>
            <a:pPr algn="l"/>
            <a:r>
              <a:rPr lang="en-US" sz="2000" b="0" i="0" dirty="0">
                <a:solidFill>
                  <a:srgbClr val="292929"/>
                </a:solidFill>
                <a:effectLst/>
                <a:latin typeface="charter"/>
              </a:rPr>
              <a:t>a. Chi-Square distribution.</a:t>
            </a:r>
          </a:p>
          <a:p>
            <a:pPr algn="l"/>
            <a:r>
              <a:rPr lang="en-US" sz="2000" b="0" i="0" dirty="0">
                <a:solidFill>
                  <a:srgbClr val="292929"/>
                </a:solidFill>
                <a:effectLst/>
                <a:latin typeface="charter"/>
              </a:rPr>
              <a:t>b. Chi-Square Test for Feature Selection</a:t>
            </a:r>
          </a:p>
          <a:p>
            <a:pPr algn="l"/>
            <a:r>
              <a:rPr lang="en-US" sz="2000" b="0" i="0" dirty="0">
                <a:solidFill>
                  <a:srgbClr val="292929"/>
                </a:solidFill>
                <a:effectLst/>
                <a:latin typeface="charter"/>
              </a:rPr>
              <a:t>c. Chi-Square Test using Python</a:t>
            </a:r>
          </a:p>
          <a:p>
            <a:endParaRPr lang="en-IN" sz="2400" dirty="0"/>
          </a:p>
        </p:txBody>
      </p:sp>
    </p:spTree>
    <p:extLst>
      <p:ext uri="{BB962C8B-B14F-4D97-AF65-F5344CB8AC3E}">
        <p14:creationId xmlns:p14="http://schemas.microsoft.com/office/powerpoint/2010/main" val="6649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88AD-3636-4656-BE2B-7F8D8D1A2E10}"/>
              </a:ext>
            </a:extLst>
          </p:cNvPr>
          <p:cNvSpPr>
            <a:spLocks noGrp="1"/>
          </p:cNvSpPr>
          <p:nvPr>
            <p:ph type="title"/>
          </p:nvPr>
        </p:nvSpPr>
        <p:spPr>
          <a:xfrm>
            <a:off x="1327150" y="716267"/>
            <a:ext cx="9603275" cy="1049235"/>
          </a:xfrm>
        </p:spPr>
        <p:txBody>
          <a:bodyPr/>
          <a:lstStyle/>
          <a:p>
            <a:r>
              <a:rPr lang="en-IN" b="1" i="0" dirty="0">
                <a:solidFill>
                  <a:srgbClr val="292929"/>
                </a:solidFill>
                <a:effectLst/>
                <a:latin typeface="sohne"/>
              </a:rPr>
              <a:t>Chi-Square distribution</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09EC2F9-749C-4D0D-8AA9-09CD6C63DBD2}"/>
              </a:ext>
            </a:extLst>
          </p:cNvPr>
          <p:cNvSpPr>
            <a:spLocks noGrp="1"/>
          </p:cNvSpPr>
          <p:nvPr>
            <p:ph idx="1"/>
          </p:nvPr>
        </p:nvSpPr>
        <p:spPr/>
        <p:txBody>
          <a:bodyPr/>
          <a:lstStyle/>
          <a:p>
            <a:r>
              <a:rPr lang="en-US" b="0" i="0" dirty="0">
                <a:solidFill>
                  <a:srgbClr val="292929"/>
                </a:solidFill>
                <a:effectLst/>
                <a:latin typeface="charter"/>
              </a:rPr>
              <a:t>A random variable ꭓ follows chi-square distribution if it can be written as a sum of squared standard normal variable.</a:t>
            </a:r>
          </a:p>
          <a:p>
            <a:endParaRPr lang="en-IN" dirty="0"/>
          </a:p>
        </p:txBody>
      </p:sp>
      <p:sp>
        <p:nvSpPr>
          <p:cNvPr id="4" name="Rectangle 1">
            <a:extLst>
              <a:ext uri="{FF2B5EF4-FFF2-40B4-BE49-F238E27FC236}">
                <a16:creationId xmlns:a16="http://schemas.microsoft.com/office/drawing/2014/main" id="{1C5B21BE-B2AD-4E70-BF9C-86E4651A4A7A}"/>
              </a:ext>
            </a:extLst>
          </p:cNvPr>
          <p:cNvSpPr>
            <a:spLocks noChangeArrowheads="1"/>
          </p:cNvSpPr>
          <p:nvPr/>
        </p:nvSpPr>
        <p:spPr bwMode="auto">
          <a:xfrm>
            <a:off x="0" y="126184"/>
            <a:ext cx="4176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2" name="Picture 4">
            <a:extLst>
              <a:ext uri="{FF2B5EF4-FFF2-40B4-BE49-F238E27FC236}">
                <a16:creationId xmlns:a16="http://schemas.microsoft.com/office/drawing/2014/main" id="{B67920EC-9D94-4A2A-8089-0050A5B29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3214688"/>
            <a:ext cx="1200150"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665DDFE-2FB1-4B05-A7C7-2C6828A48578}"/>
              </a:ext>
            </a:extLst>
          </p:cNvPr>
          <p:cNvSpPr txBox="1"/>
          <p:nvPr/>
        </p:nvSpPr>
        <p:spPr>
          <a:xfrm>
            <a:off x="2892669" y="3987393"/>
            <a:ext cx="6260122" cy="369332"/>
          </a:xfrm>
          <a:prstGeom prst="rect">
            <a:avLst/>
          </a:prstGeom>
          <a:noFill/>
        </p:spPr>
        <p:txBody>
          <a:bodyPr wrap="square">
            <a:spAutoFit/>
          </a:bodyPr>
          <a:lstStyle/>
          <a:p>
            <a:r>
              <a:rPr lang="en-IN" b="0" i="0" dirty="0">
                <a:solidFill>
                  <a:srgbClr val="757575"/>
                </a:solidFill>
                <a:effectLst/>
                <a:latin typeface="sohne"/>
              </a:rPr>
              <a:t>Z1, Z2.. are standard normal variables</a:t>
            </a:r>
            <a:endParaRPr lang="en-IN" dirty="0"/>
          </a:p>
        </p:txBody>
      </p:sp>
    </p:spTree>
    <p:extLst>
      <p:ext uri="{BB962C8B-B14F-4D97-AF65-F5344CB8AC3E}">
        <p14:creationId xmlns:p14="http://schemas.microsoft.com/office/powerpoint/2010/main" val="281422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44C6-426C-4F05-9A98-29CEE0A77E90}"/>
              </a:ext>
            </a:extLst>
          </p:cNvPr>
          <p:cNvSpPr>
            <a:spLocks noGrp="1"/>
          </p:cNvSpPr>
          <p:nvPr>
            <p:ph type="title"/>
          </p:nvPr>
        </p:nvSpPr>
        <p:spPr/>
        <p:txBody>
          <a:bodyPr/>
          <a:lstStyle/>
          <a:p>
            <a:r>
              <a:rPr lang="en-IN" b="1" i="0" dirty="0">
                <a:solidFill>
                  <a:srgbClr val="292929"/>
                </a:solidFill>
                <a:effectLst/>
                <a:latin typeface="sohne"/>
              </a:rPr>
              <a:t>Degrees of freedom:</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84B0C0C-797D-4C78-94CD-059F51C1C101}"/>
              </a:ext>
            </a:extLst>
          </p:cNvPr>
          <p:cNvSpPr>
            <a:spLocks noGrp="1"/>
          </p:cNvSpPr>
          <p:nvPr>
            <p:ph idx="1"/>
          </p:nvPr>
        </p:nvSpPr>
        <p:spPr>
          <a:xfrm>
            <a:off x="1451579" y="2024523"/>
            <a:ext cx="9603275" cy="3450613"/>
          </a:xfrm>
        </p:spPr>
        <p:txBody>
          <a:bodyPr/>
          <a:lstStyle/>
          <a:p>
            <a:r>
              <a:rPr lang="en-US" b="0" i="0" dirty="0">
                <a:solidFill>
                  <a:srgbClr val="292929"/>
                </a:solidFill>
                <a:effectLst/>
                <a:latin typeface="charter"/>
              </a:rPr>
              <a:t>Degrees of freedom refers to the maximum number of logically independent values, which have the freedom to vary. In simple words, it can be defined as the total number of observations minus the number of independent constraints imposed on the observations.</a:t>
            </a:r>
            <a:endParaRPr lang="en-IN" dirty="0"/>
          </a:p>
        </p:txBody>
      </p:sp>
      <p:pic>
        <p:nvPicPr>
          <p:cNvPr id="4" name="Picture 3">
            <a:extLst>
              <a:ext uri="{FF2B5EF4-FFF2-40B4-BE49-F238E27FC236}">
                <a16:creationId xmlns:a16="http://schemas.microsoft.com/office/drawing/2014/main" id="{1C5D07D6-95D3-419B-A611-0229CEFC4942}"/>
              </a:ext>
            </a:extLst>
          </p:cNvPr>
          <p:cNvPicPr>
            <a:picLocks noChangeAspect="1"/>
          </p:cNvPicPr>
          <p:nvPr/>
        </p:nvPicPr>
        <p:blipFill>
          <a:blip r:embed="rId2"/>
          <a:stretch>
            <a:fillRect/>
          </a:stretch>
        </p:blipFill>
        <p:spPr>
          <a:xfrm>
            <a:off x="4340469" y="3749830"/>
            <a:ext cx="1981200" cy="1266825"/>
          </a:xfrm>
          <a:prstGeom prst="rect">
            <a:avLst/>
          </a:prstGeom>
        </p:spPr>
      </p:pic>
    </p:spTree>
    <p:extLst>
      <p:ext uri="{BB962C8B-B14F-4D97-AF65-F5344CB8AC3E}">
        <p14:creationId xmlns:p14="http://schemas.microsoft.com/office/powerpoint/2010/main" val="246300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D503-4B2C-467D-B5EC-628E055844BB}"/>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CF783A34-F3FC-4428-8C78-39F1960C8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289" y="1989442"/>
            <a:ext cx="2857500" cy="1762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A87EE7-389F-4702-855E-E9CB1CA3FA69}"/>
              </a:ext>
            </a:extLst>
          </p:cNvPr>
          <p:cNvSpPr txBox="1"/>
          <p:nvPr/>
        </p:nvSpPr>
        <p:spPr>
          <a:xfrm>
            <a:off x="1799859" y="3887255"/>
            <a:ext cx="6101860" cy="1200329"/>
          </a:xfrm>
          <a:prstGeom prst="rect">
            <a:avLst/>
          </a:prstGeom>
          <a:noFill/>
        </p:spPr>
        <p:txBody>
          <a:bodyPr wrap="square">
            <a:spAutoFit/>
          </a:bodyPr>
          <a:lstStyle/>
          <a:p>
            <a:r>
              <a:rPr lang="en-US" b="0" i="0" dirty="0">
                <a:solidFill>
                  <a:srgbClr val="292929"/>
                </a:solidFill>
                <a:effectLst/>
                <a:latin typeface="charter"/>
              </a:rPr>
              <a:t>In the above figure, we could see Chi-Square distribution for different degrees of freedom. We can also observe that as the degrees of freedom increase Chi-Square distribution approximates to normal distribution.</a:t>
            </a:r>
            <a:endParaRPr lang="en-IN" dirty="0"/>
          </a:p>
        </p:txBody>
      </p:sp>
    </p:spTree>
    <p:extLst>
      <p:ext uri="{BB962C8B-B14F-4D97-AF65-F5344CB8AC3E}">
        <p14:creationId xmlns:p14="http://schemas.microsoft.com/office/powerpoint/2010/main" val="41616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85B7-4494-4302-BBAB-9A4BA597F328}"/>
              </a:ext>
            </a:extLst>
          </p:cNvPr>
          <p:cNvSpPr>
            <a:spLocks noGrp="1"/>
          </p:cNvSpPr>
          <p:nvPr>
            <p:ph type="title"/>
          </p:nvPr>
        </p:nvSpPr>
        <p:spPr/>
        <p:txBody>
          <a:bodyPr/>
          <a:lstStyle/>
          <a:p>
            <a:r>
              <a:rPr lang="en-US" b="1" i="0" dirty="0">
                <a:solidFill>
                  <a:srgbClr val="292929"/>
                </a:solidFill>
                <a:effectLst/>
                <a:latin typeface="sohne"/>
              </a:rPr>
              <a:t>Chi-Square Test for Feature Selection</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5C5554E4-684B-44F3-9F90-0CCBE1AEFD82}"/>
              </a:ext>
            </a:extLst>
          </p:cNvPr>
          <p:cNvSpPr>
            <a:spLocks noGrp="1"/>
          </p:cNvSpPr>
          <p:nvPr>
            <p:ph idx="1"/>
          </p:nvPr>
        </p:nvSpPr>
        <p:spPr>
          <a:xfrm>
            <a:off x="1451579" y="2015731"/>
            <a:ext cx="9603275" cy="3450613"/>
          </a:xfrm>
        </p:spPr>
        <p:txBody>
          <a:bodyPr/>
          <a:lstStyle/>
          <a:p>
            <a:r>
              <a:rPr lang="en-US" b="0" i="0" dirty="0">
                <a:solidFill>
                  <a:srgbClr val="292929"/>
                </a:solidFill>
                <a:effectLst/>
                <a:latin typeface="charter"/>
              </a:rPr>
              <a:t>A chi-square test is used in statistics to test the independence of two events. Given the data of two variables, we can get observed count O and expected count E. Chi-Square measures how expected count E and observed count O deviates each other.</a:t>
            </a:r>
            <a:endParaRPr lang="en-IN" dirty="0"/>
          </a:p>
        </p:txBody>
      </p:sp>
      <p:pic>
        <p:nvPicPr>
          <p:cNvPr id="4098" name="Picture 2">
            <a:extLst>
              <a:ext uri="{FF2B5EF4-FFF2-40B4-BE49-F238E27FC236}">
                <a16:creationId xmlns:a16="http://schemas.microsoft.com/office/drawing/2014/main" id="{D6A601D7-68FB-4664-924E-4F2FB7B56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536" y="3429000"/>
            <a:ext cx="25336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46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D2E8-C803-438C-B786-4C8D561DF2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AA1AB4-E473-4A4F-9631-A2F16F7857C0}"/>
              </a:ext>
            </a:extLst>
          </p:cNvPr>
          <p:cNvSpPr>
            <a:spLocks noGrp="1"/>
          </p:cNvSpPr>
          <p:nvPr>
            <p:ph idx="1"/>
          </p:nvPr>
        </p:nvSpPr>
        <p:spPr/>
        <p:txBody>
          <a:bodyPr/>
          <a:lstStyle/>
          <a:p>
            <a:pPr algn="l"/>
            <a:r>
              <a:rPr lang="en-US" b="0" i="0" dirty="0">
                <a:solidFill>
                  <a:srgbClr val="292929"/>
                </a:solidFill>
                <a:effectLst/>
                <a:latin typeface="charter"/>
              </a:rPr>
              <a:t>Let’s consider a scenario where we need to determine the relationship between the independent category feature (predictor) and dependent category feature(response). In feature selection, we aim to select the features which are highly dependent on the response.</a:t>
            </a:r>
          </a:p>
          <a:p>
            <a:pPr algn="l"/>
            <a:r>
              <a:rPr lang="en-US" b="0" i="0" dirty="0">
                <a:solidFill>
                  <a:srgbClr val="292929"/>
                </a:solidFill>
                <a:effectLst/>
                <a:latin typeface="charter"/>
              </a:rPr>
              <a:t>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a:t>
            </a:r>
          </a:p>
          <a:p>
            <a:endParaRPr lang="en-IN" dirty="0"/>
          </a:p>
        </p:txBody>
      </p:sp>
    </p:spTree>
    <p:extLst>
      <p:ext uri="{BB962C8B-B14F-4D97-AF65-F5344CB8AC3E}">
        <p14:creationId xmlns:p14="http://schemas.microsoft.com/office/powerpoint/2010/main" val="39980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6587-3B40-4E6C-B4E1-F9117EC7A29A}"/>
              </a:ext>
            </a:extLst>
          </p:cNvPr>
          <p:cNvSpPr>
            <a:spLocks noGrp="1"/>
          </p:cNvSpPr>
          <p:nvPr>
            <p:ph type="title"/>
          </p:nvPr>
        </p:nvSpPr>
        <p:spPr/>
        <p:txBody>
          <a:bodyPr/>
          <a:lstStyle/>
          <a:p>
            <a:r>
              <a:rPr lang="en-US" b="0" i="0" dirty="0">
                <a:solidFill>
                  <a:srgbClr val="292929"/>
                </a:solidFill>
                <a:effectLst/>
                <a:latin typeface="charter"/>
              </a:rPr>
              <a:t>Steps for Chi-Square Test with an example:</a:t>
            </a:r>
            <a:endParaRPr lang="en-IN" dirty="0"/>
          </a:p>
        </p:txBody>
      </p:sp>
      <p:sp>
        <p:nvSpPr>
          <p:cNvPr id="3" name="Content Placeholder 2">
            <a:extLst>
              <a:ext uri="{FF2B5EF4-FFF2-40B4-BE49-F238E27FC236}">
                <a16:creationId xmlns:a16="http://schemas.microsoft.com/office/drawing/2014/main" id="{6B2129F0-B66E-4D82-AA6F-64597F990E30}"/>
              </a:ext>
            </a:extLst>
          </p:cNvPr>
          <p:cNvSpPr>
            <a:spLocks noGrp="1"/>
          </p:cNvSpPr>
          <p:nvPr>
            <p:ph idx="1"/>
          </p:nvPr>
        </p:nvSpPr>
        <p:spPr/>
        <p:txBody>
          <a:bodyPr/>
          <a:lstStyle/>
          <a:p>
            <a:r>
              <a:rPr lang="en-US" b="0" i="0" dirty="0">
                <a:solidFill>
                  <a:srgbClr val="292929"/>
                </a:solidFill>
                <a:effectLst/>
                <a:latin typeface="charter"/>
              </a:rPr>
              <a:t>Consider a data-set where we have to determine why customers are leaving the bank, let’s perform a Chi-Square test for two variables. </a:t>
            </a:r>
            <a:r>
              <a:rPr lang="en-US" b="1" i="1" dirty="0">
                <a:solidFill>
                  <a:srgbClr val="292929"/>
                </a:solidFill>
                <a:effectLst/>
                <a:latin typeface="charter"/>
              </a:rPr>
              <a:t>Gender </a:t>
            </a:r>
            <a:r>
              <a:rPr lang="en-US" b="0" i="0" dirty="0">
                <a:solidFill>
                  <a:srgbClr val="292929"/>
                </a:solidFill>
                <a:effectLst/>
                <a:latin typeface="charter"/>
              </a:rPr>
              <a:t>of a customer with values as Male/Female as the predictor and </a:t>
            </a:r>
            <a:r>
              <a:rPr lang="en-US" b="1" i="1" dirty="0">
                <a:solidFill>
                  <a:srgbClr val="292929"/>
                </a:solidFill>
                <a:effectLst/>
                <a:latin typeface="charter"/>
              </a:rPr>
              <a:t>Exited </a:t>
            </a:r>
            <a:r>
              <a:rPr lang="en-US" b="0" i="0" dirty="0">
                <a:solidFill>
                  <a:srgbClr val="292929"/>
                </a:solidFill>
                <a:effectLst/>
                <a:latin typeface="charter"/>
              </a:rPr>
              <a:t>describes whether a customer is leaving the bank with values Yes/No as the response. In this test we will check</a:t>
            </a:r>
            <a:r>
              <a:rPr lang="en-US" b="0" i="1" dirty="0">
                <a:solidFill>
                  <a:srgbClr val="292929"/>
                </a:solidFill>
                <a:effectLst/>
                <a:latin typeface="charter"/>
              </a:rPr>
              <a:t> is there any relationship between Gender and Exited</a:t>
            </a:r>
            <a:r>
              <a:rPr lang="en-US" b="0" i="0" dirty="0">
                <a:solidFill>
                  <a:srgbClr val="292929"/>
                </a:solidFill>
                <a:effectLst/>
                <a:latin typeface="charter"/>
              </a:rPr>
              <a:t>.</a:t>
            </a:r>
            <a:endParaRPr lang="en-IN" dirty="0"/>
          </a:p>
        </p:txBody>
      </p:sp>
    </p:spTree>
    <p:extLst>
      <p:ext uri="{BB962C8B-B14F-4D97-AF65-F5344CB8AC3E}">
        <p14:creationId xmlns:p14="http://schemas.microsoft.com/office/powerpoint/2010/main" val="392064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AD07-A201-480F-99E7-7E9206BEAB6A}"/>
              </a:ext>
            </a:extLst>
          </p:cNvPr>
          <p:cNvSpPr>
            <a:spLocks noGrp="1"/>
          </p:cNvSpPr>
          <p:nvPr>
            <p:ph type="title"/>
          </p:nvPr>
        </p:nvSpPr>
        <p:spPr/>
        <p:txBody>
          <a:bodyPr/>
          <a:lstStyle/>
          <a:p>
            <a:r>
              <a:rPr lang="en-US" b="0" i="0">
                <a:solidFill>
                  <a:srgbClr val="292929"/>
                </a:solidFill>
                <a:effectLst/>
                <a:latin typeface="charter"/>
              </a:rPr>
              <a:t>Steps to perform the Chi-Square Test:</a:t>
            </a:r>
            <a:endParaRPr lang="en-IN"/>
          </a:p>
        </p:txBody>
      </p:sp>
      <p:sp>
        <p:nvSpPr>
          <p:cNvPr id="3" name="Content Placeholder 2">
            <a:extLst>
              <a:ext uri="{FF2B5EF4-FFF2-40B4-BE49-F238E27FC236}">
                <a16:creationId xmlns:a16="http://schemas.microsoft.com/office/drawing/2014/main" id="{EC609335-CFB2-44B6-A9C3-BC04CE93940E}"/>
              </a:ext>
            </a:extLst>
          </p:cNvPr>
          <p:cNvSpPr>
            <a:spLocks noGrp="1"/>
          </p:cNvSpPr>
          <p:nvPr>
            <p:ph idx="1"/>
          </p:nvPr>
        </p:nvSpPr>
        <p:spPr/>
        <p:txBody>
          <a:bodyPr/>
          <a:lstStyle/>
          <a:p>
            <a:pPr algn="l">
              <a:buFont typeface="+mj-lt"/>
              <a:buAutoNum type="arabicPeriod"/>
            </a:pPr>
            <a:r>
              <a:rPr lang="en-US" b="0" i="0" dirty="0">
                <a:solidFill>
                  <a:srgbClr val="292929"/>
                </a:solidFill>
                <a:effectLst/>
                <a:latin typeface="charter"/>
              </a:rPr>
              <a:t>Define Hypothesis.</a:t>
            </a:r>
          </a:p>
          <a:p>
            <a:pPr algn="l">
              <a:buFont typeface="+mj-lt"/>
              <a:buAutoNum type="arabicPeriod"/>
            </a:pPr>
            <a:r>
              <a:rPr lang="en-US" b="0" i="0" dirty="0">
                <a:solidFill>
                  <a:srgbClr val="292929"/>
                </a:solidFill>
                <a:effectLst/>
                <a:latin typeface="charter"/>
              </a:rPr>
              <a:t>Build a Contingency table.</a:t>
            </a:r>
          </a:p>
          <a:p>
            <a:pPr algn="l">
              <a:buFont typeface="+mj-lt"/>
              <a:buAutoNum type="arabicPeriod"/>
            </a:pPr>
            <a:r>
              <a:rPr lang="en-US" b="0" i="0" dirty="0">
                <a:solidFill>
                  <a:srgbClr val="292929"/>
                </a:solidFill>
                <a:effectLst/>
                <a:latin typeface="charter"/>
              </a:rPr>
              <a:t>Find the expected values.</a:t>
            </a:r>
          </a:p>
          <a:p>
            <a:pPr algn="l">
              <a:buFont typeface="+mj-lt"/>
              <a:buAutoNum type="arabicPeriod"/>
            </a:pPr>
            <a:r>
              <a:rPr lang="en-US" b="0" i="0" dirty="0">
                <a:solidFill>
                  <a:srgbClr val="292929"/>
                </a:solidFill>
                <a:effectLst/>
                <a:latin typeface="charter"/>
              </a:rPr>
              <a:t>Calculate the Chi-Square statistic.</a:t>
            </a:r>
          </a:p>
          <a:p>
            <a:pPr algn="l">
              <a:buFont typeface="+mj-lt"/>
              <a:buAutoNum type="arabicPeriod"/>
            </a:pPr>
            <a:r>
              <a:rPr lang="en-US" b="0" i="0" dirty="0">
                <a:solidFill>
                  <a:srgbClr val="292929"/>
                </a:solidFill>
                <a:effectLst/>
                <a:latin typeface="charter"/>
              </a:rPr>
              <a:t>Accept or Reject the Null Hypothesis.</a:t>
            </a:r>
          </a:p>
          <a:p>
            <a:endParaRPr lang="en-IN" dirty="0"/>
          </a:p>
        </p:txBody>
      </p:sp>
    </p:spTree>
    <p:extLst>
      <p:ext uri="{BB962C8B-B14F-4D97-AF65-F5344CB8AC3E}">
        <p14:creationId xmlns:p14="http://schemas.microsoft.com/office/powerpoint/2010/main" val="14603158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39</TotalTime>
  <Words>864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charter</vt:lpstr>
      <vt:lpstr>Gill Sans MT</vt:lpstr>
      <vt:lpstr>sohne</vt:lpstr>
      <vt:lpstr>Gallery</vt:lpstr>
      <vt:lpstr>Chi-square test</vt:lpstr>
      <vt:lpstr>PowerPoint Presentation</vt:lpstr>
      <vt:lpstr>Chi-Square distribution </vt:lpstr>
      <vt:lpstr>Degrees of freedom: </vt:lpstr>
      <vt:lpstr>PowerPoint Presentation</vt:lpstr>
      <vt:lpstr>Chi-Square Test for Feature Selection </vt:lpstr>
      <vt:lpstr>PowerPoint Presentation</vt:lpstr>
      <vt:lpstr>Steps for Chi-Square Test with an example:</vt:lpstr>
      <vt:lpstr>Steps to perform the Chi-Square Test:</vt:lpstr>
      <vt:lpstr>1.Define Hypothesis </vt:lpstr>
      <vt:lpstr>2. Contingency table </vt:lpstr>
      <vt:lpstr>3. Find the Expected Value </vt:lpstr>
      <vt:lpstr>PowerPoint Presentation</vt:lpstr>
      <vt:lpstr>4. Calculate Chi-Square value </vt:lpstr>
      <vt:lpstr>5. Accept or Reject the Null Hypothesis </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 test</dc:title>
  <dc:creator>V V RAMAKRISHNA</dc:creator>
  <cp:lastModifiedBy>V V RAMAKRISHNA</cp:lastModifiedBy>
  <cp:revision>1</cp:revision>
  <dcterms:created xsi:type="dcterms:W3CDTF">2022-02-05T03:10:32Z</dcterms:created>
  <dcterms:modified xsi:type="dcterms:W3CDTF">2022-02-05T03:50:31Z</dcterms:modified>
</cp:coreProperties>
</file>