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5" r:id="rId9"/>
    <p:sldId id="263" r:id="rId10"/>
    <p:sldId id="264" r:id="rId11"/>
    <p:sldId id="267" r:id="rId12"/>
    <p:sldId id="268" r:id="rId13"/>
    <p:sldId id="266"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0" d="100"/>
          <a:sy n="80" d="100"/>
        </p:scale>
        <p:origin x="58" y="1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0259D90-96B4-422E-BB92-C9AD8D2E4E29}" type="doc">
      <dgm:prSet loTypeId="urn:microsoft.com/office/officeart/2008/layout/LinedList" loCatId="list" qsTypeId="urn:microsoft.com/office/officeart/2005/8/quickstyle/simple1" qsCatId="simple" csTypeId="urn:microsoft.com/office/officeart/2005/8/colors/accent4_2" csCatId="accent4"/>
      <dgm:spPr/>
      <dgm:t>
        <a:bodyPr/>
        <a:lstStyle/>
        <a:p>
          <a:endParaRPr lang="en-US"/>
        </a:p>
      </dgm:t>
    </dgm:pt>
    <dgm:pt modelId="{0CF0EA83-C35F-4D8C-884B-EB47D6CE0F40}">
      <dgm:prSet/>
      <dgm:spPr/>
      <dgm:t>
        <a:bodyPr/>
        <a:lstStyle/>
        <a:p>
          <a:r>
            <a:rPr lang="en-US"/>
            <a:t>As a customer I would like to have the user interface to be good and user friendly manner since it will help the noraml people to understand the application/website in  a better way.</a:t>
          </a:r>
        </a:p>
      </dgm:t>
    </dgm:pt>
    <dgm:pt modelId="{7B47586A-8734-4914-8228-65D36AC60164}" type="parTrans" cxnId="{8C50B7F2-AC06-4D6A-8A2A-16209E32CA30}">
      <dgm:prSet/>
      <dgm:spPr/>
      <dgm:t>
        <a:bodyPr/>
        <a:lstStyle/>
        <a:p>
          <a:endParaRPr lang="en-US"/>
        </a:p>
      </dgm:t>
    </dgm:pt>
    <dgm:pt modelId="{5D00B143-9C4F-4E59-AFC3-B8EC4AC79A4A}" type="sibTrans" cxnId="{8C50B7F2-AC06-4D6A-8A2A-16209E32CA30}">
      <dgm:prSet/>
      <dgm:spPr/>
      <dgm:t>
        <a:bodyPr/>
        <a:lstStyle/>
        <a:p>
          <a:endParaRPr lang="en-US"/>
        </a:p>
      </dgm:t>
    </dgm:pt>
    <dgm:pt modelId="{06EB835C-4F2A-4C06-A3A3-84D164A2D1A0}">
      <dgm:prSet/>
      <dgm:spPr/>
      <dgm:t>
        <a:bodyPr/>
        <a:lstStyle/>
        <a:p>
          <a:r>
            <a:rPr lang="en-US"/>
            <a:t>As a admin i would like to manage the whole database of the project as per my own requirements and i must be able to alter every possible data in the database.</a:t>
          </a:r>
        </a:p>
      </dgm:t>
    </dgm:pt>
    <dgm:pt modelId="{B2BC712C-7B3A-4DA5-B152-8CF1336119A6}" type="parTrans" cxnId="{82FF6818-52C0-490C-BBAA-66AC37CF11E3}">
      <dgm:prSet/>
      <dgm:spPr/>
      <dgm:t>
        <a:bodyPr/>
        <a:lstStyle/>
        <a:p>
          <a:endParaRPr lang="en-US"/>
        </a:p>
      </dgm:t>
    </dgm:pt>
    <dgm:pt modelId="{8E4089F1-F391-4F90-80FA-E6B1A14E8F20}" type="sibTrans" cxnId="{82FF6818-52C0-490C-BBAA-66AC37CF11E3}">
      <dgm:prSet/>
      <dgm:spPr/>
      <dgm:t>
        <a:bodyPr/>
        <a:lstStyle/>
        <a:p>
          <a:endParaRPr lang="en-US"/>
        </a:p>
      </dgm:t>
    </dgm:pt>
    <dgm:pt modelId="{F83D0001-10CD-48DF-94B8-C6ADACF4129D}">
      <dgm:prSet/>
      <dgm:spPr/>
      <dgm:t>
        <a:bodyPr/>
        <a:lstStyle/>
        <a:p>
          <a:r>
            <a:rPr lang="en-US"/>
            <a:t>As a employee i must be able to view every transaction and bills of every customer so that i can interpret the whole data and generate a report.</a:t>
          </a:r>
        </a:p>
      </dgm:t>
    </dgm:pt>
    <dgm:pt modelId="{B304C968-3721-440D-9D73-03E148093BDE}" type="parTrans" cxnId="{329FD509-E2C1-41B3-AD9B-03BCDC1C8E73}">
      <dgm:prSet/>
      <dgm:spPr/>
      <dgm:t>
        <a:bodyPr/>
        <a:lstStyle/>
        <a:p>
          <a:endParaRPr lang="en-US"/>
        </a:p>
      </dgm:t>
    </dgm:pt>
    <dgm:pt modelId="{0E0DD20E-57FD-40E5-B60E-384B287D0D6C}" type="sibTrans" cxnId="{329FD509-E2C1-41B3-AD9B-03BCDC1C8E73}">
      <dgm:prSet/>
      <dgm:spPr/>
      <dgm:t>
        <a:bodyPr/>
        <a:lstStyle/>
        <a:p>
          <a:endParaRPr lang="en-US"/>
        </a:p>
      </dgm:t>
    </dgm:pt>
    <dgm:pt modelId="{F0213094-BDEB-4DB2-AA3E-1836083B8086}" type="pres">
      <dgm:prSet presAssocID="{60259D90-96B4-422E-BB92-C9AD8D2E4E29}" presName="vert0" presStyleCnt="0">
        <dgm:presLayoutVars>
          <dgm:dir/>
          <dgm:animOne val="branch"/>
          <dgm:animLvl val="lvl"/>
        </dgm:presLayoutVars>
      </dgm:prSet>
      <dgm:spPr/>
    </dgm:pt>
    <dgm:pt modelId="{FB5C433B-F15D-4AA3-B28A-05DF8107F225}" type="pres">
      <dgm:prSet presAssocID="{0CF0EA83-C35F-4D8C-884B-EB47D6CE0F40}" presName="thickLine" presStyleLbl="alignNode1" presStyleIdx="0" presStyleCnt="3"/>
      <dgm:spPr/>
    </dgm:pt>
    <dgm:pt modelId="{A94759A1-795F-4003-B07D-ADB8E00B77DD}" type="pres">
      <dgm:prSet presAssocID="{0CF0EA83-C35F-4D8C-884B-EB47D6CE0F40}" presName="horz1" presStyleCnt="0"/>
      <dgm:spPr/>
    </dgm:pt>
    <dgm:pt modelId="{788B6F5D-0C55-4784-9336-FF098232D864}" type="pres">
      <dgm:prSet presAssocID="{0CF0EA83-C35F-4D8C-884B-EB47D6CE0F40}" presName="tx1" presStyleLbl="revTx" presStyleIdx="0" presStyleCnt="3"/>
      <dgm:spPr/>
    </dgm:pt>
    <dgm:pt modelId="{A8A538FC-D806-40D9-A758-99A56FD6CE22}" type="pres">
      <dgm:prSet presAssocID="{0CF0EA83-C35F-4D8C-884B-EB47D6CE0F40}" presName="vert1" presStyleCnt="0"/>
      <dgm:spPr/>
    </dgm:pt>
    <dgm:pt modelId="{A5AB4E6E-10C9-4AC0-BD00-5FE764B81198}" type="pres">
      <dgm:prSet presAssocID="{06EB835C-4F2A-4C06-A3A3-84D164A2D1A0}" presName="thickLine" presStyleLbl="alignNode1" presStyleIdx="1" presStyleCnt="3"/>
      <dgm:spPr/>
    </dgm:pt>
    <dgm:pt modelId="{E1469FA5-F39B-4BF1-9C87-281628C34FC1}" type="pres">
      <dgm:prSet presAssocID="{06EB835C-4F2A-4C06-A3A3-84D164A2D1A0}" presName="horz1" presStyleCnt="0"/>
      <dgm:spPr/>
    </dgm:pt>
    <dgm:pt modelId="{5801BF91-F682-4524-8983-25C8D57CB34D}" type="pres">
      <dgm:prSet presAssocID="{06EB835C-4F2A-4C06-A3A3-84D164A2D1A0}" presName="tx1" presStyleLbl="revTx" presStyleIdx="1" presStyleCnt="3"/>
      <dgm:spPr/>
    </dgm:pt>
    <dgm:pt modelId="{7375425C-AF57-4B5C-B0FC-9F97EC56FADA}" type="pres">
      <dgm:prSet presAssocID="{06EB835C-4F2A-4C06-A3A3-84D164A2D1A0}" presName="vert1" presStyleCnt="0"/>
      <dgm:spPr/>
    </dgm:pt>
    <dgm:pt modelId="{B4A24B6A-201D-4A88-8FB5-06721B2C93E9}" type="pres">
      <dgm:prSet presAssocID="{F83D0001-10CD-48DF-94B8-C6ADACF4129D}" presName="thickLine" presStyleLbl="alignNode1" presStyleIdx="2" presStyleCnt="3"/>
      <dgm:spPr/>
    </dgm:pt>
    <dgm:pt modelId="{229210E0-1C3C-41FE-9CFF-5F47BA5AF848}" type="pres">
      <dgm:prSet presAssocID="{F83D0001-10CD-48DF-94B8-C6ADACF4129D}" presName="horz1" presStyleCnt="0"/>
      <dgm:spPr/>
    </dgm:pt>
    <dgm:pt modelId="{0C57CE1F-0F88-4480-A39D-8470A06C8D6D}" type="pres">
      <dgm:prSet presAssocID="{F83D0001-10CD-48DF-94B8-C6ADACF4129D}" presName="tx1" presStyleLbl="revTx" presStyleIdx="2" presStyleCnt="3"/>
      <dgm:spPr/>
    </dgm:pt>
    <dgm:pt modelId="{D11D3F7F-3B7F-4EC4-9D72-B35FFB7A63CD}" type="pres">
      <dgm:prSet presAssocID="{F83D0001-10CD-48DF-94B8-C6ADACF4129D}" presName="vert1" presStyleCnt="0"/>
      <dgm:spPr/>
    </dgm:pt>
  </dgm:ptLst>
  <dgm:cxnLst>
    <dgm:cxn modelId="{2C310409-805A-4932-84FA-C2FE0F91FE74}" type="presOf" srcId="{60259D90-96B4-422E-BB92-C9AD8D2E4E29}" destId="{F0213094-BDEB-4DB2-AA3E-1836083B8086}" srcOrd="0" destOrd="0" presId="urn:microsoft.com/office/officeart/2008/layout/LinedList"/>
    <dgm:cxn modelId="{329FD509-E2C1-41B3-AD9B-03BCDC1C8E73}" srcId="{60259D90-96B4-422E-BB92-C9AD8D2E4E29}" destId="{F83D0001-10CD-48DF-94B8-C6ADACF4129D}" srcOrd="2" destOrd="0" parTransId="{B304C968-3721-440D-9D73-03E148093BDE}" sibTransId="{0E0DD20E-57FD-40E5-B60E-384B287D0D6C}"/>
    <dgm:cxn modelId="{82FF6818-52C0-490C-BBAA-66AC37CF11E3}" srcId="{60259D90-96B4-422E-BB92-C9AD8D2E4E29}" destId="{06EB835C-4F2A-4C06-A3A3-84D164A2D1A0}" srcOrd="1" destOrd="0" parTransId="{B2BC712C-7B3A-4DA5-B152-8CF1336119A6}" sibTransId="{8E4089F1-F391-4F90-80FA-E6B1A14E8F20}"/>
    <dgm:cxn modelId="{E6C86E25-DC14-4133-B519-5D621FDBCA78}" type="presOf" srcId="{0CF0EA83-C35F-4D8C-884B-EB47D6CE0F40}" destId="{788B6F5D-0C55-4784-9336-FF098232D864}" srcOrd="0" destOrd="0" presId="urn:microsoft.com/office/officeart/2008/layout/LinedList"/>
    <dgm:cxn modelId="{BDD7535A-A1DE-43AE-8950-9D1D21DEF765}" type="presOf" srcId="{F83D0001-10CD-48DF-94B8-C6ADACF4129D}" destId="{0C57CE1F-0F88-4480-A39D-8470A06C8D6D}" srcOrd="0" destOrd="0" presId="urn:microsoft.com/office/officeart/2008/layout/LinedList"/>
    <dgm:cxn modelId="{B5C5BEAF-5FD6-4029-A112-0AB7A49CCCF6}" type="presOf" srcId="{06EB835C-4F2A-4C06-A3A3-84D164A2D1A0}" destId="{5801BF91-F682-4524-8983-25C8D57CB34D}" srcOrd="0" destOrd="0" presId="urn:microsoft.com/office/officeart/2008/layout/LinedList"/>
    <dgm:cxn modelId="{8C50B7F2-AC06-4D6A-8A2A-16209E32CA30}" srcId="{60259D90-96B4-422E-BB92-C9AD8D2E4E29}" destId="{0CF0EA83-C35F-4D8C-884B-EB47D6CE0F40}" srcOrd="0" destOrd="0" parTransId="{7B47586A-8734-4914-8228-65D36AC60164}" sibTransId="{5D00B143-9C4F-4E59-AFC3-B8EC4AC79A4A}"/>
    <dgm:cxn modelId="{5F47E588-1BB5-4582-9A22-B4DA0B78BEA0}" type="presParOf" srcId="{F0213094-BDEB-4DB2-AA3E-1836083B8086}" destId="{FB5C433B-F15D-4AA3-B28A-05DF8107F225}" srcOrd="0" destOrd="0" presId="urn:microsoft.com/office/officeart/2008/layout/LinedList"/>
    <dgm:cxn modelId="{0D9EAD46-9CC6-4481-95FA-33AEA4E351A0}" type="presParOf" srcId="{F0213094-BDEB-4DB2-AA3E-1836083B8086}" destId="{A94759A1-795F-4003-B07D-ADB8E00B77DD}" srcOrd="1" destOrd="0" presId="urn:microsoft.com/office/officeart/2008/layout/LinedList"/>
    <dgm:cxn modelId="{670E967C-CA01-4AB0-B534-94B45B8044B6}" type="presParOf" srcId="{A94759A1-795F-4003-B07D-ADB8E00B77DD}" destId="{788B6F5D-0C55-4784-9336-FF098232D864}" srcOrd="0" destOrd="0" presId="urn:microsoft.com/office/officeart/2008/layout/LinedList"/>
    <dgm:cxn modelId="{11A5C827-BE6C-437D-9C13-E3FC052EEE1E}" type="presParOf" srcId="{A94759A1-795F-4003-B07D-ADB8E00B77DD}" destId="{A8A538FC-D806-40D9-A758-99A56FD6CE22}" srcOrd="1" destOrd="0" presId="urn:microsoft.com/office/officeart/2008/layout/LinedList"/>
    <dgm:cxn modelId="{8EA030D5-9F58-4142-9CED-0650F9437220}" type="presParOf" srcId="{F0213094-BDEB-4DB2-AA3E-1836083B8086}" destId="{A5AB4E6E-10C9-4AC0-BD00-5FE764B81198}" srcOrd="2" destOrd="0" presId="urn:microsoft.com/office/officeart/2008/layout/LinedList"/>
    <dgm:cxn modelId="{7C154359-28D1-44E3-A8E7-FBDFA609D58E}" type="presParOf" srcId="{F0213094-BDEB-4DB2-AA3E-1836083B8086}" destId="{E1469FA5-F39B-4BF1-9C87-281628C34FC1}" srcOrd="3" destOrd="0" presId="urn:microsoft.com/office/officeart/2008/layout/LinedList"/>
    <dgm:cxn modelId="{273E0B71-E9A6-402D-A2AC-9C5D1A856D4A}" type="presParOf" srcId="{E1469FA5-F39B-4BF1-9C87-281628C34FC1}" destId="{5801BF91-F682-4524-8983-25C8D57CB34D}" srcOrd="0" destOrd="0" presId="urn:microsoft.com/office/officeart/2008/layout/LinedList"/>
    <dgm:cxn modelId="{A8678544-23A3-4C92-A31C-2283E0D29CBD}" type="presParOf" srcId="{E1469FA5-F39B-4BF1-9C87-281628C34FC1}" destId="{7375425C-AF57-4B5C-B0FC-9F97EC56FADA}" srcOrd="1" destOrd="0" presId="urn:microsoft.com/office/officeart/2008/layout/LinedList"/>
    <dgm:cxn modelId="{2A397185-62F5-45BA-99E5-3CCE665D3753}" type="presParOf" srcId="{F0213094-BDEB-4DB2-AA3E-1836083B8086}" destId="{B4A24B6A-201D-4A88-8FB5-06721B2C93E9}" srcOrd="4" destOrd="0" presId="urn:microsoft.com/office/officeart/2008/layout/LinedList"/>
    <dgm:cxn modelId="{40DF2398-B961-4278-9CD2-9F7B942B5866}" type="presParOf" srcId="{F0213094-BDEB-4DB2-AA3E-1836083B8086}" destId="{229210E0-1C3C-41FE-9CFF-5F47BA5AF848}" srcOrd="5" destOrd="0" presId="urn:microsoft.com/office/officeart/2008/layout/LinedList"/>
    <dgm:cxn modelId="{F7343380-CEBF-4344-A7A4-17D8A6FF3711}" type="presParOf" srcId="{229210E0-1C3C-41FE-9CFF-5F47BA5AF848}" destId="{0C57CE1F-0F88-4480-A39D-8470A06C8D6D}" srcOrd="0" destOrd="0" presId="urn:microsoft.com/office/officeart/2008/layout/LinedList"/>
    <dgm:cxn modelId="{E435D029-C3A9-45B5-9757-DDD9711F88AE}" type="presParOf" srcId="{229210E0-1C3C-41FE-9CFF-5F47BA5AF848}" destId="{D11D3F7F-3B7F-4EC4-9D72-B35FFB7A63CD}"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26A98F6-CA9E-4B8A-978D-23F6855C7C8A}" type="doc">
      <dgm:prSet loTypeId="urn:microsoft.com/office/officeart/2008/layout/LinedList" loCatId="list" qsTypeId="urn:microsoft.com/office/officeart/2005/8/quickstyle/simple1" qsCatId="simple" csTypeId="urn:microsoft.com/office/officeart/2005/8/colors/accent4_2" csCatId="accent4"/>
      <dgm:spPr/>
      <dgm:t>
        <a:bodyPr/>
        <a:lstStyle/>
        <a:p>
          <a:endParaRPr lang="en-US"/>
        </a:p>
      </dgm:t>
    </dgm:pt>
    <dgm:pt modelId="{2F0217B5-171D-4A63-89CF-0AB5E41BD45A}">
      <dgm:prSet/>
      <dgm:spPr/>
      <dgm:t>
        <a:bodyPr/>
        <a:lstStyle/>
        <a:p>
          <a:r>
            <a:rPr lang="en-US"/>
            <a:t>As a customer i would like the billing system to be accessible every time irrespective time and date. There should be no complex interface that makes the user uncomfortable.</a:t>
          </a:r>
        </a:p>
      </dgm:t>
    </dgm:pt>
    <dgm:pt modelId="{453D76FF-5AE1-4094-93EA-3302EA70FC9A}" type="parTrans" cxnId="{08BDF2C2-F805-40B3-A062-52806E7794AD}">
      <dgm:prSet/>
      <dgm:spPr/>
      <dgm:t>
        <a:bodyPr/>
        <a:lstStyle/>
        <a:p>
          <a:endParaRPr lang="en-US"/>
        </a:p>
      </dgm:t>
    </dgm:pt>
    <dgm:pt modelId="{E80272FD-9190-436F-8BA7-79F9CF28FF56}" type="sibTrans" cxnId="{08BDF2C2-F805-40B3-A062-52806E7794AD}">
      <dgm:prSet/>
      <dgm:spPr/>
      <dgm:t>
        <a:bodyPr/>
        <a:lstStyle/>
        <a:p>
          <a:endParaRPr lang="en-US"/>
        </a:p>
      </dgm:t>
    </dgm:pt>
    <dgm:pt modelId="{C0FB2DEB-BDAC-4AD1-A684-8486661CE527}">
      <dgm:prSet/>
      <dgm:spPr/>
      <dgm:t>
        <a:bodyPr/>
        <a:lstStyle/>
        <a:p>
          <a:r>
            <a:rPr lang="en-US"/>
            <a:t>As a customer i would also like to have the application to have all the feature like viewing of the bill and the last date to pay the bill and all the remaining features that are provide in the electricity billing system.</a:t>
          </a:r>
        </a:p>
      </dgm:t>
    </dgm:pt>
    <dgm:pt modelId="{387095F9-B063-449D-BE41-096A7217D341}" type="parTrans" cxnId="{60694D52-7B24-43E2-9E7D-55DF160567FA}">
      <dgm:prSet/>
      <dgm:spPr/>
      <dgm:t>
        <a:bodyPr/>
        <a:lstStyle/>
        <a:p>
          <a:endParaRPr lang="en-US"/>
        </a:p>
      </dgm:t>
    </dgm:pt>
    <dgm:pt modelId="{0E10B7E2-32D4-4C2B-A23F-F7A75C6BD69F}" type="sibTrans" cxnId="{60694D52-7B24-43E2-9E7D-55DF160567FA}">
      <dgm:prSet/>
      <dgm:spPr/>
      <dgm:t>
        <a:bodyPr/>
        <a:lstStyle/>
        <a:p>
          <a:endParaRPr lang="en-US"/>
        </a:p>
      </dgm:t>
    </dgm:pt>
    <dgm:pt modelId="{F7A9051B-6C67-45B9-8740-E22D9B2A906B}">
      <dgm:prSet/>
      <dgm:spPr/>
      <dgm:t>
        <a:bodyPr/>
        <a:lstStyle/>
        <a:p>
          <a:r>
            <a:rPr lang="en-US" dirty="0"/>
            <a:t>As a employee I would like to access the details of the customer easily so that I can manage and solve the problems of the customer</a:t>
          </a:r>
        </a:p>
      </dgm:t>
    </dgm:pt>
    <dgm:pt modelId="{0DE3911E-6817-4B9C-A54E-125FE49CFC63}" type="parTrans" cxnId="{D905AEE5-FE97-4D1A-902A-11C3FC1B7A6F}">
      <dgm:prSet/>
      <dgm:spPr/>
      <dgm:t>
        <a:bodyPr/>
        <a:lstStyle/>
        <a:p>
          <a:endParaRPr lang="en-US"/>
        </a:p>
      </dgm:t>
    </dgm:pt>
    <dgm:pt modelId="{B8A8D0AE-4B04-4872-901E-C2840FE8AB0F}" type="sibTrans" cxnId="{D905AEE5-FE97-4D1A-902A-11C3FC1B7A6F}">
      <dgm:prSet/>
      <dgm:spPr/>
      <dgm:t>
        <a:bodyPr/>
        <a:lstStyle/>
        <a:p>
          <a:endParaRPr lang="en-US"/>
        </a:p>
      </dgm:t>
    </dgm:pt>
    <dgm:pt modelId="{CAAB1694-EE97-4470-B9D0-5F1A28FB6399}" type="pres">
      <dgm:prSet presAssocID="{726A98F6-CA9E-4B8A-978D-23F6855C7C8A}" presName="vert0" presStyleCnt="0">
        <dgm:presLayoutVars>
          <dgm:dir/>
          <dgm:animOne val="branch"/>
          <dgm:animLvl val="lvl"/>
        </dgm:presLayoutVars>
      </dgm:prSet>
      <dgm:spPr/>
    </dgm:pt>
    <dgm:pt modelId="{8EA34330-E12F-4211-B899-BD491CA83C1E}" type="pres">
      <dgm:prSet presAssocID="{2F0217B5-171D-4A63-89CF-0AB5E41BD45A}" presName="thickLine" presStyleLbl="alignNode1" presStyleIdx="0" presStyleCnt="3"/>
      <dgm:spPr/>
    </dgm:pt>
    <dgm:pt modelId="{587A1654-D52F-4CDB-A751-A5F6A11DE256}" type="pres">
      <dgm:prSet presAssocID="{2F0217B5-171D-4A63-89CF-0AB5E41BD45A}" presName="horz1" presStyleCnt="0"/>
      <dgm:spPr/>
    </dgm:pt>
    <dgm:pt modelId="{3BA573B6-B723-4400-8370-37C0EB7C2F1B}" type="pres">
      <dgm:prSet presAssocID="{2F0217B5-171D-4A63-89CF-0AB5E41BD45A}" presName="tx1" presStyleLbl="revTx" presStyleIdx="0" presStyleCnt="3"/>
      <dgm:spPr/>
    </dgm:pt>
    <dgm:pt modelId="{1D655DB0-97DC-4A5A-9FCC-7F6F77868525}" type="pres">
      <dgm:prSet presAssocID="{2F0217B5-171D-4A63-89CF-0AB5E41BD45A}" presName="vert1" presStyleCnt="0"/>
      <dgm:spPr/>
    </dgm:pt>
    <dgm:pt modelId="{5E035A8E-1929-4E2C-A75B-95B7E39DCE1F}" type="pres">
      <dgm:prSet presAssocID="{C0FB2DEB-BDAC-4AD1-A684-8486661CE527}" presName="thickLine" presStyleLbl="alignNode1" presStyleIdx="1" presStyleCnt="3"/>
      <dgm:spPr/>
    </dgm:pt>
    <dgm:pt modelId="{29F241DE-DD69-4D4F-B78F-A2CC5CB6D24B}" type="pres">
      <dgm:prSet presAssocID="{C0FB2DEB-BDAC-4AD1-A684-8486661CE527}" presName="horz1" presStyleCnt="0"/>
      <dgm:spPr/>
    </dgm:pt>
    <dgm:pt modelId="{6E695039-3588-4A04-981E-2CBA36E3DAF3}" type="pres">
      <dgm:prSet presAssocID="{C0FB2DEB-BDAC-4AD1-A684-8486661CE527}" presName="tx1" presStyleLbl="revTx" presStyleIdx="1" presStyleCnt="3"/>
      <dgm:spPr/>
    </dgm:pt>
    <dgm:pt modelId="{DFD2F03B-E3E4-47DD-88E8-F483520D4BEA}" type="pres">
      <dgm:prSet presAssocID="{C0FB2DEB-BDAC-4AD1-A684-8486661CE527}" presName="vert1" presStyleCnt="0"/>
      <dgm:spPr/>
    </dgm:pt>
    <dgm:pt modelId="{8B4B6116-DEA4-40DD-A7C0-C603701F6F55}" type="pres">
      <dgm:prSet presAssocID="{F7A9051B-6C67-45B9-8740-E22D9B2A906B}" presName="thickLine" presStyleLbl="alignNode1" presStyleIdx="2" presStyleCnt="3"/>
      <dgm:spPr/>
    </dgm:pt>
    <dgm:pt modelId="{903AE4AE-10A2-4037-9D5F-735F2EC53D87}" type="pres">
      <dgm:prSet presAssocID="{F7A9051B-6C67-45B9-8740-E22D9B2A906B}" presName="horz1" presStyleCnt="0"/>
      <dgm:spPr/>
    </dgm:pt>
    <dgm:pt modelId="{4D37C54E-4118-4114-9F5A-F2E31F819F1D}" type="pres">
      <dgm:prSet presAssocID="{F7A9051B-6C67-45B9-8740-E22D9B2A906B}" presName="tx1" presStyleLbl="revTx" presStyleIdx="2" presStyleCnt="3"/>
      <dgm:spPr/>
    </dgm:pt>
    <dgm:pt modelId="{876D5887-A67D-4C60-8F7C-5647F4076460}" type="pres">
      <dgm:prSet presAssocID="{F7A9051B-6C67-45B9-8740-E22D9B2A906B}" presName="vert1" presStyleCnt="0"/>
      <dgm:spPr/>
    </dgm:pt>
  </dgm:ptLst>
  <dgm:cxnLst>
    <dgm:cxn modelId="{60694D52-7B24-43E2-9E7D-55DF160567FA}" srcId="{726A98F6-CA9E-4B8A-978D-23F6855C7C8A}" destId="{C0FB2DEB-BDAC-4AD1-A684-8486661CE527}" srcOrd="1" destOrd="0" parTransId="{387095F9-B063-449D-BE41-096A7217D341}" sibTransId="{0E10B7E2-32D4-4C2B-A23F-F7A75C6BD69F}"/>
    <dgm:cxn modelId="{769830A3-935A-4F7A-95E9-48AB0C6D34EA}" type="presOf" srcId="{726A98F6-CA9E-4B8A-978D-23F6855C7C8A}" destId="{CAAB1694-EE97-4470-B9D0-5F1A28FB6399}" srcOrd="0" destOrd="0" presId="urn:microsoft.com/office/officeart/2008/layout/LinedList"/>
    <dgm:cxn modelId="{98F92EAB-4FC9-4F15-8C82-2825929820DF}" type="presOf" srcId="{F7A9051B-6C67-45B9-8740-E22D9B2A906B}" destId="{4D37C54E-4118-4114-9F5A-F2E31F819F1D}" srcOrd="0" destOrd="0" presId="urn:microsoft.com/office/officeart/2008/layout/LinedList"/>
    <dgm:cxn modelId="{5169A3C1-50C8-4B2B-8A7B-0FA4E99D767E}" type="presOf" srcId="{2F0217B5-171D-4A63-89CF-0AB5E41BD45A}" destId="{3BA573B6-B723-4400-8370-37C0EB7C2F1B}" srcOrd="0" destOrd="0" presId="urn:microsoft.com/office/officeart/2008/layout/LinedList"/>
    <dgm:cxn modelId="{08BDF2C2-F805-40B3-A062-52806E7794AD}" srcId="{726A98F6-CA9E-4B8A-978D-23F6855C7C8A}" destId="{2F0217B5-171D-4A63-89CF-0AB5E41BD45A}" srcOrd="0" destOrd="0" parTransId="{453D76FF-5AE1-4094-93EA-3302EA70FC9A}" sibTransId="{E80272FD-9190-436F-8BA7-79F9CF28FF56}"/>
    <dgm:cxn modelId="{D905AEE5-FE97-4D1A-902A-11C3FC1B7A6F}" srcId="{726A98F6-CA9E-4B8A-978D-23F6855C7C8A}" destId="{F7A9051B-6C67-45B9-8740-E22D9B2A906B}" srcOrd="2" destOrd="0" parTransId="{0DE3911E-6817-4B9C-A54E-125FE49CFC63}" sibTransId="{B8A8D0AE-4B04-4872-901E-C2840FE8AB0F}"/>
    <dgm:cxn modelId="{88F54BF6-4C74-4FE5-BE0D-9D44938790F1}" type="presOf" srcId="{C0FB2DEB-BDAC-4AD1-A684-8486661CE527}" destId="{6E695039-3588-4A04-981E-2CBA36E3DAF3}" srcOrd="0" destOrd="0" presId="urn:microsoft.com/office/officeart/2008/layout/LinedList"/>
    <dgm:cxn modelId="{7EBCA541-7525-49F7-833C-0793A4499A22}" type="presParOf" srcId="{CAAB1694-EE97-4470-B9D0-5F1A28FB6399}" destId="{8EA34330-E12F-4211-B899-BD491CA83C1E}" srcOrd="0" destOrd="0" presId="urn:microsoft.com/office/officeart/2008/layout/LinedList"/>
    <dgm:cxn modelId="{68DBB613-720D-47E6-B818-51F1873F6DE6}" type="presParOf" srcId="{CAAB1694-EE97-4470-B9D0-5F1A28FB6399}" destId="{587A1654-D52F-4CDB-A751-A5F6A11DE256}" srcOrd="1" destOrd="0" presId="urn:microsoft.com/office/officeart/2008/layout/LinedList"/>
    <dgm:cxn modelId="{253FECEC-51EF-4E71-8BC6-B78824E9226F}" type="presParOf" srcId="{587A1654-D52F-4CDB-A751-A5F6A11DE256}" destId="{3BA573B6-B723-4400-8370-37C0EB7C2F1B}" srcOrd="0" destOrd="0" presId="urn:microsoft.com/office/officeart/2008/layout/LinedList"/>
    <dgm:cxn modelId="{E7526B92-C320-41DE-A767-AB4994A33262}" type="presParOf" srcId="{587A1654-D52F-4CDB-A751-A5F6A11DE256}" destId="{1D655DB0-97DC-4A5A-9FCC-7F6F77868525}" srcOrd="1" destOrd="0" presId="urn:microsoft.com/office/officeart/2008/layout/LinedList"/>
    <dgm:cxn modelId="{C6ED845C-CC42-4667-B708-8B4370AB4146}" type="presParOf" srcId="{CAAB1694-EE97-4470-B9D0-5F1A28FB6399}" destId="{5E035A8E-1929-4E2C-A75B-95B7E39DCE1F}" srcOrd="2" destOrd="0" presId="urn:microsoft.com/office/officeart/2008/layout/LinedList"/>
    <dgm:cxn modelId="{3B2366FB-6D91-488F-AC9A-5ABDF4CA076D}" type="presParOf" srcId="{CAAB1694-EE97-4470-B9D0-5F1A28FB6399}" destId="{29F241DE-DD69-4D4F-B78F-A2CC5CB6D24B}" srcOrd="3" destOrd="0" presId="urn:microsoft.com/office/officeart/2008/layout/LinedList"/>
    <dgm:cxn modelId="{E8FD11F5-376D-4856-8A5A-0003EB6D0069}" type="presParOf" srcId="{29F241DE-DD69-4D4F-B78F-A2CC5CB6D24B}" destId="{6E695039-3588-4A04-981E-2CBA36E3DAF3}" srcOrd="0" destOrd="0" presId="urn:microsoft.com/office/officeart/2008/layout/LinedList"/>
    <dgm:cxn modelId="{513C7FC1-EBE8-4C6F-94D6-0C2AE964F6B3}" type="presParOf" srcId="{29F241DE-DD69-4D4F-B78F-A2CC5CB6D24B}" destId="{DFD2F03B-E3E4-47DD-88E8-F483520D4BEA}" srcOrd="1" destOrd="0" presId="urn:microsoft.com/office/officeart/2008/layout/LinedList"/>
    <dgm:cxn modelId="{F1361821-4594-4AE2-BD48-3F001C151EBE}" type="presParOf" srcId="{CAAB1694-EE97-4470-B9D0-5F1A28FB6399}" destId="{8B4B6116-DEA4-40DD-A7C0-C603701F6F55}" srcOrd="4" destOrd="0" presId="urn:microsoft.com/office/officeart/2008/layout/LinedList"/>
    <dgm:cxn modelId="{FEB58F4B-6E6F-412E-BE50-A9EFE8FDA1F3}" type="presParOf" srcId="{CAAB1694-EE97-4470-B9D0-5F1A28FB6399}" destId="{903AE4AE-10A2-4037-9D5F-735F2EC53D87}" srcOrd="5" destOrd="0" presId="urn:microsoft.com/office/officeart/2008/layout/LinedList"/>
    <dgm:cxn modelId="{06A0275D-BCA6-4F46-AAED-E39E9A2BA8B5}" type="presParOf" srcId="{903AE4AE-10A2-4037-9D5F-735F2EC53D87}" destId="{4D37C54E-4118-4114-9F5A-F2E31F819F1D}" srcOrd="0" destOrd="0" presId="urn:microsoft.com/office/officeart/2008/layout/LinedList"/>
    <dgm:cxn modelId="{AADE39DC-0379-4B77-9ABB-A1049C4EB2D1}" type="presParOf" srcId="{903AE4AE-10A2-4037-9D5F-735F2EC53D87}" destId="{876D5887-A67D-4C60-8F7C-5647F4076460}"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5C433B-F15D-4AA3-B28A-05DF8107F225}">
      <dsp:nvSpPr>
        <dsp:cNvPr id="0" name=""/>
        <dsp:cNvSpPr/>
      </dsp:nvSpPr>
      <dsp:spPr>
        <a:xfrm>
          <a:off x="0" y="2524"/>
          <a:ext cx="5741533" cy="0"/>
        </a:xfrm>
        <a:prstGeom prst="line">
          <a:avLst/>
        </a:prstGeom>
        <a:solidFill>
          <a:schemeClr val="accent4">
            <a:hueOff val="0"/>
            <a:satOff val="0"/>
            <a:lumOff val="0"/>
            <a:alphaOff val="0"/>
          </a:schemeClr>
        </a:solidFill>
        <a:ln w="19050"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88B6F5D-0C55-4784-9336-FF098232D864}">
      <dsp:nvSpPr>
        <dsp:cNvPr id="0" name=""/>
        <dsp:cNvSpPr/>
      </dsp:nvSpPr>
      <dsp:spPr>
        <a:xfrm>
          <a:off x="0" y="2524"/>
          <a:ext cx="5741533" cy="17219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a:t>As a customer I would like to have the user interface to be good and user friendly manner since it will help the noraml people to understand the application/website in  a better way.</a:t>
          </a:r>
        </a:p>
      </dsp:txBody>
      <dsp:txXfrm>
        <a:off x="0" y="2524"/>
        <a:ext cx="5741533" cy="1721977"/>
      </dsp:txXfrm>
    </dsp:sp>
    <dsp:sp modelId="{A5AB4E6E-10C9-4AC0-BD00-5FE764B81198}">
      <dsp:nvSpPr>
        <dsp:cNvPr id="0" name=""/>
        <dsp:cNvSpPr/>
      </dsp:nvSpPr>
      <dsp:spPr>
        <a:xfrm>
          <a:off x="0" y="1724502"/>
          <a:ext cx="5741533" cy="0"/>
        </a:xfrm>
        <a:prstGeom prst="line">
          <a:avLst/>
        </a:prstGeom>
        <a:solidFill>
          <a:schemeClr val="accent4">
            <a:hueOff val="0"/>
            <a:satOff val="0"/>
            <a:lumOff val="0"/>
            <a:alphaOff val="0"/>
          </a:schemeClr>
        </a:solidFill>
        <a:ln w="19050"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801BF91-F682-4524-8983-25C8D57CB34D}">
      <dsp:nvSpPr>
        <dsp:cNvPr id="0" name=""/>
        <dsp:cNvSpPr/>
      </dsp:nvSpPr>
      <dsp:spPr>
        <a:xfrm>
          <a:off x="0" y="1724502"/>
          <a:ext cx="5741533" cy="17219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a:t>As a admin i would like to manage the whole database of the project as per my own requirements and i must be able to alter every possible data in the database.</a:t>
          </a:r>
        </a:p>
      </dsp:txBody>
      <dsp:txXfrm>
        <a:off x="0" y="1724502"/>
        <a:ext cx="5741533" cy="1721977"/>
      </dsp:txXfrm>
    </dsp:sp>
    <dsp:sp modelId="{B4A24B6A-201D-4A88-8FB5-06721B2C93E9}">
      <dsp:nvSpPr>
        <dsp:cNvPr id="0" name=""/>
        <dsp:cNvSpPr/>
      </dsp:nvSpPr>
      <dsp:spPr>
        <a:xfrm>
          <a:off x="0" y="3446480"/>
          <a:ext cx="5741533" cy="0"/>
        </a:xfrm>
        <a:prstGeom prst="line">
          <a:avLst/>
        </a:prstGeom>
        <a:solidFill>
          <a:schemeClr val="accent4">
            <a:hueOff val="0"/>
            <a:satOff val="0"/>
            <a:lumOff val="0"/>
            <a:alphaOff val="0"/>
          </a:schemeClr>
        </a:solidFill>
        <a:ln w="19050"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C57CE1F-0F88-4480-A39D-8470A06C8D6D}">
      <dsp:nvSpPr>
        <dsp:cNvPr id="0" name=""/>
        <dsp:cNvSpPr/>
      </dsp:nvSpPr>
      <dsp:spPr>
        <a:xfrm>
          <a:off x="0" y="3446480"/>
          <a:ext cx="5741533" cy="17219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a:t>As a employee i must be able to view every transaction and bills of every customer so that i can interpret the whole data and generate a report.</a:t>
          </a:r>
        </a:p>
      </dsp:txBody>
      <dsp:txXfrm>
        <a:off x="0" y="3446480"/>
        <a:ext cx="5741533" cy="172197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A34330-E12F-4211-B899-BD491CA83C1E}">
      <dsp:nvSpPr>
        <dsp:cNvPr id="0" name=""/>
        <dsp:cNvSpPr/>
      </dsp:nvSpPr>
      <dsp:spPr>
        <a:xfrm>
          <a:off x="0" y="2524"/>
          <a:ext cx="5741533" cy="0"/>
        </a:xfrm>
        <a:prstGeom prst="line">
          <a:avLst/>
        </a:prstGeom>
        <a:solidFill>
          <a:schemeClr val="accent4">
            <a:hueOff val="0"/>
            <a:satOff val="0"/>
            <a:lumOff val="0"/>
            <a:alphaOff val="0"/>
          </a:schemeClr>
        </a:solidFill>
        <a:ln w="19050"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BA573B6-B723-4400-8370-37C0EB7C2F1B}">
      <dsp:nvSpPr>
        <dsp:cNvPr id="0" name=""/>
        <dsp:cNvSpPr/>
      </dsp:nvSpPr>
      <dsp:spPr>
        <a:xfrm>
          <a:off x="0" y="2524"/>
          <a:ext cx="5741533" cy="17219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a:t>As a customer i would like the billing system to be accessible every time irrespective time and date. There should be no complex interface that makes the user uncomfortable.</a:t>
          </a:r>
        </a:p>
      </dsp:txBody>
      <dsp:txXfrm>
        <a:off x="0" y="2524"/>
        <a:ext cx="5741533" cy="1721977"/>
      </dsp:txXfrm>
    </dsp:sp>
    <dsp:sp modelId="{5E035A8E-1929-4E2C-A75B-95B7E39DCE1F}">
      <dsp:nvSpPr>
        <dsp:cNvPr id="0" name=""/>
        <dsp:cNvSpPr/>
      </dsp:nvSpPr>
      <dsp:spPr>
        <a:xfrm>
          <a:off x="0" y="1724502"/>
          <a:ext cx="5741533" cy="0"/>
        </a:xfrm>
        <a:prstGeom prst="line">
          <a:avLst/>
        </a:prstGeom>
        <a:solidFill>
          <a:schemeClr val="accent4">
            <a:hueOff val="0"/>
            <a:satOff val="0"/>
            <a:lumOff val="0"/>
            <a:alphaOff val="0"/>
          </a:schemeClr>
        </a:solidFill>
        <a:ln w="19050"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E695039-3588-4A04-981E-2CBA36E3DAF3}">
      <dsp:nvSpPr>
        <dsp:cNvPr id="0" name=""/>
        <dsp:cNvSpPr/>
      </dsp:nvSpPr>
      <dsp:spPr>
        <a:xfrm>
          <a:off x="0" y="1724502"/>
          <a:ext cx="5741533" cy="17219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a:t>As a customer i would also like to have the application to have all the feature like viewing of the bill and the last date to pay the bill and all the remaining features that are provide in the electricity billing system.</a:t>
          </a:r>
        </a:p>
      </dsp:txBody>
      <dsp:txXfrm>
        <a:off x="0" y="1724502"/>
        <a:ext cx="5741533" cy="1721977"/>
      </dsp:txXfrm>
    </dsp:sp>
    <dsp:sp modelId="{8B4B6116-DEA4-40DD-A7C0-C603701F6F55}">
      <dsp:nvSpPr>
        <dsp:cNvPr id="0" name=""/>
        <dsp:cNvSpPr/>
      </dsp:nvSpPr>
      <dsp:spPr>
        <a:xfrm>
          <a:off x="0" y="3446480"/>
          <a:ext cx="5741533" cy="0"/>
        </a:xfrm>
        <a:prstGeom prst="line">
          <a:avLst/>
        </a:prstGeom>
        <a:solidFill>
          <a:schemeClr val="accent4">
            <a:hueOff val="0"/>
            <a:satOff val="0"/>
            <a:lumOff val="0"/>
            <a:alphaOff val="0"/>
          </a:schemeClr>
        </a:solidFill>
        <a:ln w="19050"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D37C54E-4118-4114-9F5A-F2E31F819F1D}">
      <dsp:nvSpPr>
        <dsp:cNvPr id="0" name=""/>
        <dsp:cNvSpPr/>
      </dsp:nvSpPr>
      <dsp:spPr>
        <a:xfrm>
          <a:off x="0" y="3446480"/>
          <a:ext cx="5741533" cy="17219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dirty="0"/>
            <a:t>As a employee I would like to access the details of the customer easily so that I can manage and solve the problems of the customer</a:t>
          </a:r>
        </a:p>
      </dsp:txBody>
      <dsp:txXfrm>
        <a:off x="0" y="3446480"/>
        <a:ext cx="5741533" cy="1721977"/>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10/8/2021</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10/8/2021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10/8/2021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10/8/2021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10/8/2021</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F43132E-D4DF-4A83-9344-A782D0F5D9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44F2CEE-4FA5-48E2-AD39-B00E6F234E72}"/>
              </a:ext>
            </a:extLst>
          </p:cNvPr>
          <p:cNvSpPr>
            <a:spLocks noGrp="1"/>
          </p:cNvSpPr>
          <p:nvPr>
            <p:ph type="ctrTitle"/>
          </p:nvPr>
        </p:nvSpPr>
        <p:spPr>
          <a:xfrm>
            <a:off x="1031875" y="1212935"/>
            <a:ext cx="6020177" cy="4432130"/>
          </a:xfrm>
        </p:spPr>
        <p:txBody>
          <a:bodyPr anchor="ctr">
            <a:normAutofit/>
          </a:bodyPr>
          <a:lstStyle/>
          <a:p>
            <a:r>
              <a:rPr lang="en-US" sz="6600" b="1"/>
              <a:t>Electricity billing system</a:t>
            </a:r>
            <a:endParaRPr lang="en-IN" sz="6600" b="1"/>
          </a:p>
        </p:txBody>
      </p:sp>
      <p:sp>
        <p:nvSpPr>
          <p:cNvPr id="3" name="Subtitle 2">
            <a:extLst>
              <a:ext uri="{FF2B5EF4-FFF2-40B4-BE49-F238E27FC236}">
                <a16:creationId xmlns:a16="http://schemas.microsoft.com/office/drawing/2014/main" id="{F8AA8D42-87D8-4012-B483-C9B77BBB5172}"/>
              </a:ext>
            </a:extLst>
          </p:cNvPr>
          <p:cNvSpPr>
            <a:spLocks noGrp="1"/>
          </p:cNvSpPr>
          <p:nvPr>
            <p:ph type="subTitle" idx="1"/>
          </p:nvPr>
        </p:nvSpPr>
        <p:spPr>
          <a:xfrm>
            <a:off x="8017260" y="2087881"/>
            <a:ext cx="3546089" cy="2682239"/>
          </a:xfrm>
        </p:spPr>
        <p:txBody>
          <a:bodyPr anchor="ctr">
            <a:normAutofit/>
          </a:bodyPr>
          <a:lstStyle/>
          <a:p>
            <a:pPr algn="l"/>
            <a:r>
              <a:rPr lang="en-US" dirty="0"/>
              <a:t>By</a:t>
            </a:r>
          </a:p>
          <a:p>
            <a:pPr algn="l"/>
            <a:r>
              <a:rPr lang="en-US" dirty="0"/>
              <a:t>M.B.V.SAI KUMAR(190031075)</a:t>
            </a:r>
          </a:p>
          <a:p>
            <a:pPr algn="l"/>
            <a:r>
              <a:rPr lang="en-US" dirty="0"/>
              <a:t>t. Sai PRANEETH(190031603)</a:t>
            </a:r>
          </a:p>
          <a:p>
            <a:pPr algn="l"/>
            <a:r>
              <a:rPr lang="en-US" dirty="0"/>
              <a:t>V.SAI SIVA VARDHAN(190031731)</a:t>
            </a:r>
          </a:p>
        </p:txBody>
      </p:sp>
      <p:cxnSp>
        <p:nvCxnSpPr>
          <p:cNvPr id="10" name="Straight Connector 9">
            <a:extLst>
              <a:ext uri="{FF2B5EF4-FFF2-40B4-BE49-F238E27FC236}">
                <a16:creationId xmlns:a16="http://schemas.microsoft.com/office/drawing/2014/main" id="{6AA24BC1-1577-4586-AD7A-417660E3725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4656" y="1668780"/>
            <a:ext cx="0" cy="3520440"/>
          </a:xfrm>
          <a:prstGeom prst="line">
            <a:avLst/>
          </a:prstGeom>
          <a:ln w="190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83609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1000"/>
                                  </p:stCondLst>
                                  <p:iterate>
                                    <p:tmPct val="10000"/>
                                  </p:iterate>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7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1000"/>
                                  </p:stCondLst>
                                  <p:iterate>
                                    <p:tmPct val="10000"/>
                                  </p:iterate>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7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1000"/>
                                  </p:stCondLst>
                                  <p:iterate>
                                    <p:tmPct val="10000"/>
                                  </p:iterate>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700"/>
                                        <p:tgtEl>
                                          <p:spTgt spid="3">
                                            <p:txEl>
                                              <p:pRg st="3" end="3"/>
                                            </p:txEl>
                                          </p:spTgt>
                                        </p:tgtEl>
                                      </p:cBhvr>
                                    </p:animEffect>
                                  </p:childTnLst>
                                </p:cTn>
                              </p:par>
                              <p:par>
                                <p:cTn id="23" presetID="10" presetClass="entr" presetSubtype="0" fill="hold" grpId="0" nodeType="withEffect">
                                  <p:stCondLst>
                                    <p:cond delay="500"/>
                                  </p:stCondLst>
                                  <p:iterate>
                                    <p:tmPct val="10000"/>
                                  </p:iterate>
                                  <p:childTnLst>
                                    <p:set>
                                      <p:cBhvr>
                                        <p:cTn id="24" dur="1" fill="hold">
                                          <p:stCondLst>
                                            <p:cond delay="0"/>
                                          </p:stCondLst>
                                        </p:cTn>
                                        <p:tgtEl>
                                          <p:spTgt spid="2"/>
                                        </p:tgtEl>
                                        <p:attrNameLst>
                                          <p:attrName>style.visibility</p:attrName>
                                        </p:attrNameLst>
                                      </p:cBhvr>
                                      <p:to>
                                        <p:strVal val="visible"/>
                                      </p:to>
                                    </p:set>
                                    <p:animEffect transition="in" filter="fade">
                                      <p:cBhvr>
                                        <p:cTn id="25"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63059-0358-45CE-9570-3BF471CB5216}"/>
              </a:ext>
            </a:extLst>
          </p:cNvPr>
          <p:cNvSpPr>
            <a:spLocks noGrp="1"/>
          </p:cNvSpPr>
          <p:nvPr>
            <p:ph type="title"/>
          </p:nvPr>
        </p:nvSpPr>
        <p:spPr>
          <a:xfrm>
            <a:off x="685799" y="428889"/>
            <a:ext cx="10131425" cy="1456267"/>
          </a:xfrm>
        </p:spPr>
        <p:txBody>
          <a:bodyPr/>
          <a:lstStyle/>
          <a:p>
            <a:r>
              <a:rPr lang="en-US" b="1" dirty="0"/>
              <a:t>USE CASE DIAGRAM BETWEEN USER AND SYSTEM</a:t>
            </a:r>
            <a:endParaRPr lang="en-IN" b="1" dirty="0"/>
          </a:p>
        </p:txBody>
      </p:sp>
      <p:pic>
        <p:nvPicPr>
          <p:cNvPr id="5" name="Content Placeholder 4" descr="Diagram&#10;&#10;Description automatically generated">
            <a:extLst>
              <a:ext uri="{FF2B5EF4-FFF2-40B4-BE49-F238E27FC236}">
                <a16:creationId xmlns:a16="http://schemas.microsoft.com/office/drawing/2014/main" id="{428B1ED4-B1AF-4970-BCE4-517257D5DC24}"/>
              </a:ext>
            </a:extLst>
          </p:cNvPr>
          <p:cNvPicPr>
            <a:picLocks noGrp="1" noChangeAspect="1"/>
          </p:cNvPicPr>
          <p:nvPr>
            <p:ph idx="1"/>
          </p:nvPr>
        </p:nvPicPr>
        <p:blipFill>
          <a:blip r:embed="rId2"/>
          <a:stretch>
            <a:fillRect/>
          </a:stretch>
        </p:blipFill>
        <p:spPr>
          <a:xfrm>
            <a:off x="2532790" y="1885156"/>
            <a:ext cx="6437445" cy="3944144"/>
          </a:xfrm>
        </p:spPr>
      </p:pic>
    </p:spTree>
    <p:extLst>
      <p:ext uri="{BB962C8B-B14F-4D97-AF65-F5344CB8AC3E}">
        <p14:creationId xmlns:p14="http://schemas.microsoft.com/office/powerpoint/2010/main" val="24863866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0E53EDA-3B94-4F6B-9E86-D3BB9EBB96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F8A0ABB-2527-4606-B823-F4AC2B45C6DF}"/>
              </a:ext>
            </a:extLst>
          </p:cNvPr>
          <p:cNvSpPr>
            <a:spLocks noGrp="1"/>
          </p:cNvSpPr>
          <p:nvPr>
            <p:ph type="title"/>
          </p:nvPr>
        </p:nvSpPr>
        <p:spPr>
          <a:xfrm>
            <a:off x="685799" y="1150076"/>
            <a:ext cx="3659389" cy="4557849"/>
          </a:xfrm>
        </p:spPr>
        <p:txBody>
          <a:bodyPr>
            <a:normAutofit/>
          </a:bodyPr>
          <a:lstStyle/>
          <a:p>
            <a:pPr algn="r"/>
            <a:r>
              <a:rPr lang="en-US" b="1" dirty="0"/>
              <a:t>Advantages and disadvantages</a:t>
            </a:r>
            <a:endParaRPr lang="en-IN" b="1" dirty="0"/>
          </a:p>
        </p:txBody>
      </p:sp>
      <p:cxnSp>
        <p:nvCxnSpPr>
          <p:cNvPr id="10" name="Straight Connector 9">
            <a:extLst>
              <a:ext uri="{FF2B5EF4-FFF2-40B4-BE49-F238E27FC236}">
                <a16:creationId xmlns:a16="http://schemas.microsoft.com/office/drawing/2014/main" id="{30EFD79F-7790-479B-B7DB-BD0D8C101D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66923" y="1668780"/>
            <a:ext cx="0" cy="352044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C40A7391-81EF-495C-8B96-B00B2129F4C0}"/>
              </a:ext>
            </a:extLst>
          </p:cNvPr>
          <p:cNvSpPr>
            <a:spLocks noGrp="1"/>
          </p:cNvSpPr>
          <p:nvPr>
            <p:ph idx="1"/>
          </p:nvPr>
        </p:nvSpPr>
        <p:spPr>
          <a:xfrm>
            <a:off x="4988658" y="1150076"/>
            <a:ext cx="6517543" cy="4557849"/>
          </a:xfrm>
        </p:spPr>
        <p:txBody>
          <a:bodyPr>
            <a:normAutofit/>
          </a:bodyPr>
          <a:lstStyle/>
          <a:p>
            <a:r>
              <a:rPr lang="en-US" b="1" dirty="0"/>
              <a:t>Advantages:</a:t>
            </a:r>
          </a:p>
          <a:p>
            <a:r>
              <a:rPr lang="en-US" dirty="0"/>
              <a:t>The system excludes the need of maintaining paper electricity bill as all the electricity bill records are managed electronically.</a:t>
            </a:r>
          </a:p>
          <a:p>
            <a:r>
              <a:rPr lang="en-US" dirty="0"/>
              <a:t>Administration doesn’t keep track a manual track of the users. The System automatically calculates the fine.</a:t>
            </a:r>
          </a:p>
          <a:p>
            <a:r>
              <a:rPr lang="en-US" dirty="0"/>
              <a:t>The System excludes manual bill calculation.</a:t>
            </a:r>
          </a:p>
          <a:p>
            <a:r>
              <a:rPr lang="en-US" dirty="0"/>
              <a:t>User don’t have to visit the office for bill payment.</a:t>
            </a:r>
          </a:p>
          <a:p>
            <a:r>
              <a:rPr lang="en-US" b="1" dirty="0"/>
              <a:t>Disadvantages:</a:t>
            </a:r>
          </a:p>
          <a:p>
            <a:r>
              <a:rPr lang="en-US" dirty="0"/>
              <a:t>User must have a reliable internet connection.</a:t>
            </a:r>
          </a:p>
          <a:p>
            <a:r>
              <a:rPr lang="en-US" dirty="0"/>
              <a:t>Users who don’t</a:t>
            </a:r>
            <a:r>
              <a:rPr lang="en-IN" dirty="0"/>
              <a:t> have idea on application will not understand the use of application.</a:t>
            </a:r>
            <a:endParaRPr lang="en-US" dirty="0"/>
          </a:p>
        </p:txBody>
      </p:sp>
    </p:spTree>
    <p:extLst>
      <p:ext uri="{BB962C8B-B14F-4D97-AF65-F5344CB8AC3E}">
        <p14:creationId xmlns:p14="http://schemas.microsoft.com/office/powerpoint/2010/main" val="22562362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0E53EDA-3B94-4F6B-9E86-D3BB9EBB96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3922E17-C010-4E13-92E1-59F44465B0AF}"/>
              </a:ext>
            </a:extLst>
          </p:cNvPr>
          <p:cNvSpPr>
            <a:spLocks noGrp="1"/>
          </p:cNvSpPr>
          <p:nvPr>
            <p:ph type="title"/>
          </p:nvPr>
        </p:nvSpPr>
        <p:spPr>
          <a:xfrm>
            <a:off x="685799" y="1150076"/>
            <a:ext cx="3659389" cy="4557849"/>
          </a:xfrm>
        </p:spPr>
        <p:txBody>
          <a:bodyPr>
            <a:normAutofit/>
          </a:bodyPr>
          <a:lstStyle/>
          <a:p>
            <a:pPr algn="r"/>
            <a:r>
              <a:rPr lang="en-US" b="1" dirty="0"/>
              <a:t>Conclusion</a:t>
            </a:r>
            <a:endParaRPr lang="en-IN" b="1" dirty="0"/>
          </a:p>
        </p:txBody>
      </p:sp>
      <p:cxnSp>
        <p:nvCxnSpPr>
          <p:cNvPr id="10" name="Straight Connector 9">
            <a:extLst>
              <a:ext uri="{FF2B5EF4-FFF2-40B4-BE49-F238E27FC236}">
                <a16:creationId xmlns:a16="http://schemas.microsoft.com/office/drawing/2014/main" id="{30EFD79F-7790-479B-B7DB-BD0D8C101D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66923" y="1668780"/>
            <a:ext cx="0" cy="352044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0243D81-15EA-4237-B6B4-C57178999F38}"/>
              </a:ext>
            </a:extLst>
          </p:cNvPr>
          <p:cNvSpPr>
            <a:spLocks noGrp="1"/>
          </p:cNvSpPr>
          <p:nvPr>
            <p:ph idx="1"/>
          </p:nvPr>
        </p:nvSpPr>
        <p:spPr>
          <a:xfrm>
            <a:off x="4988658" y="1150076"/>
            <a:ext cx="6517543" cy="4557849"/>
          </a:xfrm>
        </p:spPr>
        <p:txBody>
          <a:bodyPr>
            <a:normAutofit/>
          </a:bodyPr>
          <a:lstStyle/>
          <a:p>
            <a:r>
              <a:rPr lang="en-US" dirty="0"/>
              <a:t>It is software that helps the user to work with the billing cycles, paying bills, managing different departments under which employees are working, etc. This software reduces the amount of manual data entry and gives greater efficiency.</a:t>
            </a:r>
          </a:p>
          <a:p>
            <a:endParaRPr lang="en-US" dirty="0"/>
          </a:p>
          <a:p>
            <a:r>
              <a:rPr lang="en-US" dirty="0"/>
              <a:t>The User Interface of it is very friendly and can be easily used by anyone. It also decreases the amount of time taken to write details and other modules.</a:t>
            </a:r>
            <a:endParaRPr lang="en-IN" dirty="0"/>
          </a:p>
        </p:txBody>
      </p:sp>
    </p:spTree>
    <p:extLst>
      <p:ext uri="{BB962C8B-B14F-4D97-AF65-F5344CB8AC3E}">
        <p14:creationId xmlns:p14="http://schemas.microsoft.com/office/powerpoint/2010/main" val="21773261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8C668FA-2417-47B5-B454-2D55FC17FF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97FEBA57-8992-46BB-BCF0-5A83FE8E01E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2" name="Rectangle 11">
            <a:extLst>
              <a:ext uri="{FF2B5EF4-FFF2-40B4-BE49-F238E27FC236}">
                <a16:creationId xmlns:a16="http://schemas.microsoft.com/office/drawing/2014/main" id="{2B4CDDF6-55C3-415A-8D8B-7E03C3D616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Icon&#10;&#10;Description automatically generated">
            <a:extLst>
              <a:ext uri="{FF2B5EF4-FFF2-40B4-BE49-F238E27FC236}">
                <a16:creationId xmlns:a16="http://schemas.microsoft.com/office/drawing/2014/main" id="{AEE57BE3-4B57-48AF-97B7-4FFD57D68A75}"/>
              </a:ext>
            </a:extLst>
          </p:cNvPr>
          <p:cNvPicPr>
            <a:picLocks noChangeAspect="1"/>
          </p:cNvPicPr>
          <p:nvPr/>
        </p:nvPicPr>
        <p:blipFill>
          <a:blip r:embed="rId3"/>
          <a:stretch>
            <a:fillRect/>
          </a:stretch>
        </p:blipFill>
        <p:spPr>
          <a:xfrm>
            <a:off x="3456683" y="800007"/>
            <a:ext cx="5264278" cy="5251118"/>
          </a:xfrm>
          <a:prstGeom prst="rect">
            <a:avLst/>
          </a:prstGeom>
        </p:spPr>
      </p:pic>
    </p:spTree>
    <p:extLst>
      <p:ext uri="{BB962C8B-B14F-4D97-AF65-F5344CB8AC3E}">
        <p14:creationId xmlns:p14="http://schemas.microsoft.com/office/powerpoint/2010/main" val="2422082320"/>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9679A-3D72-4BED-B9D7-E980FED91750}"/>
              </a:ext>
            </a:extLst>
          </p:cNvPr>
          <p:cNvSpPr>
            <a:spLocks noGrp="1"/>
          </p:cNvSpPr>
          <p:nvPr>
            <p:ph type="title"/>
          </p:nvPr>
        </p:nvSpPr>
        <p:spPr>
          <a:xfrm>
            <a:off x="4955458" y="639097"/>
            <a:ext cx="6593075" cy="1612490"/>
          </a:xfrm>
        </p:spPr>
        <p:txBody>
          <a:bodyPr>
            <a:normAutofit/>
          </a:bodyPr>
          <a:lstStyle/>
          <a:p>
            <a:r>
              <a:rPr lang="en-US" b="1"/>
              <a:t>about</a:t>
            </a:r>
            <a:endParaRPr lang="en-IN" b="1" dirty="0"/>
          </a:p>
        </p:txBody>
      </p:sp>
      <p:pic>
        <p:nvPicPr>
          <p:cNvPr id="13" name="Picture 4" descr="Rolls of blueprints">
            <a:extLst>
              <a:ext uri="{FF2B5EF4-FFF2-40B4-BE49-F238E27FC236}">
                <a16:creationId xmlns:a16="http://schemas.microsoft.com/office/drawing/2014/main" id="{ED3D58F9-996F-4B3C-A36E-41524701BEE3}"/>
              </a:ext>
            </a:extLst>
          </p:cNvPr>
          <p:cNvPicPr>
            <a:picLocks noChangeAspect="1"/>
          </p:cNvPicPr>
          <p:nvPr/>
        </p:nvPicPr>
        <p:blipFill rotWithShape="1">
          <a:blip r:embed="rId3"/>
          <a:srcRect l="54878" r="-2" b="-2"/>
          <a:stretch/>
        </p:blipFill>
        <p:spPr>
          <a:xfrm>
            <a:off x="20" y="975"/>
            <a:ext cx="4635988" cy="6858000"/>
          </a:xfrm>
          <a:prstGeom prst="rect">
            <a:avLst/>
          </a:prstGeom>
        </p:spPr>
      </p:pic>
      <p:sp>
        <p:nvSpPr>
          <p:cNvPr id="3" name="Content Placeholder 2">
            <a:extLst>
              <a:ext uri="{FF2B5EF4-FFF2-40B4-BE49-F238E27FC236}">
                <a16:creationId xmlns:a16="http://schemas.microsoft.com/office/drawing/2014/main" id="{194342DB-0BD6-4E60-8755-BACA1F6D2BB6}"/>
              </a:ext>
            </a:extLst>
          </p:cNvPr>
          <p:cNvSpPr>
            <a:spLocks noGrp="1"/>
          </p:cNvSpPr>
          <p:nvPr>
            <p:ph idx="1"/>
          </p:nvPr>
        </p:nvSpPr>
        <p:spPr>
          <a:xfrm>
            <a:off x="4955457" y="1453945"/>
            <a:ext cx="6593075" cy="3972232"/>
          </a:xfrm>
        </p:spPr>
        <p:txBody>
          <a:bodyPr>
            <a:normAutofit/>
          </a:bodyPr>
          <a:lstStyle/>
          <a:p>
            <a:r>
              <a:rPr lang="en-US" dirty="0"/>
              <a:t>This project is a modern version of the traditional electricity billing system.</a:t>
            </a:r>
          </a:p>
          <a:p>
            <a:r>
              <a:rPr lang="en-US" dirty="0"/>
              <a:t>The focus of this project is to computerize the electricity billing system to make it more seamless, accessible, and efficient.</a:t>
            </a:r>
          </a:p>
          <a:p>
            <a:r>
              <a:rPr lang="en-US" dirty="0"/>
              <a:t>The software calculates the units consumed within a specific time duration and accordingly calculates the amount of money to be paid for those units.</a:t>
            </a:r>
            <a:endParaRPr lang="en-IN" dirty="0"/>
          </a:p>
        </p:txBody>
      </p:sp>
    </p:spTree>
    <p:extLst>
      <p:ext uri="{BB962C8B-B14F-4D97-AF65-F5344CB8AC3E}">
        <p14:creationId xmlns:p14="http://schemas.microsoft.com/office/powerpoint/2010/main" val="30651258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91F158-861C-42A6-BE58-D10D58F79C27}"/>
              </a:ext>
            </a:extLst>
          </p:cNvPr>
          <p:cNvSpPr>
            <a:spLocks noGrp="1"/>
          </p:cNvSpPr>
          <p:nvPr>
            <p:ph type="title"/>
          </p:nvPr>
        </p:nvSpPr>
        <p:spPr/>
        <p:txBody>
          <a:bodyPr/>
          <a:lstStyle/>
          <a:p>
            <a:r>
              <a:rPr lang="en-US" b="1" dirty="0"/>
              <a:t>modules</a:t>
            </a:r>
            <a:endParaRPr lang="en-IN" b="1" dirty="0"/>
          </a:p>
        </p:txBody>
      </p:sp>
      <p:sp>
        <p:nvSpPr>
          <p:cNvPr id="3" name="Content Placeholder 2">
            <a:extLst>
              <a:ext uri="{FF2B5EF4-FFF2-40B4-BE49-F238E27FC236}">
                <a16:creationId xmlns:a16="http://schemas.microsoft.com/office/drawing/2014/main" id="{73079DFF-0D2F-45CD-B172-F7EE82A86909}"/>
              </a:ext>
            </a:extLst>
          </p:cNvPr>
          <p:cNvSpPr>
            <a:spLocks noGrp="1"/>
          </p:cNvSpPr>
          <p:nvPr>
            <p:ph idx="1"/>
          </p:nvPr>
        </p:nvSpPr>
        <p:spPr/>
        <p:txBody>
          <a:bodyPr/>
          <a:lstStyle/>
          <a:p>
            <a:endParaRPr lang="en-US" dirty="0"/>
          </a:p>
          <a:p>
            <a:r>
              <a:rPr lang="en-US" dirty="0"/>
              <a:t>Login Module</a:t>
            </a:r>
          </a:p>
          <a:p>
            <a:r>
              <a:rPr lang="en-US" dirty="0"/>
              <a:t>User Module</a:t>
            </a:r>
          </a:p>
          <a:p>
            <a:r>
              <a:rPr lang="en-US" dirty="0"/>
              <a:t>Admin module</a:t>
            </a:r>
          </a:p>
          <a:p>
            <a:r>
              <a:rPr lang="en-US" dirty="0"/>
              <a:t>Units Module</a:t>
            </a:r>
          </a:p>
          <a:p>
            <a:r>
              <a:rPr lang="en-US" dirty="0"/>
              <a:t>Bills Module</a:t>
            </a:r>
          </a:p>
          <a:p>
            <a:r>
              <a:rPr lang="en-US" dirty="0"/>
              <a:t>Queries Module</a:t>
            </a:r>
          </a:p>
          <a:p>
            <a:r>
              <a:rPr lang="en-US" dirty="0"/>
              <a:t>Payment Module</a:t>
            </a:r>
          </a:p>
          <a:p>
            <a:endParaRPr lang="en-US" dirty="0"/>
          </a:p>
          <a:p>
            <a:endParaRPr lang="en-IN" dirty="0"/>
          </a:p>
        </p:txBody>
      </p:sp>
    </p:spTree>
    <p:extLst>
      <p:ext uri="{BB962C8B-B14F-4D97-AF65-F5344CB8AC3E}">
        <p14:creationId xmlns:p14="http://schemas.microsoft.com/office/powerpoint/2010/main" val="2137860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0E53EDA-3B94-4F6B-9E86-D3BB9EBB96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CF27C1C-25EF-4EF6-B984-267583519404}"/>
              </a:ext>
            </a:extLst>
          </p:cNvPr>
          <p:cNvSpPr>
            <a:spLocks noGrp="1"/>
          </p:cNvSpPr>
          <p:nvPr>
            <p:ph type="title"/>
          </p:nvPr>
        </p:nvSpPr>
        <p:spPr>
          <a:xfrm>
            <a:off x="685799" y="1150076"/>
            <a:ext cx="3659389" cy="4557849"/>
          </a:xfrm>
        </p:spPr>
        <p:txBody>
          <a:bodyPr>
            <a:normAutofit/>
          </a:bodyPr>
          <a:lstStyle/>
          <a:p>
            <a:pPr algn="r"/>
            <a:r>
              <a:rPr lang="en-US" b="1" dirty="0"/>
              <a:t>Modules</a:t>
            </a:r>
            <a:endParaRPr lang="en-IN" b="1" dirty="0"/>
          </a:p>
        </p:txBody>
      </p:sp>
      <p:cxnSp>
        <p:nvCxnSpPr>
          <p:cNvPr id="10" name="Straight Connector 9">
            <a:extLst>
              <a:ext uri="{FF2B5EF4-FFF2-40B4-BE49-F238E27FC236}">
                <a16:creationId xmlns:a16="http://schemas.microsoft.com/office/drawing/2014/main" id="{30EFD79F-7790-479B-B7DB-BD0D8C101D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66923" y="1668780"/>
            <a:ext cx="0" cy="352044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C9453052-F491-46F8-896F-6C07E448ABAD}"/>
              </a:ext>
            </a:extLst>
          </p:cNvPr>
          <p:cNvSpPr>
            <a:spLocks noGrp="1"/>
          </p:cNvSpPr>
          <p:nvPr>
            <p:ph idx="1"/>
          </p:nvPr>
        </p:nvSpPr>
        <p:spPr>
          <a:xfrm>
            <a:off x="4988658" y="1778726"/>
            <a:ext cx="6517543" cy="4557849"/>
          </a:xfrm>
        </p:spPr>
        <p:txBody>
          <a:bodyPr>
            <a:noAutofit/>
          </a:bodyPr>
          <a:lstStyle/>
          <a:p>
            <a:pPr>
              <a:lnSpc>
                <a:spcPct val="90000"/>
              </a:lnSpc>
            </a:pPr>
            <a:r>
              <a:rPr lang="en-US" b="1" dirty="0"/>
              <a:t>Login Module</a:t>
            </a:r>
          </a:p>
          <a:p>
            <a:pPr marL="0" indent="0">
              <a:lnSpc>
                <a:spcPct val="90000"/>
              </a:lnSpc>
              <a:buNone/>
            </a:pPr>
            <a:r>
              <a:rPr lang="en-US" b="0" i="0" dirty="0">
                <a:effectLst/>
              </a:rPr>
              <a:t>After registration, one can log in to the system as the end-user of the system on the behalf of the user. The user will get only those privileges that are given to the user for which one has registered. </a:t>
            </a:r>
          </a:p>
          <a:p>
            <a:pPr>
              <a:lnSpc>
                <a:spcPct val="90000"/>
              </a:lnSpc>
            </a:pPr>
            <a:r>
              <a:rPr lang="en-US" b="1" dirty="0"/>
              <a:t>User Module</a:t>
            </a:r>
          </a:p>
          <a:p>
            <a:pPr marL="0" indent="0">
              <a:lnSpc>
                <a:spcPct val="90000"/>
              </a:lnSpc>
              <a:buNone/>
            </a:pPr>
            <a:r>
              <a:rPr lang="en-US" b="0" i="0" dirty="0">
                <a:effectLst/>
              </a:rPr>
              <a:t>The user can be anyone either a customer or an employee. If the user is an employee, then he can make changes to the data like adding units in the bill, used by a customer. If the user is a customer, then he can only see the details of his account, not of any other account. The customer can see the monthly usage of electricity and can pay the bill but cannot make any changes to the data.</a:t>
            </a:r>
            <a:endParaRPr lang="en-US" b="1" dirty="0"/>
          </a:p>
          <a:p>
            <a:pPr>
              <a:lnSpc>
                <a:spcPct val="90000"/>
              </a:lnSpc>
            </a:pPr>
            <a:r>
              <a:rPr lang="en-US" b="1" dirty="0"/>
              <a:t>Admin Module</a:t>
            </a:r>
          </a:p>
          <a:p>
            <a:pPr marL="0" indent="0">
              <a:lnSpc>
                <a:spcPct val="90000"/>
              </a:lnSpc>
              <a:buNone/>
            </a:pPr>
            <a:r>
              <a:rPr lang="en-US" b="0" i="0" dirty="0">
                <a:effectLst/>
              </a:rPr>
              <a:t>This module can only have one account and this account has all the privileges which a user account might not have. First of all, the admin account is created, and then if the admin verifies a registering user, then his account will be created otherwise not.</a:t>
            </a:r>
            <a:endParaRPr lang="en-US" b="1" dirty="0"/>
          </a:p>
          <a:p>
            <a:pPr marL="0" indent="0">
              <a:lnSpc>
                <a:spcPct val="90000"/>
              </a:lnSpc>
              <a:buNone/>
            </a:pPr>
            <a:endParaRPr lang="en-US" dirty="0"/>
          </a:p>
          <a:p>
            <a:pPr>
              <a:lnSpc>
                <a:spcPct val="90000"/>
              </a:lnSpc>
            </a:pPr>
            <a:endParaRPr lang="en-US" b="0" i="0" dirty="0">
              <a:effectLst/>
            </a:endParaRPr>
          </a:p>
          <a:p>
            <a:pPr>
              <a:lnSpc>
                <a:spcPct val="90000"/>
              </a:lnSpc>
            </a:pPr>
            <a:endParaRPr lang="en-IN" dirty="0"/>
          </a:p>
        </p:txBody>
      </p:sp>
    </p:spTree>
    <p:extLst>
      <p:ext uri="{BB962C8B-B14F-4D97-AF65-F5344CB8AC3E}">
        <p14:creationId xmlns:p14="http://schemas.microsoft.com/office/powerpoint/2010/main" val="24932043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50E53EDA-3B94-4F6B-9E86-D3BB9EBB96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12F0EA6-D8CE-4A39-A186-873AFEDCABFD}"/>
              </a:ext>
            </a:extLst>
          </p:cNvPr>
          <p:cNvSpPr>
            <a:spLocks noGrp="1"/>
          </p:cNvSpPr>
          <p:nvPr>
            <p:ph type="title"/>
          </p:nvPr>
        </p:nvSpPr>
        <p:spPr>
          <a:xfrm>
            <a:off x="685799" y="1150076"/>
            <a:ext cx="3659389" cy="4557849"/>
          </a:xfrm>
        </p:spPr>
        <p:txBody>
          <a:bodyPr>
            <a:normAutofit/>
          </a:bodyPr>
          <a:lstStyle/>
          <a:p>
            <a:pPr algn="r"/>
            <a:r>
              <a:rPr lang="en-US" b="1" dirty="0"/>
              <a:t>Modules</a:t>
            </a:r>
            <a:endParaRPr lang="en-IN" b="1" dirty="0"/>
          </a:p>
        </p:txBody>
      </p:sp>
      <p:cxnSp>
        <p:nvCxnSpPr>
          <p:cNvPr id="17" name="Straight Connector 16">
            <a:extLst>
              <a:ext uri="{FF2B5EF4-FFF2-40B4-BE49-F238E27FC236}">
                <a16:creationId xmlns:a16="http://schemas.microsoft.com/office/drawing/2014/main" id="{30EFD79F-7790-479B-B7DB-BD0D8C101D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66923" y="1668780"/>
            <a:ext cx="0" cy="352044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51D6206-25ED-4FEF-84D7-ECF281E0D3BC}"/>
              </a:ext>
            </a:extLst>
          </p:cNvPr>
          <p:cNvSpPr>
            <a:spLocks noGrp="1"/>
          </p:cNvSpPr>
          <p:nvPr>
            <p:ph idx="1"/>
          </p:nvPr>
        </p:nvSpPr>
        <p:spPr>
          <a:xfrm>
            <a:off x="4988658" y="2083526"/>
            <a:ext cx="6517543" cy="4557849"/>
          </a:xfrm>
        </p:spPr>
        <p:txBody>
          <a:bodyPr>
            <a:noAutofit/>
          </a:bodyPr>
          <a:lstStyle/>
          <a:p>
            <a:pPr>
              <a:lnSpc>
                <a:spcPct val="90000"/>
              </a:lnSpc>
            </a:pPr>
            <a:r>
              <a:rPr lang="en-US" b="1" dirty="0"/>
              <a:t>Units Module</a:t>
            </a:r>
          </a:p>
          <a:p>
            <a:pPr marL="0" indent="0">
              <a:lnSpc>
                <a:spcPct val="90000"/>
              </a:lnSpc>
              <a:buNone/>
            </a:pPr>
            <a:r>
              <a:rPr lang="en-US" dirty="0"/>
              <a:t>This module is used calculates the amount of money need to be paid by the customer.</a:t>
            </a:r>
          </a:p>
          <a:p>
            <a:pPr>
              <a:lnSpc>
                <a:spcPct val="90000"/>
              </a:lnSpc>
            </a:pPr>
            <a:r>
              <a:rPr lang="en-US" b="1" dirty="0"/>
              <a:t>Bills Module</a:t>
            </a:r>
          </a:p>
          <a:p>
            <a:pPr marL="0" indent="0">
              <a:lnSpc>
                <a:spcPct val="90000"/>
              </a:lnSpc>
              <a:buNone/>
            </a:pPr>
            <a:r>
              <a:rPr lang="en-US" b="0" i="0" dirty="0">
                <a:effectLst/>
              </a:rPr>
              <a:t>In this, monthly bills can be sent to the customer’s account, any particular customer can be found using a unique meter id and the remaining balance of a customer can be checked.</a:t>
            </a:r>
          </a:p>
          <a:p>
            <a:pPr>
              <a:lnSpc>
                <a:spcPct val="90000"/>
              </a:lnSpc>
            </a:pPr>
            <a:r>
              <a:rPr lang="en-US" b="1" dirty="0"/>
              <a:t>Queries Module</a:t>
            </a:r>
          </a:p>
          <a:p>
            <a:pPr marL="0" indent="0">
              <a:lnSpc>
                <a:spcPct val="90000"/>
              </a:lnSpc>
              <a:buNone/>
            </a:pPr>
            <a:r>
              <a:rPr lang="en-US" b="0" i="0" dirty="0">
                <a:effectLst/>
              </a:rPr>
              <a:t>In this module, the customer can ask any query he has and his question with his details will be sent to the person who is managing queries and then he or she can reply to the query of a customer. Admin can also see any query made by the customer and can also reply to the customer.</a:t>
            </a:r>
          </a:p>
          <a:p>
            <a:pPr>
              <a:lnSpc>
                <a:spcPct val="90000"/>
              </a:lnSpc>
            </a:pPr>
            <a:r>
              <a:rPr lang="en-US" b="1" dirty="0"/>
              <a:t>Payment Module</a:t>
            </a:r>
          </a:p>
          <a:p>
            <a:pPr marL="0" indent="0">
              <a:lnSpc>
                <a:spcPct val="90000"/>
              </a:lnSpc>
              <a:buNone/>
            </a:pPr>
            <a:r>
              <a:rPr lang="en-US" dirty="0"/>
              <a:t>In this Module the customer can pay their electricity bills in online mode.</a:t>
            </a:r>
          </a:p>
          <a:p>
            <a:pPr>
              <a:lnSpc>
                <a:spcPct val="90000"/>
              </a:lnSpc>
            </a:pPr>
            <a:endParaRPr lang="en-US" dirty="0"/>
          </a:p>
          <a:p>
            <a:pPr>
              <a:lnSpc>
                <a:spcPct val="90000"/>
              </a:lnSpc>
            </a:pPr>
            <a:endParaRPr lang="en-US" b="0" i="0" dirty="0">
              <a:effectLst/>
            </a:endParaRPr>
          </a:p>
          <a:p>
            <a:pPr>
              <a:lnSpc>
                <a:spcPct val="90000"/>
              </a:lnSpc>
            </a:pPr>
            <a:endParaRPr lang="en-US" b="0" i="0" dirty="0">
              <a:effectLst/>
            </a:endParaRPr>
          </a:p>
          <a:p>
            <a:pPr>
              <a:lnSpc>
                <a:spcPct val="90000"/>
              </a:lnSpc>
            </a:pPr>
            <a:endParaRPr lang="en-US" dirty="0"/>
          </a:p>
          <a:p>
            <a:pPr>
              <a:lnSpc>
                <a:spcPct val="90000"/>
              </a:lnSpc>
            </a:pPr>
            <a:endParaRPr lang="en-US" dirty="0"/>
          </a:p>
          <a:p>
            <a:pPr>
              <a:lnSpc>
                <a:spcPct val="90000"/>
              </a:lnSpc>
            </a:pPr>
            <a:endParaRPr lang="en-IN" dirty="0"/>
          </a:p>
        </p:txBody>
      </p:sp>
    </p:spTree>
    <p:extLst>
      <p:ext uri="{BB962C8B-B14F-4D97-AF65-F5344CB8AC3E}">
        <p14:creationId xmlns:p14="http://schemas.microsoft.com/office/powerpoint/2010/main" val="25190743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117F0C1-BCBB-40C7-99D6-F703E7A4B5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1A5D8BC-B41A-4E96-91C4-D60F516225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0D321D5F-FA18-4271-9EAA-0BEA14116BB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a:extLst>
              <a:ext uri="{FF2B5EF4-FFF2-40B4-BE49-F238E27FC236}">
                <a16:creationId xmlns:a16="http://schemas.microsoft.com/office/drawing/2014/main" id="{BBF981F4-6236-4C64-9926-BA019943A955}"/>
              </a:ext>
            </a:extLst>
          </p:cNvPr>
          <p:cNvSpPr>
            <a:spLocks noGrp="1"/>
          </p:cNvSpPr>
          <p:nvPr>
            <p:ph type="title"/>
          </p:nvPr>
        </p:nvSpPr>
        <p:spPr>
          <a:xfrm>
            <a:off x="718457" y="531278"/>
            <a:ext cx="3211517" cy="5292579"/>
          </a:xfrm>
        </p:spPr>
        <p:txBody>
          <a:bodyPr>
            <a:normAutofit/>
          </a:bodyPr>
          <a:lstStyle/>
          <a:p>
            <a:r>
              <a:rPr lang="en-US" b="1" dirty="0">
                <a:solidFill>
                  <a:srgbClr val="FFFFFF"/>
                </a:solidFill>
              </a:rPr>
              <a:t>User stories</a:t>
            </a:r>
            <a:endParaRPr lang="en-IN" b="1" dirty="0">
              <a:solidFill>
                <a:srgbClr val="FFFFFF"/>
              </a:solidFill>
            </a:endParaRPr>
          </a:p>
        </p:txBody>
      </p:sp>
      <p:sp useBgFill="1">
        <p:nvSpPr>
          <p:cNvPr id="15" name="Freeform: Shape 14">
            <a:extLst>
              <a:ext uri="{FF2B5EF4-FFF2-40B4-BE49-F238E27FC236}">
                <a16:creationId xmlns:a16="http://schemas.microsoft.com/office/drawing/2014/main" id="{51287385-D3EA-47A8-A127-6061791ADB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4422108" y="0"/>
            <a:ext cx="7769892" cy="6858000"/>
          </a:xfrm>
          <a:custGeom>
            <a:avLst/>
            <a:gdLst>
              <a:gd name="connsiteX0" fmla="*/ 1779516 w 7769892"/>
              <a:gd name="connsiteY0" fmla="*/ 0 h 6837536"/>
              <a:gd name="connsiteX1" fmla="*/ 6454848 w 7769892"/>
              <a:gd name="connsiteY1" fmla="*/ 0 h 6837536"/>
              <a:gd name="connsiteX2" fmla="*/ 6511730 w 7769892"/>
              <a:gd name="connsiteY2" fmla="*/ 37905 h 6837536"/>
              <a:gd name="connsiteX3" fmla="*/ 7769892 w 7769892"/>
              <a:gd name="connsiteY3" fmla="*/ 1486041 h 6837536"/>
              <a:gd name="connsiteX4" fmla="*/ 7769892 w 7769892"/>
              <a:gd name="connsiteY4" fmla="*/ 5281056 h 6837536"/>
              <a:gd name="connsiteX5" fmla="*/ 6353475 w 7769892"/>
              <a:gd name="connsiteY5" fmla="*/ 6837536 h 6837536"/>
              <a:gd name="connsiteX6" fmla="*/ 1882727 w 7769892"/>
              <a:gd name="connsiteY6" fmla="*/ 6837536 h 6837536"/>
              <a:gd name="connsiteX7" fmla="*/ 0 w 7769892"/>
              <a:gd name="connsiteY7" fmla="*/ 3386463 h 6837536"/>
              <a:gd name="connsiteX8" fmla="*/ 1655292 w 7769892"/>
              <a:gd name="connsiteY8" fmla="*/ 88307 h 6837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69892" h="6837536">
                <a:moveTo>
                  <a:pt x="1779516" y="0"/>
                </a:moveTo>
                <a:lnTo>
                  <a:pt x="6454848" y="0"/>
                </a:lnTo>
                <a:lnTo>
                  <a:pt x="6511730" y="37905"/>
                </a:lnTo>
                <a:cubicBezTo>
                  <a:pt x="7036410" y="413592"/>
                  <a:pt x="7468976" y="909648"/>
                  <a:pt x="7769892" y="1486041"/>
                </a:cubicBezTo>
                <a:cubicBezTo>
                  <a:pt x="7769892" y="1486041"/>
                  <a:pt x="7769892" y="1486041"/>
                  <a:pt x="7769892" y="5281056"/>
                </a:cubicBezTo>
                <a:cubicBezTo>
                  <a:pt x="7437646" y="5916473"/>
                  <a:pt x="6953850" y="6452788"/>
                  <a:pt x="6353475" y="6837536"/>
                </a:cubicBezTo>
                <a:cubicBezTo>
                  <a:pt x="6353475" y="6837536"/>
                  <a:pt x="6353475" y="6837536"/>
                  <a:pt x="1882727" y="6837536"/>
                </a:cubicBezTo>
                <a:cubicBezTo>
                  <a:pt x="751925" y="6103017"/>
                  <a:pt x="0" y="4832183"/>
                  <a:pt x="0" y="3386463"/>
                </a:cubicBezTo>
                <a:cubicBezTo>
                  <a:pt x="0" y="2036566"/>
                  <a:pt x="651406" y="838748"/>
                  <a:pt x="1655292" y="88307"/>
                </a:cubicBezTo>
                <a:close/>
              </a:path>
            </a:pathLst>
          </a:custGeom>
          <a:ln w="50800" cap="sq" cmpd="dbl">
            <a:noFill/>
            <a:miter lim="800000"/>
          </a:ln>
          <a:effectLst>
            <a:outerShdw blurRad="254000" algn="tl" rotWithShape="0">
              <a:srgbClr val="000000">
                <a:alpha val="43000"/>
              </a:srgbClr>
            </a:outerShdw>
          </a:effectLst>
        </p:spPr>
        <p:txBody>
          <a:bodyPr vert="horz" wrap="square" lIns="91440" tIns="45720" rIns="91440" bIns="45720" rtlCol="0" anchor="t">
            <a:noAutofit/>
          </a:bodyPr>
          <a:lstStyle/>
          <a:p>
            <a:pPr algn="ctr">
              <a:spcAft>
                <a:spcPts val="1000"/>
              </a:spcAft>
              <a:buClr>
                <a:schemeClr val="tx1"/>
              </a:buClr>
              <a:buSzPct val="100000"/>
              <a:buFont typeface="Arial"/>
              <a:buNone/>
            </a:pPr>
            <a:endParaRPr lang="en-US" sz="1600" cap="all"/>
          </a:p>
        </p:txBody>
      </p:sp>
      <p:graphicFrame>
        <p:nvGraphicFramePr>
          <p:cNvPr id="5" name="Content Placeholder 2">
            <a:extLst>
              <a:ext uri="{FF2B5EF4-FFF2-40B4-BE49-F238E27FC236}">
                <a16:creationId xmlns:a16="http://schemas.microsoft.com/office/drawing/2014/main" id="{01D6250D-A1AD-45A7-B052-D1A2ADA494F1}"/>
              </a:ext>
            </a:extLst>
          </p:cNvPr>
          <p:cNvGraphicFramePr>
            <a:graphicFrameLocks noGrp="1"/>
          </p:cNvGraphicFramePr>
          <p:nvPr>
            <p:ph idx="1"/>
            <p:extLst>
              <p:ext uri="{D42A27DB-BD31-4B8C-83A1-F6EECF244321}">
                <p14:modId xmlns:p14="http://schemas.microsoft.com/office/powerpoint/2010/main" val="4185867988"/>
              </p:ext>
            </p:extLst>
          </p:nvPr>
        </p:nvGraphicFramePr>
        <p:xfrm>
          <a:off x="5617029" y="793820"/>
          <a:ext cx="5741534" cy="51709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99493870"/>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117F0C1-BCBB-40C7-99D6-F703E7A4B5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1A5D8BC-B41A-4E96-91C4-D60F516225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0D321D5F-FA18-4271-9EAA-0BEA14116BB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a:extLst>
              <a:ext uri="{FF2B5EF4-FFF2-40B4-BE49-F238E27FC236}">
                <a16:creationId xmlns:a16="http://schemas.microsoft.com/office/drawing/2014/main" id="{D76A9A17-525B-4EED-B03E-15C48F2FF3B7}"/>
              </a:ext>
            </a:extLst>
          </p:cNvPr>
          <p:cNvSpPr>
            <a:spLocks noGrp="1"/>
          </p:cNvSpPr>
          <p:nvPr>
            <p:ph type="title"/>
          </p:nvPr>
        </p:nvSpPr>
        <p:spPr>
          <a:xfrm>
            <a:off x="718457" y="531278"/>
            <a:ext cx="3211517" cy="5292579"/>
          </a:xfrm>
        </p:spPr>
        <p:txBody>
          <a:bodyPr>
            <a:normAutofit/>
          </a:bodyPr>
          <a:lstStyle/>
          <a:p>
            <a:r>
              <a:rPr lang="en-US" b="1" dirty="0">
                <a:solidFill>
                  <a:srgbClr val="FFFFFF"/>
                </a:solidFill>
              </a:rPr>
              <a:t>User stories</a:t>
            </a:r>
            <a:endParaRPr lang="en-IN" b="1" dirty="0">
              <a:solidFill>
                <a:srgbClr val="FFFFFF"/>
              </a:solidFill>
            </a:endParaRPr>
          </a:p>
        </p:txBody>
      </p:sp>
      <p:sp useBgFill="1">
        <p:nvSpPr>
          <p:cNvPr id="15" name="Freeform: Shape 14">
            <a:extLst>
              <a:ext uri="{FF2B5EF4-FFF2-40B4-BE49-F238E27FC236}">
                <a16:creationId xmlns:a16="http://schemas.microsoft.com/office/drawing/2014/main" id="{51287385-D3EA-47A8-A127-6061791ADB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4422108" y="0"/>
            <a:ext cx="7769892" cy="6858000"/>
          </a:xfrm>
          <a:custGeom>
            <a:avLst/>
            <a:gdLst>
              <a:gd name="connsiteX0" fmla="*/ 1779516 w 7769892"/>
              <a:gd name="connsiteY0" fmla="*/ 0 h 6837536"/>
              <a:gd name="connsiteX1" fmla="*/ 6454848 w 7769892"/>
              <a:gd name="connsiteY1" fmla="*/ 0 h 6837536"/>
              <a:gd name="connsiteX2" fmla="*/ 6511730 w 7769892"/>
              <a:gd name="connsiteY2" fmla="*/ 37905 h 6837536"/>
              <a:gd name="connsiteX3" fmla="*/ 7769892 w 7769892"/>
              <a:gd name="connsiteY3" fmla="*/ 1486041 h 6837536"/>
              <a:gd name="connsiteX4" fmla="*/ 7769892 w 7769892"/>
              <a:gd name="connsiteY4" fmla="*/ 5281056 h 6837536"/>
              <a:gd name="connsiteX5" fmla="*/ 6353475 w 7769892"/>
              <a:gd name="connsiteY5" fmla="*/ 6837536 h 6837536"/>
              <a:gd name="connsiteX6" fmla="*/ 1882727 w 7769892"/>
              <a:gd name="connsiteY6" fmla="*/ 6837536 h 6837536"/>
              <a:gd name="connsiteX7" fmla="*/ 0 w 7769892"/>
              <a:gd name="connsiteY7" fmla="*/ 3386463 h 6837536"/>
              <a:gd name="connsiteX8" fmla="*/ 1655292 w 7769892"/>
              <a:gd name="connsiteY8" fmla="*/ 88307 h 6837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69892" h="6837536">
                <a:moveTo>
                  <a:pt x="1779516" y="0"/>
                </a:moveTo>
                <a:lnTo>
                  <a:pt x="6454848" y="0"/>
                </a:lnTo>
                <a:lnTo>
                  <a:pt x="6511730" y="37905"/>
                </a:lnTo>
                <a:cubicBezTo>
                  <a:pt x="7036410" y="413592"/>
                  <a:pt x="7468976" y="909648"/>
                  <a:pt x="7769892" y="1486041"/>
                </a:cubicBezTo>
                <a:cubicBezTo>
                  <a:pt x="7769892" y="1486041"/>
                  <a:pt x="7769892" y="1486041"/>
                  <a:pt x="7769892" y="5281056"/>
                </a:cubicBezTo>
                <a:cubicBezTo>
                  <a:pt x="7437646" y="5916473"/>
                  <a:pt x="6953850" y="6452788"/>
                  <a:pt x="6353475" y="6837536"/>
                </a:cubicBezTo>
                <a:cubicBezTo>
                  <a:pt x="6353475" y="6837536"/>
                  <a:pt x="6353475" y="6837536"/>
                  <a:pt x="1882727" y="6837536"/>
                </a:cubicBezTo>
                <a:cubicBezTo>
                  <a:pt x="751925" y="6103017"/>
                  <a:pt x="0" y="4832183"/>
                  <a:pt x="0" y="3386463"/>
                </a:cubicBezTo>
                <a:cubicBezTo>
                  <a:pt x="0" y="2036566"/>
                  <a:pt x="651406" y="838748"/>
                  <a:pt x="1655292" y="88307"/>
                </a:cubicBezTo>
                <a:close/>
              </a:path>
            </a:pathLst>
          </a:custGeom>
          <a:ln w="50800" cap="sq" cmpd="dbl">
            <a:noFill/>
            <a:miter lim="800000"/>
          </a:ln>
          <a:effectLst>
            <a:outerShdw blurRad="254000" algn="tl" rotWithShape="0">
              <a:srgbClr val="000000">
                <a:alpha val="43000"/>
              </a:srgbClr>
            </a:outerShdw>
          </a:effectLst>
        </p:spPr>
        <p:txBody>
          <a:bodyPr vert="horz" wrap="square" lIns="91440" tIns="45720" rIns="91440" bIns="45720" rtlCol="0" anchor="t">
            <a:noAutofit/>
          </a:bodyPr>
          <a:lstStyle/>
          <a:p>
            <a:pPr algn="ctr">
              <a:spcAft>
                <a:spcPts val="1000"/>
              </a:spcAft>
              <a:buClr>
                <a:schemeClr val="tx1"/>
              </a:buClr>
              <a:buSzPct val="100000"/>
              <a:buFont typeface="Arial"/>
              <a:buNone/>
            </a:pPr>
            <a:endParaRPr lang="en-US" sz="1600" cap="all"/>
          </a:p>
        </p:txBody>
      </p:sp>
      <p:graphicFrame>
        <p:nvGraphicFramePr>
          <p:cNvPr id="5" name="Content Placeholder 2">
            <a:extLst>
              <a:ext uri="{FF2B5EF4-FFF2-40B4-BE49-F238E27FC236}">
                <a16:creationId xmlns:a16="http://schemas.microsoft.com/office/drawing/2014/main" id="{C6EFC182-0CAE-4C1B-BA2B-4AC0523B63A5}"/>
              </a:ext>
            </a:extLst>
          </p:cNvPr>
          <p:cNvGraphicFramePr>
            <a:graphicFrameLocks noGrp="1"/>
          </p:cNvGraphicFramePr>
          <p:nvPr>
            <p:ph idx="1"/>
            <p:extLst>
              <p:ext uri="{D42A27DB-BD31-4B8C-83A1-F6EECF244321}">
                <p14:modId xmlns:p14="http://schemas.microsoft.com/office/powerpoint/2010/main" val="1987484102"/>
              </p:ext>
            </p:extLst>
          </p:nvPr>
        </p:nvGraphicFramePr>
        <p:xfrm>
          <a:off x="5617029" y="793820"/>
          <a:ext cx="5741534" cy="51709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71547319"/>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0E53EDA-3B94-4F6B-9E86-D3BB9EBB96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DAA2FCB-2B65-44D7-BAD5-576234E1144F}"/>
              </a:ext>
            </a:extLst>
          </p:cNvPr>
          <p:cNvSpPr>
            <a:spLocks noGrp="1"/>
          </p:cNvSpPr>
          <p:nvPr>
            <p:ph type="title"/>
          </p:nvPr>
        </p:nvSpPr>
        <p:spPr>
          <a:xfrm>
            <a:off x="685799" y="1150076"/>
            <a:ext cx="3659389" cy="4557849"/>
          </a:xfrm>
        </p:spPr>
        <p:txBody>
          <a:bodyPr>
            <a:normAutofit/>
          </a:bodyPr>
          <a:lstStyle/>
          <a:p>
            <a:pPr algn="r"/>
            <a:r>
              <a:rPr lang="en-US" b="1" dirty="0"/>
              <a:t>System requirements </a:t>
            </a:r>
            <a:endParaRPr lang="en-IN" b="1" dirty="0"/>
          </a:p>
        </p:txBody>
      </p:sp>
      <p:cxnSp>
        <p:nvCxnSpPr>
          <p:cNvPr id="10" name="Straight Connector 9">
            <a:extLst>
              <a:ext uri="{FF2B5EF4-FFF2-40B4-BE49-F238E27FC236}">
                <a16:creationId xmlns:a16="http://schemas.microsoft.com/office/drawing/2014/main" id="{30EFD79F-7790-479B-B7DB-BD0D8C101D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66923" y="1668780"/>
            <a:ext cx="0" cy="352044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23747C4-B0FE-46A0-92BF-9D6C0CF0E9A2}"/>
              </a:ext>
            </a:extLst>
          </p:cNvPr>
          <p:cNvSpPr>
            <a:spLocks noGrp="1"/>
          </p:cNvSpPr>
          <p:nvPr>
            <p:ph idx="1"/>
          </p:nvPr>
        </p:nvSpPr>
        <p:spPr>
          <a:xfrm>
            <a:off x="4988658" y="1150076"/>
            <a:ext cx="6517543" cy="4557849"/>
          </a:xfrm>
        </p:spPr>
        <p:txBody>
          <a:bodyPr>
            <a:normAutofit/>
          </a:bodyPr>
          <a:lstStyle/>
          <a:p>
            <a:r>
              <a:rPr lang="en-US" sz="2000" b="1" dirty="0"/>
              <a:t>Software Requirements:</a:t>
            </a:r>
          </a:p>
          <a:p>
            <a:pPr marL="0" indent="0">
              <a:buNone/>
            </a:pPr>
            <a:r>
              <a:rPr lang="en-IN" dirty="0"/>
              <a:t>Windows 7/8/9/10</a:t>
            </a:r>
          </a:p>
          <a:p>
            <a:pPr marL="0" indent="0">
              <a:buNone/>
            </a:pPr>
            <a:r>
              <a:rPr lang="en-IN" dirty="0"/>
              <a:t>Spring tool suite</a:t>
            </a:r>
          </a:p>
          <a:p>
            <a:pPr marL="0" indent="0">
              <a:buNone/>
            </a:pPr>
            <a:r>
              <a:rPr lang="en-IN" dirty="0"/>
              <a:t>Oracle database</a:t>
            </a:r>
            <a:endParaRPr lang="en-IN" sz="2000" dirty="0"/>
          </a:p>
          <a:p>
            <a:r>
              <a:rPr lang="en-US" sz="2000" b="1" dirty="0"/>
              <a:t>Hardware Requirements:</a:t>
            </a:r>
          </a:p>
          <a:p>
            <a:pPr marL="0" indent="0">
              <a:buNone/>
            </a:pPr>
            <a:r>
              <a:rPr lang="en-US" dirty="0"/>
              <a:t>Processor – i3/i5/i7</a:t>
            </a:r>
          </a:p>
          <a:p>
            <a:pPr marL="0" indent="0">
              <a:buNone/>
            </a:pPr>
            <a:r>
              <a:rPr lang="en-US" dirty="0"/>
              <a:t>Hard Disk – 1TB</a:t>
            </a:r>
          </a:p>
          <a:p>
            <a:pPr marL="0" indent="0">
              <a:buNone/>
            </a:pPr>
            <a:r>
              <a:rPr lang="en-US" dirty="0"/>
              <a:t>Memory – 8GB RAM</a:t>
            </a:r>
            <a:endParaRPr lang="en-IN" dirty="0"/>
          </a:p>
          <a:p>
            <a:pPr marL="0" indent="0">
              <a:buNone/>
            </a:pPr>
            <a:endParaRPr lang="en-IN" dirty="0"/>
          </a:p>
        </p:txBody>
      </p:sp>
    </p:spTree>
    <p:extLst>
      <p:ext uri="{BB962C8B-B14F-4D97-AF65-F5344CB8AC3E}">
        <p14:creationId xmlns:p14="http://schemas.microsoft.com/office/powerpoint/2010/main" val="41911182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D4245-36E8-484B-9056-9E749DE0764E}"/>
              </a:ext>
            </a:extLst>
          </p:cNvPr>
          <p:cNvSpPr>
            <a:spLocks noGrp="1"/>
          </p:cNvSpPr>
          <p:nvPr>
            <p:ph type="title"/>
          </p:nvPr>
        </p:nvSpPr>
        <p:spPr>
          <a:xfrm>
            <a:off x="685801" y="476250"/>
            <a:ext cx="10131425" cy="1456267"/>
          </a:xfrm>
        </p:spPr>
        <p:txBody>
          <a:bodyPr/>
          <a:lstStyle/>
          <a:p>
            <a:r>
              <a:rPr lang="en-US" b="1" dirty="0"/>
              <a:t>USE CASE DIAGRAM BETWEEN ADMIN AND SYSTEM</a:t>
            </a:r>
            <a:endParaRPr lang="en-IN" b="1" dirty="0"/>
          </a:p>
        </p:txBody>
      </p:sp>
      <p:pic>
        <p:nvPicPr>
          <p:cNvPr id="5" name="Content Placeholder 4" descr="Diagram&#10;&#10;Description automatically generated">
            <a:extLst>
              <a:ext uri="{FF2B5EF4-FFF2-40B4-BE49-F238E27FC236}">
                <a16:creationId xmlns:a16="http://schemas.microsoft.com/office/drawing/2014/main" id="{FEFC0B19-9B86-4A1E-8D3B-2285A3E4E550}"/>
              </a:ext>
            </a:extLst>
          </p:cNvPr>
          <p:cNvPicPr>
            <a:picLocks noGrp="1" noChangeAspect="1"/>
          </p:cNvPicPr>
          <p:nvPr>
            <p:ph idx="1"/>
          </p:nvPr>
        </p:nvPicPr>
        <p:blipFill>
          <a:blip r:embed="rId2"/>
          <a:stretch>
            <a:fillRect/>
          </a:stretch>
        </p:blipFill>
        <p:spPr>
          <a:xfrm>
            <a:off x="2279802" y="2065867"/>
            <a:ext cx="7092797" cy="4124212"/>
          </a:xfrm>
        </p:spPr>
      </p:pic>
    </p:spTree>
    <p:extLst>
      <p:ext uri="{BB962C8B-B14F-4D97-AF65-F5344CB8AC3E}">
        <p14:creationId xmlns:p14="http://schemas.microsoft.com/office/powerpoint/2010/main" val="232134528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TM03457452[[fn=Celestial]]</Template>
  <TotalTime>140</TotalTime>
  <Words>834</Words>
  <Application>Microsoft Office PowerPoint</Application>
  <PresentationFormat>Widescreen</PresentationFormat>
  <Paragraphs>71</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Celestial</vt:lpstr>
      <vt:lpstr>Electricity billing system</vt:lpstr>
      <vt:lpstr>about</vt:lpstr>
      <vt:lpstr>modules</vt:lpstr>
      <vt:lpstr>Modules</vt:lpstr>
      <vt:lpstr>Modules</vt:lpstr>
      <vt:lpstr>User stories</vt:lpstr>
      <vt:lpstr>User stories</vt:lpstr>
      <vt:lpstr>System requirements </vt:lpstr>
      <vt:lpstr>USE CASE DIAGRAM BETWEEN ADMIN AND SYSTEM</vt:lpstr>
      <vt:lpstr>USE CASE DIAGRAM BETWEEN USER AND SYSTEM</vt:lpstr>
      <vt:lpstr>Advantages and disadvantages</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Electricity billing system</dc:title>
  <dc:creator>saikumar mondem</dc:creator>
  <cp:lastModifiedBy>saikumar mondem</cp:lastModifiedBy>
  <cp:revision>4</cp:revision>
  <dcterms:created xsi:type="dcterms:W3CDTF">2021-10-08T03:25:25Z</dcterms:created>
  <dcterms:modified xsi:type="dcterms:W3CDTF">2021-10-08T05:46:01Z</dcterms:modified>
</cp:coreProperties>
</file>