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9" r:id="rId2"/>
    <p:sldId id="259" r:id="rId3"/>
    <p:sldId id="260" r:id="rId4"/>
    <p:sldId id="261" r:id="rId5"/>
    <p:sldId id="336" r:id="rId6"/>
    <p:sldId id="263" r:id="rId7"/>
    <p:sldId id="331" r:id="rId8"/>
    <p:sldId id="334" r:id="rId9"/>
    <p:sldId id="264" r:id="rId10"/>
    <p:sldId id="265" r:id="rId11"/>
    <p:sldId id="266" r:id="rId12"/>
    <p:sldId id="267" r:id="rId13"/>
    <p:sldId id="268" r:id="rId14"/>
    <p:sldId id="335" r:id="rId15"/>
    <p:sldId id="270" r:id="rId16"/>
    <p:sldId id="272" r:id="rId17"/>
    <p:sldId id="273" r:id="rId18"/>
    <p:sldId id="337" r:id="rId19"/>
    <p:sldId id="33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99" autoAdjust="0"/>
  </p:normalViewPr>
  <p:slideViewPr>
    <p:cSldViewPr>
      <p:cViewPr varScale="1">
        <p:scale>
          <a:sx n="93" d="100"/>
          <a:sy n="93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10BE-B7D4-41CE-8338-8560C378EEC5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886B-D155-4E23-BC61-75DE2EC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 D originates 1 unit of traffic destined for node A</a:t>
            </a:r>
          </a:p>
          <a:p>
            <a:r>
              <a:rPr lang="en-US" dirty="0" smtClean="0"/>
              <a:t>So does node B</a:t>
            </a:r>
          </a:p>
          <a:p>
            <a:r>
              <a:rPr lang="en-US" dirty="0" smtClean="0"/>
              <a:t>Node C originates e</a:t>
            </a:r>
            <a:r>
              <a:rPr lang="en-US" baseline="0" dirty="0" smtClean="0"/>
              <a:t> units of traffic destined for node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LS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is next </a:t>
            </a:r>
            <a:r>
              <a:rPr lang="en-US" baseline="0" dirty="0" smtClean="0"/>
              <a:t>run, </a:t>
            </a:r>
            <a:r>
              <a:rPr lang="en-US" baseline="0" dirty="0" smtClean="0"/>
              <a:t>C determines that the least-cost path to A is now clockwise through D and routes its traffic through D. Node B does the same. (Note the costs of the links in the clockwise direction.)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next time that the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is run, D, C, and B discover that there is a zero cost path in the counterclockwise direction and route their traffic through B,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Solved by ensuring that routers do not all compute the routing info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6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1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tables do not tell the whole picture.  These are actually routing tables for each router.</a:t>
            </a:r>
          </a:p>
          <a:p>
            <a:endParaRPr lang="en-US" baseline="0" dirty="0" smtClean="0"/>
          </a:p>
          <a:p>
            <a:r>
              <a:rPr lang="en-US" b="1" dirty="0" smtClean="0"/>
              <a:t>The</a:t>
            </a:r>
            <a:r>
              <a:rPr lang="en-US" b="1" baseline="0" dirty="0" smtClean="0"/>
              <a:t> missing information is the via point.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the last table for router x, </a:t>
            </a:r>
          </a:p>
          <a:p>
            <a:r>
              <a:rPr lang="en-US" baseline="0" dirty="0" smtClean="0"/>
              <a:t>The lowest cost path from x to x via x is 0</a:t>
            </a:r>
          </a:p>
          <a:p>
            <a:r>
              <a:rPr lang="en-US" baseline="0" dirty="0" smtClean="0"/>
              <a:t>The lowest cost path from x to y via y is 2</a:t>
            </a:r>
          </a:p>
          <a:p>
            <a:r>
              <a:rPr lang="en-US" baseline="0" dirty="0" smtClean="0"/>
              <a:t>The lowest cost path from x to z </a:t>
            </a:r>
            <a:r>
              <a:rPr lang="en-US" b="1" baseline="0" dirty="0" smtClean="0"/>
              <a:t>via y </a:t>
            </a:r>
            <a:r>
              <a:rPr lang="en-US" baseline="0" dirty="0" smtClean="0"/>
              <a:t>is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topology and link</a:t>
            </a:r>
            <a:r>
              <a:rPr lang="en-US" baseline="0" dirty="0" smtClean="0"/>
              <a:t> costs are available and serve as input the the LS algorithm.</a:t>
            </a:r>
          </a:p>
          <a:p>
            <a:r>
              <a:rPr lang="en-US" baseline="0" dirty="0" smtClean="0"/>
              <a:t>Each node broadcasts link state packets to all other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www.dgp.toronto.edu</a:t>
            </a:r>
            <a:r>
              <a:rPr lang="en-US" dirty="0" smtClean="0"/>
              <a:t>/~</a:t>
            </a:r>
            <a:r>
              <a:rPr lang="en-US" dirty="0" err="1" smtClean="0"/>
              <a:t>jstewart</a:t>
            </a:r>
            <a:r>
              <a:rPr lang="en-US" dirty="0" smtClean="0"/>
              <a:t>/270/9798s/</a:t>
            </a:r>
            <a:r>
              <a:rPr lang="en-US" dirty="0" err="1" smtClean="0"/>
              <a:t>Laffra</a:t>
            </a:r>
            <a:r>
              <a:rPr lang="en-US" dirty="0" smtClean="0"/>
              <a:t>/</a:t>
            </a:r>
            <a:r>
              <a:rPr lang="en-US" dirty="0" err="1" smtClean="0"/>
              <a:t>DijkstraApplet.html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Dijkstra's</a:t>
            </a:r>
            <a:r>
              <a:rPr lang="en-US" dirty="0" smtClean="0"/>
              <a:t> Shortest Path </a:t>
            </a:r>
            <a:r>
              <a:rPr lang="en-US" smtClean="0"/>
              <a:t>Algorithm Applet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8F0-BD49-4907-AC1B-1A404A7470D0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C892-BD0F-4134-823E-C6661FC1F558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37-DC46-42A5-B20A-609265EBC62C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32CC-E6DF-41EF-9DCD-775F484EC44B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3C8C-5922-4D45-B21C-09C930DD9D81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ADA-4E06-4FAB-AF93-430667A10BC8}" type="datetime1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1B20-00A7-4BF2-AB82-3AC48A0A13D5}" type="datetime1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7CA-D0F0-4233-ADDA-264052100FF0}" type="datetime1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95AC-1803-4BDE-AB2D-C51D2D140F21}" type="datetime1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954B-ACC1-41B6-B3C0-B03A29A018DA}" type="datetime1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E850-E448-4019-936D-D57D8C3F3634}" type="datetime1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417-1603-4B99-9B3E-0BA8919B93C4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gp.toronto.edu/~jstewart/270/9798s/Laffra/DijkstraApple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0090"/>
                </a:solidFill>
                <a:latin typeface="Comic Sans MS" charset="0"/>
              </a:rPr>
              <a:t>13 </a:t>
            </a:r>
            <a:r>
              <a:rPr lang="en-US" u="sng" dirty="0">
                <a:solidFill>
                  <a:srgbClr val="000090"/>
                </a:solidFill>
                <a:latin typeface="Comic Sans MS" charset="0"/>
              </a:rPr>
              <a:t>– </a:t>
            </a:r>
            <a:r>
              <a:rPr lang="en-US" u="sng" dirty="0" smtClean="0">
                <a:solidFill>
                  <a:srgbClr val="000090"/>
                </a:solidFill>
                <a:latin typeface="Comic Sans MS" charset="0"/>
              </a:rPr>
              <a:t>Routing Algorithms</a:t>
            </a:r>
            <a:endParaRPr lang="en-US" u="sng" dirty="0">
              <a:solidFill>
                <a:srgbClr val="000090"/>
              </a:solidFill>
              <a:latin typeface="Comic Sans MS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Comic Sans MS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80952110-F431-1F46-8A79-FE8DE949749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57AE-24EF-410E-9EFF-B4968E21CA1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17826" name="Group 2"/>
          <p:cNvGrpSpPr>
            <a:grpSpLocks/>
          </p:cNvGrpSpPr>
          <p:nvPr/>
        </p:nvGrpSpPr>
        <p:grpSpPr bwMode="auto">
          <a:xfrm>
            <a:off x="4640263" y="3105150"/>
            <a:ext cx="4217987" cy="3752850"/>
            <a:chOff x="415" y="860"/>
            <a:chExt cx="2910" cy="2519"/>
          </a:xfrm>
        </p:grpSpPr>
        <p:grpSp>
          <p:nvGrpSpPr>
            <p:cNvPr id="717827" name="Group 3"/>
            <p:cNvGrpSpPr>
              <a:grpSpLocks/>
            </p:cNvGrpSpPr>
            <p:nvPr/>
          </p:nvGrpSpPr>
          <p:grpSpPr bwMode="auto">
            <a:xfrm>
              <a:off x="1290" y="2001"/>
              <a:ext cx="316" cy="269"/>
              <a:chOff x="1613" y="2015"/>
              <a:chExt cx="316" cy="269"/>
            </a:xfrm>
          </p:grpSpPr>
          <p:sp>
            <p:nvSpPr>
              <p:cNvPr id="71782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29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30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31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3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33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34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5"/>
                <a:ext cx="25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6600"/>
                    </a:solidFill>
                  </a:rPr>
                  <a:t>w</a:t>
                </a:r>
                <a:endParaRPr lang="en-US" sz="2400" dirty="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928" y="1962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433" y="1481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4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grpSp>
          <p:nvGrpSpPr>
            <p:cNvPr id="717837" name="Group 13"/>
            <p:cNvGrpSpPr>
              <a:grpSpLocks/>
            </p:cNvGrpSpPr>
            <p:nvPr/>
          </p:nvGrpSpPr>
          <p:grpSpPr bwMode="auto">
            <a:xfrm>
              <a:off x="1299" y="2852"/>
              <a:ext cx="316" cy="269"/>
              <a:chOff x="1613" y="2015"/>
              <a:chExt cx="316" cy="269"/>
            </a:xfrm>
          </p:grpSpPr>
          <p:sp>
            <p:nvSpPr>
              <p:cNvPr id="717838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39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0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1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42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3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4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5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7845" name="Group 21"/>
            <p:cNvGrpSpPr>
              <a:grpSpLocks/>
            </p:cNvGrpSpPr>
            <p:nvPr/>
          </p:nvGrpSpPr>
          <p:grpSpPr bwMode="auto">
            <a:xfrm>
              <a:off x="1295" y="860"/>
              <a:ext cx="316" cy="269"/>
              <a:chOff x="1613" y="2015"/>
              <a:chExt cx="316" cy="269"/>
            </a:xfrm>
          </p:grpSpPr>
          <p:sp>
            <p:nvSpPr>
              <p:cNvPr id="71784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4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50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2" name="Text Box 28"/>
              <p:cNvSpPr txBox="1">
                <a:spLocks noChangeArrowheads="1"/>
              </p:cNvSpPr>
              <p:nvPr/>
            </p:nvSpPr>
            <p:spPr bwMode="auto">
              <a:xfrm>
                <a:off x="1657" y="2015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x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7853" name="Group 29"/>
            <p:cNvGrpSpPr>
              <a:grpSpLocks/>
            </p:cNvGrpSpPr>
            <p:nvPr/>
          </p:nvGrpSpPr>
          <p:grpSpPr bwMode="auto">
            <a:xfrm>
              <a:off x="415" y="2032"/>
              <a:ext cx="316" cy="269"/>
              <a:chOff x="1613" y="2015"/>
              <a:chExt cx="316" cy="269"/>
            </a:xfrm>
          </p:grpSpPr>
          <p:sp>
            <p:nvSpPr>
              <p:cNvPr id="717854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5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6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7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58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59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60" name="Text Box 36"/>
              <p:cNvSpPr txBox="1">
                <a:spLocks noChangeArrowheads="1"/>
              </p:cNvSpPr>
              <p:nvPr/>
            </p:nvSpPr>
            <p:spPr bwMode="auto">
              <a:xfrm>
                <a:off x="1650" y="2015"/>
                <a:ext cx="22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861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62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63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775" y="1371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65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66" name="Text Box 42"/>
            <p:cNvSpPr txBox="1">
              <a:spLocks noChangeArrowheads="1"/>
            </p:cNvSpPr>
            <p:nvPr/>
          </p:nvSpPr>
          <p:spPr bwMode="auto">
            <a:xfrm>
              <a:off x="1457" y="2410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67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68" name="Text Box 44"/>
            <p:cNvSpPr txBox="1">
              <a:spLocks noChangeArrowheads="1"/>
            </p:cNvSpPr>
            <p:nvPr/>
          </p:nvSpPr>
          <p:spPr bwMode="auto">
            <a:xfrm>
              <a:off x="771" y="2585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7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69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70" name="Text Box 46"/>
            <p:cNvSpPr txBox="1">
              <a:spLocks noChangeArrowheads="1"/>
            </p:cNvSpPr>
            <p:nvPr/>
          </p:nvSpPr>
          <p:spPr bwMode="auto">
            <a:xfrm>
              <a:off x="1899" y="2572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4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71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17872" name="Group 48"/>
            <p:cNvGrpSpPr>
              <a:grpSpLocks/>
            </p:cNvGrpSpPr>
            <p:nvPr/>
          </p:nvGrpSpPr>
          <p:grpSpPr bwMode="auto">
            <a:xfrm>
              <a:off x="2332" y="2025"/>
              <a:ext cx="316" cy="269"/>
              <a:chOff x="1613" y="2015"/>
              <a:chExt cx="316" cy="269"/>
            </a:xfrm>
          </p:grpSpPr>
          <p:sp>
            <p:nvSpPr>
              <p:cNvPr id="717873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74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75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76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77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78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79" name="Text Box 55"/>
              <p:cNvSpPr txBox="1">
                <a:spLocks noChangeArrowheads="1"/>
              </p:cNvSpPr>
              <p:nvPr/>
            </p:nvSpPr>
            <p:spPr bwMode="auto">
              <a:xfrm>
                <a:off x="1656" y="2015"/>
                <a:ext cx="20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1817" y="1724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8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grpSp>
          <p:nvGrpSpPr>
            <p:cNvPr id="717881" name="Group 57"/>
            <p:cNvGrpSpPr>
              <a:grpSpLocks/>
            </p:cNvGrpSpPr>
            <p:nvPr/>
          </p:nvGrpSpPr>
          <p:grpSpPr bwMode="auto">
            <a:xfrm>
              <a:off x="3009" y="2006"/>
              <a:ext cx="316" cy="269"/>
              <a:chOff x="1613" y="2015"/>
              <a:chExt cx="316" cy="269"/>
            </a:xfrm>
          </p:grpSpPr>
          <p:sp>
            <p:nvSpPr>
              <p:cNvPr id="717882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83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84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85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886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87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7888" name="Text Box 64"/>
              <p:cNvSpPr txBox="1">
                <a:spLocks noChangeArrowheads="1"/>
              </p:cNvSpPr>
              <p:nvPr/>
            </p:nvSpPr>
            <p:spPr bwMode="auto">
              <a:xfrm>
                <a:off x="1662" y="2015"/>
                <a:ext cx="1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z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90" name="Text Box 66"/>
            <p:cNvSpPr txBox="1">
              <a:spLocks noChangeArrowheads="1"/>
            </p:cNvSpPr>
            <p:nvPr/>
          </p:nvSpPr>
          <p:spPr bwMode="auto">
            <a:xfrm>
              <a:off x="2709" y="2153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22" y="1346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7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7893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94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7895" name="Text Box 71"/>
            <p:cNvSpPr txBox="1">
              <a:spLocks noChangeArrowheads="1"/>
            </p:cNvSpPr>
            <p:nvPr/>
          </p:nvSpPr>
          <p:spPr bwMode="auto">
            <a:xfrm>
              <a:off x="2683" y="1011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9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89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600" u="sng">
                <a:solidFill>
                  <a:srgbClr val="000099"/>
                </a:solidFill>
                <a:cs typeface="Arial" charset="0"/>
              </a:rPr>
              <a:t>Dijkstra’s algorithm: example</a:t>
            </a:r>
            <a:endParaRPr lang="en-US" sz="4000" u="sng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71789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endParaRPr lang="en-US" sz="2000">
              <a:latin typeface="Arial" charset="0"/>
            </a:endParaRPr>
          </a:p>
        </p:txBody>
      </p:sp>
      <p:sp>
        <p:nvSpPr>
          <p:cNvPr id="71789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</p:txBody>
      </p:sp>
      <p:sp>
        <p:nvSpPr>
          <p:cNvPr id="71789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p(v)</a:t>
            </a: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71790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71790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71790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71790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71790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p(w)</a:t>
            </a:r>
          </a:p>
        </p:txBody>
      </p:sp>
      <p:sp>
        <p:nvSpPr>
          <p:cNvPr id="71790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p(x)</a:t>
            </a:r>
          </a:p>
        </p:txBody>
      </p:sp>
      <p:sp>
        <p:nvSpPr>
          <p:cNvPr id="71790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p(y)</a:t>
            </a:r>
          </a:p>
        </p:txBody>
      </p:sp>
      <p:sp>
        <p:nvSpPr>
          <p:cNvPr id="71790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p(z)</a:t>
            </a:r>
          </a:p>
        </p:txBody>
      </p: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</a:t>
            </a:r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71791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7,u</a:t>
              </a:r>
            </a:p>
          </p:txBody>
        </p:sp>
        <p:sp>
          <p:nvSpPr>
            <p:cNvPr id="71792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3,u</a:t>
              </a:r>
            </a:p>
          </p:txBody>
        </p: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71792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</a:t>
              </a:r>
              <a:r>
                <a:rPr lang="en-US">
                  <a:latin typeface="Arial" charset="0"/>
                </a:rPr>
                <a:t>,w</a:t>
              </a:r>
              <a:r>
                <a:rPr lang="en-US"/>
                <a:t>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2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71793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3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11,</a:t>
              </a:r>
              <a:r>
                <a:rPr lang="en-US">
                  <a:latin typeface="Arial" charset="0"/>
                </a:rPr>
                <a:t>w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3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3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71794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4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10,</a:t>
              </a:r>
              <a:r>
                <a:rPr lang="en-US">
                  <a:latin typeface="Arial" charset="0"/>
                </a:rPr>
                <a:t>v 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Arial" charset="0"/>
              </a:rPr>
              <a:t>12</a:t>
            </a:r>
            <a:r>
              <a:rPr lang="en-US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Notes:</a:t>
            </a:r>
            <a:endParaRPr lang="en-US" sz="24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construct shortest path tree by tracing predecessor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30596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28600"/>
            <a:ext cx="8364537" cy="1143000"/>
          </a:xfrm>
        </p:spPr>
        <p:txBody>
          <a:bodyPr/>
          <a:lstStyle/>
          <a:p>
            <a:r>
              <a:rPr lang="en-US" sz="3600"/>
              <a:t>Dijkstra’s algorithm: another example</a:t>
            </a:r>
            <a:endParaRPr lang="en-US"/>
          </a:p>
        </p:txBody>
      </p:sp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0014-268C-4377-9F48-3B89E7CD67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/>
            <a:r>
              <a:rPr lang="en-US" sz="2000">
                <a:latin typeface="Arial" charset="0"/>
              </a:rPr>
              <a:t>u</a:t>
            </a:r>
          </a:p>
          <a:p>
            <a:pPr algn="r"/>
            <a:r>
              <a:rPr lang="en-US" sz="2000">
                <a:latin typeface="Arial" charset="0"/>
              </a:rPr>
              <a:t>ux</a:t>
            </a:r>
          </a:p>
          <a:p>
            <a:pPr algn="r"/>
            <a:r>
              <a:rPr lang="en-US" sz="2000">
                <a:latin typeface="Arial" charset="0"/>
              </a:rPr>
              <a:t>uxy</a:t>
            </a:r>
          </a:p>
          <a:p>
            <a:pPr algn="r"/>
            <a:r>
              <a:rPr lang="en-US" sz="2000">
                <a:latin typeface="Arial" charset="0"/>
              </a:rPr>
              <a:t>uxyv</a:t>
            </a:r>
          </a:p>
          <a:p>
            <a:pPr algn="r"/>
            <a:r>
              <a:rPr lang="en-US" sz="2000">
                <a:latin typeface="Arial" charset="0"/>
              </a:rPr>
              <a:t>uxyvw</a:t>
            </a:r>
          </a:p>
          <a:p>
            <a:pPr algn="r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D(v),p(v)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D(w),p(w)</a:t>
            </a:r>
          </a:p>
          <a:p>
            <a:pPr algn="r"/>
            <a:r>
              <a:rPr lang="en-US" sz="2000">
                <a:latin typeface="Arial" charset="0"/>
              </a:rPr>
              <a:t>5,u</a:t>
            </a:r>
          </a:p>
          <a:p>
            <a:pPr algn="r"/>
            <a:r>
              <a:rPr lang="en-US" sz="2000">
                <a:latin typeface="Arial" charset="0"/>
              </a:rPr>
              <a:t>4,x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D(x),p(x)</a:t>
            </a:r>
          </a:p>
          <a:p>
            <a:pPr algn="r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D(y),p(y)</a:t>
            </a:r>
          </a:p>
          <a:p>
            <a:pPr algn="r"/>
            <a:r>
              <a:rPr lang="en-US" sz="2000">
                <a:cs typeface="Arial" charset="0"/>
              </a:rPr>
              <a:t>∞</a:t>
            </a:r>
          </a:p>
          <a:p>
            <a:pPr algn="r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D(z),p(z)</a:t>
            </a: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64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1886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6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67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0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71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2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5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76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7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8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79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81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2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3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4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5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0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4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896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89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890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18906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71890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08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718910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8912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71891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14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x</a:t>
                </a:r>
              </a:p>
            </p:txBody>
          </p:sp>
        </p:grpSp>
        <p:grpSp>
          <p:nvGrpSpPr>
            <p:cNvPr id="718915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718916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17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w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8918" name="Group 70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71891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20" name="Text Box 72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8921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718922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8923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z</a:t>
                </a:r>
              </a:p>
            </p:txBody>
          </p:sp>
        </p:grp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29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30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32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8933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 (2) </a:t>
            </a:r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500-21EF-4043-836D-88825C1CF4A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19875" name="Group 3"/>
          <p:cNvGrpSpPr>
            <a:grpSpLocks/>
          </p:cNvGrpSpPr>
          <p:nvPr/>
        </p:nvGrpSpPr>
        <p:grpSpPr bwMode="auto">
          <a:xfrm>
            <a:off x="2198688" y="2043112"/>
            <a:ext cx="3244850" cy="1504949"/>
            <a:chOff x="1385" y="1287"/>
            <a:chExt cx="2044" cy="948"/>
          </a:xfrm>
        </p:grpSpPr>
        <p:sp>
          <p:nvSpPr>
            <p:cNvPr id="7198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8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8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8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9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99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99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19911" name="Group 39"/>
            <p:cNvGrpSpPr>
              <a:grpSpLocks/>
            </p:cNvGrpSpPr>
            <p:nvPr/>
          </p:nvGrpSpPr>
          <p:grpSpPr bwMode="auto">
            <a:xfrm>
              <a:off x="1439" y="1593"/>
              <a:ext cx="201" cy="252"/>
              <a:chOff x="2956" y="2429"/>
              <a:chExt cx="204" cy="252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13" name="Text Box 41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9914" name="Group 42"/>
            <p:cNvGrpSpPr>
              <a:grpSpLocks/>
            </p:cNvGrpSpPr>
            <p:nvPr/>
          </p:nvGrpSpPr>
          <p:grpSpPr bwMode="auto">
            <a:xfrm>
              <a:off x="2613" y="1977"/>
              <a:ext cx="189" cy="252"/>
              <a:chOff x="2962" y="2429"/>
              <a:chExt cx="192" cy="252"/>
            </a:xfrm>
          </p:grpSpPr>
          <p:sp>
            <p:nvSpPr>
              <p:cNvPr id="71991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16" name="Text Box 44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9917" name="Group 45"/>
            <p:cNvGrpSpPr>
              <a:grpSpLocks/>
            </p:cNvGrpSpPr>
            <p:nvPr/>
          </p:nvGrpSpPr>
          <p:grpSpPr bwMode="auto">
            <a:xfrm>
              <a:off x="1926" y="1944"/>
              <a:ext cx="200" cy="291"/>
              <a:chOff x="2957" y="2399"/>
              <a:chExt cx="201" cy="291"/>
            </a:xfrm>
          </p:grpSpPr>
          <p:sp>
            <p:nvSpPr>
              <p:cNvPr id="71991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19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x</a:t>
                </a:r>
              </a:p>
            </p:txBody>
          </p:sp>
        </p:grpSp>
        <p:grpSp>
          <p:nvGrpSpPr>
            <p:cNvPr id="719920" name="Group 48"/>
            <p:cNvGrpSpPr>
              <a:grpSpLocks/>
            </p:cNvGrpSpPr>
            <p:nvPr/>
          </p:nvGrpSpPr>
          <p:grpSpPr bwMode="auto">
            <a:xfrm>
              <a:off x="2589" y="1287"/>
              <a:ext cx="232" cy="252"/>
              <a:chOff x="2941" y="2429"/>
              <a:chExt cx="235" cy="252"/>
            </a:xfrm>
          </p:grpSpPr>
          <p:sp>
            <p:nvSpPr>
              <p:cNvPr id="7199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22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w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9923" name="Group 51"/>
            <p:cNvGrpSpPr>
              <a:grpSpLocks/>
            </p:cNvGrpSpPr>
            <p:nvPr/>
          </p:nvGrpSpPr>
          <p:grpSpPr bwMode="auto">
            <a:xfrm>
              <a:off x="1921" y="1287"/>
              <a:ext cx="197" cy="252"/>
              <a:chOff x="2957" y="2429"/>
              <a:chExt cx="200" cy="252"/>
            </a:xfrm>
          </p:grpSpPr>
          <p:sp>
            <p:nvSpPr>
              <p:cNvPr id="71992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25" name="Text Box 5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9926" name="Group 54"/>
            <p:cNvGrpSpPr>
              <a:grpSpLocks/>
            </p:cNvGrpSpPr>
            <p:nvPr/>
          </p:nvGrpSpPr>
          <p:grpSpPr bwMode="auto">
            <a:xfrm>
              <a:off x="3181" y="1605"/>
              <a:ext cx="193" cy="291"/>
              <a:chOff x="2959" y="2399"/>
              <a:chExt cx="195" cy="291"/>
            </a:xfrm>
          </p:grpSpPr>
          <p:sp>
            <p:nvSpPr>
              <p:cNvPr id="71992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9928" name="Text Box 56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z</a:t>
                </a:r>
              </a:p>
            </p:txBody>
          </p:sp>
        </p:grpSp>
      </p:grp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719930" name="Group 58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7199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3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719934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35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19936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719937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19938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719939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0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1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2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3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719945" name="Text Box 73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forwarding table in u:</a:t>
            </a:r>
          </a:p>
        </p:txBody>
      </p:sp>
    </p:spTree>
    <p:extLst>
      <p:ext uri="{BB962C8B-B14F-4D97-AF65-F5344CB8AC3E}">
        <p14:creationId xmlns:p14="http://schemas.microsoft.com/office/powerpoint/2010/main" val="41759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algorithm, discussion</a:t>
            </a: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61975" y="1371600"/>
            <a:ext cx="80010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Algorithm complexity: </a:t>
            </a:r>
            <a:r>
              <a:rPr lang="en-US" sz="2400" dirty="0"/>
              <a:t>n nodes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more efficient implementations possible: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Oscillations possible: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e.g., link cost = amount </a:t>
            </a:r>
            <a:r>
              <a:rPr lang="en-US" sz="2400" dirty="0">
                <a:solidFill>
                  <a:srgbClr val="FF6600"/>
                </a:solidFill>
              </a:rPr>
              <a:t>of</a:t>
            </a:r>
            <a:r>
              <a:rPr lang="en-US" sz="2400" dirty="0"/>
              <a:t> carried traffic</a:t>
            </a:r>
          </a:p>
        </p:txBody>
      </p:sp>
      <p:sp>
        <p:nvSpPr>
          <p:cNvPr id="2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814-402B-49F7-BFB6-E69FF6F768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20900" name="Group 4"/>
          <p:cNvGrpSpPr>
            <a:grpSpLocks/>
          </p:cNvGrpSpPr>
          <p:nvPr/>
        </p:nvGrpSpPr>
        <p:grpSpPr bwMode="auto">
          <a:xfrm>
            <a:off x="352425" y="4141788"/>
            <a:ext cx="8486774" cy="2235200"/>
            <a:chOff x="247" y="2691"/>
            <a:chExt cx="5346" cy="1408"/>
          </a:xfrm>
        </p:grpSpPr>
        <p:sp>
          <p:nvSpPr>
            <p:cNvPr id="720901" name="Freeform 5"/>
            <p:cNvSpPr>
              <a:spLocks/>
            </p:cNvSpPr>
            <p:nvPr/>
          </p:nvSpPr>
          <p:spPr bwMode="auto">
            <a:xfrm>
              <a:off x="281" y="2691"/>
              <a:ext cx="1242" cy="854"/>
            </a:xfrm>
            <a:custGeom>
              <a:avLst/>
              <a:gdLst>
                <a:gd name="T0" fmla="*/ 1 w 1242"/>
                <a:gd name="T1" fmla="*/ 381 h 854"/>
                <a:gd name="T2" fmla="*/ 169 w 1242"/>
                <a:gd name="T3" fmla="*/ 162 h 854"/>
                <a:gd name="T4" fmla="*/ 487 w 1242"/>
                <a:gd name="T5" fmla="*/ 18 h 854"/>
                <a:gd name="T6" fmla="*/ 823 w 1242"/>
                <a:gd name="T7" fmla="*/ 30 h 854"/>
                <a:gd name="T8" fmla="*/ 1183 w 1242"/>
                <a:gd name="T9" fmla="*/ 261 h 854"/>
                <a:gd name="T10" fmla="*/ 1177 w 1242"/>
                <a:gd name="T11" fmla="*/ 609 h 854"/>
                <a:gd name="T12" fmla="*/ 928 w 1242"/>
                <a:gd name="T13" fmla="*/ 780 h 854"/>
                <a:gd name="T14" fmla="*/ 448 w 1242"/>
                <a:gd name="T15" fmla="*/ 837 h 854"/>
                <a:gd name="T16" fmla="*/ 178 w 1242"/>
                <a:gd name="T17" fmla="*/ 675 h 854"/>
                <a:gd name="T18" fmla="*/ 1 w 1242"/>
                <a:gd name="T19" fmla="*/ 381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2" h="854">
                  <a:moveTo>
                    <a:pt x="1" y="381"/>
                  </a:moveTo>
                  <a:cubicBezTo>
                    <a:pt x="0" y="296"/>
                    <a:pt x="88" y="222"/>
                    <a:pt x="169" y="162"/>
                  </a:cubicBezTo>
                  <a:cubicBezTo>
                    <a:pt x="250" y="102"/>
                    <a:pt x="378" y="40"/>
                    <a:pt x="487" y="18"/>
                  </a:cubicBezTo>
                  <a:cubicBezTo>
                    <a:pt x="616" y="6"/>
                    <a:pt x="685" y="0"/>
                    <a:pt x="823" y="30"/>
                  </a:cubicBezTo>
                  <a:cubicBezTo>
                    <a:pt x="961" y="60"/>
                    <a:pt x="1121" y="165"/>
                    <a:pt x="1183" y="261"/>
                  </a:cubicBezTo>
                  <a:cubicBezTo>
                    <a:pt x="1242" y="357"/>
                    <a:pt x="1219" y="523"/>
                    <a:pt x="1177" y="609"/>
                  </a:cubicBezTo>
                  <a:cubicBezTo>
                    <a:pt x="1135" y="695"/>
                    <a:pt x="1049" y="742"/>
                    <a:pt x="928" y="780"/>
                  </a:cubicBezTo>
                  <a:cubicBezTo>
                    <a:pt x="807" y="818"/>
                    <a:pt x="573" y="854"/>
                    <a:pt x="448" y="837"/>
                  </a:cubicBezTo>
                  <a:cubicBezTo>
                    <a:pt x="323" y="820"/>
                    <a:pt x="252" y="751"/>
                    <a:pt x="178" y="675"/>
                  </a:cubicBezTo>
                  <a:cubicBezTo>
                    <a:pt x="104" y="599"/>
                    <a:pt x="2" y="466"/>
                    <a:pt x="1" y="3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02" name="Freeform 6"/>
            <p:cNvSpPr>
              <a:spLocks/>
            </p:cNvSpPr>
            <p:nvPr/>
          </p:nvSpPr>
          <p:spPr bwMode="auto">
            <a:xfrm>
              <a:off x="534" y="2904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0903" name="Group 7"/>
            <p:cNvGrpSpPr>
              <a:grpSpLocks/>
            </p:cNvGrpSpPr>
            <p:nvPr/>
          </p:nvGrpSpPr>
          <p:grpSpPr bwMode="auto">
            <a:xfrm>
              <a:off x="727" y="2708"/>
              <a:ext cx="316" cy="252"/>
              <a:chOff x="1747" y="3194"/>
              <a:chExt cx="316" cy="252"/>
            </a:xfrm>
          </p:grpSpPr>
          <p:sp>
            <p:nvSpPr>
              <p:cNvPr id="720904" name="Oval 8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05" name="Line 9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06" name="Line 10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07" name="Rectangle 11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08" name="Oval 12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09" name="Group 13"/>
              <p:cNvGrpSpPr>
                <a:grpSpLocks/>
              </p:cNvGrpSpPr>
              <p:nvPr/>
            </p:nvGrpSpPr>
            <p:grpSpPr bwMode="auto">
              <a:xfrm>
                <a:off x="1791" y="3194"/>
                <a:ext cx="213" cy="252"/>
                <a:chOff x="2950" y="2429"/>
                <a:chExt cx="216" cy="252"/>
              </a:xfrm>
            </p:grpSpPr>
            <p:sp>
              <p:nvSpPr>
                <p:cNvPr id="720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A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12" name="Group 16"/>
            <p:cNvGrpSpPr>
              <a:grpSpLocks/>
            </p:cNvGrpSpPr>
            <p:nvPr/>
          </p:nvGrpSpPr>
          <p:grpSpPr bwMode="auto">
            <a:xfrm>
              <a:off x="319" y="2963"/>
              <a:ext cx="316" cy="252"/>
              <a:chOff x="2221" y="3575"/>
              <a:chExt cx="316" cy="252"/>
            </a:xfrm>
          </p:grpSpPr>
          <p:sp>
            <p:nvSpPr>
              <p:cNvPr id="720913" name="Oval 17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15" name="Line 19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16" name="Rectangle 20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17" name="Oval 21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18" name="Group 22"/>
              <p:cNvGrpSpPr>
                <a:grpSpLocks/>
              </p:cNvGrpSpPr>
              <p:nvPr/>
            </p:nvGrpSpPr>
            <p:grpSpPr bwMode="auto">
              <a:xfrm>
                <a:off x="2280" y="3575"/>
                <a:ext cx="216" cy="252"/>
                <a:chOff x="2949" y="2429"/>
                <a:chExt cx="219" cy="252"/>
              </a:xfrm>
            </p:grpSpPr>
            <p:sp>
              <p:nvSpPr>
                <p:cNvPr id="720919" name="Rectangle 2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49" y="2429"/>
                  <a:ext cx="2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D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21" name="Group 25"/>
            <p:cNvGrpSpPr>
              <a:grpSpLocks/>
            </p:cNvGrpSpPr>
            <p:nvPr/>
          </p:nvGrpSpPr>
          <p:grpSpPr bwMode="auto">
            <a:xfrm>
              <a:off x="719" y="3254"/>
              <a:ext cx="315" cy="252"/>
              <a:chOff x="2903" y="2888"/>
              <a:chExt cx="315" cy="252"/>
            </a:xfrm>
          </p:grpSpPr>
          <p:grpSp>
            <p:nvGrpSpPr>
              <p:cNvPr id="720922" name="Group 26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0923" name="Oval 27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24" name="Line 28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25" name="Line 29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26" name="Rectangle 30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0927" name="Oval 31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</p:grpSp>
          <p:grpSp>
            <p:nvGrpSpPr>
              <p:cNvPr id="720928" name="Group 32"/>
              <p:cNvGrpSpPr>
                <a:grpSpLocks/>
              </p:cNvGrpSpPr>
              <p:nvPr/>
            </p:nvGrpSpPr>
            <p:grpSpPr bwMode="auto">
              <a:xfrm>
                <a:off x="2962" y="2888"/>
                <a:ext cx="202" cy="252"/>
                <a:chOff x="2955" y="2429"/>
                <a:chExt cx="205" cy="252"/>
              </a:xfrm>
            </p:grpSpPr>
            <p:sp>
              <p:nvSpPr>
                <p:cNvPr id="720929" name="Rectangle 3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C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31" name="Group 35"/>
            <p:cNvGrpSpPr>
              <a:grpSpLocks/>
            </p:cNvGrpSpPr>
            <p:nvPr/>
          </p:nvGrpSpPr>
          <p:grpSpPr bwMode="auto">
            <a:xfrm>
              <a:off x="1131" y="2972"/>
              <a:ext cx="316" cy="252"/>
              <a:chOff x="2217" y="2888"/>
              <a:chExt cx="316" cy="252"/>
            </a:xfrm>
          </p:grpSpPr>
          <p:sp>
            <p:nvSpPr>
              <p:cNvPr id="720932" name="Oval 36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33" name="Line 37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34" name="Line 38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35" name="Rectangle 39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36" name="Oval 40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37" name="Group 41"/>
              <p:cNvGrpSpPr>
                <a:grpSpLocks/>
              </p:cNvGrpSpPr>
              <p:nvPr/>
            </p:nvGrpSpPr>
            <p:grpSpPr bwMode="auto">
              <a:xfrm>
                <a:off x="2276" y="2888"/>
                <a:ext cx="204" cy="252"/>
                <a:chOff x="2954" y="2429"/>
                <a:chExt cx="207" cy="252"/>
              </a:xfrm>
            </p:grpSpPr>
            <p:sp>
              <p:nvSpPr>
                <p:cNvPr id="720938" name="Rectangle 4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54" y="2429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B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0940" name="Text Box 44"/>
            <p:cNvSpPr txBox="1">
              <a:spLocks noChangeArrowheads="1"/>
            </p:cNvSpPr>
            <p:nvPr/>
          </p:nvSpPr>
          <p:spPr bwMode="auto">
            <a:xfrm>
              <a:off x="528" y="27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41" name="Freeform 45"/>
            <p:cNvSpPr>
              <a:spLocks/>
            </p:cNvSpPr>
            <p:nvPr/>
          </p:nvSpPr>
          <p:spPr bwMode="auto">
            <a:xfrm flipH="1">
              <a:off x="966" y="2904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42" name="Freeform 46"/>
            <p:cNvSpPr>
              <a:spLocks/>
            </p:cNvSpPr>
            <p:nvPr/>
          </p:nvSpPr>
          <p:spPr bwMode="auto">
            <a:xfrm flipH="1" flipV="1">
              <a:off x="975" y="3165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43" name="Freeform 47"/>
            <p:cNvSpPr>
              <a:spLocks/>
            </p:cNvSpPr>
            <p:nvPr/>
          </p:nvSpPr>
          <p:spPr bwMode="auto">
            <a:xfrm flipV="1">
              <a:off x="573" y="3159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44" name="Text Box 48"/>
            <p:cNvSpPr txBox="1">
              <a:spLocks noChangeArrowheads="1"/>
            </p:cNvSpPr>
            <p:nvPr/>
          </p:nvSpPr>
          <p:spPr bwMode="auto">
            <a:xfrm>
              <a:off x="1039" y="2816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45" name="Text Box 49"/>
            <p:cNvSpPr txBox="1">
              <a:spLocks noChangeArrowheads="1"/>
            </p:cNvSpPr>
            <p:nvPr/>
          </p:nvSpPr>
          <p:spPr bwMode="auto">
            <a:xfrm>
              <a:off x="1052" y="316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46" name="Text Box 50"/>
            <p:cNvSpPr txBox="1">
              <a:spLocks noChangeArrowheads="1"/>
            </p:cNvSpPr>
            <p:nvPr/>
          </p:nvSpPr>
          <p:spPr bwMode="auto">
            <a:xfrm>
              <a:off x="506" y="31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47" name="Line 51"/>
            <p:cNvSpPr>
              <a:spLocks noChangeShapeType="1"/>
            </p:cNvSpPr>
            <p:nvPr/>
          </p:nvSpPr>
          <p:spPr bwMode="auto">
            <a:xfrm flipV="1">
              <a:off x="870" y="3453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48" name="Text Box 52"/>
            <p:cNvSpPr txBox="1">
              <a:spLocks noChangeArrowheads="1"/>
            </p:cNvSpPr>
            <p:nvPr/>
          </p:nvSpPr>
          <p:spPr bwMode="auto">
            <a:xfrm>
              <a:off x="716" y="358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49" name="Line 53"/>
            <p:cNvSpPr>
              <a:spLocks noChangeShapeType="1"/>
            </p:cNvSpPr>
            <p:nvPr/>
          </p:nvSpPr>
          <p:spPr bwMode="auto">
            <a:xfrm flipH="1" flipV="1">
              <a:off x="354" y="3159"/>
              <a:ext cx="3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247" y="334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51" name="Line 55"/>
            <p:cNvSpPr>
              <a:spLocks noChangeShapeType="1"/>
            </p:cNvSpPr>
            <p:nvPr/>
          </p:nvSpPr>
          <p:spPr bwMode="auto">
            <a:xfrm flipV="1">
              <a:off x="1311" y="3180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52" name="Text Box 56"/>
            <p:cNvSpPr txBox="1">
              <a:spLocks noChangeArrowheads="1"/>
            </p:cNvSpPr>
            <p:nvPr/>
          </p:nvSpPr>
          <p:spPr bwMode="auto">
            <a:xfrm>
              <a:off x="1213" y="341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53" name="Freeform 57"/>
            <p:cNvSpPr>
              <a:spLocks/>
            </p:cNvSpPr>
            <p:nvPr/>
          </p:nvSpPr>
          <p:spPr bwMode="auto">
            <a:xfrm flipH="1" flipV="1">
              <a:off x="915" y="3138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54" name="Freeform 58"/>
            <p:cNvSpPr>
              <a:spLocks/>
            </p:cNvSpPr>
            <p:nvPr/>
          </p:nvSpPr>
          <p:spPr bwMode="auto">
            <a:xfrm flipH="1">
              <a:off x="630" y="3144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686" y="30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56" name="Text Box 60"/>
            <p:cNvSpPr txBox="1">
              <a:spLocks noChangeArrowheads="1"/>
            </p:cNvSpPr>
            <p:nvPr/>
          </p:nvSpPr>
          <p:spPr bwMode="auto">
            <a:xfrm>
              <a:off x="902" y="30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6600"/>
                  </a:solidFill>
                </a:rPr>
                <a:t>0</a:t>
              </a:r>
              <a:endParaRPr lang="en-US" sz="2400" dirty="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57" name="Freeform 61"/>
            <p:cNvSpPr>
              <a:spLocks/>
            </p:cNvSpPr>
            <p:nvPr/>
          </p:nvSpPr>
          <p:spPr bwMode="auto">
            <a:xfrm>
              <a:off x="1692" y="2721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58" name="Freeform 62"/>
            <p:cNvSpPr>
              <a:spLocks/>
            </p:cNvSpPr>
            <p:nvPr/>
          </p:nvSpPr>
          <p:spPr bwMode="auto">
            <a:xfrm>
              <a:off x="1944" y="2934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0959" name="Group 63"/>
            <p:cNvGrpSpPr>
              <a:grpSpLocks/>
            </p:cNvGrpSpPr>
            <p:nvPr/>
          </p:nvGrpSpPr>
          <p:grpSpPr bwMode="auto">
            <a:xfrm>
              <a:off x="2137" y="2738"/>
              <a:ext cx="316" cy="252"/>
              <a:chOff x="1747" y="3194"/>
              <a:chExt cx="316" cy="252"/>
            </a:xfrm>
          </p:grpSpPr>
          <p:sp>
            <p:nvSpPr>
              <p:cNvPr id="720960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61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62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63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64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65" name="Group 69"/>
              <p:cNvGrpSpPr>
                <a:grpSpLocks/>
              </p:cNvGrpSpPr>
              <p:nvPr/>
            </p:nvGrpSpPr>
            <p:grpSpPr bwMode="auto">
              <a:xfrm>
                <a:off x="1791" y="3194"/>
                <a:ext cx="213" cy="252"/>
                <a:chOff x="2950" y="2429"/>
                <a:chExt cx="216" cy="252"/>
              </a:xfrm>
            </p:grpSpPr>
            <p:sp>
              <p:nvSpPr>
                <p:cNvPr id="720966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A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68" name="Group 72"/>
            <p:cNvGrpSpPr>
              <a:grpSpLocks/>
            </p:cNvGrpSpPr>
            <p:nvPr/>
          </p:nvGrpSpPr>
          <p:grpSpPr bwMode="auto">
            <a:xfrm>
              <a:off x="1729" y="2993"/>
              <a:ext cx="316" cy="252"/>
              <a:chOff x="2221" y="3575"/>
              <a:chExt cx="316" cy="252"/>
            </a:xfrm>
          </p:grpSpPr>
          <p:sp>
            <p:nvSpPr>
              <p:cNvPr id="720969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70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71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72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73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74" name="Group 78"/>
              <p:cNvGrpSpPr>
                <a:grpSpLocks/>
              </p:cNvGrpSpPr>
              <p:nvPr/>
            </p:nvGrpSpPr>
            <p:grpSpPr bwMode="auto">
              <a:xfrm>
                <a:off x="2280" y="3575"/>
                <a:ext cx="216" cy="252"/>
                <a:chOff x="2949" y="2429"/>
                <a:chExt cx="219" cy="252"/>
              </a:xfrm>
            </p:grpSpPr>
            <p:sp>
              <p:nvSpPr>
                <p:cNvPr id="720975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7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9" y="2429"/>
                  <a:ext cx="2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D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77" name="Group 81"/>
            <p:cNvGrpSpPr>
              <a:grpSpLocks/>
            </p:cNvGrpSpPr>
            <p:nvPr/>
          </p:nvGrpSpPr>
          <p:grpSpPr bwMode="auto">
            <a:xfrm>
              <a:off x="2129" y="3284"/>
              <a:ext cx="315" cy="252"/>
              <a:chOff x="2903" y="2888"/>
              <a:chExt cx="315" cy="252"/>
            </a:xfrm>
          </p:grpSpPr>
          <p:grpSp>
            <p:nvGrpSpPr>
              <p:cNvPr id="720978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0979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80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81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8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0983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</p:grpSp>
          <p:grpSp>
            <p:nvGrpSpPr>
              <p:cNvPr id="720984" name="Group 88"/>
              <p:cNvGrpSpPr>
                <a:grpSpLocks/>
              </p:cNvGrpSpPr>
              <p:nvPr/>
            </p:nvGrpSpPr>
            <p:grpSpPr bwMode="auto">
              <a:xfrm>
                <a:off x="2962" y="2888"/>
                <a:ext cx="202" cy="252"/>
                <a:chOff x="2955" y="2429"/>
                <a:chExt cx="205" cy="252"/>
              </a:xfrm>
            </p:grpSpPr>
            <p:sp>
              <p:nvSpPr>
                <p:cNvPr id="720985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8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C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87" name="Group 91"/>
            <p:cNvGrpSpPr>
              <a:grpSpLocks/>
            </p:cNvGrpSpPr>
            <p:nvPr/>
          </p:nvGrpSpPr>
          <p:grpSpPr bwMode="auto">
            <a:xfrm>
              <a:off x="2541" y="3002"/>
              <a:ext cx="316" cy="252"/>
              <a:chOff x="2217" y="2888"/>
              <a:chExt cx="316" cy="252"/>
            </a:xfrm>
          </p:grpSpPr>
          <p:sp>
            <p:nvSpPr>
              <p:cNvPr id="72098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8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9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099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099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0993" name="Group 97"/>
              <p:cNvGrpSpPr>
                <a:grpSpLocks/>
              </p:cNvGrpSpPr>
              <p:nvPr/>
            </p:nvGrpSpPr>
            <p:grpSpPr bwMode="auto">
              <a:xfrm>
                <a:off x="2276" y="2888"/>
                <a:ext cx="204" cy="252"/>
                <a:chOff x="2954" y="2429"/>
                <a:chExt cx="207" cy="252"/>
              </a:xfrm>
            </p:grpSpPr>
            <p:sp>
              <p:nvSpPr>
                <p:cNvPr id="72099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099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54" y="2429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B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0996" name="Text Box 100"/>
            <p:cNvSpPr txBox="1">
              <a:spLocks noChangeArrowheads="1"/>
            </p:cNvSpPr>
            <p:nvPr/>
          </p:nvSpPr>
          <p:spPr bwMode="auto">
            <a:xfrm>
              <a:off x="1790" y="2825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0997" name="Freeform 101"/>
            <p:cNvSpPr>
              <a:spLocks/>
            </p:cNvSpPr>
            <p:nvPr/>
          </p:nvSpPr>
          <p:spPr bwMode="auto">
            <a:xfrm flipH="1">
              <a:off x="2376" y="2934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98" name="Freeform 102"/>
            <p:cNvSpPr>
              <a:spLocks/>
            </p:cNvSpPr>
            <p:nvPr/>
          </p:nvSpPr>
          <p:spPr bwMode="auto">
            <a:xfrm flipH="1" flipV="1">
              <a:off x="2385" y="3195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0999" name="Freeform 103"/>
            <p:cNvSpPr>
              <a:spLocks/>
            </p:cNvSpPr>
            <p:nvPr/>
          </p:nvSpPr>
          <p:spPr bwMode="auto">
            <a:xfrm flipV="1">
              <a:off x="1983" y="3189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00" name="Text Box 104"/>
            <p:cNvSpPr txBox="1">
              <a:spLocks noChangeArrowheads="1"/>
            </p:cNvSpPr>
            <p:nvPr/>
          </p:nvSpPr>
          <p:spPr bwMode="auto">
            <a:xfrm>
              <a:off x="2521" y="284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01" name="Text Box 105"/>
            <p:cNvSpPr txBox="1">
              <a:spLocks noChangeArrowheads="1"/>
            </p:cNvSpPr>
            <p:nvPr/>
          </p:nvSpPr>
          <p:spPr bwMode="auto">
            <a:xfrm>
              <a:off x="2465" y="319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02" name="Text Box 106"/>
            <p:cNvSpPr txBox="1">
              <a:spLocks noChangeArrowheads="1"/>
            </p:cNvSpPr>
            <p:nvPr/>
          </p:nvSpPr>
          <p:spPr bwMode="auto">
            <a:xfrm>
              <a:off x="1916" y="320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03" name="Freeform 107"/>
            <p:cNvSpPr>
              <a:spLocks/>
            </p:cNvSpPr>
            <p:nvPr/>
          </p:nvSpPr>
          <p:spPr bwMode="auto">
            <a:xfrm flipH="1" flipV="1">
              <a:off x="2325" y="3168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04" name="Freeform 108"/>
            <p:cNvSpPr>
              <a:spLocks/>
            </p:cNvSpPr>
            <p:nvPr/>
          </p:nvSpPr>
          <p:spPr bwMode="auto">
            <a:xfrm flipH="1">
              <a:off x="2040" y="3174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05" name="Text Box 109"/>
            <p:cNvSpPr txBox="1">
              <a:spLocks noChangeArrowheads="1"/>
            </p:cNvSpPr>
            <p:nvPr/>
          </p:nvSpPr>
          <p:spPr bwMode="auto">
            <a:xfrm>
              <a:off x="2054" y="3062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06" name="Text Box 110"/>
            <p:cNvSpPr txBox="1">
              <a:spLocks noChangeArrowheads="1"/>
            </p:cNvSpPr>
            <p:nvPr/>
          </p:nvSpPr>
          <p:spPr bwMode="auto">
            <a:xfrm>
              <a:off x="2311" y="30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07" name="Freeform 111"/>
            <p:cNvSpPr>
              <a:spLocks/>
            </p:cNvSpPr>
            <p:nvPr/>
          </p:nvSpPr>
          <p:spPr bwMode="auto">
            <a:xfrm>
              <a:off x="3048" y="2727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08" name="Freeform 112"/>
            <p:cNvSpPr>
              <a:spLocks/>
            </p:cNvSpPr>
            <p:nvPr/>
          </p:nvSpPr>
          <p:spPr bwMode="auto">
            <a:xfrm>
              <a:off x="3300" y="2940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1009" name="Group 113"/>
            <p:cNvGrpSpPr>
              <a:grpSpLocks/>
            </p:cNvGrpSpPr>
            <p:nvPr/>
          </p:nvGrpSpPr>
          <p:grpSpPr bwMode="auto">
            <a:xfrm>
              <a:off x="3493" y="2744"/>
              <a:ext cx="316" cy="252"/>
              <a:chOff x="1747" y="3194"/>
              <a:chExt cx="316" cy="252"/>
            </a:xfrm>
          </p:grpSpPr>
          <p:sp>
            <p:nvSpPr>
              <p:cNvPr id="721010" name="Oval 11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11" name="Line 11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12" name="Line 11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13" name="Rectangle 11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14" name="Oval 11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15" name="Group 119"/>
              <p:cNvGrpSpPr>
                <a:grpSpLocks/>
              </p:cNvGrpSpPr>
              <p:nvPr/>
            </p:nvGrpSpPr>
            <p:grpSpPr bwMode="auto">
              <a:xfrm>
                <a:off x="1791" y="3194"/>
                <a:ext cx="213" cy="252"/>
                <a:chOff x="2950" y="2429"/>
                <a:chExt cx="216" cy="252"/>
              </a:xfrm>
            </p:grpSpPr>
            <p:sp>
              <p:nvSpPr>
                <p:cNvPr id="7210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1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A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18" name="Group 122"/>
            <p:cNvGrpSpPr>
              <a:grpSpLocks/>
            </p:cNvGrpSpPr>
            <p:nvPr/>
          </p:nvGrpSpPr>
          <p:grpSpPr bwMode="auto">
            <a:xfrm>
              <a:off x="3085" y="2999"/>
              <a:ext cx="316" cy="252"/>
              <a:chOff x="2221" y="3575"/>
              <a:chExt cx="316" cy="252"/>
            </a:xfrm>
          </p:grpSpPr>
          <p:sp>
            <p:nvSpPr>
              <p:cNvPr id="721019" name="Oval 12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20" name="Line 12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21" name="Line 12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22" name="Rectangle 12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23" name="Oval 12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24" name="Group 128"/>
              <p:cNvGrpSpPr>
                <a:grpSpLocks/>
              </p:cNvGrpSpPr>
              <p:nvPr/>
            </p:nvGrpSpPr>
            <p:grpSpPr bwMode="auto">
              <a:xfrm>
                <a:off x="2280" y="3575"/>
                <a:ext cx="216" cy="252"/>
                <a:chOff x="2949" y="2429"/>
                <a:chExt cx="219" cy="252"/>
              </a:xfrm>
            </p:grpSpPr>
            <p:sp>
              <p:nvSpPr>
                <p:cNvPr id="721025" name="Rectangle 12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2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949" y="2429"/>
                  <a:ext cx="2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D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27" name="Group 131"/>
            <p:cNvGrpSpPr>
              <a:grpSpLocks/>
            </p:cNvGrpSpPr>
            <p:nvPr/>
          </p:nvGrpSpPr>
          <p:grpSpPr bwMode="auto">
            <a:xfrm>
              <a:off x="3485" y="3290"/>
              <a:ext cx="315" cy="252"/>
              <a:chOff x="2903" y="2888"/>
              <a:chExt cx="315" cy="252"/>
            </a:xfrm>
          </p:grpSpPr>
          <p:grpSp>
            <p:nvGrpSpPr>
              <p:cNvPr id="721028" name="Group 13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1029" name="Oval 13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30" name="Line 13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31" name="Line 13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1033" name="Oval 13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</p:grpSp>
          <p:grpSp>
            <p:nvGrpSpPr>
              <p:cNvPr id="721034" name="Group 138"/>
              <p:cNvGrpSpPr>
                <a:grpSpLocks/>
              </p:cNvGrpSpPr>
              <p:nvPr/>
            </p:nvGrpSpPr>
            <p:grpSpPr bwMode="auto">
              <a:xfrm>
                <a:off x="2962" y="2888"/>
                <a:ext cx="202" cy="252"/>
                <a:chOff x="2955" y="2429"/>
                <a:chExt cx="205" cy="252"/>
              </a:xfrm>
            </p:grpSpPr>
            <p:sp>
              <p:nvSpPr>
                <p:cNvPr id="7210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3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C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37" name="Group 141"/>
            <p:cNvGrpSpPr>
              <a:grpSpLocks/>
            </p:cNvGrpSpPr>
            <p:nvPr/>
          </p:nvGrpSpPr>
          <p:grpSpPr bwMode="auto">
            <a:xfrm>
              <a:off x="3897" y="3008"/>
              <a:ext cx="316" cy="252"/>
              <a:chOff x="2217" y="2888"/>
              <a:chExt cx="316" cy="252"/>
            </a:xfrm>
          </p:grpSpPr>
          <p:sp>
            <p:nvSpPr>
              <p:cNvPr id="721038" name="Oval 14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39" name="Line 14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40" name="Line 14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41" name="Rectangle 14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42" name="Oval 14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43" name="Group 147"/>
              <p:cNvGrpSpPr>
                <a:grpSpLocks/>
              </p:cNvGrpSpPr>
              <p:nvPr/>
            </p:nvGrpSpPr>
            <p:grpSpPr bwMode="auto">
              <a:xfrm>
                <a:off x="2276" y="2888"/>
                <a:ext cx="204" cy="252"/>
                <a:chOff x="2954" y="2429"/>
                <a:chExt cx="207" cy="252"/>
              </a:xfrm>
            </p:grpSpPr>
            <p:sp>
              <p:nvSpPr>
                <p:cNvPr id="7210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4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954" y="2429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B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1046" name="Text Box 150"/>
            <p:cNvSpPr txBox="1">
              <a:spLocks noChangeArrowheads="1"/>
            </p:cNvSpPr>
            <p:nvPr/>
          </p:nvSpPr>
          <p:spPr bwMode="auto">
            <a:xfrm>
              <a:off x="3218" y="28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47" name="Freeform 151"/>
            <p:cNvSpPr>
              <a:spLocks/>
            </p:cNvSpPr>
            <p:nvPr/>
          </p:nvSpPr>
          <p:spPr bwMode="auto">
            <a:xfrm flipH="1">
              <a:off x="3732" y="2940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48" name="Freeform 152"/>
            <p:cNvSpPr>
              <a:spLocks/>
            </p:cNvSpPr>
            <p:nvPr/>
          </p:nvSpPr>
          <p:spPr bwMode="auto">
            <a:xfrm flipH="1" flipV="1">
              <a:off x="3741" y="3201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49" name="Freeform 153"/>
            <p:cNvSpPr>
              <a:spLocks/>
            </p:cNvSpPr>
            <p:nvPr/>
          </p:nvSpPr>
          <p:spPr bwMode="auto">
            <a:xfrm flipV="1">
              <a:off x="3339" y="3195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50" name="Text Box 154"/>
            <p:cNvSpPr txBox="1">
              <a:spLocks noChangeArrowheads="1"/>
            </p:cNvSpPr>
            <p:nvPr/>
          </p:nvSpPr>
          <p:spPr bwMode="auto">
            <a:xfrm>
              <a:off x="3806" y="2852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51" name="Text Box 155"/>
            <p:cNvSpPr txBox="1">
              <a:spLocks noChangeArrowheads="1"/>
            </p:cNvSpPr>
            <p:nvPr/>
          </p:nvSpPr>
          <p:spPr bwMode="auto">
            <a:xfrm>
              <a:off x="3749" y="3221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52" name="Text Box 156"/>
            <p:cNvSpPr txBox="1">
              <a:spLocks noChangeArrowheads="1"/>
            </p:cNvSpPr>
            <p:nvPr/>
          </p:nvSpPr>
          <p:spPr bwMode="auto">
            <a:xfrm>
              <a:off x="3271" y="32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53" name="Freeform 157"/>
            <p:cNvSpPr>
              <a:spLocks/>
            </p:cNvSpPr>
            <p:nvPr/>
          </p:nvSpPr>
          <p:spPr bwMode="auto">
            <a:xfrm flipH="1" flipV="1">
              <a:off x="3681" y="3174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54" name="Freeform 158"/>
            <p:cNvSpPr>
              <a:spLocks/>
            </p:cNvSpPr>
            <p:nvPr/>
          </p:nvSpPr>
          <p:spPr bwMode="auto">
            <a:xfrm flipH="1">
              <a:off x="3396" y="3180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55" name="Text Box 159"/>
            <p:cNvSpPr txBox="1">
              <a:spLocks noChangeArrowheads="1"/>
            </p:cNvSpPr>
            <p:nvPr/>
          </p:nvSpPr>
          <p:spPr bwMode="auto">
            <a:xfrm>
              <a:off x="3482" y="306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56" name="Text Box 160"/>
            <p:cNvSpPr txBox="1">
              <a:spLocks noChangeArrowheads="1"/>
            </p:cNvSpPr>
            <p:nvPr/>
          </p:nvSpPr>
          <p:spPr bwMode="auto">
            <a:xfrm>
              <a:off x="3668" y="306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57" name="Freeform 161"/>
            <p:cNvSpPr>
              <a:spLocks/>
            </p:cNvSpPr>
            <p:nvPr/>
          </p:nvSpPr>
          <p:spPr bwMode="auto">
            <a:xfrm>
              <a:off x="4368" y="27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58" name="Freeform 162"/>
            <p:cNvSpPr>
              <a:spLocks/>
            </p:cNvSpPr>
            <p:nvPr/>
          </p:nvSpPr>
          <p:spPr bwMode="auto">
            <a:xfrm>
              <a:off x="4620" y="2952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1059" name="Group 163"/>
            <p:cNvGrpSpPr>
              <a:grpSpLocks/>
            </p:cNvGrpSpPr>
            <p:nvPr/>
          </p:nvGrpSpPr>
          <p:grpSpPr bwMode="auto">
            <a:xfrm>
              <a:off x="4813" y="2756"/>
              <a:ext cx="316" cy="252"/>
              <a:chOff x="1747" y="3194"/>
              <a:chExt cx="316" cy="252"/>
            </a:xfrm>
          </p:grpSpPr>
          <p:sp>
            <p:nvSpPr>
              <p:cNvPr id="721060" name="Oval 1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61" name="Line 1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62" name="Line 1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63" name="Rectangle 1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64" name="Oval 1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65" name="Group 169"/>
              <p:cNvGrpSpPr>
                <a:grpSpLocks/>
              </p:cNvGrpSpPr>
              <p:nvPr/>
            </p:nvGrpSpPr>
            <p:grpSpPr bwMode="auto">
              <a:xfrm>
                <a:off x="1791" y="3194"/>
                <a:ext cx="213" cy="252"/>
                <a:chOff x="2950" y="2429"/>
                <a:chExt cx="216" cy="252"/>
              </a:xfrm>
            </p:grpSpPr>
            <p:sp>
              <p:nvSpPr>
                <p:cNvPr id="721066" name="Rectangle 1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6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A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68" name="Group 172"/>
            <p:cNvGrpSpPr>
              <a:grpSpLocks/>
            </p:cNvGrpSpPr>
            <p:nvPr/>
          </p:nvGrpSpPr>
          <p:grpSpPr bwMode="auto">
            <a:xfrm>
              <a:off x="4405" y="3011"/>
              <a:ext cx="316" cy="252"/>
              <a:chOff x="2221" y="3575"/>
              <a:chExt cx="316" cy="252"/>
            </a:xfrm>
          </p:grpSpPr>
          <p:sp>
            <p:nvSpPr>
              <p:cNvPr id="721069" name="Oval 1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70" name="Line 1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71" name="Line 1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72" name="Rectangle 1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73" name="Oval 1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74" name="Group 178"/>
              <p:cNvGrpSpPr>
                <a:grpSpLocks/>
              </p:cNvGrpSpPr>
              <p:nvPr/>
            </p:nvGrpSpPr>
            <p:grpSpPr bwMode="auto">
              <a:xfrm>
                <a:off x="2280" y="3575"/>
                <a:ext cx="216" cy="252"/>
                <a:chOff x="2949" y="2429"/>
                <a:chExt cx="219" cy="252"/>
              </a:xfrm>
            </p:grpSpPr>
            <p:sp>
              <p:nvSpPr>
                <p:cNvPr id="72107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7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949" y="2429"/>
                  <a:ext cx="2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D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77" name="Group 181"/>
            <p:cNvGrpSpPr>
              <a:grpSpLocks/>
            </p:cNvGrpSpPr>
            <p:nvPr/>
          </p:nvGrpSpPr>
          <p:grpSpPr bwMode="auto">
            <a:xfrm>
              <a:off x="4805" y="3302"/>
              <a:ext cx="315" cy="252"/>
              <a:chOff x="2903" y="2888"/>
              <a:chExt cx="315" cy="252"/>
            </a:xfrm>
          </p:grpSpPr>
          <p:grpSp>
            <p:nvGrpSpPr>
              <p:cNvPr id="721078" name="Group 1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1079" name="Oval 1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80" name="Line 1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81" name="Line 1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82" name="Rectangle 1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1083" name="Oval 1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</p:grpSp>
          <p:grpSp>
            <p:nvGrpSpPr>
              <p:cNvPr id="721084" name="Group 188"/>
              <p:cNvGrpSpPr>
                <a:grpSpLocks/>
              </p:cNvGrpSpPr>
              <p:nvPr/>
            </p:nvGrpSpPr>
            <p:grpSpPr bwMode="auto">
              <a:xfrm>
                <a:off x="2962" y="2888"/>
                <a:ext cx="202" cy="252"/>
                <a:chOff x="2955" y="2429"/>
                <a:chExt cx="205" cy="252"/>
              </a:xfrm>
            </p:grpSpPr>
            <p:sp>
              <p:nvSpPr>
                <p:cNvPr id="72108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8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C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87" name="Group 191"/>
            <p:cNvGrpSpPr>
              <a:grpSpLocks/>
            </p:cNvGrpSpPr>
            <p:nvPr/>
          </p:nvGrpSpPr>
          <p:grpSpPr bwMode="auto">
            <a:xfrm>
              <a:off x="5217" y="3020"/>
              <a:ext cx="316" cy="252"/>
              <a:chOff x="2217" y="2888"/>
              <a:chExt cx="316" cy="252"/>
            </a:xfrm>
          </p:grpSpPr>
          <p:sp>
            <p:nvSpPr>
              <p:cNvPr id="721088" name="Oval 1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89" name="Line 1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90" name="Line 1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1091" name="Rectangle 1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1092" name="Oval 1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1093" name="Group 197"/>
              <p:cNvGrpSpPr>
                <a:grpSpLocks/>
              </p:cNvGrpSpPr>
              <p:nvPr/>
            </p:nvGrpSpPr>
            <p:grpSpPr bwMode="auto">
              <a:xfrm>
                <a:off x="2276" y="2888"/>
                <a:ext cx="204" cy="252"/>
                <a:chOff x="2954" y="2429"/>
                <a:chExt cx="207" cy="252"/>
              </a:xfrm>
            </p:grpSpPr>
            <p:sp>
              <p:nvSpPr>
                <p:cNvPr id="72109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1095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954" y="2429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B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1096" name="Text Box 200"/>
            <p:cNvSpPr txBox="1">
              <a:spLocks noChangeArrowheads="1"/>
            </p:cNvSpPr>
            <p:nvPr/>
          </p:nvSpPr>
          <p:spPr bwMode="auto">
            <a:xfrm>
              <a:off x="4466" y="2843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097" name="Freeform 201"/>
            <p:cNvSpPr>
              <a:spLocks/>
            </p:cNvSpPr>
            <p:nvPr/>
          </p:nvSpPr>
          <p:spPr bwMode="auto">
            <a:xfrm flipH="1">
              <a:off x="5052" y="2952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98" name="Freeform 202"/>
            <p:cNvSpPr>
              <a:spLocks/>
            </p:cNvSpPr>
            <p:nvPr/>
          </p:nvSpPr>
          <p:spPr bwMode="auto">
            <a:xfrm flipH="1" flipV="1">
              <a:off x="5061" y="3213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099" name="Freeform 203"/>
            <p:cNvSpPr>
              <a:spLocks/>
            </p:cNvSpPr>
            <p:nvPr/>
          </p:nvSpPr>
          <p:spPr bwMode="auto">
            <a:xfrm flipV="1">
              <a:off x="4659" y="3207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00" name="Text Box 204"/>
            <p:cNvSpPr txBox="1">
              <a:spLocks noChangeArrowheads="1"/>
            </p:cNvSpPr>
            <p:nvPr/>
          </p:nvSpPr>
          <p:spPr bwMode="auto">
            <a:xfrm>
              <a:off x="5197" y="286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101" name="Text Box 205"/>
            <p:cNvSpPr txBox="1">
              <a:spLocks noChangeArrowheads="1"/>
            </p:cNvSpPr>
            <p:nvPr/>
          </p:nvSpPr>
          <p:spPr bwMode="auto">
            <a:xfrm>
              <a:off x="5138" y="320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102" name="Text Box 206"/>
            <p:cNvSpPr txBox="1">
              <a:spLocks noChangeArrowheads="1"/>
            </p:cNvSpPr>
            <p:nvPr/>
          </p:nvSpPr>
          <p:spPr bwMode="auto">
            <a:xfrm>
              <a:off x="4592" y="32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0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103" name="Freeform 207"/>
            <p:cNvSpPr>
              <a:spLocks/>
            </p:cNvSpPr>
            <p:nvPr/>
          </p:nvSpPr>
          <p:spPr bwMode="auto">
            <a:xfrm flipH="1" flipV="1">
              <a:off x="5001" y="3186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04" name="Freeform 208"/>
            <p:cNvSpPr>
              <a:spLocks/>
            </p:cNvSpPr>
            <p:nvPr/>
          </p:nvSpPr>
          <p:spPr bwMode="auto">
            <a:xfrm flipH="1">
              <a:off x="4716" y="3192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05" name="Text Box 209"/>
            <p:cNvSpPr txBox="1">
              <a:spLocks noChangeArrowheads="1"/>
            </p:cNvSpPr>
            <p:nvPr/>
          </p:nvSpPr>
          <p:spPr bwMode="auto">
            <a:xfrm>
              <a:off x="4730" y="3080"/>
              <a:ext cx="3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1+e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106" name="Text Box 210"/>
            <p:cNvSpPr txBox="1">
              <a:spLocks noChangeArrowheads="1"/>
            </p:cNvSpPr>
            <p:nvPr/>
          </p:nvSpPr>
          <p:spPr bwMode="auto">
            <a:xfrm>
              <a:off x="4987" y="30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21107" name="Text Box 211"/>
            <p:cNvSpPr txBox="1">
              <a:spLocks noChangeArrowheads="1"/>
            </p:cNvSpPr>
            <p:nvPr/>
          </p:nvSpPr>
          <p:spPr bwMode="auto">
            <a:xfrm>
              <a:off x="607" y="3755"/>
              <a:ext cx="5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90"/>
                  </a:solidFill>
                </a:rPr>
                <a:t>initially</a:t>
              </a:r>
              <a:endParaRPr lang="en-US" sz="2400" dirty="0">
                <a:solidFill>
                  <a:srgbClr val="000090"/>
                </a:solidFill>
                <a:latin typeface="Times New Roman" pitchFamily="18" charset="0"/>
              </a:endParaRPr>
            </a:p>
          </p:txBody>
        </p:sp>
        <p:sp>
          <p:nvSpPr>
            <p:cNvPr id="721108" name="Text Box 212"/>
            <p:cNvSpPr txBox="1">
              <a:spLocks noChangeArrowheads="1"/>
            </p:cNvSpPr>
            <p:nvPr/>
          </p:nvSpPr>
          <p:spPr bwMode="auto">
            <a:xfrm>
              <a:off x="1853" y="3653"/>
              <a:ext cx="9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90"/>
                  </a:solidFill>
                </a:rPr>
                <a:t>… </a:t>
              </a:r>
              <a:r>
                <a:rPr lang="en-US" sz="2000" dirty="0" err="1">
                  <a:solidFill>
                    <a:srgbClr val="000090"/>
                  </a:solidFill>
                </a:rPr>
                <a:t>recompute</a:t>
              </a:r>
              <a:endParaRPr lang="en-US" sz="2000" dirty="0">
                <a:solidFill>
                  <a:srgbClr val="000090"/>
                </a:solidFill>
              </a:endParaRPr>
            </a:p>
            <a:p>
              <a:pPr algn="ctr"/>
              <a:r>
                <a:rPr lang="en-US" sz="2000" dirty="0">
                  <a:solidFill>
                    <a:srgbClr val="000090"/>
                  </a:solidFill>
                </a:rPr>
                <a:t>routing</a:t>
              </a:r>
              <a:endParaRPr lang="en-US" sz="2400" dirty="0">
                <a:solidFill>
                  <a:srgbClr val="000090"/>
                </a:solidFill>
                <a:latin typeface="Times New Roman" pitchFamily="18" charset="0"/>
              </a:endParaRPr>
            </a:p>
          </p:txBody>
        </p:sp>
        <p:sp>
          <p:nvSpPr>
            <p:cNvPr id="721109" name="Text Box 213"/>
            <p:cNvSpPr txBox="1">
              <a:spLocks noChangeArrowheads="1"/>
            </p:cNvSpPr>
            <p:nvPr/>
          </p:nvSpPr>
          <p:spPr bwMode="auto">
            <a:xfrm>
              <a:off x="3125" y="3659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90"/>
                  </a:solidFill>
                </a:rPr>
                <a:t>… </a:t>
              </a:r>
              <a:r>
                <a:rPr lang="en-US" sz="2000" dirty="0" err="1">
                  <a:solidFill>
                    <a:srgbClr val="000090"/>
                  </a:solidFill>
                </a:rPr>
                <a:t>recompute</a:t>
              </a:r>
              <a:endParaRPr lang="en-US" sz="2400" dirty="0">
                <a:solidFill>
                  <a:srgbClr val="000090"/>
                </a:solidFill>
                <a:latin typeface="Times New Roman" pitchFamily="18" charset="0"/>
              </a:endParaRPr>
            </a:p>
          </p:txBody>
        </p:sp>
        <p:sp>
          <p:nvSpPr>
            <p:cNvPr id="721110" name="Text Box 214"/>
            <p:cNvSpPr txBox="1">
              <a:spLocks noChangeArrowheads="1"/>
            </p:cNvSpPr>
            <p:nvPr/>
          </p:nvSpPr>
          <p:spPr bwMode="auto">
            <a:xfrm>
              <a:off x="4379" y="3647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90"/>
                  </a:solidFill>
                </a:rPr>
                <a:t>… </a:t>
              </a:r>
              <a:r>
                <a:rPr lang="en-US" sz="2000" dirty="0" err="1">
                  <a:solidFill>
                    <a:srgbClr val="000090"/>
                  </a:solidFill>
                </a:rPr>
                <a:t>recompute</a:t>
              </a:r>
              <a:endParaRPr lang="en-US" sz="2400" dirty="0">
                <a:solidFill>
                  <a:srgbClr val="000090"/>
                </a:solidFill>
                <a:latin typeface="Times New Roman" pitchFamily="18" charset="0"/>
              </a:endParaRPr>
            </a:p>
          </p:txBody>
        </p:sp>
        <p:sp>
          <p:nvSpPr>
            <p:cNvPr id="721111" name="Line 215"/>
            <p:cNvSpPr>
              <a:spLocks noChangeShapeType="1"/>
            </p:cNvSpPr>
            <p:nvPr/>
          </p:nvSpPr>
          <p:spPr bwMode="auto">
            <a:xfrm flipV="1">
              <a:off x="2292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2" name="Line 216"/>
            <p:cNvSpPr>
              <a:spLocks noChangeShapeType="1"/>
            </p:cNvSpPr>
            <p:nvPr/>
          </p:nvSpPr>
          <p:spPr bwMode="auto">
            <a:xfrm flipV="1">
              <a:off x="1872" y="32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3" name="Line 217"/>
            <p:cNvSpPr>
              <a:spLocks noChangeShapeType="1"/>
            </p:cNvSpPr>
            <p:nvPr/>
          </p:nvSpPr>
          <p:spPr bwMode="auto">
            <a:xfrm flipV="1">
              <a:off x="2712" y="3204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4" name="Line 218"/>
            <p:cNvSpPr>
              <a:spLocks noChangeShapeType="1"/>
            </p:cNvSpPr>
            <p:nvPr/>
          </p:nvSpPr>
          <p:spPr bwMode="auto">
            <a:xfrm flipV="1">
              <a:off x="3237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5" name="Line 219"/>
            <p:cNvSpPr>
              <a:spLocks noChangeShapeType="1"/>
            </p:cNvSpPr>
            <p:nvPr/>
          </p:nvSpPr>
          <p:spPr bwMode="auto">
            <a:xfrm flipV="1">
              <a:off x="3654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6" name="Line 220"/>
            <p:cNvSpPr>
              <a:spLocks noChangeShapeType="1"/>
            </p:cNvSpPr>
            <p:nvPr/>
          </p:nvSpPr>
          <p:spPr bwMode="auto">
            <a:xfrm flipV="1">
              <a:off x="4071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7" name="Line 221"/>
            <p:cNvSpPr>
              <a:spLocks noChangeShapeType="1"/>
            </p:cNvSpPr>
            <p:nvPr/>
          </p:nvSpPr>
          <p:spPr bwMode="auto">
            <a:xfrm flipV="1">
              <a:off x="4566" y="32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8" name="Line 222"/>
            <p:cNvSpPr>
              <a:spLocks noChangeShapeType="1"/>
            </p:cNvSpPr>
            <p:nvPr/>
          </p:nvSpPr>
          <p:spPr bwMode="auto">
            <a:xfrm flipV="1">
              <a:off x="4977" y="35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21119" name="Line 223"/>
            <p:cNvSpPr>
              <a:spLocks noChangeShapeType="1"/>
            </p:cNvSpPr>
            <p:nvPr/>
          </p:nvSpPr>
          <p:spPr bwMode="auto">
            <a:xfrm flipV="1">
              <a:off x="5388" y="3225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1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Bellman Ford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533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Define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Then 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(y) = min {c(</a:t>
            </a:r>
            <a:r>
              <a:rPr lang="en-US" dirty="0" err="1">
                <a:solidFill>
                  <a:srgbClr val="FF0000"/>
                </a:solidFill>
              </a:rPr>
              <a:t>x,v</a:t>
            </a:r>
            <a:r>
              <a:rPr lang="en-US" dirty="0">
                <a:solidFill>
                  <a:srgbClr val="FF0000"/>
                </a:solidFill>
              </a:rPr>
              <a:t>) + d</a:t>
            </a:r>
            <a:r>
              <a:rPr lang="en-US" baseline="-25000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where min is taken over all neighbors v of x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7BCA-9785-4A87-A9DE-00EE17F541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490538" y="46101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943100" y="4953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1382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pPr lvl="1"/>
            <a:r>
              <a:rPr lang="en-US"/>
              <a:t>x maintains  distance vector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</a:p>
          <a:p>
            <a:r>
              <a:rPr lang="en-US"/>
              <a:t>node x:</a:t>
            </a:r>
          </a:p>
          <a:p>
            <a:pPr lvl="1"/>
            <a:r>
              <a:rPr lang="en-US" sz="2800"/>
              <a:t>knows cost to each neighbor v: </a:t>
            </a:r>
            <a:r>
              <a:rPr lang="en-US" sz="2800">
                <a:solidFill>
                  <a:srgbClr val="FF0000"/>
                </a:solidFill>
              </a:rPr>
              <a:t>c(x,v)</a:t>
            </a:r>
          </a:p>
          <a:p>
            <a:pPr lvl="1"/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 = [D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(y): y </a:t>
            </a:r>
            <a:r>
              <a:rPr lang="ru-RU" sz="2800">
                <a:solidFill>
                  <a:srgbClr val="FF0000"/>
                </a:solidFill>
              </a:rPr>
              <a:t>є</a:t>
            </a:r>
            <a:r>
              <a:rPr lang="en-US" sz="2800">
                <a:solidFill>
                  <a:srgbClr val="FF0000"/>
                </a:solidFill>
              </a:rPr>
              <a:t> N ]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8518-7659-4A32-9B1E-882BF4C84E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(4)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Basic idea:</a:t>
            </a:r>
            <a:r>
              <a:rPr lang="en-US"/>
              <a:t> </a:t>
            </a:r>
          </a:p>
          <a:p>
            <a:r>
              <a:rPr lang="en-US" sz="2400"/>
              <a:t>from time-to-time, each node sends its own distance vector estimate to neighbors</a:t>
            </a:r>
          </a:p>
          <a:p>
            <a:r>
              <a:rPr lang="en-US" sz="2400"/>
              <a:t>when x receives new DV estimate from neighbor, it updates its own DV using B-F equation: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ECFB-D492-44F6-A937-8B5FA10053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003300" y="3851275"/>
            <a:ext cx="716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under minor, natural conditions, the estimate </a:t>
            </a:r>
            <a:r>
              <a:rPr lang="en-US" sz="2400" i="1">
                <a:cs typeface="Times New Roman" pitchFamily="18" charset="0"/>
              </a:rPr>
              <a:t>D</a:t>
            </a:r>
            <a:r>
              <a:rPr lang="en-US" sz="2400" i="1" baseline="-30000">
                <a:cs typeface="Times New Roman" pitchFamily="18" charset="0"/>
              </a:rPr>
              <a:t>x</a:t>
            </a:r>
            <a:r>
              <a:rPr lang="en-US" sz="2400" i="1">
                <a:cs typeface="Times New Roman" pitchFamily="18" charset="0"/>
              </a:rPr>
              <a:t>(y) converge to the actual least cost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cs typeface="Arial" charset="0"/>
              </a:rPr>
              <a:t>d</a:t>
            </a:r>
            <a:r>
              <a:rPr lang="en-US" sz="2400" baseline="-25000">
                <a:cs typeface="Arial" charset="0"/>
              </a:rPr>
              <a:t>x</a:t>
            </a:r>
            <a:r>
              <a:rPr lang="en-US" sz="2400">
                <a:cs typeface="Arial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9397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AD9-AB06-4C85-B9CD-10AF6E8CC6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2806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80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80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80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8082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88" name="Text Box 24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09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95" name="Text Box 31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96" name="Text Box 32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97" name="Text Box 33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98" name="Text Box 34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9" name="Text Box 35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0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0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07" name="Text Box 43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109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110" name="Text Box 46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11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2" name="Text Box 48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3" name="Text Box 49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4" name="Text Box 50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8115" name="Text Box 51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8116" name="Text Box 52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117" name="Text Box 53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18" name="Text Box 54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  <a:p>
            <a:r>
              <a:rPr lang="en-US" dirty="0"/>
              <a:t>2   0   1</a:t>
            </a:r>
          </a:p>
        </p:txBody>
      </p:sp>
      <p:sp>
        <p:nvSpPr>
          <p:cNvPr id="72811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8120" name="Text Box 56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8121" name="Text Box 57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812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9" name="Text Box 65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813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8131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8132" name="Group 68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728133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3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3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3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3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13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39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8140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8141" name="Group 77"/>
              <p:cNvGrpSpPr>
                <a:grpSpLocks/>
              </p:cNvGrpSpPr>
              <p:nvPr/>
            </p:nvGrpSpPr>
            <p:grpSpPr bwMode="auto">
              <a:xfrm>
                <a:off x="42" y="1598"/>
                <a:ext cx="186" cy="252"/>
                <a:chOff x="2964" y="2429"/>
                <a:chExt cx="187" cy="252"/>
              </a:xfrm>
            </p:grpSpPr>
            <p:sp>
              <p:nvSpPr>
                <p:cNvPr id="728142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64" y="2429"/>
                  <a:ext cx="1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x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8144" name="Group 80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72814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4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4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4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814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728150" name="Group 86"/>
                <p:cNvGrpSpPr>
                  <a:grpSpLocks/>
                </p:cNvGrpSpPr>
                <p:nvPr/>
              </p:nvGrpSpPr>
              <p:grpSpPr bwMode="auto">
                <a:xfrm>
                  <a:off x="1803" y="2276"/>
                  <a:ext cx="193" cy="291"/>
                  <a:chOff x="2961" y="2399"/>
                  <a:chExt cx="194" cy="291"/>
                </a:xfrm>
              </p:grpSpPr>
              <p:sp>
                <p:nvSpPr>
                  <p:cNvPr id="72815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72815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399"/>
                    <a:ext cx="19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>
                        <a:solidFill>
                          <a:srgbClr val="FF66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728153" name="Text Box 89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6600"/>
                    </a:solidFill>
                  </a:rPr>
                  <a:t>1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154" name="Text Box 90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6600"/>
                    </a:solidFill>
                  </a:rPr>
                  <a:t>2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8155" name="Text Box 91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6600"/>
                    </a:solidFill>
                  </a:rPr>
                  <a:t>7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728156" name="Group 92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7281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8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81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728162" name="Group 98"/>
                <p:cNvGrpSpPr>
                  <a:grpSpLocks/>
                </p:cNvGrpSpPr>
                <p:nvPr/>
              </p:nvGrpSpPr>
              <p:grpSpPr bwMode="auto">
                <a:xfrm>
                  <a:off x="1805" y="2306"/>
                  <a:ext cx="189" cy="252"/>
                  <a:chOff x="2962" y="2429"/>
                  <a:chExt cx="191" cy="252"/>
                </a:xfrm>
              </p:grpSpPr>
              <p:sp>
                <p:nvSpPr>
                  <p:cNvPr id="7281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7281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9"/>
                    <a:ext cx="191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FF6600"/>
                        </a:solidFill>
                      </a:rPr>
                      <a:t>y</a:t>
                    </a:r>
                    <a:endParaRPr lang="en-US" sz="2400">
                      <a:solidFill>
                        <a:srgbClr val="FF66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8165" name="Text Box 101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8166" name="Text Box 102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8167" name="Text Box 103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8168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69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0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1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80352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614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00B8-34BA-41D7-A54A-DFC7B3BC726D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909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909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909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909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09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9106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 rot="16200000">
            <a:off x="4629944" y="2075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9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0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21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22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23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28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9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30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7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38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39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41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42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43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44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 rot="16200000">
            <a:off x="2420144" y="37520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8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9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0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51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52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53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54" name="Text Box 66"/>
          <p:cNvSpPr txBox="1">
            <a:spLocks noChangeArrowheads="1"/>
          </p:cNvSpPr>
          <p:nvPr/>
        </p:nvSpPr>
        <p:spPr bwMode="auto">
          <a:xfrm rot="16200000">
            <a:off x="46299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55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56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57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58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9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0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61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62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63" name="Text Box 75"/>
          <p:cNvSpPr txBox="1">
            <a:spLocks noChangeArrowheads="1"/>
          </p:cNvSpPr>
          <p:nvPr/>
        </p:nvSpPr>
        <p:spPr bwMode="auto">
          <a:xfrm rot="16200000">
            <a:off x="4553744" y="5504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64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65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66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9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0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71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72" name="Text Box 84"/>
          <p:cNvSpPr txBox="1">
            <a:spLocks noChangeArrowheads="1"/>
          </p:cNvSpPr>
          <p:nvPr/>
        </p:nvSpPr>
        <p:spPr bwMode="auto">
          <a:xfrm rot="16200000">
            <a:off x="2420144" y="5504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7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7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7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7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7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7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80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1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2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3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9184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87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9188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0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1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2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3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4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5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6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7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8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9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200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201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2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3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4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2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921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9214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729216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17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18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19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20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221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22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9223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729224" name="Group 136"/>
              <p:cNvGrpSpPr>
                <a:grpSpLocks/>
              </p:cNvGrpSpPr>
              <p:nvPr/>
            </p:nvGrpSpPr>
            <p:grpSpPr bwMode="auto">
              <a:xfrm>
                <a:off x="42" y="1598"/>
                <a:ext cx="186" cy="252"/>
                <a:chOff x="2964" y="2429"/>
                <a:chExt cx="187" cy="252"/>
              </a:xfrm>
            </p:grpSpPr>
            <p:sp>
              <p:nvSpPr>
                <p:cNvPr id="7292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2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4" y="2429"/>
                  <a:ext cx="1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6600"/>
                      </a:solidFill>
                    </a:rPr>
                    <a:t>x</a:t>
                  </a:r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9227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729228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29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30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9232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729233" name="Group 145"/>
                <p:cNvGrpSpPr>
                  <a:grpSpLocks/>
                </p:cNvGrpSpPr>
                <p:nvPr/>
              </p:nvGrpSpPr>
              <p:grpSpPr bwMode="auto">
                <a:xfrm>
                  <a:off x="1803" y="2276"/>
                  <a:ext cx="193" cy="291"/>
                  <a:chOff x="2961" y="2399"/>
                  <a:chExt cx="194" cy="291"/>
                </a:xfrm>
              </p:grpSpPr>
              <p:sp>
                <p:nvSpPr>
                  <p:cNvPr id="7292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729235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399"/>
                    <a:ext cx="19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>
                        <a:solidFill>
                          <a:srgbClr val="FF66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729236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6600"/>
                    </a:solidFill>
                  </a:rPr>
                  <a:t>1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237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FF6600"/>
                    </a:solidFill>
                  </a:rPr>
                  <a:t>2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9238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6600"/>
                    </a:solidFill>
                  </a:rPr>
                  <a:t>7</a:t>
                </a:r>
                <a:endParaRPr lang="en-US" sz="2400" dirty="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729239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729240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41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42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29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FF66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9244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729245" name="Group 157"/>
                <p:cNvGrpSpPr>
                  <a:grpSpLocks/>
                </p:cNvGrpSpPr>
                <p:nvPr/>
              </p:nvGrpSpPr>
              <p:grpSpPr bwMode="auto">
                <a:xfrm>
                  <a:off x="1805" y="2306"/>
                  <a:ext cx="189" cy="252"/>
                  <a:chOff x="2962" y="2429"/>
                  <a:chExt cx="191" cy="252"/>
                </a:xfrm>
              </p:grpSpPr>
              <p:sp>
                <p:nvSpPr>
                  <p:cNvPr id="729246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7292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9"/>
                    <a:ext cx="191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FF6600"/>
                        </a:solidFill>
                      </a:rPr>
                      <a:t>y</a:t>
                    </a:r>
                    <a:endParaRPr lang="en-US" sz="2400">
                      <a:solidFill>
                        <a:srgbClr val="FF66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925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925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72925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75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6E2-5FA7-464A-8A52-EE1E19223D9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11682" name="Group 2"/>
          <p:cNvGrpSpPr>
            <a:grpSpLocks/>
          </p:cNvGrpSpPr>
          <p:nvPr/>
        </p:nvGrpSpPr>
        <p:grpSpPr bwMode="auto">
          <a:xfrm>
            <a:off x="3276600" y="1371600"/>
            <a:ext cx="3571875" cy="2236788"/>
            <a:chOff x="3162" y="1071"/>
            <a:chExt cx="2250" cy="1409"/>
          </a:xfrm>
        </p:grpSpPr>
        <p:sp>
          <p:nvSpPr>
            <p:cNvPr id="711683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84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88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698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699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0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2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3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04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5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6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08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09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0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1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2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3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14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7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8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19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20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21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22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1723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11724" name="Group 44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71172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26" name="Text Box 46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1727" name="Group 47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711728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29" name="Text Box 49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1730" name="Group 50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7117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32" name="Text Box 52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x</a:t>
                </a:r>
              </a:p>
            </p:txBody>
          </p:sp>
        </p:grpSp>
        <p:grpSp>
          <p:nvGrpSpPr>
            <p:cNvPr id="711733" name="Group 53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71173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35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w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1736" name="Group 56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71173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38" name="Text Box 58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1739" name="Group 59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711740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1741" name="Text Box 61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z</a:t>
                </a:r>
              </a:p>
            </p:txBody>
          </p:sp>
        </p:grp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7" name="Text Box 67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50" name="Text Box 70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1175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803341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Graph: G = (N,E)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N = set of routers = { u, v, w, x, y, z }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E = set of links ={ (</a:t>
            </a:r>
            <a:r>
              <a:rPr lang="en-US" dirty="0" err="1">
                <a:latin typeface="Arial" charset="0"/>
              </a:rPr>
              <a:t>u,v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u,x</a:t>
            </a:r>
            <a:r>
              <a:rPr lang="en-US" dirty="0">
                <a:latin typeface="Arial" charset="0"/>
              </a:rPr>
              <a:t>),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u,w</a:t>
            </a:r>
            <a:r>
              <a:rPr lang="en-US" dirty="0" smtClean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v,x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v,w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x,w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w,y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w,z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y,z</a:t>
            </a:r>
            <a:r>
              <a:rPr lang="en-US" dirty="0">
                <a:latin typeface="Arial" charset="0"/>
              </a:rPr>
              <a:t>) }</a:t>
            </a:r>
          </a:p>
        </p:txBody>
      </p:sp>
      <p:sp>
        <p:nvSpPr>
          <p:cNvPr id="711754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389725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Comparison of LS and DV algorithms</a:t>
            </a:r>
            <a:endParaRPr lang="en-US"/>
          </a:p>
        </p:txBody>
      </p:sp>
      <p:sp>
        <p:nvSpPr>
          <p:cNvPr id="7321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3875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Message complexity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u="sng">
                <a:solidFill>
                  <a:srgbClr val="FF0000"/>
                </a:solidFill>
              </a:rPr>
              <a:t>DV: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  <a:endParaRPr lang="en-US" sz="18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Speed of Convergence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u="sng">
                <a:solidFill>
                  <a:srgbClr val="FF0000"/>
                </a:solidFill>
              </a:rPr>
              <a:t>DV</a:t>
            </a:r>
            <a:r>
              <a:rPr lang="en-US" sz="2000"/>
              <a:t>: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7321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43450" y="1295400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Robustness:</a:t>
            </a:r>
            <a:r>
              <a:rPr lang="en-US" sz="240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LS: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node can advertise incorrect </a:t>
            </a:r>
            <a:r>
              <a:rPr lang="en-US" sz="2000" i="1">
                <a:solidFill>
                  <a:srgbClr val="000099"/>
                </a:solidFill>
              </a:rPr>
              <a:t>link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 computes only its </a:t>
            </a:r>
            <a:r>
              <a:rPr lang="en-US" sz="2000" i="1"/>
              <a:t>own</a:t>
            </a:r>
            <a:r>
              <a:rPr lang="en-US" sz="200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DV:</a:t>
            </a:r>
            <a:endParaRPr lang="en-US" sz="2400"/>
          </a:p>
          <a:p>
            <a:pPr lvl="1"/>
            <a:r>
              <a:rPr lang="en-US" sz="2000"/>
              <a:t>DV node can advertise incorrect </a:t>
            </a:r>
            <a:r>
              <a:rPr lang="en-US" sz="2000" i="1">
                <a:solidFill>
                  <a:srgbClr val="000099"/>
                </a:solidFill>
              </a:rPr>
              <a:t>path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node’s table used by others </a:t>
            </a:r>
          </a:p>
          <a:p>
            <a:pPr lvl="2"/>
            <a:r>
              <a:rPr lang="en-US" sz="1800"/>
              <a:t>error propagate thru network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E9B9-83D3-423B-8062-BEBABAC5E1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CD1C-A3DF-4B62-A6D3-919B51583AB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12707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270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0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1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1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2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3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3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3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274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712749" name="Group 45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71275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51" name="Text Box 47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2752" name="Group 48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71275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54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2755" name="Group 51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7127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57" name="Text Box 53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x</a:t>
                </a:r>
              </a:p>
            </p:txBody>
          </p:sp>
        </p:grpSp>
        <p:grpSp>
          <p:nvGrpSpPr>
            <p:cNvPr id="712758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71275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60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w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2761" name="Group 57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712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63" name="Text Box 5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2764" name="Group 60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71276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12766" name="Text Box 62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z</a:t>
                </a:r>
              </a:p>
            </p:txBody>
          </p:sp>
        </p:grp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69" name="Text Box 65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0" name="Text Box 66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1" name="Text Box 67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3" name="Text Box 69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4" name="Text Box 70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5" name="Text Box 71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712776" name="Text Box 72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12777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118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c(</a:t>
            </a:r>
            <a:r>
              <a:rPr lang="en-US" dirty="0" err="1"/>
              <a:t>x,x</a:t>
            </a:r>
            <a:r>
              <a:rPr lang="en-US" dirty="0"/>
              <a:t>’) = cost of link (</a:t>
            </a:r>
            <a:r>
              <a:rPr lang="en-US" dirty="0" err="1"/>
              <a:t>x,x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   - e.g., c(</a:t>
            </a:r>
            <a:r>
              <a:rPr lang="en-US" dirty="0" err="1"/>
              <a:t>w,z</a:t>
            </a:r>
            <a:r>
              <a:rPr lang="en-US" dirty="0"/>
              <a:t>) = 5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cost could always be 1, or </a:t>
            </a:r>
          </a:p>
          <a:p>
            <a:r>
              <a:rPr lang="en-US" dirty="0"/>
              <a:t>inversely related to bandwidth,</a:t>
            </a:r>
          </a:p>
          <a:p>
            <a:r>
              <a:rPr lang="en-US" dirty="0"/>
              <a:t>or </a:t>
            </a:r>
            <a:r>
              <a:rPr lang="en-US" dirty="0" smtClean="0"/>
              <a:t>directly related </a:t>
            </a:r>
            <a:r>
              <a:rPr lang="en-US" dirty="0"/>
              <a:t>to </a:t>
            </a:r>
          </a:p>
          <a:p>
            <a:r>
              <a:rPr lang="en-US" dirty="0"/>
              <a:t>congestion</a:t>
            </a:r>
          </a:p>
        </p:txBody>
      </p:sp>
      <p:sp>
        <p:nvSpPr>
          <p:cNvPr id="712778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2779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2780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Routing algorithm: algorithm that finds least-cost path</a:t>
            </a:r>
          </a:p>
        </p:txBody>
      </p:sp>
    </p:spTree>
    <p:extLst>
      <p:ext uri="{BB962C8B-B14F-4D97-AF65-F5344CB8AC3E}">
        <p14:creationId xmlns:p14="http://schemas.microsoft.com/office/powerpoint/2010/main" val="18056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Routing Algorithm classification</a:t>
            </a:r>
            <a:endParaRPr 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Global or decentralized information?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99"/>
                </a:solidFill>
              </a:rPr>
              <a:t>Global:</a:t>
            </a:r>
          </a:p>
          <a:p>
            <a:r>
              <a:rPr lang="en-US" sz="2000" dirty="0"/>
              <a:t>all routers have </a:t>
            </a:r>
            <a:r>
              <a:rPr lang="en-US" sz="2000" b="1" dirty="0"/>
              <a:t>complete topology</a:t>
            </a:r>
            <a:r>
              <a:rPr lang="en-US" sz="2000" dirty="0"/>
              <a:t>, link cost info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“link state” </a:t>
            </a:r>
            <a:r>
              <a:rPr lang="en-US" sz="2000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Eg</a:t>
            </a:r>
            <a:r>
              <a:rPr lang="en-US" sz="2000" dirty="0" smtClean="0">
                <a:solidFill>
                  <a:srgbClr val="FF0000"/>
                </a:solidFill>
              </a:rPr>
              <a:t>. OSPF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99"/>
                </a:solidFill>
              </a:rPr>
              <a:t>Decentralized: </a:t>
            </a:r>
          </a:p>
          <a:p>
            <a:r>
              <a:rPr lang="en-US" sz="2000" dirty="0"/>
              <a:t>router knows physically-connected neighbors, link costs to neighbors</a:t>
            </a:r>
          </a:p>
          <a:p>
            <a:r>
              <a:rPr lang="en-US" sz="2000" dirty="0"/>
              <a:t>iterative process of computation, exchange of info </a:t>
            </a:r>
            <a:r>
              <a:rPr lang="en-US" sz="2000" b="1" dirty="0"/>
              <a:t>with neighbors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“distance vector” </a:t>
            </a:r>
            <a:r>
              <a:rPr lang="en-US" sz="2000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Eg</a:t>
            </a:r>
            <a:r>
              <a:rPr lang="en-US" sz="2000" dirty="0" smtClean="0">
                <a:solidFill>
                  <a:srgbClr val="FF0000"/>
                </a:solidFill>
              </a:rPr>
              <a:t>. RIP, BGP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0990-92BB-48A7-8E72-F5A7400BD4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</a:rPr>
              <a:t>Dijkstra’s</a:t>
            </a:r>
            <a:r>
              <a:rPr lang="en-US" sz="2400" dirty="0">
                <a:solidFill>
                  <a:srgbClr val="FF0000"/>
                </a:solidFill>
              </a:rPr>
              <a:t> algorithm</a:t>
            </a:r>
            <a:endParaRPr lang="en-US" sz="2400" dirty="0"/>
          </a:p>
          <a:p>
            <a:r>
              <a:rPr lang="en-US" sz="2000" dirty="0"/>
              <a:t>net topology, link costs known to all nodes</a:t>
            </a:r>
          </a:p>
          <a:p>
            <a:pPr lvl="1"/>
            <a:r>
              <a:rPr lang="en-US" sz="2000" dirty="0"/>
              <a:t>accomplished via “link state broadcast” </a:t>
            </a:r>
          </a:p>
          <a:p>
            <a:pPr lvl="1"/>
            <a:r>
              <a:rPr lang="en-US" sz="2000" dirty="0"/>
              <a:t>all nodes have same info</a:t>
            </a:r>
          </a:p>
          <a:p>
            <a:r>
              <a:rPr lang="en-US" sz="2000" dirty="0"/>
              <a:t>computes least cost paths from one node (‘source”) to all other nodes</a:t>
            </a:r>
          </a:p>
          <a:p>
            <a:pPr lvl="1"/>
            <a:r>
              <a:rPr lang="en-US" sz="2000" dirty="0"/>
              <a:t>gives </a:t>
            </a:r>
            <a:r>
              <a:rPr lang="en-US" sz="2000" i="1" dirty="0">
                <a:solidFill>
                  <a:srgbClr val="000099"/>
                </a:solidFill>
              </a:rPr>
              <a:t>forwarding table</a:t>
            </a:r>
            <a:r>
              <a:rPr lang="en-US" sz="2000" dirty="0"/>
              <a:t> for that node</a:t>
            </a:r>
          </a:p>
          <a:p>
            <a:r>
              <a:rPr lang="en-US" sz="2000" dirty="0"/>
              <a:t>iterative: after k iterations, know least cost path to k </a:t>
            </a:r>
            <a:r>
              <a:rPr lang="en-US" sz="2000" dirty="0" err="1"/>
              <a:t>dest</a:t>
            </a:r>
            <a:r>
              <a:rPr lang="en-US" sz="2000" dirty="0"/>
              <a:t>.’s</a:t>
            </a:r>
          </a:p>
        </p:txBody>
      </p:sp>
      <p:sp>
        <p:nvSpPr>
          <p:cNvPr id="71578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Notation:</a:t>
            </a:r>
            <a:endParaRPr lang="en-US" sz="2400" dirty="0"/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sz="2400" dirty="0" err="1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sz="2400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000" dirty="0"/>
              <a:t> link cost from node x to y;  = ∞ if not direct neighbors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000" dirty="0"/>
              <a:t> current value of cost of path from source to </a:t>
            </a:r>
            <a:r>
              <a:rPr lang="en-US" sz="2000" dirty="0" err="1"/>
              <a:t>dest</a:t>
            </a:r>
            <a:r>
              <a:rPr lang="en-US" sz="2000" dirty="0"/>
              <a:t>. v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000" dirty="0"/>
              <a:t> predecessor node along path from source to v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N':</a:t>
            </a:r>
            <a:r>
              <a:rPr lang="en-US" sz="2000" dirty="0"/>
              <a:t> set of nodes whose least cost path definitively known</a:t>
            </a:r>
          </a:p>
          <a:p>
            <a:endParaRPr lang="en-US" sz="24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F1A-BC46-4700-ACA6-B6C9D72D61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resulting shortest path graph at the end of the Animation.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Find the shortest path to all nodes from u.</a:t>
            </a:r>
            <a:endParaRPr lang="en-US" sz="3200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78500" y="1897171"/>
            <a:ext cx="4576763" cy="3841750"/>
            <a:chOff x="3162" y="1071"/>
            <a:chExt cx="2250" cy="1409"/>
          </a:xfrm>
        </p:grpSpPr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3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3317" y="1748"/>
              <a:ext cx="157" cy="193"/>
              <a:chOff x="2978" y="2429"/>
              <a:chExt cx="159" cy="193"/>
            </a:xfrm>
          </p:grpSpPr>
          <p:sp>
            <p:nvSpPr>
              <p:cNvPr id="7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2" name="Text Box 60"/>
              <p:cNvSpPr txBox="1">
                <a:spLocks noChangeArrowheads="1"/>
              </p:cNvSpPr>
              <p:nvPr/>
            </p:nvSpPr>
            <p:spPr bwMode="auto">
              <a:xfrm>
                <a:off x="2978" y="2429"/>
                <a:ext cx="159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u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6" name="Group 61"/>
            <p:cNvGrpSpPr>
              <a:grpSpLocks/>
            </p:cNvGrpSpPr>
            <p:nvPr/>
          </p:nvGrpSpPr>
          <p:grpSpPr bwMode="auto">
            <a:xfrm>
              <a:off x="4489" y="2132"/>
              <a:ext cx="149" cy="193"/>
              <a:chOff x="2982" y="2429"/>
              <a:chExt cx="151" cy="193"/>
            </a:xfrm>
          </p:grpSpPr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0" name="Text Box 63"/>
              <p:cNvSpPr txBox="1">
                <a:spLocks noChangeArrowheads="1"/>
              </p:cNvSpPr>
              <p:nvPr/>
            </p:nvSpPr>
            <p:spPr bwMode="auto">
              <a:xfrm>
                <a:off x="2983" y="2429"/>
                <a:ext cx="150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y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7" name="Group 64"/>
            <p:cNvGrpSpPr>
              <a:grpSpLocks/>
            </p:cNvGrpSpPr>
            <p:nvPr/>
          </p:nvGrpSpPr>
          <p:grpSpPr bwMode="auto">
            <a:xfrm>
              <a:off x="3795" y="2099"/>
              <a:ext cx="156" cy="223"/>
              <a:chOff x="2980" y="2399"/>
              <a:chExt cx="157" cy="223"/>
            </a:xfrm>
          </p:grpSpPr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68" name="Text Box 66"/>
              <p:cNvSpPr txBox="1">
                <a:spLocks noChangeArrowheads="1"/>
              </p:cNvSpPr>
              <p:nvPr/>
            </p:nvSpPr>
            <p:spPr bwMode="auto">
              <a:xfrm>
                <a:off x="2980" y="2399"/>
                <a:ext cx="157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x</a:t>
                </a:r>
              </a:p>
            </p:txBody>
          </p:sp>
        </p:grpSp>
        <p:grpSp>
          <p:nvGrpSpPr>
            <p:cNvPr id="48" name="Group 67"/>
            <p:cNvGrpSpPr>
              <a:grpSpLocks/>
            </p:cNvGrpSpPr>
            <p:nvPr/>
          </p:nvGrpSpPr>
          <p:grpSpPr bwMode="auto">
            <a:xfrm>
              <a:off x="4469" y="1442"/>
              <a:ext cx="181" cy="193"/>
              <a:chOff x="2966" y="2429"/>
              <a:chExt cx="183" cy="193"/>
            </a:xfrm>
          </p:grpSpPr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66" name="Text Box 69"/>
              <p:cNvSpPr txBox="1">
                <a:spLocks noChangeArrowheads="1"/>
              </p:cNvSpPr>
              <p:nvPr/>
            </p:nvSpPr>
            <p:spPr bwMode="auto">
              <a:xfrm>
                <a:off x="2966" y="2429"/>
                <a:ext cx="183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w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9" name="Group 70"/>
            <p:cNvGrpSpPr>
              <a:grpSpLocks/>
            </p:cNvGrpSpPr>
            <p:nvPr/>
          </p:nvGrpSpPr>
          <p:grpSpPr bwMode="auto">
            <a:xfrm>
              <a:off x="3799" y="1442"/>
              <a:ext cx="154" cy="193"/>
              <a:chOff x="2979" y="2429"/>
              <a:chExt cx="156" cy="193"/>
            </a:xfrm>
          </p:grpSpPr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64" name="Text Box 72"/>
              <p:cNvSpPr txBox="1">
                <a:spLocks noChangeArrowheads="1"/>
              </p:cNvSpPr>
              <p:nvPr/>
            </p:nvSpPr>
            <p:spPr bwMode="auto">
              <a:xfrm>
                <a:off x="2979" y="2429"/>
                <a:ext cx="156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6600"/>
                    </a:solidFill>
                  </a:rPr>
                  <a:t>v</a:t>
                </a:r>
                <a:endParaRPr lang="en-US" sz="2400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0" name="Group 73"/>
            <p:cNvGrpSpPr>
              <a:grpSpLocks/>
            </p:cNvGrpSpPr>
            <p:nvPr/>
          </p:nvGrpSpPr>
          <p:grpSpPr bwMode="auto">
            <a:xfrm>
              <a:off x="5064" y="1760"/>
              <a:ext cx="151" cy="223"/>
              <a:chOff x="2981" y="2399"/>
              <a:chExt cx="152" cy="223"/>
            </a:xfrm>
          </p:grpSpPr>
          <p:sp>
            <p:nvSpPr>
              <p:cNvPr id="6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62" name="Text Box 75"/>
              <p:cNvSpPr txBox="1">
                <a:spLocks noChangeArrowheads="1"/>
              </p:cNvSpPr>
              <p:nvPr/>
            </p:nvSpPr>
            <p:spPr bwMode="auto">
              <a:xfrm>
                <a:off x="2981" y="2399"/>
                <a:ext cx="15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6600"/>
                    </a:solidFill>
                  </a:rPr>
                  <a:t>z</a:t>
                </a:r>
              </a:p>
            </p:txBody>
          </p:sp>
        </p:grp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3517" y="1571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2" name="Text Box 77"/>
            <p:cNvSpPr txBox="1">
              <a:spLocks noChangeArrowheads="1"/>
            </p:cNvSpPr>
            <p:nvPr/>
          </p:nvSpPr>
          <p:spPr bwMode="auto">
            <a:xfrm>
              <a:off x="3865" y="1790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3" name="Text Box 78"/>
            <p:cNvSpPr txBox="1">
              <a:spLocks noChangeArrowheads="1"/>
            </p:cNvSpPr>
            <p:nvPr/>
          </p:nvSpPr>
          <p:spPr bwMode="auto">
            <a:xfrm>
              <a:off x="3429" y="2003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4249" y="1883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4185" y="2237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4545" y="1808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1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>
              <a:off x="4906" y="2072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2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8" name="Text Box 83"/>
            <p:cNvSpPr txBox="1">
              <a:spLocks noChangeArrowheads="1"/>
            </p:cNvSpPr>
            <p:nvPr/>
          </p:nvSpPr>
          <p:spPr bwMode="auto">
            <a:xfrm>
              <a:off x="4879" y="1535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84"/>
            <p:cNvSpPr txBox="1">
              <a:spLocks noChangeArrowheads="1"/>
            </p:cNvSpPr>
            <p:nvPr/>
          </p:nvSpPr>
          <p:spPr bwMode="auto">
            <a:xfrm>
              <a:off x="4144" y="1385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3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3793" y="1118"/>
              <a:ext cx="1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6600"/>
                  </a:solidFill>
                </a:rPr>
                <a:t>5</a:t>
              </a:r>
              <a:endParaRPr lang="en-US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7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473B-38D3-4576-B4CD-CDC20CD8BE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r>
              <a:rPr lang="en-US" sz="2000">
                <a:latin typeface="Arial" charset="0"/>
              </a:rPr>
              <a:t>3    for all nodes v </a:t>
            </a:r>
          </a:p>
          <a:p>
            <a:r>
              <a:rPr lang="en-US" sz="2000">
                <a:latin typeface="Arial" charset="0"/>
              </a:rPr>
              <a:t>4      if v adjacent to u </a:t>
            </a:r>
          </a:p>
          <a:p>
            <a:r>
              <a:rPr lang="en-US" sz="2000">
                <a:latin typeface="Arial" charset="0"/>
              </a:rPr>
              <a:t>5          then D(v) = c(u,v) </a:t>
            </a:r>
          </a:p>
          <a:p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7 </a:t>
            </a:r>
          </a:p>
          <a:p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716804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504 w 504"/>
              <a:gd name="T1" fmla="*/ 1596 h 1818"/>
              <a:gd name="T2" fmla="*/ 120 w 504"/>
              <a:gd name="T3" fmla="*/ 1602 h 1818"/>
              <a:gd name="T4" fmla="*/ 90 w 504"/>
              <a:gd name="T5" fmla="*/ 192 h 1818"/>
              <a:gd name="T6" fmla="*/ 396 w 504"/>
              <a:gd name="T7" fmla="*/ 144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2072</Words>
  <Application>Microsoft Macintosh PowerPoint</Application>
  <PresentationFormat>On-screen Show (4:3)</PresentationFormat>
  <Paragraphs>575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13 – Routing Algorithms</vt:lpstr>
      <vt:lpstr>Graph abstraction</vt:lpstr>
      <vt:lpstr>Graph abstraction: costs</vt:lpstr>
      <vt:lpstr>Routing Algorithm classification</vt:lpstr>
      <vt:lpstr>Link state algorithms</vt:lpstr>
      <vt:lpstr>A Link-State Routing Algorithm</vt:lpstr>
      <vt:lpstr>Animation</vt:lpstr>
      <vt:lpstr>Find the shortest path to all nodes from u.</vt:lpstr>
      <vt:lpstr>Dijsktra’s Algorithm</vt:lpstr>
      <vt:lpstr>PowerPoint Presentation</vt:lpstr>
      <vt:lpstr>Dijkstra’s algorithm: another example</vt:lpstr>
      <vt:lpstr>Dijkstra’s algorithm: example (2) </vt:lpstr>
      <vt:lpstr>Dijkstra’s algorithm, discussion</vt:lpstr>
      <vt:lpstr>Distance vector algorithms</vt:lpstr>
      <vt:lpstr>Distance Vector Algorithm </vt:lpstr>
      <vt:lpstr>Distance Vector Algorithm </vt:lpstr>
      <vt:lpstr>Distance vector algorithm (4)</vt:lpstr>
      <vt:lpstr>PowerPoint Presentation</vt:lpstr>
      <vt:lpstr>PowerPoint Presentation</vt:lpstr>
      <vt:lpstr>Comparison of LS and DV algorithms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28</cp:revision>
  <cp:lastPrinted>2012-04-16T15:32:41Z</cp:lastPrinted>
  <dcterms:created xsi:type="dcterms:W3CDTF">2011-04-05T01:31:41Z</dcterms:created>
  <dcterms:modified xsi:type="dcterms:W3CDTF">2014-04-16T14:28:16Z</dcterms:modified>
</cp:coreProperties>
</file>