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986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243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9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04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4C20120-0924-4E3A-A3A0-75E5747A75DD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9FEBC0-2977-4BCC-AF80-6422912D25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3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k-KZ" smtClean="0"/>
              <a:t>ФУТЗАЛ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ФУТЗАЛ ТАРИХЫ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Футзал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командалық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ойын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турнирлер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үлкен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футболға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ұқсас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ережелер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бойынша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жүргізіледі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ФИФА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қамқорлығымен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футзал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мини-футбол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деп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аталады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.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Бірінші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эксперименттік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ойын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Европада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, 1958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жылы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Венада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«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Шта</a:t>
            </a:r>
            <a:r>
              <a:rPr lang="kk-KZ" b="0" i="0" dirty="0" smtClean="0">
                <a:solidFill>
                  <a:schemeClr val="tx1"/>
                </a:solidFill>
                <a:effectLst/>
                <a:latin typeface="Lato"/>
              </a:rPr>
              <a:t>т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қалада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»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болды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.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Біртіндеп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мини-футбол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басқа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европалық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елдерде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танымал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болды.1988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ойын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заңдары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қабылданып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, 1989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жылы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5-15 </a:t>
            </a:r>
            <a:r>
              <a:rPr lang="kk-KZ" b="0" i="0" dirty="0" smtClean="0">
                <a:solidFill>
                  <a:schemeClr val="tx1"/>
                </a:solidFill>
                <a:effectLst/>
                <a:latin typeface="Lato"/>
              </a:rPr>
              <a:t>қаңтарға  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дейін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Нидерлантта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осы спорт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ойыны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бойынша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әдістемелі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чемпионат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жүргізілді.Финалдық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мачта Нидерланд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және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Бразилия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ойыншылары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кездесіп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бірі</a:t>
            </a:r>
            <a:r>
              <a:rPr lang="kk-KZ" b="0" i="0" dirty="0" smtClean="0">
                <a:solidFill>
                  <a:schemeClr val="tx1"/>
                </a:solidFill>
                <a:effectLst/>
                <a:latin typeface="Lato"/>
              </a:rPr>
              <a:t>н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ші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чемпионат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ойыны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chemeClr val="tx1"/>
                </a:solidFill>
                <a:effectLst/>
                <a:latin typeface="Lato"/>
              </a:rPr>
              <a:t>өткізілді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Lato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8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ru-RU" b="0" i="0" dirty="0" smtClean="0">
                <a:solidFill>
                  <a:srgbClr val="373A3C"/>
                </a:solidFill>
                <a:effectLst/>
                <a:latin typeface="Lato"/>
              </a:rPr>
              <a:t>Мини-</a:t>
            </a:r>
            <a:r>
              <a:rPr lang="ru-RU" b="0" i="0" dirty="0" err="1" smtClean="0">
                <a:solidFill>
                  <a:srgbClr val="373A3C"/>
                </a:solidFill>
                <a:effectLst/>
                <a:latin typeface="Lato"/>
              </a:rPr>
              <a:t>футболшылардың</a:t>
            </a:r>
            <a:r>
              <a:rPr lang="ru-RU" b="0" i="0" dirty="0" smtClean="0">
                <a:solidFill>
                  <a:srgbClr val="373A3C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rgbClr val="373A3C"/>
                </a:solidFill>
                <a:effectLst/>
                <a:latin typeface="Lato"/>
              </a:rPr>
              <a:t>ойын</a:t>
            </a:r>
            <a:r>
              <a:rPr lang="ru-RU" b="0" i="0" dirty="0" smtClean="0">
                <a:solidFill>
                  <a:srgbClr val="373A3C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rgbClr val="373A3C"/>
                </a:solidFill>
                <a:effectLst/>
                <a:latin typeface="Lato"/>
              </a:rPr>
              <a:t>техникасы</a:t>
            </a:r>
            <a:r>
              <a:rPr lang="ru-RU" b="0" i="0" dirty="0" smtClean="0">
                <a:solidFill>
                  <a:srgbClr val="373A3C"/>
                </a:solidFill>
                <a:effectLst/>
                <a:latin typeface="Lato"/>
              </a:rPr>
              <a:t>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211179"/>
            <a:ext cx="9601200" cy="3581400"/>
          </a:xfrm>
        </p:spPr>
        <p:txBody>
          <a:bodyPr>
            <a:noAutofit/>
          </a:bodyPr>
          <a:lstStyle/>
          <a:p>
            <a:r>
              <a:rPr lang="kk-KZ" sz="2400" dirty="0" smtClean="0"/>
              <a:t>Негізі ойын доп иеленумен техника орындалады. Және де сондай иелену арқылы ғана емес қарсылас команда допты иеленген жағдайда қорғаныс техникасы орындалады.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Допқа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иел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к </a:t>
            </a:r>
            <a:r>
              <a:rPr lang="ru-RU" sz="2400" b="0" i="0" dirty="0" err="1" smtClean="0">
                <a:effectLst/>
              </a:rPr>
              <a:t>ету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техниканың</a:t>
            </a:r>
            <a:r>
              <a:rPr lang="ru-RU" sz="2400" b="0" i="0" dirty="0" smtClean="0">
                <a:effectLst/>
              </a:rPr>
              <a:t> нег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err="1" smtClean="0">
                <a:effectLst/>
              </a:rPr>
              <a:t>зг</a:t>
            </a:r>
            <a:r>
              <a:rPr lang="en-US" sz="2400" b="0" i="0" dirty="0" err="1" smtClean="0">
                <a:effectLst/>
              </a:rPr>
              <a:t>i</a:t>
            </a:r>
            <a:r>
              <a:rPr lang="en-US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қабылдаулары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аяқпен</a:t>
            </a:r>
            <a:r>
              <a:rPr lang="ru-RU" sz="2400" b="0" i="0" dirty="0" smtClean="0">
                <a:effectLst/>
              </a:rPr>
              <a:t>, </a:t>
            </a:r>
            <a:r>
              <a:rPr lang="ru-RU" sz="2400" b="0" i="0" dirty="0" err="1" smtClean="0">
                <a:effectLst/>
              </a:rPr>
              <a:t>бастың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соққылары</a:t>
            </a:r>
            <a:r>
              <a:rPr lang="ru-RU" sz="2400" b="0" i="0" dirty="0" smtClean="0">
                <a:effectLst/>
              </a:rPr>
              <a:t>, (</a:t>
            </a:r>
            <a:r>
              <a:rPr lang="ru-RU" sz="2400" b="0" i="0" dirty="0" err="1" smtClean="0">
                <a:effectLst/>
              </a:rPr>
              <a:t>тоқтау</a:t>
            </a:r>
            <a:r>
              <a:rPr lang="ru-RU" sz="2400" b="0" i="0" dirty="0" smtClean="0">
                <a:effectLst/>
              </a:rPr>
              <a:t> ) </a:t>
            </a:r>
            <a:r>
              <a:rPr lang="ru-RU" sz="2400" b="0" i="0" dirty="0" err="1" smtClean="0">
                <a:effectLst/>
              </a:rPr>
              <a:t>доптың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қабылдауы</a:t>
            </a:r>
            <a:r>
              <a:rPr lang="ru-RU" sz="2400" b="0" i="0" dirty="0" smtClean="0">
                <a:effectLst/>
              </a:rPr>
              <a:t>, </a:t>
            </a:r>
            <a:r>
              <a:rPr lang="ru-RU" sz="2400" b="0" i="0" dirty="0" err="1" smtClean="0">
                <a:effectLst/>
              </a:rPr>
              <a:t>доптың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жүрг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err="1" smtClean="0">
                <a:effectLst/>
              </a:rPr>
              <a:t>зу</a:t>
            </a:r>
            <a:r>
              <a:rPr lang="en-US" sz="2400" b="0" i="0" dirty="0" err="1" smtClean="0">
                <a:effectLst/>
              </a:rPr>
              <a:t>i</a:t>
            </a:r>
            <a:r>
              <a:rPr lang="en-US" sz="2400" b="0" i="0" dirty="0" smtClean="0">
                <a:effectLst/>
              </a:rPr>
              <a:t>, </a:t>
            </a:r>
            <a:r>
              <a:rPr lang="ru-RU" sz="2400" b="0" i="0" dirty="0" err="1" smtClean="0">
                <a:effectLst/>
              </a:rPr>
              <a:t>алдау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қозғалыстар</a:t>
            </a:r>
            <a:r>
              <a:rPr lang="ru-RU" sz="2400" dirty="0"/>
              <a:t> </a:t>
            </a:r>
            <a:r>
              <a:rPr lang="ru-RU" sz="2400" b="0" i="0" dirty="0" err="1" smtClean="0">
                <a:effectLst/>
              </a:rPr>
              <a:t>болып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табылады</a:t>
            </a:r>
            <a:r>
              <a:rPr lang="ru-RU" sz="2400" b="0" i="0" dirty="0" smtClean="0">
                <a:effectLst/>
              </a:rPr>
              <a:t>. </a:t>
            </a:r>
            <a:r>
              <a:rPr lang="ru-RU" sz="2400" b="0" i="0" dirty="0" err="1" smtClean="0">
                <a:effectLst/>
              </a:rPr>
              <a:t>Доп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бойынша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соққының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техникасы</a:t>
            </a:r>
            <a:r>
              <a:rPr lang="ru-RU" sz="2400" b="0" i="0" dirty="0" smtClean="0">
                <a:effectLst/>
              </a:rPr>
              <a:t> (</a:t>
            </a:r>
            <a:r>
              <a:rPr lang="ru-RU" sz="2400" b="0" i="0" dirty="0" err="1" smtClean="0">
                <a:effectLst/>
              </a:rPr>
              <a:t>қақпалар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бойынша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бер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err="1" smtClean="0">
                <a:effectLst/>
              </a:rPr>
              <a:t>лу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және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соққылар</a:t>
            </a:r>
            <a:r>
              <a:rPr lang="ru-RU" sz="2400" b="0" i="0" dirty="0" smtClean="0">
                <a:effectLst/>
              </a:rPr>
              <a:t>) </a:t>
            </a:r>
            <a:r>
              <a:rPr lang="ru-RU" sz="2400" b="0" i="0" dirty="0" err="1" smtClean="0">
                <a:effectLst/>
              </a:rPr>
              <a:t>футболда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доп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бойынша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соққылар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орындалады</a:t>
            </a:r>
            <a:r>
              <a:rPr lang="ru-RU" sz="2400" b="0" i="0" dirty="0" smtClean="0">
                <a:effectLst/>
              </a:rPr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0" i="0" dirty="0" err="1" smtClean="0">
                <a:effectLst/>
              </a:rPr>
              <a:t>Аяқ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немесе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бастың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бөл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г</a:t>
            </a:r>
            <a:r>
              <a:rPr lang="en-US" sz="2400" b="0" i="0" dirty="0" err="1" smtClean="0">
                <a:effectLst/>
              </a:rPr>
              <a:t>i</a:t>
            </a:r>
            <a:r>
              <a:rPr lang="en-US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доп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соққыда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тятыны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соған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сәйкес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соққылар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танып</a:t>
            </a:r>
            <a:r>
              <a:rPr lang="ru-RU" sz="2400" b="0" i="0" dirty="0" smtClean="0">
                <a:effectLst/>
              </a:rPr>
              <a:t> б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лед</a:t>
            </a:r>
            <a:r>
              <a:rPr lang="en-US" sz="2400" b="0" i="0" dirty="0" smtClean="0">
                <a:effectLst/>
              </a:rPr>
              <a:t>i: </a:t>
            </a:r>
            <a:r>
              <a:rPr lang="ru-RU" sz="2400" b="0" i="0" dirty="0" err="1" smtClean="0">
                <a:effectLst/>
              </a:rPr>
              <a:t>стоптар</a:t>
            </a:r>
            <a:r>
              <a:rPr lang="ru-RU" sz="2400" b="0" i="0" dirty="0" smtClean="0">
                <a:effectLst/>
              </a:rPr>
              <a:t>, 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err="1" smtClean="0">
                <a:effectLst/>
              </a:rPr>
              <a:t>шк</a:t>
            </a:r>
            <a:r>
              <a:rPr lang="en-US" sz="2400" b="0" i="0" dirty="0" err="1" smtClean="0">
                <a:effectLst/>
              </a:rPr>
              <a:t>i</a:t>
            </a:r>
            <a:r>
              <a:rPr lang="en-US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көтеруд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ң б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р </a:t>
            </a:r>
            <a:r>
              <a:rPr lang="ru-RU" sz="2400" b="0" i="0" dirty="0" err="1" smtClean="0">
                <a:effectLst/>
              </a:rPr>
              <a:t>бөл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г</a:t>
            </a:r>
            <a:r>
              <a:rPr lang="en-US" sz="2400" b="0" i="0" dirty="0" err="1" smtClean="0">
                <a:effectLst/>
              </a:rPr>
              <a:t>i</a:t>
            </a:r>
            <a:r>
              <a:rPr lang="en-US" sz="2400" b="0" i="0" dirty="0" smtClean="0">
                <a:effectLst/>
              </a:rPr>
              <a:t>, </a:t>
            </a:r>
            <a:r>
              <a:rPr lang="ru-RU" sz="2400" b="0" i="0" dirty="0" err="1" smtClean="0">
                <a:effectLst/>
              </a:rPr>
              <a:t>көтеруд</a:t>
            </a:r>
            <a:r>
              <a:rPr lang="en-US" sz="2400" b="0" i="0" dirty="0" err="1" smtClean="0">
                <a:effectLst/>
              </a:rPr>
              <a:t>i</a:t>
            </a:r>
            <a:r>
              <a:rPr lang="en-US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ортамен</a:t>
            </a:r>
            <a:r>
              <a:rPr lang="ru-RU" sz="2400" b="0" i="0" dirty="0" smtClean="0">
                <a:effectLst/>
              </a:rPr>
              <a:t>, </a:t>
            </a:r>
            <a:r>
              <a:rPr lang="ru-RU" sz="2400" b="0" i="0" dirty="0" err="1" smtClean="0">
                <a:effectLst/>
              </a:rPr>
              <a:t>сыртқы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0" i="0" dirty="0" err="1" smtClean="0">
                <a:effectLst/>
              </a:rPr>
              <a:t>көтеруд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ң б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р </a:t>
            </a:r>
            <a:r>
              <a:rPr lang="ru-RU" sz="2400" b="0" i="0" dirty="0" err="1" smtClean="0">
                <a:effectLst/>
              </a:rPr>
              <a:t>бөл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г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н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ң 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err="1" smtClean="0">
                <a:effectLst/>
              </a:rPr>
              <a:t>шк</a:t>
            </a:r>
            <a:r>
              <a:rPr lang="en-US" sz="2400" b="0" i="0" dirty="0" err="1" smtClean="0">
                <a:effectLst/>
              </a:rPr>
              <a:t>i</a:t>
            </a:r>
            <a:r>
              <a:rPr lang="en-US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жағымен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өкшемен</a:t>
            </a:r>
            <a:r>
              <a:rPr lang="ru-RU" sz="2400" b="0" i="0" dirty="0" smtClean="0">
                <a:effectLst/>
              </a:rPr>
              <a:t>, </a:t>
            </a:r>
            <a:r>
              <a:rPr lang="ru-RU" sz="2400" b="0" i="0" dirty="0" err="1" smtClean="0">
                <a:effectLst/>
              </a:rPr>
              <a:t>маңдайдың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ортасымен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соққы</a:t>
            </a:r>
            <a:r>
              <a:rPr lang="ru-RU" sz="2400" b="0" i="0" dirty="0" smtClean="0">
                <a:effectLst/>
              </a:rPr>
              <a:t>, </a:t>
            </a:r>
            <a:r>
              <a:rPr lang="ru-RU" sz="2400" b="0" i="0" dirty="0" err="1" smtClean="0">
                <a:effectLst/>
              </a:rPr>
              <a:t>бүй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err="1" smtClean="0">
                <a:effectLst/>
              </a:rPr>
              <a:t>рлеу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маңдайдың</a:t>
            </a:r>
            <a:r>
              <a:rPr lang="ru-RU" sz="2400" b="0" i="0" dirty="0" smtClean="0">
                <a:effectLst/>
              </a:rPr>
              <a:t> б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р </a:t>
            </a:r>
            <a:r>
              <a:rPr lang="ru-RU" sz="2400" b="0" i="0" dirty="0" err="1" smtClean="0">
                <a:effectLst/>
              </a:rPr>
              <a:t>бөл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г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мен </a:t>
            </a:r>
            <a:r>
              <a:rPr lang="ru-RU" sz="2400" b="0" i="0" dirty="0" err="1" smtClean="0">
                <a:effectLst/>
              </a:rPr>
              <a:t>соққы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тозбайтын</a:t>
            </a:r>
            <a:r>
              <a:rPr lang="ru-RU" sz="2400" b="0" i="0" dirty="0" smtClean="0">
                <a:effectLst/>
              </a:rPr>
              <a:t>. </a:t>
            </a:r>
            <a:r>
              <a:rPr lang="ru-RU" sz="2400" b="0" i="0" dirty="0" err="1" smtClean="0">
                <a:effectLst/>
              </a:rPr>
              <a:t>Аяқтың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соққыларының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техникасы</a:t>
            </a:r>
            <a:r>
              <a:rPr lang="ru-RU" sz="2400" b="0" i="0" dirty="0" smtClean="0">
                <a:effectLst/>
              </a:rPr>
              <a:t> б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err="1" smtClean="0">
                <a:effectLst/>
              </a:rPr>
              <a:t>рнеше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элементтерден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тұрады</a:t>
            </a:r>
            <a:r>
              <a:rPr lang="ru-RU" sz="2400" b="0" i="0" dirty="0" smtClean="0">
                <a:effectLst/>
              </a:rPr>
              <a:t>: (</a:t>
            </a:r>
            <a:r>
              <a:rPr lang="ru-RU" sz="2400" b="0" i="0" dirty="0" err="1" smtClean="0">
                <a:effectLst/>
              </a:rPr>
              <a:t>екп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smtClean="0">
                <a:effectLst/>
              </a:rPr>
              <a:t>н ) </a:t>
            </a:r>
            <a:r>
              <a:rPr lang="ru-RU" sz="2400" b="0" i="0" dirty="0" err="1" smtClean="0">
                <a:effectLst/>
              </a:rPr>
              <a:t>допқа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екп</a:t>
            </a:r>
            <a:r>
              <a:rPr lang="en-US" sz="2400" b="0" i="0" dirty="0" err="1" smtClean="0">
                <a:effectLst/>
              </a:rPr>
              <a:t>i</a:t>
            </a:r>
            <a:r>
              <a:rPr lang="ru-RU" sz="2400" b="0" i="0" dirty="0" err="1" smtClean="0">
                <a:effectLst/>
              </a:rPr>
              <a:t>нд</a:t>
            </a:r>
            <a:r>
              <a:rPr lang="en-US" sz="2400" b="0" i="0" dirty="0" err="1" smtClean="0">
                <a:effectLst/>
              </a:rPr>
              <a:t>i</a:t>
            </a:r>
            <a:r>
              <a:rPr lang="en-US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буындардың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жылдамдығының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ұзарту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себепш</a:t>
            </a:r>
            <a:r>
              <a:rPr lang="en-US" sz="2400" b="0" i="0" dirty="0" err="1" smtClean="0">
                <a:effectLst/>
              </a:rPr>
              <a:t>i</a:t>
            </a:r>
            <a:r>
              <a:rPr lang="en-US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болатын</a:t>
            </a:r>
            <a:r>
              <a:rPr lang="ru-RU" sz="2400" b="0" i="0" dirty="0" smtClean="0">
                <a:effectLst/>
              </a:rPr>
              <a:t> </a:t>
            </a:r>
            <a:r>
              <a:rPr lang="ru-RU" sz="2400" b="0" i="0" dirty="0" err="1" smtClean="0">
                <a:effectLst/>
              </a:rPr>
              <a:t>жол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2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 err="1" smtClean="0">
                <a:solidFill>
                  <a:srgbClr val="373A3C"/>
                </a:solidFill>
                <a:effectLst/>
                <a:latin typeface="Lato"/>
              </a:rPr>
              <a:t>Доп</a:t>
            </a:r>
            <a:r>
              <a:rPr lang="ru-RU" b="0" i="0" dirty="0" smtClean="0">
                <a:solidFill>
                  <a:srgbClr val="373A3C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rgbClr val="373A3C"/>
                </a:solidFill>
                <a:effectLst/>
                <a:latin typeface="Lato"/>
              </a:rPr>
              <a:t>қабылдау</a:t>
            </a:r>
            <a:r>
              <a:rPr lang="ru-RU" b="0" i="0" dirty="0" smtClean="0">
                <a:solidFill>
                  <a:srgbClr val="373A3C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rgbClr val="373A3C"/>
                </a:solidFill>
                <a:effectLst/>
                <a:latin typeface="Lato"/>
              </a:rPr>
              <a:t>әдістері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Допты қабылдау бұл спорт түрінде негіз болып табылады. Сол себепті </a:t>
            </a:r>
            <a:r>
              <a:rPr lang="ru-RU" dirty="0" err="1"/>
              <a:t>д</a:t>
            </a:r>
            <a:r>
              <a:rPr lang="ru-RU" i="0" dirty="0" err="1" smtClean="0">
                <a:effectLst/>
              </a:rPr>
              <a:t>оптың</a:t>
            </a:r>
            <a:r>
              <a:rPr lang="ru-RU" i="0" dirty="0" smtClean="0">
                <a:effectLst/>
              </a:rPr>
              <a:t> (</a:t>
            </a:r>
            <a:r>
              <a:rPr lang="ru-RU" i="0" dirty="0" err="1" smtClean="0">
                <a:effectLst/>
              </a:rPr>
              <a:t>тоқтау</a:t>
            </a:r>
            <a:r>
              <a:rPr lang="ru-RU" i="0" dirty="0" smtClean="0">
                <a:effectLst/>
              </a:rPr>
              <a:t> ) </a:t>
            </a:r>
            <a:r>
              <a:rPr lang="ru-RU" i="0" dirty="0" err="1" smtClean="0">
                <a:effectLst/>
              </a:rPr>
              <a:t>қабылдауы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кеудемен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және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сиректеу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баспен</a:t>
            </a:r>
            <a:r>
              <a:rPr lang="ru-RU" i="0" dirty="0" smtClean="0">
                <a:effectLst/>
              </a:rPr>
              <a:t>, </a:t>
            </a:r>
            <a:r>
              <a:rPr lang="ru-RU" i="0" dirty="0" err="1" smtClean="0">
                <a:effectLst/>
              </a:rPr>
              <a:t>сонымен</a:t>
            </a:r>
            <a:r>
              <a:rPr lang="ru-RU" i="0" dirty="0" smtClean="0">
                <a:effectLst/>
              </a:rPr>
              <a:t> б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err="1" smtClean="0">
                <a:effectLst/>
              </a:rPr>
              <a:t>рге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арқасына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доптың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аудармасымен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көтеру</a:t>
            </a:r>
            <a:r>
              <a:rPr lang="ru-RU" i="0" dirty="0" smtClean="0">
                <a:effectLst/>
              </a:rPr>
              <a:t> 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err="1" smtClean="0">
                <a:effectLst/>
              </a:rPr>
              <a:t>шк</a:t>
            </a:r>
            <a:r>
              <a:rPr lang="en-US" i="0" dirty="0" err="1" smtClean="0">
                <a:effectLst/>
              </a:rPr>
              <a:t>i</a:t>
            </a:r>
            <a:r>
              <a:rPr lang="en-US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және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сыртқы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аздап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тозбайтын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болып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0" dirty="0" err="1" smtClean="0">
                <a:effectLst/>
              </a:rPr>
              <a:t>стоптар</a:t>
            </a:r>
            <a:r>
              <a:rPr lang="ru-RU" i="0" dirty="0" smtClean="0">
                <a:effectLst/>
              </a:rPr>
              <a:t>, </a:t>
            </a:r>
            <a:r>
              <a:rPr lang="ru-RU" i="0" dirty="0" err="1" smtClean="0">
                <a:effectLst/>
              </a:rPr>
              <a:t>санмен</a:t>
            </a:r>
            <a:r>
              <a:rPr lang="ru-RU" i="0" dirty="0" smtClean="0">
                <a:effectLst/>
              </a:rPr>
              <a:t>, </a:t>
            </a:r>
            <a:r>
              <a:rPr lang="ru-RU" i="0" dirty="0" err="1" smtClean="0">
                <a:effectLst/>
              </a:rPr>
              <a:t>көтерумен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табанмен</a:t>
            </a:r>
            <a:r>
              <a:rPr lang="ru-RU" i="0" dirty="0" smtClean="0">
                <a:effectLst/>
              </a:rPr>
              <a:t>, 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err="1" smtClean="0">
                <a:effectLst/>
              </a:rPr>
              <a:t>шк</a:t>
            </a:r>
            <a:r>
              <a:rPr lang="en-US" i="0" dirty="0" err="1" smtClean="0">
                <a:effectLst/>
              </a:rPr>
              <a:t>i</a:t>
            </a:r>
            <a:r>
              <a:rPr lang="en-US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және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сыртқы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тараптармен</a:t>
            </a:r>
            <a:r>
              <a:rPr lang="ru-RU" i="0" dirty="0" smtClean="0">
                <a:effectLst/>
              </a:rPr>
              <a:t> 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err="1" smtClean="0">
                <a:effectLst/>
              </a:rPr>
              <a:t>ске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асады</a:t>
            </a:r>
            <a:r>
              <a:rPr lang="ru-RU" i="0" dirty="0" smtClean="0">
                <a:effectLst/>
              </a:rPr>
              <a:t>. </a:t>
            </a:r>
            <a:r>
              <a:rPr lang="ru-RU" dirty="0" err="1"/>
              <a:t>Аяқты</a:t>
            </a:r>
            <a:r>
              <a:rPr lang="ru-RU" dirty="0"/>
              <a:t> </a:t>
            </a:r>
            <a:r>
              <a:rPr lang="ru-RU" dirty="0" err="1"/>
              <a:t>доп</a:t>
            </a:r>
            <a:r>
              <a:rPr lang="ru-RU" i="0" dirty="0" err="1" smtClean="0">
                <a:effectLst/>
              </a:rPr>
              <a:t>тың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тоқтауын</a:t>
            </a:r>
            <a:r>
              <a:rPr lang="ru-RU" i="0" dirty="0" smtClean="0">
                <a:effectLst/>
              </a:rPr>
              <a:t> техника. </a:t>
            </a:r>
            <a:r>
              <a:rPr lang="ru-RU" i="0" dirty="0" err="1" smtClean="0">
                <a:effectLst/>
              </a:rPr>
              <a:t>Бастапқы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орын</a:t>
            </a:r>
            <a:r>
              <a:rPr lang="ru-RU" i="0" dirty="0" smtClean="0">
                <a:effectLst/>
              </a:rPr>
              <a:t>: </a:t>
            </a:r>
            <a:r>
              <a:rPr lang="ru-RU" i="0" dirty="0" err="1" smtClean="0">
                <a:effectLst/>
              </a:rPr>
              <a:t>жақындап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келе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жатқан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доптың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басқаруларында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бұруға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тозбайтын</a:t>
            </a:r>
            <a:r>
              <a:rPr lang="ru-RU" i="0" dirty="0" smtClean="0">
                <a:effectLst/>
              </a:rPr>
              <a:t> т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smtClean="0">
                <a:effectLst/>
              </a:rPr>
              <a:t>рек </a:t>
            </a:r>
            <a:r>
              <a:rPr lang="ru-RU" i="0" dirty="0" err="1" smtClean="0">
                <a:effectLst/>
              </a:rPr>
              <a:t>аяқ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сәл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толық</a:t>
            </a:r>
            <a:r>
              <a:rPr lang="ru-RU" i="0" dirty="0" smtClean="0">
                <a:effectLst/>
              </a:rPr>
              <a:t> т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smtClean="0">
                <a:effectLst/>
              </a:rPr>
              <a:t>рек </a:t>
            </a:r>
            <a:r>
              <a:rPr lang="ru-RU" i="0" dirty="0" err="1" smtClean="0">
                <a:effectLst/>
              </a:rPr>
              <a:t>аяқта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денен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smtClean="0">
                <a:effectLst/>
              </a:rPr>
              <a:t>ң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0" dirty="0" err="1" smtClean="0">
                <a:effectLst/>
              </a:rPr>
              <a:t>массасы</a:t>
            </a:r>
            <a:r>
              <a:rPr lang="ru-RU" i="0" dirty="0" smtClean="0">
                <a:effectLst/>
              </a:rPr>
              <a:t> т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err="1" smtClean="0">
                <a:effectLst/>
              </a:rPr>
              <a:t>зе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және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балтыр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буынында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еңкей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err="1" smtClean="0">
                <a:effectLst/>
              </a:rPr>
              <a:t>ңк</a:t>
            </a:r>
            <a:r>
              <a:rPr lang="en-US" i="0" dirty="0" err="1" smtClean="0">
                <a:effectLst/>
              </a:rPr>
              <a:t>i</a:t>
            </a:r>
            <a:r>
              <a:rPr lang="en-US" i="0" dirty="0" smtClean="0">
                <a:effectLst/>
              </a:rPr>
              <a:t>. </a:t>
            </a:r>
            <a:r>
              <a:rPr lang="ru-RU" i="0" dirty="0" err="1" smtClean="0">
                <a:effectLst/>
              </a:rPr>
              <a:t>Қолдар</a:t>
            </a:r>
            <a:r>
              <a:rPr lang="ru-RU" i="0" dirty="0" smtClean="0">
                <a:effectLst/>
              </a:rPr>
              <a:t> тепе-</a:t>
            </a:r>
            <a:r>
              <a:rPr lang="ru-RU" i="0" dirty="0" err="1" smtClean="0">
                <a:effectLst/>
              </a:rPr>
              <a:t>теңд</a:t>
            </a:r>
            <a:r>
              <a:rPr lang="en-US" i="0" dirty="0" err="1" smtClean="0">
                <a:effectLst/>
              </a:rPr>
              <a:t>i</a:t>
            </a:r>
            <a:r>
              <a:rPr lang="ru-RU" i="0" dirty="0" err="1" smtClean="0">
                <a:effectLst/>
              </a:rPr>
              <a:t>ктерд</a:t>
            </a:r>
            <a:r>
              <a:rPr lang="en-US" i="0" dirty="0" err="1" smtClean="0">
                <a:effectLst/>
              </a:rPr>
              <a:t>i</a:t>
            </a:r>
            <a:r>
              <a:rPr lang="en-US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қолдайды</a:t>
            </a:r>
            <a:r>
              <a:rPr lang="ru-RU" i="0" dirty="0" smtClean="0">
                <a:effectLst/>
              </a:rPr>
              <a:t>. </a:t>
            </a:r>
            <a:r>
              <a:rPr lang="ru-RU" i="0" dirty="0" err="1" smtClean="0">
                <a:effectLst/>
              </a:rPr>
              <a:t>Көзқарас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допқа</a:t>
            </a:r>
            <a:r>
              <a:rPr lang="ru-RU" i="0" dirty="0" smtClean="0">
                <a:effectLst/>
              </a:rPr>
              <a:t> </a:t>
            </a:r>
            <a:r>
              <a:rPr lang="ru-RU" i="0" dirty="0" err="1" smtClean="0">
                <a:effectLst/>
              </a:rPr>
              <a:t>ұмтылдырған</a:t>
            </a:r>
            <a:r>
              <a:rPr lang="ru-RU" i="0" dirty="0" smtClean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 err="1" smtClean="0">
                <a:solidFill>
                  <a:srgbClr val="373A3C"/>
                </a:solidFill>
                <a:effectLst/>
                <a:latin typeface="Lato"/>
              </a:rPr>
              <a:t>Допты</a:t>
            </a:r>
            <a:r>
              <a:rPr lang="ru-RU" b="0" i="0" dirty="0" smtClean="0">
                <a:solidFill>
                  <a:srgbClr val="373A3C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rgbClr val="373A3C"/>
                </a:solidFill>
                <a:effectLst/>
                <a:latin typeface="Lato"/>
              </a:rPr>
              <a:t>жүргізу</a:t>
            </a:r>
            <a:r>
              <a:rPr lang="ru-RU" b="0" i="0" dirty="0" smtClean="0">
                <a:solidFill>
                  <a:srgbClr val="373A3C"/>
                </a:solidFill>
                <a:effectLst/>
                <a:latin typeface="Lato"/>
              </a:rPr>
              <a:t> </a:t>
            </a:r>
            <a:r>
              <a:rPr lang="ru-RU" b="0" i="0" dirty="0" err="1" smtClean="0">
                <a:solidFill>
                  <a:srgbClr val="373A3C"/>
                </a:solidFill>
                <a:effectLst/>
                <a:latin typeface="Lato"/>
              </a:rPr>
              <a:t>әдісі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604837"/>
          </a:xfrm>
        </p:spPr>
        <p:txBody>
          <a:bodyPr/>
          <a:lstStyle/>
          <a:p>
            <a:r>
              <a:rPr lang="ru-RU" b="0" i="0" dirty="0" smtClean="0">
                <a:effectLst/>
                <a:latin typeface="Lato"/>
              </a:rPr>
              <a:t>Нег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зг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en-US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қабылдау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арқылы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аяқпен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доп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жүрг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зу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en-US" b="0" i="0" dirty="0" smtClean="0">
                <a:effectLst/>
                <a:latin typeface="Lato"/>
              </a:rPr>
              <a:t> </a:t>
            </a:r>
            <a:r>
              <a:rPr lang="ru-RU" b="0" i="0" dirty="0" smtClean="0">
                <a:effectLst/>
                <a:latin typeface="Lato"/>
              </a:rPr>
              <a:t>б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лу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доп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қозғалыста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тексеруге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талап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етет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н </a:t>
            </a:r>
            <a:r>
              <a:rPr lang="ru-RU" b="0" i="0" dirty="0" err="1" smtClean="0">
                <a:effectLst/>
                <a:latin typeface="Lato"/>
              </a:rPr>
              <a:t>әр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түрл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en-US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әд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стерд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ң </a:t>
            </a:r>
            <a:r>
              <a:rPr lang="ru-RU" b="0" i="0" dirty="0" err="1" smtClean="0">
                <a:effectLst/>
                <a:latin typeface="Lato"/>
              </a:rPr>
              <a:t>аяқтың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жүг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р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ст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ң т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ркес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нен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және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err="1" smtClean="0">
                <a:effectLst/>
                <a:latin typeface="Lato"/>
              </a:rPr>
              <a:t>соққылары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тұрады</a:t>
            </a:r>
            <a:r>
              <a:rPr lang="ru-RU" b="0" i="0" dirty="0" smtClean="0">
                <a:effectLst/>
                <a:latin typeface="Lato"/>
              </a:rPr>
              <a:t>. </a:t>
            </a:r>
          </a:p>
          <a:p>
            <a:r>
              <a:rPr lang="ru-RU" b="0" i="0" dirty="0" err="1" smtClean="0">
                <a:effectLst/>
                <a:latin typeface="Lato"/>
              </a:rPr>
              <a:t>Доптың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жүрг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зу</a:t>
            </a:r>
            <a:r>
              <a:rPr lang="en-US" b="0" i="0" dirty="0" smtClean="0">
                <a:effectLst/>
                <a:latin typeface="Lato"/>
              </a:rPr>
              <a:t>i: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b="0" i="0" dirty="0" err="1" smtClean="0">
                <a:effectLst/>
                <a:latin typeface="Lato"/>
              </a:rPr>
              <a:t>ортамен</a:t>
            </a:r>
            <a:r>
              <a:rPr lang="ru-RU" b="0" i="0" dirty="0" smtClean="0">
                <a:effectLst/>
                <a:latin typeface="Lato"/>
              </a:rPr>
              <a:t>, </a:t>
            </a:r>
            <a:r>
              <a:rPr lang="ru-RU" b="0" i="0" dirty="0" err="1" smtClean="0">
                <a:effectLst/>
                <a:latin typeface="Lato"/>
              </a:rPr>
              <a:t>стоптар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сыртқы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көтеруд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ң б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р </a:t>
            </a:r>
            <a:r>
              <a:rPr lang="ru-RU" b="0" i="0" dirty="0" err="1" smtClean="0">
                <a:effectLst/>
                <a:latin typeface="Lato"/>
              </a:rPr>
              <a:t>бөл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г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en-US" b="0" i="0" dirty="0" smtClean="0">
                <a:effectLst/>
                <a:latin typeface="Lato"/>
              </a:rPr>
              <a:t>, 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шк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en-US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жақпен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жүргізу</a:t>
            </a:r>
            <a:r>
              <a:rPr lang="ru-RU" b="0" i="0" dirty="0" smtClean="0">
                <a:effectLst/>
                <a:latin typeface="Lato"/>
              </a:rPr>
              <a:t>. </a:t>
            </a:r>
          </a:p>
          <a:p>
            <a:r>
              <a:rPr lang="ru-RU" b="0" i="0" dirty="0" err="1" smtClean="0">
                <a:effectLst/>
                <a:latin typeface="Lato"/>
              </a:rPr>
              <a:t>Доппен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ти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мд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en-US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арнайы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жаттығулары</a:t>
            </a:r>
            <a:r>
              <a:rPr lang="ru-RU" b="0" i="0" dirty="0" smtClean="0">
                <a:effectLst/>
                <a:latin typeface="Lato"/>
              </a:rPr>
              <a:t>, </a:t>
            </a:r>
            <a:r>
              <a:rPr lang="ru-RU" b="0" i="0" dirty="0" err="1" smtClean="0">
                <a:effectLst/>
                <a:latin typeface="Lato"/>
              </a:rPr>
              <a:t>қақпақыл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стеуд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en-US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түрд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ң </a:t>
            </a:r>
            <a:r>
              <a:rPr lang="ru-RU" b="0" i="0" dirty="0" err="1" smtClean="0">
                <a:effectLst/>
                <a:latin typeface="Lato"/>
              </a:rPr>
              <a:t>жаттығуы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және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арнайы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Ойын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қабылдаулары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меңгерулер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доптың</a:t>
            </a:r>
            <a:r>
              <a:rPr lang="ru-RU" b="0" i="0" dirty="0" smtClean="0">
                <a:effectLst/>
                <a:latin typeface="Lato"/>
              </a:rPr>
              <a:t> </a:t>
            </a:r>
            <a:r>
              <a:rPr lang="ru-RU" b="0" i="0" dirty="0" err="1" smtClean="0">
                <a:effectLst/>
                <a:latin typeface="Lato"/>
              </a:rPr>
              <a:t>жүрг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err="1" smtClean="0">
                <a:effectLst/>
                <a:latin typeface="Lato"/>
              </a:rPr>
              <a:t>зу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н</a:t>
            </a:r>
            <a:r>
              <a:rPr lang="en-US" b="0" i="0" dirty="0" err="1" smtClean="0">
                <a:effectLst/>
                <a:latin typeface="Lato"/>
              </a:rPr>
              <a:t>i</a:t>
            </a:r>
            <a:r>
              <a:rPr lang="ru-RU" b="0" i="0" dirty="0" smtClean="0">
                <a:effectLst/>
                <a:latin typeface="Lato"/>
              </a:rPr>
              <a:t>ң </a:t>
            </a:r>
            <a:r>
              <a:rPr lang="ru-RU" b="0" i="0" dirty="0" err="1" smtClean="0">
                <a:effectLst/>
                <a:latin typeface="Lato"/>
              </a:rPr>
              <a:t>дағдылары</a:t>
            </a:r>
            <a:r>
              <a:rPr lang="ru-RU" b="0" i="0" dirty="0" smtClean="0">
                <a:effectLst/>
                <a:latin typeface="Lato"/>
              </a:rPr>
              <a:t> басы </a:t>
            </a:r>
            <a:r>
              <a:rPr lang="ru-RU" b="0" i="0" dirty="0" err="1" smtClean="0">
                <a:effectLst/>
                <a:latin typeface="Lato"/>
              </a:rPr>
              <a:t>қағида</a:t>
            </a:r>
            <a:r>
              <a:rPr lang="ru-RU" dirty="0">
                <a:latin typeface="La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293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</TotalTime>
  <Words>218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Franklin Gothic Book</vt:lpstr>
      <vt:lpstr>Lato</vt:lpstr>
      <vt:lpstr>Crop</vt:lpstr>
      <vt:lpstr>ФУТЗАЛ</vt:lpstr>
      <vt:lpstr>ФУТЗАЛ ТАРИХЫ</vt:lpstr>
      <vt:lpstr>Мини-футболшылардың ойын техникасы.</vt:lpstr>
      <vt:lpstr>Доп қабылдау әдістері</vt:lpstr>
      <vt:lpstr>Допты жүргізу әдісі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Mechta</dc:creator>
  <cp:lastModifiedBy>Mechta</cp:lastModifiedBy>
  <cp:revision>3</cp:revision>
  <dcterms:created xsi:type="dcterms:W3CDTF">2021-02-14T07:20:38Z</dcterms:created>
  <dcterms:modified xsi:type="dcterms:W3CDTF">2021-02-14T07:40:57Z</dcterms:modified>
</cp:coreProperties>
</file>