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18288000" cy="10287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946" y="-25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1" i="0">
                <a:solidFill>
                  <a:srgbClr val="DE665E"/>
                </a:solidFill>
                <a:latin typeface="Courier New"/>
                <a:cs typeface="Courier New"/>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1" i="0">
                <a:solidFill>
                  <a:srgbClr val="DE665E"/>
                </a:solidFill>
                <a:latin typeface="Courier New"/>
                <a:cs typeface="Courier New"/>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70707"/>
          </a:solidFill>
        </p:spPr>
        <p:txBody>
          <a:bodyPr wrap="square" lIns="0" tIns="0" rIns="0" bIns="0" rtlCol="0"/>
          <a:lstStyle/>
          <a:p>
            <a:endParaRPr/>
          </a:p>
        </p:txBody>
      </p:sp>
      <p:sp>
        <p:nvSpPr>
          <p:cNvPr id="17" name="bk object 17"/>
          <p:cNvSpPr/>
          <p:nvPr/>
        </p:nvSpPr>
        <p:spPr>
          <a:xfrm>
            <a:off x="8535247"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18" name="bk object 18"/>
          <p:cNvSpPr/>
          <p:nvPr/>
        </p:nvSpPr>
        <p:spPr>
          <a:xfrm>
            <a:off x="10365742"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19" name="bk object 19"/>
          <p:cNvSpPr/>
          <p:nvPr/>
        </p:nvSpPr>
        <p:spPr>
          <a:xfrm>
            <a:off x="9139762"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E8E8E8"/>
          </a:solidFill>
        </p:spPr>
        <p:txBody>
          <a:bodyPr wrap="square" lIns="0" tIns="0" rIns="0" bIns="0" rtlCol="0"/>
          <a:lstStyle/>
          <a:p>
            <a:endParaRPr/>
          </a:p>
        </p:txBody>
      </p:sp>
      <p:sp>
        <p:nvSpPr>
          <p:cNvPr id="20" name="bk object 20"/>
          <p:cNvSpPr/>
          <p:nvPr/>
        </p:nvSpPr>
        <p:spPr>
          <a:xfrm>
            <a:off x="7313504"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1" name="bk object 21"/>
          <p:cNvSpPr/>
          <p:nvPr/>
        </p:nvSpPr>
        <p:spPr>
          <a:xfrm>
            <a:off x="11583247"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002998"/>
          </a:solidFill>
        </p:spPr>
        <p:txBody>
          <a:bodyPr wrap="square" lIns="0" tIns="0" rIns="0" bIns="0" rtlCol="0"/>
          <a:lstStyle/>
          <a:p>
            <a:endParaRPr/>
          </a:p>
        </p:txBody>
      </p:sp>
      <p:sp>
        <p:nvSpPr>
          <p:cNvPr id="22" name="bk object 22"/>
          <p:cNvSpPr/>
          <p:nvPr/>
        </p:nvSpPr>
        <p:spPr>
          <a:xfrm>
            <a:off x="10974495"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E8E8E8"/>
          </a:solidFill>
        </p:spPr>
        <p:txBody>
          <a:bodyPr wrap="square" lIns="0" tIns="0" rIns="0" bIns="0" rtlCol="0"/>
          <a:lstStyle/>
          <a:p>
            <a:endParaRPr/>
          </a:p>
        </p:txBody>
      </p:sp>
      <p:sp>
        <p:nvSpPr>
          <p:cNvPr id="23" name="bk object 23"/>
          <p:cNvSpPr/>
          <p:nvPr/>
        </p:nvSpPr>
        <p:spPr>
          <a:xfrm>
            <a:off x="6096000" y="9867054"/>
            <a:ext cx="1219200" cy="420370"/>
          </a:xfrm>
          <a:custGeom>
            <a:avLst/>
            <a:gdLst/>
            <a:ahLst/>
            <a:cxnLst/>
            <a:rect l="l" t="t" r="r" b="b"/>
            <a:pathLst>
              <a:path w="1219200" h="420370">
                <a:moveTo>
                  <a:pt x="0" y="0"/>
                </a:moveTo>
                <a:lnTo>
                  <a:pt x="1219199" y="0"/>
                </a:lnTo>
                <a:lnTo>
                  <a:pt x="1219199" y="419945"/>
                </a:lnTo>
                <a:lnTo>
                  <a:pt x="0" y="419945"/>
                </a:lnTo>
                <a:lnTo>
                  <a:pt x="0" y="0"/>
                </a:lnTo>
                <a:close/>
              </a:path>
            </a:pathLst>
          </a:custGeom>
          <a:solidFill>
            <a:srgbClr val="DE665E"/>
          </a:solidFill>
        </p:spPr>
        <p:txBody>
          <a:bodyPr wrap="square" lIns="0" tIns="0" rIns="0" bIns="0" rtlCol="0"/>
          <a:lstStyle/>
          <a:p>
            <a:endParaRPr/>
          </a:p>
        </p:txBody>
      </p:sp>
      <p:sp>
        <p:nvSpPr>
          <p:cNvPr id="24" name="bk object 24"/>
          <p:cNvSpPr/>
          <p:nvPr/>
        </p:nvSpPr>
        <p:spPr>
          <a:xfrm>
            <a:off x="2439247"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25" name="bk object 25"/>
          <p:cNvSpPr/>
          <p:nvPr/>
        </p:nvSpPr>
        <p:spPr>
          <a:xfrm>
            <a:off x="4269742"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6" name="bk object 26"/>
          <p:cNvSpPr/>
          <p:nvPr/>
        </p:nvSpPr>
        <p:spPr>
          <a:xfrm>
            <a:off x="3043762"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002998"/>
          </a:solidFill>
        </p:spPr>
        <p:txBody>
          <a:bodyPr wrap="square" lIns="0" tIns="0" rIns="0" bIns="0" rtlCol="0"/>
          <a:lstStyle/>
          <a:p>
            <a:endParaRPr/>
          </a:p>
        </p:txBody>
      </p:sp>
      <p:sp>
        <p:nvSpPr>
          <p:cNvPr id="27" name="bk object 27"/>
          <p:cNvSpPr/>
          <p:nvPr/>
        </p:nvSpPr>
        <p:spPr>
          <a:xfrm>
            <a:off x="1217504"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8" name="bk object 28"/>
          <p:cNvSpPr/>
          <p:nvPr/>
        </p:nvSpPr>
        <p:spPr>
          <a:xfrm>
            <a:off x="5487247"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002998"/>
          </a:solidFill>
        </p:spPr>
        <p:txBody>
          <a:bodyPr wrap="square" lIns="0" tIns="0" rIns="0" bIns="0" rtlCol="0"/>
          <a:lstStyle/>
          <a:p>
            <a:endParaRPr/>
          </a:p>
        </p:txBody>
      </p:sp>
      <p:sp>
        <p:nvSpPr>
          <p:cNvPr id="29" name="bk object 29"/>
          <p:cNvSpPr/>
          <p:nvPr/>
        </p:nvSpPr>
        <p:spPr>
          <a:xfrm>
            <a:off x="4878495"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E8E8E8"/>
          </a:solidFill>
        </p:spPr>
        <p:txBody>
          <a:bodyPr wrap="square" lIns="0" tIns="0" rIns="0" bIns="0" rtlCol="0"/>
          <a:lstStyle/>
          <a:p>
            <a:endParaRPr/>
          </a:p>
        </p:txBody>
      </p:sp>
      <p:sp>
        <p:nvSpPr>
          <p:cNvPr id="30" name="bk object 30"/>
          <p:cNvSpPr/>
          <p:nvPr/>
        </p:nvSpPr>
        <p:spPr>
          <a:xfrm>
            <a:off x="0" y="9867054"/>
            <a:ext cx="1219200" cy="420370"/>
          </a:xfrm>
          <a:custGeom>
            <a:avLst/>
            <a:gdLst/>
            <a:ahLst/>
            <a:cxnLst/>
            <a:rect l="l" t="t" r="r" b="b"/>
            <a:pathLst>
              <a:path w="1219200" h="420370">
                <a:moveTo>
                  <a:pt x="0" y="0"/>
                </a:moveTo>
                <a:lnTo>
                  <a:pt x="1219199" y="0"/>
                </a:lnTo>
                <a:lnTo>
                  <a:pt x="1219199" y="419945"/>
                </a:lnTo>
                <a:lnTo>
                  <a:pt x="0" y="419945"/>
                </a:lnTo>
                <a:lnTo>
                  <a:pt x="0" y="0"/>
                </a:lnTo>
                <a:close/>
              </a:path>
            </a:pathLst>
          </a:custGeom>
          <a:solidFill>
            <a:srgbClr val="002998"/>
          </a:solidFill>
        </p:spPr>
        <p:txBody>
          <a:bodyPr wrap="square" lIns="0" tIns="0" rIns="0" bIns="0" rtlCol="0"/>
          <a:lstStyle/>
          <a:p>
            <a:endParaRPr/>
          </a:p>
        </p:txBody>
      </p:sp>
      <p:sp>
        <p:nvSpPr>
          <p:cNvPr id="31" name="bk object 31"/>
          <p:cNvSpPr/>
          <p:nvPr/>
        </p:nvSpPr>
        <p:spPr>
          <a:xfrm>
            <a:off x="14631248"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32" name="bk object 32"/>
          <p:cNvSpPr/>
          <p:nvPr/>
        </p:nvSpPr>
        <p:spPr>
          <a:xfrm>
            <a:off x="16461742"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33" name="bk object 33"/>
          <p:cNvSpPr/>
          <p:nvPr/>
        </p:nvSpPr>
        <p:spPr>
          <a:xfrm>
            <a:off x="15235761"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DE665E"/>
          </a:solidFill>
        </p:spPr>
        <p:txBody>
          <a:bodyPr wrap="square" lIns="0" tIns="0" rIns="0" bIns="0" rtlCol="0"/>
          <a:lstStyle/>
          <a:p>
            <a:endParaRPr/>
          </a:p>
        </p:txBody>
      </p:sp>
      <p:sp>
        <p:nvSpPr>
          <p:cNvPr id="34" name="bk object 34"/>
          <p:cNvSpPr/>
          <p:nvPr/>
        </p:nvSpPr>
        <p:spPr>
          <a:xfrm>
            <a:off x="13409503"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35" name="bk object 35"/>
          <p:cNvSpPr/>
          <p:nvPr/>
        </p:nvSpPr>
        <p:spPr>
          <a:xfrm>
            <a:off x="17679248" y="9867054"/>
            <a:ext cx="608965" cy="420370"/>
          </a:xfrm>
          <a:custGeom>
            <a:avLst/>
            <a:gdLst/>
            <a:ahLst/>
            <a:cxnLst/>
            <a:rect l="l" t="t" r="r" b="b"/>
            <a:pathLst>
              <a:path w="608965" h="420370">
                <a:moveTo>
                  <a:pt x="0" y="0"/>
                </a:moveTo>
                <a:lnTo>
                  <a:pt x="608750" y="0"/>
                </a:lnTo>
                <a:lnTo>
                  <a:pt x="608750" y="419945"/>
                </a:lnTo>
                <a:lnTo>
                  <a:pt x="0" y="419945"/>
                </a:lnTo>
                <a:lnTo>
                  <a:pt x="0" y="0"/>
                </a:lnTo>
                <a:close/>
              </a:path>
            </a:pathLst>
          </a:custGeom>
          <a:solidFill>
            <a:srgbClr val="002998"/>
          </a:solidFill>
        </p:spPr>
        <p:txBody>
          <a:bodyPr wrap="square" lIns="0" tIns="0" rIns="0" bIns="0" rtlCol="0"/>
          <a:lstStyle/>
          <a:p>
            <a:endParaRPr/>
          </a:p>
        </p:txBody>
      </p:sp>
      <p:sp>
        <p:nvSpPr>
          <p:cNvPr id="36" name="bk object 36"/>
          <p:cNvSpPr/>
          <p:nvPr/>
        </p:nvSpPr>
        <p:spPr>
          <a:xfrm>
            <a:off x="17070496"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E8E8E8"/>
          </a:solidFill>
        </p:spPr>
        <p:txBody>
          <a:bodyPr wrap="square" lIns="0" tIns="0" rIns="0" bIns="0" rtlCol="0"/>
          <a:lstStyle/>
          <a:p>
            <a:endParaRPr/>
          </a:p>
        </p:txBody>
      </p:sp>
      <p:sp>
        <p:nvSpPr>
          <p:cNvPr id="37" name="bk object 37"/>
          <p:cNvSpPr/>
          <p:nvPr/>
        </p:nvSpPr>
        <p:spPr>
          <a:xfrm>
            <a:off x="12192000" y="9867054"/>
            <a:ext cx="1219200" cy="420370"/>
          </a:xfrm>
          <a:custGeom>
            <a:avLst/>
            <a:gdLst/>
            <a:ahLst/>
            <a:cxnLst/>
            <a:rect l="l" t="t" r="r" b="b"/>
            <a:pathLst>
              <a:path w="1219200" h="420370">
                <a:moveTo>
                  <a:pt x="0" y="0"/>
                </a:moveTo>
                <a:lnTo>
                  <a:pt x="1219199" y="0"/>
                </a:lnTo>
                <a:lnTo>
                  <a:pt x="1219199" y="419945"/>
                </a:lnTo>
                <a:lnTo>
                  <a:pt x="0" y="419945"/>
                </a:lnTo>
                <a:lnTo>
                  <a:pt x="0" y="0"/>
                </a:lnTo>
                <a:close/>
              </a:path>
            </a:pathLst>
          </a:custGeom>
          <a:solidFill>
            <a:srgbClr val="DE665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500" b="1" i="0">
                <a:solidFill>
                  <a:srgbClr val="DE665E"/>
                </a:solidFill>
                <a:latin typeface="Courier New"/>
                <a:cs typeface="Courier Ne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57154" y="1517993"/>
            <a:ext cx="0" cy="8229600"/>
          </a:xfrm>
          <a:custGeom>
            <a:avLst/>
            <a:gdLst/>
            <a:ahLst/>
            <a:cxnLst/>
            <a:rect l="l" t="t" r="r" b="b"/>
            <a:pathLst>
              <a:path h="8229600">
                <a:moveTo>
                  <a:pt x="0" y="0"/>
                </a:moveTo>
                <a:lnTo>
                  <a:pt x="0" y="8229599"/>
                </a:lnTo>
              </a:path>
            </a:pathLst>
          </a:custGeom>
          <a:ln w="57149">
            <a:solidFill>
              <a:srgbClr val="070707"/>
            </a:solidFill>
          </a:ln>
        </p:spPr>
        <p:txBody>
          <a:bodyPr wrap="square" lIns="0" tIns="0" rIns="0" bIns="0" rtlCol="0"/>
          <a:lstStyle/>
          <a:p>
            <a:endParaRPr/>
          </a:p>
        </p:txBody>
      </p:sp>
      <p:sp>
        <p:nvSpPr>
          <p:cNvPr id="17" name="bk object 17"/>
          <p:cNvSpPr/>
          <p:nvPr/>
        </p:nvSpPr>
        <p:spPr>
          <a:xfrm>
            <a:off x="15848750" y="581578"/>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18" name="bk object 18"/>
          <p:cNvSpPr/>
          <p:nvPr/>
        </p:nvSpPr>
        <p:spPr>
          <a:xfrm>
            <a:off x="17679248" y="581578"/>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9" name="bk object 19"/>
          <p:cNvSpPr/>
          <p:nvPr/>
        </p:nvSpPr>
        <p:spPr>
          <a:xfrm>
            <a:off x="15240000" y="0"/>
            <a:ext cx="1219200" cy="582930"/>
          </a:xfrm>
          <a:custGeom>
            <a:avLst/>
            <a:gdLst/>
            <a:ahLst/>
            <a:cxnLst/>
            <a:rect l="l" t="t" r="r" b="b"/>
            <a:pathLst>
              <a:path w="1219200" h="582930">
                <a:moveTo>
                  <a:pt x="0" y="582423"/>
                </a:moveTo>
                <a:lnTo>
                  <a:pt x="0" y="0"/>
                </a:lnTo>
                <a:lnTo>
                  <a:pt x="1219199" y="0"/>
                </a:lnTo>
                <a:lnTo>
                  <a:pt x="1219199" y="582423"/>
                </a:lnTo>
                <a:lnTo>
                  <a:pt x="0" y="582423"/>
                </a:lnTo>
                <a:close/>
              </a:path>
            </a:pathLst>
          </a:custGeom>
          <a:solidFill>
            <a:srgbClr val="E8E8E8"/>
          </a:solidFill>
        </p:spPr>
        <p:txBody>
          <a:bodyPr wrap="square" lIns="0" tIns="0" rIns="0" bIns="0" rtlCol="0"/>
          <a:lstStyle/>
          <a:p>
            <a:endParaRPr/>
          </a:p>
        </p:txBody>
      </p:sp>
      <p:sp>
        <p:nvSpPr>
          <p:cNvPr id="20" name="bk object 20"/>
          <p:cNvSpPr/>
          <p:nvPr/>
        </p:nvSpPr>
        <p:spPr>
          <a:xfrm>
            <a:off x="9752751" y="581578"/>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21" name="bk object 21"/>
          <p:cNvSpPr/>
          <p:nvPr/>
        </p:nvSpPr>
        <p:spPr>
          <a:xfrm>
            <a:off x="12191999" y="581578"/>
            <a:ext cx="1228725" cy="609600"/>
          </a:xfrm>
          <a:custGeom>
            <a:avLst/>
            <a:gdLst/>
            <a:ahLst/>
            <a:cxnLst/>
            <a:rect l="l" t="t" r="r" b="b"/>
            <a:pathLst>
              <a:path w="1228725" h="609600">
                <a:moveTo>
                  <a:pt x="0" y="0"/>
                </a:moveTo>
                <a:lnTo>
                  <a:pt x="1228724" y="0"/>
                </a:lnTo>
                <a:lnTo>
                  <a:pt x="1228724" y="609599"/>
                </a:lnTo>
                <a:lnTo>
                  <a:pt x="0" y="609599"/>
                </a:lnTo>
                <a:lnTo>
                  <a:pt x="0" y="0"/>
                </a:lnTo>
                <a:close/>
              </a:path>
            </a:pathLst>
          </a:custGeom>
          <a:solidFill>
            <a:srgbClr val="002998"/>
          </a:solidFill>
        </p:spPr>
        <p:txBody>
          <a:bodyPr wrap="square" lIns="0" tIns="0" rIns="0" bIns="0" rtlCol="0"/>
          <a:lstStyle/>
          <a:p>
            <a:endParaRPr/>
          </a:p>
        </p:txBody>
      </p:sp>
      <p:sp>
        <p:nvSpPr>
          <p:cNvPr id="22" name="bk object 22"/>
          <p:cNvSpPr/>
          <p:nvPr/>
        </p:nvSpPr>
        <p:spPr>
          <a:xfrm>
            <a:off x="12187762" y="0"/>
            <a:ext cx="609600" cy="582930"/>
          </a:xfrm>
          <a:custGeom>
            <a:avLst/>
            <a:gdLst/>
            <a:ahLst/>
            <a:cxnLst/>
            <a:rect l="l" t="t" r="r" b="b"/>
            <a:pathLst>
              <a:path w="609600" h="582930">
                <a:moveTo>
                  <a:pt x="0" y="0"/>
                </a:moveTo>
                <a:lnTo>
                  <a:pt x="609599" y="0"/>
                </a:lnTo>
                <a:lnTo>
                  <a:pt x="609599" y="582423"/>
                </a:lnTo>
                <a:lnTo>
                  <a:pt x="0" y="582423"/>
                </a:lnTo>
                <a:lnTo>
                  <a:pt x="0" y="0"/>
                </a:lnTo>
                <a:close/>
              </a:path>
            </a:pathLst>
          </a:custGeom>
          <a:solidFill>
            <a:srgbClr val="E8E8E8"/>
          </a:solidFill>
        </p:spPr>
        <p:txBody>
          <a:bodyPr wrap="square" lIns="0" tIns="0" rIns="0" bIns="0" rtlCol="0"/>
          <a:lstStyle/>
          <a:p>
            <a:endParaRPr/>
          </a:p>
        </p:txBody>
      </p:sp>
      <p:sp>
        <p:nvSpPr>
          <p:cNvPr id="23" name="bk object 23"/>
          <p:cNvSpPr/>
          <p:nvPr/>
        </p:nvSpPr>
        <p:spPr>
          <a:xfrm>
            <a:off x="11583247" y="581578"/>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4" name="bk object 24"/>
          <p:cNvSpPr/>
          <p:nvPr/>
        </p:nvSpPr>
        <p:spPr>
          <a:xfrm>
            <a:off x="14631248" y="0"/>
            <a:ext cx="609600" cy="582930"/>
          </a:xfrm>
          <a:custGeom>
            <a:avLst/>
            <a:gdLst/>
            <a:ahLst/>
            <a:cxnLst/>
            <a:rect l="l" t="t" r="r" b="b"/>
            <a:pathLst>
              <a:path w="609600" h="582930">
                <a:moveTo>
                  <a:pt x="0" y="0"/>
                </a:moveTo>
                <a:lnTo>
                  <a:pt x="609599" y="0"/>
                </a:lnTo>
                <a:lnTo>
                  <a:pt x="609599" y="582423"/>
                </a:lnTo>
                <a:lnTo>
                  <a:pt x="0" y="582423"/>
                </a:lnTo>
                <a:lnTo>
                  <a:pt x="0" y="0"/>
                </a:lnTo>
                <a:close/>
              </a:path>
            </a:pathLst>
          </a:custGeom>
          <a:solidFill>
            <a:srgbClr val="002998"/>
          </a:solidFill>
        </p:spPr>
        <p:txBody>
          <a:bodyPr wrap="square" lIns="0" tIns="0" rIns="0" bIns="0" rtlCol="0"/>
          <a:lstStyle/>
          <a:p>
            <a:endParaRPr/>
          </a:p>
        </p:txBody>
      </p:sp>
      <p:sp>
        <p:nvSpPr>
          <p:cNvPr id="25" name="bk object 25"/>
          <p:cNvSpPr/>
          <p:nvPr/>
        </p:nvSpPr>
        <p:spPr>
          <a:xfrm>
            <a:off x="14022496" y="0"/>
            <a:ext cx="609600" cy="582930"/>
          </a:xfrm>
          <a:custGeom>
            <a:avLst/>
            <a:gdLst/>
            <a:ahLst/>
            <a:cxnLst/>
            <a:rect l="l" t="t" r="r" b="b"/>
            <a:pathLst>
              <a:path w="609600" h="582930">
                <a:moveTo>
                  <a:pt x="0" y="0"/>
                </a:moveTo>
                <a:lnTo>
                  <a:pt x="609598" y="0"/>
                </a:lnTo>
                <a:lnTo>
                  <a:pt x="609598" y="582423"/>
                </a:lnTo>
                <a:lnTo>
                  <a:pt x="0" y="582423"/>
                </a:lnTo>
                <a:lnTo>
                  <a:pt x="0" y="0"/>
                </a:lnTo>
                <a:close/>
              </a:path>
            </a:pathLst>
          </a:custGeom>
          <a:solidFill>
            <a:srgbClr val="E8E8E8"/>
          </a:solidFill>
        </p:spPr>
        <p:txBody>
          <a:bodyPr wrap="square" lIns="0" tIns="0" rIns="0" bIns="0" rtlCol="0"/>
          <a:lstStyle/>
          <a:p>
            <a:endParaRPr/>
          </a:p>
        </p:txBody>
      </p:sp>
      <p:sp>
        <p:nvSpPr>
          <p:cNvPr id="26" name="bk object 26"/>
          <p:cNvSpPr/>
          <p:nvPr/>
        </p:nvSpPr>
        <p:spPr>
          <a:xfrm>
            <a:off x="9144000" y="0"/>
            <a:ext cx="1219200" cy="582930"/>
          </a:xfrm>
          <a:custGeom>
            <a:avLst/>
            <a:gdLst/>
            <a:ahLst/>
            <a:cxnLst/>
            <a:rect l="l" t="t" r="r" b="b"/>
            <a:pathLst>
              <a:path w="1219200" h="582930">
                <a:moveTo>
                  <a:pt x="0" y="0"/>
                </a:moveTo>
                <a:lnTo>
                  <a:pt x="1219199" y="0"/>
                </a:lnTo>
                <a:lnTo>
                  <a:pt x="1219199" y="582423"/>
                </a:lnTo>
                <a:lnTo>
                  <a:pt x="0" y="582423"/>
                </a:lnTo>
                <a:lnTo>
                  <a:pt x="0" y="0"/>
                </a:lnTo>
                <a:close/>
              </a:path>
            </a:pathLst>
          </a:custGeom>
          <a:solidFill>
            <a:srgbClr val="E8E8E8"/>
          </a:solidFill>
        </p:spPr>
        <p:txBody>
          <a:bodyPr wrap="square" lIns="0" tIns="0" rIns="0" bIns="0" rtlCol="0"/>
          <a:lstStyle/>
          <a:p>
            <a:endParaRPr/>
          </a:p>
        </p:txBody>
      </p:sp>
      <p:sp>
        <p:nvSpPr>
          <p:cNvPr id="27" name="bk object 27"/>
          <p:cNvSpPr/>
          <p:nvPr/>
        </p:nvSpPr>
        <p:spPr>
          <a:xfrm>
            <a:off x="17753215" y="1517993"/>
            <a:ext cx="0" cy="8229600"/>
          </a:xfrm>
          <a:custGeom>
            <a:avLst/>
            <a:gdLst/>
            <a:ahLst/>
            <a:cxnLst/>
            <a:rect l="l" t="t" r="r" b="b"/>
            <a:pathLst>
              <a:path h="8229600">
                <a:moveTo>
                  <a:pt x="0" y="0"/>
                </a:moveTo>
                <a:lnTo>
                  <a:pt x="0" y="8229599"/>
                </a:lnTo>
              </a:path>
            </a:pathLst>
          </a:custGeom>
          <a:ln w="57149">
            <a:solidFill>
              <a:srgbClr val="070707"/>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69141" y="3903765"/>
            <a:ext cx="2949717" cy="1324610"/>
          </a:xfrm>
          <a:prstGeom prst="rect">
            <a:avLst/>
          </a:prstGeom>
        </p:spPr>
        <p:txBody>
          <a:bodyPr wrap="square" lIns="0" tIns="0" rIns="0" bIns="0">
            <a:spAutoFit/>
          </a:bodyPr>
          <a:lstStyle>
            <a:lvl1pPr>
              <a:defRPr sz="8500" b="1" i="0">
                <a:solidFill>
                  <a:srgbClr val="DE665E"/>
                </a:solidFill>
                <a:latin typeface="Courier New"/>
                <a:cs typeface="Courier New"/>
              </a:defRPr>
            </a:lvl1pPr>
          </a:lstStyle>
          <a:p>
            <a:endParaRPr/>
          </a:p>
        </p:txBody>
      </p:sp>
      <p:sp>
        <p:nvSpPr>
          <p:cNvPr id="3" name="Holder 3"/>
          <p:cNvSpPr>
            <a:spLocks noGrp="1"/>
          </p:cNvSpPr>
          <p:nvPr>
            <p:ph type="body" idx="1"/>
          </p:nvPr>
        </p:nvSpPr>
        <p:spPr>
          <a:xfrm>
            <a:off x="583053" y="2020223"/>
            <a:ext cx="17121893" cy="569658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116951"/>
            <a:ext cx="18288000" cy="4170045"/>
          </a:xfrm>
          <a:custGeom>
            <a:avLst/>
            <a:gdLst/>
            <a:ahLst/>
            <a:cxnLst/>
            <a:rect l="l" t="t" r="r" b="b"/>
            <a:pathLst>
              <a:path w="18288000" h="4170045">
                <a:moveTo>
                  <a:pt x="0" y="4170048"/>
                </a:moveTo>
                <a:lnTo>
                  <a:pt x="18287999" y="4170048"/>
                </a:lnTo>
                <a:lnTo>
                  <a:pt x="18287999" y="0"/>
                </a:lnTo>
                <a:lnTo>
                  <a:pt x="0" y="0"/>
                </a:lnTo>
                <a:lnTo>
                  <a:pt x="0" y="4170048"/>
                </a:lnTo>
                <a:close/>
              </a:path>
            </a:pathLst>
          </a:custGeom>
          <a:solidFill>
            <a:srgbClr val="070707"/>
          </a:solidFill>
        </p:spPr>
        <p:txBody>
          <a:bodyPr wrap="square" lIns="0" tIns="0" rIns="0" bIns="0" rtlCol="0"/>
          <a:lstStyle/>
          <a:p>
            <a:endParaRPr/>
          </a:p>
        </p:txBody>
      </p:sp>
      <p:sp>
        <p:nvSpPr>
          <p:cNvPr id="3" name="object 3"/>
          <p:cNvSpPr/>
          <p:nvPr/>
        </p:nvSpPr>
        <p:spPr>
          <a:xfrm>
            <a:off x="0" y="0"/>
            <a:ext cx="18288000" cy="6116955"/>
          </a:xfrm>
          <a:custGeom>
            <a:avLst/>
            <a:gdLst/>
            <a:ahLst/>
            <a:cxnLst/>
            <a:rect l="l" t="t" r="r" b="b"/>
            <a:pathLst>
              <a:path w="18288000" h="6116955">
                <a:moveTo>
                  <a:pt x="0" y="0"/>
                </a:moveTo>
                <a:lnTo>
                  <a:pt x="18287999" y="0"/>
                </a:lnTo>
                <a:lnTo>
                  <a:pt x="18287999" y="6116951"/>
                </a:lnTo>
                <a:lnTo>
                  <a:pt x="0" y="6116951"/>
                </a:lnTo>
                <a:lnTo>
                  <a:pt x="0" y="0"/>
                </a:lnTo>
                <a:close/>
              </a:path>
            </a:pathLst>
          </a:custGeom>
          <a:solidFill>
            <a:srgbClr val="004AAC"/>
          </a:solidFill>
        </p:spPr>
        <p:txBody>
          <a:bodyPr wrap="square" lIns="0" tIns="0" rIns="0" bIns="0" rtlCol="0"/>
          <a:lstStyle/>
          <a:p>
            <a:endParaRPr/>
          </a:p>
        </p:txBody>
      </p:sp>
      <p:sp>
        <p:nvSpPr>
          <p:cNvPr id="4" name="object 4"/>
          <p:cNvSpPr txBox="1">
            <a:spLocks noGrp="1"/>
          </p:cNvSpPr>
          <p:nvPr>
            <p:ph type="title"/>
          </p:nvPr>
        </p:nvSpPr>
        <p:spPr>
          <a:xfrm>
            <a:off x="6053418" y="1297207"/>
            <a:ext cx="6181725" cy="3446779"/>
          </a:xfrm>
          <a:prstGeom prst="rect">
            <a:avLst/>
          </a:prstGeom>
        </p:spPr>
        <p:txBody>
          <a:bodyPr vert="horz" wrap="square" lIns="0" tIns="12700" rIns="0" bIns="0" rtlCol="0">
            <a:spAutoFit/>
          </a:bodyPr>
          <a:lstStyle/>
          <a:p>
            <a:pPr marL="1544955" marR="5080" indent="-1532890">
              <a:lnSpc>
                <a:spcPct val="107900"/>
              </a:lnSpc>
              <a:spcBef>
                <a:spcPts val="100"/>
              </a:spcBef>
            </a:pPr>
            <a:r>
              <a:rPr sz="10400" spc="-210" dirty="0">
                <a:solidFill>
                  <a:srgbClr val="E8E8E8"/>
                </a:solidFill>
              </a:rPr>
              <a:t>SHORTES</a:t>
            </a:r>
            <a:r>
              <a:rPr sz="10400" dirty="0">
                <a:solidFill>
                  <a:srgbClr val="E8E8E8"/>
                </a:solidFill>
              </a:rPr>
              <a:t>T  </a:t>
            </a:r>
            <a:r>
              <a:rPr sz="10400" spc="-160" dirty="0"/>
              <a:t>PATH</a:t>
            </a:r>
            <a:endParaRPr sz="10400" dirty="0"/>
          </a:p>
        </p:txBody>
      </p:sp>
      <p:sp>
        <p:nvSpPr>
          <p:cNvPr id="5" name="object 5"/>
          <p:cNvSpPr/>
          <p:nvPr/>
        </p:nvSpPr>
        <p:spPr>
          <a:xfrm>
            <a:off x="6704751" y="10286151"/>
            <a:ext cx="1219200" cy="0"/>
          </a:xfrm>
          <a:custGeom>
            <a:avLst/>
            <a:gdLst/>
            <a:ahLst/>
            <a:cxnLst/>
            <a:rect l="l" t="t" r="r" b="b"/>
            <a:pathLst>
              <a:path w="1219200">
                <a:moveTo>
                  <a:pt x="0" y="0"/>
                </a:moveTo>
                <a:lnTo>
                  <a:pt x="1219199" y="0"/>
                </a:lnTo>
              </a:path>
            </a:pathLst>
          </a:custGeom>
          <a:ln w="3175">
            <a:solidFill>
              <a:srgbClr val="DE665E"/>
            </a:solidFill>
          </a:ln>
        </p:spPr>
        <p:txBody>
          <a:bodyPr wrap="square" lIns="0" tIns="0" rIns="0" bIns="0" rtlCol="0"/>
          <a:lstStyle/>
          <a:p>
            <a:endParaRPr/>
          </a:p>
        </p:txBody>
      </p:sp>
      <p:sp>
        <p:nvSpPr>
          <p:cNvPr id="6" name="object 6"/>
          <p:cNvSpPr/>
          <p:nvPr/>
        </p:nvSpPr>
        <p:spPr>
          <a:xfrm>
            <a:off x="9144000" y="10286151"/>
            <a:ext cx="1228725" cy="0"/>
          </a:xfrm>
          <a:custGeom>
            <a:avLst/>
            <a:gdLst/>
            <a:ahLst/>
            <a:cxnLst/>
            <a:rect l="l" t="t" r="r" b="b"/>
            <a:pathLst>
              <a:path w="1228725">
                <a:moveTo>
                  <a:pt x="0" y="0"/>
                </a:moveTo>
                <a:lnTo>
                  <a:pt x="1228724" y="0"/>
                </a:lnTo>
              </a:path>
            </a:pathLst>
          </a:custGeom>
          <a:ln w="3175">
            <a:solidFill>
              <a:srgbClr val="002998"/>
            </a:solidFill>
          </a:ln>
        </p:spPr>
        <p:txBody>
          <a:bodyPr wrap="square" lIns="0" tIns="0" rIns="0" bIns="0" rtlCol="0"/>
          <a:lstStyle/>
          <a:p>
            <a:endParaRPr/>
          </a:p>
        </p:txBody>
      </p:sp>
      <p:sp>
        <p:nvSpPr>
          <p:cNvPr id="7" name="object 7"/>
          <p:cNvSpPr/>
          <p:nvPr/>
        </p:nvSpPr>
        <p:spPr>
          <a:xfrm>
            <a:off x="8535247"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8" name="object 8"/>
          <p:cNvSpPr/>
          <p:nvPr/>
        </p:nvSpPr>
        <p:spPr>
          <a:xfrm>
            <a:off x="10365742"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9" name="object 9"/>
          <p:cNvSpPr/>
          <p:nvPr/>
        </p:nvSpPr>
        <p:spPr>
          <a:xfrm>
            <a:off x="9139761"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0" name="object 10"/>
          <p:cNvSpPr/>
          <p:nvPr/>
        </p:nvSpPr>
        <p:spPr>
          <a:xfrm>
            <a:off x="8535248" y="10286151"/>
            <a:ext cx="609600" cy="0"/>
          </a:xfrm>
          <a:custGeom>
            <a:avLst/>
            <a:gdLst/>
            <a:ahLst/>
            <a:cxnLst/>
            <a:rect l="l" t="t" r="r" b="b"/>
            <a:pathLst>
              <a:path w="609600">
                <a:moveTo>
                  <a:pt x="0" y="0"/>
                </a:moveTo>
                <a:lnTo>
                  <a:pt x="609599" y="0"/>
                </a:lnTo>
              </a:path>
            </a:pathLst>
          </a:custGeom>
          <a:ln w="3175">
            <a:solidFill>
              <a:srgbClr val="E8E8E8"/>
            </a:solidFill>
          </a:ln>
        </p:spPr>
        <p:txBody>
          <a:bodyPr wrap="square" lIns="0" tIns="0" rIns="0" bIns="0" rtlCol="0"/>
          <a:lstStyle/>
          <a:p>
            <a:endParaRPr/>
          </a:p>
        </p:txBody>
      </p:sp>
      <p:sp>
        <p:nvSpPr>
          <p:cNvPr id="11" name="object 11"/>
          <p:cNvSpPr/>
          <p:nvPr/>
        </p:nvSpPr>
        <p:spPr>
          <a:xfrm>
            <a:off x="7313504"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2" name="object 12"/>
          <p:cNvSpPr/>
          <p:nvPr/>
        </p:nvSpPr>
        <p:spPr>
          <a:xfrm>
            <a:off x="11583247"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13" name="object 13"/>
          <p:cNvSpPr/>
          <p:nvPr/>
        </p:nvSpPr>
        <p:spPr>
          <a:xfrm>
            <a:off x="10974494"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4" name="object 14"/>
          <p:cNvSpPr/>
          <p:nvPr/>
        </p:nvSpPr>
        <p:spPr>
          <a:xfrm>
            <a:off x="6095999" y="9676551"/>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15" name="object 15"/>
          <p:cNvSpPr/>
          <p:nvPr/>
        </p:nvSpPr>
        <p:spPr>
          <a:xfrm>
            <a:off x="608752" y="10286151"/>
            <a:ext cx="1219200" cy="0"/>
          </a:xfrm>
          <a:custGeom>
            <a:avLst/>
            <a:gdLst/>
            <a:ahLst/>
            <a:cxnLst/>
            <a:rect l="l" t="t" r="r" b="b"/>
            <a:pathLst>
              <a:path w="1219200">
                <a:moveTo>
                  <a:pt x="0" y="0"/>
                </a:moveTo>
                <a:lnTo>
                  <a:pt x="1219199" y="0"/>
                </a:lnTo>
              </a:path>
            </a:pathLst>
          </a:custGeom>
          <a:ln w="3175">
            <a:solidFill>
              <a:srgbClr val="DE665E"/>
            </a:solidFill>
          </a:ln>
        </p:spPr>
        <p:txBody>
          <a:bodyPr wrap="square" lIns="0" tIns="0" rIns="0" bIns="0" rtlCol="0"/>
          <a:lstStyle/>
          <a:p>
            <a:endParaRPr/>
          </a:p>
        </p:txBody>
      </p:sp>
      <p:sp>
        <p:nvSpPr>
          <p:cNvPr id="16" name="object 16"/>
          <p:cNvSpPr/>
          <p:nvPr/>
        </p:nvSpPr>
        <p:spPr>
          <a:xfrm>
            <a:off x="3048000" y="10286151"/>
            <a:ext cx="1228725" cy="0"/>
          </a:xfrm>
          <a:custGeom>
            <a:avLst/>
            <a:gdLst/>
            <a:ahLst/>
            <a:cxnLst/>
            <a:rect l="l" t="t" r="r" b="b"/>
            <a:pathLst>
              <a:path w="1228725">
                <a:moveTo>
                  <a:pt x="0" y="0"/>
                </a:moveTo>
                <a:lnTo>
                  <a:pt x="1228724" y="0"/>
                </a:lnTo>
              </a:path>
            </a:pathLst>
          </a:custGeom>
          <a:ln w="3175">
            <a:solidFill>
              <a:srgbClr val="002998"/>
            </a:solidFill>
          </a:ln>
        </p:spPr>
        <p:txBody>
          <a:bodyPr wrap="square" lIns="0" tIns="0" rIns="0" bIns="0" rtlCol="0"/>
          <a:lstStyle/>
          <a:p>
            <a:endParaRPr/>
          </a:p>
        </p:txBody>
      </p:sp>
      <p:sp>
        <p:nvSpPr>
          <p:cNvPr id="17" name="object 17"/>
          <p:cNvSpPr/>
          <p:nvPr/>
        </p:nvSpPr>
        <p:spPr>
          <a:xfrm>
            <a:off x="2439247"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18" name="object 18"/>
          <p:cNvSpPr/>
          <p:nvPr/>
        </p:nvSpPr>
        <p:spPr>
          <a:xfrm>
            <a:off x="4269742"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19" name="object 19"/>
          <p:cNvSpPr/>
          <p:nvPr/>
        </p:nvSpPr>
        <p:spPr>
          <a:xfrm>
            <a:off x="3043762"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0" name="object 20"/>
          <p:cNvSpPr/>
          <p:nvPr/>
        </p:nvSpPr>
        <p:spPr>
          <a:xfrm>
            <a:off x="2439247" y="10286151"/>
            <a:ext cx="609600" cy="0"/>
          </a:xfrm>
          <a:custGeom>
            <a:avLst/>
            <a:gdLst/>
            <a:ahLst/>
            <a:cxnLst/>
            <a:rect l="l" t="t" r="r" b="b"/>
            <a:pathLst>
              <a:path w="609600">
                <a:moveTo>
                  <a:pt x="0" y="0"/>
                </a:moveTo>
                <a:lnTo>
                  <a:pt x="609599" y="0"/>
                </a:lnTo>
              </a:path>
            </a:pathLst>
          </a:custGeom>
          <a:ln w="3175">
            <a:solidFill>
              <a:srgbClr val="E8E8E8"/>
            </a:solidFill>
          </a:ln>
        </p:spPr>
        <p:txBody>
          <a:bodyPr wrap="square" lIns="0" tIns="0" rIns="0" bIns="0" rtlCol="0"/>
          <a:lstStyle/>
          <a:p>
            <a:endParaRPr/>
          </a:p>
        </p:txBody>
      </p:sp>
      <p:sp>
        <p:nvSpPr>
          <p:cNvPr id="21" name="object 21"/>
          <p:cNvSpPr/>
          <p:nvPr/>
        </p:nvSpPr>
        <p:spPr>
          <a:xfrm>
            <a:off x="1217504"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2" name="object 22"/>
          <p:cNvSpPr/>
          <p:nvPr/>
        </p:nvSpPr>
        <p:spPr>
          <a:xfrm>
            <a:off x="5487247"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3" name="object 23"/>
          <p:cNvSpPr/>
          <p:nvPr/>
        </p:nvSpPr>
        <p:spPr>
          <a:xfrm>
            <a:off x="4878494"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4" name="object 24"/>
          <p:cNvSpPr/>
          <p:nvPr/>
        </p:nvSpPr>
        <p:spPr>
          <a:xfrm>
            <a:off x="0" y="9676551"/>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002998"/>
          </a:solidFill>
        </p:spPr>
        <p:txBody>
          <a:bodyPr wrap="square" lIns="0" tIns="0" rIns="0" bIns="0" rtlCol="0"/>
          <a:lstStyle/>
          <a:p>
            <a:endParaRPr/>
          </a:p>
        </p:txBody>
      </p:sp>
      <p:sp>
        <p:nvSpPr>
          <p:cNvPr id="25" name="object 25"/>
          <p:cNvSpPr/>
          <p:nvPr/>
        </p:nvSpPr>
        <p:spPr>
          <a:xfrm>
            <a:off x="12800751" y="10286151"/>
            <a:ext cx="1219200" cy="0"/>
          </a:xfrm>
          <a:custGeom>
            <a:avLst/>
            <a:gdLst/>
            <a:ahLst/>
            <a:cxnLst/>
            <a:rect l="l" t="t" r="r" b="b"/>
            <a:pathLst>
              <a:path w="1219200">
                <a:moveTo>
                  <a:pt x="0" y="0"/>
                </a:moveTo>
                <a:lnTo>
                  <a:pt x="1219199" y="0"/>
                </a:lnTo>
              </a:path>
            </a:pathLst>
          </a:custGeom>
          <a:ln w="3175">
            <a:solidFill>
              <a:srgbClr val="DE665E"/>
            </a:solidFill>
          </a:ln>
        </p:spPr>
        <p:txBody>
          <a:bodyPr wrap="square" lIns="0" tIns="0" rIns="0" bIns="0" rtlCol="0"/>
          <a:lstStyle/>
          <a:p>
            <a:endParaRPr/>
          </a:p>
        </p:txBody>
      </p:sp>
      <p:sp>
        <p:nvSpPr>
          <p:cNvPr id="26" name="object 26"/>
          <p:cNvSpPr/>
          <p:nvPr/>
        </p:nvSpPr>
        <p:spPr>
          <a:xfrm>
            <a:off x="15240000" y="10286151"/>
            <a:ext cx="1228725" cy="0"/>
          </a:xfrm>
          <a:custGeom>
            <a:avLst/>
            <a:gdLst/>
            <a:ahLst/>
            <a:cxnLst/>
            <a:rect l="l" t="t" r="r" b="b"/>
            <a:pathLst>
              <a:path w="1228725">
                <a:moveTo>
                  <a:pt x="0" y="0"/>
                </a:moveTo>
                <a:lnTo>
                  <a:pt x="1228724" y="0"/>
                </a:lnTo>
              </a:path>
            </a:pathLst>
          </a:custGeom>
          <a:ln w="3175">
            <a:solidFill>
              <a:srgbClr val="002998"/>
            </a:solidFill>
          </a:ln>
        </p:spPr>
        <p:txBody>
          <a:bodyPr wrap="square" lIns="0" tIns="0" rIns="0" bIns="0" rtlCol="0"/>
          <a:lstStyle/>
          <a:p>
            <a:endParaRPr/>
          </a:p>
        </p:txBody>
      </p:sp>
      <p:sp>
        <p:nvSpPr>
          <p:cNvPr id="27" name="object 27"/>
          <p:cNvSpPr/>
          <p:nvPr/>
        </p:nvSpPr>
        <p:spPr>
          <a:xfrm>
            <a:off x="14631248"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28" name="object 28"/>
          <p:cNvSpPr/>
          <p:nvPr/>
        </p:nvSpPr>
        <p:spPr>
          <a:xfrm>
            <a:off x="16461742"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9" name="object 29"/>
          <p:cNvSpPr/>
          <p:nvPr/>
        </p:nvSpPr>
        <p:spPr>
          <a:xfrm>
            <a:off x="15235761"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30" name="object 30"/>
          <p:cNvSpPr/>
          <p:nvPr/>
        </p:nvSpPr>
        <p:spPr>
          <a:xfrm>
            <a:off x="14631248" y="10286151"/>
            <a:ext cx="609600" cy="0"/>
          </a:xfrm>
          <a:custGeom>
            <a:avLst/>
            <a:gdLst/>
            <a:ahLst/>
            <a:cxnLst/>
            <a:rect l="l" t="t" r="r" b="b"/>
            <a:pathLst>
              <a:path w="609600">
                <a:moveTo>
                  <a:pt x="0" y="0"/>
                </a:moveTo>
                <a:lnTo>
                  <a:pt x="609599" y="0"/>
                </a:lnTo>
              </a:path>
            </a:pathLst>
          </a:custGeom>
          <a:ln w="3175">
            <a:solidFill>
              <a:srgbClr val="E8E8E8"/>
            </a:solidFill>
          </a:ln>
        </p:spPr>
        <p:txBody>
          <a:bodyPr wrap="square" lIns="0" tIns="0" rIns="0" bIns="0" rtlCol="0"/>
          <a:lstStyle/>
          <a:p>
            <a:endParaRPr/>
          </a:p>
        </p:txBody>
      </p:sp>
      <p:sp>
        <p:nvSpPr>
          <p:cNvPr id="31" name="object 31"/>
          <p:cNvSpPr/>
          <p:nvPr/>
        </p:nvSpPr>
        <p:spPr>
          <a:xfrm>
            <a:off x="13409503"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32" name="object 32"/>
          <p:cNvSpPr/>
          <p:nvPr/>
        </p:nvSpPr>
        <p:spPr>
          <a:xfrm>
            <a:off x="17679248"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33" name="object 33"/>
          <p:cNvSpPr/>
          <p:nvPr/>
        </p:nvSpPr>
        <p:spPr>
          <a:xfrm>
            <a:off x="17070494"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34" name="object 34"/>
          <p:cNvSpPr/>
          <p:nvPr/>
        </p:nvSpPr>
        <p:spPr>
          <a:xfrm>
            <a:off x="12191999" y="9676551"/>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35" name="object 35"/>
          <p:cNvSpPr/>
          <p:nvPr/>
        </p:nvSpPr>
        <p:spPr>
          <a:xfrm>
            <a:off x="1042987" y="7242870"/>
            <a:ext cx="16202025" cy="0"/>
          </a:xfrm>
          <a:custGeom>
            <a:avLst/>
            <a:gdLst/>
            <a:ahLst/>
            <a:cxnLst/>
            <a:rect l="l" t="t" r="r" b="b"/>
            <a:pathLst>
              <a:path w="16202025">
                <a:moveTo>
                  <a:pt x="0" y="0"/>
                </a:moveTo>
                <a:lnTo>
                  <a:pt x="16202025" y="0"/>
                </a:lnTo>
              </a:path>
            </a:pathLst>
          </a:custGeom>
          <a:ln w="28575">
            <a:solidFill>
              <a:srgbClr val="5270FF"/>
            </a:solidFill>
          </a:ln>
        </p:spPr>
        <p:txBody>
          <a:bodyPr wrap="square" lIns="0" tIns="0" rIns="0" bIns="0" rtlCol="0"/>
          <a:lstStyle/>
          <a:p>
            <a:endParaRPr/>
          </a:p>
        </p:txBody>
      </p:sp>
      <p:sp>
        <p:nvSpPr>
          <p:cNvPr id="36" name="object 36"/>
          <p:cNvSpPr/>
          <p:nvPr/>
        </p:nvSpPr>
        <p:spPr>
          <a:xfrm>
            <a:off x="8861773" y="6961170"/>
            <a:ext cx="568325" cy="567055"/>
          </a:xfrm>
          <a:custGeom>
            <a:avLst/>
            <a:gdLst/>
            <a:ahLst/>
            <a:cxnLst/>
            <a:rect l="l" t="t" r="r" b="b"/>
            <a:pathLst>
              <a:path w="568325" h="567054">
                <a:moveTo>
                  <a:pt x="42980" y="566896"/>
                </a:moveTo>
                <a:lnTo>
                  <a:pt x="3148" y="540145"/>
                </a:lnTo>
                <a:lnTo>
                  <a:pt x="0" y="524005"/>
                </a:lnTo>
                <a:lnTo>
                  <a:pt x="3148" y="507862"/>
                </a:lnTo>
                <a:lnTo>
                  <a:pt x="12593" y="493665"/>
                </a:lnTo>
                <a:lnTo>
                  <a:pt x="223339" y="283205"/>
                </a:lnTo>
                <a:lnTo>
                  <a:pt x="13074" y="73243"/>
                </a:lnTo>
                <a:lnTo>
                  <a:pt x="3629" y="59053"/>
                </a:lnTo>
                <a:lnTo>
                  <a:pt x="481" y="42909"/>
                </a:lnTo>
                <a:lnTo>
                  <a:pt x="3629" y="26765"/>
                </a:lnTo>
                <a:lnTo>
                  <a:pt x="13074" y="12575"/>
                </a:lnTo>
                <a:lnTo>
                  <a:pt x="27278" y="3143"/>
                </a:lnTo>
                <a:lnTo>
                  <a:pt x="43446" y="0"/>
                </a:lnTo>
                <a:lnTo>
                  <a:pt x="59617" y="3143"/>
                </a:lnTo>
                <a:lnTo>
                  <a:pt x="73830" y="12575"/>
                </a:lnTo>
                <a:lnTo>
                  <a:pt x="284095" y="222537"/>
                </a:lnTo>
                <a:lnTo>
                  <a:pt x="405611" y="222537"/>
                </a:lnTo>
                <a:lnTo>
                  <a:pt x="344851" y="283205"/>
                </a:lnTo>
                <a:lnTo>
                  <a:pt x="405616" y="343873"/>
                </a:lnTo>
                <a:lnTo>
                  <a:pt x="284112" y="343873"/>
                </a:lnTo>
                <a:lnTo>
                  <a:pt x="73366" y="554333"/>
                </a:lnTo>
                <a:lnTo>
                  <a:pt x="66627" y="559829"/>
                </a:lnTo>
                <a:lnTo>
                  <a:pt x="59153" y="563755"/>
                </a:lnTo>
                <a:lnTo>
                  <a:pt x="51189" y="566111"/>
                </a:lnTo>
                <a:lnTo>
                  <a:pt x="42980" y="566896"/>
                </a:lnTo>
                <a:close/>
              </a:path>
              <a:path w="568325" h="567054">
                <a:moveTo>
                  <a:pt x="405611" y="222537"/>
                </a:moveTo>
                <a:lnTo>
                  <a:pt x="284095" y="222537"/>
                </a:lnTo>
                <a:lnTo>
                  <a:pt x="494377" y="12575"/>
                </a:lnTo>
                <a:lnTo>
                  <a:pt x="508585" y="3143"/>
                </a:lnTo>
                <a:lnTo>
                  <a:pt x="524748" y="0"/>
                </a:lnTo>
                <a:lnTo>
                  <a:pt x="540914" y="3143"/>
                </a:lnTo>
                <a:lnTo>
                  <a:pt x="555132" y="12575"/>
                </a:lnTo>
                <a:lnTo>
                  <a:pt x="564568" y="26765"/>
                </a:lnTo>
                <a:lnTo>
                  <a:pt x="567713" y="42909"/>
                </a:lnTo>
                <a:lnTo>
                  <a:pt x="564568" y="59053"/>
                </a:lnTo>
                <a:lnTo>
                  <a:pt x="555132" y="73243"/>
                </a:lnTo>
                <a:lnTo>
                  <a:pt x="405611" y="222537"/>
                </a:lnTo>
                <a:close/>
              </a:path>
              <a:path w="568325" h="567054">
                <a:moveTo>
                  <a:pt x="524763" y="566398"/>
                </a:moveTo>
                <a:lnTo>
                  <a:pt x="284112" y="343873"/>
                </a:lnTo>
                <a:lnTo>
                  <a:pt x="405616" y="343873"/>
                </a:lnTo>
                <a:lnTo>
                  <a:pt x="555150" y="493167"/>
                </a:lnTo>
                <a:lnTo>
                  <a:pt x="564585" y="507355"/>
                </a:lnTo>
                <a:lnTo>
                  <a:pt x="567730" y="523495"/>
                </a:lnTo>
                <a:lnTo>
                  <a:pt x="564585" y="539638"/>
                </a:lnTo>
                <a:lnTo>
                  <a:pt x="532970" y="565613"/>
                </a:lnTo>
                <a:lnTo>
                  <a:pt x="524763" y="566398"/>
                </a:lnTo>
                <a:close/>
              </a:path>
            </a:pathLst>
          </a:custGeom>
          <a:solidFill>
            <a:srgbClr val="FFFFFF"/>
          </a:solidFill>
        </p:spPr>
        <p:txBody>
          <a:bodyPr wrap="square" lIns="0" tIns="0" rIns="0" bIns="0" rtlCol="0"/>
          <a:lstStyle/>
          <a:p>
            <a:endParaRPr/>
          </a:p>
        </p:txBody>
      </p:sp>
      <p:sp>
        <p:nvSpPr>
          <p:cNvPr id="37" name="object 37"/>
          <p:cNvSpPr txBox="1"/>
          <p:nvPr/>
        </p:nvSpPr>
        <p:spPr>
          <a:xfrm>
            <a:off x="13424472" y="6500843"/>
            <a:ext cx="2533650" cy="572770"/>
          </a:xfrm>
          <a:prstGeom prst="rect">
            <a:avLst/>
          </a:prstGeom>
        </p:spPr>
        <p:txBody>
          <a:bodyPr vert="horz" wrap="square" lIns="0" tIns="17780" rIns="0" bIns="0" rtlCol="0">
            <a:spAutoFit/>
          </a:bodyPr>
          <a:lstStyle/>
          <a:p>
            <a:pPr marL="12700">
              <a:lnSpc>
                <a:spcPct val="100000"/>
              </a:lnSpc>
              <a:spcBef>
                <a:spcPts val="140"/>
              </a:spcBef>
            </a:pPr>
            <a:r>
              <a:rPr sz="3550" b="1" spc="330" dirty="0">
                <a:solidFill>
                  <a:srgbClr val="E8E8E8"/>
                </a:solidFill>
                <a:latin typeface="Courier New"/>
                <a:cs typeface="Courier New"/>
              </a:rPr>
              <a:t>ZHUANDYK</a:t>
            </a:r>
            <a:endParaRPr sz="3550">
              <a:latin typeface="Courier New"/>
              <a:cs typeface="Courier New"/>
            </a:endParaRPr>
          </a:p>
        </p:txBody>
      </p:sp>
      <p:sp>
        <p:nvSpPr>
          <p:cNvPr id="38" name="object 38"/>
          <p:cNvSpPr txBox="1"/>
          <p:nvPr/>
        </p:nvSpPr>
        <p:spPr>
          <a:xfrm>
            <a:off x="2468668" y="5097522"/>
            <a:ext cx="10616565" cy="2967355"/>
          </a:xfrm>
          <a:prstGeom prst="rect">
            <a:avLst/>
          </a:prstGeom>
        </p:spPr>
        <p:txBody>
          <a:bodyPr vert="horz" wrap="square" lIns="0" tIns="388620" rIns="0" bIns="0" rtlCol="0">
            <a:spAutoFit/>
          </a:bodyPr>
          <a:lstStyle/>
          <a:p>
            <a:pPr marL="4928870">
              <a:lnSpc>
                <a:spcPct val="100000"/>
              </a:lnSpc>
              <a:spcBef>
                <a:spcPts val="3060"/>
              </a:spcBef>
            </a:pPr>
            <a:r>
              <a:rPr sz="5000" b="1" spc="370" dirty="0">
                <a:solidFill>
                  <a:srgbClr val="E8E8E8"/>
                </a:solidFill>
                <a:latin typeface="Courier New"/>
                <a:cs typeface="Courier New"/>
              </a:rPr>
              <a:t>MADE</a:t>
            </a:r>
            <a:r>
              <a:rPr sz="5000" b="1" spc="975" dirty="0">
                <a:solidFill>
                  <a:srgbClr val="E8E8E8"/>
                </a:solidFill>
                <a:latin typeface="Courier New"/>
                <a:cs typeface="Courier New"/>
              </a:rPr>
              <a:t> </a:t>
            </a:r>
            <a:r>
              <a:rPr sz="5000" b="1" spc="330" dirty="0">
                <a:solidFill>
                  <a:srgbClr val="E8E8E8"/>
                </a:solidFill>
                <a:latin typeface="Courier New"/>
                <a:cs typeface="Courier New"/>
              </a:rPr>
              <a:t>BY:</a:t>
            </a:r>
            <a:endParaRPr sz="5000">
              <a:latin typeface="Courier New"/>
              <a:cs typeface="Courier New"/>
            </a:endParaRPr>
          </a:p>
          <a:p>
            <a:pPr marR="5080" algn="r">
              <a:lnSpc>
                <a:spcPct val="100000"/>
              </a:lnSpc>
              <a:spcBef>
                <a:spcPts val="2120"/>
              </a:spcBef>
              <a:tabLst>
                <a:tab pos="8401685" algn="l"/>
              </a:tabLst>
            </a:pPr>
            <a:r>
              <a:rPr sz="3600" b="1" spc="350" dirty="0">
                <a:solidFill>
                  <a:srgbClr val="5270FF"/>
                </a:solidFill>
                <a:latin typeface="Courier New"/>
                <a:cs typeface="Courier New"/>
              </a:rPr>
              <a:t>ALISHE</a:t>
            </a:r>
            <a:r>
              <a:rPr sz="3600" b="1" spc="-5" dirty="0">
                <a:solidFill>
                  <a:srgbClr val="5270FF"/>
                </a:solidFill>
                <a:latin typeface="Courier New"/>
                <a:cs typeface="Courier New"/>
              </a:rPr>
              <a:t>R</a:t>
            </a:r>
            <a:r>
              <a:rPr sz="3600" b="1" spc="710" dirty="0">
                <a:solidFill>
                  <a:srgbClr val="5270FF"/>
                </a:solidFill>
                <a:latin typeface="Courier New"/>
                <a:cs typeface="Courier New"/>
              </a:rPr>
              <a:t> </a:t>
            </a:r>
            <a:r>
              <a:rPr sz="3600" b="1" spc="350" dirty="0">
                <a:solidFill>
                  <a:srgbClr val="E8E8E8"/>
                </a:solidFill>
                <a:latin typeface="Courier New"/>
                <a:cs typeface="Courier New"/>
              </a:rPr>
              <a:t>YEGIZO</a:t>
            </a:r>
            <a:r>
              <a:rPr sz="3600" b="1" spc="-5" dirty="0">
                <a:solidFill>
                  <a:srgbClr val="E8E8E8"/>
                </a:solidFill>
                <a:latin typeface="Courier New"/>
                <a:cs typeface="Courier New"/>
              </a:rPr>
              <a:t>V</a:t>
            </a:r>
            <a:r>
              <a:rPr sz="3600" b="1" dirty="0">
                <a:solidFill>
                  <a:srgbClr val="E8E8E8"/>
                </a:solidFill>
                <a:latin typeface="Courier New"/>
                <a:cs typeface="Courier New"/>
              </a:rPr>
              <a:t>	</a:t>
            </a:r>
            <a:r>
              <a:rPr sz="3550" b="1" spc="375" dirty="0">
                <a:solidFill>
                  <a:srgbClr val="5270FF"/>
                </a:solidFill>
                <a:latin typeface="Courier New"/>
                <a:cs typeface="Courier New"/>
              </a:rPr>
              <a:t>SULTA</a:t>
            </a:r>
            <a:r>
              <a:rPr sz="3550" b="1" spc="20" dirty="0">
                <a:solidFill>
                  <a:srgbClr val="5270FF"/>
                </a:solidFill>
                <a:latin typeface="Courier New"/>
                <a:cs typeface="Courier New"/>
              </a:rPr>
              <a:t>N</a:t>
            </a:r>
            <a:endParaRPr sz="3550">
              <a:latin typeface="Courier New"/>
              <a:cs typeface="Courier New"/>
            </a:endParaRPr>
          </a:p>
          <a:p>
            <a:pPr marR="98425" algn="r">
              <a:lnSpc>
                <a:spcPct val="100000"/>
              </a:lnSpc>
              <a:spcBef>
                <a:spcPts val="3440"/>
              </a:spcBef>
              <a:tabLst>
                <a:tab pos="7670165" algn="l"/>
              </a:tabLst>
            </a:pPr>
            <a:r>
              <a:rPr sz="3600" b="1" spc="350" dirty="0">
                <a:solidFill>
                  <a:srgbClr val="5270FF"/>
                </a:solidFill>
                <a:latin typeface="Courier New"/>
                <a:cs typeface="Courier New"/>
              </a:rPr>
              <a:t>ZHUSSUPAL</a:t>
            </a:r>
            <a:r>
              <a:rPr sz="3600" b="1" spc="-5" dirty="0">
                <a:solidFill>
                  <a:srgbClr val="5270FF"/>
                </a:solidFill>
                <a:latin typeface="Courier New"/>
                <a:cs typeface="Courier New"/>
              </a:rPr>
              <a:t>I</a:t>
            </a:r>
            <a:r>
              <a:rPr sz="3600" b="1" spc="710" dirty="0">
                <a:solidFill>
                  <a:srgbClr val="5270FF"/>
                </a:solidFill>
                <a:latin typeface="Courier New"/>
                <a:cs typeface="Courier New"/>
              </a:rPr>
              <a:t> </a:t>
            </a:r>
            <a:r>
              <a:rPr sz="3600" b="1" spc="350" dirty="0">
                <a:solidFill>
                  <a:srgbClr val="E8E8E8"/>
                </a:solidFill>
                <a:latin typeface="Courier New"/>
                <a:cs typeface="Courier New"/>
              </a:rPr>
              <a:t>SALAMA</a:t>
            </a:r>
            <a:r>
              <a:rPr sz="3600" b="1" spc="-5" dirty="0">
                <a:solidFill>
                  <a:srgbClr val="E8E8E8"/>
                </a:solidFill>
                <a:latin typeface="Courier New"/>
                <a:cs typeface="Courier New"/>
              </a:rPr>
              <a:t>T</a:t>
            </a:r>
            <a:r>
              <a:rPr sz="3600" b="1" dirty="0">
                <a:solidFill>
                  <a:srgbClr val="E8E8E8"/>
                </a:solidFill>
                <a:latin typeface="Courier New"/>
                <a:cs typeface="Courier New"/>
              </a:rPr>
              <a:t>	</a:t>
            </a:r>
            <a:r>
              <a:rPr sz="3550" b="1" spc="375" dirty="0">
                <a:solidFill>
                  <a:srgbClr val="5270FF"/>
                </a:solidFill>
                <a:latin typeface="Courier New"/>
                <a:cs typeface="Courier New"/>
              </a:rPr>
              <a:t>YERMAKHA</a:t>
            </a:r>
            <a:r>
              <a:rPr sz="3550" b="1" spc="20" dirty="0">
                <a:solidFill>
                  <a:srgbClr val="5270FF"/>
                </a:solidFill>
                <a:latin typeface="Courier New"/>
                <a:cs typeface="Courier New"/>
              </a:rPr>
              <a:t>N</a:t>
            </a:r>
            <a:endParaRPr sz="3550">
              <a:latin typeface="Courier New"/>
              <a:cs typeface="Courier New"/>
            </a:endParaRPr>
          </a:p>
        </p:txBody>
      </p:sp>
      <p:sp>
        <p:nvSpPr>
          <p:cNvPr id="39" name="object 39"/>
          <p:cNvSpPr txBox="1"/>
          <p:nvPr/>
        </p:nvSpPr>
        <p:spPr>
          <a:xfrm>
            <a:off x="13330462" y="7486650"/>
            <a:ext cx="3810000" cy="572770"/>
          </a:xfrm>
          <a:prstGeom prst="rect">
            <a:avLst/>
          </a:prstGeom>
        </p:spPr>
        <p:txBody>
          <a:bodyPr vert="horz" wrap="square" lIns="0" tIns="17780" rIns="0" bIns="0" rtlCol="0">
            <a:spAutoFit/>
          </a:bodyPr>
          <a:lstStyle/>
          <a:p>
            <a:pPr marL="12700">
              <a:lnSpc>
                <a:spcPct val="100000"/>
              </a:lnSpc>
              <a:spcBef>
                <a:spcPts val="140"/>
              </a:spcBef>
            </a:pPr>
            <a:r>
              <a:rPr sz="3550" b="1" spc="345" dirty="0">
                <a:solidFill>
                  <a:srgbClr val="E8E8E8"/>
                </a:solidFill>
                <a:latin typeface="Courier New"/>
                <a:cs typeface="Courier New"/>
              </a:rPr>
              <a:t>KUANYSHBEKOV</a:t>
            </a:r>
            <a:endParaRPr sz="3550">
              <a:latin typeface="Courier New"/>
              <a:cs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8E8E8"/>
          </a:solidFill>
        </p:spPr>
        <p:txBody>
          <a:bodyPr wrap="square" lIns="0" tIns="0" rIns="0" bIns="0" rtlCol="0"/>
          <a:lstStyle/>
          <a:p>
            <a:endParaRPr/>
          </a:p>
        </p:txBody>
      </p:sp>
      <p:sp>
        <p:nvSpPr>
          <p:cNvPr id="3" name="object 3"/>
          <p:cNvSpPr/>
          <p:nvPr/>
        </p:nvSpPr>
        <p:spPr>
          <a:xfrm>
            <a:off x="457513" y="2863244"/>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002998"/>
          </a:solidFill>
        </p:spPr>
        <p:txBody>
          <a:bodyPr wrap="square" lIns="0" tIns="0" rIns="0" bIns="0" rtlCol="0"/>
          <a:lstStyle/>
          <a:p>
            <a:endParaRPr/>
          </a:p>
        </p:txBody>
      </p:sp>
      <p:sp>
        <p:nvSpPr>
          <p:cNvPr id="4" name="object 4"/>
          <p:cNvSpPr/>
          <p:nvPr/>
        </p:nvSpPr>
        <p:spPr>
          <a:xfrm>
            <a:off x="457518" y="1140148"/>
            <a:ext cx="571500" cy="1152525"/>
          </a:xfrm>
          <a:custGeom>
            <a:avLst/>
            <a:gdLst/>
            <a:ahLst/>
            <a:cxnLst/>
            <a:rect l="l" t="t" r="r" b="b"/>
            <a:pathLst>
              <a:path w="571500" h="1152525">
                <a:moveTo>
                  <a:pt x="0" y="1152524"/>
                </a:moveTo>
                <a:lnTo>
                  <a:pt x="0" y="0"/>
                </a:lnTo>
                <a:lnTo>
                  <a:pt x="571499" y="0"/>
                </a:lnTo>
                <a:lnTo>
                  <a:pt x="571499" y="1152524"/>
                </a:lnTo>
                <a:lnTo>
                  <a:pt x="0" y="1152524"/>
                </a:lnTo>
                <a:close/>
              </a:path>
            </a:pathLst>
          </a:custGeom>
          <a:solidFill>
            <a:srgbClr val="002998"/>
          </a:solidFill>
        </p:spPr>
        <p:txBody>
          <a:bodyPr wrap="square" lIns="0" tIns="0" rIns="0" bIns="0" rtlCol="0"/>
          <a:lstStyle/>
          <a:p>
            <a:endParaRPr/>
          </a:p>
        </p:txBody>
      </p:sp>
      <p:sp>
        <p:nvSpPr>
          <p:cNvPr id="5" name="object 5"/>
          <p:cNvSpPr/>
          <p:nvPr/>
        </p:nvSpPr>
        <p:spPr>
          <a:xfrm>
            <a:off x="0" y="1142017"/>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6" name="object 6"/>
          <p:cNvSpPr/>
          <p:nvPr/>
        </p:nvSpPr>
        <p:spPr>
          <a:xfrm>
            <a:off x="457508" y="570827"/>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7" name="object 7"/>
          <p:cNvSpPr/>
          <p:nvPr/>
        </p:nvSpPr>
        <p:spPr>
          <a:xfrm>
            <a:off x="0" y="6288291"/>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DE665E"/>
          </a:solidFill>
        </p:spPr>
        <p:txBody>
          <a:bodyPr wrap="square" lIns="0" tIns="0" rIns="0" bIns="0" rtlCol="0"/>
          <a:lstStyle/>
          <a:p>
            <a:endParaRPr/>
          </a:p>
        </p:txBody>
      </p:sp>
      <p:sp>
        <p:nvSpPr>
          <p:cNvPr id="8" name="object 8"/>
          <p:cNvSpPr/>
          <p:nvPr/>
        </p:nvSpPr>
        <p:spPr>
          <a:xfrm>
            <a:off x="457508" y="4577119"/>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9" name="object 9"/>
          <p:cNvSpPr/>
          <p:nvPr/>
        </p:nvSpPr>
        <p:spPr>
          <a:xfrm>
            <a:off x="457508" y="5717101"/>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0" name="object 10"/>
          <p:cNvSpPr/>
          <p:nvPr/>
        </p:nvSpPr>
        <p:spPr>
          <a:xfrm>
            <a:off x="457508" y="7430672"/>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002998"/>
          </a:solidFill>
        </p:spPr>
        <p:txBody>
          <a:bodyPr wrap="square" lIns="0" tIns="0" rIns="0" bIns="0" rtlCol="0"/>
          <a:lstStyle/>
          <a:p>
            <a:endParaRPr/>
          </a:p>
        </p:txBody>
      </p:sp>
      <p:sp>
        <p:nvSpPr>
          <p:cNvPr id="11" name="object 11"/>
          <p:cNvSpPr/>
          <p:nvPr/>
        </p:nvSpPr>
        <p:spPr>
          <a:xfrm>
            <a:off x="0" y="9144244"/>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DE665E"/>
          </a:solidFill>
        </p:spPr>
        <p:txBody>
          <a:bodyPr wrap="square" lIns="0" tIns="0" rIns="0" bIns="0" rtlCol="0"/>
          <a:lstStyle/>
          <a:p>
            <a:endParaRPr/>
          </a:p>
        </p:txBody>
      </p:sp>
      <p:sp>
        <p:nvSpPr>
          <p:cNvPr id="12" name="object 12"/>
          <p:cNvSpPr/>
          <p:nvPr/>
        </p:nvSpPr>
        <p:spPr>
          <a:xfrm>
            <a:off x="0" y="9715446"/>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13" name="object 13"/>
          <p:cNvSpPr/>
          <p:nvPr/>
        </p:nvSpPr>
        <p:spPr>
          <a:xfrm>
            <a:off x="0" y="6859482"/>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14" name="object 14"/>
          <p:cNvSpPr/>
          <p:nvPr/>
        </p:nvSpPr>
        <p:spPr>
          <a:xfrm>
            <a:off x="0" y="3434434"/>
            <a:ext cx="457834" cy="1143000"/>
          </a:xfrm>
          <a:custGeom>
            <a:avLst/>
            <a:gdLst/>
            <a:ahLst/>
            <a:cxnLst/>
            <a:rect l="l" t="t" r="r" b="b"/>
            <a:pathLst>
              <a:path w="457834" h="1143000">
                <a:moveTo>
                  <a:pt x="0" y="1142999"/>
                </a:moveTo>
                <a:lnTo>
                  <a:pt x="0" y="0"/>
                </a:lnTo>
                <a:lnTo>
                  <a:pt x="457821" y="0"/>
                </a:lnTo>
                <a:lnTo>
                  <a:pt x="457821" y="1142999"/>
                </a:lnTo>
                <a:lnTo>
                  <a:pt x="0" y="1142999"/>
                </a:lnTo>
                <a:close/>
              </a:path>
            </a:pathLst>
          </a:custGeom>
          <a:solidFill>
            <a:srgbClr val="E8E8E8"/>
          </a:solidFill>
        </p:spPr>
        <p:txBody>
          <a:bodyPr wrap="square" lIns="0" tIns="0" rIns="0" bIns="0" rtlCol="0"/>
          <a:lstStyle/>
          <a:p>
            <a:endParaRPr/>
          </a:p>
        </p:txBody>
      </p:sp>
      <p:sp>
        <p:nvSpPr>
          <p:cNvPr id="15" name="object 15"/>
          <p:cNvSpPr/>
          <p:nvPr/>
        </p:nvSpPr>
        <p:spPr>
          <a:xfrm>
            <a:off x="457513" y="8001565"/>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E8E8E8"/>
          </a:solidFill>
        </p:spPr>
        <p:txBody>
          <a:bodyPr wrap="square" lIns="0" tIns="0" rIns="0" bIns="0" rtlCol="0"/>
          <a:lstStyle/>
          <a:p>
            <a:endParaRPr/>
          </a:p>
        </p:txBody>
      </p:sp>
      <p:sp>
        <p:nvSpPr>
          <p:cNvPr id="16" name="object 16"/>
          <p:cNvSpPr/>
          <p:nvPr/>
        </p:nvSpPr>
        <p:spPr>
          <a:xfrm>
            <a:off x="1961873" y="2933325"/>
            <a:ext cx="7381874" cy="463867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9498272" y="2875591"/>
            <a:ext cx="7505699" cy="4695824"/>
          </a:xfrm>
          <a:prstGeom prst="rect">
            <a:avLst/>
          </a:prstGeom>
          <a:blipFill>
            <a:blip r:embed="rId3" cstate="print"/>
            <a:stretch>
              <a:fillRect/>
            </a:stretch>
          </a:blipFill>
        </p:spPr>
        <p:txBody>
          <a:bodyPr wrap="square" lIns="0" tIns="0" rIns="0" bIns="0" rtlCol="0"/>
          <a:lstStyle/>
          <a:p>
            <a:endParaRPr/>
          </a:p>
        </p:txBody>
      </p:sp>
      <p:sp>
        <p:nvSpPr>
          <p:cNvPr id="18" name="object 18"/>
          <p:cNvSpPr txBox="1">
            <a:spLocks noGrp="1"/>
          </p:cNvSpPr>
          <p:nvPr>
            <p:ph type="title"/>
          </p:nvPr>
        </p:nvSpPr>
        <p:spPr>
          <a:xfrm>
            <a:off x="1494551" y="1010290"/>
            <a:ext cx="14426565" cy="629920"/>
          </a:xfrm>
          <a:prstGeom prst="rect">
            <a:avLst/>
          </a:prstGeom>
        </p:spPr>
        <p:txBody>
          <a:bodyPr vert="horz" wrap="square" lIns="0" tIns="14605" rIns="0" bIns="0" rtlCol="0">
            <a:spAutoFit/>
          </a:bodyPr>
          <a:lstStyle/>
          <a:p>
            <a:pPr marL="12700">
              <a:lnSpc>
                <a:spcPct val="100000"/>
              </a:lnSpc>
              <a:spcBef>
                <a:spcPts val="115"/>
              </a:spcBef>
            </a:pPr>
            <a:r>
              <a:rPr sz="3950" spc="350" dirty="0"/>
              <a:t>ANALYSIS </a:t>
            </a:r>
            <a:r>
              <a:rPr sz="3950" spc="270" dirty="0">
                <a:solidFill>
                  <a:srgbClr val="000000"/>
                </a:solidFill>
              </a:rPr>
              <a:t>AND </a:t>
            </a:r>
            <a:r>
              <a:rPr sz="3950" spc="360" dirty="0">
                <a:solidFill>
                  <a:srgbClr val="000000"/>
                </a:solidFill>
              </a:rPr>
              <a:t>GOOGLEMAPS </a:t>
            </a:r>
            <a:r>
              <a:rPr sz="3950" spc="345" dirty="0">
                <a:solidFill>
                  <a:srgbClr val="000000"/>
                </a:solidFill>
              </a:rPr>
              <a:t>RESULTS </a:t>
            </a:r>
            <a:r>
              <a:rPr sz="3950" spc="305" dirty="0">
                <a:solidFill>
                  <a:srgbClr val="000000"/>
                </a:solidFill>
              </a:rPr>
              <a:t>FROM</a:t>
            </a:r>
            <a:r>
              <a:rPr sz="3950" spc="2665" dirty="0">
                <a:solidFill>
                  <a:srgbClr val="000000"/>
                </a:solidFill>
              </a:rPr>
              <a:t> </a:t>
            </a:r>
            <a:r>
              <a:rPr sz="3950" spc="305" dirty="0">
                <a:solidFill>
                  <a:srgbClr val="000000"/>
                </a:solidFill>
              </a:rPr>
              <a:t>GIF:</a:t>
            </a:r>
            <a:endParaRPr sz="39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147709" y="0"/>
            <a:ext cx="1140460" cy="38100"/>
          </a:xfrm>
          <a:custGeom>
            <a:avLst/>
            <a:gdLst/>
            <a:ahLst/>
            <a:cxnLst/>
            <a:rect l="l" t="t" r="r" b="b"/>
            <a:pathLst>
              <a:path w="1140459" h="38100">
                <a:moveTo>
                  <a:pt x="0" y="38099"/>
                </a:moveTo>
                <a:lnTo>
                  <a:pt x="1140289" y="38099"/>
                </a:lnTo>
                <a:lnTo>
                  <a:pt x="1140289" y="0"/>
                </a:lnTo>
                <a:lnTo>
                  <a:pt x="0" y="0"/>
                </a:lnTo>
                <a:lnTo>
                  <a:pt x="0" y="38099"/>
                </a:lnTo>
                <a:close/>
              </a:path>
            </a:pathLst>
          </a:custGeom>
          <a:solidFill>
            <a:srgbClr val="E8E8E8"/>
          </a:solidFill>
        </p:spPr>
        <p:txBody>
          <a:bodyPr wrap="square" lIns="0" tIns="0" rIns="0" bIns="0" rtlCol="0"/>
          <a:lstStyle/>
          <a:p>
            <a:endParaRPr/>
          </a:p>
        </p:txBody>
      </p:sp>
      <p:sp>
        <p:nvSpPr>
          <p:cNvPr id="3" name="object 3"/>
          <p:cNvSpPr/>
          <p:nvPr/>
        </p:nvSpPr>
        <p:spPr>
          <a:xfrm>
            <a:off x="0" y="0"/>
            <a:ext cx="16574769" cy="38100"/>
          </a:xfrm>
          <a:custGeom>
            <a:avLst/>
            <a:gdLst/>
            <a:ahLst/>
            <a:cxnLst/>
            <a:rect l="l" t="t" r="r" b="b"/>
            <a:pathLst>
              <a:path w="16574769" h="38100">
                <a:moveTo>
                  <a:pt x="0" y="38099"/>
                </a:moveTo>
                <a:lnTo>
                  <a:pt x="16574423" y="38099"/>
                </a:lnTo>
                <a:lnTo>
                  <a:pt x="16574423" y="0"/>
                </a:lnTo>
                <a:lnTo>
                  <a:pt x="0" y="0"/>
                </a:lnTo>
                <a:lnTo>
                  <a:pt x="0" y="38099"/>
                </a:lnTo>
                <a:close/>
              </a:path>
            </a:pathLst>
          </a:custGeom>
          <a:solidFill>
            <a:srgbClr val="E8E8E8"/>
          </a:solidFill>
        </p:spPr>
        <p:txBody>
          <a:bodyPr wrap="square" lIns="0" tIns="0" rIns="0" bIns="0" rtlCol="0"/>
          <a:lstStyle/>
          <a:p>
            <a:endParaRPr/>
          </a:p>
        </p:txBody>
      </p:sp>
      <p:sp>
        <p:nvSpPr>
          <p:cNvPr id="4" name="object 4"/>
          <p:cNvSpPr/>
          <p:nvPr/>
        </p:nvSpPr>
        <p:spPr>
          <a:xfrm>
            <a:off x="0" y="3286125"/>
            <a:ext cx="18288000" cy="7038975"/>
          </a:xfrm>
          <a:custGeom>
            <a:avLst/>
            <a:gdLst/>
            <a:ahLst/>
            <a:cxnLst/>
            <a:rect l="l" t="t" r="r" b="b"/>
            <a:pathLst>
              <a:path w="18288000" h="7038975">
                <a:moveTo>
                  <a:pt x="0" y="7038974"/>
                </a:moveTo>
                <a:lnTo>
                  <a:pt x="18287999" y="7038974"/>
                </a:lnTo>
                <a:lnTo>
                  <a:pt x="18287999" y="0"/>
                </a:lnTo>
                <a:lnTo>
                  <a:pt x="0" y="0"/>
                </a:lnTo>
                <a:lnTo>
                  <a:pt x="0" y="7038974"/>
                </a:lnTo>
                <a:close/>
              </a:path>
            </a:pathLst>
          </a:custGeom>
          <a:solidFill>
            <a:srgbClr val="E8E8E8"/>
          </a:solidFill>
        </p:spPr>
        <p:txBody>
          <a:bodyPr wrap="square" lIns="0" tIns="0" rIns="0" bIns="0" rtlCol="0"/>
          <a:lstStyle/>
          <a:p>
            <a:endParaRPr/>
          </a:p>
        </p:txBody>
      </p:sp>
      <p:sp>
        <p:nvSpPr>
          <p:cNvPr id="5" name="object 5"/>
          <p:cNvSpPr/>
          <p:nvPr/>
        </p:nvSpPr>
        <p:spPr>
          <a:xfrm>
            <a:off x="0" y="38100"/>
            <a:ext cx="18288000" cy="3209925"/>
          </a:xfrm>
          <a:custGeom>
            <a:avLst/>
            <a:gdLst/>
            <a:ahLst/>
            <a:cxnLst/>
            <a:rect l="l" t="t" r="r" b="b"/>
            <a:pathLst>
              <a:path w="18288000" h="3209925">
                <a:moveTo>
                  <a:pt x="0" y="0"/>
                </a:moveTo>
                <a:lnTo>
                  <a:pt x="18287999" y="0"/>
                </a:lnTo>
                <a:lnTo>
                  <a:pt x="18287999" y="3209924"/>
                </a:lnTo>
                <a:lnTo>
                  <a:pt x="0" y="3209924"/>
                </a:lnTo>
                <a:lnTo>
                  <a:pt x="0" y="0"/>
                </a:lnTo>
                <a:close/>
              </a:path>
            </a:pathLst>
          </a:custGeom>
          <a:solidFill>
            <a:srgbClr val="002998"/>
          </a:solidFill>
        </p:spPr>
        <p:txBody>
          <a:bodyPr wrap="square" lIns="0" tIns="0" rIns="0" bIns="0" rtlCol="0"/>
          <a:lstStyle/>
          <a:p>
            <a:endParaRPr/>
          </a:p>
        </p:txBody>
      </p:sp>
      <p:sp>
        <p:nvSpPr>
          <p:cNvPr id="6" name="object 6"/>
          <p:cNvSpPr/>
          <p:nvPr/>
        </p:nvSpPr>
        <p:spPr>
          <a:xfrm>
            <a:off x="16574423" y="29446"/>
            <a:ext cx="573405" cy="0"/>
          </a:xfrm>
          <a:custGeom>
            <a:avLst/>
            <a:gdLst/>
            <a:ahLst/>
            <a:cxnLst/>
            <a:rect l="l" t="t" r="r" b="b"/>
            <a:pathLst>
              <a:path w="573405">
                <a:moveTo>
                  <a:pt x="0" y="0"/>
                </a:moveTo>
                <a:lnTo>
                  <a:pt x="573285" y="0"/>
                </a:lnTo>
              </a:path>
            </a:pathLst>
          </a:custGeom>
          <a:ln w="58892">
            <a:solidFill>
              <a:srgbClr val="E8E8E8"/>
            </a:solidFill>
          </a:ln>
        </p:spPr>
        <p:txBody>
          <a:bodyPr wrap="square" lIns="0" tIns="0" rIns="0" bIns="0" rtlCol="0"/>
          <a:lstStyle/>
          <a:p>
            <a:endParaRPr/>
          </a:p>
        </p:txBody>
      </p:sp>
      <p:sp>
        <p:nvSpPr>
          <p:cNvPr id="7" name="object 7"/>
          <p:cNvSpPr/>
          <p:nvPr/>
        </p:nvSpPr>
        <p:spPr>
          <a:xfrm>
            <a:off x="17716808" y="2352783"/>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DE665E"/>
          </a:solidFill>
        </p:spPr>
        <p:txBody>
          <a:bodyPr wrap="square" lIns="0" tIns="0" rIns="0" bIns="0" rtlCol="0"/>
          <a:lstStyle/>
          <a:p>
            <a:endParaRPr/>
          </a:p>
        </p:txBody>
      </p:sp>
      <p:sp>
        <p:nvSpPr>
          <p:cNvPr id="8" name="object 8"/>
          <p:cNvSpPr/>
          <p:nvPr/>
        </p:nvSpPr>
        <p:spPr>
          <a:xfrm>
            <a:off x="17716808" y="628492"/>
            <a:ext cx="573405" cy="1152525"/>
          </a:xfrm>
          <a:custGeom>
            <a:avLst/>
            <a:gdLst/>
            <a:ahLst/>
            <a:cxnLst/>
            <a:rect l="l" t="t" r="r" b="b"/>
            <a:pathLst>
              <a:path w="573405" h="1152525">
                <a:moveTo>
                  <a:pt x="0" y="1151929"/>
                </a:moveTo>
                <a:lnTo>
                  <a:pt x="0" y="0"/>
                </a:lnTo>
                <a:lnTo>
                  <a:pt x="573285" y="0"/>
                </a:lnTo>
                <a:lnTo>
                  <a:pt x="573285" y="1151929"/>
                </a:lnTo>
                <a:lnTo>
                  <a:pt x="0" y="1151929"/>
                </a:lnTo>
                <a:close/>
              </a:path>
            </a:pathLst>
          </a:custGeom>
          <a:solidFill>
            <a:srgbClr val="E8E8E8"/>
          </a:solidFill>
        </p:spPr>
        <p:txBody>
          <a:bodyPr wrap="square" lIns="0" tIns="0" rIns="0" bIns="0" rtlCol="0"/>
          <a:lstStyle/>
          <a:p>
            <a:endParaRPr/>
          </a:p>
        </p:txBody>
      </p:sp>
      <p:sp>
        <p:nvSpPr>
          <p:cNvPr id="9" name="object 9"/>
          <p:cNvSpPr/>
          <p:nvPr/>
        </p:nvSpPr>
        <p:spPr>
          <a:xfrm>
            <a:off x="16574423" y="1207135"/>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0" name="object 10"/>
          <p:cNvSpPr/>
          <p:nvPr/>
        </p:nvSpPr>
        <p:spPr>
          <a:xfrm>
            <a:off x="17145615" y="627990"/>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002998"/>
          </a:solidFill>
        </p:spPr>
        <p:txBody>
          <a:bodyPr wrap="square" lIns="0" tIns="0" rIns="0" bIns="0" rtlCol="0"/>
          <a:lstStyle/>
          <a:p>
            <a:endParaRPr/>
          </a:p>
        </p:txBody>
      </p:sp>
      <p:sp>
        <p:nvSpPr>
          <p:cNvPr id="11" name="object 11"/>
          <p:cNvSpPr/>
          <p:nvPr/>
        </p:nvSpPr>
        <p:spPr>
          <a:xfrm>
            <a:off x="17716806" y="56798"/>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2" name="object 12"/>
          <p:cNvSpPr/>
          <p:nvPr/>
        </p:nvSpPr>
        <p:spPr>
          <a:xfrm>
            <a:off x="17145615" y="5774263"/>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3" name="object 13"/>
          <p:cNvSpPr/>
          <p:nvPr/>
        </p:nvSpPr>
        <p:spPr>
          <a:xfrm>
            <a:off x="16574423" y="2349518"/>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4" name="object 14"/>
          <p:cNvSpPr/>
          <p:nvPr/>
        </p:nvSpPr>
        <p:spPr>
          <a:xfrm>
            <a:off x="17716806" y="4063094"/>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5" name="object 15"/>
          <p:cNvSpPr/>
          <p:nvPr/>
        </p:nvSpPr>
        <p:spPr>
          <a:xfrm>
            <a:off x="17716806" y="5203071"/>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6" name="object 16"/>
          <p:cNvSpPr/>
          <p:nvPr/>
        </p:nvSpPr>
        <p:spPr>
          <a:xfrm>
            <a:off x="16574423" y="5203071"/>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7" name="object 17"/>
          <p:cNvSpPr/>
          <p:nvPr/>
        </p:nvSpPr>
        <p:spPr>
          <a:xfrm>
            <a:off x="17716806" y="6916646"/>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8" name="object 18"/>
          <p:cNvSpPr/>
          <p:nvPr/>
        </p:nvSpPr>
        <p:spPr>
          <a:xfrm>
            <a:off x="17145615" y="8630222"/>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9" name="object 19"/>
          <p:cNvSpPr/>
          <p:nvPr/>
        </p:nvSpPr>
        <p:spPr>
          <a:xfrm>
            <a:off x="17145615" y="9201414"/>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20" name="object 20"/>
          <p:cNvSpPr/>
          <p:nvPr/>
        </p:nvSpPr>
        <p:spPr>
          <a:xfrm>
            <a:off x="16574423" y="7487839"/>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21" name="object 21"/>
          <p:cNvSpPr/>
          <p:nvPr/>
        </p:nvSpPr>
        <p:spPr>
          <a:xfrm>
            <a:off x="17145615" y="6345454"/>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22" name="object 22"/>
          <p:cNvSpPr/>
          <p:nvPr/>
        </p:nvSpPr>
        <p:spPr>
          <a:xfrm>
            <a:off x="17145617" y="2923974"/>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3" name="object 23"/>
          <p:cNvSpPr/>
          <p:nvPr/>
        </p:nvSpPr>
        <p:spPr>
          <a:xfrm>
            <a:off x="17716808" y="7491102"/>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4" name="object 24"/>
          <p:cNvSpPr txBox="1">
            <a:spLocks noGrp="1"/>
          </p:cNvSpPr>
          <p:nvPr>
            <p:ph type="title"/>
          </p:nvPr>
        </p:nvSpPr>
        <p:spPr>
          <a:xfrm>
            <a:off x="3585783" y="221549"/>
            <a:ext cx="10669905" cy="2501900"/>
          </a:xfrm>
          <a:prstGeom prst="rect">
            <a:avLst/>
          </a:prstGeom>
        </p:spPr>
        <p:txBody>
          <a:bodyPr vert="horz" wrap="square" lIns="0" tIns="12700" rIns="0" bIns="0" rtlCol="0">
            <a:spAutoFit/>
          </a:bodyPr>
          <a:lstStyle/>
          <a:p>
            <a:pPr marL="3032760" marR="5080" indent="-3020695">
              <a:lnSpc>
                <a:spcPct val="107600"/>
              </a:lnSpc>
              <a:spcBef>
                <a:spcPts val="100"/>
              </a:spcBef>
            </a:pPr>
            <a:r>
              <a:rPr sz="7550" spc="700" dirty="0"/>
              <a:t>NONDETERMINISTIC  </a:t>
            </a:r>
            <a:r>
              <a:rPr sz="7550" spc="640" dirty="0"/>
              <a:t>MACHINE</a:t>
            </a:r>
            <a:endParaRPr sz="7550"/>
          </a:p>
        </p:txBody>
      </p:sp>
      <p:sp>
        <p:nvSpPr>
          <p:cNvPr id="25" name="object 25"/>
          <p:cNvSpPr/>
          <p:nvPr/>
        </p:nvSpPr>
        <p:spPr>
          <a:xfrm>
            <a:off x="4938117" y="4972761"/>
            <a:ext cx="8410574" cy="4972049"/>
          </a:xfrm>
          <a:prstGeom prst="rect">
            <a:avLst/>
          </a:prstGeom>
          <a:blipFill>
            <a:blip r:embed="rId2" cstate="print"/>
            <a:stretch>
              <a:fillRect/>
            </a:stretch>
          </a:blipFill>
        </p:spPr>
        <p:txBody>
          <a:bodyPr wrap="square" lIns="0" tIns="0" rIns="0" bIns="0" rtlCol="0"/>
          <a:lstStyle/>
          <a:p>
            <a:endParaRPr/>
          </a:p>
        </p:txBody>
      </p:sp>
      <p:sp>
        <p:nvSpPr>
          <p:cNvPr id="26" name="object 26"/>
          <p:cNvSpPr txBox="1"/>
          <p:nvPr/>
        </p:nvSpPr>
        <p:spPr>
          <a:xfrm>
            <a:off x="96472" y="3495255"/>
            <a:ext cx="17648555" cy="1383007"/>
          </a:xfrm>
          <a:prstGeom prst="rect">
            <a:avLst/>
          </a:prstGeom>
        </p:spPr>
        <p:txBody>
          <a:bodyPr vert="horz" wrap="square" lIns="0" tIns="12700" rIns="0" bIns="0" rtlCol="0">
            <a:spAutoFit/>
          </a:bodyPr>
          <a:lstStyle/>
          <a:p>
            <a:pPr marL="12700" marR="5080" algn="ctr">
              <a:lnSpc>
                <a:spcPct val="106000"/>
              </a:lnSpc>
              <a:spcBef>
                <a:spcPts val="100"/>
              </a:spcBef>
              <a:tabLst>
                <a:tab pos="614045" algn="l"/>
                <a:tab pos="1015365" algn="l"/>
                <a:tab pos="1416685" algn="l"/>
                <a:tab pos="1617345" algn="l"/>
                <a:tab pos="2218690" algn="l"/>
                <a:tab pos="3221990" algn="l"/>
                <a:tab pos="3422650" algn="l"/>
                <a:tab pos="3622675" algn="l"/>
                <a:tab pos="4023995" algn="l"/>
                <a:tab pos="5027295" algn="l"/>
                <a:tab pos="5227955" algn="l"/>
                <a:tab pos="5628640" algn="l"/>
                <a:tab pos="7033259" algn="l"/>
                <a:tab pos="7233284" algn="l"/>
                <a:tab pos="7433945" algn="l"/>
                <a:tab pos="7835265" algn="l"/>
                <a:tab pos="9038590" algn="l"/>
                <a:tab pos="9239250" algn="l"/>
                <a:tab pos="9640570" algn="l"/>
                <a:tab pos="10843895" algn="l"/>
                <a:tab pos="11445875" algn="l"/>
                <a:tab pos="11847195" algn="l"/>
                <a:tab pos="12449175" algn="l"/>
                <a:tab pos="13050519" algn="l"/>
                <a:tab pos="14254480" algn="l"/>
                <a:tab pos="14655165" algn="l"/>
                <a:tab pos="15457805" algn="l"/>
                <a:tab pos="16059150" algn="l"/>
                <a:tab pos="17062450" algn="l"/>
              </a:tabLst>
            </a:pPr>
            <a:r>
              <a:rPr lang="en-US" sz="2800" dirty="0">
                <a:latin typeface="Bahnschrift" pitchFamily="34" charset="0"/>
              </a:rPr>
              <a:t>If one represents a nondeterministic abstract machine as a graph where vertices describe states and edges describe possible transitions, shortest path algorithms can be used to find an optimal sequence of choices to reach a certain goal </a:t>
            </a:r>
            <a:r>
              <a:rPr lang="en-US" sz="2800" dirty="0" smtClean="0">
                <a:latin typeface="Bahnschrift" pitchFamily="34" charset="0"/>
              </a:rPr>
              <a:t>state.</a:t>
            </a:r>
            <a:endParaRPr sz="2800" dirty="0">
              <a:latin typeface="Bahnschrift" pitchFamily="34" charset="0"/>
              <a:cs typeface="Arial"/>
            </a:endParaRPr>
          </a:p>
        </p:txBody>
      </p:sp>
      <p:sp>
        <p:nvSpPr>
          <p:cNvPr id="27" name="object 27"/>
          <p:cNvSpPr/>
          <p:nvPr/>
        </p:nvSpPr>
        <p:spPr>
          <a:xfrm>
            <a:off x="1522651" y="639253"/>
            <a:ext cx="1822645" cy="200913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dirty="0"/>
          </a:p>
        </p:txBody>
      </p:sp>
      <p:sp>
        <p:nvSpPr>
          <p:cNvPr id="3" name="object 3"/>
          <p:cNvSpPr/>
          <p:nvPr/>
        </p:nvSpPr>
        <p:spPr>
          <a:xfrm>
            <a:off x="16574423" y="29446"/>
            <a:ext cx="573405" cy="0"/>
          </a:xfrm>
          <a:custGeom>
            <a:avLst/>
            <a:gdLst/>
            <a:ahLst/>
            <a:cxnLst/>
            <a:rect l="l" t="t" r="r" b="b"/>
            <a:pathLst>
              <a:path w="573405">
                <a:moveTo>
                  <a:pt x="0" y="0"/>
                </a:moveTo>
                <a:lnTo>
                  <a:pt x="573285" y="0"/>
                </a:lnTo>
              </a:path>
            </a:pathLst>
          </a:custGeom>
          <a:ln w="58892">
            <a:solidFill>
              <a:srgbClr val="E8E8E8"/>
            </a:solidFill>
          </a:ln>
        </p:spPr>
        <p:txBody>
          <a:bodyPr wrap="square" lIns="0" tIns="0" rIns="0" bIns="0" rtlCol="0"/>
          <a:lstStyle/>
          <a:p>
            <a:endParaRPr/>
          </a:p>
        </p:txBody>
      </p:sp>
      <p:sp>
        <p:nvSpPr>
          <p:cNvPr id="4" name="object 4"/>
          <p:cNvSpPr/>
          <p:nvPr/>
        </p:nvSpPr>
        <p:spPr>
          <a:xfrm>
            <a:off x="17716808" y="2352784"/>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DE665E"/>
          </a:solidFill>
        </p:spPr>
        <p:txBody>
          <a:bodyPr wrap="square" lIns="0" tIns="0" rIns="0" bIns="0" rtlCol="0"/>
          <a:lstStyle/>
          <a:p>
            <a:endParaRPr/>
          </a:p>
        </p:txBody>
      </p:sp>
      <p:sp>
        <p:nvSpPr>
          <p:cNvPr id="5" name="object 5"/>
          <p:cNvSpPr/>
          <p:nvPr/>
        </p:nvSpPr>
        <p:spPr>
          <a:xfrm>
            <a:off x="17716808" y="628492"/>
            <a:ext cx="573405" cy="1152525"/>
          </a:xfrm>
          <a:custGeom>
            <a:avLst/>
            <a:gdLst/>
            <a:ahLst/>
            <a:cxnLst/>
            <a:rect l="l" t="t" r="r" b="b"/>
            <a:pathLst>
              <a:path w="573405" h="1152525">
                <a:moveTo>
                  <a:pt x="0" y="1151929"/>
                </a:moveTo>
                <a:lnTo>
                  <a:pt x="0" y="0"/>
                </a:lnTo>
                <a:lnTo>
                  <a:pt x="573285" y="0"/>
                </a:lnTo>
                <a:lnTo>
                  <a:pt x="573285" y="1151929"/>
                </a:lnTo>
                <a:lnTo>
                  <a:pt x="0" y="1151929"/>
                </a:lnTo>
                <a:close/>
              </a:path>
            </a:pathLst>
          </a:custGeom>
          <a:solidFill>
            <a:srgbClr val="E8E8E8"/>
          </a:solidFill>
        </p:spPr>
        <p:txBody>
          <a:bodyPr wrap="square" lIns="0" tIns="0" rIns="0" bIns="0" rtlCol="0"/>
          <a:lstStyle/>
          <a:p>
            <a:endParaRPr/>
          </a:p>
        </p:txBody>
      </p:sp>
      <p:sp>
        <p:nvSpPr>
          <p:cNvPr id="6" name="object 6"/>
          <p:cNvSpPr/>
          <p:nvPr/>
        </p:nvSpPr>
        <p:spPr>
          <a:xfrm>
            <a:off x="16574423" y="1207136"/>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7" name="object 7"/>
          <p:cNvSpPr/>
          <p:nvPr/>
        </p:nvSpPr>
        <p:spPr>
          <a:xfrm>
            <a:off x="17145615" y="627991"/>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002998"/>
          </a:solidFill>
        </p:spPr>
        <p:txBody>
          <a:bodyPr wrap="square" lIns="0" tIns="0" rIns="0" bIns="0" rtlCol="0"/>
          <a:lstStyle/>
          <a:p>
            <a:endParaRPr/>
          </a:p>
        </p:txBody>
      </p:sp>
      <p:sp>
        <p:nvSpPr>
          <p:cNvPr id="8" name="object 8"/>
          <p:cNvSpPr/>
          <p:nvPr/>
        </p:nvSpPr>
        <p:spPr>
          <a:xfrm>
            <a:off x="17716806" y="56799"/>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9" name="object 9"/>
          <p:cNvSpPr/>
          <p:nvPr/>
        </p:nvSpPr>
        <p:spPr>
          <a:xfrm>
            <a:off x="17145615" y="5774263"/>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0" name="object 10"/>
          <p:cNvSpPr/>
          <p:nvPr/>
        </p:nvSpPr>
        <p:spPr>
          <a:xfrm>
            <a:off x="16574423" y="2349520"/>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1" name="object 11"/>
          <p:cNvSpPr/>
          <p:nvPr/>
        </p:nvSpPr>
        <p:spPr>
          <a:xfrm>
            <a:off x="17716806" y="4063096"/>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2" name="object 12"/>
          <p:cNvSpPr/>
          <p:nvPr/>
        </p:nvSpPr>
        <p:spPr>
          <a:xfrm>
            <a:off x="17716806" y="5203071"/>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3" name="object 13"/>
          <p:cNvSpPr/>
          <p:nvPr/>
        </p:nvSpPr>
        <p:spPr>
          <a:xfrm>
            <a:off x="16574423" y="5203071"/>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4" name="object 14"/>
          <p:cNvSpPr/>
          <p:nvPr/>
        </p:nvSpPr>
        <p:spPr>
          <a:xfrm>
            <a:off x="17716806" y="6916647"/>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5" name="object 15"/>
          <p:cNvSpPr/>
          <p:nvPr/>
        </p:nvSpPr>
        <p:spPr>
          <a:xfrm>
            <a:off x="17145615" y="8630222"/>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6" name="object 16"/>
          <p:cNvSpPr/>
          <p:nvPr/>
        </p:nvSpPr>
        <p:spPr>
          <a:xfrm>
            <a:off x="17145615" y="9201415"/>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7" name="object 17"/>
          <p:cNvSpPr/>
          <p:nvPr/>
        </p:nvSpPr>
        <p:spPr>
          <a:xfrm>
            <a:off x="16574423" y="7487839"/>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8" name="object 18"/>
          <p:cNvSpPr/>
          <p:nvPr/>
        </p:nvSpPr>
        <p:spPr>
          <a:xfrm>
            <a:off x="17145615" y="6345456"/>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9" name="object 19"/>
          <p:cNvSpPr/>
          <p:nvPr/>
        </p:nvSpPr>
        <p:spPr>
          <a:xfrm>
            <a:off x="17145617" y="2923976"/>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0" name="object 20"/>
          <p:cNvSpPr/>
          <p:nvPr/>
        </p:nvSpPr>
        <p:spPr>
          <a:xfrm>
            <a:off x="17716808" y="7491103"/>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1" name="object 21"/>
          <p:cNvSpPr/>
          <p:nvPr/>
        </p:nvSpPr>
        <p:spPr>
          <a:xfrm>
            <a:off x="4408272" y="2599717"/>
            <a:ext cx="8629649" cy="4848224"/>
          </a:xfrm>
          <a:prstGeom prst="rect">
            <a:avLst/>
          </a:prstGeom>
          <a:blipFill>
            <a:blip r:embed="rId2" cstate="print"/>
            <a:stretch>
              <a:fillRect/>
            </a:stretch>
          </a:blipFill>
        </p:spPr>
        <p:txBody>
          <a:bodyPr wrap="square" lIns="0" tIns="0" rIns="0" bIns="0" rtlCol="0"/>
          <a:lstStyle/>
          <a:p>
            <a:endParaRPr/>
          </a:p>
        </p:txBody>
      </p:sp>
      <p:sp>
        <p:nvSpPr>
          <p:cNvPr id="22" name="object 22"/>
          <p:cNvSpPr txBox="1"/>
          <p:nvPr/>
        </p:nvSpPr>
        <p:spPr>
          <a:xfrm>
            <a:off x="1504001" y="7498708"/>
            <a:ext cx="14585315" cy="1900520"/>
          </a:xfrm>
          <a:prstGeom prst="rect">
            <a:avLst/>
          </a:prstGeom>
        </p:spPr>
        <p:txBody>
          <a:bodyPr vert="horz" wrap="square" lIns="0" tIns="27940" rIns="0" bIns="0" rtlCol="0">
            <a:spAutoFit/>
          </a:bodyPr>
          <a:lstStyle/>
          <a:p>
            <a:pPr marL="1089660" algn="ctr">
              <a:lnSpc>
                <a:spcPct val="100000"/>
              </a:lnSpc>
              <a:spcBef>
                <a:spcPts val="220"/>
              </a:spcBef>
              <a:tabLst>
                <a:tab pos="1752600" algn="l"/>
                <a:tab pos="2249170" algn="l"/>
                <a:tab pos="3243580" algn="l"/>
                <a:tab pos="5066665" algn="l"/>
                <a:tab pos="5895340" algn="l"/>
                <a:tab pos="6392545" algn="l"/>
                <a:tab pos="7055484" algn="l"/>
                <a:tab pos="8381365" algn="l"/>
                <a:tab pos="8878570" algn="l"/>
                <a:tab pos="9541510" algn="l"/>
                <a:tab pos="10535920" algn="l"/>
                <a:tab pos="11695430" algn="l"/>
                <a:tab pos="12358370" algn="l"/>
                <a:tab pos="13352780" algn="l"/>
              </a:tabLst>
            </a:pPr>
            <a:r>
              <a:rPr lang="en-US" sz="2400" b="1" i="1" dirty="0">
                <a:solidFill>
                  <a:schemeClr val="bg1"/>
                </a:solidFill>
                <a:latin typeface="Bell MT" pitchFamily="18" charset="0"/>
                <a:cs typeface="Times New Roman" pitchFamily="18" charset="0"/>
              </a:rPr>
              <a:t>All of these algorithms work in two phases. In the first phase, the graph is preprocessed without knowing the source or target node. The second phase is the query phase. In this phase, source and target nodes are known. The idea is that the final node is static, so the preprocessing phase can be done once and used for a large number of queries on the same graph</a:t>
            </a:r>
            <a:r>
              <a:rPr lang="en-US" sz="2400" b="1" i="1" dirty="0" smtClean="0">
                <a:solidFill>
                  <a:schemeClr val="bg1"/>
                </a:solidFill>
                <a:latin typeface="Bell MT" pitchFamily="18" charset="0"/>
                <a:cs typeface="Times New Roman" pitchFamily="18" charset="0"/>
              </a:rPr>
              <a:t>.</a:t>
            </a:r>
          </a:p>
          <a:p>
            <a:pPr marL="1089660" algn="ctr">
              <a:lnSpc>
                <a:spcPct val="100000"/>
              </a:lnSpc>
              <a:spcBef>
                <a:spcPts val="220"/>
              </a:spcBef>
              <a:tabLst>
                <a:tab pos="1752600" algn="l"/>
                <a:tab pos="2249170" algn="l"/>
                <a:tab pos="3243580" algn="l"/>
                <a:tab pos="5066665" algn="l"/>
                <a:tab pos="5895340" algn="l"/>
                <a:tab pos="6392545" algn="l"/>
                <a:tab pos="7055484" algn="l"/>
                <a:tab pos="8381365" algn="l"/>
                <a:tab pos="8878570" algn="l"/>
                <a:tab pos="9541510" algn="l"/>
                <a:tab pos="10535920" algn="l"/>
                <a:tab pos="11695430" algn="l"/>
                <a:tab pos="12358370" algn="l"/>
                <a:tab pos="13352780" algn="l"/>
              </a:tabLst>
            </a:pPr>
            <a:endParaRPr sz="2400" b="1" i="1" dirty="0">
              <a:solidFill>
                <a:schemeClr val="bg1"/>
              </a:solidFill>
              <a:latin typeface="Bell MT" pitchFamily="18" charset="0"/>
              <a:cs typeface="Times New Roman" pitchFamily="18" charset="0"/>
            </a:endParaRPr>
          </a:p>
        </p:txBody>
      </p:sp>
      <p:sp>
        <p:nvSpPr>
          <p:cNvPr id="23" name="object 23"/>
          <p:cNvSpPr txBox="1">
            <a:spLocks noGrp="1"/>
          </p:cNvSpPr>
          <p:nvPr>
            <p:ph type="title"/>
          </p:nvPr>
        </p:nvSpPr>
        <p:spPr>
          <a:xfrm>
            <a:off x="1198056" y="1008828"/>
            <a:ext cx="7926705" cy="784225"/>
          </a:xfrm>
          <a:prstGeom prst="rect">
            <a:avLst/>
          </a:prstGeom>
        </p:spPr>
        <p:txBody>
          <a:bodyPr vert="horz" wrap="square" lIns="0" tIns="15875" rIns="0" bIns="0" rtlCol="0">
            <a:spAutoFit/>
          </a:bodyPr>
          <a:lstStyle/>
          <a:p>
            <a:pPr marL="12700">
              <a:lnSpc>
                <a:spcPct val="100000"/>
              </a:lnSpc>
              <a:spcBef>
                <a:spcPts val="125"/>
              </a:spcBef>
            </a:pPr>
            <a:r>
              <a:rPr sz="4950" spc="385" dirty="0"/>
              <a:t>REAL LIFE</a:t>
            </a:r>
            <a:r>
              <a:rPr sz="4950" spc="1585" dirty="0"/>
              <a:t> </a:t>
            </a:r>
            <a:r>
              <a:rPr sz="4950" spc="445" dirty="0"/>
              <a:t>EXAMPLE:</a:t>
            </a:r>
            <a:endParaRPr sz="4950"/>
          </a:p>
        </p:txBody>
      </p:sp>
      <p:sp>
        <p:nvSpPr>
          <p:cNvPr id="24" name="object 22"/>
          <p:cNvSpPr txBox="1"/>
          <p:nvPr/>
        </p:nvSpPr>
        <p:spPr>
          <a:xfrm>
            <a:off x="1851342" y="6805804"/>
            <a:ext cx="14585315" cy="397545"/>
          </a:xfrm>
          <a:prstGeom prst="rect">
            <a:avLst/>
          </a:prstGeom>
        </p:spPr>
        <p:txBody>
          <a:bodyPr vert="horz" wrap="square" lIns="0" tIns="27940" rIns="0" bIns="0" rtlCol="0">
            <a:spAutoFit/>
          </a:bodyPr>
          <a:lstStyle/>
          <a:p>
            <a:pPr marL="1089660" algn="ctr">
              <a:lnSpc>
                <a:spcPct val="100000"/>
              </a:lnSpc>
              <a:spcBef>
                <a:spcPts val="220"/>
              </a:spcBef>
              <a:tabLst>
                <a:tab pos="1752600" algn="l"/>
                <a:tab pos="2249170" algn="l"/>
                <a:tab pos="3243580" algn="l"/>
                <a:tab pos="5066665" algn="l"/>
                <a:tab pos="5895340" algn="l"/>
                <a:tab pos="6392545" algn="l"/>
                <a:tab pos="7055484" algn="l"/>
                <a:tab pos="8381365" algn="l"/>
                <a:tab pos="8878570" algn="l"/>
                <a:tab pos="9541510" algn="l"/>
                <a:tab pos="10535920" algn="l"/>
                <a:tab pos="11695430" algn="l"/>
                <a:tab pos="12358370" algn="l"/>
                <a:tab pos="13352780" algn="l"/>
              </a:tabLst>
            </a:pPr>
            <a:r>
              <a:rPr lang="en-US" sz="2400" dirty="0" smtClean="0">
                <a:solidFill>
                  <a:srgbClr val="00B0F0"/>
                </a:solidFill>
                <a:latin typeface="Bell MT" pitchFamily="18" charset="0"/>
                <a:cs typeface="Times New Roman" pitchFamily="18" charset="0"/>
              </a:rPr>
              <a:t>Gif: https</a:t>
            </a:r>
            <a:r>
              <a:rPr lang="en-US" sz="2400" dirty="0">
                <a:solidFill>
                  <a:srgbClr val="00B0F0"/>
                </a:solidFill>
                <a:latin typeface="Bell MT" pitchFamily="18" charset="0"/>
                <a:cs typeface="Times New Roman" pitchFamily="18" charset="0"/>
              </a:rPr>
              <a:t>://drive.google.com/drive/folders/13W2GZKHRodoSSOcLbwWxK61MigXJRUrL?usp=sharing</a:t>
            </a:r>
            <a:endParaRPr sz="2400" dirty="0">
              <a:solidFill>
                <a:srgbClr val="00B0F0"/>
              </a:solidFill>
              <a:latin typeface="Bell MT"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0" y="1"/>
            <a:ext cx="9144000" cy="10287000"/>
          </a:xfrm>
          <a:custGeom>
            <a:avLst/>
            <a:gdLst/>
            <a:ahLst/>
            <a:cxnLst/>
            <a:rect l="l" t="t" r="r" b="b"/>
            <a:pathLst>
              <a:path w="9144000" h="10287000">
                <a:moveTo>
                  <a:pt x="0" y="0"/>
                </a:moveTo>
                <a:lnTo>
                  <a:pt x="0" y="10286998"/>
                </a:lnTo>
                <a:lnTo>
                  <a:pt x="9143999" y="10286998"/>
                </a:lnTo>
                <a:lnTo>
                  <a:pt x="9143999" y="0"/>
                </a:lnTo>
                <a:lnTo>
                  <a:pt x="0" y="0"/>
                </a:lnTo>
                <a:close/>
              </a:path>
            </a:pathLst>
          </a:custGeom>
          <a:solidFill>
            <a:srgbClr val="002998"/>
          </a:solidFill>
        </p:spPr>
        <p:txBody>
          <a:bodyPr wrap="square" lIns="0" tIns="0" rIns="0" bIns="0" rtlCol="0"/>
          <a:lstStyle/>
          <a:p>
            <a:endParaRPr/>
          </a:p>
        </p:txBody>
      </p:sp>
      <p:sp>
        <p:nvSpPr>
          <p:cNvPr id="3" name="object 3"/>
          <p:cNvSpPr/>
          <p:nvPr/>
        </p:nvSpPr>
        <p:spPr>
          <a:xfrm>
            <a:off x="1257154" y="1517994"/>
            <a:ext cx="0" cy="8229600"/>
          </a:xfrm>
          <a:custGeom>
            <a:avLst/>
            <a:gdLst/>
            <a:ahLst/>
            <a:cxnLst/>
            <a:rect l="l" t="t" r="r" b="b"/>
            <a:pathLst>
              <a:path h="8229600">
                <a:moveTo>
                  <a:pt x="0" y="0"/>
                </a:moveTo>
                <a:lnTo>
                  <a:pt x="0" y="8229599"/>
                </a:lnTo>
              </a:path>
            </a:pathLst>
          </a:custGeom>
          <a:ln w="57149">
            <a:solidFill>
              <a:srgbClr val="070707"/>
            </a:solidFill>
          </a:ln>
        </p:spPr>
        <p:txBody>
          <a:bodyPr wrap="square" lIns="0" tIns="0" rIns="0" bIns="0" rtlCol="0"/>
          <a:lstStyle/>
          <a:p>
            <a:endParaRPr/>
          </a:p>
        </p:txBody>
      </p:sp>
      <p:sp>
        <p:nvSpPr>
          <p:cNvPr id="4" name="object 4"/>
          <p:cNvSpPr/>
          <p:nvPr/>
        </p:nvSpPr>
        <p:spPr>
          <a:xfrm>
            <a:off x="15848750" y="581577"/>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5" name="object 5"/>
          <p:cNvSpPr/>
          <p:nvPr/>
        </p:nvSpPr>
        <p:spPr>
          <a:xfrm>
            <a:off x="17679248" y="581577"/>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6" name="object 6"/>
          <p:cNvSpPr/>
          <p:nvPr/>
        </p:nvSpPr>
        <p:spPr>
          <a:xfrm>
            <a:off x="15240000" y="1"/>
            <a:ext cx="1219200" cy="582930"/>
          </a:xfrm>
          <a:custGeom>
            <a:avLst/>
            <a:gdLst/>
            <a:ahLst/>
            <a:cxnLst/>
            <a:rect l="l" t="t" r="r" b="b"/>
            <a:pathLst>
              <a:path w="1219200" h="582930">
                <a:moveTo>
                  <a:pt x="0" y="582425"/>
                </a:moveTo>
                <a:lnTo>
                  <a:pt x="0" y="0"/>
                </a:lnTo>
                <a:lnTo>
                  <a:pt x="1219199" y="0"/>
                </a:lnTo>
                <a:lnTo>
                  <a:pt x="1219199" y="582425"/>
                </a:lnTo>
                <a:lnTo>
                  <a:pt x="0" y="582425"/>
                </a:lnTo>
                <a:close/>
              </a:path>
            </a:pathLst>
          </a:custGeom>
          <a:solidFill>
            <a:srgbClr val="E8E8E8"/>
          </a:solidFill>
        </p:spPr>
        <p:txBody>
          <a:bodyPr wrap="square" lIns="0" tIns="0" rIns="0" bIns="0" rtlCol="0"/>
          <a:lstStyle/>
          <a:p>
            <a:endParaRPr/>
          </a:p>
        </p:txBody>
      </p:sp>
      <p:sp>
        <p:nvSpPr>
          <p:cNvPr id="7" name="object 7"/>
          <p:cNvSpPr/>
          <p:nvPr/>
        </p:nvSpPr>
        <p:spPr>
          <a:xfrm>
            <a:off x="9752751" y="581577"/>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8" name="object 8"/>
          <p:cNvSpPr/>
          <p:nvPr/>
        </p:nvSpPr>
        <p:spPr>
          <a:xfrm>
            <a:off x="12191999" y="581577"/>
            <a:ext cx="1228725" cy="609600"/>
          </a:xfrm>
          <a:custGeom>
            <a:avLst/>
            <a:gdLst/>
            <a:ahLst/>
            <a:cxnLst/>
            <a:rect l="l" t="t" r="r" b="b"/>
            <a:pathLst>
              <a:path w="1228725" h="609600">
                <a:moveTo>
                  <a:pt x="0" y="0"/>
                </a:moveTo>
                <a:lnTo>
                  <a:pt x="1228724" y="0"/>
                </a:lnTo>
                <a:lnTo>
                  <a:pt x="1228724" y="609599"/>
                </a:lnTo>
                <a:lnTo>
                  <a:pt x="0" y="609599"/>
                </a:lnTo>
                <a:lnTo>
                  <a:pt x="0" y="0"/>
                </a:lnTo>
                <a:close/>
              </a:path>
            </a:pathLst>
          </a:custGeom>
          <a:solidFill>
            <a:srgbClr val="002998"/>
          </a:solidFill>
        </p:spPr>
        <p:txBody>
          <a:bodyPr wrap="square" lIns="0" tIns="0" rIns="0" bIns="0" rtlCol="0"/>
          <a:lstStyle/>
          <a:p>
            <a:endParaRPr/>
          </a:p>
        </p:txBody>
      </p:sp>
      <p:sp>
        <p:nvSpPr>
          <p:cNvPr id="9" name="object 9"/>
          <p:cNvSpPr/>
          <p:nvPr/>
        </p:nvSpPr>
        <p:spPr>
          <a:xfrm>
            <a:off x="12187762" y="1"/>
            <a:ext cx="609600" cy="582930"/>
          </a:xfrm>
          <a:custGeom>
            <a:avLst/>
            <a:gdLst/>
            <a:ahLst/>
            <a:cxnLst/>
            <a:rect l="l" t="t" r="r" b="b"/>
            <a:pathLst>
              <a:path w="609600" h="582930">
                <a:moveTo>
                  <a:pt x="0" y="0"/>
                </a:moveTo>
                <a:lnTo>
                  <a:pt x="609599" y="0"/>
                </a:lnTo>
                <a:lnTo>
                  <a:pt x="609599" y="582425"/>
                </a:lnTo>
                <a:lnTo>
                  <a:pt x="0" y="582425"/>
                </a:lnTo>
                <a:lnTo>
                  <a:pt x="0" y="0"/>
                </a:lnTo>
                <a:close/>
              </a:path>
            </a:pathLst>
          </a:custGeom>
          <a:solidFill>
            <a:srgbClr val="E8E8E8"/>
          </a:solidFill>
        </p:spPr>
        <p:txBody>
          <a:bodyPr wrap="square" lIns="0" tIns="0" rIns="0" bIns="0" rtlCol="0"/>
          <a:lstStyle/>
          <a:p>
            <a:endParaRPr/>
          </a:p>
        </p:txBody>
      </p:sp>
      <p:sp>
        <p:nvSpPr>
          <p:cNvPr id="10" name="object 10"/>
          <p:cNvSpPr/>
          <p:nvPr/>
        </p:nvSpPr>
        <p:spPr>
          <a:xfrm>
            <a:off x="11583247" y="581577"/>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1" name="object 11"/>
          <p:cNvSpPr/>
          <p:nvPr/>
        </p:nvSpPr>
        <p:spPr>
          <a:xfrm>
            <a:off x="14631248" y="1"/>
            <a:ext cx="609600" cy="582930"/>
          </a:xfrm>
          <a:custGeom>
            <a:avLst/>
            <a:gdLst/>
            <a:ahLst/>
            <a:cxnLst/>
            <a:rect l="l" t="t" r="r" b="b"/>
            <a:pathLst>
              <a:path w="609600" h="582930">
                <a:moveTo>
                  <a:pt x="0" y="0"/>
                </a:moveTo>
                <a:lnTo>
                  <a:pt x="609599" y="0"/>
                </a:lnTo>
                <a:lnTo>
                  <a:pt x="609599" y="582425"/>
                </a:lnTo>
                <a:lnTo>
                  <a:pt x="0" y="582425"/>
                </a:lnTo>
                <a:lnTo>
                  <a:pt x="0" y="0"/>
                </a:lnTo>
                <a:close/>
              </a:path>
            </a:pathLst>
          </a:custGeom>
          <a:solidFill>
            <a:srgbClr val="002998"/>
          </a:solidFill>
        </p:spPr>
        <p:txBody>
          <a:bodyPr wrap="square" lIns="0" tIns="0" rIns="0" bIns="0" rtlCol="0"/>
          <a:lstStyle/>
          <a:p>
            <a:endParaRPr/>
          </a:p>
        </p:txBody>
      </p:sp>
      <p:sp>
        <p:nvSpPr>
          <p:cNvPr id="12" name="object 12"/>
          <p:cNvSpPr/>
          <p:nvPr/>
        </p:nvSpPr>
        <p:spPr>
          <a:xfrm>
            <a:off x="14022496" y="1"/>
            <a:ext cx="609600" cy="582930"/>
          </a:xfrm>
          <a:custGeom>
            <a:avLst/>
            <a:gdLst/>
            <a:ahLst/>
            <a:cxnLst/>
            <a:rect l="l" t="t" r="r" b="b"/>
            <a:pathLst>
              <a:path w="609600" h="582930">
                <a:moveTo>
                  <a:pt x="0" y="0"/>
                </a:moveTo>
                <a:lnTo>
                  <a:pt x="609598" y="0"/>
                </a:lnTo>
                <a:lnTo>
                  <a:pt x="609598" y="582425"/>
                </a:lnTo>
                <a:lnTo>
                  <a:pt x="0" y="582425"/>
                </a:lnTo>
                <a:lnTo>
                  <a:pt x="0" y="0"/>
                </a:lnTo>
                <a:close/>
              </a:path>
            </a:pathLst>
          </a:custGeom>
          <a:solidFill>
            <a:srgbClr val="E8E8E8"/>
          </a:solidFill>
        </p:spPr>
        <p:txBody>
          <a:bodyPr wrap="square" lIns="0" tIns="0" rIns="0" bIns="0" rtlCol="0"/>
          <a:lstStyle/>
          <a:p>
            <a:endParaRPr/>
          </a:p>
        </p:txBody>
      </p:sp>
      <p:sp>
        <p:nvSpPr>
          <p:cNvPr id="13" name="object 13"/>
          <p:cNvSpPr/>
          <p:nvPr/>
        </p:nvSpPr>
        <p:spPr>
          <a:xfrm>
            <a:off x="9144000" y="1"/>
            <a:ext cx="1219200" cy="582930"/>
          </a:xfrm>
          <a:custGeom>
            <a:avLst/>
            <a:gdLst/>
            <a:ahLst/>
            <a:cxnLst/>
            <a:rect l="l" t="t" r="r" b="b"/>
            <a:pathLst>
              <a:path w="1219200" h="582930">
                <a:moveTo>
                  <a:pt x="0" y="0"/>
                </a:moveTo>
                <a:lnTo>
                  <a:pt x="1219199" y="0"/>
                </a:lnTo>
                <a:lnTo>
                  <a:pt x="1219199" y="582425"/>
                </a:lnTo>
                <a:lnTo>
                  <a:pt x="0" y="582425"/>
                </a:lnTo>
                <a:lnTo>
                  <a:pt x="0" y="0"/>
                </a:lnTo>
                <a:close/>
              </a:path>
            </a:pathLst>
          </a:custGeom>
          <a:solidFill>
            <a:srgbClr val="E8E8E8"/>
          </a:solidFill>
        </p:spPr>
        <p:txBody>
          <a:bodyPr wrap="square" lIns="0" tIns="0" rIns="0" bIns="0" rtlCol="0"/>
          <a:lstStyle/>
          <a:p>
            <a:endParaRPr/>
          </a:p>
        </p:txBody>
      </p:sp>
      <p:sp>
        <p:nvSpPr>
          <p:cNvPr id="14" name="object 14"/>
          <p:cNvSpPr txBox="1">
            <a:spLocks noGrp="1"/>
          </p:cNvSpPr>
          <p:nvPr>
            <p:ph type="title"/>
          </p:nvPr>
        </p:nvSpPr>
        <p:spPr>
          <a:prstGeom prst="rect">
            <a:avLst/>
          </a:prstGeom>
        </p:spPr>
        <p:txBody>
          <a:bodyPr vert="horz" wrap="square" lIns="0" tIns="15240" rIns="0" bIns="0" rtlCol="0">
            <a:spAutoFit/>
          </a:bodyPr>
          <a:lstStyle/>
          <a:p>
            <a:pPr marL="13335">
              <a:lnSpc>
                <a:spcPct val="100000"/>
              </a:lnSpc>
              <a:spcBef>
                <a:spcPts val="120"/>
              </a:spcBef>
            </a:pPr>
            <a:r>
              <a:rPr spc="860" dirty="0"/>
              <a:t>COD</a:t>
            </a:r>
            <a:r>
              <a:rPr spc="10" dirty="0"/>
              <a:t>E</a:t>
            </a:r>
          </a:p>
        </p:txBody>
      </p:sp>
      <p:sp>
        <p:nvSpPr>
          <p:cNvPr id="15" name="object 15"/>
          <p:cNvSpPr/>
          <p:nvPr/>
        </p:nvSpPr>
        <p:spPr>
          <a:xfrm>
            <a:off x="17753215" y="1517994"/>
            <a:ext cx="0" cy="8229600"/>
          </a:xfrm>
          <a:custGeom>
            <a:avLst/>
            <a:gdLst/>
            <a:ahLst/>
            <a:cxnLst/>
            <a:rect l="l" t="t" r="r" b="b"/>
            <a:pathLst>
              <a:path h="8229600">
                <a:moveTo>
                  <a:pt x="0" y="0"/>
                </a:moveTo>
                <a:lnTo>
                  <a:pt x="0" y="8229599"/>
                </a:lnTo>
              </a:path>
            </a:pathLst>
          </a:custGeom>
          <a:ln w="57149">
            <a:solidFill>
              <a:srgbClr val="070707"/>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20972" y="1486234"/>
            <a:ext cx="5168265" cy="5854700"/>
          </a:xfrm>
          <a:prstGeom prst="rect">
            <a:avLst/>
          </a:prstGeom>
        </p:spPr>
        <p:txBody>
          <a:bodyPr vert="horz" wrap="square" lIns="0" tIns="12700" rIns="0" bIns="0" rtlCol="0">
            <a:spAutoFit/>
          </a:bodyPr>
          <a:lstStyle/>
          <a:p>
            <a:pPr marL="367665" marR="3027045" indent="-355600">
              <a:lnSpc>
                <a:spcPct val="106300"/>
              </a:lnSpc>
              <a:spcBef>
                <a:spcPts val="100"/>
              </a:spcBef>
            </a:pPr>
            <a:r>
              <a:rPr sz="1000" b="1" spc="75" dirty="0">
                <a:latin typeface="Courier New"/>
                <a:cs typeface="Courier New"/>
              </a:rPr>
              <a:t>public class </a:t>
            </a:r>
            <a:r>
              <a:rPr sz="1000" b="1" spc="60" dirty="0">
                <a:latin typeface="Courier New"/>
                <a:cs typeface="Courier New"/>
              </a:rPr>
              <a:t>SPT </a:t>
            </a:r>
            <a:r>
              <a:rPr sz="1000" b="1" dirty="0">
                <a:latin typeface="Courier New"/>
                <a:cs typeface="Courier New"/>
              </a:rPr>
              <a:t>{  </a:t>
            </a:r>
            <a:r>
              <a:rPr sz="1000" b="1" spc="75" dirty="0">
                <a:latin typeface="Courier New"/>
                <a:cs typeface="Courier New"/>
              </a:rPr>
              <a:t>static class Graph</a:t>
            </a:r>
            <a:r>
              <a:rPr sz="1000" b="1" spc="370" dirty="0">
                <a:latin typeface="Courier New"/>
                <a:cs typeface="Courier New"/>
              </a:rPr>
              <a:t> </a:t>
            </a:r>
            <a:r>
              <a:rPr sz="1000" b="1" dirty="0">
                <a:latin typeface="Courier New"/>
                <a:cs typeface="Courier New"/>
              </a:rPr>
              <a:t>{</a:t>
            </a:r>
            <a:endParaRPr sz="1000" dirty="0">
              <a:latin typeface="Courier New"/>
              <a:cs typeface="Courier New"/>
            </a:endParaRPr>
          </a:p>
          <a:p>
            <a:pPr marL="723265" marR="3115945">
              <a:lnSpc>
                <a:spcPct val="106300"/>
              </a:lnSpc>
            </a:pPr>
            <a:r>
              <a:rPr sz="1000" b="1" spc="60" dirty="0">
                <a:latin typeface="Courier New"/>
                <a:cs typeface="Courier New"/>
              </a:rPr>
              <a:t>int </a:t>
            </a:r>
            <a:r>
              <a:rPr sz="1000" b="1" spc="80" dirty="0">
                <a:latin typeface="Courier New"/>
                <a:cs typeface="Courier New"/>
              </a:rPr>
              <a:t>vertices;  </a:t>
            </a:r>
            <a:r>
              <a:rPr sz="1000" b="1" spc="60" dirty="0">
                <a:latin typeface="Courier New"/>
                <a:cs typeface="Courier New"/>
              </a:rPr>
              <a:t>int</a:t>
            </a:r>
            <a:r>
              <a:rPr sz="1000" b="1" spc="125" dirty="0">
                <a:latin typeface="Courier New"/>
                <a:cs typeface="Courier New"/>
              </a:rPr>
              <a:t> </a:t>
            </a:r>
            <a:r>
              <a:rPr sz="1000" b="1" spc="85" dirty="0">
                <a:latin typeface="Courier New"/>
                <a:cs typeface="Courier New"/>
              </a:rPr>
              <a:t>matrix[][];</a:t>
            </a:r>
            <a:endParaRPr sz="1000" dirty="0">
              <a:latin typeface="Courier New"/>
              <a:cs typeface="Courier New"/>
            </a:endParaRPr>
          </a:p>
          <a:p>
            <a:pPr>
              <a:lnSpc>
                <a:spcPct val="100000"/>
              </a:lnSpc>
              <a:spcBef>
                <a:spcPts val="25"/>
              </a:spcBef>
            </a:pPr>
            <a:endParaRPr sz="1100" dirty="0">
              <a:latin typeface="Courier New"/>
              <a:cs typeface="Courier New"/>
            </a:endParaRPr>
          </a:p>
          <a:p>
            <a:pPr marL="1078865" marR="2049145" indent="-355600">
              <a:lnSpc>
                <a:spcPct val="106300"/>
              </a:lnSpc>
            </a:pPr>
            <a:r>
              <a:rPr sz="1000" b="1" spc="75" dirty="0">
                <a:latin typeface="Courier New"/>
                <a:cs typeface="Courier New"/>
              </a:rPr>
              <a:t>public Graph( </a:t>
            </a:r>
            <a:r>
              <a:rPr sz="1000" b="1" spc="60" dirty="0">
                <a:latin typeface="Courier New"/>
                <a:cs typeface="Courier New"/>
              </a:rPr>
              <a:t>int </a:t>
            </a:r>
            <a:r>
              <a:rPr sz="1000" b="1" spc="80" dirty="0">
                <a:latin typeface="Courier New"/>
                <a:cs typeface="Courier New"/>
              </a:rPr>
              <a:t>vertex) </a:t>
            </a:r>
            <a:r>
              <a:rPr sz="1000" b="1" dirty="0">
                <a:latin typeface="Courier New"/>
                <a:cs typeface="Courier New"/>
              </a:rPr>
              <a:t>{  </a:t>
            </a:r>
            <a:r>
              <a:rPr sz="1000" b="1" spc="75" dirty="0">
                <a:latin typeface="Courier New"/>
                <a:cs typeface="Courier New"/>
              </a:rPr>
              <a:t>this. </a:t>
            </a:r>
            <a:r>
              <a:rPr sz="1000" b="1" spc="80" dirty="0">
                <a:latin typeface="Courier New"/>
                <a:cs typeface="Courier New"/>
              </a:rPr>
              <a:t>vertices </a:t>
            </a:r>
            <a:r>
              <a:rPr sz="1000" b="1" dirty="0">
                <a:latin typeface="Courier New"/>
                <a:cs typeface="Courier New"/>
              </a:rPr>
              <a:t>=</a:t>
            </a:r>
            <a:r>
              <a:rPr sz="1000" b="1" spc="-330" dirty="0">
                <a:latin typeface="Courier New"/>
                <a:cs typeface="Courier New"/>
              </a:rPr>
              <a:t> </a:t>
            </a:r>
            <a:r>
              <a:rPr sz="1000" b="1" spc="80" dirty="0">
                <a:latin typeface="Courier New"/>
                <a:cs typeface="Courier New"/>
              </a:rPr>
              <a:t>vertex;</a:t>
            </a:r>
            <a:endParaRPr sz="1000" dirty="0">
              <a:latin typeface="Courier New"/>
              <a:cs typeface="Courier New"/>
            </a:endParaRPr>
          </a:p>
          <a:p>
            <a:pPr marL="1078865">
              <a:lnSpc>
                <a:spcPct val="100000"/>
              </a:lnSpc>
              <a:spcBef>
                <a:spcPts val="75"/>
              </a:spcBef>
            </a:pPr>
            <a:r>
              <a:rPr sz="1000" b="1" spc="75" dirty="0">
                <a:latin typeface="Courier New"/>
                <a:cs typeface="Courier New"/>
              </a:rPr>
              <a:t>matrix</a:t>
            </a:r>
            <a:r>
              <a:rPr sz="1000" b="1" spc="190"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60" dirty="0">
                <a:latin typeface="Courier New"/>
                <a:cs typeface="Courier New"/>
              </a:rPr>
              <a:t>new</a:t>
            </a:r>
            <a:r>
              <a:rPr sz="1000" b="1" spc="195" dirty="0">
                <a:latin typeface="Courier New"/>
                <a:cs typeface="Courier New"/>
              </a:rPr>
              <a:t> </a:t>
            </a:r>
            <a:r>
              <a:rPr sz="1000" b="1" spc="70" dirty="0">
                <a:latin typeface="Courier New"/>
                <a:cs typeface="Courier New"/>
              </a:rPr>
              <a:t>int[</a:t>
            </a:r>
            <a:r>
              <a:rPr sz="1000" b="1" spc="-505" dirty="0">
                <a:latin typeface="Courier New"/>
                <a:cs typeface="Courier New"/>
              </a:rPr>
              <a:t> </a:t>
            </a:r>
            <a:r>
              <a:rPr sz="1000" b="1" spc="80" dirty="0">
                <a:latin typeface="Courier New"/>
                <a:cs typeface="Courier New"/>
              </a:rPr>
              <a:t>vertex][</a:t>
            </a:r>
            <a:r>
              <a:rPr sz="1000" b="1" spc="-505" dirty="0">
                <a:latin typeface="Courier New"/>
                <a:cs typeface="Courier New"/>
              </a:rPr>
              <a:t> </a:t>
            </a:r>
            <a:r>
              <a:rPr sz="1000" b="1" spc="80" dirty="0">
                <a:latin typeface="Courier New"/>
                <a:cs typeface="Courier New"/>
              </a:rPr>
              <a:t>vertex];</a:t>
            </a:r>
            <a:endParaRPr sz="1000" dirty="0">
              <a:latin typeface="Courier New"/>
              <a:cs typeface="Courier New"/>
            </a:endParaRPr>
          </a:p>
          <a:p>
            <a:pPr marL="723265">
              <a:lnSpc>
                <a:spcPct val="100000"/>
              </a:lnSpc>
              <a:spcBef>
                <a:spcPts val="75"/>
              </a:spcBef>
            </a:pPr>
            <a:r>
              <a:rPr sz="1000" b="1" dirty="0">
                <a:latin typeface="Courier New"/>
                <a:cs typeface="Courier New"/>
              </a:rPr>
              <a:t>}</a:t>
            </a:r>
            <a:endParaRPr sz="1000" dirty="0">
              <a:latin typeface="Courier New"/>
              <a:cs typeface="Courier New"/>
            </a:endParaRPr>
          </a:p>
          <a:p>
            <a:pPr>
              <a:lnSpc>
                <a:spcPct val="100000"/>
              </a:lnSpc>
              <a:spcBef>
                <a:spcPts val="30"/>
              </a:spcBef>
            </a:pPr>
            <a:endParaRPr sz="1100" dirty="0">
              <a:latin typeface="Courier New"/>
              <a:cs typeface="Courier New"/>
            </a:endParaRPr>
          </a:p>
          <a:p>
            <a:pPr marL="1078865" marR="715645" indent="-355600">
              <a:lnSpc>
                <a:spcPct val="106300"/>
              </a:lnSpc>
            </a:pPr>
            <a:r>
              <a:rPr sz="1000" b="1" spc="75" dirty="0">
                <a:latin typeface="Courier New"/>
                <a:cs typeface="Courier New"/>
              </a:rPr>
              <a:t>public </a:t>
            </a:r>
            <a:r>
              <a:rPr sz="1000" b="1" spc="70" dirty="0">
                <a:latin typeface="Courier New"/>
                <a:cs typeface="Courier New"/>
              </a:rPr>
              <a:t>void </a:t>
            </a:r>
            <a:r>
              <a:rPr sz="1000" b="1" spc="60" dirty="0">
                <a:latin typeface="Courier New"/>
                <a:cs typeface="Courier New"/>
              </a:rPr>
              <a:t>add </a:t>
            </a:r>
            <a:r>
              <a:rPr sz="1000" b="1" spc="75" dirty="0">
                <a:latin typeface="Courier New"/>
                <a:cs typeface="Courier New"/>
              </a:rPr>
              <a:t>Edge( </a:t>
            </a:r>
            <a:r>
              <a:rPr sz="1000" b="1" spc="60" dirty="0">
                <a:latin typeface="Courier New"/>
                <a:cs typeface="Courier New"/>
              </a:rPr>
              <a:t>int </a:t>
            </a:r>
            <a:r>
              <a:rPr sz="1000" b="1" spc="45" dirty="0">
                <a:latin typeface="Courier New"/>
                <a:cs typeface="Courier New"/>
              </a:rPr>
              <a:t>v, </a:t>
            </a:r>
            <a:r>
              <a:rPr sz="1000" b="1" spc="60" dirty="0">
                <a:latin typeface="Courier New"/>
                <a:cs typeface="Courier New"/>
              </a:rPr>
              <a:t>int </a:t>
            </a:r>
            <a:r>
              <a:rPr sz="1000" b="1" spc="45" dirty="0">
                <a:latin typeface="Courier New"/>
                <a:cs typeface="Courier New"/>
              </a:rPr>
              <a:t>w, </a:t>
            </a:r>
            <a:r>
              <a:rPr sz="1000" b="1" spc="60" dirty="0">
                <a:latin typeface="Courier New"/>
                <a:cs typeface="Courier New"/>
              </a:rPr>
              <a:t>int </a:t>
            </a:r>
            <a:r>
              <a:rPr sz="1000" b="1" spc="45" dirty="0">
                <a:latin typeface="Courier New"/>
                <a:cs typeface="Courier New"/>
              </a:rPr>
              <a:t>c) </a:t>
            </a:r>
            <a:r>
              <a:rPr sz="1000" b="1" dirty="0">
                <a:latin typeface="Courier New"/>
                <a:cs typeface="Courier New"/>
              </a:rPr>
              <a:t>{  </a:t>
            </a:r>
            <a:r>
              <a:rPr sz="1000" b="1" spc="80" dirty="0">
                <a:latin typeface="Courier New"/>
                <a:cs typeface="Courier New"/>
              </a:rPr>
              <a:t>matrix[</a:t>
            </a:r>
            <a:r>
              <a:rPr sz="1000" b="1" spc="-509" dirty="0">
                <a:latin typeface="Courier New"/>
                <a:cs typeface="Courier New"/>
              </a:rPr>
              <a:t> </a:t>
            </a:r>
            <a:r>
              <a:rPr sz="1000" b="1" spc="60" dirty="0">
                <a:latin typeface="Courier New"/>
                <a:cs typeface="Courier New"/>
              </a:rPr>
              <a:t>v][</a:t>
            </a:r>
            <a:r>
              <a:rPr sz="1000" b="1" spc="-505" dirty="0">
                <a:latin typeface="Courier New"/>
                <a:cs typeface="Courier New"/>
              </a:rPr>
              <a:t> </a:t>
            </a:r>
            <a:r>
              <a:rPr sz="1000" b="1" spc="45" dirty="0">
                <a:latin typeface="Courier New"/>
                <a:cs typeface="Courier New"/>
              </a:rPr>
              <a:t>w]</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45" dirty="0">
                <a:latin typeface="Courier New"/>
                <a:cs typeface="Courier New"/>
              </a:rPr>
              <a:t>c;</a:t>
            </a:r>
            <a:endParaRPr sz="1000" dirty="0">
              <a:latin typeface="Courier New"/>
              <a:cs typeface="Courier New"/>
            </a:endParaRPr>
          </a:p>
          <a:p>
            <a:pPr marL="1078865">
              <a:lnSpc>
                <a:spcPct val="100000"/>
              </a:lnSpc>
              <a:spcBef>
                <a:spcPts val="75"/>
              </a:spcBef>
            </a:pPr>
            <a:r>
              <a:rPr sz="1000" b="1" spc="80" dirty="0">
                <a:latin typeface="Courier New"/>
                <a:cs typeface="Courier New"/>
              </a:rPr>
              <a:t>matrix[</a:t>
            </a:r>
            <a:r>
              <a:rPr sz="1000" b="1" spc="-509" dirty="0">
                <a:latin typeface="Courier New"/>
                <a:cs typeface="Courier New"/>
              </a:rPr>
              <a:t> </a:t>
            </a:r>
            <a:r>
              <a:rPr sz="1000" b="1" spc="60" dirty="0">
                <a:latin typeface="Courier New"/>
                <a:cs typeface="Courier New"/>
              </a:rPr>
              <a:t>w][</a:t>
            </a:r>
            <a:r>
              <a:rPr sz="1000" b="1" spc="-509" dirty="0">
                <a:latin typeface="Courier New"/>
                <a:cs typeface="Courier New"/>
              </a:rPr>
              <a:t> </a:t>
            </a:r>
            <a:r>
              <a:rPr sz="1000" b="1" spc="45" dirty="0">
                <a:latin typeface="Courier New"/>
                <a:cs typeface="Courier New"/>
              </a:rPr>
              <a:t>v]</a:t>
            </a:r>
            <a:r>
              <a:rPr sz="1000" b="1" spc="165" dirty="0">
                <a:latin typeface="Courier New"/>
                <a:cs typeface="Courier New"/>
              </a:rPr>
              <a:t> </a:t>
            </a:r>
            <a:r>
              <a:rPr sz="1000" b="1" dirty="0">
                <a:latin typeface="Courier New"/>
                <a:cs typeface="Courier New"/>
              </a:rPr>
              <a:t>=</a:t>
            </a:r>
            <a:r>
              <a:rPr sz="1000" b="1" spc="165" dirty="0">
                <a:latin typeface="Courier New"/>
                <a:cs typeface="Courier New"/>
              </a:rPr>
              <a:t> </a:t>
            </a:r>
            <a:r>
              <a:rPr sz="1000" b="1" spc="45" dirty="0">
                <a:latin typeface="Courier New"/>
                <a:cs typeface="Courier New"/>
              </a:rPr>
              <a:t>c;</a:t>
            </a:r>
            <a:endParaRPr sz="1000" dirty="0">
              <a:latin typeface="Courier New"/>
              <a:cs typeface="Courier New"/>
            </a:endParaRPr>
          </a:p>
          <a:p>
            <a:pPr marL="723265">
              <a:lnSpc>
                <a:spcPct val="100000"/>
              </a:lnSpc>
              <a:spcBef>
                <a:spcPts val="75"/>
              </a:spcBef>
            </a:pPr>
            <a:r>
              <a:rPr sz="1000" b="1" dirty="0">
                <a:latin typeface="Courier New"/>
                <a:cs typeface="Courier New"/>
              </a:rPr>
              <a:t>}</a:t>
            </a:r>
            <a:endParaRPr sz="1000" dirty="0">
              <a:latin typeface="Courier New"/>
              <a:cs typeface="Courier New"/>
            </a:endParaRPr>
          </a:p>
          <a:p>
            <a:pPr>
              <a:lnSpc>
                <a:spcPct val="100000"/>
              </a:lnSpc>
            </a:pPr>
            <a:endParaRPr sz="1300" dirty="0">
              <a:latin typeface="Courier New"/>
              <a:cs typeface="Courier New"/>
            </a:endParaRPr>
          </a:p>
          <a:p>
            <a:pPr marL="1078865" marR="448945" indent="-355600">
              <a:lnSpc>
                <a:spcPct val="106300"/>
              </a:lnSpc>
              <a:spcBef>
                <a:spcPts val="1075"/>
              </a:spcBef>
            </a:pPr>
            <a:r>
              <a:rPr sz="1000" b="1" spc="60" dirty="0">
                <a:latin typeface="Courier New"/>
                <a:cs typeface="Courier New"/>
              </a:rPr>
              <a:t>int</a:t>
            </a:r>
            <a:r>
              <a:rPr sz="1000" b="1" spc="190" dirty="0">
                <a:latin typeface="Courier New"/>
                <a:cs typeface="Courier New"/>
              </a:rPr>
              <a:t> </a:t>
            </a:r>
            <a:r>
              <a:rPr sz="1000" b="1" spc="60" dirty="0">
                <a:latin typeface="Courier New"/>
                <a:cs typeface="Courier New"/>
              </a:rPr>
              <a:t>get</a:t>
            </a:r>
            <a:r>
              <a:rPr sz="1000" b="1" spc="-505"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80" dirty="0">
                <a:latin typeface="Courier New"/>
                <a:cs typeface="Courier New"/>
              </a:rPr>
              <a:t>Vertex(</a:t>
            </a:r>
            <a:r>
              <a:rPr sz="1000" b="1" spc="-505" dirty="0">
                <a:latin typeface="Courier New"/>
                <a:cs typeface="Courier New"/>
              </a:rPr>
              <a:t> </a:t>
            </a:r>
            <a:r>
              <a:rPr sz="1000" b="1" spc="80" dirty="0">
                <a:latin typeface="Courier New"/>
                <a:cs typeface="Courier New"/>
              </a:rPr>
              <a:t>boolean[]</a:t>
            </a:r>
            <a:r>
              <a:rPr sz="1000" b="1" spc="195" dirty="0">
                <a:latin typeface="Courier New"/>
                <a:cs typeface="Courier New"/>
              </a:rPr>
              <a:t> </a:t>
            </a:r>
            <a:r>
              <a:rPr sz="1000" b="1" spc="75" dirty="0">
                <a:latin typeface="Courier New"/>
                <a:cs typeface="Courier New"/>
              </a:rPr>
              <a:t>list,</a:t>
            </a:r>
            <a:r>
              <a:rPr sz="1000" b="1" spc="195" dirty="0">
                <a:latin typeface="Courier New"/>
                <a:cs typeface="Courier New"/>
              </a:rPr>
              <a:t> </a:t>
            </a:r>
            <a:r>
              <a:rPr sz="1000" b="1" spc="75" dirty="0">
                <a:latin typeface="Courier New"/>
                <a:cs typeface="Courier New"/>
              </a:rPr>
              <a:t>int[]</a:t>
            </a:r>
            <a:r>
              <a:rPr sz="1000" b="1" spc="195" dirty="0">
                <a:latin typeface="Courier New"/>
                <a:cs typeface="Courier New"/>
              </a:rPr>
              <a:t> </a:t>
            </a:r>
            <a:r>
              <a:rPr sz="1000" b="1" spc="70" dirty="0">
                <a:latin typeface="Courier New"/>
                <a:cs typeface="Courier New"/>
              </a:rPr>
              <a:t>key)</a:t>
            </a:r>
            <a:r>
              <a:rPr sz="1000" b="1" spc="195" dirty="0">
                <a:latin typeface="Courier New"/>
                <a:cs typeface="Courier New"/>
              </a:rPr>
              <a:t> </a:t>
            </a:r>
            <a:r>
              <a:rPr sz="1000" b="1" dirty="0">
                <a:latin typeface="Courier New"/>
                <a:cs typeface="Courier New"/>
              </a:rPr>
              <a:t>{  </a:t>
            </a:r>
            <a:r>
              <a:rPr sz="1000" b="1" spc="60" dirty="0">
                <a:latin typeface="Courier New"/>
                <a:cs typeface="Courier New"/>
              </a:rPr>
              <a:t>int</a:t>
            </a:r>
            <a:r>
              <a:rPr sz="1000" b="1" spc="190"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60" dirty="0">
                <a:latin typeface="Courier New"/>
                <a:cs typeface="Courier New"/>
              </a:rPr>
              <a:t>Key</a:t>
            </a:r>
            <a:r>
              <a:rPr sz="1000" b="1" spc="195"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80" dirty="0">
                <a:latin typeface="Courier New"/>
                <a:cs typeface="Courier New"/>
              </a:rPr>
              <a:t>Integer.</a:t>
            </a:r>
            <a:r>
              <a:rPr sz="1000" b="1" spc="-505" dirty="0">
                <a:latin typeface="Courier New"/>
                <a:cs typeface="Courier New"/>
              </a:rPr>
              <a:t> </a:t>
            </a:r>
            <a:r>
              <a:rPr sz="1000" b="1" spc="70" dirty="0">
                <a:latin typeface="Courier New"/>
                <a:cs typeface="Courier New"/>
              </a:rPr>
              <a:t>MAX_</a:t>
            </a:r>
            <a:r>
              <a:rPr sz="1000" b="1" spc="-505" dirty="0">
                <a:latin typeface="Courier New"/>
                <a:cs typeface="Courier New"/>
              </a:rPr>
              <a:t> </a:t>
            </a:r>
            <a:r>
              <a:rPr sz="1000" b="1" spc="75" dirty="0">
                <a:latin typeface="Courier New"/>
                <a:cs typeface="Courier New"/>
              </a:rPr>
              <a:t>VALUE;</a:t>
            </a:r>
            <a:endParaRPr sz="1000" dirty="0">
              <a:latin typeface="Courier New"/>
              <a:cs typeface="Courier New"/>
            </a:endParaRPr>
          </a:p>
          <a:p>
            <a:pPr marL="1078865">
              <a:lnSpc>
                <a:spcPct val="100000"/>
              </a:lnSpc>
              <a:spcBef>
                <a:spcPts val="75"/>
              </a:spcBef>
            </a:pPr>
            <a:r>
              <a:rPr sz="1000" b="1" spc="60" dirty="0">
                <a:latin typeface="Courier New"/>
                <a:cs typeface="Courier New"/>
              </a:rPr>
              <a:t>int </a:t>
            </a:r>
            <a:r>
              <a:rPr sz="1000" b="1" spc="75" dirty="0">
                <a:latin typeface="Courier New"/>
                <a:cs typeface="Courier New"/>
              </a:rPr>
              <a:t>vertex </a:t>
            </a:r>
            <a:r>
              <a:rPr sz="1000" b="1" dirty="0">
                <a:latin typeface="Courier New"/>
                <a:cs typeface="Courier New"/>
              </a:rPr>
              <a:t>= - 1</a:t>
            </a:r>
            <a:r>
              <a:rPr sz="1000" b="1" spc="-570" dirty="0">
                <a:latin typeface="Courier New"/>
                <a:cs typeface="Courier New"/>
              </a:rPr>
              <a:t> </a:t>
            </a:r>
            <a:r>
              <a:rPr sz="1000" b="1" dirty="0">
                <a:latin typeface="Courier New"/>
                <a:cs typeface="Courier New"/>
              </a:rPr>
              <a:t>;</a:t>
            </a:r>
            <a:endParaRPr sz="1000" dirty="0">
              <a:latin typeface="Courier New"/>
              <a:cs typeface="Courier New"/>
            </a:endParaRPr>
          </a:p>
          <a:p>
            <a:pPr marL="1078865">
              <a:lnSpc>
                <a:spcPct val="100000"/>
              </a:lnSpc>
              <a:spcBef>
                <a:spcPts val="75"/>
              </a:spcBef>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80" dirty="0">
                <a:latin typeface="Courier New"/>
                <a:cs typeface="Courier New"/>
              </a:rPr>
              <a:t>vertices; </a:t>
            </a:r>
            <a:r>
              <a:rPr sz="1000" b="1" spc="70" dirty="0">
                <a:latin typeface="Courier New"/>
                <a:cs typeface="Courier New"/>
              </a:rPr>
              <a:t>i++)</a:t>
            </a:r>
            <a:r>
              <a:rPr sz="1000" b="1" spc="525" dirty="0">
                <a:latin typeface="Courier New"/>
                <a:cs typeface="Courier New"/>
              </a:rPr>
              <a:t> </a:t>
            </a:r>
            <a:r>
              <a:rPr sz="1000" b="1" dirty="0">
                <a:latin typeface="Courier New"/>
                <a:cs typeface="Courier New"/>
              </a:rPr>
              <a:t>{</a:t>
            </a:r>
            <a:endParaRPr sz="1000" dirty="0">
              <a:latin typeface="Courier New"/>
              <a:cs typeface="Courier New"/>
            </a:endParaRPr>
          </a:p>
          <a:p>
            <a:pPr marL="1790064" marR="5080" indent="-355600">
              <a:lnSpc>
                <a:spcPct val="106300"/>
              </a:lnSpc>
            </a:pPr>
            <a:r>
              <a:rPr sz="1000" b="1" spc="45" dirty="0">
                <a:latin typeface="Courier New"/>
                <a:cs typeface="Courier New"/>
              </a:rPr>
              <a:t>if</a:t>
            </a:r>
            <a:r>
              <a:rPr sz="1000" b="1" spc="190"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75" dirty="0">
                <a:latin typeface="Courier New"/>
                <a:cs typeface="Courier New"/>
              </a:rPr>
              <a:t>list[</a:t>
            </a:r>
            <a:r>
              <a:rPr sz="1000" b="1" spc="-505" dirty="0">
                <a:latin typeface="Courier New"/>
                <a:cs typeface="Courier New"/>
              </a:rPr>
              <a:t> </a:t>
            </a:r>
            <a:r>
              <a:rPr sz="1000" b="1" spc="45" dirty="0">
                <a:latin typeface="Courier New"/>
                <a:cs typeface="Courier New"/>
              </a:rPr>
              <a:t>i]</a:t>
            </a:r>
            <a:r>
              <a:rPr sz="1000" b="1" spc="190" dirty="0">
                <a:latin typeface="Courier New"/>
                <a:cs typeface="Courier New"/>
              </a:rPr>
              <a:t> </a:t>
            </a:r>
            <a:r>
              <a:rPr sz="1000" b="1" spc="45" dirty="0">
                <a:latin typeface="Courier New"/>
                <a:cs typeface="Courier New"/>
              </a:rPr>
              <a:t>==</a:t>
            </a:r>
            <a:r>
              <a:rPr sz="1000" b="1" spc="190" dirty="0">
                <a:latin typeface="Courier New"/>
                <a:cs typeface="Courier New"/>
              </a:rPr>
              <a:t> </a:t>
            </a:r>
            <a:r>
              <a:rPr sz="1000" b="1" spc="75" dirty="0">
                <a:latin typeface="Courier New"/>
                <a:cs typeface="Courier New"/>
              </a:rPr>
              <a:t>false</a:t>
            </a:r>
            <a:r>
              <a:rPr sz="1000" b="1" spc="190" dirty="0">
                <a:latin typeface="Courier New"/>
                <a:cs typeface="Courier New"/>
              </a:rPr>
              <a:t> </a:t>
            </a:r>
            <a:r>
              <a:rPr sz="1000" b="1" spc="45" dirty="0">
                <a:latin typeface="Courier New"/>
                <a:cs typeface="Courier New"/>
              </a:rPr>
              <a:t>&amp;&amp;</a:t>
            </a:r>
            <a:r>
              <a:rPr sz="1000" b="1" spc="190"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60" dirty="0">
                <a:latin typeface="Courier New"/>
                <a:cs typeface="Courier New"/>
              </a:rPr>
              <a:t>Key</a:t>
            </a:r>
            <a:r>
              <a:rPr sz="1000" b="1" spc="190" dirty="0">
                <a:latin typeface="Courier New"/>
                <a:cs typeface="Courier New"/>
              </a:rPr>
              <a:t> </a:t>
            </a:r>
            <a:r>
              <a:rPr sz="1000" b="1" dirty="0">
                <a:latin typeface="Courier New"/>
                <a:cs typeface="Courier New"/>
              </a:rPr>
              <a:t>&gt;</a:t>
            </a:r>
            <a:r>
              <a:rPr sz="1000" b="1" spc="195" dirty="0">
                <a:latin typeface="Courier New"/>
                <a:cs typeface="Courier New"/>
              </a:rPr>
              <a:t> </a:t>
            </a:r>
            <a:r>
              <a:rPr sz="1000" b="1" spc="70" dirty="0">
                <a:latin typeface="Courier New"/>
                <a:cs typeface="Courier New"/>
              </a:rPr>
              <a:t>key[</a:t>
            </a:r>
            <a:r>
              <a:rPr sz="1000" b="1" spc="-509" dirty="0">
                <a:latin typeface="Courier New"/>
                <a:cs typeface="Courier New"/>
              </a:rPr>
              <a:t> </a:t>
            </a:r>
            <a:r>
              <a:rPr sz="1000" b="1" spc="60" dirty="0">
                <a:latin typeface="Courier New"/>
                <a:cs typeface="Courier New"/>
              </a:rPr>
              <a:t>i])</a:t>
            </a:r>
            <a:r>
              <a:rPr sz="1000" b="1" spc="195" dirty="0">
                <a:latin typeface="Courier New"/>
                <a:cs typeface="Courier New"/>
              </a:rPr>
              <a:t> </a:t>
            </a:r>
            <a:r>
              <a:rPr sz="1000" b="1" dirty="0">
                <a:latin typeface="Courier New"/>
                <a:cs typeface="Courier New"/>
              </a:rPr>
              <a:t>{  </a:t>
            </a:r>
            <a:r>
              <a:rPr sz="1000" b="1" spc="60" dirty="0">
                <a:latin typeface="Courier New"/>
                <a:cs typeface="Courier New"/>
              </a:rPr>
              <a:t>min</a:t>
            </a:r>
            <a:r>
              <a:rPr sz="1000" b="1" spc="-509" dirty="0">
                <a:latin typeface="Courier New"/>
                <a:cs typeface="Courier New"/>
              </a:rPr>
              <a:t> </a:t>
            </a:r>
            <a:r>
              <a:rPr sz="1000" b="1" spc="60" dirty="0">
                <a:latin typeface="Courier New"/>
                <a:cs typeface="Courier New"/>
              </a:rPr>
              <a:t>Key</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70" dirty="0">
                <a:latin typeface="Courier New"/>
                <a:cs typeface="Courier New"/>
              </a:rPr>
              <a:t>key[</a:t>
            </a:r>
            <a:r>
              <a:rPr sz="1000" b="1" spc="-505" dirty="0">
                <a:latin typeface="Courier New"/>
                <a:cs typeface="Courier New"/>
              </a:rPr>
              <a:t> </a:t>
            </a:r>
            <a:r>
              <a:rPr sz="1000" b="1" spc="60" dirty="0">
                <a:latin typeface="Courier New"/>
                <a:cs typeface="Courier New"/>
              </a:rPr>
              <a:t>i];</a:t>
            </a:r>
            <a:endParaRPr sz="1000" dirty="0">
              <a:latin typeface="Courier New"/>
              <a:cs typeface="Courier New"/>
            </a:endParaRPr>
          </a:p>
          <a:p>
            <a:pPr marL="1790064">
              <a:lnSpc>
                <a:spcPct val="100000"/>
              </a:lnSpc>
              <a:spcBef>
                <a:spcPts val="75"/>
              </a:spcBef>
            </a:pPr>
            <a:r>
              <a:rPr sz="1000" b="1" spc="75" dirty="0">
                <a:latin typeface="Courier New"/>
                <a:cs typeface="Courier New"/>
              </a:rPr>
              <a:t>vertex </a:t>
            </a:r>
            <a:r>
              <a:rPr sz="1000" b="1" dirty="0">
                <a:latin typeface="Courier New"/>
                <a:cs typeface="Courier New"/>
              </a:rPr>
              <a:t>=</a:t>
            </a:r>
            <a:r>
              <a:rPr sz="1000" b="1" spc="305" dirty="0">
                <a:latin typeface="Courier New"/>
                <a:cs typeface="Courier New"/>
              </a:rPr>
              <a:t> </a:t>
            </a:r>
            <a:r>
              <a:rPr sz="1000" b="1" spc="45" dirty="0">
                <a:latin typeface="Courier New"/>
                <a:cs typeface="Courier New"/>
              </a:rPr>
              <a:t>i;</a:t>
            </a:r>
            <a:endParaRPr sz="1000" dirty="0">
              <a:latin typeface="Courier New"/>
              <a:cs typeface="Courier New"/>
            </a:endParaRPr>
          </a:p>
          <a:p>
            <a:pPr marL="1434465">
              <a:lnSpc>
                <a:spcPct val="100000"/>
              </a:lnSpc>
              <a:spcBef>
                <a:spcPts val="75"/>
              </a:spcBef>
            </a:pPr>
            <a:r>
              <a:rPr sz="1000" b="1" dirty="0">
                <a:latin typeface="Courier New"/>
                <a:cs typeface="Courier New"/>
              </a:rPr>
              <a:t>}</a:t>
            </a:r>
            <a:endParaRPr sz="1000" dirty="0">
              <a:latin typeface="Courier New"/>
              <a:cs typeface="Courier New"/>
            </a:endParaRPr>
          </a:p>
          <a:p>
            <a:pPr marL="1078865">
              <a:lnSpc>
                <a:spcPct val="100000"/>
              </a:lnSpc>
              <a:spcBef>
                <a:spcPts val="75"/>
              </a:spcBef>
            </a:pPr>
            <a:r>
              <a:rPr sz="1000" b="1" dirty="0">
                <a:latin typeface="Courier New"/>
                <a:cs typeface="Courier New"/>
              </a:rPr>
              <a:t>}</a:t>
            </a:r>
            <a:endParaRPr sz="1000" dirty="0">
              <a:latin typeface="Courier New"/>
              <a:cs typeface="Courier New"/>
            </a:endParaRPr>
          </a:p>
          <a:p>
            <a:pPr marL="1078865">
              <a:lnSpc>
                <a:spcPct val="100000"/>
              </a:lnSpc>
              <a:spcBef>
                <a:spcPts val="75"/>
              </a:spcBef>
            </a:pPr>
            <a:r>
              <a:rPr sz="1000" b="1" spc="75" dirty="0">
                <a:latin typeface="Courier New"/>
                <a:cs typeface="Courier New"/>
              </a:rPr>
              <a:t>return</a:t>
            </a:r>
            <a:r>
              <a:rPr sz="1000" b="1" spc="190" dirty="0">
                <a:latin typeface="Courier New"/>
                <a:cs typeface="Courier New"/>
              </a:rPr>
              <a:t> </a:t>
            </a:r>
            <a:r>
              <a:rPr sz="1000" b="1" spc="80" dirty="0">
                <a:latin typeface="Courier New"/>
                <a:cs typeface="Courier New"/>
              </a:rPr>
              <a:t>vertex;</a:t>
            </a:r>
            <a:endParaRPr sz="1000" dirty="0">
              <a:latin typeface="Courier New"/>
              <a:cs typeface="Courier New"/>
            </a:endParaRPr>
          </a:p>
          <a:p>
            <a:pPr marL="723265">
              <a:lnSpc>
                <a:spcPct val="100000"/>
              </a:lnSpc>
              <a:spcBef>
                <a:spcPts val="75"/>
              </a:spcBef>
            </a:pPr>
            <a:r>
              <a:rPr sz="1000" b="1" dirty="0">
                <a:latin typeface="Courier New"/>
                <a:cs typeface="Courier New"/>
              </a:rPr>
              <a:t>}</a:t>
            </a:r>
            <a:endParaRPr sz="1000" dirty="0">
              <a:latin typeface="Courier New"/>
              <a:cs typeface="Courier New"/>
            </a:endParaRPr>
          </a:p>
          <a:p>
            <a:pPr>
              <a:lnSpc>
                <a:spcPct val="100000"/>
              </a:lnSpc>
              <a:spcBef>
                <a:spcPts val="25"/>
              </a:spcBef>
            </a:pPr>
            <a:endParaRPr sz="1100" dirty="0">
              <a:latin typeface="Courier New"/>
              <a:cs typeface="Courier New"/>
            </a:endParaRPr>
          </a:p>
          <a:p>
            <a:pPr marL="1078865" marR="715645" indent="-355600">
              <a:lnSpc>
                <a:spcPct val="106300"/>
              </a:lnSpc>
              <a:spcBef>
                <a:spcPts val="5"/>
              </a:spcBef>
            </a:pPr>
            <a:r>
              <a:rPr sz="1000" b="1" spc="75" dirty="0">
                <a:latin typeface="Courier New"/>
                <a:cs typeface="Courier New"/>
              </a:rPr>
              <a:t>public</a:t>
            </a:r>
            <a:r>
              <a:rPr sz="1000" b="1" spc="195" dirty="0">
                <a:latin typeface="Courier New"/>
                <a:cs typeface="Courier New"/>
              </a:rPr>
              <a:t> </a:t>
            </a:r>
            <a:r>
              <a:rPr sz="1000" b="1" spc="70" dirty="0">
                <a:latin typeface="Courier New"/>
                <a:cs typeface="Courier New"/>
              </a:rPr>
              <a:t>void</a:t>
            </a:r>
            <a:r>
              <a:rPr sz="1000" b="1" spc="195" dirty="0">
                <a:latin typeface="Courier New"/>
                <a:cs typeface="Courier New"/>
              </a:rPr>
              <a:t> </a:t>
            </a:r>
            <a:r>
              <a:rPr sz="1000" b="1" spc="60" dirty="0">
                <a:latin typeface="Courier New"/>
                <a:cs typeface="Courier New"/>
              </a:rPr>
              <a:t>get</a:t>
            </a:r>
            <a:r>
              <a:rPr sz="1000" b="1" spc="-505"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75" dirty="0">
                <a:latin typeface="Courier New"/>
                <a:cs typeface="Courier New"/>
              </a:rPr>
              <a:t>Dist(</a:t>
            </a:r>
            <a:r>
              <a:rPr sz="1000" b="1" spc="-505" dirty="0">
                <a:latin typeface="Courier New"/>
                <a:cs typeface="Courier New"/>
              </a:rPr>
              <a:t> </a:t>
            </a:r>
            <a:r>
              <a:rPr sz="1000" b="1" spc="60" dirty="0">
                <a:latin typeface="Courier New"/>
                <a:cs typeface="Courier New"/>
              </a:rPr>
              <a:t>int</a:t>
            </a:r>
            <a:r>
              <a:rPr sz="1000" b="1" spc="195" dirty="0">
                <a:latin typeface="Courier New"/>
                <a:cs typeface="Courier New"/>
              </a:rPr>
              <a:t> </a:t>
            </a:r>
            <a:r>
              <a:rPr sz="1000" b="1" spc="75" dirty="0">
                <a:latin typeface="Courier New"/>
                <a:cs typeface="Courier New"/>
              </a:rPr>
              <a:t>source</a:t>
            </a:r>
            <a:r>
              <a:rPr sz="1000" b="1" spc="-505" dirty="0">
                <a:latin typeface="Courier New"/>
                <a:cs typeface="Courier New"/>
              </a:rPr>
              <a:t> </a:t>
            </a:r>
            <a:r>
              <a:rPr sz="1000" b="1" spc="80" dirty="0">
                <a:latin typeface="Courier New"/>
                <a:cs typeface="Courier New"/>
              </a:rPr>
              <a:t>Vertex)</a:t>
            </a:r>
            <a:r>
              <a:rPr sz="1000" b="1" spc="195" dirty="0">
                <a:latin typeface="Courier New"/>
                <a:cs typeface="Courier New"/>
              </a:rPr>
              <a:t> </a:t>
            </a:r>
            <a:r>
              <a:rPr sz="1000" b="1" dirty="0">
                <a:latin typeface="Courier New"/>
                <a:cs typeface="Courier New"/>
              </a:rPr>
              <a:t>{  </a:t>
            </a:r>
            <a:r>
              <a:rPr sz="1000" b="1" spc="80" dirty="0">
                <a:latin typeface="Courier New"/>
                <a:cs typeface="Courier New"/>
              </a:rPr>
              <a:t>boolean[] </a:t>
            </a:r>
            <a:r>
              <a:rPr sz="1000" b="1" spc="60" dirty="0">
                <a:latin typeface="Courier New"/>
                <a:cs typeface="Courier New"/>
              </a:rPr>
              <a:t>spt </a:t>
            </a:r>
            <a:r>
              <a:rPr sz="1000" b="1" dirty="0">
                <a:latin typeface="Courier New"/>
                <a:cs typeface="Courier New"/>
              </a:rPr>
              <a:t>= </a:t>
            </a:r>
            <a:r>
              <a:rPr sz="1000" b="1" spc="60" dirty="0">
                <a:latin typeface="Courier New"/>
                <a:cs typeface="Courier New"/>
              </a:rPr>
              <a:t>new </a:t>
            </a:r>
            <a:r>
              <a:rPr sz="1000" b="1" spc="80" dirty="0">
                <a:latin typeface="Courier New"/>
                <a:cs typeface="Courier New"/>
              </a:rPr>
              <a:t>boolean[ </a:t>
            </a:r>
            <a:r>
              <a:rPr sz="1000" b="1" spc="85" dirty="0">
                <a:latin typeface="Courier New"/>
                <a:cs typeface="Courier New"/>
              </a:rPr>
              <a:t>vertices];  </a:t>
            </a:r>
            <a:r>
              <a:rPr sz="1000" b="1" spc="75" dirty="0">
                <a:latin typeface="Courier New"/>
                <a:cs typeface="Courier New"/>
              </a:rPr>
              <a:t>int[] </a:t>
            </a:r>
            <a:r>
              <a:rPr sz="1000" b="1" spc="80" dirty="0">
                <a:latin typeface="Courier New"/>
                <a:cs typeface="Courier New"/>
              </a:rPr>
              <a:t>distance </a:t>
            </a:r>
            <a:r>
              <a:rPr sz="1000" b="1" dirty="0">
                <a:latin typeface="Courier New"/>
                <a:cs typeface="Courier New"/>
              </a:rPr>
              <a:t>= </a:t>
            </a:r>
            <a:r>
              <a:rPr sz="1000" b="1" spc="60" dirty="0">
                <a:latin typeface="Courier New"/>
                <a:cs typeface="Courier New"/>
              </a:rPr>
              <a:t>new </a:t>
            </a:r>
            <a:r>
              <a:rPr sz="1000" b="1" spc="70" dirty="0">
                <a:latin typeface="Courier New"/>
                <a:cs typeface="Courier New"/>
              </a:rPr>
              <a:t>int[ </a:t>
            </a:r>
            <a:r>
              <a:rPr sz="1000" b="1" spc="85" dirty="0">
                <a:latin typeface="Courier New"/>
                <a:cs typeface="Courier New"/>
              </a:rPr>
              <a:t>vertices];  </a:t>
            </a:r>
            <a:r>
              <a:rPr sz="1000" b="1" spc="60" dirty="0">
                <a:latin typeface="Courier New"/>
                <a:cs typeface="Courier New"/>
              </a:rPr>
              <a:t>int</a:t>
            </a:r>
            <a:r>
              <a:rPr sz="1000" b="1" spc="190" dirty="0">
                <a:latin typeface="Courier New"/>
                <a:cs typeface="Courier New"/>
              </a:rPr>
              <a:t> </a:t>
            </a:r>
            <a:r>
              <a:rPr sz="1000" b="1" spc="80" dirty="0">
                <a:latin typeface="Courier New"/>
                <a:cs typeface="Courier New"/>
              </a:rPr>
              <a:t>INFINITY</a:t>
            </a:r>
            <a:r>
              <a:rPr sz="1000" b="1" spc="195"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80" dirty="0">
                <a:latin typeface="Courier New"/>
                <a:cs typeface="Courier New"/>
              </a:rPr>
              <a:t>Integer.</a:t>
            </a:r>
            <a:r>
              <a:rPr sz="1000" b="1" spc="-505" dirty="0">
                <a:latin typeface="Courier New"/>
                <a:cs typeface="Courier New"/>
              </a:rPr>
              <a:t> </a:t>
            </a:r>
            <a:r>
              <a:rPr sz="1000" b="1" spc="70" dirty="0">
                <a:latin typeface="Courier New"/>
                <a:cs typeface="Courier New"/>
              </a:rPr>
              <a:t>MAX_</a:t>
            </a:r>
            <a:r>
              <a:rPr sz="1000" b="1" spc="-505" dirty="0">
                <a:latin typeface="Courier New"/>
                <a:cs typeface="Courier New"/>
              </a:rPr>
              <a:t> </a:t>
            </a:r>
            <a:r>
              <a:rPr sz="1000" b="1" spc="75" dirty="0">
                <a:latin typeface="Courier New"/>
                <a:cs typeface="Courier New"/>
              </a:rPr>
              <a:t>VALUE;</a:t>
            </a:r>
            <a:endParaRPr sz="1000" dirty="0">
              <a:latin typeface="Courier New"/>
              <a:cs typeface="Courier New"/>
            </a:endParaRPr>
          </a:p>
          <a:p>
            <a:pPr>
              <a:lnSpc>
                <a:spcPct val="100000"/>
              </a:lnSpc>
              <a:spcBef>
                <a:spcPts val="25"/>
              </a:spcBef>
            </a:pPr>
            <a:endParaRPr sz="1100" dirty="0">
              <a:latin typeface="Courier New"/>
              <a:cs typeface="Courier New"/>
            </a:endParaRPr>
          </a:p>
          <a:p>
            <a:pPr marL="1434465" marR="893444" indent="-355600">
              <a:lnSpc>
                <a:spcPct val="106300"/>
              </a:lnSpc>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80" dirty="0">
                <a:latin typeface="Courier New"/>
                <a:cs typeface="Courier New"/>
              </a:rPr>
              <a:t>vertices; </a:t>
            </a:r>
            <a:r>
              <a:rPr sz="1000" b="1" spc="70" dirty="0">
                <a:latin typeface="Courier New"/>
                <a:cs typeface="Courier New"/>
              </a:rPr>
              <a:t>i++) </a:t>
            </a:r>
            <a:r>
              <a:rPr sz="1000" b="1" dirty="0">
                <a:latin typeface="Courier New"/>
                <a:cs typeface="Courier New"/>
              </a:rPr>
              <a:t>{  </a:t>
            </a:r>
            <a:r>
              <a:rPr sz="1000" b="1" spc="80" dirty="0">
                <a:latin typeface="Courier New"/>
                <a:cs typeface="Courier New"/>
              </a:rPr>
              <a:t>distance[ </a:t>
            </a:r>
            <a:r>
              <a:rPr sz="1000" b="1" spc="45" dirty="0">
                <a:latin typeface="Courier New"/>
                <a:cs typeface="Courier New"/>
              </a:rPr>
              <a:t>i] </a:t>
            </a:r>
            <a:r>
              <a:rPr sz="1000" b="1" dirty="0">
                <a:latin typeface="Courier New"/>
                <a:cs typeface="Courier New"/>
              </a:rPr>
              <a:t>=</a:t>
            </a:r>
            <a:r>
              <a:rPr sz="1000" b="1" spc="-245" dirty="0">
                <a:latin typeface="Courier New"/>
                <a:cs typeface="Courier New"/>
              </a:rPr>
              <a:t> </a:t>
            </a:r>
            <a:r>
              <a:rPr sz="1000" b="1" spc="80" dirty="0">
                <a:latin typeface="Courier New"/>
                <a:cs typeface="Courier New"/>
              </a:rPr>
              <a:t>INFINITY;</a:t>
            </a:r>
            <a:endParaRPr sz="1000" dirty="0">
              <a:latin typeface="Courier New"/>
              <a:cs typeface="Courier New"/>
            </a:endParaRPr>
          </a:p>
          <a:p>
            <a:pPr marL="1078865">
              <a:lnSpc>
                <a:spcPct val="100000"/>
              </a:lnSpc>
              <a:spcBef>
                <a:spcPts val="75"/>
              </a:spcBef>
            </a:pPr>
            <a:r>
              <a:rPr sz="1000" b="1" dirty="0">
                <a:latin typeface="Courier New"/>
                <a:cs typeface="Courier New"/>
              </a:rPr>
              <a:t>}</a:t>
            </a:r>
            <a:endParaRPr sz="1000" dirty="0">
              <a:latin typeface="Courier New"/>
              <a:cs typeface="Courier New"/>
            </a:endParaRPr>
          </a:p>
        </p:txBody>
      </p:sp>
      <p:sp>
        <p:nvSpPr>
          <p:cNvPr id="3" name="object 3"/>
          <p:cNvSpPr txBox="1"/>
          <p:nvPr/>
        </p:nvSpPr>
        <p:spPr>
          <a:xfrm>
            <a:off x="3720972" y="7477459"/>
            <a:ext cx="190500" cy="996950"/>
          </a:xfrm>
          <a:prstGeom prst="rect">
            <a:avLst/>
          </a:prstGeom>
        </p:spPr>
        <p:txBody>
          <a:bodyPr vert="horz" wrap="square" lIns="0" tIns="22225" rIns="0" bIns="0" rtlCol="0">
            <a:spAutoFit/>
          </a:bodyPr>
          <a:lstStyle/>
          <a:p>
            <a:pPr marL="12700">
              <a:lnSpc>
                <a:spcPct val="100000"/>
              </a:lnSpc>
              <a:spcBef>
                <a:spcPts val="1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4" name="object 4"/>
          <p:cNvSpPr txBox="1"/>
          <p:nvPr/>
        </p:nvSpPr>
        <p:spPr>
          <a:xfrm>
            <a:off x="4965176" y="7477459"/>
            <a:ext cx="4012565" cy="996950"/>
          </a:xfrm>
          <a:prstGeom prst="rect">
            <a:avLst/>
          </a:prstGeom>
        </p:spPr>
        <p:txBody>
          <a:bodyPr vert="horz" wrap="square" lIns="0" tIns="22225" rIns="0" bIns="0" rtlCol="0">
            <a:spAutoFit/>
          </a:bodyPr>
          <a:lstStyle/>
          <a:p>
            <a:pPr marL="12700">
              <a:lnSpc>
                <a:spcPct val="100000"/>
              </a:lnSpc>
              <a:spcBef>
                <a:spcPts val="175"/>
              </a:spcBef>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80" dirty="0">
                <a:latin typeface="Courier New"/>
                <a:cs typeface="Courier New"/>
              </a:rPr>
              <a:t>vertices; </a:t>
            </a:r>
            <a:r>
              <a:rPr sz="1000" b="1" spc="70" dirty="0">
                <a:latin typeface="Courier New"/>
                <a:cs typeface="Courier New"/>
              </a:rPr>
              <a:t>i++)</a:t>
            </a:r>
            <a:r>
              <a:rPr sz="1000" b="1" spc="525" dirty="0">
                <a:latin typeface="Courier New"/>
                <a:cs typeface="Courier New"/>
              </a:rPr>
              <a:t> </a:t>
            </a:r>
            <a:r>
              <a:rPr sz="1000" b="1" dirty="0">
                <a:latin typeface="Courier New"/>
                <a:cs typeface="Courier New"/>
              </a:rPr>
              <a:t>{</a:t>
            </a:r>
            <a:endParaRPr sz="1000" dirty="0">
              <a:latin typeface="Courier New"/>
              <a:cs typeface="Courier New"/>
            </a:endParaRPr>
          </a:p>
          <a:p>
            <a:pPr marL="723265" marR="5080" indent="-355600">
              <a:lnSpc>
                <a:spcPct val="106300"/>
              </a:lnSpc>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j = 0 ; j &lt; </a:t>
            </a:r>
            <a:r>
              <a:rPr sz="1000" b="1" spc="80" dirty="0">
                <a:latin typeface="Courier New"/>
                <a:cs typeface="Courier New"/>
              </a:rPr>
              <a:t>vertices; </a:t>
            </a:r>
            <a:r>
              <a:rPr sz="1000" b="1" spc="70" dirty="0">
                <a:latin typeface="Courier New"/>
                <a:cs typeface="Courier New"/>
              </a:rPr>
              <a:t>j++) </a:t>
            </a:r>
            <a:r>
              <a:rPr sz="1000" b="1" dirty="0">
                <a:latin typeface="Courier New"/>
                <a:cs typeface="Courier New"/>
              </a:rPr>
              <a:t>{  </a:t>
            </a: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75" dirty="0">
                <a:latin typeface="Courier New"/>
                <a:cs typeface="Courier New"/>
              </a:rPr>
              <a:t>print(</a:t>
            </a:r>
            <a:r>
              <a:rPr sz="1000" b="1" spc="-505" dirty="0">
                <a:latin typeface="Courier New"/>
                <a:cs typeface="Courier New"/>
              </a:rPr>
              <a:t> </a:t>
            </a:r>
            <a:r>
              <a:rPr sz="1000" b="1" spc="80" dirty="0">
                <a:latin typeface="Courier New"/>
                <a:cs typeface="Courier New"/>
              </a:rPr>
              <a:t>matrix[</a:t>
            </a:r>
            <a:r>
              <a:rPr sz="1000" b="1" spc="-505" dirty="0">
                <a:latin typeface="Courier New"/>
                <a:cs typeface="Courier New"/>
              </a:rPr>
              <a:t> </a:t>
            </a:r>
            <a:r>
              <a:rPr sz="1000" b="1" spc="60" dirty="0">
                <a:latin typeface="Courier New"/>
                <a:cs typeface="Courier New"/>
              </a:rPr>
              <a:t>i][</a:t>
            </a:r>
            <a:r>
              <a:rPr sz="1000" b="1" spc="-505" dirty="0">
                <a:latin typeface="Courier New"/>
                <a:cs typeface="Courier New"/>
              </a:rPr>
              <a:t> </a:t>
            </a:r>
            <a:r>
              <a:rPr sz="1000" b="1" spc="45" dirty="0">
                <a:latin typeface="Courier New"/>
                <a:cs typeface="Courier New"/>
              </a:rPr>
              <a:t>j]</a:t>
            </a:r>
            <a:r>
              <a:rPr sz="1000" b="1" spc="18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60" dirty="0">
                <a:latin typeface="Courier New"/>
                <a:cs typeface="Courier New"/>
              </a:rPr>
              <a:t>");</a:t>
            </a:r>
            <a:endParaRPr sz="1000" dirty="0">
              <a:latin typeface="Courier New"/>
              <a:cs typeface="Courier New"/>
            </a:endParaRPr>
          </a:p>
          <a:p>
            <a:pPr marL="367665">
              <a:lnSpc>
                <a:spcPct val="100000"/>
              </a:lnSpc>
              <a:spcBef>
                <a:spcPts val="75"/>
              </a:spcBef>
            </a:pPr>
            <a:r>
              <a:rPr sz="1000" b="1" dirty="0">
                <a:latin typeface="Courier New"/>
                <a:cs typeface="Courier New"/>
              </a:rPr>
              <a:t>}</a:t>
            </a:r>
            <a:endParaRPr sz="1000" dirty="0">
              <a:latin typeface="Courier New"/>
              <a:cs typeface="Courier New"/>
            </a:endParaRPr>
          </a:p>
          <a:p>
            <a:pPr marL="367665">
              <a:lnSpc>
                <a:spcPct val="100000"/>
              </a:lnSpc>
              <a:spcBef>
                <a:spcPts val="75"/>
              </a:spcBef>
            </a:pP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5" dirty="0">
                <a:latin typeface="Courier New"/>
                <a:cs typeface="Courier New"/>
              </a:rPr>
              <a:t>println();</a:t>
            </a:r>
            <a:endParaRPr sz="1000" dirty="0">
              <a:latin typeface="Courier New"/>
              <a:cs typeface="Courier New"/>
            </a:endParaRPr>
          </a:p>
          <a:p>
            <a:pPr marL="12700">
              <a:lnSpc>
                <a:spcPct val="100000"/>
              </a:lnSpc>
              <a:spcBef>
                <a:spcPts val="75"/>
              </a:spcBef>
            </a:pPr>
            <a:r>
              <a:rPr sz="1000" b="1" dirty="0">
                <a:latin typeface="Courier New"/>
                <a:cs typeface="Courier New"/>
              </a:rPr>
              <a:t>}</a:t>
            </a:r>
            <a:endParaRPr sz="1000" dirty="0">
              <a:latin typeface="Courier New"/>
              <a:cs typeface="Courier New"/>
            </a:endParaRPr>
          </a:p>
        </p:txBody>
      </p:sp>
      <p:sp>
        <p:nvSpPr>
          <p:cNvPr id="5" name="object 5"/>
          <p:cNvSpPr txBox="1"/>
          <p:nvPr/>
        </p:nvSpPr>
        <p:spPr>
          <a:xfrm>
            <a:off x="3720972" y="9106272"/>
            <a:ext cx="190500" cy="177800"/>
          </a:xfrm>
          <a:prstGeom prst="rect">
            <a:avLst/>
          </a:prstGeom>
        </p:spPr>
        <p:txBody>
          <a:bodyPr vert="horz" wrap="square" lIns="0" tIns="12700" rIns="0" bIns="0" rtlCol="0">
            <a:spAutoFit/>
          </a:bodyPr>
          <a:lstStyle/>
          <a:p>
            <a:pPr marL="12700">
              <a:lnSpc>
                <a:spcPct val="100000"/>
              </a:lnSpc>
              <a:spcBef>
                <a:spcPts val="100"/>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6" name="object 6"/>
          <p:cNvSpPr txBox="1"/>
          <p:nvPr/>
        </p:nvSpPr>
        <p:spPr>
          <a:xfrm>
            <a:off x="9320445" y="9106272"/>
            <a:ext cx="1879600" cy="177800"/>
          </a:xfrm>
          <a:prstGeom prst="rect">
            <a:avLst/>
          </a:prstGeom>
        </p:spPr>
        <p:txBody>
          <a:bodyPr vert="horz" wrap="square" lIns="0" tIns="12700" rIns="0" bIns="0" rtlCol="0">
            <a:spAutoFit/>
          </a:bodyPr>
          <a:lstStyle/>
          <a:p>
            <a:pPr marL="12700">
              <a:lnSpc>
                <a:spcPct val="100000"/>
              </a:lnSpc>
              <a:spcBef>
                <a:spcPts val="100"/>
              </a:spcBef>
            </a:pPr>
            <a:r>
              <a:rPr sz="1000" b="1" spc="75" dirty="0">
                <a:latin typeface="Courier New"/>
                <a:cs typeface="Courier New"/>
              </a:rPr>
              <a:t>equals </a:t>
            </a:r>
            <a:r>
              <a:rPr sz="1000" b="1" dirty="0">
                <a:latin typeface="Courier New"/>
                <a:cs typeface="Courier New"/>
              </a:rPr>
              <a:t>" +</a:t>
            </a:r>
            <a:r>
              <a:rPr sz="1000" b="1" spc="-130" dirty="0">
                <a:latin typeface="Courier New"/>
                <a:cs typeface="Courier New"/>
              </a:rPr>
              <a:t> </a:t>
            </a:r>
            <a:r>
              <a:rPr sz="1000" b="1" spc="80" dirty="0">
                <a:latin typeface="Courier New"/>
                <a:cs typeface="Courier New"/>
              </a:rPr>
              <a:t>vertex_ </a:t>
            </a:r>
            <a:r>
              <a:rPr sz="1000" b="1" spc="60" dirty="0">
                <a:latin typeface="Courier New"/>
                <a:cs typeface="Courier New"/>
              </a:rPr>
              <a:t>U);</a:t>
            </a:r>
            <a:endParaRPr sz="1000">
              <a:latin typeface="Courier New"/>
              <a:cs typeface="Courier New"/>
            </a:endParaRPr>
          </a:p>
        </p:txBody>
      </p:sp>
      <p:sp>
        <p:nvSpPr>
          <p:cNvPr id="7" name="object 7"/>
          <p:cNvSpPr txBox="1"/>
          <p:nvPr/>
        </p:nvSpPr>
        <p:spPr>
          <a:xfrm>
            <a:off x="4787475" y="8610934"/>
            <a:ext cx="4457065" cy="835025"/>
          </a:xfrm>
          <a:prstGeom prst="rect">
            <a:avLst/>
          </a:prstGeom>
        </p:spPr>
        <p:txBody>
          <a:bodyPr vert="horz" wrap="square" lIns="0" tIns="22225" rIns="0" bIns="0" rtlCol="0">
            <a:spAutoFit/>
          </a:bodyPr>
          <a:lstStyle/>
          <a:p>
            <a:pPr marL="12700">
              <a:lnSpc>
                <a:spcPct val="100000"/>
              </a:lnSpc>
              <a:spcBef>
                <a:spcPts val="175"/>
              </a:spcBef>
            </a:pPr>
            <a:r>
              <a:rPr sz="1000" b="1" spc="80" dirty="0">
                <a:latin typeface="Courier New"/>
                <a:cs typeface="Courier New"/>
              </a:rPr>
              <a:t>distance[</a:t>
            </a:r>
            <a:r>
              <a:rPr sz="1000" b="1" spc="-509" dirty="0">
                <a:latin typeface="Courier New"/>
                <a:cs typeface="Courier New"/>
              </a:rPr>
              <a:t> </a:t>
            </a:r>
            <a:r>
              <a:rPr sz="1000" b="1" spc="75" dirty="0">
                <a:latin typeface="Courier New"/>
                <a:cs typeface="Courier New"/>
              </a:rPr>
              <a:t>source</a:t>
            </a:r>
            <a:r>
              <a:rPr sz="1000" b="1" spc="-505" dirty="0">
                <a:latin typeface="Courier New"/>
                <a:cs typeface="Courier New"/>
              </a:rPr>
              <a:t> </a:t>
            </a:r>
            <a:r>
              <a:rPr sz="1000" b="1" spc="80" dirty="0">
                <a:latin typeface="Courier New"/>
                <a:cs typeface="Courier New"/>
              </a:rPr>
              <a:t>Vertex]</a:t>
            </a:r>
            <a:r>
              <a:rPr sz="1000" b="1" spc="195" dirty="0">
                <a:latin typeface="Courier New"/>
                <a:cs typeface="Courier New"/>
              </a:rPr>
              <a:t> </a:t>
            </a:r>
            <a:r>
              <a:rPr sz="1000" b="1" dirty="0">
                <a:latin typeface="Courier New"/>
                <a:cs typeface="Courier New"/>
              </a:rPr>
              <a:t>=</a:t>
            </a:r>
            <a:r>
              <a:rPr sz="1000" b="1" spc="195"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80" dirty="0">
                <a:latin typeface="Courier New"/>
                <a:cs typeface="Courier New"/>
              </a:rPr>
              <a:t>vertices; </a:t>
            </a:r>
            <a:r>
              <a:rPr sz="1000" b="1" spc="70" dirty="0">
                <a:latin typeface="Courier New"/>
                <a:cs typeface="Courier New"/>
              </a:rPr>
              <a:t>i++)</a:t>
            </a:r>
            <a:r>
              <a:rPr sz="1000" b="1" spc="530" dirty="0">
                <a:latin typeface="Courier New"/>
                <a:cs typeface="Courier New"/>
              </a:rPr>
              <a:t> </a:t>
            </a:r>
            <a:r>
              <a:rPr sz="1000" b="1" dirty="0">
                <a:latin typeface="Courier New"/>
                <a:cs typeface="Courier New"/>
              </a:rPr>
              <a:t>{</a:t>
            </a:r>
            <a:endParaRPr sz="1000">
              <a:latin typeface="Courier New"/>
              <a:cs typeface="Courier New"/>
            </a:endParaRPr>
          </a:p>
          <a:p>
            <a:pPr marL="367665">
              <a:lnSpc>
                <a:spcPct val="100000"/>
              </a:lnSpc>
              <a:spcBef>
                <a:spcPts val="75"/>
              </a:spcBef>
            </a:pPr>
            <a:r>
              <a:rPr sz="1000" b="1" spc="60" dirty="0">
                <a:latin typeface="Courier New"/>
                <a:cs typeface="Courier New"/>
              </a:rPr>
              <a:t>int</a:t>
            </a:r>
            <a:r>
              <a:rPr sz="1000" b="1" spc="18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dirty="0">
                <a:latin typeface="Courier New"/>
                <a:cs typeface="Courier New"/>
              </a:rPr>
              <a:t>U</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60" dirty="0">
                <a:latin typeface="Courier New"/>
                <a:cs typeface="Courier New"/>
              </a:rPr>
              <a:t>get</a:t>
            </a:r>
            <a:r>
              <a:rPr sz="1000" b="1" spc="-505"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80" dirty="0">
                <a:latin typeface="Courier New"/>
                <a:cs typeface="Courier New"/>
              </a:rPr>
              <a:t>Vertex(</a:t>
            </a:r>
            <a:r>
              <a:rPr sz="1000" b="1" spc="-505" dirty="0">
                <a:latin typeface="Courier New"/>
                <a:cs typeface="Courier New"/>
              </a:rPr>
              <a:t> </a:t>
            </a:r>
            <a:r>
              <a:rPr sz="1000" b="1" spc="70" dirty="0">
                <a:latin typeface="Courier New"/>
                <a:cs typeface="Courier New"/>
              </a:rPr>
              <a:t>spt,</a:t>
            </a:r>
            <a:r>
              <a:rPr sz="1000" b="1" spc="190" dirty="0">
                <a:latin typeface="Courier New"/>
                <a:cs typeface="Courier New"/>
              </a:rPr>
              <a:t> </a:t>
            </a:r>
            <a:r>
              <a:rPr sz="1000" b="1" spc="85" dirty="0">
                <a:latin typeface="Courier New"/>
                <a:cs typeface="Courier New"/>
              </a:rPr>
              <a:t>distance);</a:t>
            </a:r>
            <a:endParaRPr sz="1000">
              <a:latin typeface="Courier New"/>
              <a:cs typeface="Courier New"/>
            </a:endParaRPr>
          </a:p>
          <a:p>
            <a:pPr marL="367665" marR="5080" indent="177165">
              <a:lnSpc>
                <a:spcPct val="106300"/>
              </a:lnSpc>
            </a:pP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75" dirty="0">
                <a:latin typeface="Courier New"/>
                <a:cs typeface="Courier New"/>
              </a:rPr>
              <a:t>Vertex</a:t>
            </a:r>
            <a:r>
              <a:rPr sz="1000" b="1" spc="204" dirty="0">
                <a:latin typeface="Courier New"/>
                <a:cs typeface="Courier New"/>
              </a:rPr>
              <a:t> </a:t>
            </a:r>
            <a:r>
              <a:rPr sz="1000" b="1" spc="70" dirty="0">
                <a:latin typeface="Courier New"/>
                <a:cs typeface="Courier New"/>
              </a:rPr>
              <a:t>from</a:t>
            </a:r>
            <a:r>
              <a:rPr sz="1000" b="1" spc="204" dirty="0">
                <a:latin typeface="Courier New"/>
                <a:cs typeface="Courier New"/>
              </a:rPr>
              <a:t> </a:t>
            </a:r>
            <a:r>
              <a:rPr sz="1000" b="1" spc="60" dirty="0">
                <a:latin typeface="Courier New"/>
                <a:cs typeface="Courier New"/>
              </a:rPr>
              <a:t>get</a:t>
            </a:r>
            <a:r>
              <a:rPr sz="1000" b="1" spc="-500"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75" dirty="0">
                <a:latin typeface="Courier New"/>
                <a:cs typeface="Courier New"/>
              </a:rPr>
              <a:t>Vertex  </a:t>
            </a:r>
            <a:r>
              <a:rPr sz="1000" b="1" spc="70" dirty="0">
                <a:latin typeface="Courier New"/>
                <a:cs typeface="Courier New"/>
              </a:rPr>
              <a:t>spt[</a:t>
            </a:r>
            <a:r>
              <a:rPr sz="1000" b="1" spc="-509"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45" dirty="0">
                <a:latin typeface="Courier New"/>
                <a:cs typeface="Courier New"/>
              </a:rPr>
              <a:t>U]</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75" dirty="0">
                <a:latin typeface="Courier New"/>
                <a:cs typeface="Courier New"/>
              </a:rPr>
              <a:t>true;</a:t>
            </a:r>
            <a:endParaRPr sz="1000">
              <a:latin typeface="Courier New"/>
              <a:cs typeface="Courier New"/>
            </a:endParaRPr>
          </a:p>
        </p:txBody>
      </p:sp>
      <p:sp>
        <p:nvSpPr>
          <p:cNvPr id="8" name="object 8"/>
          <p:cNvSpPr/>
          <p:nvPr/>
        </p:nvSpPr>
        <p:spPr>
          <a:xfrm>
            <a:off x="9643871" y="2962655"/>
            <a:ext cx="6382511" cy="264871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20972" y="1495800"/>
            <a:ext cx="2057400" cy="177800"/>
          </a:xfrm>
          <a:prstGeom prst="rect">
            <a:avLst/>
          </a:prstGeom>
        </p:spPr>
        <p:txBody>
          <a:bodyPr vert="horz" wrap="square" lIns="0" tIns="12700" rIns="0" bIns="0" rtlCol="0">
            <a:spAutoFit/>
          </a:bodyPr>
          <a:lstStyle/>
          <a:p>
            <a:pPr marL="12700">
              <a:lnSpc>
                <a:spcPct val="100000"/>
              </a:lnSpc>
              <a:spcBef>
                <a:spcPts val="100"/>
              </a:spcBef>
            </a:pP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9" dirty="0">
                <a:latin typeface="Courier New"/>
                <a:cs typeface="Courier New"/>
              </a:rPr>
              <a:t> </a:t>
            </a:r>
            <a:r>
              <a:rPr sz="1000" b="1" spc="80" dirty="0">
                <a:latin typeface="Courier New"/>
                <a:cs typeface="Courier New"/>
              </a:rPr>
              <a:t>print("[</a:t>
            </a:r>
            <a:r>
              <a:rPr sz="1000" b="1" spc="160" dirty="0">
                <a:latin typeface="Courier New"/>
                <a:cs typeface="Courier New"/>
              </a:rPr>
              <a:t> </a:t>
            </a:r>
            <a:r>
              <a:rPr sz="1000" b="1" spc="60" dirty="0">
                <a:latin typeface="Courier New"/>
                <a:cs typeface="Courier New"/>
              </a:rPr>
              <a:t>");</a:t>
            </a:r>
            <a:endParaRPr sz="1000">
              <a:latin typeface="Courier New"/>
              <a:cs typeface="Courier New"/>
            </a:endParaRPr>
          </a:p>
        </p:txBody>
      </p:sp>
      <p:sp>
        <p:nvSpPr>
          <p:cNvPr id="3" name="object 3"/>
          <p:cNvSpPr txBox="1"/>
          <p:nvPr/>
        </p:nvSpPr>
        <p:spPr>
          <a:xfrm>
            <a:off x="3720972" y="1648162"/>
            <a:ext cx="190500" cy="673100"/>
          </a:xfrm>
          <a:prstGeom prst="rect">
            <a:avLst/>
          </a:prstGeom>
        </p:spPr>
        <p:txBody>
          <a:bodyPr vert="horz" wrap="square" lIns="0" tIns="22225" rIns="0" bIns="0" rtlCol="0">
            <a:spAutoFit/>
          </a:bodyPr>
          <a:lstStyle/>
          <a:p>
            <a:pPr marL="12700">
              <a:lnSpc>
                <a:spcPct val="100000"/>
              </a:lnSpc>
              <a:spcBef>
                <a:spcPts val="1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4" name="object 4"/>
          <p:cNvSpPr txBox="1"/>
          <p:nvPr/>
        </p:nvSpPr>
        <p:spPr>
          <a:xfrm>
            <a:off x="5320726" y="1648162"/>
            <a:ext cx="3301365" cy="673100"/>
          </a:xfrm>
          <a:prstGeom prst="rect">
            <a:avLst/>
          </a:prstGeom>
        </p:spPr>
        <p:txBody>
          <a:bodyPr vert="horz" wrap="square" lIns="0" tIns="12700" rIns="0" bIns="0" rtlCol="0">
            <a:spAutoFit/>
          </a:bodyPr>
          <a:lstStyle/>
          <a:p>
            <a:pPr marL="367665" marR="5080" indent="-355600">
              <a:lnSpc>
                <a:spcPct val="106300"/>
              </a:lnSpc>
              <a:spcBef>
                <a:spcPts val="100"/>
              </a:spcBef>
            </a:pPr>
            <a:r>
              <a:rPr sz="1000" b="1" spc="60" dirty="0">
                <a:latin typeface="Courier New"/>
                <a:cs typeface="Courier New"/>
              </a:rPr>
              <a:t>for</a:t>
            </a:r>
            <a:r>
              <a:rPr sz="1000" b="1" spc="185"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60" dirty="0">
                <a:latin typeface="Courier New"/>
                <a:cs typeface="Courier New"/>
              </a:rPr>
              <a:t>int</a:t>
            </a:r>
            <a:r>
              <a:rPr sz="1000" b="1" spc="190" dirty="0">
                <a:latin typeface="Courier New"/>
                <a:cs typeface="Courier New"/>
              </a:rPr>
              <a:t> </a:t>
            </a:r>
            <a:r>
              <a:rPr sz="1000" b="1" dirty="0">
                <a:latin typeface="Courier New"/>
                <a:cs typeface="Courier New"/>
              </a:rPr>
              <a:t>j</a:t>
            </a:r>
            <a:r>
              <a:rPr sz="1000" b="1" spc="18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r>
              <a:rPr sz="1000" b="1" spc="185" dirty="0">
                <a:latin typeface="Courier New"/>
                <a:cs typeface="Courier New"/>
              </a:rPr>
              <a:t> </a:t>
            </a:r>
            <a:r>
              <a:rPr sz="1000" b="1" dirty="0">
                <a:latin typeface="Courier New"/>
                <a:cs typeface="Courier New"/>
              </a:rPr>
              <a:t>j</a:t>
            </a:r>
            <a:r>
              <a:rPr sz="1000" b="1" spc="190" dirty="0">
                <a:latin typeface="Courier New"/>
                <a:cs typeface="Courier New"/>
              </a:rPr>
              <a:t> </a:t>
            </a:r>
            <a:r>
              <a:rPr sz="1000" b="1" dirty="0">
                <a:latin typeface="Courier New"/>
                <a:cs typeface="Courier New"/>
              </a:rPr>
              <a:t>&lt;</a:t>
            </a:r>
            <a:r>
              <a:rPr sz="1000" b="1" spc="185" dirty="0">
                <a:latin typeface="Courier New"/>
                <a:cs typeface="Courier New"/>
              </a:rPr>
              <a:t> </a:t>
            </a:r>
            <a:r>
              <a:rPr sz="1000" b="1" spc="70" dirty="0">
                <a:latin typeface="Courier New"/>
                <a:cs typeface="Courier New"/>
              </a:rPr>
              <a:t>spt.</a:t>
            </a:r>
            <a:r>
              <a:rPr sz="1000" b="1" spc="-505" dirty="0">
                <a:latin typeface="Courier New"/>
                <a:cs typeface="Courier New"/>
              </a:rPr>
              <a:t> </a:t>
            </a:r>
            <a:r>
              <a:rPr sz="1000" b="1" spc="80" dirty="0">
                <a:latin typeface="Courier New"/>
                <a:cs typeface="Courier New"/>
              </a:rPr>
              <a:t>length;</a:t>
            </a:r>
            <a:r>
              <a:rPr sz="1000" b="1" spc="-505" dirty="0">
                <a:latin typeface="Courier New"/>
                <a:cs typeface="Courier New"/>
              </a:rPr>
              <a:t> </a:t>
            </a:r>
            <a:r>
              <a:rPr sz="1000" b="1" spc="70" dirty="0">
                <a:latin typeface="Courier New"/>
                <a:cs typeface="Courier New"/>
              </a:rPr>
              <a:t>j++)</a:t>
            </a:r>
            <a:r>
              <a:rPr sz="1000" b="1" spc="190" dirty="0">
                <a:latin typeface="Courier New"/>
                <a:cs typeface="Courier New"/>
              </a:rPr>
              <a:t> </a:t>
            </a:r>
            <a:r>
              <a:rPr sz="1000" b="1" dirty="0">
                <a:latin typeface="Courier New"/>
                <a:cs typeface="Courier New"/>
              </a:rPr>
              <a:t>{  </a:t>
            </a: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75" dirty="0">
                <a:latin typeface="Courier New"/>
                <a:cs typeface="Courier New"/>
              </a:rPr>
              <a:t>print(</a:t>
            </a:r>
            <a:r>
              <a:rPr sz="1000" b="1" spc="-505" dirty="0">
                <a:latin typeface="Courier New"/>
                <a:cs typeface="Courier New"/>
              </a:rPr>
              <a:t> </a:t>
            </a:r>
            <a:r>
              <a:rPr sz="1000" b="1" spc="70" dirty="0">
                <a:latin typeface="Courier New"/>
                <a:cs typeface="Courier New"/>
              </a:rPr>
              <a:t>spt[</a:t>
            </a:r>
            <a:r>
              <a:rPr sz="1000" b="1" spc="-505" dirty="0">
                <a:latin typeface="Courier New"/>
                <a:cs typeface="Courier New"/>
              </a:rPr>
              <a:t> </a:t>
            </a:r>
            <a:r>
              <a:rPr sz="1000" b="1" spc="45" dirty="0">
                <a:latin typeface="Courier New"/>
                <a:cs typeface="Courier New"/>
              </a:rPr>
              <a:t>j]</a:t>
            </a:r>
            <a:r>
              <a:rPr sz="1000" b="1" spc="18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a:t>
            </a:r>
            <a:r>
              <a:rPr sz="1000" b="1" spc="185" dirty="0">
                <a:latin typeface="Courier New"/>
                <a:cs typeface="Courier New"/>
              </a:rPr>
              <a:t> </a:t>
            </a:r>
            <a:r>
              <a:rPr sz="1000" b="1" spc="60" dirty="0">
                <a:latin typeface="Courier New"/>
                <a:cs typeface="Courier New"/>
              </a:rPr>
              <a:t>");</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5" dirty="0">
                <a:latin typeface="Courier New"/>
                <a:cs typeface="Courier New"/>
              </a:rPr>
              <a:t>println("]");</a:t>
            </a:r>
            <a:endParaRPr sz="1000">
              <a:latin typeface="Courier New"/>
              <a:cs typeface="Courier New"/>
            </a:endParaRPr>
          </a:p>
        </p:txBody>
      </p:sp>
      <p:sp>
        <p:nvSpPr>
          <p:cNvPr id="5" name="object 5"/>
          <p:cNvSpPr txBox="1"/>
          <p:nvPr/>
        </p:nvSpPr>
        <p:spPr>
          <a:xfrm>
            <a:off x="3720972" y="2781637"/>
            <a:ext cx="190500" cy="349250"/>
          </a:xfrm>
          <a:prstGeom prst="rect">
            <a:avLst/>
          </a:prstGeom>
        </p:spPr>
        <p:txBody>
          <a:bodyPr vert="horz" wrap="square" lIns="0" tIns="22225" rIns="0" bIns="0" rtlCol="0">
            <a:spAutoFit/>
          </a:bodyPr>
          <a:lstStyle/>
          <a:p>
            <a:pPr marL="12700">
              <a:lnSpc>
                <a:spcPct val="100000"/>
              </a:lnSpc>
              <a:spcBef>
                <a:spcPts val="1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6" name="object 6"/>
          <p:cNvSpPr txBox="1"/>
          <p:nvPr/>
        </p:nvSpPr>
        <p:spPr>
          <a:xfrm>
            <a:off x="3720972" y="3276975"/>
            <a:ext cx="190500" cy="177800"/>
          </a:xfrm>
          <a:prstGeom prst="rect">
            <a:avLst/>
          </a:prstGeom>
        </p:spPr>
        <p:txBody>
          <a:bodyPr vert="horz" wrap="square" lIns="0" tIns="12700" rIns="0" bIns="0" rtlCol="0">
            <a:spAutoFit/>
          </a:bodyPr>
          <a:lstStyle/>
          <a:p>
            <a:pPr marL="12700">
              <a:lnSpc>
                <a:spcPct val="100000"/>
              </a:lnSpc>
              <a:spcBef>
                <a:spcPts val="100"/>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7" name="object 7"/>
          <p:cNvSpPr txBox="1"/>
          <p:nvPr/>
        </p:nvSpPr>
        <p:spPr>
          <a:xfrm>
            <a:off x="5143025" y="2457787"/>
            <a:ext cx="6856730" cy="1482725"/>
          </a:xfrm>
          <a:prstGeom prst="rect">
            <a:avLst/>
          </a:prstGeom>
        </p:spPr>
        <p:txBody>
          <a:bodyPr vert="horz" wrap="square" lIns="0" tIns="22225" rIns="0" bIns="0" rtlCol="0">
            <a:spAutoFit/>
          </a:bodyPr>
          <a:lstStyle/>
          <a:p>
            <a:pPr marL="12700">
              <a:lnSpc>
                <a:spcPct val="100000"/>
              </a:lnSpc>
              <a:spcBef>
                <a:spcPts val="175"/>
              </a:spcBef>
            </a:pPr>
            <a:r>
              <a:rPr sz="1000" b="1" spc="60" dirty="0">
                <a:latin typeface="Courier New"/>
                <a:cs typeface="Courier New"/>
              </a:rPr>
              <a:t>for</a:t>
            </a:r>
            <a:r>
              <a:rPr sz="1000" b="1" spc="190"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60" dirty="0">
                <a:latin typeface="Courier New"/>
                <a:cs typeface="Courier New"/>
              </a:rPr>
              <a:t>int</a:t>
            </a:r>
            <a:r>
              <a:rPr sz="1000" b="1" spc="19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dirty="0">
                <a:latin typeface="Courier New"/>
                <a:cs typeface="Courier New"/>
              </a:rPr>
              <a:t>V</a:t>
            </a:r>
            <a:r>
              <a:rPr sz="1000" b="1" spc="195" dirty="0">
                <a:latin typeface="Courier New"/>
                <a:cs typeface="Courier New"/>
              </a:rPr>
              <a:t> </a:t>
            </a:r>
            <a:r>
              <a:rPr sz="1000" b="1" dirty="0">
                <a:latin typeface="Courier New"/>
                <a:cs typeface="Courier New"/>
              </a:rPr>
              <a:t>=</a:t>
            </a:r>
            <a:r>
              <a:rPr sz="1000" b="1" spc="195"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dirty="0">
                <a:latin typeface="Courier New"/>
                <a:cs typeface="Courier New"/>
              </a:rPr>
              <a:t>V</a:t>
            </a:r>
            <a:r>
              <a:rPr sz="1000" b="1" spc="195" dirty="0">
                <a:latin typeface="Courier New"/>
                <a:cs typeface="Courier New"/>
              </a:rPr>
              <a:t> </a:t>
            </a:r>
            <a:r>
              <a:rPr sz="1000" b="1" dirty="0">
                <a:latin typeface="Courier New"/>
                <a:cs typeface="Courier New"/>
              </a:rPr>
              <a:t>&lt;</a:t>
            </a:r>
            <a:r>
              <a:rPr sz="1000" b="1" spc="195" dirty="0">
                <a:latin typeface="Courier New"/>
                <a:cs typeface="Courier New"/>
              </a:rPr>
              <a:t> </a:t>
            </a:r>
            <a:r>
              <a:rPr sz="1000" b="1" spc="80" dirty="0">
                <a:latin typeface="Courier New"/>
                <a:cs typeface="Courier New"/>
              </a:rPr>
              <a:t>vertices;</a:t>
            </a:r>
            <a:r>
              <a:rPr sz="1000" b="1" spc="19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70" dirty="0">
                <a:latin typeface="Courier New"/>
                <a:cs typeface="Courier New"/>
              </a:rPr>
              <a:t>V++)</a:t>
            </a:r>
            <a:r>
              <a:rPr sz="1000" b="1" spc="195" dirty="0">
                <a:latin typeface="Courier New"/>
                <a:cs typeface="Courier New"/>
              </a:rPr>
              <a:t> </a:t>
            </a:r>
            <a:r>
              <a:rPr sz="1000" b="1" dirty="0">
                <a:latin typeface="Courier New"/>
                <a:cs typeface="Courier New"/>
              </a:rPr>
              <a:t>{</a:t>
            </a:r>
            <a:endParaRPr sz="1000">
              <a:latin typeface="Courier New"/>
              <a:cs typeface="Courier New"/>
            </a:endParaRPr>
          </a:p>
          <a:p>
            <a:pPr marL="901065" marR="715645" indent="-533400">
              <a:lnSpc>
                <a:spcPct val="106300"/>
              </a:lnSpc>
            </a:pPr>
            <a:r>
              <a:rPr sz="1000" b="1" spc="45" dirty="0">
                <a:latin typeface="Courier New"/>
                <a:cs typeface="Courier New"/>
              </a:rPr>
              <a:t>if</a:t>
            </a:r>
            <a:r>
              <a:rPr sz="1000" b="1" spc="195"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80" dirty="0">
                <a:latin typeface="Courier New"/>
                <a:cs typeface="Courier New"/>
              </a:rPr>
              <a:t>matrix[</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60" dirty="0">
                <a:latin typeface="Courier New"/>
                <a:cs typeface="Courier New"/>
              </a:rPr>
              <a:t>U][</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45" dirty="0">
                <a:latin typeface="Courier New"/>
                <a:cs typeface="Courier New"/>
              </a:rPr>
              <a:t>V]</a:t>
            </a:r>
            <a:r>
              <a:rPr sz="1000" b="1" spc="195" dirty="0">
                <a:latin typeface="Courier New"/>
                <a:cs typeface="Courier New"/>
              </a:rPr>
              <a:t> </a:t>
            </a:r>
            <a:r>
              <a:rPr sz="1000" b="1" dirty="0">
                <a:latin typeface="Courier New"/>
                <a:cs typeface="Courier New"/>
              </a:rPr>
              <a:t>&gt;</a:t>
            </a:r>
            <a:r>
              <a:rPr sz="1000" b="1" spc="195" dirty="0">
                <a:latin typeface="Courier New"/>
                <a:cs typeface="Courier New"/>
              </a:rPr>
              <a:t> </a:t>
            </a:r>
            <a:r>
              <a:rPr sz="1000" b="1" dirty="0">
                <a:latin typeface="Courier New"/>
                <a:cs typeface="Courier New"/>
              </a:rPr>
              <a:t>0</a:t>
            </a:r>
            <a:r>
              <a:rPr sz="1000" b="1" spc="195" dirty="0">
                <a:latin typeface="Courier New"/>
                <a:cs typeface="Courier New"/>
              </a:rPr>
              <a:t> </a:t>
            </a:r>
            <a:r>
              <a:rPr sz="1000" b="1" spc="45" dirty="0">
                <a:latin typeface="Courier New"/>
                <a:cs typeface="Courier New"/>
              </a:rPr>
              <a:t>&amp;&amp;</a:t>
            </a:r>
            <a:r>
              <a:rPr sz="1000" b="1" spc="195" dirty="0">
                <a:latin typeface="Courier New"/>
                <a:cs typeface="Courier New"/>
              </a:rPr>
              <a:t> </a:t>
            </a:r>
            <a:r>
              <a:rPr sz="1000" b="1" spc="70" dirty="0">
                <a:latin typeface="Courier New"/>
                <a:cs typeface="Courier New"/>
              </a:rPr>
              <a:t>spt[</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45" dirty="0">
                <a:latin typeface="Courier New"/>
                <a:cs typeface="Courier New"/>
              </a:rPr>
              <a:t>V]</a:t>
            </a:r>
            <a:r>
              <a:rPr sz="1000" b="1" spc="195" dirty="0">
                <a:latin typeface="Courier New"/>
                <a:cs typeface="Courier New"/>
              </a:rPr>
              <a:t> </a:t>
            </a:r>
            <a:r>
              <a:rPr sz="1000" b="1" spc="45" dirty="0">
                <a:latin typeface="Courier New"/>
                <a:cs typeface="Courier New"/>
              </a:rPr>
              <a:t>==</a:t>
            </a:r>
            <a:r>
              <a:rPr sz="1000" b="1" spc="195" dirty="0">
                <a:latin typeface="Courier New"/>
                <a:cs typeface="Courier New"/>
              </a:rPr>
              <a:t> </a:t>
            </a:r>
            <a:r>
              <a:rPr sz="1000" b="1" spc="75" dirty="0">
                <a:latin typeface="Courier New"/>
                <a:cs typeface="Courier New"/>
              </a:rPr>
              <a:t>false)</a:t>
            </a:r>
            <a:r>
              <a:rPr sz="1000" b="1" spc="195" dirty="0">
                <a:latin typeface="Courier New"/>
                <a:cs typeface="Courier New"/>
              </a:rPr>
              <a:t> </a:t>
            </a:r>
            <a:r>
              <a:rPr sz="1000" b="1" dirty="0">
                <a:latin typeface="Courier New"/>
                <a:cs typeface="Courier New"/>
              </a:rPr>
              <a:t>{  </a:t>
            </a: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75" dirty="0">
                <a:latin typeface="Courier New"/>
                <a:cs typeface="Courier New"/>
              </a:rPr>
              <a:t>Matrix</a:t>
            </a:r>
            <a:r>
              <a:rPr sz="1000" b="1" spc="200" dirty="0">
                <a:latin typeface="Courier New"/>
                <a:cs typeface="Courier New"/>
              </a:rPr>
              <a:t> </a:t>
            </a:r>
            <a:r>
              <a:rPr sz="1000" b="1" dirty="0">
                <a:latin typeface="Courier New"/>
                <a:cs typeface="Courier New"/>
              </a:rPr>
              <a:t>"</a:t>
            </a:r>
            <a:r>
              <a:rPr sz="1000" b="1" spc="200" dirty="0">
                <a:latin typeface="Courier New"/>
                <a:cs typeface="Courier New"/>
              </a:rPr>
              <a:t> </a:t>
            </a:r>
            <a:r>
              <a:rPr sz="1000" b="1" dirty="0">
                <a:latin typeface="Courier New"/>
                <a:cs typeface="Courier New"/>
              </a:rPr>
              <a:t>+</a:t>
            </a:r>
            <a:r>
              <a:rPr sz="1000" b="1" spc="204" dirty="0">
                <a:latin typeface="Courier New"/>
                <a:cs typeface="Courier New"/>
              </a:rPr>
              <a:t> </a:t>
            </a:r>
            <a:r>
              <a:rPr sz="1000" b="1" spc="80" dirty="0">
                <a:latin typeface="Courier New"/>
                <a:cs typeface="Courier New"/>
              </a:rPr>
              <a:t>matrix[</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60" dirty="0">
                <a:latin typeface="Courier New"/>
                <a:cs typeface="Courier New"/>
              </a:rPr>
              <a:t>U][</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70" dirty="0">
                <a:latin typeface="Courier New"/>
                <a:cs typeface="Courier New"/>
              </a:rPr>
              <a:t>V]);  </a:t>
            </a: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80" dirty="0">
                <a:latin typeface="Courier New"/>
                <a:cs typeface="Courier New"/>
              </a:rPr>
              <a:t>Distance</a:t>
            </a:r>
            <a:r>
              <a:rPr sz="1000" b="1" spc="200" dirty="0">
                <a:latin typeface="Courier New"/>
                <a:cs typeface="Courier New"/>
              </a:rPr>
              <a:t> </a:t>
            </a:r>
            <a:r>
              <a:rPr sz="1000" b="1" dirty="0">
                <a:latin typeface="Courier New"/>
                <a:cs typeface="Courier New"/>
              </a:rPr>
              <a:t>"</a:t>
            </a:r>
            <a:r>
              <a:rPr sz="1000" b="1" spc="195" dirty="0">
                <a:latin typeface="Courier New"/>
                <a:cs typeface="Courier New"/>
              </a:rPr>
              <a:t> </a:t>
            </a:r>
            <a:r>
              <a:rPr sz="1000" b="1" dirty="0">
                <a:latin typeface="Courier New"/>
                <a:cs typeface="Courier New"/>
              </a:rPr>
              <a:t>+</a:t>
            </a:r>
            <a:r>
              <a:rPr sz="1000" b="1" spc="200"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70" dirty="0">
                <a:latin typeface="Courier New"/>
                <a:cs typeface="Courier New"/>
              </a:rPr>
              <a:t>U]);</a:t>
            </a:r>
            <a:endParaRPr sz="1000">
              <a:latin typeface="Courier New"/>
              <a:cs typeface="Courier New"/>
            </a:endParaRPr>
          </a:p>
          <a:p>
            <a:pPr marL="901065" marR="5080" indent="-177800">
              <a:lnSpc>
                <a:spcPct val="106300"/>
              </a:lnSpc>
            </a:pPr>
            <a:r>
              <a:rPr sz="1000" b="1" spc="60" dirty="0">
                <a:latin typeface="Courier New"/>
                <a:cs typeface="Courier New"/>
              </a:rPr>
              <a:t>int</a:t>
            </a:r>
            <a:r>
              <a:rPr sz="1000" b="1" spc="204"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75" dirty="0">
                <a:latin typeface="Courier New"/>
                <a:cs typeface="Courier New"/>
              </a:rPr>
              <a:t>Update</a:t>
            </a:r>
            <a:r>
              <a:rPr sz="1000" b="1" spc="204" dirty="0">
                <a:latin typeface="Courier New"/>
                <a:cs typeface="Courier New"/>
              </a:rPr>
              <a:t> </a:t>
            </a:r>
            <a:r>
              <a:rPr sz="1000" b="1" dirty="0">
                <a:latin typeface="Courier New"/>
                <a:cs typeface="Courier New"/>
              </a:rPr>
              <a:t>=</a:t>
            </a:r>
            <a:r>
              <a:rPr sz="1000" b="1" spc="204" dirty="0">
                <a:latin typeface="Courier New"/>
                <a:cs typeface="Courier New"/>
              </a:rPr>
              <a:t> </a:t>
            </a:r>
            <a:r>
              <a:rPr sz="1000" b="1" spc="80" dirty="0">
                <a:latin typeface="Courier New"/>
                <a:cs typeface="Courier New"/>
              </a:rPr>
              <a:t>matrix[</a:t>
            </a:r>
            <a:r>
              <a:rPr sz="1000" b="1" spc="-505" dirty="0">
                <a:latin typeface="Courier New"/>
                <a:cs typeface="Courier New"/>
              </a:rPr>
              <a:t> </a:t>
            </a:r>
            <a:r>
              <a:rPr sz="1000" b="1" spc="80" dirty="0">
                <a:latin typeface="Courier New"/>
                <a:cs typeface="Courier New"/>
              </a:rPr>
              <a:t>vertex_</a:t>
            </a:r>
            <a:r>
              <a:rPr sz="1000" b="1" spc="-500" dirty="0">
                <a:latin typeface="Courier New"/>
                <a:cs typeface="Courier New"/>
              </a:rPr>
              <a:t> </a:t>
            </a:r>
            <a:r>
              <a:rPr sz="1000" b="1" spc="60" dirty="0">
                <a:latin typeface="Courier New"/>
                <a:cs typeface="Courier New"/>
              </a:rPr>
              <a:t>U][</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45" dirty="0">
                <a:latin typeface="Courier New"/>
                <a:cs typeface="Courier New"/>
              </a:rPr>
              <a:t>V]</a:t>
            </a:r>
            <a:r>
              <a:rPr sz="1000" b="1" spc="204" dirty="0">
                <a:latin typeface="Courier New"/>
                <a:cs typeface="Courier New"/>
              </a:rPr>
              <a:t> </a:t>
            </a:r>
            <a:r>
              <a:rPr sz="1000" b="1" dirty="0">
                <a:latin typeface="Courier New"/>
                <a:cs typeface="Courier New"/>
              </a:rPr>
              <a:t>+</a:t>
            </a:r>
            <a:r>
              <a:rPr sz="1000" b="1" spc="204"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vertex_</a:t>
            </a:r>
            <a:r>
              <a:rPr sz="1000" b="1" spc="-500" dirty="0">
                <a:latin typeface="Courier New"/>
                <a:cs typeface="Courier New"/>
              </a:rPr>
              <a:t> </a:t>
            </a:r>
            <a:r>
              <a:rPr sz="1000" b="1" spc="60" dirty="0">
                <a:latin typeface="Courier New"/>
                <a:cs typeface="Courier New"/>
              </a:rPr>
              <a:t>U];  </a:t>
            </a: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60" dirty="0">
                <a:latin typeface="Courier New"/>
                <a:cs typeface="Courier New"/>
              </a:rPr>
              <a:t>Sum</a:t>
            </a:r>
            <a:r>
              <a:rPr sz="1000" b="1" spc="200" dirty="0">
                <a:latin typeface="Courier New"/>
                <a:cs typeface="Courier New"/>
              </a:rPr>
              <a:t> </a:t>
            </a:r>
            <a:r>
              <a:rPr sz="1000" b="1" spc="45" dirty="0">
                <a:latin typeface="Courier New"/>
                <a:cs typeface="Courier New"/>
              </a:rPr>
              <a:t>of</a:t>
            </a:r>
            <a:r>
              <a:rPr sz="1000" b="1" spc="204" dirty="0">
                <a:latin typeface="Courier New"/>
                <a:cs typeface="Courier New"/>
              </a:rPr>
              <a:t> </a:t>
            </a:r>
            <a:r>
              <a:rPr sz="1000" b="1" spc="75" dirty="0">
                <a:latin typeface="Courier New"/>
                <a:cs typeface="Courier New"/>
              </a:rPr>
              <a:t>Matrix</a:t>
            </a:r>
            <a:r>
              <a:rPr sz="1000" b="1" spc="200" dirty="0">
                <a:latin typeface="Courier New"/>
                <a:cs typeface="Courier New"/>
              </a:rPr>
              <a:t> </a:t>
            </a:r>
            <a:r>
              <a:rPr sz="1000" b="1" dirty="0">
                <a:latin typeface="Courier New"/>
                <a:cs typeface="Courier New"/>
              </a:rPr>
              <a:t>+</a:t>
            </a:r>
            <a:r>
              <a:rPr sz="1000" b="1" spc="204" dirty="0">
                <a:latin typeface="Courier New"/>
                <a:cs typeface="Courier New"/>
              </a:rPr>
              <a:t> </a:t>
            </a:r>
            <a:r>
              <a:rPr sz="1000" b="1" spc="80" dirty="0">
                <a:latin typeface="Courier New"/>
                <a:cs typeface="Courier New"/>
              </a:rPr>
              <a:t>Distance</a:t>
            </a:r>
            <a:r>
              <a:rPr sz="1000" b="1" spc="200" dirty="0">
                <a:latin typeface="Courier New"/>
                <a:cs typeface="Courier New"/>
              </a:rPr>
              <a:t> </a:t>
            </a:r>
            <a:r>
              <a:rPr sz="1000" b="1" dirty="0">
                <a:latin typeface="Courier New"/>
                <a:cs typeface="Courier New"/>
              </a:rPr>
              <a:t>"</a:t>
            </a:r>
            <a:r>
              <a:rPr sz="1000" b="1" spc="204" dirty="0">
                <a:latin typeface="Courier New"/>
                <a:cs typeface="Courier New"/>
              </a:rPr>
              <a:t> </a:t>
            </a:r>
            <a:r>
              <a:rPr sz="1000" b="1" dirty="0">
                <a:latin typeface="Courier New"/>
                <a:cs typeface="Courier New"/>
              </a:rPr>
              <a:t>+</a:t>
            </a:r>
            <a:r>
              <a:rPr sz="1000" b="1" spc="200"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Update);</a:t>
            </a:r>
            <a:endParaRPr sz="1000">
              <a:latin typeface="Courier New"/>
              <a:cs typeface="Courier New"/>
            </a:endParaRPr>
          </a:p>
          <a:p>
            <a:pPr marL="1078865" marR="2582545" indent="-355600">
              <a:lnSpc>
                <a:spcPct val="106300"/>
              </a:lnSpc>
            </a:pPr>
            <a:r>
              <a:rPr sz="1000" b="1" spc="45" dirty="0">
                <a:latin typeface="Courier New"/>
                <a:cs typeface="Courier New"/>
              </a:rPr>
              <a:t>if</a:t>
            </a:r>
            <a:r>
              <a:rPr sz="1000" b="1" spc="195"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80" dirty="0">
                <a:latin typeface="Courier New"/>
                <a:cs typeface="Courier New"/>
              </a:rPr>
              <a:t>distance</a:t>
            </a:r>
            <a:r>
              <a:rPr sz="1000" b="1" spc="-500" dirty="0">
                <a:latin typeface="Courier New"/>
                <a:cs typeface="Courier New"/>
              </a:rPr>
              <a:t> </a:t>
            </a:r>
            <a:r>
              <a:rPr sz="1000" b="1" spc="75" dirty="0">
                <a:latin typeface="Courier New"/>
                <a:cs typeface="Courier New"/>
              </a:rPr>
              <a:t>Update</a:t>
            </a:r>
            <a:r>
              <a:rPr sz="1000" b="1" spc="195" dirty="0">
                <a:latin typeface="Courier New"/>
                <a:cs typeface="Courier New"/>
              </a:rPr>
              <a:t> </a:t>
            </a:r>
            <a:r>
              <a:rPr sz="1000" b="1" dirty="0">
                <a:latin typeface="Courier New"/>
                <a:cs typeface="Courier New"/>
              </a:rPr>
              <a:t>&lt;</a:t>
            </a:r>
            <a:r>
              <a:rPr sz="1000" b="1" spc="200"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60" dirty="0">
                <a:latin typeface="Courier New"/>
                <a:cs typeface="Courier New"/>
              </a:rPr>
              <a:t>V])  </a:t>
            </a:r>
            <a:r>
              <a:rPr sz="1000" b="1" spc="80" dirty="0">
                <a:latin typeface="Courier New"/>
                <a:cs typeface="Courier New"/>
              </a:rPr>
              <a:t>distance[</a:t>
            </a:r>
            <a:r>
              <a:rPr sz="1000" b="1" spc="-509"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45" dirty="0">
                <a:latin typeface="Courier New"/>
                <a:cs typeface="Courier New"/>
              </a:rPr>
              <a:t>V]</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Update;</a:t>
            </a:r>
            <a:endParaRPr sz="1000">
              <a:latin typeface="Courier New"/>
              <a:cs typeface="Courier New"/>
            </a:endParaRPr>
          </a:p>
          <a:p>
            <a:pPr marL="367665">
              <a:lnSpc>
                <a:spcPct val="100000"/>
              </a:lnSpc>
              <a:spcBef>
                <a:spcPts val="70"/>
              </a:spcBef>
            </a:pPr>
            <a:r>
              <a:rPr sz="1000" b="1" dirty="0">
                <a:latin typeface="Courier New"/>
                <a:cs typeface="Courier New"/>
              </a:rPr>
              <a:t>}</a:t>
            </a:r>
            <a:endParaRPr sz="1000">
              <a:latin typeface="Courier New"/>
              <a:cs typeface="Courier New"/>
            </a:endParaRPr>
          </a:p>
        </p:txBody>
      </p:sp>
      <p:sp>
        <p:nvSpPr>
          <p:cNvPr id="8" name="object 8"/>
          <p:cNvSpPr txBox="1"/>
          <p:nvPr/>
        </p:nvSpPr>
        <p:spPr>
          <a:xfrm>
            <a:off x="4787475" y="3915112"/>
            <a:ext cx="457200" cy="349250"/>
          </a:xfrm>
          <a:prstGeom prst="rect">
            <a:avLst/>
          </a:prstGeom>
        </p:spPr>
        <p:txBody>
          <a:bodyPr vert="horz" wrap="square" lIns="0" tIns="22225" rIns="0" bIns="0" rtlCol="0">
            <a:spAutoFit/>
          </a:bodyPr>
          <a:lstStyle/>
          <a:p>
            <a:pPr marL="367665">
              <a:lnSpc>
                <a:spcPct val="100000"/>
              </a:lnSpc>
              <a:spcBef>
                <a:spcPts val="175"/>
              </a:spcBef>
            </a:pPr>
            <a:r>
              <a:rPr sz="1000" b="1" dirty="0">
                <a:latin typeface="Courier New"/>
                <a:cs typeface="Courier New"/>
              </a:rPr>
              <a:t>}</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p:txBody>
      </p:sp>
      <p:sp>
        <p:nvSpPr>
          <p:cNvPr id="9" name="object 9"/>
          <p:cNvSpPr txBox="1"/>
          <p:nvPr/>
        </p:nvSpPr>
        <p:spPr>
          <a:xfrm>
            <a:off x="4787475" y="4238962"/>
            <a:ext cx="5168265" cy="673100"/>
          </a:xfrm>
          <a:prstGeom prst="rect">
            <a:avLst/>
          </a:prstGeom>
        </p:spPr>
        <p:txBody>
          <a:bodyPr vert="horz" wrap="square" lIns="0" tIns="22225" rIns="0" bIns="0" rtlCol="0">
            <a:spAutoFit/>
          </a:bodyPr>
          <a:lstStyle/>
          <a:p>
            <a:pPr marL="12700">
              <a:lnSpc>
                <a:spcPct val="100000"/>
              </a:lnSpc>
              <a:spcBef>
                <a:spcPts val="175"/>
              </a:spcBef>
            </a:pPr>
            <a:r>
              <a:rPr sz="1000" b="1" spc="45" dirty="0">
                <a:latin typeface="Courier New"/>
                <a:cs typeface="Courier New"/>
              </a:rPr>
              <a:t>// </a:t>
            </a:r>
            <a:r>
              <a:rPr sz="1000" b="1" spc="75" dirty="0">
                <a:latin typeface="Courier New"/>
                <a:cs typeface="Courier New"/>
              </a:rPr>
              <a:t>print </a:t>
            </a:r>
            <a:r>
              <a:rPr sz="1000" b="1" spc="80" dirty="0">
                <a:latin typeface="Courier New"/>
                <a:cs typeface="Courier New"/>
              </a:rPr>
              <a:t>shortest </a:t>
            </a:r>
            <a:r>
              <a:rPr sz="1000" b="1" spc="70" dirty="0">
                <a:latin typeface="Courier New"/>
                <a:cs typeface="Courier New"/>
              </a:rPr>
              <a:t>path</a:t>
            </a:r>
            <a:r>
              <a:rPr sz="1000" b="1" spc="-130" dirty="0">
                <a:latin typeface="Courier New"/>
                <a:cs typeface="Courier New"/>
              </a:rPr>
              <a:t> </a:t>
            </a:r>
            <a:r>
              <a:rPr sz="1000" b="1" spc="70" dirty="0">
                <a:latin typeface="Courier New"/>
                <a:cs typeface="Courier New"/>
              </a:rPr>
              <a:t>tree</a:t>
            </a:r>
            <a:endParaRPr sz="1000">
              <a:latin typeface="Courier New"/>
              <a:cs typeface="Courier New"/>
            </a:endParaRPr>
          </a:p>
          <a:p>
            <a:pPr marL="189865" marR="271145">
              <a:lnSpc>
                <a:spcPct val="106300"/>
              </a:lnSpc>
            </a:pP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200"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75" dirty="0">
                <a:latin typeface="Courier New"/>
                <a:cs typeface="Courier New"/>
              </a:rPr>
              <a:t>Source</a:t>
            </a:r>
            <a:r>
              <a:rPr sz="1000" b="1" spc="204" dirty="0">
                <a:latin typeface="Courier New"/>
                <a:cs typeface="Courier New"/>
              </a:rPr>
              <a:t> </a:t>
            </a:r>
            <a:r>
              <a:rPr sz="1000" b="1" spc="75" dirty="0">
                <a:latin typeface="Courier New"/>
                <a:cs typeface="Courier New"/>
              </a:rPr>
              <a:t>Vertex</a:t>
            </a:r>
            <a:r>
              <a:rPr sz="1000" b="1" spc="200" dirty="0">
                <a:latin typeface="Courier New"/>
                <a:cs typeface="Courier New"/>
              </a:rPr>
              <a:t> </a:t>
            </a:r>
            <a:r>
              <a:rPr sz="1000" b="1" dirty="0">
                <a:latin typeface="Courier New"/>
                <a:cs typeface="Courier New"/>
              </a:rPr>
              <a:t>"</a:t>
            </a:r>
            <a:r>
              <a:rPr sz="1000" b="1" spc="204" dirty="0">
                <a:latin typeface="Courier New"/>
                <a:cs typeface="Courier New"/>
              </a:rPr>
              <a:t> </a:t>
            </a:r>
            <a:r>
              <a:rPr sz="1000" b="1" dirty="0">
                <a:latin typeface="Courier New"/>
                <a:cs typeface="Courier New"/>
              </a:rPr>
              <a:t>+</a:t>
            </a:r>
            <a:r>
              <a:rPr sz="1000" b="1" spc="200" dirty="0">
                <a:latin typeface="Courier New"/>
                <a:cs typeface="Courier New"/>
              </a:rPr>
              <a:t> </a:t>
            </a:r>
            <a:r>
              <a:rPr sz="1000" b="1" spc="75" dirty="0">
                <a:latin typeface="Courier New"/>
                <a:cs typeface="Courier New"/>
              </a:rPr>
              <a:t>source</a:t>
            </a:r>
            <a:r>
              <a:rPr sz="1000" b="1" spc="-505" dirty="0">
                <a:latin typeface="Courier New"/>
                <a:cs typeface="Courier New"/>
              </a:rPr>
              <a:t> </a:t>
            </a:r>
            <a:r>
              <a:rPr sz="1000" b="1" spc="80" dirty="0">
                <a:latin typeface="Courier New"/>
                <a:cs typeface="Courier New"/>
              </a:rPr>
              <a:t>Vertex);  </a:t>
            </a:r>
            <a:r>
              <a:rPr sz="1000" b="1" spc="60" dirty="0">
                <a:latin typeface="Courier New"/>
                <a:cs typeface="Courier New"/>
              </a:rPr>
              <a:t>for</a:t>
            </a:r>
            <a:r>
              <a:rPr sz="1000" b="1" spc="190"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60" dirty="0">
                <a:latin typeface="Courier New"/>
                <a:cs typeface="Courier New"/>
              </a:rPr>
              <a:t>int</a:t>
            </a:r>
            <a:r>
              <a:rPr sz="1000" b="1" spc="195" dirty="0">
                <a:latin typeface="Courier New"/>
                <a:cs typeface="Courier New"/>
              </a:rPr>
              <a:t> </a:t>
            </a:r>
            <a:r>
              <a:rPr sz="1000" b="1" dirty="0">
                <a:latin typeface="Courier New"/>
                <a:cs typeface="Courier New"/>
              </a:rPr>
              <a:t>i</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r>
              <a:rPr sz="1000" b="1" spc="195" dirty="0">
                <a:latin typeface="Courier New"/>
                <a:cs typeface="Courier New"/>
              </a:rPr>
              <a:t> </a:t>
            </a:r>
            <a:r>
              <a:rPr sz="1000" b="1" dirty="0">
                <a:latin typeface="Courier New"/>
                <a:cs typeface="Courier New"/>
              </a:rPr>
              <a:t>i</a:t>
            </a:r>
            <a:r>
              <a:rPr sz="1000" b="1" spc="195" dirty="0">
                <a:latin typeface="Courier New"/>
                <a:cs typeface="Courier New"/>
              </a:rPr>
              <a:t> </a:t>
            </a:r>
            <a:r>
              <a:rPr sz="1000" b="1" dirty="0">
                <a:latin typeface="Courier New"/>
                <a:cs typeface="Courier New"/>
              </a:rPr>
              <a:t>&lt;</a:t>
            </a:r>
            <a:r>
              <a:rPr sz="1000" b="1" spc="195"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length;</a:t>
            </a:r>
            <a:r>
              <a:rPr sz="1000" b="1" spc="-509" dirty="0">
                <a:latin typeface="Courier New"/>
                <a:cs typeface="Courier New"/>
              </a:rPr>
              <a:t> </a:t>
            </a:r>
            <a:r>
              <a:rPr sz="1000" b="1" spc="70" dirty="0">
                <a:latin typeface="Courier New"/>
                <a:cs typeface="Courier New"/>
              </a:rPr>
              <a:t>i++)</a:t>
            </a:r>
            <a:r>
              <a:rPr sz="1000" b="1" spc="195" dirty="0">
                <a:latin typeface="Courier New"/>
                <a:cs typeface="Courier New"/>
              </a:rPr>
              <a:t> </a:t>
            </a:r>
            <a:r>
              <a:rPr sz="1000" b="1" dirty="0">
                <a:latin typeface="Courier New"/>
                <a:cs typeface="Courier New"/>
              </a:rPr>
              <a:t>{</a:t>
            </a:r>
            <a:endParaRPr sz="1000">
              <a:latin typeface="Courier New"/>
              <a:cs typeface="Courier New"/>
            </a:endParaRPr>
          </a:p>
          <a:p>
            <a:pPr marL="545465">
              <a:lnSpc>
                <a:spcPct val="100000"/>
              </a:lnSpc>
              <a:spcBef>
                <a:spcPts val="75"/>
              </a:spcBef>
              <a:tabLst>
                <a:tab pos="3656329" algn="l"/>
              </a:tabLst>
            </a:pP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0" dirty="0">
                <a:latin typeface="Courier New"/>
                <a:cs typeface="Courier New"/>
              </a:rPr>
              <a:t> </a:t>
            </a:r>
            <a:r>
              <a:rPr sz="1000" b="1" dirty="0">
                <a:latin typeface="Courier New"/>
                <a:cs typeface="Courier New"/>
              </a:rPr>
              <a:t>i</a:t>
            </a:r>
            <a:r>
              <a:rPr sz="1000" b="1" spc="210" dirty="0">
                <a:latin typeface="Courier New"/>
                <a:cs typeface="Courier New"/>
              </a:rPr>
              <a:t> </a:t>
            </a:r>
            <a:r>
              <a:rPr sz="1000" b="1" dirty="0">
                <a:latin typeface="Courier New"/>
                <a:cs typeface="Courier New"/>
              </a:rPr>
              <a:t>+</a:t>
            </a:r>
            <a:r>
              <a:rPr sz="1000" b="1" spc="210" dirty="0">
                <a:latin typeface="Courier New"/>
                <a:cs typeface="Courier New"/>
              </a:rPr>
              <a:t> </a:t>
            </a:r>
            <a:r>
              <a:rPr sz="1000" b="1" dirty="0">
                <a:latin typeface="Courier New"/>
                <a:cs typeface="Courier New"/>
              </a:rPr>
              <a:t>"</a:t>
            </a:r>
            <a:r>
              <a:rPr sz="1000" b="1" spc="210" dirty="0">
                <a:latin typeface="Courier New"/>
                <a:cs typeface="Courier New"/>
              </a:rPr>
              <a:t> </a:t>
            </a:r>
            <a:r>
              <a:rPr sz="1000" b="1" spc="80" dirty="0">
                <a:latin typeface="Courier New"/>
                <a:cs typeface="Courier New"/>
              </a:rPr>
              <a:t>distance	</a:t>
            </a:r>
            <a:r>
              <a:rPr sz="1000" b="1" dirty="0">
                <a:latin typeface="Courier New"/>
                <a:cs typeface="Courier New"/>
              </a:rPr>
              <a:t>" +</a:t>
            </a:r>
            <a:r>
              <a:rPr sz="1000" b="1" spc="-245" dirty="0">
                <a:latin typeface="Courier New"/>
                <a:cs typeface="Courier New"/>
              </a:rPr>
              <a:t> </a:t>
            </a:r>
            <a:r>
              <a:rPr sz="1000" b="1" spc="80" dirty="0">
                <a:latin typeface="Courier New"/>
                <a:cs typeface="Courier New"/>
              </a:rPr>
              <a:t>distance[ </a:t>
            </a:r>
            <a:r>
              <a:rPr sz="1000" b="1" spc="70" dirty="0">
                <a:latin typeface="Courier New"/>
                <a:cs typeface="Courier New"/>
              </a:rPr>
              <a:t>i]);</a:t>
            </a:r>
            <a:endParaRPr sz="1000">
              <a:latin typeface="Courier New"/>
              <a:cs typeface="Courier New"/>
            </a:endParaRPr>
          </a:p>
        </p:txBody>
      </p:sp>
      <p:sp>
        <p:nvSpPr>
          <p:cNvPr id="10" name="object 10"/>
          <p:cNvSpPr txBox="1"/>
          <p:nvPr/>
        </p:nvSpPr>
        <p:spPr>
          <a:xfrm>
            <a:off x="3720972" y="4400887"/>
            <a:ext cx="190500" cy="673100"/>
          </a:xfrm>
          <a:prstGeom prst="rect">
            <a:avLst/>
          </a:prstGeom>
        </p:spPr>
        <p:txBody>
          <a:bodyPr vert="horz" wrap="square" lIns="0" tIns="22225" rIns="0" bIns="0" rtlCol="0">
            <a:spAutoFit/>
          </a:bodyPr>
          <a:lstStyle/>
          <a:p>
            <a:pPr marL="12700">
              <a:lnSpc>
                <a:spcPct val="100000"/>
              </a:lnSpc>
              <a:spcBef>
                <a:spcPts val="1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11" name="object 11"/>
          <p:cNvSpPr txBox="1"/>
          <p:nvPr/>
        </p:nvSpPr>
        <p:spPr>
          <a:xfrm>
            <a:off x="4965176" y="4896225"/>
            <a:ext cx="101600" cy="177800"/>
          </a:xfrm>
          <a:prstGeom prst="rect">
            <a:avLst/>
          </a:prstGeom>
        </p:spPr>
        <p:txBody>
          <a:bodyPr vert="horz" wrap="square" lIns="0" tIns="12700" rIns="0" bIns="0" rtlCol="0">
            <a:spAutoFit/>
          </a:bodyPr>
          <a:lstStyle/>
          <a:p>
            <a:pPr marL="12700">
              <a:lnSpc>
                <a:spcPct val="100000"/>
              </a:lnSpc>
              <a:spcBef>
                <a:spcPts val="100"/>
              </a:spcBef>
            </a:pPr>
            <a:r>
              <a:rPr sz="1000" b="1" dirty="0">
                <a:latin typeface="Courier New"/>
                <a:cs typeface="Courier New"/>
              </a:rPr>
              <a:t>}</a:t>
            </a:r>
            <a:endParaRPr sz="1000">
              <a:latin typeface="Courier New"/>
              <a:cs typeface="Courier New"/>
            </a:endParaRPr>
          </a:p>
        </p:txBody>
      </p:sp>
      <p:sp>
        <p:nvSpPr>
          <p:cNvPr id="12" name="object 12"/>
          <p:cNvSpPr txBox="1"/>
          <p:nvPr/>
        </p:nvSpPr>
        <p:spPr>
          <a:xfrm>
            <a:off x="4431924" y="5048587"/>
            <a:ext cx="3302000" cy="349250"/>
          </a:xfrm>
          <a:prstGeom prst="rect">
            <a:avLst/>
          </a:prstGeom>
        </p:spPr>
        <p:txBody>
          <a:bodyPr vert="horz" wrap="square" lIns="0" tIns="22225" rIns="0" bIns="0" rtlCol="0">
            <a:spAutoFit/>
          </a:bodyPr>
          <a:lstStyle/>
          <a:p>
            <a:pPr marL="367665">
              <a:lnSpc>
                <a:spcPct val="100000"/>
              </a:lnSpc>
              <a:spcBef>
                <a:spcPts val="175"/>
              </a:spcBef>
            </a:pPr>
            <a:r>
              <a:rPr sz="1000" b="1" spc="75" dirty="0">
                <a:latin typeface="Courier New"/>
                <a:cs typeface="Courier New"/>
              </a:rPr>
              <a:t>print</a:t>
            </a:r>
            <a:r>
              <a:rPr sz="1000" b="1" spc="-509" dirty="0">
                <a:latin typeface="Courier New"/>
                <a:cs typeface="Courier New"/>
              </a:rPr>
              <a:t> </a:t>
            </a:r>
            <a:r>
              <a:rPr sz="1000" b="1" spc="70" dirty="0">
                <a:latin typeface="Courier New"/>
                <a:cs typeface="Courier New"/>
              </a:rPr>
              <a:t>SPT(</a:t>
            </a:r>
            <a:r>
              <a:rPr sz="1000" b="1" spc="-509" dirty="0">
                <a:latin typeface="Courier New"/>
                <a:cs typeface="Courier New"/>
              </a:rPr>
              <a:t> </a:t>
            </a:r>
            <a:r>
              <a:rPr sz="1000" b="1" spc="75" dirty="0">
                <a:latin typeface="Courier New"/>
                <a:cs typeface="Courier New"/>
              </a:rPr>
              <a:t>source</a:t>
            </a:r>
            <a:r>
              <a:rPr sz="1000" b="1" spc="-509" dirty="0">
                <a:latin typeface="Courier New"/>
                <a:cs typeface="Courier New"/>
              </a:rPr>
              <a:t> </a:t>
            </a:r>
            <a:r>
              <a:rPr sz="1000" b="1" spc="80" dirty="0">
                <a:latin typeface="Courier New"/>
                <a:cs typeface="Courier New"/>
              </a:rPr>
              <a:t>Vertex,</a:t>
            </a:r>
            <a:r>
              <a:rPr sz="1000" b="1" spc="165" dirty="0">
                <a:latin typeface="Courier New"/>
                <a:cs typeface="Courier New"/>
              </a:rPr>
              <a:t> </a:t>
            </a:r>
            <a:r>
              <a:rPr sz="1000" b="1" spc="85" dirty="0">
                <a:latin typeface="Courier New"/>
                <a:cs typeface="Courier New"/>
              </a:rPr>
              <a:t>distance);</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p:txBody>
      </p:sp>
      <p:sp>
        <p:nvSpPr>
          <p:cNvPr id="13" name="object 13"/>
          <p:cNvSpPr txBox="1"/>
          <p:nvPr/>
        </p:nvSpPr>
        <p:spPr>
          <a:xfrm>
            <a:off x="8431644" y="5543925"/>
            <a:ext cx="546100" cy="177800"/>
          </a:xfrm>
          <a:prstGeom prst="rect">
            <a:avLst/>
          </a:prstGeom>
        </p:spPr>
        <p:txBody>
          <a:bodyPr vert="horz" wrap="square" lIns="0" tIns="12700" rIns="0" bIns="0" rtlCol="0">
            <a:spAutoFit/>
          </a:bodyPr>
          <a:lstStyle/>
          <a:p>
            <a:pPr marL="12700">
              <a:lnSpc>
                <a:spcPct val="100000"/>
              </a:lnSpc>
              <a:spcBef>
                <a:spcPts val="100"/>
              </a:spcBef>
            </a:pPr>
            <a:r>
              <a:rPr sz="1000" b="1" spc="70" dirty="0">
                <a:latin typeface="Courier New"/>
                <a:cs typeface="Courier New"/>
              </a:rPr>
              <a:t>key)</a:t>
            </a:r>
            <a:r>
              <a:rPr sz="1000" b="1" spc="110" dirty="0">
                <a:latin typeface="Courier New"/>
                <a:cs typeface="Courier New"/>
              </a:rPr>
              <a:t> </a:t>
            </a:r>
            <a:r>
              <a:rPr sz="1000" b="1" dirty="0">
                <a:latin typeface="Courier New"/>
                <a:cs typeface="Courier New"/>
              </a:rPr>
              <a:t>{</a:t>
            </a:r>
            <a:endParaRPr sz="1000">
              <a:latin typeface="Courier New"/>
              <a:cs typeface="Courier New"/>
            </a:endParaRPr>
          </a:p>
        </p:txBody>
      </p:sp>
      <p:sp>
        <p:nvSpPr>
          <p:cNvPr id="14" name="object 14"/>
          <p:cNvSpPr txBox="1"/>
          <p:nvPr/>
        </p:nvSpPr>
        <p:spPr>
          <a:xfrm>
            <a:off x="8431683" y="6029700"/>
            <a:ext cx="3213100" cy="177800"/>
          </a:xfrm>
          <a:prstGeom prst="rect">
            <a:avLst/>
          </a:prstGeom>
        </p:spPr>
        <p:txBody>
          <a:bodyPr vert="horz" wrap="square" lIns="0" tIns="12700" rIns="0" bIns="0" rtlCol="0">
            <a:spAutoFit/>
          </a:bodyPr>
          <a:lstStyle/>
          <a:p>
            <a:pPr marL="12700">
              <a:lnSpc>
                <a:spcPct val="100000"/>
              </a:lnSpc>
              <a:spcBef>
                <a:spcPts val="100"/>
              </a:spcBef>
            </a:pPr>
            <a:r>
              <a:rPr sz="1000" b="1" dirty="0">
                <a:latin typeface="Courier New"/>
                <a:cs typeface="Courier New"/>
              </a:rPr>
              <a:t>+ </a:t>
            </a:r>
            <a:r>
              <a:rPr sz="1000" b="1" spc="75" dirty="0">
                <a:latin typeface="Courier New"/>
                <a:cs typeface="Courier New"/>
              </a:rPr>
              <a:t>source Vertex </a:t>
            </a:r>
            <a:r>
              <a:rPr sz="1000" b="1" dirty="0">
                <a:latin typeface="Courier New"/>
                <a:cs typeface="Courier New"/>
              </a:rPr>
              <a:t>+ " </a:t>
            </a:r>
            <a:r>
              <a:rPr sz="1000" b="1" spc="45" dirty="0">
                <a:latin typeface="Courier New"/>
                <a:cs typeface="Courier New"/>
              </a:rPr>
              <a:t>to </a:t>
            </a:r>
            <a:r>
              <a:rPr sz="1000" b="1" spc="75" dirty="0">
                <a:latin typeface="Courier New"/>
                <a:cs typeface="Courier New"/>
              </a:rPr>
              <a:t>vertex </a:t>
            </a:r>
            <a:r>
              <a:rPr sz="1000" b="1" dirty="0">
                <a:latin typeface="Courier New"/>
                <a:cs typeface="Courier New"/>
              </a:rPr>
              <a:t>" + i</a:t>
            </a:r>
            <a:r>
              <a:rPr sz="1000" b="1" spc="360" dirty="0">
                <a:latin typeface="Courier New"/>
                <a:cs typeface="Courier New"/>
              </a:rPr>
              <a:t> </a:t>
            </a:r>
            <a:r>
              <a:rPr sz="1000" b="1" dirty="0">
                <a:latin typeface="Courier New"/>
                <a:cs typeface="Courier New"/>
              </a:rPr>
              <a:t>+</a:t>
            </a:r>
            <a:endParaRPr sz="1000">
              <a:latin typeface="Courier New"/>
              <a:cs typeface="Courier New"/>
            </a:endParaRPr>
          </a:p>
        </p:txBody>
      </p:sp>
      <p:sp>
        <p:nvSpPr>
          <p:cNvPr id="15" name="object 15"/>
          <p:cNvSpPr txBox="1"/>
          <p:nvPr/>
        </p:nvSpPr>
        <p:spPr>
          <a:xfrm>
            <a:off x="4431924" y="5534362"/>
            <a:ext cx="3923665" cy="1158875"/>
          </a:xfrm>
          <a:prstGeom prst="rect">
            <a:avLst/>
          </a:prstGeom>
        </p:spPr>
        <p:txBody>
          <a:bodyPr vert="horz" wrap="square" lIns="0" tIns="12700" rIns="0" bIns="0" rtlCol="0">
            <a:spAutoFit/>
          </a:bodyPr>
          <a:lstStyle/>
          <a:p>
            <a:pPr marL="367665" marR="5080" indent="-355600">
              <a:lnSpc>
                <a:spcPct val="106300"/>
              </a:lnSpc>
              <a:spcBef>
                <a:spcPts val="100"/>
              </a:spcBef>
            </a:pPr>
            <a:r>
              <a:rPr sz="1000" b="1" spc="75" dirty="0">
                <a:latin typeface="Courier New"/>
                <a:cs typeface="Courier New"/>
              </a:rPr>
              <a:t>public</a:t>
            </a:r>
            <a:r>
              <a:rPr sz="1000" b="1" spc="190" dirty="0">
                <a:latin typeface="Courier New"/>
                <a:cs typeface="Courier New"/>
              </a:rPr>
              <a:t> </a:t>
            </a:r>
            <a:r>
              <a:rPr sz="1000" b="1" spc="70" dirty="0">
                <a:latin typeface="Courier New"/>
                <a:cs typeface="Courier New"/>
              </a:rPr>
              <a:t>void</a:t>
            </a:r>
            <a:r>
              <a:rPr sz="1000" b="1" spc="195" dirty="0">
                <a:latin typeface="Courier New"/>
                <a:cs typeface="Courier New"/>
              </a:rPr>
              <a:t> </a:t>
            </a:r>
            <a:r>
              <a:rPr sz="1000" b="1" spc="75" dirty="0">
                <a:latin typeface="Courier New"/>
                <a:cs typeface="Courier New"/>
              </a:rPr>
              <a:t>print</a:t>
            </a:r>
            <a:r>
              <a:rPr sz="1000" b="1" spc="-505" dirty="0">
                <a:latin typeface="Courier New"/>
                <a:cs typeface="Courier New"/>
              </a:rPr>
              <a:t> </a:t>
            </a:r>
            <a:r>
              <a:rPr sz="1000" b="1" spc="70" dirty="0">
                <a:latin typeface="Courier New"/>
                <a:cs typeface="Courier New"/>
              </a:rPr>
              <a:t>SPT(</a:t>
            </a:r>
            <a:r>
              <a:rPr sz="1000" b="1" spc="-505" dirty="0">
                <a:latin typeface="Courier New"/>
                <a:cs typeface="Courier New"/>
              </a:rPr>
              <a:t> </a:t>
            </a:r>
            <a:r>
              <a:rPr sz="1000" b="1" spc="60" dirty="0">
                <a:latin typeface="Courier New"/>
                <a:cs typeface="Courier New"/>
              </a:rPr>
              <a:t>int</a:t>
            </a:r>
            <a:r>
              <a:rPr sz="1000" b="1" spc="190" dirty="0">
                <a:latin typeface="Courier New"/>
                <a:cs typeface="Courier New"/>
              </a:rPr>
              <a:t> </a:t>
            </a:r>
            <a:r>
              <a:rPr sz="1000" b="1" spc="75" dirty="0">
                <a:latin typeface="Courier New"/>
                <a:cs typeface="Courier New"/>
              </a:rPr>
              <a:t>source</a:t>
            </a:r>
            <a:r>
              <a:rPr sz="1000" b="1" spc="-505" dirty="0">
                <a:latin typeface="Courier New"/>
                <a:cs typeface="Courier New"/>
              </a:rPr>
              <a:t> </a:t>
            </a:r>
            <a:r>
              <a:rPr sz="1000" b="1" spc="80" dirty="0">
                <a:latin typeface="Courier New"/>
                <a:cs typeface="Courier New"/>
              </a:rPr>
              <a:t>Vertex,</a:t>
            </a:r>
            <a:r>
              <a:rPr sz="1000" b="1" spc="195" dirty="0">
                <a:latin typeface="Courier New"/>
                <a:cs typeface="Courier New"/>
              </a:rPr>
              <a:t> </a:t>
            </a:r>
            <a:r>
              <a:rPr sz="1000" b="1" spc="75" dirty="0">
                <a:latin typeface="Courier New"/>
                <a:cs typeface="Courier New"/>
              </a:rPr>
              <a:t>int[]  </a:t>
            </a:r>
            <a:r>
              <a:rPr sz="1000" b="1" spc="80" dirty="0">
                <a:latin typeface="Courier New"/>
                <a:cs typeface="Courier New"/>
              </a:rPr>
              <a:t>System. </a:t>
            </a:r>
            <a:r>
              <a:rPr sz="1000" b="1" spc="70" dirty="0">
                <a:latin typeface="Courier New"/>
                <a:cs typeface="Courier New"/>
              </a:rPr>
              <a:t>out. </a:t>
            </a:r>
            <a:r>
              <a:rPr sz="1000" b="1" spc="80" dirty="0">
                <a:latin typeface="Courier New"/>
                <a:cs typeface="Courier New"/>
              </a:rPr>
              <a:t>println(" </a:t>
            </a:r>
            <a:r>
              <a:rPr sz="1000" b="1" spc="60" dirty="0">
                <a:latin typeface="Courier New"/>
                <a:cs typeface="Courier New"/>
              </a:rPr>
              <a:t>SPT </a:t>
            </a:r>
            <a:r>
              <a:rPr sz="1000" b="1" spc="85" dirty="0">
                <a:latin typeface="Courier New"/>
                <a:cs typeface="Courier New"/>
              </a:rPr>
              <a:t>Algorithm: </a:t>
            </a:r>
            <a:r>
              <a:rPr sz="1000" b="1" spc="60" dirty="0">
                <a:latin typeface="Courier New"/>
                <a:cs typeface="Courier New"/>
              </a:rPr>
              <a:t>");  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80" dirty="0">
                <a:latin typeface="Courier New"/>
                <a:cs typeface="Courier New"/>
              </a:rPr>
              <a:t>vertices; </a:t>
            </a:r>
            <a:r>
              <a:rPr sz="1000" b="1" spc="70" dirty="0">
                <a:latin typeface="Courier New"/>
                <a:cs typeface="Courier New"/>
              </a:rPr>
              <a:t>i++)</a:t>
            </a:r>
            <a:r>
              <a:rPr sz="1000" b="1" spc="520" dirty="0">
                <a:latin typeface="Courier New"/>
                <a:cs typeface="Courier New"/>
              </a:rPr>
              <a:t> </a:t>
            </a:r>
            <a:r>
              <a:rPr sz="1000" b="1" dirty="0">
                <a:latin typeface="Courier New"/>
                <a:cs typeface="Courier New"/>
              </a:rPr>
              <a:t>{</a:t>
            </a:r>
            <a:endParaRPr sz="1000" dirty="0">
              <a:latin typeface="Courier New"/>
              <a:cs typeface="Courier New"/>
            </a:endParaRPr>
          </a:p>
          <a:p>
            <a:pPr marL="1434465" marR="5080" indent="-711200">
              <a:lnSpc>
                <a:spcPct val="106300"/>
              </a:lnSpc>
            </a:pP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75" dirty="0">
                <a:latin typeface="Courier New"/>
                <a:cs typeface="Courier New"/>
              </a:rPr>
              <a:t>Source</a:t>
            </a:r>
            <a:r>
              <a:rPr sz="1000" b="1" spc="190" dirty="0">
                <a:latin typeface="Courier New"/>
                <a:cs typeface="Courier New"/>
              </a:rPr>
              <a:t> </a:t>
            </a:r>
            <a:r>
              <a:rPr sz="1000" b="1" spc="80" dirty="0">
                <a:latin typeface="Courier New"/>
                <a:cs typeface="Courier New"/>
              </a:rPr>
              <a:t>Vertex:</a:t>
            </a:r>
            <a:r>
              <a:rPr sz="1000" b="1" spc="195" dirty="0">
                <a:latin typeface="Courier New"/>
                <a:cs typeface="Courier New"/>
              </a:rPr>
              <a:t> </a:t>
            </a:r>
            <a:r>
              <a:rPr sz="1000" b="1" dirty="0">
                <a:latin typeface="Courier New"/>
                <a:cs typeface="Courier New"/>
              </a:rPr>
              <a:t>"  " </a:t>
            </a:r>
            <a:r>
              <a:rPr sz="1000" b="1" spc="80" dirty="0">
                <a:latin typeface="Courier New"/>
                <a:cs typeface="Courier New"/>
              </a:rPr>
              <a:t>distance: </a:t>
            </a:r>
            <a:r>
              <a:rPr sz="1000" b="1" dirty="0">
                <a:latin typeface="Courier New"/>
                <a:cs typeface="Courier New"/>
              </a:rPr>
              <a:t>" +</a:t>
            </a:r>
            <a:r>
              <a:rPr sz="1000" b="1" spc="95" dirty="0">
                <a:latin typeface="Courier New"/>
                <a:cs typeface="Courier New"/>
              </a:rPr>
              <a:t> </a:t>
            </a:r>
            <a:r>
              <a:rPr sz="1000" b="1" spc="70" dirty="0">
                <a:latin typeface="Courier New"/>
                <a:cs typeface="Courier New"/>
              </a:rPr>
              <a:t>key[ i]);</a:t>
            </a:r>
            <a:endParaRPr sz="1000" dirty="0">
              <a:latin typeface="Courier New"/>
              <a:cs typeface="Courier New"/>
            </a:endParaRPr>
          </a:p>
          <a:p>
            <a:pPr marL="367665">
              <a:lnSpc>
                <a:spcPct val="100000"/>
              </a:lnSpc>
              <a:spcBef>
                <a:spcPts val="70"/>
              </a:spcBef>
            </a:pPr>
            <a:r>
              <a:rPr sz="1000" b="1" dirty="0">
                <a:latin typeface="Courier New"/>
                <a:cs typeface="Courier New"/>
              </a:rPr>
              <a:t>}</a:t>
            </a:r>
            <a:endParaRPr sz="1000" dirty="0">
              <a:latin typeface="Courier New"/>
              <a:cs typeface="Courier New"/>
            </a:endParaRPr>
          </a:p>
          <a:p>
            <a:pPr marL="12700">
              <a:lnSpc>
                <a:spcPct val="100000"/>
              </a:lnSpc>
              <a:spcBef>
                <a:spcPts val="75"/>
              </a:spcBef>
            </a:pPr>
            <a:r>
              <a:rPr sz="1000" b="1" dirty="0">
                <a:latin typeface="Courier New"/>
                <a:cs typeface="Courier New"/>
              </a:rPr>
              <a:t>}</a:t>
            </a:r>
            <a:endParaRPr sz="1000" dirty="0">
              <a:latin typeface="Courier New"/>
              <a:cs typeface="Courier New"/>
            </a:endParaRPr>
          </a:p>
        </p:txBody>
      </p:sp>
      <p:sp>
        <p:nvSpPr>
          <p:cNvPr id="16" name="object 16"/>
          <p:cNvSpPr txBox="1"/>
          <p:nvPr/>
        </p:nvSpPr>
        <p:spPr>
          <a:xfrm>
            <a:off x="3720972" y="6677400"/>
            <a:ext cx="3923665" cy="2444750"/>
          </a:xfrm>
          <a:prstGeom prst="rect">
            <a:avLst/>
          </a:prstGeom>
        </p:spPr>
        <p:txBody>
          <a:bodyPr vert="horz" wrap="square" lIns="0" tIns="12700" rIns="0" bIns="0" rtlCol="0">
            <a:spAutoFit/>
          </a:bodyPr>
          <a:lstStyle/>
          <a:p>
            <a:pPr marL="367665">
              <a:lnSpc>
                <a:spcPct val="100000"/>
              </a:lnSpc>
              <a:spcBef>
                <a:spcPts val="100"/>
              </a:spcBef>
            </a:pPr>
            <a:r>
              <a:rPr sz="1000" b="1" dirty="0">
                <a:latin typeface="Courier New"/>
                <a:cs typeface="Courier New"/>
              </a:rPr>
              <a:t>}</a:t>
            </a:r>
            <a:endParaRPr sz="1000">
              <a:latin typeface="Courier New"/>
              <a:cs typeface="Courier New"/>
            </a:endParaRPr>
          </a:p>
          <a:p>
            <a:pPr>
              <a:lnSpc>
                <a:spcPct val="100000"/>
              </a:lnSpc>
              <a:spcBef>
                <a:spcPts val="25"/>
              </a:spcBef>
            </a:pPr>
            <a:endParaRPr sz="1100">
              <a:latin typeface="Courier New"/>
              <a:cs typeface="Courier New"/>
            </a:endParaRPr>
          </a:p>
          <a:p>
            <a:pPr marL="723265" marR="5080" indent="-355600">
              <a:lnSpc>
                <a:spcPct val="106300"/>
              </a:lnSpc>
            </a:pPr>
            <a:r>
              <a:rPr sz="1000" b="1" spc="75" dirty="0">
                <a:latin typeface="Courier New"/>
                <a:cs typeface="Courier New"/>
              </a:rPr>
              <a:t>public static </a:t>
            </a:r>
            <a:r>
              <a:rPr sz="1000" b="1" spc="70" dirty="0">
                <a:latin typeface="Courier New"/>
                <a:cs typeface="Courier New"/>
              </a:rPr>
              <a:t>void </a:t>
            </a:r>
            <a:r>
              <a:rPr sz="1000" b="1" spc="75" dirty="0">
                <a:latin typeface="Courier New"/>
                <a:cs typeface="Courier New"/>
              </a:rPr>
              <a:t>main( </a:t>
            </a:r>
            <a:r>
              <a:rPr sz="1000" b="1" spc="80" dirty="0">
                <a:latin typeface="Courier New"/>
                <a:cs typeface="Courier New"/>
              </a:rPr>
              <a:t>String[] </a:t>
            </a:r>
            <a:r>
              <a:rPr sz="1000" b="1" spc="75" dirty="0">
                <a:latin typeface="Courier New"/>
                <a:cs typeface="Courier New"/>
              </a:rPr>
              <a:t>args) </a:t>
            </a:r>
            <a:r>
              <a:rPr sz="1000" b="1" dirty="0">
                <a:latin typeface="Courier New"/>
                <a:cs typeface="Courier New"/>
              </a:rPr>
              <a:t>{  </a:t>
            </a:r>
            <a:r>
              <a:rPr sz="1000" b="1" spc="75" dirty="0">
                <a:latin typeface="Courier New"/>
                <a:cs typeface="Courier New"/>
              </a:rPr>
              <a:t>Graph graph </a:t>
            </a:r>
            <a:r>
              <a:rPr sz="1000" b="1" dirty="0">
                <a:latin typeface="Courier New"/>
                <a:cs typeface="Courier New"/>
              </a:rPr>
              <a:t>= </a:t>
            </a:r>
            <a:r>
              <a:rPr sz="1000" b="1" spc="60" dirty="0">
                <a:latin typeface="Courier New"/>
                <a:cs typeface="Courier New"/>
              </a:rPr>
              <a:t>new </a:t>
            </a:r>
            <a:r>
              <a:rPr sz="1000" b="1" spc="75" dirty="0">
                <a:latin typeface="Courier New"/>
                <a:cs typeface="Courier New"/>
              </a:rPr>
              <a:t>Graph( </a:t>
            </a:r>
            <a:r>
              <a:rPr sz="1000" b="1" dirty="0">
                <a:latin typeface="Courier New"/>
                <a:cs typeface="Courier New"/>
              </a:rPr>
              <a:t>6</a:t>
            </a:r>
            <a:r>
              <a:rPr sz="1000" b="1" spc="-535" dirty="0">
                <a:latin typeface="Courier New"/>
                <a:cs typeface="Courier New"/>
              </a:rPr>
              <a:t> </a:t>
            </a:r>
            <a:r>
              <a:rPr sz="1000" b="1" spc="45" dirty="0">
                <a:latin typeface="Courier New"/>
                <a:cs typeface="Courier New"/>
              </a:rPr>
              <a:t>);</a:t>
            </a:r>
            <a:endParaRPr sz="1000">
              <a:latin typeface="Courier New"/>
              <a:cs typeface="Courier New"/>
            </a:endParaRPr>
          </a:p>
          <a:p>
            <a:pPr marL="723265" marR="1160145">
              <a:lnSpc>
                <a:spcPct val="106300"/>
              </a:lnSpc>
            </a:pPr>
            <a:r>
              <a:rPr sz="1000" b="1" spc="60" dirty="0">
                <a:latin typeface="Courier New"/>
                <a:cs typeface="Courier New"/>
              </a:rPr>
              <a:t>int </a:t>
            </a:r>
            <a:r>
              <a:rPr sz="1000" b="1" spc="75" dirty="0">
                <a:latin typeface="Courier New"/>
                <a:cs typeface="Courier New"/>
              </a:rPr>
              <a:t>source Vertex </a:t>
            </a:r>
            <a:r>
              <a:rPr sz="1000" b="1" dirty="0">
                <a:latin typeface="Courier New"/>
                <a:cs typeface="Courier New"/>
              </a:rPr>
              <a:t>= 0 ;  </a:t>
            </a: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1</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4</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a:lnSpc>
                <a:spcPct val="100000"/>
              </a:lnSpc>
              <a:spcBef>
                <a:spcPts val="75"/>
              </a:spcBef>
            </a:pP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2</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3</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a:lnSpc>
                <a:spcPct val="100000"/>
              </a:lnSpc>
              <a:spcBef>
                <a:spcPts val="75"/>
              </a:spcBef>
            </a:pP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1</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2</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1</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a:lnSpc>
                <a:spcPct val="100000"/>
              </a:lnSpc>
              <a:spcBef>
                <a:spcPts val="75"/>
              </a:spcBef>
            </a:pP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1</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3</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2</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a:lnSpc>
                <a:spcPct val="100000"/>
              </a:lnSpc>
              <a:spcBef>
                <a:spcPts val="75"/>
              </a:spcBef>
            </a:pP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2</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3</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4</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a:lnSpc>
                <a:spcPct val="100000"/>
              </a:lnSpc>
              <a:spcBef>
                <a:spcPts val="75"/>
              </a:spcBef>
            </a:pP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3</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4</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2</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marR="448945">
              <a:lnSpc>
                <a:spcPct val="106300"/>
              </a:lnSpc>
            </a:pPr>
            <a:r>
              <a:rPr sz="1000" b="1" spc="75" dirty="0">
                <a:latin typeface="Courier New"/>
                <a:cs typeface="Courier New"/>
              </a:rPr>
              <a:t>graph. </a:t>
            </a:r>
            <a:r>
              <a:rPr sz="1000" b="1" spc="60" dirty="0">
                <a:latin typeface="Courier New"/>
                <a:cs typeface="Courier New"/>
              </a:rPr>
              <a:t>add </a:t>
            </a:r>
            <a:r>
              <a:rPr sz="1000" b="1" spc="75" dirty="0">
                <a:latin typeface="Courier New"/>
                <a:cs typeface="Courier New"/>
              </a:rPr>
              <a:t>Edge( </a:t>
            </a:r>
            <a:r>
              <a:rPr sz="1000" b="1" dirty="0">
                <a:latin typeface="Courier New"/>
                <a:cs typeface="Courier New"/>
              </a:rPr>
              <a:t>4 , 5 , 6 </a:t>
            </a:r>
            <a:r>
              <a:rPr sz="1000" b="1" spc="45"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get</a:t>
            </a:r>
            <a:r>
              <a:rPr sz="1000" b="1" spc="-505"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75" dirty="0">
                <a:latin typeface="Courier New"/>
                <a:cs typeface="Courier New"/>
              </a:rPr>
              <a:t>Dist(</a:t>
            </a:r>
            <a:r>
              <a:rPr sz="1000" b="1" spc="-505" dirty="0">
                <a:latin typeface="Courier New"/>
                <a:cs typeface="Courier New"/>
              </a:rPr>
              <a:t> </a:t>
            </a:r>
            <a:r>
              <a:rPr sz="1000" b="1" spc="75" dirty="0">
                <a:latin typeface="Courier New"/>
                <a:cs typeface="Courier New"/>
              </a:rPr>
              <a:t>source</a:t>
            </a:r>
            <a:r>
              <a:rPr sz="1000" b="1" spc="-505" dirty="0">
                <a:latin typeface="Courier New"/>
                <a:cs typeface="Courier New"/>
              </a:rPr>
              <a:t> </a:t>
            </a:r>
            <a:r>
              <a:rPr sz="1000" b="1" spc="80" dirty="0">
                <a:latin typeface="Courier New"/>
                <a:cs typeface="Courier New"/>
              </a:rPr>
              <a:t>Vertex);</a:t>
            </a:r>
            <a:endParaRPr sz="1000">
              <a:latin typeface="Courier New"/>
              <a:cs typeface="Courier New"/>
            </a:endParaRPr>
          </a:p>
          <a:p>
            <a:pPr marL="367665">
              <a:lnSpc>
                <a:spcPct val="100000"/>
              </a:lnSpc>
              <a:spcBef>
                <a:spcPts val="75"/>
              </a:spcBef>
            </a:pPr>
            <a:r>
              <a:rPr sz="1000" b="1" dirty="0">
                <a:latin typeface="Courier New"/>
                <a:cs typeface="Courier New"/>
              </a:rPr>
              <a:t>}</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32964" y="2760029"/>
            <a:ext cx="10315574" cy="47624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62378" y="1117689"/>
            <a:ext cx="11913870" cy="1122680"/>
          </a:xfrm>
          <a:prstGeom prst="rect">
            <a:avLst/>
          </a:prstGeom>
        </p:spPr>
        <p:txBody>
          <a:bodyPr vert="horz" wrap="square" lIns="0" tIns="12700" rIns="0" bIns="0" rtlCol="0">
            <a:spAutoFit/>
          </a:bodyPr>
          <a:lstStyle/>
          <a:p>
            <a:pPr marL="12700">
              <a:lnSpc>
                <a:spcPct val="100000"/>
              </a:lnSpc>
              <a:spcBef>
                <a:spcPts val="100"/>
              </a:spcBef>
            </a:pPr>
            <a:r>
              <a:rPr sz="7200" b="0" spc="110" dirty="0">
                <a:solidFill>
                  <a:srgbClr val="5270FF"/>
                </a:solidFill>
                <a:latin typeface="Courier New"/>
                <a:cs typeface="Courier New"/>
              </a:rPr>
              <a:t>GRAPH</a:t>
            </a:r>
            <a:r>
              <a:rPr sz="7200" b="0" spc="204" dirty="0">
                <a:solidFill>
                  <a:srgbClr val="5270FF"/>
                </a:solidFill>
                <a:latin typeface="Courier New"/>
                <a:cs typeface="Courier New"/>
              </a:rPr>
              <a:t> </a:t>
            </a:r>
            <a:r>
              <a:rPr sz="7200" b="0" spc="130" dirty="0">
                <a:solidFill>
                  <a:srgbClr val="5270FF"/>
                </a:solidFill>
                <a:latin typeface="Courier New"/>
                <a:cs typeface="Courier New"/>
              </a:rPr>
              <a:t>REPRESENTATION:</a:t>
            </a:r>
            <a:endParaRPr sz="7200" dirty="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2686" y="1657722"/>
            <a:ext cx="546100" cy="177800"/>
          </a:xfrm>
          <a:prstGeom prst="rect">
            <a:avLst/>
          </a:prstGeom>
        </p:spPr>
        <p:txBody>
          <a:bodyPr vert="horz" wrap="square" lIns="0" tIns="12700" rIns="0" bIns="0" rtlCol="0">
            <a:spAutoFit/>
          </a:bodyPr>
          <a:lstStyle/>
          <a:p>
            <a:pPr marL="12700">
              <a:lnSpc>
                <a:spcPct val="100000"/>
              </a:lnSpc>
              <a:spcBef>
                <a:spcPts val="100"/>
              </a:spcBef>
            </a:pPr>
            <a:r>
              <a:rPr sz="1000" b="1" spc="70" dirty="0">
                <a:latin typeface="Courier New"/>
                <a:cs typeface="Courier New"/>
              </a:rPr>
              <a:t>src)</a:t>
            </a:r>
            <a:r>
              <a:rPr sz="1000" b="1" spc="110" dirty="0">
                <a:latin typeface="Courier New"/>
                <a:cs typeface="Courier New"/>
              </a:rPr>
              <a:t> </a:t>
            </a:r>
            <a:r>
              <a:rPr sz="1000" b="1" dirty="0">
                <a:latin typeface="Courier New"/>
                <a:cs typeface="Courier New"/>
              </a:rPr>
              <a:t>{</a:t>
            </a:r>
            <a:endParaRPr sz="1000">
              <a:latin typeface="Courier New"/>
              <a:cs typeface="Courier New"/>
            </a:endParaRPr>
          </a:p>
        </p:txBody>
      </p:sp>
      <p:sp>
        <p:nvSpPr>
          <p:cNvPr id="3" name="object 3"/>
          <p:cNvSpPr txBox="1"/>
          <p:nvPr/>
        </p:nvSpPr>
        <p:spPr>
          <a:xfrm>
            <a:off x="3720972" y="1486234"/>
            <a:ext cx="5346065" cy="996950"/>
          </a:xfrm>
          <a:prstGeom prst="rect">
            <a:avLst/>
          </a:prstGeom>
        </p:spPr>
        <p:txBody>
          <a:bodyPr vert="horz" wrap="square" lIns="0" tIns="22225" rIns="0" bIns="0" rtlCol="0">
            <a:spAutoFit/>
          </a:bodyPr>
          <a:lstStyle/>
          <a:p>
            <a:pPr marL="12700">
              <a:lnSpc>
                <a:spcPct val="100000"/>
              </a:lnSpc>
              <a:spcBef>
                <a:spcPts val="175"/>
              </a:spcBef>
            </a:pPr>
            <a:r>
              <a:rPr sz="1000" b="1" spc="75" dirty="0">
                <a:latin typeface="Courier New"/>
                <a:cs typeface="Courier New"/>
              </a:rPr>
              <a:t>public class </a:t>
            </a:r>
            <a:r>
              <a:rPr sz="1000" b="1" spc="60" dirty="0">
                <a:latin typeface="Courier New"/>
                <a:cs typeface="Courier New"/>
              </a:rPr>
              <a:t>SPT </a:t>
            </a:r>
            <a:r>
              <a:rPr sz="1000" b="1" dirty="0">
                <a:latin typeface="Courier New"/>
                <a:cs typeface="Courier New"/>
              </a:rPr>
              <a:t>2</a:t>
            </a:r>
            <a:r>
              <a:rPr sz="1000" b="1" spc="-135" dirty="0">
                <a:latin typeface="Courier New"/>
                <a:cs typeface="Courier New"/>
              </a:rPr>
              <a:t> </a:t>
            </a:r>
            <a:r>
              <a:rPr sz="1000" b="1" dirty="0">
                <a:latin typeface="Courier New"/>
                <a:cs typeface="Courier New"/>
              </a:rPr>
              <a:t>{</a:t>
            </a:r>
            <a:endParaRPr sz="1000">
              <a:latin typeface="Courier New"/>
              <a:cs typeface="Courier New"/>
            </a:endParaRPr>
          </a:p>
          <a:p>
            <a:pPr marL="723265" marR="5080" indent="-355600">
              <a:lnSpc>
                <a:spcPct val="106300"/>
              </a:lnSpc>
            </a:pPr>
            <a:r>
              <a:rPr sz="1000" b="1" spc="75" dirty="0">
                <a:latin typeface="Courier New"/>
                <a:cs typeface="Courier New"/>
              </a:rPr>
              <a:t>static </a:t>
            </a:r>
            <a:r>
              <a:rPr sz="1000" b="1" spc="70" dirty="0">
                <a:latin typeface="Courier New"/>
                <a:cs typeface="Courier New"/>
              </a:rPr>
              <a:t>void </a:t>
            </a:r>
            <a:r>
              <a:rPr sz="1000" b="1" spc="80" dirty="0">
                <a:latin typeface="Courier New"/>
                <a:cs typeface="Courier New"/>
              </a:rPr>
              <a:t>Bellman </a:t>
            </a:r>
            <a:r>
              <a:rPr sz="1000" b="1" spc="75" dirty="0">
                <a:latin typeface="Courier New"/>
                <a:cs typeface="Courier New"/>
              </a:rPr>
              <a:t>Ford( </a:t>
            </a:r>
            <a:r>
              <a:rPr sz="1000" b="1" spc="60" dirty="0">
                <a:latin typeface="Courier New"/>
                <a:cs typeface="Courier New"/>
              </a:rPr>
              <a:t>int </a:t>
            </a:r>
            <a:r>
              <a:rPr sz="1000" b="1" spc="85" dirty="0">
                <a:latin typeface="Courier New"/>
                <a:cs typeface="Courier New"/>
              </a:rPr>
              <a:t>graph[][], </a:t>
            </a:r>
            <a:r>
              <a:rPr sz="1000" b="1" spc="60" dirty="0">
                <a:latin typeface="Courier New"/>
                <a:cs typeface="Courier New"/>
              </a:rPr>
              <a:t>int </a:t>
            </a:r>
            <a:r>
              <a:rPr sz="1000" b="1" spc="45" dirty="0">
                <a:latin typeface="Courier New"/>
                <a:cs typeface="Courier New"/>
              </a:rPr>
              <a:t>V, </a:t>
            </a:r>
            <a:r>
              <a:rPr sz="1000" b="1" spc="60" dirty="0">
                <a:latin typeface="Courier New"/>
                <a:cs typeface="Courier New"/>
              </a:rPr>
              <a:t>int </a:t>
            </a:r>
            <a:r>
              <a:rPr sz="1000" b="1" spc="45" dirty="0">
                <a:latin typeface="Courier New"/>
                <a:cs typeface="Courier New"/>
              </a:rPr>
              <a:t>E, </a:t>
            </a:r>
            <a:r>
              <a:rPr sz="1000" b="1" spc="60" dirty="0">
                <a:latin typeface="Courier New"/>
                <a:cs typeface="Courier New"/>
              </a:rPr>
              <a:t>int  int </a:t>
            </a:r>
            <a:r>
              <a:rPr sz="1000" b="1" spc="45" dirty="0">
                <a:latin typeface="Courier New"/>
                <a:cs typeface="Courier New"/>
              </a:rPr>
              <a:t>[] </a:t>
            </a:r>
            <a:r>
              <a:rPr sz="1000" b="1" spc="60" dirty="0">
                <a:latin typeface="Courier New"/>
                <a:cs typeface="Courier New"/>
              </a:rPr>
              <a:t>dis </a:t>
            </a:r>
            <a:r>
              <a:rPr sz="1000" b="1" dirty="0">
                <a:latin typeface="Courier New"/>
                <a:cs typeface="Courier New"/>
              </a:rPr>
              <a:t>= </a:t>
            </a:r>
            <a:r>
              <a:rPr sz="1000" b="1" spc="60" dirty="0">
                <a:latin typeface="Courier New"/>
                <a:cs typeface="Courier New"/>
              </a:rPr>
              <a:t>new </a:t>
            </a:r>
            <a:r>
              <a:rPr sz="1000" b="1" spc="70" dirty="0">
                <a:latin typeface="Courier New"/>
                <a:cs typeface="Courier New"/>
              </a:rPr>
              <a:t>int[</a:t>
            </a:r>
            <a:r>
              <a:rPr sz="1000" b="1" spc="-465" dirty="0">
                <a:latin typeface="Courier New"/>
                <a:cs typeface="Courier New"/>
              </a:rPr>
              <a:t> </a:t>
            </a:r>
            <a:r>
              <a:rPr sz="1000" b="1" spc="60" dirty="0">
                <a:latin typeface="Courier New"/>
                <a:cs typeface="Courier New"/>
              </a:rPr>
              <a:t>V];</a:t>
            </a:r>
            <a:endParaRPr sz="1000">
              <a:latin typeface="Courier New"/>
              <a:cs typeface="Courier New"/>
            </a:endParaRPr>
          </a:p>
          <a:p>
            <a:pPr marL="1078865" marR="1871345" indent="-355600">
              <a:lnSpc>
                <a:spcPct val="106300"/>
              </a:lnSpc>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45" dirty="0">
                <a:latin typeface="Courier New"/>
                <a:cs typeface="Courier New"/>
              </a:rPr>
              <a:t>V; </a:t>
            </a:r>
            <a:r>
              <a:rPr sz="1000" b="1" spc="70" dirty="0">
                <a:latin typeface="Courier New"/>
                <a:cs typeface="Courier New"/>
              </a:rPr>
              <a:t>i++) </a:t>
            </a:r>
            <a:r>
              <a:rPr sz="1000" b="1" dirty="0">
                <a:latin typeface="Courier New"/>
                <a:cs typeface="Courier New"/>
              </a:rPr>
              <a:t>{  </a:t>
            </a:r>
            <a:r>
              <a:rPr sz="1000" b="1" spc="70" dirty="0">
                <a:latin typeface="Courier New"/>
                <a:cs typeface="Courier New"/>
              </a:rPr>
              <a:t>dis[</a:t>
            </a:r>
            <a:r>
              <a:rPr sz="1000" b="1" spc="-509" dirty="0">
                <a:latin typeface="Courier New"/>
                <a:cs typeface="Courier New"/>
              </a:rPr>
              <a:t> </a:t>
            </a:r>
            <a:r>
              <a:rPr sz="1000" b="1" spc="45" dirty="0">
                <a:latin typeface="Courier New"/>
                <a:cs typeface="Courier New"/>
              </a:rPr>
              <a:t>i]</a:t>
            </a:r>
            <a:r>
              <a:rPr sz="1000" b="1" spc="180" dirty="0">
                <a:latin typeface="Courier New"/>
                <a:cs typeface="Courier New"/>
              </a:rPr>
              <a:t> </a:t>
            </a:r>
            <a:r>
              <a:rPr sz="1000" b="1" dirty="0">
                <a:latin typeface="Courier New"/>
                <a:cs typeface="Courier New"/>
              </a:rPr>
              <a:t>=</a:t>
            </a:r>
            <a:r>
              <a:rPr sz="1000" b="1" spc="185" dirty="0">
                <a:latin typeface="Courier New"/>
                <a:cs typeface="Courier New"/>
              </a:rPr>
              <a:t> </a:t>
            </a:r>
            <a:r>
              <a:rPr sz="1000" b="1" spc="80" dirty="0">
                <a:latin typeface="Courier New"/>
                <a:cs typeface="Courier New"/>
              </a:rPr>
              <a:t>Integer.</a:t>
            </a:r>
            <a:r>
              <a:rPr sz="1000" b="1" spc="-509" dirty="0">
                <a:latin typeface="Courier New"/>
                <a:cs typeface="Courier New"/>
              </a:rPr>
              <a:t> </a:t>
            </a:r>
            <a:r>
              <a:rPr sz="1000" b="1" spc="70" dirty="0">
                <a:latin typeface="Courier New"/>
                <a:cs typeface="Courier New"/>
              </a:rPr>
              <a:t>MAX_</a:t>
            </a:r>
            <a:r>
              <a:rPr sz="1000" b="1" spc="-505" dirty="0">
                <a:latin typeface="Courier New"/>
                <a:cs typeface="Courier New"/>
              </a:rPr>
              <a:t> </a:t>
            </a:r>
            <a:r>
              <a:rPr sz="1000" b="1" spc="75" dirty="0">
                <a:latin typeface="Courier New"/>
                <a:cs typeface="Courier New"/>
              </a:rPr>
              <a:t>VALUE;</a:t>
            </a:r>
            <a:endParaRPr sz="1000">
              <a:latin typeface="Courier New"/>
              <a:cs typeface="Courier New"/>
            </a:endParaRPr>
          </a:p>
          <a:p>
            <a:pPr marL="723265">
              <a:lnSpc>
                <a:spcPct val="100000"/>
              </a:lnSpc>
              <a:spcBef>
                <a:spcPts val="70"/>
              </a:spcBef>
            </a:pPr>
            <a:r>
              <a:rPr sz="1000" b="1" dirty="0">
                <a:latin typeface="Courier New"/>
                <a:cs typeface="Courier New"/>
              </a:rPr>
              <a:t>}</a:t>
            </a:r>
            <a:endParaRPr sz="1000">
              <a:latin typeface="Courier New"/>
              <a:cs typeface="Courier New"/>
            </a:endParaRPr>
          </a:p>
        </p:txBody>
      </p:sp>
      <p:sp>
        <p:nvSpPr>
          <p:cNvPr id="4" name="object 4"/>
          <p:cNvSpPr txBox="1"/>
          <p:nvPr/>
        </p:nvSpPr>
        <p:spPr>
          <a:xfrm>
            <a:off x="4431924" y="2629272"/>
            <a:ext cx="2768600" cy="663575"/>
          </a:xfrm>
          <a:prstGeom prst="rect">
            <a:avLst/>
          </a:prstGeom>
        </p:spPr>
        <p:txBody>
          <a:bodyPr vert="horz" wrap="square" lIns="0" tIns="12700" rIns="0" bIns="0" rtlCol="0">
            <a:spAutoFit/>
          </a:bodyPr>
          <a:lstStyle/>
          <a:p>
            <a:pPr marL="12700">
              <a:lnSpc>
                <a:spcPct val="100000"/>
              </a:lnSpc>
              <a:spcBef>
                <a:spcPts val="100"/>
              </a:spcBef>
            </a:pPr>
            <a:r>
              <a:rPr sz="1000" b="1" spc="70" dirty="0">
                <a:latin typeface="Courier New"/>
                <a:cs typeface="Courier New"/>
              </a:rPr>
              <a:t>dis[</a:t>
            </a:r>
            <a:r>
              <a:rPr sz="1000" b="1" spc="-509" dirty="0">
                <a:latin typeface="Courier New"/>
                <a:cs typeface="Courier New"/>
              </a:rPr>
              <a:t> </a:t>
            </a:r>
            <a:r>
              <a:rPr sz="1000" b="1" spc="70" dirty="0">
                <a:latin typeface="Courier New"/>
                <a:cs typeface="Courier New"/>
              </a:rPr>
              <a:t>src]</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endParaRPr sz="1000">
              <a:latin typeface="Courier New"/>
              <a:cs typeface="Courier New"/>
            </a:endParaRPr>
          </a:p>
          <a:p>
            <a:pPr>
              <a:lnSpc>
                <a:spcPct val="100000"/>
              </a:lnSpc>
              <a:spcBef>
                <a:spcPts val="45"/>
              </a:spcBef>
            </a:pPr>
            <a:endParaRPr sz="1150">
              <a:latin typeface="Courier New"/>
              <a:cs typeface="Courier New"/>
            </a:endParaRPr>
          </a:p>
          <a:p>
            <a:pPr marL="12700">
              <a:lnSpc>
                <a:spcPct val="100000"/>
              </a:lnSpc>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V - 1 ;</a:t>
            </a:r>
            <a:r>
              <a:rPr sz="1000" b="1" spc="240" dirty="0">
                <a:latin typeface="Courier New"/>
                <a:cs typeface="Courier New"/>
              </a:rPr>
              <a:t> </a:t>
            </a:r>
            <a:r>
              <a:rPr sz="1000" b="1" spc="70" dirty="0">
                <a:latin typeface="Courier New"/>
                <a:cs typeface="Courier New"/>
              </a:rPr>
              <a:t>i++)</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p:txBody>
      </p:sp>
      <p:sp>
        <p:nvSpPr>
          <p:cNvPr id="5" name="object 5"/>
          <p:cNvSpPr txBox="1"/>
          <p:nvPr/>
        </p:nvSpPr>
        <p:spPr>
          <a:xfrm>
            <a:off x="9142745" y="3762747"/>
            <a:ext cx="2857500" cy="177800"/>
          </a:xfrm>
          <a:prstGeom prst="rect">
            <a:avLst/>
          </a:prstGeom>
        </p:spPr>
        <p:txBody>
          <a:bodyPr vert="horz" wrap="square" lIns="0" tIns="12700" rIns="0" bIns="0" rtlCol="0">
            <a:spAutoFit/>
          </a:bodyPr>
          <a:lstStyle/>
          <a:p>
            <a:pPr marL="12700">
              <a:lnSpc>
                <a:spcPct val="100000"/>
              </a:lnSpc>
              <a:spcBef>
                <a:spcPts val="100"/>
              </a:spcBef>
            </a:pPr>
            <a:r>
              <a:rPr sz="1000" b="1" spc="70" dirty="0">
                <a:latin typeface="Courier New"/>
                <a:cs typeface="Courier New"/>
              </a:rPr>
              <a:t>dis[</a:t>
            </a:r>
            <a:r>
              <a:rPr sz="1000" b="1" spc="-509"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0</a:t>
            </a:r>
            <a:r>
              <a:rPr sz="1000" b="1" spc="-505" dirty="0">
                <a:latin typeface="Courier New"/>
                <a:cs typeface="Courier New"/>
              </a:rPr>
              <a:t> </a:t>
            </a:r>
            <a:r>
              <a:rPr sz="1000" b="1" spc="45" dirty="0">
                <a:latin typeface="Courier New"/>
                <a:cs typeface="Courier New"/>
              </a:rPr>
              <a:t>]]</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2</a:t>
            </a:r>
            <a:r>
              <a:rPr sz="1000" b="1" spc="-50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&lt;</a:t>
            </a:r>
            <a:endParaRPr sz="1000">
              <a:latin typeface="Courier New"/>
              <a:cs typeface="Courier New"/>
            </a:endParaRPr>
          </a:p>
        </p:txBody>
      </p:sp>
      <p:sp>
        <p:nvSpPr>
          <p:cNvPr id="6" name="object 6"/>
          <p:cNvSpPr txBox="1"/>
          <p:nvPr/>
        </p:nvSpPr>
        <p:spPr>
          <a:xfrm>
            <a:off x="4787475" y="3429334"/>
            <a:ext cx="4279265" cy="1158875"/>
          </a:xfrm>
          <a:prstGeom prst="rect">
            <a:avLst/>
          </a:prstGeom>
        </p:spPr>
        <p:txBody>
          <a:bodyPr vert="horz" wrap="square" lIns="0" tIns="22225" rIns="0" bIns="0" rtlCol="0">
            <a:spAutoFit/>
          </a:bodyPr>
          <a:lstStyle/>
          <a:p>
            <a:pPr marL="12700">
              <a:lnSpc>
                <a:spcPct val="100000"/>
              </a:lnSpc>
              <a:spcBef>
                <a:spcPts val="175"/>
              </a:spcBef>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j = 0 ; j &lt; </a:t>
            </a:r>
            <a:r>
              <a:rPr sz="1000" b="1" spc="45" dirty="0">
                <a:latin typeface="Courier New"/>
                <a:cs typeface="Courier New"/>
              </a:rPr>
              <a:t>E;</a:t>
            </a:r>
            <a:r>
              <a:rPr sz="1000" b="1" spc="405" dirty="0">
                <a:latin typeface="Courier New"/>
                <a:cs typeface="Courier New"/>
              </a:rPr>
              <a:t> </a:t>
            </a:r>
            <a:r>
              <a:rPr sz="1000" b="1" spc="70" dirty="0">
                <a:latin typeface="Courier New"/>
                <a:cs typeface="Courier New"/>
              </a:rPr>
              <a:t>j++)</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a:p>
            <a:pPr marL="367665">
              <a:lnSpc>
                <a:spcPct val="100000"/>
              </a:lnSpc>
              <a:spcBef>
                <a:spcPts val="75"/>
              </a:spcBef>
            </a:pPr>
            <a:r>
              <a:rPr sz="1000" b="1" spc="45" dirty="0">
                <a:latin typeface="Courier New"/>
                <a:cs typeface="Courier New"/>
              </a:rPr>
              <a:t>if</a:t>
            </a:r>
            <a:r>
              <a:rPr sz="1000" b="1" spc="190"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70" dirty="0">
                <a:latin typeface="Courier New"/>
                <a:cs typeface="Courier New"/>
              </a:rPr>
              <a:t>dis[</a:t>
            </a:r>
            <a:r>
              <a:rPr sz="1000" b="1" spc="-505"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0</a:t>
            </a:r>
            <a:r>
              <a:rPr sz="1000" b="1" spc="-505" dirty="0">
                <a:latin typeface="Courier New"/>
                <a:cs typeface="Courier New"/>
              </a:rPr>
              <a:t> </a:t>
            </a:r>
            <a:r>
              <a:rPr sz="1000" b="1" spc="45" dirty="0">
                <a:latin typeface="Courier New"/>
                <a:cs typeface="Courier New"/>
              </a:rPr>
              <a:t>]]</a:t>
            </a:r>
            <a:r>
              <a:rPr sz="1000" b="1" spc="195" dirty="0">
                <a:latin typeface="Courier New"/>
                <a:cs typeface="Courier New"/>
              </a:rPr>
              <a:t> </a:t>
            </a:r>
            <a:r>
              <a:rPr sz="1000" b="1" spc="45" dirty="0">
                <a:latin typeface="Courier New"/>
                <a:cs typeface="Courier New"/>
              </a:rPr>
              <a:t>!=</a:t>
            </a:r>
            <a:r>
              <a:rPr sz="1000" b="1" spc="195" dirty="0">
                <a:latin typeface="Courier New"/>
                <a:cs typeface="Courier New"/>
              </a:rPr>
              <a:t> </a:t>
            </a:r>
            <a:r>
              <a:rPr sz="1000" b="1" spc="80" dirty="0">
                <a:latin typeface="Courier New"/>
                <a:cs typeface="Courier New"/>
              </a:rPr>
              <a:t>Integer.</a:t>
            </a:r>
            <a:r>
              <a:rPr sz="1000" b="1" spc="-505" dirty="0">
                <a:latin typeface="Courier New"/>
                <a:cs typeface="Courier New"/>
              </a:rPr>
              <a:t> </a:t>
            </a:r>
            <a:r>
              <a:rPr sz="1000" b="1" spc="70" dirty="0">
                <a:latin typeface="Courier New"/>
                <a:cs typeface="Courier New"/>
              </a:rPr>
              <a:t>MAX_</a:t>
            </a:r>
            <a:r>
              <a:rPr sz="1000" b="1" spc="-505" dirty="0">
                <a:latin typeface="Courier New"/>
                <a:cs typeface="Courier New"/>
              </a:rPr>
              <a:t> </a:t>
            </a:r>
            <a:r>
              <a:rPr sz="1000" b="1" spc="75" dirty="0">
                <a:latin typeface="Courier New"/>
                <a:cs typeface="Courier New"/>
              </a:rPr>
              <a:t>VALUE</a:t>
            </a:r>
            <a:r>
              <a:rPr sz="1000" b="1" spc="195" dirty="0">
                <a:latin typeface="Courier New"/>
                <a:cs typeface="Courier New"/>
              </a:rPr>
              <a:t> </a:t>
            </a:r>
            <a:r>
              <a:rPr sz="1000" b="1" spc="45" dirty="0">
                <a:latin typeface="Courier New"/>
                <a:cs typeface="Courier New"/>
              </a:rPr>
              <a:t>&amp;&amp;</a:t>
            </a:r>
            <a:endParaRPr sz="1000">
              <a:latin typeface="Courier New"/>
              <a:cs typeface="Courier New"/>
            </a:endParaRPr>
          </a:p>
          <a:p>
            <a:pPr marL="1790064">
              <a:lnSpc>
                <a:spcPct val="100000"/>
              </a:lnSpc>
              <a:spcBef>
                <a:spcPts val="75"/>
              </a:spcBef>
            </a:pPr>
            <a:r>
              <a:rPr sz="1000" b="1" spc="70" dirty="0">
                <a:latin typeface="Courier New"/>
                <a:cs typeface="Courier New"/>
              </a:rPr>
              <a:t>dis[</a:t>
            </a:r>
            <a:r>
              <a:rPr sz="1000" b="1" spc="-509"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1</a:t>
            </a:r>
            <a:r>
              <a:rPr sz="1000" b="1" spc="-505" dirty="0">
                <a:latin typeface="Courier New"/>
                <a:cs typeface="Courier New"/>
              </a:rPr>
              <a:t> </a:t>
            </a:r>
            <a:r>
              <a:rPr sz="1000" b="1" spc="60" dirty="0">
                <a:latin typeface="Courier New"/>
                <a:cs typeface="Courier New"/>
              </a:rPr>
              <a:t>]])</a:t>
            </a:r>
            <a:endParaRPr sz="1000">
              <a:latin typeface="Courier New"/>
              <a:cs typeface="Courier New"/>
            </a:endParaRPr>
          </a:p>
          <a:p>
            <a:pPr marL="723265" marR="804545">
              <a:lnSpc>
                <a:spcPct val="106300"/>
              </a:lnSpc>
            </a:pPr>
            <a:r>
              <a:rPr sz="1000" b="1" spc="70" dirty="0">
                <a:latin typeface="Courier New"/>
                <a:cs typeface="Courier New"/>
              </a:rPr>
              <a:t>dis[ </a:t>
            </a:r>
            <a:r>
              <a:rPr sz="1000" b="1" spc="75" dirty="0">
                <a:latin typeface="Courier New"/>
                <a:cs typeface="Courier New"/>
              </a:rPr>
              <a:t>graph[ </a:t>
            </a:r>
            <a:r>
              <a:rPr sz="1000" b="1" spc="60" dirty="0">
                <a:latin typeface="Courier New"/>
                <a:cs typeface="Courier New"/>
              </a:rPr>
              <a:t>j][ </a:t>
            </a:r>
            <a:r>
              <a:rPr sz="1000" b="1" dirty="0">
                <a:latin typeface="Courier New"/>
                <a:cs typeface="Courier New"/>
              </a:rPr>
              <a:t>1 </a:t>
            </a:r>
            <a:r>
              <a:rPr sz="1000" b="1" spc="45" dirty="0">
                <a:latin typeface="Courier New"/>
                <a:cs typeface="Courier New"/>
              </a:rPr>
              <a:t>]] </a:t>
            </a:r>
            <a:r>
              <a:rPr sz="1000" b="1" dirty="0">
                <a:latin typeface="Courier New"/>
                <a:cs typeface="Courier New"/>
              </a:rPr>
              <a:t>=  </a:t>
            </a:r>
            <a:r>
              <a:rPr sz="1000" b="1" spc="70" dirty="0">
                <a:latin typeface="Courier New"/>
                <a:cs typeface="Courier New"/>
              </a:rPr>
              <a:t>dis[</a:t>
            </a:r>
            <a:r>
              <a:rPr sz="1000" b="1" spc="-509"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0</a:t>
            </a:r>
            <a:r>
              <a:rPr sz="1000" b="1" spc="-505" dirty="0">
                <a:latin typeface="Courier New"/>
                <a:cs typeface="Courier New"/>
              </a:rPr>
              <a:t> </a:t>
            </a:r>
            <a:r>
              <a:rPr sz="1000" b="1" spc="45" dirty="0">
                <a:latin typeface="Courier New"/>
                <a:cs typeface="Courier New"/>
              </a:rPr>
              <a:t>]]</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2</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p:txBody>
      </p:sp>
      <p:sp>
        <p:nvSpPr>
          <p:cNvPr id="7" name="object 7"/>
          <p:cNvSpPr txBox="1"/>
          <p:nvPr/>
        </p:nvSpPr>
        <p:spPr>
          <a:xfrm>
            <a:off x="3720972" y="4572372"/>
            <a:ext cx="5346065" cy="5035550"/>
          </a:xfrm>
          <a:prstGeom prst="rect">
            <a:avLst/>
          </a:prstGeom>
        </p:spPr>
        <p:txBody>
          <a:bodyPr vert="horz" wrap="square" lIns="0" tIns="12700" rIns="0" bIns="0" rtlCol="0">
            <a:spAutoFit/>
          </a:bodyPr>
          <a:lstStyle/>
          <a:p>
            <a:pPr marL="723265">
              <a:lnSpc>
                <a:spcPct val="100000"/>
              </a:lnSpc>
              <a:spcBef>
                <a:spcPts val="100"/>
              </a:spcBef>
            </a:pPr>
            <a:r>
              <a:rPr sz="1000" b="1" dirty="0">
                <a:latin typeface="Courier New"/>
                <a:cs typeface="Courier New"/>
              </a:rPr>
              <a:t>}</a:t>
            </a:r>
            <a:endParaRPr sz="1000" dirty="0">
              <a:latin typeface="Courier New"/>
              <a:cs typeface="Courier New"/>
            </a:endParaRPr>
          </a:p>
          <a:p>
            <a:pPr>
              <a:lnSpc>
                <a:spcPct val="100000"/>
              </a:lnSpc>
            </a:pPr>
            <a:endParaRPr sz="1300" dirty="0">
              <a:latin typeface="Courier New"/>
              <a:cs typeface="Courier New"/>
            </a:endParaRPr>
          </a:p>
          <a:p>
            <a:pPr marL="1078865" marR="2049145" indent="-355600">
              <a:lnSpc>
                <a:spcPct val="106300"/>
              </a:lnSpc>
              <a:spcBef>
                <a:spcPts val="1075"/>
              </a:spcBef>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45" dirty="0">
                <a:latin typeface="Courier New"/>
                <a:cs typeface="Courier New"/>
              </a:rPr>
              <a:t>E; </a:t>
            </a:r>
            <a:r>
              <a:rPr sz="1000" b="1" spc="70" dirty="0">
                <a:latin typeface="Courier New"/>
                <a:cs typeface="Courier New"/>
              </a:rPr>
              <a:t>i++) </a:t>
            </a:r>
            <a:r>
              <a:rPr sz="1000" b="1" dirty="0">
                <a:latin typeface="Courier New"/>
                <a:cs typeface="Courier New"/>
              </a:rPr>
              <a:t>{  </a:t>
            </a:r>
            <a:r>
              <a:rPr sz="1000" b="1" spc="60" dirty="0">
                <a:latin typeface="Courier New"/>
                <a:cs typeface="Courier New"/>
              </a:rPr>
              <a:t>int</a:t>
            </a:r>
            <a:r>
              <a:rPr sz="1000" b="1" spc="185" dirty="0">
                <a:latin typeface="Courier New"/>
                <a:cs typeface="Courier New"/>
              </a:rPr>
              <a:t> </a:t>
            </a:r>
            <a:r>
              <a:rPr sz="1000" b="1" dirty="0">
                <a:latin typeface="Courier New"/>
                <a:cs typeface="Courier New"/>
              </a:rPr>
              <a:t>x</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i][</a:t>
            </a:r>
            <a:r>
              <a:rPr sz="1000" b="1" spc="-509" dirty="0">
                <a:latin typeface="Courier New"/>
                <a:cs typeface="Courier New"/>
              </a:rPr>
              <a:t> </a:t>
            </a:r>
            <a:r>
              <a:rPr sz="1000" b="1" dirty="0">
                <a:latin typeface="Courier New"/>
                <a:cs typeface="Courier New"/>
              </a:rPr>
              <a:t>0</a:t>
            </a:r>
            <a:r>
              <a:rPr sz="1000" b="1" spc="-505" dirty="0">
                <a:latin typeface="Courier New"/>
                <a:cs typeface="Courier New"/>
              </a:rPr>
              <a:t> </a:t>
            </a:r>
            <a:r>
              <a:rPr sz="1000" b="1" spc="45" dirty="0">
                <a:latin typeface="Courier New"/>
                <a:cs typeface="Courier New"/>
              </a:rPr>
              <a:t>];</a:t>
            </a:r>
            <a:endParaRPr sz="1000" dirty="0">
              <a:latin typeface="Courier New"/>
              <a:cs typeface="Courier New"/>
            </a:endParaRPr>
          </a:p>
          <a:p>
            <a:pPr marL="1078865">
              <a:lnSpc>
                <a:spcPct val="100000"/>
              </a:lnSpc>
              <a:spcBef>
                <a:spcPts val="75"/>
              </a:spcBef>
            </a:pPr>
            <a:r>
              <a:rPr sz="1000" b="1" spc="60" dirty="0">
                <a:latin typeface="Courier New"/>
                <a:cs typeface="Courier New"/>
              </a:rPr>
              <a:t>int</a:t>
            </a:r>
            <a:r>
              <a:rPr sz="1000" b="1" spc="180" dirty="0">
                <a:latin typeface="Courier New"/>
                <a:cs typeface="Courier New"/>
              </a:rPr>
              <a:t> </a:t>
            </a:r>
            <a:r>
              <a:rPr sz="1000" b="1" dirty="0">
                <a:latin typeface="Courier New"/>
                <a:cs typeface="Courier New"/>
              </a:rPr>
              <a:t>y</a:t>
            </a:r>
            <a:r>
              <a:rPr sz="1000" b="1" spc="180" dirty="0">
                <a:latin typeface="Courier New"/>
                <a:cs typeface="Courier New"/>
              </a:rPr>
              <a:t> </a:t>
            </a:r>
            <a:r>
              <a:rPr sz="1000" b="1" dirty="0">
                <a:latin typeface="Courier New"/>
                <a:cs typeface="Courier New"/>
              </a:rPr>
              <a:t>=</a:t>
            </a:r>
            <a:r>
              <a:rPr sz="1000" b="1" spc="180" dirty="0">
                <a:latin typeface="Courier New"/>
                <a:cs typeface="Courier New"/>
              </a:rPr>
              <a:t> </a:t>
            </a: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i][</a:t>
            </a:r>
            <a:r>
              <a:rPr sz="1000" b="1" spc="-505" dirty="0">
                <a:latin typeface="Courier New"/>
                <a:cs typeface="Courier New"/>
              </a:rPr>
              <a:t> </a:t>
            </a:r>
            <a:r>
              <a:rPr sz="1000" b="1" dirty="0">
                <a:latin typeface="Courier New"/>
                <a:cs typeface="Courier New"/>
              </a:rPr>
              <a:t>1</a:t>
            </a:r>
            <a:r>
              <a:rPr sz="1000" b="1" spc="-505" dirty="0">
                <a:latin typeface="Courier New"/>
                <a:cs typeface="Courier New"/>
              </a:rPr>
              <a:t> </a:t>
            </a:r>
            <a:r>
              <a:rPr sz="1000" b="1" spc="45" dirty="0">
                <a:latin typeface="Courier New"/>
                <a:cs typeface="Courier New"/>
              </a:rPr>
              <a:t>];</a:t>
            </a:r>
            <a:endParaRPr sz="1000" dirty="0">
              <a:latin typeface="Courier New"/>
              <a:cs typeface="Courier New"/>
            </a:endParaRPr>
          </a:p>
          <a:p>
            <a:pPr marL="1078865">
              <a:lnSpc>
                <a:spcPct val="100000"/>
              </a:lnSpc>
              <a:spcBef>
                <a:spcPts val="75"/>
              </a:spcBef>
            </a:pPr>
            <a:r>
              <a:rPr sz="1000" b="1" spc="60" dirty="0">
                <a:latin typeface="Courier New"/>
                <a:cs typeface="Courier New"/>
              </a:rPr>
              <a:t>int</a:t>
            </a:r>
            <a:r>
              <a:rPr sz="1000" b="1" spc="190" dirty="0">
                <a:latin typeface="Courier New"/>
                <a:cs typeface="Courier New"/>
              </a:rPr>
              <a:t> </a:t>
            </a:r>
            <a:r>
              <a:rPr sz="1000" b="1" spc="75" dirty="0">
                <a:latin typeface="Courier New"/>
                <a:cs typeface="Courier New"/>
              </a:rPr>
              <a:t>weight</a:t>
            </a:r>
            <a:r>
              <a:rPr sz="1000" b="1" spc="195"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i][</a:t>
            </a:r>
            <a:r>
              <a:rPr sz="1000" b="1" spc="-505" dirty="0">
                <a:latin typeface="Courier New"/>
                <a:cs typeface="Courier New"/>
              </a:rPr>
              <a:t> </a:t>
            </a:r>
            <a:r>
              <a:rPr sz="1000" b="1" dirty="0">
                <a:latin typeface="Courier New"/>
                <a:cs typeface="Courier New"/>
              </a:rPr>
              <a:t>2</a:t>
            </a:r>
            <a:r>
              <a:rPr sz="1000" b="1" spc="-505" dirty="0">
                <a:latin typeface="Courier New"/>
                <a:cs typeface="Courier New"/>
              </a:rPr>
              <a:t> </a:t>
            </a:r>
            <a:r>
              <a:rPr sz="1000" b="1" spc="45" dirty="0">
                <a:latin typeface="Courier New"/>
                <a:cs typeface="Courier New"/>
              </a:rPr>
              <a:t>];</a:t>
            </a:r>
            <a:endParaRPr sz="1000" dirty="0">
              <a:latin typeface="Courier New"/>
              <a:cs typeface="Courier New"/>
            </a:endParaRPr>
          </a:p>
          <a:p>
            <a:pPr>
              <a:lnSpc>
                <a:spcPct val="100000"/>
              </a:lnSpc>
              <a:spcBef>
                <a:spcPts val="25"/>
              </a:spcBef>
            </a:pPr>
            <a:endParaRPr sz="1100" dirty="0">
              <a:latin typeface="Courier New"/>
              <a:cs typeface="Courier New"/>
            </a:endParaRPr>
          </a:p>
          <a:p>
            <a:pPr marL="1790064" marR="1249045" indent="-711200">
              <a:lnSpc>
                <a:spcPct val="106300"/>
              </a:lnSpc>
              <a:spcBef>
                <a:spcPts val="5"/>
              </a:spcBef>
            </a:pPr>
            <a:r>
              <a:rPr sz="1000" b="1" spc="45" dirty="0">
                <a:latin typeface="Courier New"/>
                <a:cs typeface="Courier New"/>
              </a:rPr>
              <a:t>if</a:t>
            </a:r>
            <a:r>
              <a:rPr sz="1000" b="1" spc="185"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70" dirty="0">
                <a:latin typeface="Courier New"/>
                <a:cs typeface="Courier New"/>
              </a:rPr>
              <a:t>dis[</a:t>
            </a:r>
            <a:r>
              <a:rPr sz="1000" b="1" spc="-509" dirty="0">
                <a:latin typeface="Courier New"/>
                <a:cs typeface="Courier New"/>
              </a:rPr>
              <a:t> </a:t>
            </a:r>
            <a:r>
              <a:rPr sz="1000" b="1" spc="45" dirty="0">
                <a:latin typeface="Courier New"/>
                <a:cs typeface="Courier New"/>
              </a:rPr>
              <a:t>x]</a:t>
            </a:r>
            <a:r>
              <a:rPr sz="1000" b="1" spc="190" dirty="0">
                <a:latin typeface="Courier New"/>
                <a:cs typeface="Courier New"/>
              </a:rPr>
              <a:t> </a:t>
            </a:r>
            <a:r>
              <a:rPr sz="1000" b="1" spc="45" dirty="0">
                <a:latin typeface="Courier New"/>
                <a:cs typeface="Courier New"/>
              </a:rPr>
              <a:t>!=</a:t>
            </a:r>
            <a:r>
              <a:rPr sz="1000" b="1" spc="185" dirty="0">
                <a:latin typeface="Courier New"/>
                <a:cs typeface="Courier New"/>
              </a:rPr>
              <a:t> </a:t>
            </a:r>
            <a:r>
              <a:rPr sz="1000" b="1" spc="80" dirty="0">
                <a:latin typeface="Courier New"/>
                <a:cs typeface="Courier New"/>
              </a:rPr>
              <a:t>Integer.</a:t>
            </a:r>
            <a:r>
              <a:rPr sz="1000" b="1" spc="-505" dirty="0">
                <a:latin typeface="Courier New"/>
                <a:cs typeface="Courier New"/>
              </a:rPr>
              <a:t> </a:t>
            </a:r>
            <a:r>
              <a:rPr sz="1000" b="1" spc="70" dirty="0">
                <a:latin typeface="Courier New"/>
                <a:cs typeface="Courier New"/>
              </a:rPr>
              <a:t>MAX_</a:t>
            </a:r>
            <a:r>
              <a:rPr sz="1000" b="1" spc="-505" dirty="0">
                <a:latin typeface="Courier New"/>
                <a:cs typeface="Courier New"/>
              </a:rPr>
              <a:t> </a:t>
            </a:r>
            <a:r>
              <a:rPr sz="1000" b="1" spc="75" dirty="0">
                <a:latin typeface="Courier New"/>
                <a:cs typeface="Courier New"/>
              </a:rPr>
              <a:t>VALUE</a:t>
            </a:r>
            <a:r>
              <a:rPr sz="1000" b="1" spc="185" dirty="0">
                <a:latin typeface="Courier New"/>
                <a:cs typeface="Courier New"/>
              </a:rPr>
              <a:t> </a:t>
            </a:r>
            <a:r>
              <a:rPr sz="1000" b="1" spc="45" dirty="0">
                <a:latin typeface="Courier New"/>
                <a:cs typeface="Courier New"/>
              </a:rPr>
              <a:t>&amp;&amp;  </a:t>
            </a:r>
            <a:r>
              <a:rPr sz="1000" b="1" spc="70" dirty="0">
                <a:latin typeface="Courier New"/>
                <a:cs typeface="Courier New"/>
              </a:rPr>
              <a:t>dis[ </a:t>
            </a:r>
            <a:r>
              <a:rPr sz="1000" b="1" spc="45" dirty="0">
                <a:latin typeface="Courier New"/>
                <a:cs typeface="Courier New"/>
              </a:rPr>
              <a:t>x] </a:t>
            </a:r>
            <a:r>
              <a:rPr sz="1000" b="1" dirty="0">
                <a:latin typeface="Courier New"/>
                <a:cs typeface="Courier New"/>
              </a:rPr>
              <a:t>+ </a:t>
            </a:r>
            <a:r>
              <a:rPr sz="1000" b="1" spc="75" dirty="0">
                <a:latin typeface="Courier New"/>
                <a:cs typeface="Courier New"/>
              </a:rPr>
              <a:t>weight </a:t>
            </a:r>
            <a:r>
              <a:rPr sz="1000" b="1" dirty="0">
                <a:latin typeface="Courier New"/>
                <a:cs typeface="Courier New"/>
              </a:rPr>
              <a:t>&lt; </a:t>
            </a:r>
            <a:r>
              <a:rPr sz="1000" b="1" spc="70" dirty="0">
                <a:latin typeface="Courier New"/>
                <a:cs typeface="Courier New"/>
              </a:rPr>
              <a:t>dis[</a:t>
            </a:r>
            <a:r>
              <a:rPr sz="1000" b="1" spc="-465" dirty="0">
                <a:latin typeface="Courier New"/>
                <a:cs typeface="Courier New"/>
              </a:rPr>
              <a:t> </a:t>
            </a:r>
            <a:r>
              <a:rPr sz="1000" b="1" spc="60" dirty="0">
                <a:latin typeface="Courier New"/>
                <a:cs typeface="Courier New"/>
              </a:rPr>
              <a:t>y])</a:t>
            </a:r>
            <a:endParaRPr sz="1000" dirty="0">
              <a:latin typeface="Courier New"/>
              <a:cs typeface="Courier New"/>
            </a:endParaRPr>
          </a:p>
          <a:p>
            <a:pPr marL="1434465">
              <a:lnSpc>
                <a:spcPct val="100000"/>
              </a:lnSpc>
              <a:spcBef>
                <a:spcPts val="75"/>
              </a:spcBef>
            </a:pP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75" dirty="0">
                <a:latin typeface="Courier New"/>
                <a:cs typeface="Courier New"/>
              </a:rPr>
              <a:t>Graph</a:t>
            </a:r>
            <a:r>
              <a:rPr sz="1000" b="1" spc="204" dirty="0">
                <a:latin typeface="Courier New"/>
                <a:cs typeface="Courier New"/>
              </a:rPr>
              <a:t> </a:t>
            </a:r>
            <a:r>
              <a:rPr sz="1000" b="1" spc="80" dirty="0">
                <a:latin typeface="Courier New"/>
                <a:cs typeface="Courier New"/>
              </a:rPr>
              <a:t>contains</a:t>
            </a:r>
            <a:r>
              <a:rPr sz="1000" b="1" spc="204" dirty="0">
                <a:latin typeface="Courier New"/>
                <a:cs typeface="Courier New"/>
              </a:rPr>
              <a:t> </a:t>
            </a:r>
            <a:r>
              <a:rPr sz="1000" b="1" spc="80" dirty="0">
                <a:latin typeface="Courier New"/>
                <a:cs typeface="Courier New"/>
              </a:rPr>
              <a:t>negative"</a:t>
            </a:r>
            <a:endParaRPr sz="1000" dirty="0">
              <a:latin typeface="Courier New"/>
              <a:cs typeface="Courier New"/>
            </a:endParaRPr>
          </a:p>
          <a:p>
            <a:pPr marL="2145665">
              <a:lnSpc>
                <a:spcPct val="100000"/>
              </a:lnSpc>
              <a:spcBef>
                <a:spcPts val="75"/>
              </a:spcBef>
            </a:pPr>
            <a:r>
              <a:rPr sz="1000" b="1" spc="45" dirty="0">
                <a:latin typeface="Courier New"/>
                <a:cs typeface="Courier New"/>
              </a:rPr>
              <a:t>+" </a:t>
            </a:r>
            <a:r>
              <a:rPr sz="1000" b="1" spc="75" dirty="0">
                <a:latin typeface="Courier New"/>
                <a:cs typeface="Courier New"/>
              </a:rPr>
              <a:t>weight</a:t>
            </a:r>
            <a:r>
              <a:rPr sz="1000" b="1" spc="340" dirty="0">
                <a:latin typeface="Courier New"/>
                <a:cs typeface="Courier New"/>
              </a:rPr>
              <a:t> </a:t>
            </a:r>
            <a:r>
              <a:rPr sz="1000" b="1" spc="80" dirty="0">
                <a:latin typeface="Courier New"/>
                <a:cs typeface="Courier New"/>
              </a:rPr>
              <a:t>cycle");</a:t>
            </a:r>
            <a:endParaRPr sz="1000" dirty="0">
              <a:latin typeface="Courier New"/>
              <a:cs typeface="Courier New"/>
            </a:endParaRPr>
          </a:p>
          <a:p>
            <a:pPr marL="723265">
              <a:lnSpc>
                <a:spcPct val="100000"/>
              </a:lnSpc>
              <a:spcBef>
                <a:spcPts val="75"/>
              </a:spcBef>
            </a:pPr>
            <a:r>
              <a:rPr sz="1000" b="1" dirty="0">
                <a:latin typeface="Courier New"/>
                <a:cs typeface="Courier New"/>
              </a:rPr>
              <a:t>}</a:t>
            </a:r>
            <a:endParaRPr sz="1000" dirty="0">
              <a:latin typeface="Courier New"/>
              <a:cs typeface="Courier New"/>
            </a:endParaRPr>
          </a:p>
          <a:p>
            <a:pPr>
              <a:lnSpc>
                <a:spcPct val="100000"/>
              </a:lnSpc>
              <a:spcBef>
                <a:spcPts val="25"/>
              </a:spcBef>
            </a:pPr>
            <a:endParaRPr sz="1100" dirty="0">
              <a:latin typeface="Courier New"/>
              <a:cs typeface="Courier New"/>
            </a:endParaRPr>
          </a:p>
          <a:p>
            <a:pPr marL="723265" marR="182880">
              <a:lnSpc>
                <a:spcPct val="106300"/>
              </a:lnSpc>
            </a:pP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75" dirty="0">
                <a:latin typeface="Courier New"/>
                <a:cs typeface="Courier New"/>
              </a:rPr>
              <a:t>Vertex</a:t>
            </a:r>
            <a:r>
              <a:rPr sz="1000" b="1" spc="210" dirty="0">
                <a:latin typeface="Courier New"/>
                <a:cs typeface="Courier New"/>
              </a:rPr>
              <a:t> </a:t>
            </a:r>
            <a:r>
              <a:rPr sz="1000" b="1" spc="80" dirty="0">
                <a:latin typeface="Courier New"/>
                <a:cs typeface="Courier New"/>
              </a:rPr>
              <a:t>Distance</a:t>
            </a:r>
            <a:r>
              <a:rPr sz="1000" b="1" spc="210" dirty="0">
                <a:latin typeface="Courier New"/>
                <a:cs typeface="Courier New"/>
              </a:rPr>
              <a:t> </a:t>
            </a:r>
            <a:r>
              <a:rPr sz="1000" b="1" spc="70" dirty="0">
                <a:latin typeface="Courier New"/>
                <a:cs typeface="Courier New"/>
              </a:rPr>
              <a:t>from</a:t>
            </a:r>
            <a:r>
              <a:rPr sz="1000" b="1" spc="210" dirty="0">
                <a:latin typeface="Courier New"/>
                <a:cs typeface="Courier New"/>
              </a:rPr>
              <a:t> </a:t>
            </a:r>
            <a:r>
              <a:rPr sz="1000" b="1" spc="80" dirty="0">
                <a:latin typeface="Courier New"/>
                <a:cs typeface="Courier New"/>
              </a:rPr>
              <a:t>Source");  </a:t>
            </a: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45" dirty="0">
                <a:latin typeface="Courier New"/>
                <a:cs typeface="Courier New"/>
              </a:rPr>
              <a:t>V;</a:t>
            </a:r>
            <a:r>
              <a:rPr sz="1000" b="1" spc="405" dirty="0">
                <a:latin typeface="Courier New"/>
                <a:cs typeface="Courier New"/>
              </a:rPr>
              <a:t> </a:t>
            </a:r>
            <a:r>
              <a:rPr sz="1000" b="1" spc="70" dirty="0">
                <a:latin typeface="Courier New"/>
                <a:cs typeface="Courier New"/>
              </a:rPr>
              <a:t>i++)</a:t>
            </a:r>
            <a:endParaRPr sz="1000" dirty="0">
              <a:latin typeface="Courier New"/>
              <a:cs typeface="Courier New"/>
            </a:endParaRPr>
          </a:p>
          <a:p>
            <a:pPr marL="1078865">
              <a:lnSpc>
                <a:spcPct val="100000"/>
              </a:lnSpc>
              <a:spcBef>
                <a:spcPts val="75"/>
              </a:spcBef>
            </a:pP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dirty="0">
                <a:latin typeface="Courier New"/>
                <a:cs typeface="Courier New"/>
              </a:rPr>
              <a:t>i</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45" dirty="0">
                <a:latin typeface="Courier New"/>
                <a:cs typeface="Courier New"/>
              </a:rPr>
              <a:t>"\</a:t>
            </a:r>
            <a:r>
              <a:rPr sz="1000" b="1" spc="-505" dirty="0">
                <a:latin typeface="Courier New"/>
                <a:cs typeface="Courier New"/>
              </a:rPr>
              <a:t> </a:t>
            </a:r>
            <a:r>
              <a:rPr sz="1000" b="1" spc="45" dirty="0">
                <a:latin typeface="Courier New"/>
                <a:cs typeface="Courier New"/>
              </a:rPr>
              <a:t>t\</a:t>
            </a:r>
            <a:r>
              <a:rPr sz="1000" b="1" spc="-505" dirty="0">
                <a:latin typeface="Courier New"/>
                <a:cs typeface="Courier New"/>
              </a:rPr>
              <a:t> </a:t>
            </a:r>
            <a:r>
              <a:rPr sz="1000" b="1" spc="45" dirty="0">
                <a:latin typeface="Courier New"/>
                <a:cs typeface="Courier New"/>
              </a:rPr>
              <a:t>t"</a:t>
            </a:r>
            <a:r>
              <a:rPr sz="1000" b="1" spc="190"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70" dirty="0">
                <a:latin typeface="Courier New"/>
                <a:cs typeface="Courier New"/>
              </a:rPr>
              <a:t>dis[</a:t>
            </a:r>
            <a:r>
              <a:rPr sz="1000" b="1" spc="-505" dirty="0">
                <a:latin typeface="Courier New"/>
                <a:cs typeface="Courier New"/>
              </a:rPr>
              <a:t> </a:t>
            </a:r>
            <a:r>
              <a:rPr sz="1000" b="1" spc="70" dirty="0">
                <a:latin typeface="Courier New"/>
                <a:cs typeface="Courier New"/>
              </a:rPr>
              <a:t>i]);</a:t>
            </a:r>
            <a:endParaRPr sz="1000" dirty="0">
              <a:latin typeface="Courier New"/>
              <a:cs typeface="Courier New"/>
            </a:endParaRPr>
          </a:p>
          <a:p>
            <a:pPr marL="367665">
              <a:lnSpc>
                <a:spcPct val="100000"/>
              </a:lnSpc>
              <a:spcBef>
                <a:spcPts val="75"/>
              </a:spcBef>
            </a:pPr>
            <a:r>
              <a:rPr sz="1000" b="1" dirty="0">
                <a:latin typeface="Courier New"/>
                <a:cs typeface="Courier New"/>
              </a:rPr>
              <a:t>}</a:t>
            </a:r>
            <a:endParaRPr sz="1000" dirty="0">
              <a:latin typeface="Courier New"/>
              <a:cs typeface="Courier New"/>
            </a:endParaRPr>
          </a:p>
          <a:p>
            <a:pPr>
              <a:lnSpc>
                <a:spcPct val="100000"/>
              </a:lnSpc>
              <a:spcBef>
                <a:spcPts val="50"/>
              </a:spcBef>
            </a:pPr>
            <a:endParaRPr sz="1150" dirty="0">
              <a:latin typeface="Courier New"/>
              <a:cs typeface="Courier New"/>
            </a:endParaRPr>
          </a:p>
          <a:p>
            <a:pPr marL="367665">
              <a:lnSpc>
                <a:spcPct val="100000"/>
              </a:lnSpc>
            </a:pPr>
            <a:r>
              <a:rPr sz="1000" b="1" spc="75" dirty="0">
                <a:latin typeface="Courier New"/>
                <a:cs typeface="Courier New"/>
              </a:rPr>
              <a:t>public static </a:t>
            </a:r>
            <a:r>
              <a:rPr sz="1000" b="1" spc="70" dirty="0">
                <a:latin typeface="Courier New"/>
                <a:cs typeface="Courier New"/>
              </a:rPr>
              <a:t>void </a:t>
            </a:r>
            <a:r>
              <a:rPr sz="1000" b="1" spc="75" dirty="0">
                <a:latin typeface="Courier New"/>
                <a:cs typeface="Courier New"/>
              </a:rPr>
              <a:t>main( </a:t>
            </a:r>
            <a:r>
              <a:rPr sz="1000" b="1" spc="80" dirty="0">
                <a:latin typeface="Courier New"/>
                <a:cs typeface="Courier New"/>
              </a:rPr>
              <a:t>String[] </a:t>
            </a:r>
            <a:r>
              <a:rPr sz="1000" b="1" spc="75" dirty="0">
                <a:latin typeface="Courier New"/>
                <a:cs typeface="Courier New"/>
              </a:rPr>
              <a:t>args)</a:t>
            </a:r>
            <a:r>
              <a:rPr sz="1000" b="1" spc="90" dirty="0">
                <a:latin typeface="Courier New"/>
                <a:cs typeface="Courier New"/>
              </a:rPr>
              <a:t> </a:t>
            </a:r>
            <a:r>
              <a:rPr sz="1000" b="1" dirty="0">
                <a:latin typeface="Courier New"/>
                <a:cs typeface="Courier New"/>
              </a:rPr>
              <a:t>{</a:t>
            </a:r>
            <a:endParaRPr sz="1000" dirty="0">
              <a:latin typeface="Courier New"/>
              <a:cs typeface="Courier New"/>
            </a:endParaRPr>
          </a:p>
          <a:p>
            <a:pPr marL="723265" marR="982344">
              <a:lnSpc>
                <a:spcPct val="106300"/>
              </a:lnSpc>
            </a:pPr>
            <a:r>
              <a:rPr sz="1000" b="1" spc="60" dirty="0">
                <a:latin typeface="Courier New"/>
                <a:cs typeface="Courier New"/>
              </a:rPr>
              <a:t>int </a:t>
            </a:r>
            <a:r>
              <a:rPr sz="1000" b="1" dirty="0">
                <a:latin typeface="Courier New"/>
                <a:cs typeface="Courier New"/>
              </a:rPr>
              <a:t>V = 5 ; </a:t>
            </a:r>
            <a:r>
              <a:rPr sz="1000" b="1" spc="45" dirty="0">
                <a:latin typeface="Courier New"/>
                <a:cs typeface="Courier New"/>
              </a:rPr>
              <a:t>// </a:t>
            </a:r>
            <a:r>
              <a:rPr sz="1000" b="1" spc="75" dirty="0">
                <a:latin typeface="Courier New"/>
                <a:cs typeface="Courier New"/>
              </a:rPr>
              <a:t>Number </a:t>
            </a:r>
            <a:r>
              <a:rPr sz="1000" b="1" spc="45" dirty="0">
                <a:latin typeface="Courier New"/>
                <a:cs typeface="Courier New"/>
              </a:rPr>
              <a:t>of </a:t>
            </a:r>
            <a:r>
              <a:rPr sz="1000" b="1" spc="80" dirty="0">
                <a:latin typeface="Courier New"/>
                <a:cs typeface="Courier New"/>
              </a:rPr>
              <a:t>vertices </a:t>
            </a:r>
            <a:r>
              <a:rPr sz="1000" b="1" spc="45" dirty="0">
                <a:latin typeface="Courier New"/>
                <a:cs typeface="Courier New"/>
              </a:rPr>
              <a:t>in </a:t>
            </a:r>
            <a:r>
              <a:rPr sz="1000" b="1" spc="75" dirty="0">
                <a:latin typeface="Courier New"/>
                <a:cs typeface="Courier New"/>
              </a:rPr>
              <a:t>graph  </a:t>
            </a:r>
            <a:r>
              <a:rPr sz="1000" b="1" spc="60" dirty="0">
                <a:latin typeface="Courier New"/>
                <a:cs typeface="Courier New"/>
              </a:rPr>
              <a:t>int </a:t>
            </a:r>
            <a:r>
              <a:rPr sz="1000" b="1" dirty="0">
                <a:latin typeface="Courier New"/>
                <a:cs typeface="Courier New"/>
              </a:rPr>
              <a:t>E = 8 ; </a:t>
            </a:r>
            <a:r>
              <a:rPr sz="1000" b="1" spc="45" dirty="0">
                <a:latin typeface="Courier New"/>
                <a:cs typeface="Courier New"/>
              </a:rPr>
              <a:t>// </a:t>
            </a:r>
            <a:r>
              <a:rPr sz="1000" b="1" spc="75" dirty="0">
                <a:latin typeface="Courier New"/>
                <a:cs typeface="Courier New"/>
              </a:rPr>
              <a:t>Number </a:t>
            </a:r>
            <a:r>
              <a:rPr sz="1000" b="1" spc="45" dirty="0">
                <a:latin typeface="Courier New"/>
                <a:cs typeface="Courier New"/>
              </a:rPr>
              <a:t>of </a:t>
            </a:r>
            <a:r>
              <a:rPr sz="1000" b="1" spc="75" dirty="0">
                <a:latin typeface="Courier New"/>
                <a:cs typeface="Courier New"/>
              </a:rPr>
              <a:t>edges </a:t>
            </a:r>
            <a:r>
              <a:rPr sz="1000" b="1" spc="45" dirty="0">
                <a:latin typeface="Courier New"/>
                <a:cs typeface="Courier New"/>
              </a:rPr>
              <a:t>in</a:t>
            </a:r>
            <a:r>
              <a:rPr sz="1000" b="1" spc="270" dirty="0">
                <a:latin typeface="Courier New"/>
                <a:cs typeface="Courier New"/>
              </a:rPr>
              <a:t> </a:t>
            </a:r>
            <a:r>
              <a:rPr sz="1000" b="1" spc="75" dirty="0">
                <a:latin typeface="Courier New"/>
                <a:cs typeface="Courier New"/>
              </a:rPr>
              <a:t>graph</a:t>
            </a:r>
            <a:endParaRPr sz="1000" dirty="0">
              <a:latin typeface="Courier New"/>
              <a:cs typeface="Courier New"/>
            </a:endParaRPr>
          </a:p>
          <a:p>
            <a:pPr>
              <a:lnSpc>
                <a:spcPct val="100000"/>
              </a:lnSpc>
              <a:spcBef>
                <a:spcPts val="45"/>
              </a:spcBef>
            </a:pPr>
            <a:endParaRPr sz="1150" dirty="0">
              <a:latin typeface="Courier New"/>
              <a:cs typeface="Courier New"/>
            </a:endParaRPr>
          </a:p>
          <a:p>
            <a:pPr marL="723265">
              <a:lnSpc>
                <a:spcPct val="100000"/>
              </a:lnSpc>
            </a:pPr>
            <a:r>
              <a:rPr sz="1000" b="1" spc="60" dirty="0">
                <a:latin typeface="Courier New"/>
                <a:cs typeface="Courier New"/>
              </a:rPr>
              <a:t>int </a:t>
            </a:r>
            <a:r>
              <a:rPr sz="1000" b="1" spc="80" dirty="0">
                <a:latin typeface="Courier New"/>
                <a:cs typeface="Courier New"/>
              </a:rPr>
              <a:t>graph[][] </a:t>
            </a:r>
            <a:r>
              <a:rPr sz="1000" b="1" dirty="0">
                <a:latin typeface="Courier New"/>
                <a:cs typeface="Courier New"/>
              </a:rPr>
              <a:t>= { { 0 , 1 , - 1 </a:t>
            </a:r>
            <a:r>
              <a:rPr sz="1000" b="1" spc="45" dirty="0">
                <a:latin typeface="Courier New"/>
                <a:cs typeface="Courier New"/>
              </a:rPr>
              <a:t>}, </a:t>
            </a:r>
            <a:r>
              <a:rPr sz="1000" b="1" dirty="0">
                <a:latin typeface="Courier New"/>
                <a:cs typeface="Courier New"/>
              </a:rPr>
              <a:t>{ 0 , 2 , 4</a:t>
            </a:r>
            <a:r>
              <a:rPr sz="1000" b="1" spc="-204" dirty="0">
                <a:latin typeface="Courier New"/>
                <a:cs typeface="Courier New"/>
              </a:rPr>
              <a:t> </a:t>
            </a:r>
            <a:r>
              <a:rPr sz="1000" b="1" spc="45" dirty="0">
                <a:latin typeface="Courier New"/>
                <a:cs typeface="Courier New"/>
              </a:rPr>
              <a:t>},</a:t>
            </a:r>
            <a:endParaRPr sz="1000" dirty="0">
              <a:latin typeface="Courier New"/>
              <a:cs typeface="Courier New"/>
            </a:endParaRPr>
          </a:p>
          <a:p>
            <a:pPr marL="2145665">
              <a:lnSpc>
                <a:spcPct val="100000"/>
              </a:lnSpc>
              <a:spcBef>
                <a:spcPts val="75"/>
              </a:spcBef>
            </a:pPr>
            <a:r>
              <a:rPr sz="1000" b="1" dirty="0">
                <a:latin typeface="Courier New"/>
                <a:cs typeface="Courier New"/>
              </a:rPr>
              <a:t>{ 1 , 2 , 3 </a:t>
            </a:r>
            <a:r>
              <a:rPr sz="1000" b="1" spc="45" dirty="0">
                <a:latin typeface="Courier New"/>
                <a:cs typeface="Courier New"/>
              </a:rPr>
              <a:t>}, </a:t>
            </a:r>
            <a:r>
              <a:rPr sz="1000" b="1" dirty="0">
                <a:latin typeface="Courier New"/>
                <a:cs typeface="Courier New"/>
              </a:rPr>
              <a:t>{ 1 , 3</a:t>
            </a:r>
            <a:r>
              <a:rPr sz="1000" b="1" spc="-400" dirty="0">
                <a:latin typeface="Courier New"/>
                <a:cs typeface="Courier New"/>
              </a:rPr>
              <a:t> </a:t>
            </a:r>
            <a:r>
              <a:rPr sz="1000" b="1" dirty="0">
                <a:latin typeface="Courier New"/>
                <a:cs typeface="Courier New"/>
              </a:rPr>
              <a:t>, 2 </a:t>
            </a:r>
            <a:r>
              <a:rPr sz="1000" b="1" spc="45" dirty="0">
                <a:latin typeface="Courier New"/>
                <a:cs typeface="Courier New"/>
              </a:rPr>
              <a:t>},</a:t>
            </a:r>
            <a:endParaRPr sz="1000" dirty="0">
              <a:latin typeface="Courier New"/>
              <a:cs typeface="Courier New"/>
            </a:endParaRPr>
          </a:p>
          <a:p>
            <a:pPr marL="2145665">
              <a:lnSpc>
                <a:spcPct val="100000"/>
              </a:lnSpc>
              <a:spcBef>
                <a:spcPts val="75"/>
              </a:spcBef>
            </a:pPr>
            <a:r>
              <a:rPr sz="1000" b="1" dirty="0">
                <a:latin typeface="Courier New"/>
                <a:cs typeface="Courier New"/>
              </a:rPr>
              <a:t>{ 1 , 4 , 2 </a:t>
            </a:r>
            <a:r>
              <a:rPr sz="1000" b="1" spc="45" dirty="0">
                <a:latin typeface="Courier New"/>
                <a:cs typeface="Courier New"/>
              </a:rPr>
              <a:t>}, </a:t>
            </a:r>
            <a:r>
              <a:rPr sz="1000" b="1" dirty="0">
                <a:latin typeface="Courier New"/>
                <a:cs typeface="Courier New"/>
              </a:rPr>
              <a:t>{ 3 , 2</a:t>
            </a:r>
            <a:r>
              <a:rPr sz="1000" b="1" spc="-400" dirty="0">
                <a:latin typeface="Courier New"/>
                <a:cs typeface="Courier New"/>
              </a:rPr>
              <a:t> </a:t>
            </a:r>
            <a:r>
              <a:rPr sz="1000" b="1" dirty="0">
                <a:latin typeface="Courier New"/>
                <a:cs typeface="Courier New"/>
              </a:rPr>
              <a:t>, 5 </a:t>
            </a:r>
            <a:r>
              <a:rPr sz="1000" b="1" spc="45" dirty="0">
                <a:latin typeface="Courier New"/>
                <a:cs typeface="Courier New"/>
              </a:rPr>
              <a:t>},</a:t>
            </a:r>
            <a:endParaRPr sz="1000" dirty="0">
              <a:latin typeface="Courier New"/>
              <a:cs typeface="Courier New"/>
            </a:endParaRPr>
          </a:p>
          <a:p>
            <a:pPr marL="2145665">
              <a:lnSpc>
                <a:spcPct val="100000"/>
              </a:lnSpc>
              <a:spcBef>
                <a:spcPts val="75"/>
              </a:spcBef>
            </a:pPr>
            <a:r>
              <a:rPr sz="1000" b="1" dirty="0">
                <a:latin typeface="Courier New"/>
                <a:cs typeface="Courier New"/>
              </a:rPr>
              <a:t>{</a:t>
            </a:r>
            <a:r>
              <a:rPr sz="1000" b="1" spc="190" dirty="0">
                <a:latin typeface="Courier New"/>
                <a:cs typeface="Courier New"/>
              </a:rPr>
              <a:t> </a:t>
            </a:r>
            <a:r>
              <a:rPr sz="1000" b="1" dirty="0">
                <a:latin typeface="Courier New"/>
                <a:cs typeface="Courier New"/>
              </a:rPr>
              <a:t>3</a:t>
            </a:r>
            <a:r>
              <a:rPr sz="1000" b="1" spc="-509"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1</a:t>
            </a:r>
            <a:r>
              <a:rPr sz="1000" b="1" spc="-50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1</a:t>
            </a:r>
            <a:r>
              <a:rPr sz="1000" b="1" spc="190" dirty="0">
                <a:latin typeface="Courier New"/>
                <a:cs typeface="Courier New"/>
              </a:rPr>
              <a:t> </a:t>
            </a:r>
            <a:r>
              <a:rPr sz="1000" b="1" spc="45" dirty="0">
                <a:latin typeface="Courier New"/>
                <a:cs typeface="Courier New"/>
              </a:rPr>
              <a:t>},</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4</a:t>
            </a:r>
            <a:r>
              <a:rPr sz="1000" b="1" spc="-50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3</a:t>
            </a:r>
            <a:r>
              <a:rPr sz="1000" b="1" spc="-50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a:t>
            </a:r>
            <a:r>
              <a:rPr sz="1000" b="1" spc="-505" dirty="0">
                <a:latin typeface="Courier New"/>
                <a:cs typeface="Courier New"/>
              </a:rPr>
              <a:t> </a:t>
            </a:r>
            <a:r>
              <a:rPr sz="1000" b="1" dirty="0">
                <a:latin typeface="Courier New"/>
                <a:cs typeface="Courier New"/>
              </a:rPr>
              <a:t>3</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45" dirty="0">
                <a:latin typeface="Courier New"/>
                <a:cs typeface="Courier New"/>
              </a:rPr>
              <a:t>};</a:t>
            </a:r>
            <a:endParaRPr sz="1000" dirty="0">
              <a:latin typeface="Courier New"/>
              <a:cs typeface="Courier New"/>
            </a:endParaRPr>
          </a:p>
          <a:p>
            <a:pPr>
              <a:lnSpc>
                <a:spcPct val="100000"/>
              </a:lnSpc>
              <a:spcBef>
                <a:spcPts val="45"/>
              </a:spcBef>
            </a:pPr>
            <a:endParaRPr sz="1150" dirty="0">
              <a:latin typeface="Courier New"/>
              <a:cs typeface="Courier New"/>
            </a:endParaRPr>
          </a:p>
          <a:p>
            <a:pPr marL="723265">
              <a:lnSpc>
                <a:spcPct val="100000"/>
              </a:lnSpc>
              <a:spcBef>
                <a:spcPts val="5"/>
              </a:spcBef>
            </a:pPr>
            <a:r>
              <a:rPr sz="1000" b="1" spc="80" dirty="0">
                <a:latin typeface="Courier New"/>
                <a:cs typeface="Courier New"/>
              </a:rPr>
              <a:t>Bellman</a:t>
            </a:r>
            <a:r>
              <a:rPr sz="1000" b="1" spc="-509" dirty="0">
                <a:latin typeface="Courier New"/>
                <a:cs typeface="Courier New"/>
              </a:rPr>
              <a:t> </a:t>
            </a:r>
            <a:r>
              <a:rPr sz="1000" b="1" spc="75" dirty="0">
                <a:latin typeface="Courier New"/>
                <a:cs typeface="Courier New"/>
              </a:rPr>
              <a:t>Ford(</a:t>
            </a:r>
            <a:r>
              <a:rPr sz="1000" b="1" spc="-505" dirty="0">
                <a:latin typeface="Courier New"/>
                <a:cs typeface="Courier New"/>
              </a:rPr>
              <a:t> </a:t>
            </a:r>
            <a:r>
              <a:rPr sz="1000" b="1" spc="75" dirty="0">
                <a:latin typeface="Courier New"/>
                <a:cs typeface="Courier New"/>
              </a:rPr>
              <a:t>graph,</a:t>
            </a:r>
            <a:r>
              <a:rPr sz="1000" b="1" spc="195" dirty="0">
                <a:latin typeface="Courier New"/>
                <a:cs typeface="Courier New"/>
              </a:rPr>
              <a:t> </a:t>
            </a:r>
            <a:r>
              <a:rPr sz="1000" b="1" spc="45" dirty="0">
                <a:latin typeface="Courier New"/>
                <a:cs typeface="Courier New"/>
              </a:rPr>
              <a:t>V,</a:t>
            </a:r>
            <a:r>
              <a:rPr sz="1000" b="1" spc="195" dirty="0">
                <a:latin typeface="Courier New"/>
                <a:cs typeface="Courier New"/>
              </a:rPr>
              <a:t> </a:t>
            </a:r>
            <a:r>
              <a:rPr sz="1000" b="1" spc="45" dirty="0">
                <a:latin typeface="Courier New"/>
                <a:cs typeface="Courier New"/>
              </a:rPr>
              <a:t>E,</a:t>
            </a:r>
            <a:r>
              <a:rPr sz="1000" b="1" spc="190" dirty="0">
                <a:latin typeface="Courier New"/>
                <a:cs typeface="Courier New"/>
              </a:rPr>
              <a:t> </a:t>
            </a:r>
            <a:r>
              <a:rPr sz="1000" b="1" dirty="0">
                <a:latin typeface="Courier New"/>
                <a:cs typeface="Courier New"/>
              </a:rPr>
              <a:t>0</a:t>
            </a:r>
            <a:r>
              <a:rPr sz="1000" b="1" spc="-505" dirty="0">
                <a:latin typeface="Courier New"/>
                <a:cs typeface="Courier New"/>
              </a:rPr>
              <a:t> </a:t>
            </a:r>
            <a:r>
              <a:rPr sz="1000" b="1" spc="45" dirty="0">
                <a:latin typeface="Courier New"/>
                <a:cs typeface="Courier New"/>
              </a:rPr>
              <a:t>);</a:t>
            </a:r>
            <a:endParaRPr sz="1000" dirty="0">
              <a:latin typeface="Courier New"/>
              <a:cs typeface="Courier New"/>
            </a:endParaRPr>
          </a:p>
          <a:p>
            <a:pPr marL="367665">
              <a:lnSpc>
                <a:spcPct val="100000"/>
              </a:lnSpc>
              <a:spcBef>
                <a:spcPts val="75"/>
              </a:spcBef>
            </a:pPr>
            <a:r>
              <a:rPr sz="1000" b="1" dirty="0">
                <a:latin typeface="Courier New"/>
                <a:cs typeface="Courier New"/>
              </a:rPr>
              <a:t>}</a:t>
            </a:r>
            <a:endParaRPr sz="1000" dirty="0">
              <a:latin typeface="Courier New"/>
              <a:cs typeface="Courier New"/>
            </a:endParaRPr>
          </a:p>
          <a:p>
            <a:pPr marL="12700">
              <a:lnSpc>
                <a:spcPct val="100000"/>
              </a:lnSpc>
              <a:spcBef>
                <a:spcPts val="75"/>
              </a:spcBef>
            </a:pPr>
            <a:r>
              <a:rPr sz="1000" b="1" dirty="0">
                <a:latin typeface="Courier New"/>
                <a:cs typeface="Courier New"/>
              </a:rPr>
              <a:t>}</a:t>
            </a:r>
            <a:endParaRPr sz="1000" dirty="0">
              <a:latin typeface="Courier New"/>
              <a:cs typeface="Courier New"/>
            </a:endParaRPr>
          </a:p>
        </p:txBody>
      </p:sp>
      <p:sp>
        <p:nvSpPr>
          <p:cNvPr id="11" name="Прямоугольник 10"/>
          <p:cNvSpPr/>
          <p:nvPr/>
        </p:nvSpPr>
        <p:spPr>
          <a:xfrm>
            <a:off x="10534207" y="5010387"/>
            <a:ext cx="6542177" cy="2123658"/>
          </a:xfrm>
          <a:prstGeom prst="rect">
            <a:avLst/>
          </a:prstGeom>
        </p:spPr>
        <p:txBody>
          <a:bodyPr wrap="none">
            <a:spAutoFit/>
          </a:bodyPr>
          <a:lstStyle/>
          <a:p>
            <a:pPr algn="ctr"/>
            <a:r>
              <a:rPr lang="en-US" sz="6600" b="1" dirty="0" smtClean="0">
                <a:solidFill>
                  <a:srgbClr val="C00000"/>
                </a:solidFill>
                <a:effectLst>
                  <a:outerShdw blurRad="38100" dist="38100" dir="2700000" algn="tl">
                    <a:srgbClr val="000000">
                      <a:alpha val="43137"/>
                    </a:srgbClr>
                  </a:outerShdw>
                </a:effectLst>
                <a:latin typeface="Bahnschrift SemiBold" pitchFamily="34" charset="0"/>
                <a:cs typeface="Arial" pitchFamily="34" charset="0"/>
              </a:rPr>
              <a:t>BELLMAN-FORD</a:t>
            </a:r>
          </a:p>
          <a:p>
            <a:pPr algn="ctr"/>
            <a:r>
              <a:rPr lang="en-US" sz="6600" b="1" dirty="0" smtClean="0">
                <a:solidFill>
                  <a:srgbClr val="C00000"/>
                </a:solidFill>
                <a:effectLst>
                  <a:outerShdw blurRad="38100" dist="38100" dir="2700000" algn="tl">
                    <a:srgbClr val="000000">
                      <a:alpha val="43137"/>
                    </a:srgbClr>
                  </a:outerShdw>
                </a:effectLst>
                <a:latin typeface="Bahnschrift SemiBold" pitchFamily="34" charset="0"/>
                <a:cs typeface="Arial" pitchFamily="34" charset="0"/>
              </a:rPr>
              <a:t>ALGORITHM</a:t>
            </a:r>
            <a:endParaRPr lang="ru-RU" sz="6600" b="1" dirty="0">
              <a:solidFill>
                <a:srgbClr val="C00000"/>
              </a:solidFill>
              <a:effectLst>
                <a:outerShdw blurRad="38100" dist="38100" dir="2700000" algn="tl">
                  <a:srgbClr val="000000">
                    <a:alpha val="43137"/>
                  </a:srgbClr>
                </a:outerShdw>
              </a:effectLst>
              <a:latin typeface="Bahnschrift SemiBold"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70370" y="2718071"/>
            <a:ext cx="8772524" cy="43910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62378" y="1117689"/>
            <a:ext cx="11913870" cy="1122680"/>
          </a:xfrm>
          <a:prstGeom prst="rect">
            <a:avLst/>
          </a:prstGeom>
        </p:spPr>
        <p:txBody>
          <a:bodyPr vert="horz" wrap="square" lIns="0" tIns="12700" rIns="0" bIns="0" rtlCol="0">
            <a:spAutoFit/>
          </a:bodyPr>
          <a:lstStyle/>
          <a:p>
            <a:pPr marL="12700">
              <a:lnSpc>
                <a:spcPct val="100000"/>
              </a:lnSpc>
              <a:spcBef>
                <a:spcPts val="100"/>
              </a:spcBef>
            </a:pPr>
            <a:r>
              <a:rPr sz="7200" b="0" spc="110" dirty="0">
                <a:solidFill>
                  <a:srgbClr val="E63329"/>
                </a:solidFill>
                <a:latin typeface="Courier New"/>
                <a:cs typeface="Courier New"/>
              </a:rPr>
              <a:t>GRAPH</a:t>
            </a:r>
            <a:r>
              <a:rPr sz="7200" b="0" spc="204" dirty="0">
                <a:solidFill>
                  <a:srgbClr val="E63329"/>
                </a:solidFill>
                <a:latin typeface="Courier New"/>
                <a:cs typeface="Courier New"/>
              </a:rPr>
              <a:t> </a:t>
            </a:r>
            <a:r>
              <a:rPr sz="7200" b="0" spc="130" dirty="0">
                <a:solidFill>
                  <a:srgbClr val="E63329"/>
                </a:solidFill>
                <a:latin typeface="Courier New"/>
                <a:cs typeface="Courier New"/>
              </a:rPr>
              <a:t>REPRESENTATION:</a:t>
            </a:r>
            <a:endParaRPr sz="7200" dirty="0">
              <a:latin typeface="Courier New"/>
              <a:cs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125823"/>
            <a:ext cx="18288000" cy="7161182"/>
          </a:xfrm>
          <a:custGeom>
            <a:avLst/>
            <a:gdLst/>
            <a:ahLst/>
            <a:cxnLst/>
            <a:rect l="l" t="t" r="r" b="b"/>
            <a:pathLst>
              <a:path w="18288000" h="6705600">
                <a:moveTo>
                  <a:pt x="0" y="6705599"/>
                </a:moveTo>
                <a:lnTo>
                  <a:pt x="18287999" y="6705599"/>
                </a:lnTo>
                <a:lnTo>
                  <a:pt x="18287999" y="0"/>
                </a:lnTo>
                <a:lnTo>
                  <a:pt x="0" y="0"/>
                </a:lnTo>
                <a:lnTo>
                  <a:pt x="0" y="6705599"/>
                </a:lnTo>
                <a:close/>
              </a:path>
            </a:pathLst>
          </a:custGeom>
          <a:solidFill>
            <a:srgbClr val="070707"/>
          </a:solidFill>
        </p:spPr>
        <p:txBody>
          <a:bodyPr wrap="square" lIns="0" tIns="0" rIns="0" bIns="0" rtlCol="0"/>
          <a:lstStyle/>
          <a:p>
            <a:endParaRPr/>
          </a:p>
        </p:txBody>
      </p:sp>
      <p:sp>
        <p:nvSpPr>
          <p:cNvPr id="3" name="object 3"/>
          <p:cNvSpPr/>
          <p:nvPr/>
        </p:nvSpPr>
        <p:spPr>
          <a:xfrm>
            <a:off x="0" y="5"/>
            <a:ext cx="18288000" cy="3581400"/>
          </a:xfrm>
          <a:custGeom>
            <a:avLst/>
            <a:gdLst/>
            <a:ahLst/>
            <a:cxnLst/>
            <a:rect l="l" t="t" r="r" b="b"/>
            <a:pathLst>
              <a:path w="18288000" h="3581400">
                <a:moveTo>
                  <a:pt x="0" y="0"/>
                </a:moveTo>
                <a:lnTo>
                  <a:pt x="18287999" y="0"/>
                </a:lnTo>
                <a:lnTo>
                  <a:pt x="18287999" y="3581399"/>
                </a:lnTo>
                <a:lnTo>
                  <a:pt x="0" y="3581399"/>
                </a:lnTo>
                <a:lnTo>
                  <a:pt x="0" y="0"/>
                </a:lnTo>
                <a:close/>
              </a:path>
            </a:pathLst>
          </a:custGeom>
          <a:solidFill>
            <a:srgbClr val="002998"/>
          </a:solidFill>
        </p:spPr>
        <p:txBody>
          <a:bodyPr wrap="square" lIns="0" tIns="0" rIns="0" bIns="0" rtlCol="0"/>
          <a:lstStyle/>
          <a:p>
            <a:pPr algn="ctr"/>
            <a:r>
              <a:rPr lang="en-US" sz="9600" b="0" spc="110" dirty="0" smtClean="0">
                <a:solidFill>
                  <a:srgbClr val="FF5050"/>
                </a:solidFill>
                <a:latin typeface="Constantia" pitchFamily="18" charset="0"/>
                <a:cs typeface="Courier New"/>
              </a:rPr>
              <a:t>  THANK YOU </a:t>
            </a:r>
          </a:p>
          <a:p>
            <a:pPr algn="ctr"/>
            <a:r>
              <a:rPr lang="en-US" sz="9600" b="0" spc="110" dirty="0" smtClean="0">
                <a:solidFill>
                  <a:schemeClr val="bg1"/>
                </a:solidFill>
                <a:latin typeface="Constantia" pitchFamily="18" charset="0"/>
                <a:cs typeface="Courier New"/>
              </a:rPr>
              <a:t>FOR YOUR ATTENTION</a:t>
            </a:r>
            <a:endParaRPr sz="9600" dirty="0">
              <a:solidFill>
                <a:schemeClr val="bg1"/>
              </a:solidFill>
              <a:latin typeface="Constantia" pitchFamily="18" charset="0"/>
            </a:endParaRPr>
          </a:p>
        </p:txBody>
      </p:sp>
      <p:sp>
        <p:nvSpPr>
          <p:cNvPr id="4" name="object 4"/>
          <p:cNvSpPr/>
          <p:nvPr/>
        </p:nvSpPr>
        <p:spPr>
          <a:xfrm>
            <a:off x="3998264" y="495099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E8E8E8"/>
          </a:solidFill>
        </p:spPr>
        <p:txBody>
          <a:bodyPr wrap="square" lIns="0" tIns="0" rIns="0" bIns="0" rtlCol="0"/>
          <a:lstStyle/>
          <a:p>
            <a:endParaRPr/>
          </a:p>
        </p:txBody>
      </p:sp>
      <p:sp>
        <p:nvSpPr>
          <p:cNvPr id="5" name="object 5"/>
          <p:cNvSpPr/>
          <p:nvPr/>
        </p:nvSpPr>
        <p:spPr>
          <a:xfrm>
            <a:off x="6865441" y="3808612"/>
            <a:ext cx="1141730" cy="573405"/>
          </a:xfrm>
          <a:custGeom>
            <a:avLst/>
            <a:gdLst/>
            <a:ahLst/>
            <a:cxnLst/>
            <a:rect l="l" t="t" r="r" b="b"/>
            <a:pathLst>
              <a:path w="1141729" h="573404">
                <a:moveTo>
                  <a:pt x="1141214" y="573285"/>
                </a:moveTo>
                <a:lnTo>
                  <a:pt x="0" y="573285"/>
                </a:lnTo>
                <a:lnTo>
                  <a:pt x="0" y="0"/>
                </a:lnTo>
                <a:lnTo>
                  <a:pt x="1141214" y="0"/>
                </a:lnTo>
                <a:lnTo>
                  <a:pt x="1141214" y="573285"/>
                </a:lnTo>
                <a:close/>
              </a:path>
            </a:pathLst>
          </a:custGeom>
          <a:solidFill>
            <a:srgbClr val="DE665E"/>
          </a:solidFill>
        </p:spPr>
        <p:txBody>
          <a:bodyPr wrap="square" lIns="0" tIns="0" rIns="0" bIns="0" rtlCol="0"/>
          <a:lstStyle/>
          <a:p>
            <a:endParaRPr/>
          </a:p>
        </p:txBody>
      </p:sp>
      <p:sp>
        <p:nvSpPr>
          <p:cNvPr id="6" name="object 6"/>
          <p:cNvSpPr/>
          <p:nvPr/>
        </p:nvSpPr>
        <p:spPr>
          <a:xfrm>
            <a:off x="5141149" y="3808612"/>
            <a:ext cx="1152525" cy="573405"/>
          </a:xfrm>
          <a:custGeom>
            <a:avLst/>
            <a:gdLst/>
            <a:ahLst/>
            <a:cxnLst/>
            <a:rect l="l" t="t" r="r" b="b"/>
            <a:pathLst>
              <a:path w="1152525" h="573404">
                <a:moveTo>
                  <a:pt x="1151929" y="573285"/>
                </a:moveTo>
                <a:lnTo>
                  <a:pt x="0" y="573285"/>
                </a:lnTo>
                <a:lnTo>
                  <a:pt x="0" y="0"/>
                </a:lnTo>
                <a:lnTo>
                  <a:pt x="1151929" y="0"/>
                </a:lnTo>
                <a:lnTo>
                  <a:pt x="1151929" y="573285"/>
                </a:lnTo>
                <a:close/>
              </a:path>
            </a:pathLst>
          </a:custGeom>
          <a:solidFill>
            <a:srgbClr val="E8E8E8"/>
          </a:solidFill>
        </p:spPr>
        <p:txBody>
          <a:bodyPr wrap="square" lIns="0" tIns="0" rIns="0" bIns="0" rtlCol="0"/>
          <a:lstStyle/>
          <a:p>
            <a:endParaRPr/>
          </a:p>
        </p:txBody>
      </p:sp>
      <p:sp>
        <p:nvSpPr>
          <p:cNvPr id="7" name="object 7"/>
          <p:cNvSpPr/>
          <p:nvPr/>
        </p:nvSpPr>
        <p:spPr>
          <a:xfrm>
            <a:off x="5719792" y="495099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8" name="object 8"/>
          <p:cNvSpPr/>
          <p:nvPr/>
        </p:nvSpPr>
        <p:spPr>
          <a:xfrm>
            <a:off x="5140648" y="437980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002998"/>
          </a:solidFill>
        </p:spPr>
        <p:txBody>
          <a:bodyPr wrap="square" lIns="0" tIns="0" rIns="0" bIns="0" rtlCol="0"/>
          <a:lstStyle/>
          <a:p>
            <a:endParaRPr/>
          </a:p>
        </p:txBody>
      </p:sp>
      <p:sp>
        <p:nvSpPr>
          <p:cNvPr id="9" name="object 9"/>
          <p:cNvSpPr/>
          <p:nvPr/>
        </p:nvSpPr>
        <p:spPr>
          <a:xfrm>
            <a:off x="4569456" y="3808612"/>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0" name="object 10"/>
          <p:cNvSpPr/>
          <p:nvPr/>
        </p:nvSpPr>
        <p:spPr>
          <a:xfrm>
            <a:off x="10286920" y="437980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1" name="object 11"/>
          <p:cNvSpPr/>
          <p:nvPr/>
        </p:nvSpPr>
        <p:spPr>
          <a:xfrm>
            <a:off x="6862176" y="495099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2" name="object 12"/>
          <p:cNvSpPr/>
          <p:nvPr/>
        </p:nvSpPr>
        <p:spPr>
          <a:xfrm>
            <a:off x="8575752" y="3808612"/>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3" name="object 13"/>
          <p:cNvSpPr/>
          <p:nvPr/>
        </p:nvSpPr>
        <p:spPr>
          <a:xfrm>
            <a:off x="9715728" y="3808612"/>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E8E8E8"/>
          </a:solidFill>
        </p:spPr>
        <p:txBody>
          <a:bodyPr wrap="square" lIns="0" tIns="0" rIns="0" bIns="0" rtlCol="0"/>
          <a:lstStyle/>
          <a:p>
            <a:endParaRPr/>
          </a:p>
        </p:txBody>
      </p:sp>
      <p:sp>
        <p:nvSpPr>
          <p:cNvPr id="14" name="object 14"/>
          <p:cNvSpPr/>
          <p:nvPr/>
        </p:nvSpPr>
        <p:spPr>
          <a:xfrm>
            <a:off x="9715728" y="495099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5" name="object 15"/>
          <p:cNvSpPr/>
          <p:nvPr/>
        </p:nvSpPr>
        <p:spPr>
          <a:xfrm>
            <a:off x="11429305" y="3808612"/>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6" name="object 16"/>
          <p:cNvSpPr/>
          <p:nvPr/>
        </p:nvSpPr>
        <p:spPr>
          <a:xfrm>
            <a:off x="13142879" y="4379803"/>
            <a:ext cx="573405" cy="573405"/>
          </a:xfrm>
          <a:custGeom>
            <a:avLst/>
            <a:gdLst/>
            <a:ahLst/>
            <a:cxnLst/>
            <a:rect l="l" t="t" r="r" b="b"/>
            <a:pathLst>
              <a:path w="573405"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7" name="object 17"/>
          <p:cNvSpPr/>
          <p:nvPr/>
        </p:nvSpPr>
        <p:spPr>
          <a:xfrm>
            <a:off x="13714071" y="4379803"/>
            <a:ext cx="573405" cy="573405"/>
          </a:xfrm>
          <a:custGeom>
            <a:avLst/>
            <a:gdLst/>
            <a:ahLst/>
            <a:cxnLst/>
            <a:rect l="l" t="t" r="r" b="b"/>
            <a:pathLst>
              <a:path w="573405" h="573404">
                <a:moveTo>
                  <a:pt x="573285" y="573285"/>
                </a:moveTo>
                <a:lnTo>
                  <a:pt x="0" y="573285"/>
                </a:lnTo>
                <a:lnTo>
                  <a:pt x="0" y="0"/>
                </a:lnTo>
                <a:lnTo>
                  <a:pt x="573285" y="0"/>
                </a:lnTo>
                <a:lnTo>
                  <a:pt x="573285" y="573285"/>
                </a:lnTo>
                <a:close/>
              </a:path>
            </a:pathLst>
          </a:custGeom>
          <a:solidFill>
            <a:srgbClr val="E8E8E8"/>
          </a:solidFill>
        </p:spPr>
        <p:txBody>
          <a:bodyPr wrap="square" lIns="0" tIns="0" rIns="0" bIns="0" rtlCol="0"/>
          <a:lstStyle/>
          <a:p>
            <a:endParaRPr/>
          </a:p>
        </p:txBody>
      </p:sp>
      <p:sp>
        <p:nvSpPr>
          <p:cNvPr id="18" name="object 18"/>
          <p:cNvSpPr/>
          <p:nvPr/>
        </p:nvSpPr>
        <p:spPr>
          <a:xfrm>
            <a:off x="12000496" y="495099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E8E8E8"/>
          </a:solidFill>
        </p:spPr>
        <p:txBody>
          <a:bodyPr wrap="square" lIns="0" tIns="0" rIns="0" bIns="0" rtlCol="0"/>
          <a:lstStyle/>
          <a:p>
            <a:endParaRPr/>
          </a:p>
        </p:txBody>
      </p:sp>
      <p:sp>
        <p:nvSpPr>
          <p:cNvPr id="19" name="object 19"/>
          <p:cNvSpPr/>
          <p:nvPr/>
        </p:nvSpPr>
        <p:spPr>
          <a:xfrm>
            <a:off x="10858112" y="437980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E8E8E8"/>
          </a:solidFill>
        </p:spPr>
        <p:txBody>
          <a:bodyPr wrap="square" lIns="0" tIns="0" rIns="0" bIns="0" rtlCol="0"/>
          <a:lstStyle/>
          <a:p>
            <a:endParaRPr/>
          </a:p>
        </p:txBody>
      </p:sp>
      <p:sp>
        <p:nvSpPr>
          <p:cNvPr id="20" name="object 20"/>
          <p:cNvSpPr/>
          <p:nvPr/>
        </p:nvSpPr>
        <p:spPr>
          <a:xfrm>
            <a:off x="7436632" y="4379803"/>
            <a:ext cx="1141730" cy="573405"/>
          </a:xfrm>
          <a:custGeom>
            <a:avLst/>
            <a:gdLst/>
            <a:ahLst/>
            <a:cxnLst/>
            <a:rect l="l" t="t" r="r" b="b"/>
            <a:pathLst>
              <a:path w="1141729" h="573404">
                <a:moveTo>
                  <a:pt x="1141214" y="573285"/>
                </a:moveTo>
                <a:lnTo>
                  <a:pt x="0" y="573285"/>
                </a:lnTo>
                <a:lnTo>
                  <a:pt x="0" y="0"/>
                </a:lnTo>
                <a:lnTo>
                  <a:pt x="1141214" y="0"/>
                </a:lnTo>
                <a:lnTo>
                  <a:pt x="1141214" y="573285"/>
                </a:lnTo>
                <a:close/>
              </a:path>
            </a:pathLst>
          </a:custGeom>
          <a:solidFill>
            <a:srgbClr val="E8E8E8"/>
          </a:solidFill>
        </p:spPr>
        <p:txBody>
          <a:bodyPr wrap="square" lIns="0" tIns="0" rIns="0" bIns="0" rtlCol="0"/>
          <a:lstStyle/>
          <a:p>
            <a:endParaRPr/>
          </a:p>
        </p:txBody>
      </p:sp>
      <p:sp>
        <p:nvSpPr>
          <p:cNvPr id="21" name="object 21"/>
          <p:cNvSpPr/>
          <p:nvPr/>
        </p:nvSpPr>
        <p:spPr>
          <a:xfrm>
            <a:off x="12003761" y="3808612"/>
            <a:ext cx="1141730" cy="573405"/>
          </a:xfrm>
          <a:custGeom>
            <a:avLst/>
            <a:gdLst/>
            <a:ahLst/>
            <a:cxnLst/>
            <a:rect l="l" t="t" r="r" b="b"/>
            <a:pathLst>
              <a:path w="1141730" h="573404">
                <a:moveTo>
                  <a:pt x="1141214" y="573285"/>
                </a:moveTo>
                <a:lnTo>
                  <a:pt x="0" y="573285"/>
                </a:lnTo>
                <a:lnTo>
                  <a:pt x="0" y="0"/>
                </a:lnTo>
                <a:lnTo>
                  <a:pt x="1141214" y="0"/>
                </a:lnTo>
                <a:lnTo>
                  <a:pt x="1141214" y="573285"/>
                </a:lnTo>
                <a:close/>
              </a:path>
            </a:pathLst>
          </a:custGeom>
          <a:solidFill>
            <a:srgbClr val="E8E8E8"/>
          </a:solidFill>
        </p:spPr>
        <p:txBody>
          <a:bodyPr wrap="square" lIns="0" tIns="0" rIns="0" bIns="0" rtlCol="0"/>
          <a:lstStyle/>
          <a:p>
            <a:endParaRPr/>
          </a:p>
        </p:txBody>
      </p:sp>
      <p:sp>
        <p:nvSpPr>
          <p:cNvPr id="22" name="object 22"/>
          <p:cNvSpPr/>
          <p:nvPr/>
        </p:nvSpPr>
        <p:spPr>
          <a:xfrm>
            <a:off x="16761690" y="1317343"/>
            <a:ext cx="953769" cy="1808480"/>
          </a:xfrm>
          <a:custGeom>
            <a:avLst/>
            <a:gdLst/>
            <a:ahLst/>
            <a:cxnLst/>
            <a:rect l="l" t="t" r="r" b="b"/>
            <a:pathLst>
              <a:path w="953769" h="1808480">
                <a:moveTo>
                  <a:pt x="245307" y="693658"/>
                </a:moveTo>
                <a:lnTo>
                  <a:pt x="75595" y="693658"/>
                </a:lnTo>
                <a:lnTo>
                  <a:pt x="75595" y="0"/>
                </a:lnTo>
                <a:lnTo>
                  <a:pt x="847126" y="0"/>
                </a:lnTo>
                <a:lnTo>
                  <a:pt x="847126" y="200719"/>
                </a:lnTo>
                <a:lnTo>
                  <a:pt x="404484" y="200719"/>
                </a:lnTo>
                <a:lnTo>
                  <a:pt x="355391" y="205105"/>
                </a:lnTo>
                <a:lnTo>
                  <a:pt x="309173" y="217747"/>
                </a:lnTo>
                <a:lnTo>
                  <a:pt x="266603" y="237875"/>
                </a:lnTo>
                <a:lnTo>
                  <a:pt x="228457" y="264719"/>
                </a:lnTo>
                <a:lnTo>
                  <a:pt x="195510" y="297507"/>
                </a:lnTo>
                <a:lnTo>
                  <a:pt x="168535" y="335468"/>
                </a:lnTo>
                <a:lnTo>
                  <a:pt x="148308" y="377833"/>
                </a:lnTo>
                <a:lnTo>
                  <a:pt x="135604" y="423828"/>
                </a:lnTo>
                <a:lnTo>
                  <a:pt x="131197" y="472685"/>
                </a:lnTo>
                <a:lnTo>
                  <a:pt x="136436" y="525942"/>
                </a:lnTo>
                <a:lnTo>
                  <a:pt x="151478" y="575674"/>
                </a:lnTo>
                <a:lnTo>
                  <a:pt x="175311" y="620875"/>
                </a:lnTo>
                <a:lnTo>
                  <a:pt x="206925" y="660539"/>
                </a:lnTo>
                <a:lnTo>
                  <a:pt x="245307" y="693658"/>
                </a:lnTo>
                <a:close/>
              </a:path>
              <a:path w="953769" h="1808480">
                <a:moveTo>
                  <a:pt x="847126" y="693658"/>
                </a:moveTo>
                <a:lnTo>
                  <a:pt x="563661" y="693658"/>
                </a:lnTo>
                <a:lnTo>
                  <a:pt x="602043" y="660539"/>
                </a:lnTo>
                <a:lnTo>
                  <a:pt x="633658" y="620875"/>
                </a:lnTo>
                <a:lnTo>
                  <a:pt x="657492" y="575674"/>
                </a:lnTo>
                <a:lnTo>
                  <a:pt x="672535" y="525942"/>
                </a:lnTo>
                <a:lnTo>
                  <a:pt x="677774" y="472685"/>
                </a:lnTo>
                <a:lnTo>
                  <a:pt x="673367" y="423828"/>
                </a:lnTo>
                <a:lnTo>
                  <a:pt x="660663" y="377833"/>
                </a:lnTo>
                <a:lnTo>
                  <a:pt x="640436" y="335468"/>
                </a:lnTo>
                <a:lnTo>
                  <a:pt x="613461" y="297507"/>
                </a:lnTo>
                <a:lnTo>
                  <a:pt x="580513" y="264719"/>
                </a:lnTo>
                <a:lnTo>
                  <a:pt x="542367" y="237875"/>
                </a:lnTo>
                <a:lnTo>
                  <a:pt x="499797" y="217747"/>
                </a:lnTo>
                <a:lnTo>
                  <a:pt x="453578" y="205105"/>
                </a:lnTo>
                <a:lnTo>
                  <a:pt x="404484" y="200719"/>
                </a:lnTo>
                <a:lnTo>
                  <a:pt x="847126" y="200719"/>
                </a:lnTo>
                <a:lnTo>
                  <a:pt x="847126" y="693658"/>
                </a:lnTo>
                <a:close/>
              </a:path>
              <a:path w="953769" h="1808480">
                <a:moveTo>
                  <a:pt x="953244" y="1250971"/>
                </a:moveTo>
                <a:lnTo>
                  <a:pt x="317620" y="1250971"/>
                </a:lnTo>
                <a:lnTo>
                  <a:pt x="317620" y="445561"/>
                </a:lnTo>
                <a:lnTo>
                  <a:pt x="354240" y="397777"/>
                </a:lnTo>
                <a:lnTo>
                  <a:pt x="407391" y="383718"/>
                </a:lnTo>
                <a:lnTo>
                  <a:pt x="431320" y="388792"/>
                </a:lnTo>
                <a:lnTo>
                  <a:pt x="470455" y="416979"/>
                </a:lnTo>
                <a:lnTo>
                  <a:pt x="485889" y="930905"/>
                </a:lnTo>
                <a:lnTo>
                  <a:pt x="636822" y="930905"/>
                </a:lnTo>
                <a:lnTo>
                  <a:pt x="638360" y="932662"/>
                </a:lnTo>
                <a:lnTo>
                  <a:pt x="654152" y="971772"/>
                </a:lnTo>
                <a:lnTo>
                  <a:pt x="794980" y="971772"/>
                </a:lnTo>
                <a:lnTo>
                  <a:pt x="799950" y="979367"/>
                </a:lnTo>
                <a:lnTo>
                  <a:pt x="807514" y="1012640"/>
                </a:lnTo>
                <a:lnTo>
                  <a:pt x="938552" y="1012640"/>
                </a:lnTo>
                <a:lnTo>
                  <a:pt x="947174" y="1026744"/>
                </a:lnTo>
                <a:lnTo>
                  <a:pt x="953244" y="1053507"/>
                </a:lnTo>
                <a:lnTo>
                  <a:pt x="953244" y="1250971"/>
                </a:lnTo>
                <a:close/>
              </a:path>
              <a:path w="953769" h="1808480">
                <a:moveTo>
                  <a:pt x="636822" y="930905"/>
                </a:moveTo>
                <a:lnTo>
                  <a:pt x="485889" y="930905"/>
                </a:lnTo>
                <a:lnTo>
                  <a:pt x="491789" y="921982"/>
                </a:lnTo>
                <a:lnTo>
                  <a:pt x="504469" y="907262"/>
                </a:lnTo>
                <a:lnTo>
                  <a:pt x="523758" y="892609"/>
                </a:lnTo>
                <a:lnTo>
                  <a:pt x="549487" y="883889"/>
                </a:lnTo>
                <a:lnTo>
                  <a:pt x="582246" y="886992"/>
                </a:lnTo>
                <a:lnTo>
                  <a:pt x="613131" y="903826"/>
                </a:lnTo>
                <a:lnTo>
                  <a:pt x="636822" y="930905"/>
                </a:lnTo>
                <a:close/>
              </a:path>
              <a:path w="953769" h="1808480">
                <a:moveTo>
                  <a:pt x="867114" y="1808285"/>
                </a:moveTo>
                <a:lnTo>
                  <a:pt x="294736" y="1808285"/>
                </a:lnTo>
                <a:lnTo>
                  <a:pt x="294736" y="1663261"/>
                </a:lnTo>
                <a:lnTo>
                  <a:pt x="266554" y="1635193"/>
                </a:lnTo>
                <a:lnTo>
                  <a:pt x="236073" y="1601206"/>
                </a:lnTo>
                <a:lnTo>
                  <a:pt x="204564" y="1561108"/>
                </a:lnTo>
                <a:lnTo>
                  <a:pt x="173300" y="1514709"/>
                </a:lnTo>
                <a:lnTo>
                  <a:pt x="143551" y="1461818"/>
                </a:lnTo>
                <a:lnTo>
                  <a:pt x="125173" y="1419906"/>
                </a:lnTo>
                <a:lnTo>
                  <a:pt x="110317" y="1379247"/>
                </a:lnTo>
                <a:lnTo>
                  <a:pt x="90752" y="1319388"/>
                </a:lnTo>
                <a:lnTo>
                  <a:pt x="65783" y="1235782"/>
                </a:lnTo>
                <a:lnTo>
                  <a:pt x="54697" y="1196413"/>
                </a:lnTo>
                <a:lnTo>
                  <a:pt x="42511" y="1151802"/>
                </a:lnTo>
                <a:lnTo>
                  <a:pt x="29434" y="1102174"/>
                </a:lnTo>
                <a:lnTo>
                  <a:pt x="15676" y="1047755"/>
                </a:lnTo>
                <a:lnTo>
                  <a:pt x="1448" y="988770"/>
                </a:lnTo>
                <a:lnTo>
                  <a:pt x="0" y="981899"/>
                </a:lnTo>
                <a:lnTo>
                  <a:pt x="369" y="974665"/>
                </a:lnTo>
                <a:lnTo>
                  <a:pt x="17893" y="938771"/>
                </a:lnTo>
                <a:lnTo>
                  <a:pt x="52325" y="912460"/>
                </a:lnTo>
                <a:lnTo>
                  <a:pt x="79426" y="907086"/>
                </a:lnTo>
                <a:lnTo>
                  <a:pt x="106935" y="910697"/>
                </a:lnTo>
                <a:lnTo>
                  <a:pt x="154453" y="942840"/>
                </a:lnTo>
                <a:lnTo>
                  <a:pt x="158810" y="949711"/>
                </a:lnTo>
                <a:lnTo>
                  <a:pt x="317620" y="1250971"/>
                </a:lnTo>
                <a:lnTo>
                  <a:pt x="953244" y="1250971"/>
                </a:lnTo>
                <a:lnTo>
                  <a:pt x="953244" y="1521853"/>
                </a:lnTo>
                <a:lnTo>
                  <a:pt x="935511" y="1575152"/>
                </a:lnTo>
                <a:lnTo>
                  <a:pt x="909634" y="1618760"/>
                </a:lnTo>
                <a:lnTo>
                  <a:pt x="879970" y="1652044"/>
                </a:lnTo>
                <a:lnTo>
                  <a:pt x="867114" y="1663261"/>
                </a:lnTo>
                <a:lnTo>
                  <a:pt x="867114" y="1808285"/>
                </a:lnTo>
                <a:close/>
              </a:path>
              <a:path w="953769" h="1808480">
                <a:moveTo>
                  <a:pt x="794980" y="971772"/>
                </a:moveTo>
                <a:lnTo>
                  <a:pt x="654152" y="971772"/>
                </a:lnTo>
                <a:lnTo>
                  <a:pt x="668558" y="952717"/>
                </a:lnTo>
                <a:lnTo>
                  <a:pt x="686541" y="938409"/>
                </a:lnTo>
                <a:lnTo>
                  <a:pt x="707046" y="929662"/>
                </a:lnTo>
                <a:lnTo>
                  <a:pt x="729016" y="927288"/>
                </a:lnTo>
                <a:lnTo>
                  <a:pt x="757839" y="934522"/>
                </a:lnTo>
                <a:lnTo>
                  <a:pt x="782438" y="952604"/>
                </a:lnTo>
                <a:lnTo>
                  <a:pt x="794980" y="971772"/>
                </a:lnTo>
                <a:close/>
              </a:path>
              <a:path w="953769" h="1808480">
                <a:moveTo>
                  <a:pt x="938552" y="1012640"/>
                </a:moveTo>
                <a:lnTo>
                  <a:pt x="807514" y="1012640"/>
                </a:lnTo>
                <a:lnTo>
                  <a:pt x="823703" y="995110"/>
                </a:lnTo>
                <a:lnTo>
                  <a:pt x="843538" y="983074"/>
                </a:lnTo>
                <a:lnTo>
                  <a:pt x="865621" y="977141"/>
                </a:lnTo>
                <a:lnTo>
                  <a:pt x="888556" y="977920"/>
                </a:lnTo>
                <a:lnTo>
                  <a:pt x="913229" y="987188"/>
                </a:lnTo>
                <a:lnTo>
                  <a:pt x="933302" y="1004050"/>
                </a:lnTo>
                <a:lnTo>
                  <a:pt x="938552" y="1012640"/>
                </a:lnTo>
                <a:close/>
              </a:path>
            </a:pathLst>
          </a:custGeom>
          <a:solidFill>
            <a:srgbClr val="DE665E"/>
          </a:solidFill>
        </p:spPr>
        <p:txBody>
          <a:bodyPr wrap="square" lIns="0" tIns="0" rIns="0" bIns="0" rtlCol="0"/>
          <a:lstStyle/>
          <a:p>
            <a:endParaRPr/>
          </a:p>
        </p:txBody>
      </p:sp>
      <p:sp>
        <p:nvSpPr>
          <p:cNvPr id="23" name="object 23"/>
          <p:cNvSpPr/>
          <p:nvPr/>
        </p:nvSpPr>
        <p:spPr>
          <a:xfrm>
            <a:off x="16798405" y="1382806"/>
            <a:ext cx="963930" cy="1714500"/>
          </a:xfrm>
          <a:custGeom>
            <a:avLst/>
            <a:gdLst/>
            <a:ahLst/>
            <a:cxnLst/>
            <a:rect l="l" t="t" r="r" b="b"/>
            <a:pathLst>
              <a:path w="963930" h="1714500">
                <a:moveTo>
                  <a:pt x="10904" y="165100"/>
                </a:moveTo>
                <a:lnTo>
                  <a:pt x="728" y="165100"/>
                </a:lnTo>
                <a:lnTo>
                  <a:pt x="728" y="0"/>
                </a:lnTo>
                <a:lnTo>
                  <a:pt x="10904" y="0"/>
                </a:lnTo>
                <a:lnTo>
                  <a:pt x="10904" y="165100"/>
                </a:lnTo>
                <a:close/>
              </a:path>
              <a:path w="963930" h="1714500">
                <a:moveTo>
                  <a:pt x="782432" y="165100"/>
                </a:moveTo>
                <a:lnTo>
                  <a:pt x="772257" y="165100"/>
                </a:lnTo>
                <a:lnTo>
                  <a:pt x="772257" y="0"/>
                </a:lnTo>
                <a:lnTo>
                  <a:pt x="782432" y="0"/>
                </a:lnTo>
                <a:lnTo>
                  <a:pt x="782432" y="165100"/>
                </a:lnTo>
                <a:close/>
              </a:path>
              <a:path w="963930" h="1714500">
                <a:moveTo>
                  <a:pt x="165349" y="368300"/>
                </a:moveTo>
                <a:lnTo>
                  <a:pt x="159531" y="368300"/>
                </a:lnTo>
                <a:lnTo>
                  <a:pt x="156991" y="355600"/>
                </a:lnTo>
                <a:lnTo>
                  <a:pt x="162034" y="304800"/>
                </a:lnTo>
                <a:lnTo>
                  <a:pt x="176489" y="266700"/>
                </a:lnTo>
                <a:lnTo>
                  <a:pt x="199341" y="215900"/>
                </a:lnTo>
                <a:lnTo>
                  <a:pt x="229579" y="177800"/>
                </a:lnTo>
                <a:lnTo>
                  <a:pt x="266188" y="152400"/>
                </a:lnTo>
                <a:lnTo>
                  <a:pt x="308155" y="127000"/>
                </a:lnTo>
                <a:lnTo>
                  <a:pt x="354467" y="114300"/>
                </a:lnTo>
                <a:lnTo>
                  <a:pt x="456492" y="114300"/>
                </a:lnTo>
                <a:lnTo>
                  <a:pt x="481131" y="127000"/>
                </a:lnTo>
                <a:lnTo>
                  <a:pt x="356835" y="127000"/>
                </a:lnTo>
                <a:lnTo>
                  <a:pt x="312410" y="139700"/>
                </a:lnTo>
                <a:lnTo>
                  <a:pt x="272167" y="165100"/>
                </a:lnTo>
                <a:lnTo>
                  <a:pt x="237073" y="190500"/>
                </a:lnTo>
                <a:lnTo>
                  <a:pt x="208095" y="228600"/>
                </a:lnTo>
                <a:lnTo>
                  <a:pt x="186199" y="266700"/>
                </a:lnTo>
                <a:lnTo>
                  <a:pt x="172353" y="304800"/>
                </a:lnTo>
                <a:lnTo>
                  <a:pt x="167523" y="355600"/>
                </a:lnTo>
                <a:lnTo>
                  <a:pt x="165349" y="368300"/>
                </a:lnTo>
                <a:close/>
              </a:path>
              <a:path w="963930" h="1714500">
                <a:moveTo>
                  <a:pt x="619617" y="241300"/>
                </a:moveTo>
                <a:lnTo>
                  <a:pt x="610895" y="241300"/>
                </a:lnTo>
                <a:lnTo>
                  <a:pt x="581403" y="203200"/>
                </a:lnTo>
                <a:lnTo>
                  <a:pt x="544515" y="165100"/>
                </a:lnTo>
                <a:lnTo>
                  <a:pt x="501731" y="139700"/>
                </a:lnTo>
                <a:lnTo>
                  <a:pt x="454550" y="127000"/>
                </a:lnTo>
                <a:lnTo>
                  <a:pt x="481131" y="127000"/>
                </a:lnTo>
                <a:lnTo>
                  <a:pt x="505769" y="139700"/>
                </a:lnTo>
                <a:lnTo>
                  <a:pt x="550405" y="165100"/>
                </a:lnTo>
                <a:lnTo>
                  <a:pt x="588867" y="190500"/>
                </a:lnTo>
                <a:lnTo>
                  <a:pt x="619617" y="241300"/>
                </a:lnTo>
                <a:close/>
              </a:path>
              <a:path w="963930" h="1714500">
                <a:moveTo>
                  <a:pt x="246028" y="368300"/>
                </a:moveTo>
                <a:lnTo>
                  <a:pt x="235849" y="368300"/>
                </a:lnTo>
                <a:lnTo>
                  <a:pt x="241907" y="317500"/>
                </a:lnTo>
                <a:lnTo>
                  <a:pt x="258998" y="279400"/>
                </a:lnTo>
                <a:lnTo>
                  <a:pt x="285498" y="254000"/>
                </a:lnTo>
                <a:lnTo>
                  <a:pt x="319781" y="228600"/>
                </a:lnTo>
                <a:lnTo>
                  <a:pt x="360224" y="203200"/>
                </a:lnTo>
                <a:lnTo>
                  <a:pt x="450174" y="203200"/>
                </a:lnTo>
                <a:lnTo>
                  <a:pt x="470389" y="215900"/>
                </a:lnTo>
                <a:lnTo>
                  <a:pt x="355015" y="215900"/>
                </a:lnTo>
                <a:lnTo>
                  <a:pt x="311336" y="241300"/>
                </a:lnTo>
                <a:lnTo>
                  <a:pt x="276833" y="279400"/>
                </a:lnTo>
                <a:lnTo>
                  <a:pt x="254174" y="317500"/>
                </a:lnTo>
                <a:lnTo>
                  <a:pt x="246028" y="368300"/>
                </a:lnTo>
                <a:close/>
              </a:path>
              <a:path w="963930" h="1714500">
                <a:moveTo>
                  <a:pt x="552022" y="457200"/>
                </a:moveTo>
                <a:lnTo>
                  <a:pt x="542573" y="457200"/>
                </a:lnTo>
                <a:lnTo>
                  <a:pt x="541846" y="444500"/>
                </a:lnTo>
                <a:lnTo>
                  <a:pt x="543300" y="444500"/>
                </a:lnTo>
                <a:lnTo>
                  <a:pt x="552419" y="431800"/>
                </a:lnTo>
                <a:lnTo>
                  <a:pt x="559018" y="406400"/>
                </a:lnTo>
                <a:lnTo>
                  <a:pt x="563027" y="393700"/>
                </a:lnTo>
                <a:lnTo>
                  <a:pt x="564378" y="368300"/>
                </a:lnTo>
                <a:lnTo>
                  <a:pt x="556232" y="317500"/>
                </a:lnTo>
                <a:lnTo>
                  <a:pt x="533572" y="279400"/>
                </a:lnTo>
                <a:lnTo>
                  <a:pt x="499068" y="241300"/>
                </a:lnTo>
                <a:lnTo>
                  <a:pt x="455388" y="215900"/>
                </a:lnTo>
                <a:lnTo>
                  <a:pt x="470389" y="215900"/>
                </a:lnTo>
                <a:lnTo>
                  <a:pt x="524856" y="254000"/>
                </a:lnTo>
                <a:lnTo>
                  <a:pt x="568285" y="317500"/>
                </a:lnTo>
                <a:lnTo>
                  <a:pt x="574190" y="368300"/>
                </a:lnTo>
                <a:lnTo>
                  <a:pt x="572771" y="393700"/>
                </a:lnTo>
                <a:lnTo>
                  <a:pt x="568557" y="406400"/>
                </a:lnTo>
                <a:lnTo>
                  <a:pt x="561618" y="431800"/>
                </a:lnTo>
                <a:lnTo>
                  <a:pt x="552022" y="457200"/>
                </a:lnTo>
                <a:close/>
              </a:path>
              <a:path w="963930" h="1714500">
                <a:moveTo>
                  <a:pt x="329978" y="342900"/>
                </a:moveTo>
                <a:lnTo>
                  <a:pt x="319068" y="342900"/>
                </a:lnTo>
                <a:lnTo>
                  <a:pt x="334330" y="317500"/>
                </a:lnTo>
                <a:lnTo>
                  <a:pt x="356370" y="292100"/>
                </a:lnTo>
                <a:lnTo>
                  <a:pt x="383110" y="279400"/>
                </a:lnTo>
                <a:lnTo>
                  <a:pt x="437805" y="279400"/>
                </a:lnTo>
                <a:lnTo>
                  <a:pt x="460581" y="292100"/>
                </a:lnTo>
                <a:lnTo>
                  <a:pt x="387062" y="292100"/>
                </a:lnTo>
                <a:lnTo>
                  <a:pt x="363276" y="304800"/>
                </a:lnTo>
                <a:lnTo>
                  <a:pt x="343645" y="317500"/>
                </a:lnTo>
                <a:lnTo>
                  <a:pt x="329978" y="342900"/>
                </a:lnTo>
                <a:close/>
              </a:path>
              <a:path w="963930" h="1714500">
                <a:moveTo>
                  <a:pt x="494969" y="342900"/>
                </a:moveTo>
                <a:lnTo>
                  <a:pt x="484793" y="342900"/>
                </a:lnTo>
                <a:lnTo>
                  <a:pt x="472738" y="317500"/>
                </a:lnTo>
                <a:lnTo>
                  <a:pt x="455947" y="304800"/>
                </a:lnTo>
                <a:lnTo>
                  <a:pt x="435681" y="292100"/>
                </a:lnTo>
                <a:lnTo>
                  <a:pt x="460581" y="292100"/>
                </a:lnTo>
                <a:lnTo>
                  <a:pt x="479473" y="317500"/>
                </a:lnTo>
                <a:lnTo>
                  <a:pt x="493152" y="330200"/>
                </a:lnTo>
                <a:lnTo>
                  <a:pt x="494969" y="342900"/>
                </a:lnTo>
                <a:close/>
              </a:path>
              <a:path w="963930" h="1714500">
                <a:moveTo>
                  <a:pt x="328887" y="1130300"/>
                </a:moveTo>
                <a:lnTo>
                  <a:pt x="317251" y="1130300"/>
                </a:lnTo>
                <a:lnTo>
                  <a:pt x="317251" y="342900"/>
                </a:lnTo>
                <a:lnTo>
                  <a:pt x="328887" y="342900"/>
                </a:lnTo>
                <a:lnTo>
                  <a:pt x="328887" y="1130300"/>
                </a:lnTo>
                <a:close/>
              </a:path>
              <a:path w="963930" h="1714500">
                <a:moveTo>
                  <a:pt x="494606" y="1016000"/>
                </a:moveTo>
                <a:lnTo>
                  <a:pt x="488791" y="1016000"/>
                </a:lnTo>
                <a:lnTo>
                  <a:pt x="486610" y="1003300"/>
                </a:lnTo>
                <a:lnTo>
                  <a:pt x="486610" y="342900"/>
                </a:lnTo>
                <a:lnTo>
                  <a:pt x="496059" y="342900"/>
                </a:lnTo>
                <a:lnTo>
                  <a:pt x="496059" y="812800"/>
                </a:lnTo>
                <a:lnTo>
                  <a:pt x="515593" y="812800"/>
                </a:lnTo>
                <a:lnTo>
                  <a:pt x="503430" y="825500"/>
                </a:lnTo>
                <a:lnTo>
                  <a:pt x="496786" y="825500"/>
                </a:lnTo>
                <a:lnTo>
                  <a:pt x="496786" y="1003300"/>
                </a:lnTo>
                <a:lnTo>
                  <a:pt x="494606" y="1016000"/>
                </a:lnTo>
                <a:close/>
              </a:path>
              <a:path w="963930" h="1714500">
                <a:moveTo>
                  <a:pt x="540033" y="558800"/>
                </a:moveTo>
                <a:lnTo>
                  <a:pt x="534581" y="558800"/>
                </a:lnTo>
                <a:lnTo>
                  <a:pt x="571586" y="520700"/>
                </a:lnTo>
                <a:lnTo>
                  <a:pt x="601491" y="495300"/>
                </a:lnTo>
                <a:lnTo>
                  <a:pt x="623651" y="444500"/>
                </a:lnTo>
                <a:lnTo>
                  <a:pt x="637420" y="406400"/>
                </a:lnTo>
                <a:lnTo>
                  <a:pt x="642153" y="355600"/>
                </a:lnTo>
                <a:lnTo>
                  <a:pt x="652329" y="355600"/>
                </a:lnTo>
                <a:lnTo>
                  <a:pt x="647383" y="406400"/>
                </a:lnTo>
                <a:lnTo>
                  <a:pt x="633001" y="457200"/>
                </a:lnTo>
                <a:lnTo>
                  <a:pt x="609861" y="495300"/>
                </a:lnTo>
                <a:lnTo>
                  <a:pt x="578645" y="533400"/>
                </a:lnTo>
                <a:lnTo>
                  <a:pt x="540033" y="558800"/>
                </a:lnTo>
                <a:close/>
              </a:path>
              <a:path w="963930" h="1714500">
                <a:moveTo>
                  <a:pt x="256931" y="546100"/>
                </a:moveTo>
                <a:lnTo>
                  <a:pt x="250385" y="546100"/>
                </a:lnTo>
                <a:lnTo>
                  <a:pt x="221718" y="520700"/>
                </a:lnTo>
                <a:lnTo>
                  <a:pt x="197685" y="495300"/>
                </a:lnTo>
                <a:lnTo>
                  <a:pt x="178832" y="457200"/>
                </a:lnTo>
                <a:lnTo>
                  <a:pt x="165705" y="419100"/>
                </a:lnTo>
                <a:lnTo>
                  <a:pt x="175514" y="419100"/>
                </a:lnTo>
                <a:lnTo>
                  <a:pt x="188186" y="457200"/>
                </a:lnTo>
                <a:lnTo>
                  <a:pt x="206272" y="482600"/>
                </a:lnTo>
                <a:lnTo>
                  <a:pt x="229334" y="520700"/>
                </a:lnTo>
                <a:lnTo>
                  <a:pt x="256931" y="546100"/>
                </a:lnTo>
                <a:close/>
              </a:path>
              <a:path w="963930" h="1714500">
                <a:moveTo>
                  <a:pt x="167174" y="698500"/>
                </a:moveTo>
                <a:lnTo>
                  <a:pt x="728" y="698500"/>
                </a:lnTo>
                <a:lnTo>
                  <a:pt x="728" y="546100"/>
                </a:lnTo>
                <a:lnTo>
                  <a:pt x="10904" y="546100"/>
                </a:lnTo>
                <a:lnTo>
                  <a:pt x="10904" y="685800"/>
                </a:lnTo>
                <a:lnTo>
                  <a:pt x="167174" y="685800"/>
                </a:lnTo>
                <a:lnTo>
                  <a:pt x="167174" y="698500"/>
                </a:lnTo>
                <a:close/>
              </a:path>
              <a:path w="963930" h="1714500">
                <a:moveTo>
                  <a:pt x="782432" y="698500"/>
                </a:moveTo>
                <a:lnTo>
                  <a:pt x="610536" y="698500"/>
                </a:lnTo>
                <a:lnTo>
                  <a:pt x="610536" y="685800"/>
                </a:lnTo>
                <a:lnTo>
                  <a:pt x="772257" y="685800"/>
                </a:lnTo>
                <a:lnTo>
                  <a:pt x="772257" y="546100"/>
                </a:lnTo>
                <a:lnTo>
                  <a:pt x="782432" y="546100"/>
                </a:lnTo>
                <a:lnTo>
                  <a:pt x="782432" y="698500"/>
                </a:lnTo>
                <a:close/>
              </a:path>
              <a:path w="963930" h="1714500">
                <a:moveTo>
                  <a:pt x="664685" y="1054100"/>
                </a:moveTo>
                <a:lnTo>
                  <a:pt x="654509" y="1054100"/>
                </a:lnTo>
                <a:lnTo>
                  <a:pt x="654509" y="876300"/>
                </a:lnTo>
                <a:lnTo>
                  <a:pt x="638808" y="838200"/>
                </a:lnTo>
                <a:lnTo>
                  <a:pt x="614215" y="812800"/>
                </a:lnTo>
                <a:lnTo>
                  <a:pt x="585057" y="787400"/>
                </a:lnTo>
                <a:lnTo>
                  <a:pt x="534695" y="787400"/>
                </a:lnTo>
                <a:lnTo>
                  <a:pt x="553843" y="774700"/>
                </a:lnTo>
                <a:lnTo>
                  <a:pt x="587612" y="787400"/>
                </a:lnTo>
                <a:lnTo>
                  <a:pt x="618485" y="800100"/>
                </a:lnTo>
                <a:lnTo>
                  <a:pt x="643840" y="825500"/>
                </a:lnTo>
                <a:lnTo>
                  <a:pt x="661051" y="863600"/>
                </a:lnTo>
                <a:lnTo>
                  <a:pt x="671513" y="863600"/>
                </a:lnTo>
                <a:lnTo>
                  <a:pt x="664685" y="876300"/>
                </a:lnTo>
                <a:lnTo>
                  <a:pt x="664685" y="1054100"/>
                </a:lnTo>
                <a:close/>
              </a:path>
              <a:path w="963930" h="1714500">
                <a:moveTo>
                  <a:pt x="515593" y="812800"/>
                </a:moveTo>
                <a:lnTo>
                  <a:pt x="496059" y="812800"/>
                </a:lnTo>
                <a:lnTo>
                  <a:pt x="505803" y="800100"/>
                </a:lnTo>
                <a:lnTo>
                  <a:pt x="518682" y="787400"/>
                </a:lnTo>
                <a:lnTo>
                  <a:pt x="555660" y="787400"/>
                </a:lnTo>
                <a:lnTo>
                  <a:pt x="533071" y="800100"/>
                </a:lnTo>
                <a:lnTo>
                  <a:pt x="515593" y="812800"/>
                </a:lnTo>
                <a:close/>
              </a:path>
              <a:path w="963930" h="1714500">
                <a:moveTo>
                  <a:pt x="11627" y="876300"/>
                </a:moveTo>
                <a:lnTo>
                  <a:pt x="354" y="876300"/>
                </a:lnTo>
                <a:lnTo>
                  <a:pt x="2894" y="863600"/>
                </a:lnTo>
                <a:lnTo>
                  <a:pt x="34324" y="825500"/>
                </a:lnTo>
                <a:lnTo>
                  <a:pt x="84369" y="800100"/>
                </a:lnTo>
                <a:lnTo>
                  <a:pt x="113519" y="800100"/>
                </a:lnTo>
                <a:lnTo>
                  <a:pt x="140692" y="812800"/>
                </a:lnTo>
                <a:lnTo>
                  <a:pt x="60318" y="812800"/>
                </a:lnTo>
                <a:lnTo>
                  <a:pt x="41443" y="825500"/>
                </a:lnTo>
                <a:lnTo>
                  <a:pt x="27884" y="838200"/>
                </a:lnTo>
                <a:lnTo>
                  <a:pt x="18823" y="850900"/>
                </a:lnTo>
                <a:lnTo>
                  <a:pt x="13445" y="863600"/>
                </a:lnTo>
                <a:lnTo>
                  <a:pt x="11627" y="876300"/>
                </a:lnTo>
                <a:close/>
              </a:path>
              <a:path w="963930" h="1714500">
                <a:moveTo>
                  <a:pt x="328887" y="1155700"/>
                </a:moveTo>
                <a:lnTo>
                  <a:pt x="319068" y="1155700"/>
                </a:lnTo>
                <a:lnTo>
                  <a:pt x="160258" y="850900"/>
                </a:lnTo>
                <a:lnTo>
                  <a:pt x="156624" y="850900"/>
                </a:lnTo>
                <a:lnTo>
                  <a:pt x="136262" y="825500"/>
                </a:lnTo>
                <a:lnTo>
                  <a:pt x="112017" y="812800"/>
                </a:lnTo>
                <a:lnTo>
                  <a:pt x="140692" y="812800"/>
                </a:lnTo>
                <a:lnTo>
                  <a:pt x="163536" y="838200"/>
                </a:lnTo>
                <a:lnTo>
                  <a:pt x="166803" y="838200"/>
                </a:lnTo>
                <a:lnTo>
                  <a:pt x="168249" y="850900"/>
                </a:lnTo>
                <a:lnTo>
                  <a:pt x="317251" y="1130300"/>
                </a:lnTo>
                <a:lnTo>
                  <a:pt x="328887" y="1130300"/>
                </a:lnTo>
                <a:lnTo>
                  <a:pt x="328887" y="1155700"/>
                </a:lnTo>
                <a:close/>
              </a:path>
              <a:path w="963930" h="1714500">
                <a:moveTo>
                  <a:pt x="671513" y="863600"/>
                </a:moveTo>
                <a:lnTo>
                  <a:pt x="661051" y="863600"/>
                </a:lnTo>
                <a:lnTo>
                  <a:pt x="676144" y="838200"/>
                </a:lnTo>
                <a:lnTo>
                  <a:pt x="694031" y="825500"/>
                </a:lnTo>
                <a:lnTo>
                  <a:pt x="734098" y="825500"/>
                </a:lnTo>
                <a:lnTo>
                  <a:pt x="714104" y="838200"/>
                </a:lnTo>
                <a:lnTo>
                  <a:pt x="695167" y="838200"/>
                </a:lnTo>
                <a:lnTo>
                  <a:pt x="678341" y="850900"/>
                </a:lnTo>
                <a:lnTo>
                  <a:pt x="671513" y="863600"/>
                </a:lnTo>
                <a:close/>
              </a:path>
              <a:path w="963930" h="1714500">
                <a:moveTo>
                  <a:pt x="817684" y="1092200"/>
                </a:moveTo>
                <a:lnTo>
                  <a:pt x="807508" y="1092200"/>
                </a:lnTo>
                <a:lnTo>
                  <a:pt x="807508" y="914400"/>
                </a:lnTo>
                <a:lnTo>
                  <a:pt x="800586" y="876300"/>
                </a:lnTo>
                <a:lnTo>
                  <a:pt x="784567" y="850900"/>
                </a:lnTo>
                <a:lnTo>
                  <a:pt x="761666" y="838200"/>
                </a:lnTo>
                <a:lnTo>
                  <a:pt x="734098" y="825500"/>
                </a:lnTo>
                <a:lnTo>
                  <a:pt x="762876" y="825500"/>
                </a:lnTo>
                <a:lnTo>
                  <a:pt x="787429" y="850900"/>
                </a:lnTo>
                <a:lnTo>
                  <a:pt x="805850" y="863600"/>
                </a:lnTo>
                <a:lnTo>
                  <a:pt x="816230" y="901700"/>
                </a:lnTo>
                <a:lnTo>
                  <a:pt x="832754" y="901700"/>
                </a:lnTo>
                <a:lnTo>
                  <a:pt x="817684" y="914400"/>
                </a:lnTo>
                <a:lnTo>
                  <a:pt x="817684" y="1092200"/>
                </a:lnTo>
                <a:close/>
              </a:path>
              <a:path w="963930" h="1714500">
                <a:moveTo>
                  <a:pt x="305996" y="1714500"/>
                </a:moveTo>
                <a:lnTo>
                  <a:pt x="295816" y="1714500"/>
                </a:lnTo>
                <a:lnTo>
                  <a:pt x="295816" y="1562100"/>
                </a:lnTo>
                <a:lnTo>
                  <a:pt x="259578" y="1524000"/>
                </a:lnTo>
                <a:lnTo>
                  <a:pt x="226324" y="1485900"/>
                </a:lnTo>
                <a:lnTo>
                  <a:pt x="196070" y="1447800"/>
                </a:lnTo>
                <a:lnTo>
                  <a:pt x="168833" y="1409700"/>
                </a:lnTo>
                <a:lnTo>
                  <a:pt x="144627" y="1358900"/>
                </a:lnTo>
                <a:lnTo>
                  <a:pt x="137619" y="1346200"/>
                </a:lnTo>
                <a:lnTo>
                  <a:pt x="127018" y="1320800"/>
                </a:lnTo>
                <a:lnTo>
                  <a:pt x="112108" y="1282700"/>
                </a:lnTo>
                <a:lnTo>
                  <a:pt x="92171" y="1219200"/>
                </a:lnTo>
                <a:lnTo>
                  <a:pt x="66493" y="1130300"/>
                </a:lnTo>
                <a:lnTo>
                  <a:pt x="52721" y="1092200"/>
                </a:lnTo>
                <a:lnTo>
                  <a:pt x="39332" y="1041400"/>
                </a:lnTo>
                <a:lnTo>
                  <a:pt x="26361" y="990600"/>
                </a:lnTo>
                <a:lnTo>
                  <a:pt x="13844" y="939800"/>
                </a:lnTo>
                <a:lnTo>
                  <a:pt x="1815" y="889000"/>
                </a:lnTo>
                <a:lnTo>
                  <a:pt x="0" y="876300"/>
                </a:lnTo>
                <a:lnTo>
                  <a:pt x="11257" y="876300"/>
                </a:lnTo>
                <a:lnTo>
                  <a:pt x="12718" y="889000"/>
                </a:lnTo>
                <a:lnTo>
                  <a:pt x="24744" y="939800"/>
                </a:lnTo>
                <a:lnTo>
                  <a:pt x="37241" y="990600"/>
                </a:lnTo>
                <a:lnTo>
                  <a:pt x="50159" y="1041400"/>
                </a:lnTo>
                <a:lnTo>
                  <a:pt x="63443" y="1079500"/>
                </a:lnTo>
                <a:lnTo>
                  <a:pt x="77043" y="1130300"/>
                </a:lnTo>
                <a:lnTo>
                  <a:pt x="102674" y="1219200"/>
                </a:lnTo>
                <a:lnTo>
                  <a:pt x="122498" y="1282700"/>
                </a:lnTo>
                <a:lnTo>
                  <a:pt x="137246" y="1320800"/>
                </a:lnTo>
                <a:lnTo>
                  <a:pt x="154450" y="1358900"/>
                </a:lnTo>
                <a:lnTo>
                  <a:pt x="178464" y="1397000"/>
                </a:lnTo>
                <a:lnTo>
                  <a:pt x="205550" y="1447800"/>
                </a:lnTo>
                <a:lnTo>
                  <a:pt x="235638" y="1485900"/>
                </a:lnTo>
                <a:lnTo>
                  <a:pt x="268656" y="1524000"/>
                </a:lnTo>
                <a:lnTo>
                  <a:pt x="304531" y="1562100"/>
                </a:lnTo>
                <a:lnTo>
                  <a:pt x="305996" y="1562100"/>
                </a:lnTo>
                <a:lnTo>
                  <a:pt x="305996" y="1714500"/>
                </a:lnTo>
                <a:close/>
              </a:path>
              <a:path w="963930" h="1714500">
                <a:moveTo>
                  <a:pt x="832754" y="901700"/>
                </a:moveTo>
                <a:lnTo>
                  <a:pt x="816230" y="901700"/>
                </a:lnTo>
                <a:lnTo>
                  <a:pt x="832834" y="889000"/>
                </a:lnTo>
                <a:lnTo>
                  <a:pt x="852027" y="876300"/>
                </a:lnTo>
                <a:lnTo>
                  <a:pt x="871344" y="876300"/>
                </a:lnTo>
                <a:lnTo>
                  <a:pt x="851027" y="889000"/>
                </a:lnTo>
                <a:lnTo>
                  <a:pt x="832754" y="901700"/>
                </a:lnTo>
                <a:close/>
              </a:path>
              <a:path w="963930" h="1714500">
                <a:moveTo>
                  <a:pt x="877284" y="1714500"/>
                </a:moveTo>
                <a:lnTo>
                  <a:pt x="867108" y="1714500"/>
                </a:lnTo>
                <a:lnTo>
                  <a:pt x="867108" y="1562100"/>
                </a:lnTo>
                <a:lnTo>
                  <a:pt x="868926" y="1562100"/>
                </a:lnTo>
                <a:lnTo>
                  <a:pt x="885132" y="1549400"/>
                </a:lnTo>
                <a:lnTo>
                  <a:pt x="899907" y="1524000"/>
                </a:lnTo>
                <a:lnTo>
                  <a:pt x="913183" y="1511300"/>
                </a:lnTo>
                <a:lnTo>
                  <a:pt x="924892" y="1498600"/>
                </a:lnTo>
                <a:lnTo>
                  <a:pt x="934017" y="1473200"/>
                </a:lnTo>
                <a:lnTo>
                  <a:pt x="941745" y="1460500"/>
                </a:lnTo>
                <a:lnTo>
                  <a:pt x="948043" y="1435100"/>
                </a:lnTo>
                <a:lnTo>
                  <a:pt x="952875" y="1422400"/>
                </a:lnTo>
                <a:lnTo>
                  <a:pt x="952875" y="952500"/>
                </a:lnTo>
                <a:lnTo>
                  <a:pt x="947333" y="927100"/>
                </a:lnTo>
                <a:lnTo>
                  <a:pt x="934432" y="901700"/>
                </a:lnTo>
                <a:lnTo>
                  <a:pt x="915670" y="889000"/>
                </a:lnTo>
                <a:lnTo>
                  <a:pt x="892548" y="876300"/>
                </a:lnTo>
                <a:lnTo>
                  <a:pt x="894365" y="876300"/>
                </a:lnTo>
                <a:lnTo>
                  <a:pt x="920792" y="889000"/>
                </a:lnTo>
                <a:lnTo>
                  <a:pt x="942245" y="901700"/>
                </a:lnTo>
                <a:lnTo>
                  <a:pt x="957020" y="927100"/>
                </a:lnTo>
                <a:lnTo>
                  <a:pt x="963414" y="952500"/>
                </a:lnTo>
                <a:lnTo>
                  <a:pt x="963051" y="1422400"/>
                </a:lnTo>
                <a:lnTo>
                  <a:pt x="958150" y="1447800"/>
                </a:lnTo>
                <a:lnTo>
                  <a:pt x="951648" y="1460500"/>
                </a:lnTo>
                <a:lnTo>
                  <a:pt x="943579" y="1485900"/>
                </a:lnTo>
                <a:lnTo>
                  <a:pt x="933977" y="1498600"/>
                </a:lnTo>
                <a:lnTo>
                  <a:pt x="922053" y="1511300"/>
                </a:lnTo>
                <a:lnTo>
                  <a:pt x="908629" y="1536700"/>
                </a:lnTo>
                <a:lnTo>
                  <a:pt x="893706" y="1549400"/>
                </a:lnTo>
                <a:lnTo>
                  <a:pt x="877284" y="1562100"/>
                </a:lnTo>
                <a:lnTo>
                  <a:pt x="877284" y="1714500"/>
                </a:lnTo>
                <a:close/>
              </a:path>
            </a:pathLst>
          </a:custGeom>
          <a:solidFill>
            <a:srgbClr val="070707"/>
          </a:solidFill>
        </p:spPr>
        <p:txBody>
          <a:bodyPr wrap="square" lIns="0" tIns="0" rIns="0" bIns="0" rtlCol="0"/>
          <a:lstStyle/>
          <a:p>
            <a:endParaRPr/>
          </a:p>
        </p:txBody>
      </p:sp>
      <p:sp>
        <p:nvSpPr>
          <p:cNvPr id="24" name="object 24"/>
          <p:cNvSpPr/>
          <p:nvPr/>
        </p:nvSpPr>
        <p:spPr>
          <a:xfrm>
            <a:off x="2514600" y="338149"/>
            <a:ext cx="1207770" cy="1177925"/>
          </a:xfrm>
          <a:custGeom>
            <a:avLst/>
            <a:gdLst/>
            <a:ahLst/>
            <a:cxnLst/>
            <a:rect l="l" t="t" r="r" b="b"/>
            <a:pathLst>
              <a:path w="1207770" h="1177925">
                <a:moveTo>
                  <a:pt x="1207435" y="817203"/>
                </a:moveTo>
                <a:lnTo>
                  <a:pt x="936658" y="817203"/>
                </a:lnTo>
                <a:lnTo>
                  <a:pt x="971304" y="809314"/>
                </a:lnTo>
                <a:lnTo>
                  <a:pt x="997068" y="793642"/>
                </a:lnTo>
                <a:lnTo>
                  <a:pt x="1013697" y="777464"/>
                </a:lnTo>
                <a:lnTo>
                  <a:pt x="1020940" y="768057"/>
                </a:lnTo>
                <a:lnTo>
                  <a:pt x="1035622" y="733647"/>
                </a:lnTo>
                <a:lnTo>
                  <a:pt x="1038424" y="695275"/>
                </a:lnTo>
                <a:lnTo>
                  <a:pt x="1029345" y="655835"/>
                </a:lnTo>
                <a:lnTo>
                  <a:pt x="1008387" y="618222"/>
                </a:lnTo>
                <a:lnTo>
                  <a:pt x="1207435" y="618222"/>
                </a:lnTo>
                <a:lnTo>
                  <a:pt x="1207435" y="817203"/>
                </a:lnTo>
                <a:close/>
              </a:path>
              <a:path w="1207770" h="1177925">
                <a:moveTo>
                  <a:pt x="933207" y="816904"/>
                </a:moveTo>
                <a:lnTo>
                  <a:pt x="650042" y="816904"/>
                </a:lnTo>
                <a:lnTo>
                  <a:pt x="650042" y="618521"/>
                </a:lnTo>
                <a:lnTo>
                  <a:pt x="850584" y="618521"/>
                </a:lnTo>
                <a:lnTo>
                  <a:pt x="832409" y="664694"/>
                </a:lnTo>
                <a:lnTo>
                  <a:pt x="827795" y="710108"/>
                </a:lnTo>
                <a:lnTo>
                  <a:pt x="836294" y="751309"/>
                </a:lnTo>
                <a:lnTo>
                  <a:pt x="857458" y="784839"/>
                </a:lnTo>
                <a:lnTo>
                  <a:pt x="890670" y="807989"/>
                </a:lnTo>
                <a:lnTo>
                  <a:pt x="912389" y="815096"/>
                </a:lnTo>
                <a:lnTo>
                  <a:pt x="933207" y="816904"/>
                </a:lnTo>
                <a:close/>
              </a:path>
              <a:path w="1207770" h="1177925">
                <a:moveTo>
                  <a:pt x="557453" y="1010707"/>
                </a:moveTo>
                <a:lnTo>
                  <a:pt x="494092" y="983441"/>
                </a:lnTo>
                <a:lnTo>
                  <a:pt x="459321" y="924397"/>
                </a:lnTo>
                <a:lnTo>
                  <a:pt x="457570" y="889424"/>
                </a:lnTo>
                <a:lnTo>
                  <a:pt x="469599" y="852850"/>
                </a:lnTo>
                <a:lnTo>
                  <a:pt x="492612" y="824957"/>
                </a:lnTo>
                <a:lnTo>
                  <a:pt x="521789" y="805774"/>
                </a:lnTo>
                <a:lnTo>
                  <a:pt x="552311" y="795327"/>
                </a:lnTo>
                <a:lnTo>
                  <a:pt x="587629" y="793600"/>
                </a:lnTo>
                <a:lnTo>
                  <a:pt x="616979" y="800160"/>
                </a:lnTo>
                <a:lnTo>
                  <a:pt x="638428" y="809698"/>
                </a:lnTo>
                <a:lnTo>
                  <a:pt x="650042" y="816904"/>
                </a:lnTo>
                <a:lnTo>
                  <a:pt x="933207" y="816904"/>
                </a:lnTo>
                <a:lnTo>
                  <a:pt x="936658" y="817203"/>
                </a:lnTo>
                <a:lnTo>
                  <a:pt x="1207435" y="817203"/>
                </a:lnTo>
                <a:lnTo>
                  <a:pt x="1207435" y="973033"/>
                </a:lnTo>
                <a:lnTo>
                  <a:pt x="650042" y="973033"/>
                </a:lnTo>
                <a:lnTo>
                  <a:pt x="623064" y="995405"/>
                </a:lnTo>
                <a:lnTo>
                  <a:pt x="591351" y="1008169"/>
                </a:lnTo>
                <a:lnTo>
                  <a:pt x="557453" y="1010707"/>
                </a:lnTo>
                <a:close/>
              </a:path>
              <a:path w="1207770" h="1177925">
                <a:moveTo>
                  <a:pt x="1133315" y="1177408"/>
                </a:moveTo>
                <a:lnTo>
                  <a:pt x="650042" y="1177408"/>
                </a:lnTo>
                <a:lnTo>
                  <a:pt x="650042" y="973033"/>
                </a:lnTo>
                <a:lnTo>
                  <a:pt x="1207435" y="973033"/>
                </a:lnTo>
                <a:lnTo>
                  <a:pt x="1207435" y="1103090"/>
                </a:lnTo>
                <a:lnTo>
                  <a:pt x="1201611" y="1132022"/>
                </a:lnTo>
                <a:lnTo>
                  <a:pt x="1185729" y="1155645"/>
                </a:lnTo>
                <a:lnTo>
                  <a:pt x="1162170" y="1171570"/>
                </a:lnTo>
                <a:lnTo>
                  <a:pt x="1133315" y="1177408"/>
                </a:lnTo>
                <a:close/>
              </a:path>
              <a:path w="1207770" h="1177925">
                <a:moveTo>
                  <a:pt x="212792" y="568476"/>
                </a:moveTo>
                <a:lnTo>
                  <a:pt x="0" y="568476"/>
                </a:lnTo>
                <a:lnTo>
                  <a:pt x="0" y="50644"/>
                </a:lnTo>
                <a:lnTo>
                  <a:pt x="3983" y="30973"/>
                </a:lnTo>
                <a:lnTo>
                  <a:pt x="14832" y="14871"/>
                </a:lnTo>
                <a:lnTo>
                  <a:pt x="30890" y="3994"/>
                </a:lnTo>
                <a:lnTo>
                  <a:pt x="50503" y="0"/>
                </a:lnTo>
                <a:lnTo>
                  <a:pt x="567249" y="0"/>
                </a:lnTo>
                <a:lnTo>
                  <a:pt x="567249" y="220857"/>
                </a:lnTo>
                <a:lnTo>
                  <a:pt x="744103" y="220857"/>
                </a:lnTo>
                <a:lnTo>
                  <a:pt x="749298" y="226851"/>
                </a:lnTo>
                <a:lnTo>
                  <a:pt x="762565" y="255085"/>
                </a:lnTo>
                <a:lnTo>
                  <a:pt x="767791" y="286186"/>
                </a:lnTo>
                <a:lnTo>
                  <a:pt x="764667" y="315315"/>
                </a:lnTo>
                <a:lnTo>
                  <a:pt x="754454" y="342337"/>
                </a:lnTo>
                <a:lnTo>
                  <a:pt x="742016" y="359905"/>
                </a:lnTo>
                <a:lnTo>
                  <a:pt x="566950" y="359905"/>
                </a:lnTo>
                <a:lnTo>
                  <a:pt x="566950" y="382680"/>
                </a:lnTo>
                <a:lnTo>
                  <a:pt x="284826" y="382680"/>
                </a:lnTo>
                <a:lnTo>
                  <a:pt x="248392" y="391553"/>
                </a:lnTo>
                <a:lnTo>
                  <a:pt x="205561" y="426043"/>
                </a:lnTo>
                <a:lnTo>
                  <a:pt x="187073" y="467169"/>
                </a:lnTo>
                <a:lnTo>
                  <a:pt x="185520" y="501500"/>
                </a:lnTo>
                <a:lnTo>
                  <a:pt x="194168" y="536055"/>
                </a:lnTo>
                <a:lnTo>
                  <a:pt x="212792" y="568476"/>
                </a:lnTo>
                <a:close/>
              </a:path>
              <a:path w="1207770" h="1177925">
                <a:moveTo>
                  <a:pt x="744103" y="220857"/>
                </a:moveTo>
                <a:lnTo>
                  <a:pt x="567249" y="220857"/>
                </a:lnTo>
                <a:lnTo>
                  <a:pt x="596216" y="195287"/>
                </a:lnTo>
                <a:lnTo>
                  <a:pt x="630423" y="180589"/>
                </a:lnTo>
                <a:lnTo>
                  <a:pt x="666815" y="177410"/>
                </a:lnTo>
                <a:lnTo>
                  <a:pt x="702338" y="186395"/>
                </a:lnTo>
                <a:lnTo>
                  <a:pt x="728914" y="203336"/>
                </a:lnTo>
                <a:lnTo>
                  <a:pt x="744103" y="220857"/>
                </a:lnTo>
                <a:close/>
              </a:path>
              <a:path w="1207770" h="1177925">
                <a:moveTo>
                  <a:pt x="640248" y="398300"/>
                </a:moveTo>
                <a:lnTo>
                  <a:pt x="601470" y="385606"/>
                </a:lnTo>
                <a:lnTo>
                  <a:pt x="566950" y="359905"/>
                </a:lnTo>
                <a:lnTo>
                  <a:pt x="742016" y="359905"/>
                </a:lnTo>
                <a:lnTo>
                  <a:pt x="737908" y="365706"/>
                </a:lnTo>
                <a:lnTo>
                  <a:pt x="715787" y="383879"/>
                </a:lnTo>
                <a:lnTo>
                  <a:pt x="679587" y="397790"/>
                </a:lnTo>
                <a:lnTo>
                  <a:pt x="640248" y="398300"/>
                </a:lnTo>
                <a:close/>
              </a:path>
              <a:path w="1207770" h="1177925">
                <a:moveTo>
                  <a:pt x="566950" y="568177"/>
                </a:moveTo>
                <a:lnTo>
                  <a:pt x="356844" y="568177"/>
                </a:lnTo>
                <a:lnTo>
                  <a:pt x="378984" y="542152"/>
                </a:lnTo>
                <a:lnTo>
                  <a:pt x="391625" y="511239"/>
                </a:lnTo>
                <a:lnTo>
                  <a:pt x="394124" y="478078"/>
                </a:lnTo>
                <a:lnTo>
                  <a:pt x="385835" y="445311"/>
                </a:lnTo>
                <a:lnTo>
                  <a:pt x="368544" y="418163"/>
                </a:lnTo>
                <a:lnTo>
                  <a:pt x="344522" y="398038"/>
                </a:lnTo>
                <a:lnTo>
                  <a:pt x="315906" y="385892"/>
                </a:lnTo>
                <a:lnTo>
                  <a:pt x="284826" y="382680"/>
                </a:lnTo>
                <a:lnTo>
                  <a:pt x="566950" y="382680"/>
                </a:lnTo>
                <a:lnTo>
                  <a:pt x="566950" y="568177"/>
                </a:lnTo>
                <a:close/>
              </a:path>
            </a:pathLst>
          </a:custGeom>
          <a:solidFill>
            <a:srgbClr val="DE665E"/>
          </a:solidFill>
        </p:spPr>
        <p:txBody>
          <a:bodyPr wrap="square" lIns="0" tIns="0" rIns="0" bIns="0" rtlCol="0"/>
          <a:lstStyle/>
          <a:p>
            <a:endParaRPr/>
          </a:p>
        </p:txBody>
      </p:sp>
      <p:sp>
        <p:nvSpPr>
          <p:cNvPr id="25" name="object 25"/>
          <p:cNvSpPr/>
          <p:nvPr/>
        </p:nvSpPr>
        <p:spPr>
          <a:xfrm>
            <a:off x="2609933" y="43027"/>
            <a:ext cx="1441450" cy="1469390"/>
          </a:xfrm>
          <a:custGeom>
            <a:avLst/>
            <a:gdLst/>
            <a:ahLst/>
            <a:cxnLst/>
            <a:rect l="l" t="t" r="r" b="b"/>
            <a:pathLst>
              <a:path w="1441450" h="1469389">
                <a:moveTo>
                  <a:pt x="818602" y="330063"/>
                </a:moveTo>
                <a:lnTo>
                  <a:pt x="767196" y="118498"/>
                </a:lnTo>
                <a:lnTo>
                  <a:pt x="1247480" y="1030"/>
                </a:lnTo>
                <a:lnTo>
                  <a:pt x="1271749" y="0"/>
                </a:lnTo>
                <a:lnTo>
                  <a:pt x="1293693" y="8105"/>
                </a:lnTo>
                <a:lnTo>
                  <a:pt x="1310986" y="23910"/>
                </a:lnTo>
                <a:lnTo>
                  <a:pt x="1321301" y="45980"/>
                </a:lnTo>
                <a:lnTo>
                  <a:pt x="1374906" y="266471"/>
                </a:lnTo>
                <a:lnTo>
                  <a:pt x="917663" y="266471"/>
                </a:lnTo>
                <a:lnTo>
                  <a:pt x="879609" y="275486"/>
                </a:lnTo>
                <a:lnTo>
                  <a:pt x="845421" y="297030"/>
                </a:lnTo>
                <a:lnTo>
                  <a:pt x="818602" y="330063"/>
                </a:lnTo>
                <a:close/>
              </a:path>
              <a:path w="1441450" h="1469389">
                <a:moveTo>
                  <a:pt x="1429362" y="490462"/>
                </a:moveTo>
                <a:lnTo>
                  <a:pt x="920666" y="490462"/>
                </a:lnTo>
                <a:lnTo>
                  <a:pt x="955634" y="485030"/>
                </a:lnTo>
                <a:lnTo>
                  <a:pt x="987463" y="468811"/>
                </a:lnTo>
                <a:lnTo>
                  <a:pt x="1009832" y="446696"/>
                </a:lnTo>
                <a:lnTo>
                  <a:pt x="1025196" y="419328"/>
                </a:lnTo>
                <a:lnTo>
                  <a:pt x="1032602" y="388532"/>
                </a:lnTo>
                <a:lnTo>
                  <a:pt x="1031098" y="356134"/>
                </a:lnTo>
                <a:lnTo>
                  <a:pt x="1004574" y="302795"/>
                </a:lnTo>
                <a:lnTo>
                  <a:pt x="956082" y="271025"/>
                </a:lnTo>
                <a:lnTo>
                  <a:pt x="917663" y="266471"/>
                </a:lnTo>
                <a:lnTo>
                  <a:pt x="1374906" y="266471"/>
                </a:lnTo>
                <a:lnTo>
                  <a:pt x="1429362" y="490462"/>
                </a:lnTo>
                <a:close/>
              </a:path>
              <a:path w="1441450" h="1469389">
                <a:moveTo>
                  <a:pt x="1053218" y="1469114"/>
                </a:moveTo>
                <a:lnTo>
                  <a:pt x="567554" y="1469114"/>
                </a:lnTo>
                <a:lnTo>
                  <a:pt x="565761" y="1467316"/>
                </a:lnTo>
                <a:lnTo>
                  <a:pt x="565761" y="1464919"/>
                </a:lnTo>
                <a:lnTo>
                  <a:pt x="65751" y="1464919"/>
                </a:lnTo>
                <a:lnTo>
                  <a:pt x="41752" y="1460077"/>
                </a:lnTo>
                <a:lnTo>
                  <a:pt x="22184" y="1446863"/>
                </a:lnTo>
                <a:lnTo>
                  <a:pt x="9006" y="1427244"/>
                </a:lnTo>
                <a:lnTo>
                  <a:pt x="4178" y="1403186"/>
                </a:lnTo>
                <a:lnTo>
                  <a:pt x="4178" y="910227"/>
                </a:lnTo>
                <a:lnTo>
                  <a:pt x="1784" y="910227"/>
                </a:lnTo>
                <a:lnTo>
                  <a:pt x="0" y="908429"/>
                </a:lnTo>
                <a:lnTo>
                  <a:pt x="60" y="387600"/>
                </a:lnTo>
                <a:lnTo>
                  <a:pt x="4300" y="366562"/>
                </a:lnTo>
                <a:lnTo>
                  <a:pt x="16025" y="349129"/>
                </a:lnTo>
                <a:lnTo>
                  <a:pt x="33410" y="337372"/>
                </a:lnTo>
                <a:lnTo>
                  <a:pt x="54690" y="333060"/>
                </a:lnTo>
                <a:lnTo>
                  <a:pt x="574126" y="333060"/>
                </a:lnTo>
                <a:lnTo>
                  <a:pt x="575919" y="334858"/>
                </a:lnTo>
                <a:lnTo>
                  <a:pt x="575919" y="341151"/>
                </a:lnTo>
                <a:lnTo>
                  <a:pt x="54696" y="341151"/>
                </a:lnTo>
                <a:lnTo>
                  <a:pt x="36740" y="344826"/>
                </a:lnTo>
                <a:lnTo>
                  <a:pt x="22007" y="354823"/>
                </a:lnTo>
                <a:lnTo>
                  <a:pt x="12037" y="369596"/>
                </a:lnTo>
                <a:lnTo>
                  <a:pt x="8371" y="387600"/>
                </a:lnTo>
                <a:lnTo>
                  <a:pt x="8371" y="901237"/>
                </a:lnTo>
                <a:lnTo>
                  <a:pt x="372004" y="901237"/>
                </a:lnTo>
                <a:lnTo>
                  <a:pt x="371791" y="901536"/>
                </a:lnTo>
                <a:lnTo>
                  <a:pt x="575919" y="901536"/>
                </a:lnTo>
                <a:lnTo>
                  <a:pt x="575919" y="901836"/>
                </a:lnTo>
                <a:lnTo>
                  <a:pt x="772277" y="901836"/>
                </a:lnTo>
                <a:lnTo>
                  <a:pt x="773472" y="902735"/>
                </a:lnTo>
                <a:lnTo>
                  <a:pt x="774369" y="903934"/>
                </a:lnTo>
                <a:lnTo>
                  <a:pt x="774967" y="905132"/>
                </a:lnTo>
                <a:lnTo>
                  <a:pt x="774967" y="906930"/>
                </a:lnTo>
                <a:lnTo>
                  <a:pt x="774369" y="908129"/>
                </a:lnTo>
                <a:lnTo>
                  <a:pt x="773658" y="909927"/>
                </a:lnTo>
                <a:lnTo>
                  <a:pt x="574126" y="909927"/>
                </a:lnTo>
                <a:lnTo>
                  <a:pt x="574126" y="1080777"/>
                </a:lnTo>
                <a:lnTo>
                  <a:pt x="502098" y="1080777"/>
                </a:lnTo>
                <a:lnTo>
                  <a:pt x="438439" y="1094225"/>
                </a:lnTo>
                <a:lnTo>
                  <a:pt x="405115" y="1120858"/>
                </a:lnTo>
                <a:lnTo>
                  <a:pt x="376274" y="1194016"/>
                </a:lnTo>
                <a:lnTo>
                  <a:pt x="383031" y="1227602"/>
                </a:lnTo>
                <a:lnTo>
                  <a:pt x="400072" y="1256834"/>
                </a:lnTo>
                <a:lnTo>
                  <a:pt x="425237" y="1279605"/>
                </a:lnTo>
                <a:lnTo>
                  <a:pt x="456371" y="1293806"/>
                </a:lnTo>
                <a:lnTo>
                  <a:pt x="485987" y="1297655"/>
                </a:lnTo>
                <a:lnTo>
                  <a:pt x="574126" y="1297655"/>
                </a:lnTo>
                <a:lnTo>
                  <a:pt x="574126" y="1460424"/>
                </a:lnTo>
                <a:lnTo>
                  <a:pt x="1087362" y="1460424"/>
                </a:lnTo>
                <a:lnTo>
                  <a:pt x="1083609" y="1462957"/>
                </a:lnTo>
                <a:lnTo>
                  <a:pt x="1053218" y="1469114"/>
                </a:lnTo>
                <a:close/>
              </a:path>
              <a:path w="1441450" h="1469389">
                <a:moveTo>
                  <a:pt x="571741" y="562308"/>
                </a:moveTo>
                <a:lnTo>
                  <a:pt x="569948" y="561709"/>
                </a:lnTo>
                <a:lnTo>
                  <a:pt x="568453" y="561110"/>
                </a:lnTo>
                <a:lnTo>
                  <a:pt x="567258" y="559611"/>
                </a:lnTo>
                <a:lnTo>
                  <a:pt x="567258" y="341151"/>
                </a:lnTo>
                <a:lnTo>
                  <a:pt x="575919" y="341151"/>
                </a:lnTo>
                <a:lnTo>
                  <a:pt x="575919" y="547325"/>
                </a:lnTo>
                <a:lnTo>
                  <a:pt x="589345" y="547325"/>
                </a:lnTo>
                <a:lnTo>
                  <a:pt x="574431" y="560510"/>
                </a:lnTo>
                <a:lnTo>
                  <a:pt x="573534" y="561709"/>
                </a:lnTo>
                <a:lnTo>
                  <a:pt x="571741" y="562308"/>
                </a:lnTo>
                <a:close/>
              </a:path>
              <a:path w="1441450" h="1469389">
                <a:moveTo>
                  <a:pt x="901389" y="671089"/>
                </a:moveTo>
                <a:lnTo>
                  <a:pt x="852075" y="468511"/>
                </a:lnTo>
                <a:lnTo>
                  <a:pt x="885250" y="484993"/>
                </a:lnTo>
                <a:lnTo>
                  <a:pt x="920666" y="490462"/>
                </a:lnTo>
                <a:lnTo>
                  <a:pt x="1429362" y="490462"/>
                </a:lnTo>
                <a:lnTo>
                  <a:pt x="1441148" y="538940"/>
                </a:lnTo>
                <a:lnTo>
                  <a:pt x="1246883" y="586588"/>
                </a:lnTo>
                <a:lnTo>
                  <a:pt x="1273071" y="610093"/>
                </a:lnTo>
                <a:lnTo>
                  <a:pt x="1281767" y="623741"/>
                </a:lnTo>
                <a:lnTo>
                  <a:pt x="1094160" y="623741"/>
                </a:lnTo>
                <a:lnTo>
                  <a:pt x="901389" y="671089"/>
                </a:lnTo>
                <a:close/>
              </a:path>
              <a:path w="1441450" h="1469389">
                <a:moveTo>
                  <a:pt x="589345" y="547325"/>
                </a:moveTo>
                <a:lnTo>
                  <a:pt x="575919" y="547325"/>
                </a:lnTo>
                <a:lnTo>
                  <a:pt x="605269" y="525111"/>
                </a:lnTo>
                <a:lnTo>
                  <a:pt x="638794" y="512787"/>
                </a:lnTo>
                <a:lnTo>
                  <a:pt x="674056" y="510915"/>
                </a:lnTo>
                <a:lnTo>
                  <a:pt x="703040" y="518580"/>
                </a:lnTo>
                <a:lnTo>
                  <a:pt x="670256" y="518580"/>
                </a:lnTo>
                <a:lnTo>
                  <a:pt x="635101" y="521740"/>
                </a:lnTo>
                <a:lnTo>
                  <a:pt x="602188" y="535970"/>
                </a:lnTo>
                <a:lnTo>
                  <a:pt x="589345" y="547325"/>
                </a:lnTo>
                <a:close/>
              </a:path>
              <a:path w="1441450" h="1469389">
                <a:moveTo>
                  <a:pt x="706921" y="731248"/>
                </a:moveTo>
                <a:lnTo>
                  <a:pt x="644292" y="731248"/>
                </a:lnTo>
                <a:lnTo>
                  <a:pt x="682314" y="730995"/>
                </a:lnTo>
                <a:lnTo>
                  <a:pt x="717590" y="717538"/>
                </a:lnTo>
                <a:lnTo>
                  <a:pt x="738753" y="700054"/>
                </a:lnTo>
                <a:lnTo>
                  <a:pt x="754650" y="677457"/>
                </a:lnTo>
                <a:lnTo>
                  <a:pt x="764494" y="651376"/>
                </a:lnTo>
                <a:lnTo>
                  <a:pt x="767501" y="623441"/>
                </a:lnTo>
                <a:lnTo>
                  <a:pt x="762528" y="593198"/>
                </a:lnTo>
                <a:lnTo>
                  <a:pt x="749681" y="566017"/>
                </a:lnTo>
                <a:lnTo>
                  <a:pt x="730053" y="543499"/>
                </a:lnTo>
                <a:lnTo>
                  <a:pt x="704738" y="527247"/>
                </a:lnTo>
                <a:lnTo>
                  <a:pt x="670256" y="518580"/>
                </a:lnTo>
                <a:lnTo>
                  <a:pt x="703040" y="518580"/>
                </a:lnTo>
                <a:lnTo>
                  <a:pt x="757109" y="561784"/>
                </a:lnTo>
                <a:lnTo>
                  <a:pt x="776461" y="623741"/>
                </a:lnTo>
                <a:lnTo>
                  <a:pt x="773225" y="654022"/>
                </a:lnTo>
                <a:lnTo>
                  <a:pt x="762676" y="681915"/>
                </a:lnTo>
                <a:lnTo>
                  <a:pt x="745570" y="706043"/>
                </a:lnTo>
                <a:lnTo>
                  <a:pt x="722664" y="725030"/>
                </a:lnTo>
                <a:lnTo>
                  <a:pt x="706921" y="731248"/>
                </a:lnTo>
                <a:close/>
              </a:path>
              <a:path w="1441450" h="1469389">
                <a:moveTo>
                  <a:pt x="1184073" y="798463"/>
                </a:moveTo>
                <a:lnTo>
                  <a:pt x="1126933" y="771109"/>
                </a:lnTo>
                <a:lnTo>
                  <a:pt x="1096345" y="732128"/>
                </a:lnTo>
                <a:lnTo>
                  <a:pt x="1084802" y="660956"/>
                </a:lnTo>
                <a:lnTo>
                  <a:pt x="1094160" y="623741"/>
                </a:lnTo>
                <a:lnTo>
                  <a:pt x="1281767" y="623741"/>
                </a:lnTo>
                <a:lnTo>
                  <a:pt x="1291414" y="638880"/>
                </a:lnTo>
                <a:lnTo>
                  <a:pt x="1301015" y="671039"/>
                </a:lnTo>
                <a:lnTo>
                  <a:pt x="1300976" y="704658"/>
                </a:lnTo>
                <a:lnTo>
                  <a:pt x="1277965" y="759380"/>
                </a:lnTo>
                <a:lnTo>
                  <a:pt x="1225364" y="796352"/>
                </a:lnTo>
                <a:lnTo>
                  <a:pt x="1184073" y="798463"/>
                </a:lnTo>
                <a:close/>
              </a:path>
              <a:path w="1441450" h="1469389">
                <a:moveTo>
                  <a:pt x="575919" y="901536"/>
                </a:moveTo>
                <a:lnTo>
                  <a:pt x="567252" y="901536"/>
                </a:lnTo>
                <a:lnTo>
                  <a:pt x="567252" y="695662"/>
                </a:lnTo>
                <a:lnTo>
                  <a:pt x="568447" y="694164"/>
                </a:lnTo>
                <a:lnTo>
                  <a:pt x="569942" y="693564"/>
                </a:lnTo>
                <a:lnTo>
                  <a:pt x="571442" y="692665"/>
                </a:lnTo>
                <a:lnTo>
                  <a:pt x="573235" y="693265"/>
                </a:lnTo>
                <a:lnTo>
                  <a:pt x="574132" y="694164"/>
                </a:lnTo>
                <a:lnTo>
                  <a:pt x="591751" y="707349"/>
                </a:lnTo>
                <a:lnTo>
                  <a:pt x="575919" y="707349"/>
                </a:lnTo>
                <a:lnTo>
                  <a:pt x="575919" y="901536"/>
                </a:lnTo>
                <a:close/>
              </a:path>
              <a:path w="1441450" h="1469389">
                <a:moveTo>
                  <a:pt x="648395" y="740575"/>
                </a:moveTo>
                <a:lnTo>
                  <a:pt x="610364" y="729792"/>
                </a:lnTo>
                <a:lnTo>
                  <a:pt x="575919" y="707349"/>
                </a:lnTo>
                <a:lnTo>
                  <a:pt x="591751" y="707349"/>
                </a:lnTo>
                <a:lnTo>
                  <a:pt x="607054" y="718802"/>
                </a:lnTo>
                <a:lnTo>
                  <a:pt x="644292" y="731248"/>
                </a:lnTo>
                <a:lnTo>
                  <a:pt x="706921" y="731248"/>
                </a:lnTo>
                <a:lnTo>
                  <a:pt x="686875" y="739166"/>
                </a:lnTo>
                <a:lnTo>
                  <a:pt x="648395" y="740575"/>
                </a:lnTo>
                <a:close/>
              </a:path>
              <a:path w="1441450" h="1469389">
                <a:moveTo>
                  <a:pt x="372004" y="901237"/>
                </a:moveTo>
                <a:lnTo>
                  <a:pt x="209209" y="901237"/>
                </a:lnTo>
                <a:lnTo>
                  <a:pt x="192711" y="868975"/>
                </a:lnTo>
                <a:lnTo>
                  <a:pt x="185520" y="835084"/>
                </a:lnTo>
                <a:lnTo>
                  <a:pt x="187856" y="801530"/>
                </a:lnTo>
                <a:lnTo>
                  <a:pt x="206171" y="761253"/>
                </a:lnTo>
                <a:lnTo>
                  <a:pt x="250796" y="725105"/>
                </a:lnTo>
                <a:lnTo>
                  <a:pt x="289303" y="715740"/>
                </a:lnTo>
                <a:lnTo>
                  <a:pt x="322085" y="719289"/>
                </a:lnTo>
                <a:lnTo>
                  <a:pt x="351841" y="732222"/>
                </a:lnTo>
                <a:lnTo>
                  <a:pt x="376554" y="753246"/>
                </a:lnTo>
                <a:lnTo>
                  <a:pt x="394206" y="781068"/>
                </a:lnTo>
                <a:lnTo>
                  <a:pt x="402472" y="812450"/>
                </a:lnTo>
                <a:lnTo>
                  <a:pt x="401155" y="844449"/>
                </a:lnTo>
                <a:lnTo>
                  <a:pt x="390760" y="874875"/>
                </a:lnTo>
                <a:lnTo>
                  <a:pt x="372004" y="901237"/>
                </a:lnTo>
                <a:close/>
              </a:path>
              <a:path w="1441450" h="1469389">
                <a:moveTo>
                  <a:pt x="892328" y="1100818"/>
                </a:moveTo>
                <a:lnTo>
                  <a:pt x="856558" y="1100818"/>
                </a:lnTo>
                <a:lnTo>
                  <a:pt x="889551" y="1093167"/>
                </a:lnTo>
                <a:lnTo>
                  <a:pt x="914277" y="1078043"/>
                </a:lnTo>
                <a:lnTo>
                  <a:pt x="930318" y="1062469"/>
                </a:lnTo>
                <a:lnTo>
                  <a:pt x="937253" y="1053470"/>
                </a:lnTo>
                <a:lnTo>
                  <a:pt x="951646" y="1019935"/>
                </a:lnTo>
                <a:lnTo>
                  <a:pt x="954214" y="982747"/>
                </a:lnTo>
                <a:lnTo>
                  <a:pt x="945239" y="944661"/>
                </a:lnTo>
                <a:lnTo>
                  <a:pt x="924999" y="908429"/>
                </a:lnTo>
                <a:lnTo>
                  <a:pt x="924103" y="906930"/>
                </a:lnTo>
                <a:lnTo>
                  <a:pt x="924222" y="905132"/>
                </a:lnTo>
                <a:lnTo>
                  <a:pt x="925298" y="902435"/>
                </a:lnTo>
                <a:lnTo>
                  <a:pt x="926793" y="901536"/>
                </a:lnTo>
                <a:lnTo>
                  <a:pt x="1129729" y="901536"/>
                </a:lnTo>
                <a:lnTo>
                  <a:pt x="1131522" y="903334"/>
                </a:lnTo>
                <a:lnTo>
                  <a:pt x="1131522" y="909927"/>
                </a:lnTo>
                <a:lnTo>
                  <a:pt x="936357" y="909927"/>
                </a:lnTo>
                <a:lnTo>
                  <a:pt x="955097" y="947260"/>
                </a:lnTo>
                <a:lnTo>
                  <a:pt x="962769" y="986081"/>
                </a:lnTo>
                <a:lnTo>
                  <a:pt x="959178" y="1023835"/>
                </a:lnTo>
                <a:lnTo>
                  <a:pt x="944127" y="1057965"/>
                </a:lnTo>
                <a:lnTo>
                  <a:pt x="935572" y="1069043"/>
                </a:lnTo>
                <a:lnTo>
                  <a:pt x="918051" y="1085684"/>
                </a:lnTo>
                <a:lnTo>
                  <a:pt x="892328" y="1100818"/>
                </a:lnTo>
                <a:close/>
              </a:path>
              <a:path w="1441450" h="1469389">
                <a:moveTo>
                  <a:pt x="856558" y="1108909"/>
                </a:moveTo>
                <a:lnTo>
                  <a:pt x="812213" y="1100631"/>
                </a:lnTo>
                <a:lnTo>
                  <a:pt x="774369" y="1075046"/>
                </a:lnTo>
                <a:lnTo>
                  <a:pt x="752934" y="1041450"/>
                </a:lnTo>
                <a:lnTo>
                  <a:pt x="743884" y="1000465"/>
                </a:lnTo>
                <a:lnTo>
                  <a:pt x="747387" y="955491"/>
                </a:lnTo>
                <a:lnTo>
                  <a:pt x="763610" y="909927"/>
                </a:lnTo>
                <a:lnTo>
                  <a:pt x="773658" y="909927"/>
                </a:lnTo>
                <a:lnTo>
                  <a:pt x="756815" y="952541"/>
                </a:lnTo>
                <a:lnTo>
                  <a:pt x="752066" y="996644"/>
                </a:lnTo>
                <a:lnTo>
                  <a:pt x="760037" y="1036871"/>
                </a:lnTo>
                <a:lnTo>
                  <a:pt x="780645" y="1069652"/>
                </a:lnTo>
                <a:lnTo>
                  <a:pt x="828348" y="1097802"/>
                </a:lnTo>
                <a:lnTo>
                  <a:pt x="856558" y="1100818"/>
                </a:lnTo>
                <a:lnTo>
                  <a:pt x="892328" y="1100818"/>
                </a:lnTo>
                <a:lnTo>
                  <a:pt x="891676" y="1101202"/>
                </a:lnTo>
                <a:lnTo>
                  <a:pt x="856558" y="1108909"/>
                </a:lnTo>
                <a:close/>
              </a:path>
              <a:path w="1441450" h="1469389">
                <a:moveTo>
                  <a:pt x="1087362" y="1460424"/>
                </a:moveTo>
                <a:lnTo>
                  <a:pt x="1053514" y="1460424"/>
                </a:lnTo>
                <a:lnTo>
                  <a:pt x="1080706" y="1454903"/>
                </a:lnTo>
                <a:lnTo>
                  <a:pt x="1102939" y="1439859"/>
                </a:lnTo>
                <a:lnTo>
                  <a:pt x="1117943" y="1417566"/>
                </a:lnTo>
                <a:lnTo>
                  <a:pt x="1123449" y="1390300"/>
                </a:lnTo>
                <a:lnTo>
                  <a:pt x="1123150" y="1390300"/>
                </a:lnTo>
                <a:lnTo>
                  <a:pt x="1123150" y="909927"/>
                </a:lnTo>
                <a:lnTo>
                  <a:pt x="1131522" y="909927"/>
                </a:lnTo>
                <a:lnTo>
                  <a:pt x="1131522" y="1390600"/>
                </a:lnTo>
                <a:lnTo>
                  <a:pt x="1125339" y="1421199"/>
                </a:lnTo>
                <a:lnTo>
                  <a:pt x="1108509" y="1446152"/>
                </a:lnTo>
                <a:lnTo>
                  <a:pt x="1087362" y="1460424"/>
                </a:lnTo>
                <a:close/>
              </a:path>
              <a:path w="1441450" h="1469389">
                <a:moveTo>
                  <a:pt x="574126" y="1297655"/>
                </a:moveTo>
                <a:lnTo>
                  <a:pt x="485987" y="1297655"/>
                </a:lnTo>
                <a:lnTo>
                  <a:pt x="515099" y="1293357"/>
                </a:lnTo>
                <a:lnTo>
                  <a:pt x="542194" y="1281417"/>
                </a:lnTo>
                <a:lnTo>
                  <a:pt x="565758" y="1262341"/>
                </a:lnTo>
                <a:lnTo>
                  <a:pt x="565758" y="1102616"/>
                </a:lnTo>
                <a:lnTo>
                  <a:pt x="534853" y="1087356"/>
                </a:lnTo>
                <a:lnTo>
                  <a:pt x="502098" y="1080777"/>
                </a:lnTo>
                <a:lnTo>
                  <a:pt x="574126" y="1080777"/>
                </a:lnTo>
                <a:lnTo>
                  <a:pt x="574126" y="1297655"/>
                </a:lnTo>
                <a:close/>
              </a:path>
            </a:pathLst>
          </a:custGeom>
          <a:solidFill>
            <a:srgbClr val="070707"/>
          </a:solidFill>
        </p:spPr>
        <p:txBody>
          <a:bodyPr wrap="square" lIns="0" tIns="0" rIns="0" bIns="0" rtlCol="0"/>
          <a:lstStyle/>
          <a:p>
            <a:endParaRPr/>
          </a:p>
        </p:txBody>
      </p:sp>
      <p:sp>
        <p:nvSpPr>
          <p:cNvPr id="26" name="object 26"/>
          <p:cNvSpPr/>
          <p:nvPr/>
        </p:nvSpPr>
        <p:spPr>
          <a:xfrm>
            <a:off x="6958545" y="5860574"/>
            <a:ext cx="4114789" cy="4114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8E8E8"/>
          </a:solidFill>
        </p:spPr>
        <p:txBody>
          <a:bodyPr wrap="square" lIns="0" tIns="0" rIns="0" bIns="0" rtlCol="0"/>
          <a:lstStyle/>
          <a:p>
            <a:endParaRPr/>
          </a:p>
        </p:txBody>
      </p:sp>
      <p:sp>
        <p:nvSpPr>
          <p:cNvPr id="3" name="object 3"/>
          <p:cNvSpPr/>
          <p:nvPr/>
        </p:nvSpPr>
        <p:spPr>
          <a:xfrm>
            <a:off x="17172263" y="6280786"/>
            <a:ext cx="573405" cy="1141730"/>
          </a:xfrm>
          <a:custGeom>
            <a:avLst/>
            <a:gdLst/>
            <a:ahLst/>
            <a:cxnLst/>
            <a:rect l="l" t="t" r="r" b="b"/>
            <a:pathLst>
              <a:path w="573405" h="1141729">
                <a:moveTo>
                  <a:pt x="573285" y="0"/>
                </a:moveTo>
                <a:lnTo>
                  <a:pt x="573285" y="1141214"/>
                </a:lnTo>
                <a:lnTo>
                  <a:pt x="0" y="1141214"/>
                </a:lnTo>
                <a:lnTo>
                  <a:pt x="0" y="0"/>
                </a:lnTo>
                <a:lnTo>
                  <a:pt x="573285" y="0"/>
                </a:lnTo>
                <a:close/>
              </a:path>
            </a:pathLst>
          </a:custGeom>
          <a:solidFill>
            <a:srgbClr val="DE665E"/>
          </a:solidFill>
        </p:spPr>
        <p:txBody>
          <a:bodyPr wrap="square" lIns="0" tIns="0" rIns="0" bIns="0" rtlCol="0"/>
          <a:lstStyle/>
          <a:p>
            <a:endParaRPr/>
          </a:p>
        </p:txBody>
      </p:sp>
      <p:sp>
        <p:nvSpPr>
          <p:cNvPr id="4" name="object 4"/>
          <p:cNvSpPr/>
          <p:nvPr/>
        </p:nvSpPr>
        <p:spPr>
          <a:xfrm>
            <a:off x="17172263" y="7994362"/>
            <a:ext cx="573405" cy="1152525"/>
          </a:xfrm>
          <a:custGeom>
            <a:avLst/>
            <a:gdLst/>
            <a:ahLst/>
            <a:cxnLst/>
            <a:rect l="l" t="t" r="r" b="b"/>
            <a:pathLst>
              <a:path w="573405" h="1152525">
                <a:moveTo>
                  <a:pt x="573285" y="0"/>
                </a:moveTo>
                <a:lnTo>
                  <a:pt x="573285" y="1151929"/>
                </a:lnTo>
                <a:lnTo>
                  <a:pt x="0" y="1151929"/>
                </a:lnTo>
                <a:lnTo>
                  <a:pt x="0" y="0"/>
                </a:lnTo>
                <a:lnTo>
                  <a:pt x="573285" y="0"/>
                </a:lnTo>
                <a:close/>
              </a:path>
            </a:pathLst>
          </a:custGeom>
          <a:solidFill>
            <a:srgbClr val="E8E8E8"/>
          </a:solidFill>
        </p:spPr>
        <p:txBody>
          <a:bodyPr wrap="square" lIns="0" tIns="0" rIns="0" bIns="0" rtlCol="0"/>
          <a:lstStyle/>
          <a:p>
            <a:endParaRPr/>
          </a:p>
        </p:txBody>
      </p:sp>
      <p:sp>
        <p:nvSpPr>
          <p:cNvPr id="5" name="object 5"/>
          <p:cNvSpPr/>
          <p:nvPr/>
        </p:nvSpPr>
        <p:spPr>
          <a:xfrm>
            <a:off x="17743454" y="8573508"/>
            <a:ext cx="544830" cy="573405"/>
          </a:xfrm>
          <a:custGeom>
            <a:avLst/>
            <a:gdLst/>
            <a:ahLst/>
            <a:cxnLst/>
            <a:rect l="l" t="t" r="r" b="b"/>
            <a:pathLst>
              <a:path w="544830" h="573404">
                <a:moveTo>
                  <a:pt x="0" y="0"/>
                </a:moveTo>
                <a:lnTo>
                  <a:pt x="544544" y="0"/>
                </a:lnTo>
                <a:lnTo>
                  <a:pt x="544544" y="573285"/>
                </a:lnTo>
                <a:lnTo>
                  <a:pt x="0" y="573285"/>
                </a:lnTo>
                <a:lnTo>
                  <a:pt x="0" y="0"/>
                </a:lnTo>
                <a:close/>
              </a:path>
            </a:pathLst>
          </a:custGeom>
          <a:solidFill>
            <a:srgbClr val="002998"/>
          </a:solidFill>
        </p:spPr>
        <p:txBody>
          <a:bodyPr wrap="square" lIns="0" tIns="0" rIns="0" bIns="0" rtlCol="0"/>
          <a:lstStyle/>
          <a:p>
            <a:endParaRPr/>
          </a:p>
        </p:txBody>
      </p:sp>
      <p:sp>
        <p:nvSpPr>
          <p:cNvPr id="6" name="object 6"/>
          <p:cNvSpPr/>
          <p:nvPr/>
        </p:nvSpPr>
        <p:spPr>
          <a:xfrm>
            <a:off x="17172265" y="9144698"/>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7" name="object 7"/>
          <p:cNvSpPr/>
          <p:nvPr/>
        </p:nvSpPr>
        <p:spPr>
          <a:xfrm>
            <a:off x="17743454" y="3427234"/>
            <a:ext cx="544830" cy="573405"/>
          </a:xfrm>
          <a:custGeom>
            <a:avLst/>
            <a:gdLst/>
            <a:ahLst/>
            <a:cxnLst/>
            <a:rect l="l" t="t" r="r" b="b"/>
            <a:pathLst>
              <a:path w="544830" h="573404">
                <a:moveTo>
                  <a:pt x="544544" y="0"/>
                </a:moveTo>
                <a:lnTo>
                  <a:pt x="544544" y="573285"/>
                </a:lnTo>
                <a:lnTo>
                  <a:pt x="0" y="573285"/>
                </a:lnTo>
                <a:lnTo>
                  <a:pt x="0" y="0"/>
                </a:lnTo>
                <a:lnTo>
                  <a:pt x="544544" y="0"/>
                </a:lnTo>
                <a:close/>
              </a:path>
            </a:pathLst>
          </a:custGeom>
          <a:solidFill>
            <a:srgbClr val="DE665E"/>
          </a:solidFill>
        </p:spPr>
        <p:txBody>
          <a:bodyPr wrap="square" lIns="0" tIns="0" rIns="0" bIns="0" rtlCol="0"/>
          <a:lstStyle/>
          <a:p>
            <a:endParaRPr/>
          </a:p>
        </p:txBody>
      </p:sp>
      <p:sp>
        <p:nvSpPr>
          <p:cNvPr id="8" name="object 8"/>
          <p:cNvSpPr/>
          <p:nvPr/>
        </p:nvSpPr>
        <p:spPr>
          <a:xfrm>
            <a:off x="17172265" y="5138403"/>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002998"/>
          </a:solidFill>
        </p:spPr>
        <p:txBody>
          <a:bodyPr wrap="square" lIns="0" tIns="0" rIns="0" bIns="0" rtlCol="0"/>
          <a:lstStyle/>
          <a:p>
            <a:endParaRPr/>
          </a:p>
        </p:txBody>
      </p:sp>
      <p:sp>
        <p:nvSpPr>
          <p:cNvPr id="9" name="object 9"/>
          <p:cNvSpPr/>
          <p:nvPr/>
        </p:nvSpPr>
        <p:spPr>
          <a:xfrm>
            <a:off x="17172265" y="3998426"/>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E8E8E8"/>
          </a:solidFill>
        </p:spPr>
        <p:txBody>
          <a:bodyPr wrap="square" lIns="0" tIns="0" rIns="0" bIns="0" rtlCol="0"/>
          <a:lstStyle/>
          <a:p>
            <a:endParaRPr/>
          </a:p>
        </p:txBody>
      </p:sp>
      <p:sp>
        <p:nvSpPr>
          <p:cNvPr id="10" name="object 10"/>
          <p:cNvSpPr/>
          <p:nvPr/>
        </p:nvSpPr>
        <p:spPr>
          <a:xfrm>
            <a:off x="17172265" y="2284850"/>
            <a:ext cx="573405" cy="573405"/>
          </a:xfrm>
          <a:custGeom>
            <a:avLst/>
            <a:gdLst/>
            <a:ahLst/>
            <a:cxnLst/>
            <a:rect l="l" t="t" r="r" b="b"/>
            <a:pathLst>
              <a:path w="573405" h="573405">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11" name="object 11"/>
          <p:cNvSpPr/>
          <p:nvPr/>
        </p:nvSpPr>
        <p:spPr>
          <a:xfrm>
            <a:off x="17743454" y="571275"/>
            <a:ext cx="544830" cy="573405"/>
          </a:xfrm>
          <a:custGeom>
            <a:avLst/>
            <a:gdLst/>
            <a:ahLst/>
            <a:cxnLst/>
            <a:rect l="l" t="t" r="r" b="b"/>
            <a:pathLst>
              <a:path w="544830" h="573405">
                <a:moveTo>
                  <a:pt x="0" y="0"/>
                </a:moveTo>
                <a:lnTo>
                  <a:pt x="544544" y="0"/>
                </a:lnTo>
                <a:lnTo>
                  <a:pt x="544544" y="573285"/>
                </a:lnTo>
                <a:lnTo>
                  <a:pt x="0" y="573285"/>
                </a:lnTo>
                <a:lnTo>
                  <a:pt x="0" y="0"/>
                </a:lnTo>
                <a:close/>
              </a:path>
            </a:pathLst>
          </a:custGeom>
          <a:solidFill>
            <a:srgbClr val="DE665E"/>
          </a:solidFill>
        </p:spPr>
        <p:txBody>
          <a:bodyPr wrap="square" lIns="0" tIns="0" rIns="0" bIns="0" rtlCol="0"/>
          <a:lstStyle/>
          <a:p>
            <a:endParaRPr/>
          </a:p>
        </p:txBody>
      </p:sp>
      <p:sp>
        <p:nvSpPr>
          <p:cNvPr id="12" name="object 12"/>
          <p:cNvSpPr/>
          <p:nvPr/>
        </p:nvSpPr>
        <p:spPr>
          <a:xfrm>
            <a:off x="17743454" y="83"/>
            <a:ext cx="544830" cy="573405"/>
          </a:xfrm>
          <a:custGeom>
            <a:avLst/>
            <a:gdLst/>
            <a:ahLst/>
            <a:cxnLst/>
            <a:rect l="l" t="t" r="r" b="b"/>
            <a:pathLst>
              <a:path w="544830" h="573405">
                <a:moveTo>
                  <a:pt x="544544" y="0"/>
                </a:moveTo>
                <a:lnTo>
                  <a:pt x="544544" y="573285"/>
                </a:lnTo>
                <a:lnTo>
                  <a:pt x="0" y="573285"/>
                </a:lnTo>
                <a:lnTo>
                  <a:pt x="0" y="0"/>
                </a:lnTo>
                <a:lnTo>
                  <a:pt x="544544" y="0"/>
                </a:lnTo>
                <a:close/>
              </a:path>
            </a:pathLst>
          </a:custGeom>
          <a:solidFill>
            <a:srgbClr val="E8E8E8"/>
          </a:solidFill>
        </p:spPr>
        <p:txBody>
          <a:bodyPr wrap="square" lIns="0" tIns="0" rIns="0" bIns="0" rtlCol="0"/>
          <a:lstStyle/>
          <a:p>
            <a:endParaRPr/>
          </a:p>
        </p:txBody>
      </p:sp>
      <p:sp>
        <p:nvSpPr>
          <p:cNvPr id="13" name="object 13"/>
          <p:cNvSpPr/>
          <p:nvPr/>
        </p:nvSpPr>
        <p:spPr>
          <a:xfrm>
            <a:off x="17743454" y="2856042"/>
            <a:ext cx="544830" cy="573405"/>
          </a:xfrm>
          <a:custGeom>
            <a:avLst/>
            <a:gdLst/>
            <a:ahLst/>
            <a:cxnLst/>
            <a:rect l="l" t="t" r="r" b="b"/>
            <a:pathLst>
              <a:path w="544830" h="573404">
                <a:moveTo>
                  <a:pt x="0" y="0"/>
                </a:moveTo>
                <a:lnTo>
                  <a:pt x="544544" y="0"/>
                </a:lnTo>
                <a:lnTo>
                  <a:pt x="544544" y="573285"/>
                </a:lnTo>
                <a:lnTo>
                  <a:pt x="0" y="573285"/>
                </a:lnTo>
                <a:lnTo>
                  <a:pt x="0" y="0"/>
                </a:lnTo>
                <a:close/>
              </a:path>
            </a:pathLst>
          </a:custGeom>
          <a:solidFill>
            <a:srgbClr val="002998"/>
          </a:solidFill>
        </p:spPr>
        <p:txBody>
          <a:bodyPr wrap="square" lIns="0" tIns="0" rIns="0" bIns="0" rtlCol="0"/>
          <a:lstStyle/>
          <a:p>
            <a:endParaRPr/>
          </a:p>
        </p:txBody>
      </p:sp>
      <p:sp>
        <p:nvSpPr>
          <p:cNvPr id="14" name="object 14"/>
          <p:cNvSpPr/>
          <p:nvPr/>
        </p:nvSpPr>
        <p:spPr>
          <a:xfrm>
            <a:off x="17743454" y="5709595"/>
            <a:ext cx="544830" cy="1141730"/>
          </a:xfrm>
          <a:custGeom>
            <a:avLst/>
            <a:gdLst/>
            <a:ahLst/>
            <a:cxnLst/>
            <a:rect l="l" t="t" r="r" b="b"/>
            <a:pathLst>
              <a:path w="544830" h="1141729">
                <a:moveTo>
                  <a:pt x="0" y="0"/>
                </a:moveTo>
                <a:lnTo>
                  <a:pt x="544544" y="0"/>
                </a:lnTo>
                <a:lnTo>
                  <a:pt x="544544" y="1141213"/>
                </a:lnTo>
                <a:lnTo>
                  <a:pt x="0" y="1141213"/>
                </a:lnTo>
                <a:lnTo>
                  <a:pt x="0" y="0"/>
                </a:lnTo>
                <a:close/>
              </a:path>
            </a:pathLst>
          </a:custGeom>
          <a:solidFill>
            <a:srgbClr val="DE665E"/>
          </a:solidFill>
        </p:spPr>
        <p:txBody>
          <a:bodyPr wrap="square" lIns="0" tIns="0" rIns="0" bIns="0" rtlCol="0"/>
          <a:lstStyle/>
          <a:p>
            <a:endParaRPr/>
          </a:p>
        </p:txBody>
      </p:sp>
      <p:sp>
        <p:nvSpPr>
          <p:cNvPr id="15" name="object 15"/>
          <p:cNvSpPr/>
          <p:nvPr/>
        </p:nvSpPr>
        <p:spPr>
          <a:xfrm>
            <a:off x="17172263" y="1142467"/>
            <a:ext cx="573405" cy="1141730"/>
          </a:xfrm>
          <a:custGeom>
            <a:avLst/>
            <a:gdLst/>
            <a:ahLst/>
            <a:cxnLst/>
            <a:rect l="l" t="t" r="r" b="b"/>
            <a:pathLst>
              <a:path w="573405" h="1141730">
                <a:moveTo>
                  <a:pt x="573285" y="0"/>
                </a:moveTo>
                <a:lnTo>
                  <a:pt x="573285" y="1141214"/>
                </a:lnTo>
                <a:lnTo>
                  <a:pt x="0" y="1141214"/>
                </a:lnTo>
                <a:lnTo>
                  <a:pt x="0" y="0"/>
                </a:lnTo>
                <a:lnTo>
                  <a:pt x="573285" y="0"/>
                </a:lnTo>
                <a:close/>
              </a:path>
            </a:pathLst>
          </a:custGeom>
          <a:solidFill>
            <a:srgbClr val="002998"/>
          </a:solidFill>
        </p:spPr>
        <p:txBody>
          <a:bodyPr wrap="square" lIns="0" tIns="0" rIns="0" bIns="0" rtlCol="0"/>
          <a:lstStyle/>
          <a:p>
            <a:endParaRPr/>
          </a:p>
        </p:txBody>
      </p:sp>
      <p:sp>
        <p:nvSpPr>
          <p:cNvPr id="16" name="object 16"/>
          <p:cNvSpPr/>
          <p:nvPr/>
        </p:nvSpPr>
        <p:spPr>
          <a:xfrm>
            <a:off x="5903571" y="4119475"/>
            <a:ext cx="4952999" cy="4457699"/>
          </a:xfrm>
          <a:prstGeom prst="rect">
            <a:avLst/>
          </a:prstGeom>
          <a:blipFill>
            <a:blip r:embed="rId2" cstate="print"/>
            <a:stretch>
              <a:fillRect/>
            </a:stretch>
          </a:blipFill>
        </p:spPr>
        <p:txBody>
          <a:bodyPr wrap="square" lIns="0" tIns="0" rIns="0" bIns="0" rtlCol="0"/>
          <a:lstStyle/>
          <a:p>
            <a:endParaRPr/>
          </a:p>
        </p:txBody>
      </p:sp>
      <p:sp>
        <p:nvSpPr>
          <p:cNvPr id="17" name="object 17"/>
          <p:cNvSpPr txBox="1">
            <a:spLocks noGrp="1"/>
          </p:cNvSpPr>
          <p:nvPr>
            <p:ph type="title"/>
          </p:nvPr>
        </p:nvSpPr>
        <p:spPr>
          <a:xfrm>
            <a:off x="1337633" y="1420008"/>
            <a:ext cx="6734809" cy="751205"/>
          </a:xfrm>
          <a:prstGeom prst="rect">
            <a:avLst/>
          </a:prstGeom>
        </p:spPr>
        <p:txBody>
          <a:bodyPr vert="horz" wrap="square" lIns="0" tIns="13970" rIns="0" bIns="0" rtlCol="0">
            <a:spAutoFit/>
          </a:bodyPr>
          <a:lstStyle/>
          <a:p>
            <a:pPr marL="12700">
              <a:lnSpc>
                <a:spcPct val="100000"/>
              </a:lnSpc>
              <a:spcBef>
                <a:spcPts val="110"/>
              </a:spcBef>
            </a:pPr>
            <a:r>
              <a:rPr sz="4750" spc="385" dirty="0">
                <a:solidFill>
                  <a:srgbClr val="002998"/>
                </a:solidFill>
              </a:rPr>
              <a:t>REAL-</a:t>
            </a:r>
            <a:r>
              <a:rPr sz="4750" spc="-1864" dirty="0">
                <a:solidFill>
                  <a:srgbClr val="002998"/>
                </a:solidFill>
              </a:rPr>
              <a:t> </a:t>
            </a:r>
            <a:r>
              <a:rPr sz="4750" spc="360" dirty="0">
                <a:solidFill>
                  <a:srgbClr val="002998"/>
                </a:solidFill>
              </a:rPr>
              <a:t>LIFE </a:t>
            </a:r>
            <a:r>
              <a:rPr sz="4750" spc="400" dirty="0">
                <a:solidFill>
                  <a:srgbClr val="002998"/>
                </a:solidFill>
              </a:rPr>
              <a:t>GRAPHS</a:t>
            </a:r>
            <a:endParaRPr sz="4750"/>
          </a:p>
        </p:txBody>
      </p:sp>
      <p:sp>
        <p:nvSpPr>
          <p:cNvPr id="18" name="object 18"/>
          <p:cNvSpPr txBox="1"/>
          <p:nvPr/>
        </p:nvSpPr>
        <p:spPr>
          <a:xfrm>
            <a:off x="1306835" y="2364692"/>
            <a:ext cx="15165069" cy="1089401"/>
          </a:xfrm>
          <a:prstGeom prst="rect">
            <a:avLst/>
          </a:prstGeom>
        </p:spPr>
        <p:txBody>
          <a:bodyPr vert="horz" wrap="square" lIns="0" tIns="12065" rIns="0" bIns="0" rtlCol="0">
            <a:spAutoFit/>
          </a:bodyPr>
          <a:lstStyle/>
          <a:p>
            <a:r>
              <a:rPr lang="en-US" sz="2400" b="1" i="1" dirty="0" smtClean="0">
                <a:solidFill>
                  <a:srgbClr val="C00000"/>
                </a:solidFill>
              </a:rPr>
              <a:t>Graph theory </a:t>
            </a:r>
            <a:r>
              <a:rPr lang="en-US" sz="2400" b="1" i="1" dirty="0" smtClean="0"/>
              <a:t>is the study of graphs, which are mathematical structures used to model pairwise relations between objects. A graph in this context is made up of </a:t>
            </a:r>
            <a:r>
              <a:rPr lang="en-US" sz="2400" b="1" i="1" dirty="0" smtClean="0">
                <a:solidFill>
                  <a:srgbClr val="C00000"/>
                </a:solidFill>
              </a:rPr>
              <a:t>vertices</a:t>
            </a:r>
            <a:r>
              <a:rPr lang="en-US" sz="2400" b="1" i="1" dirty="0" smtClean="0"/>
              <a:t> (also called nodes or points) which are connected by </a:t>
            </a:r>
            <a:r>
              <a:rPr lang="en-US" sz="2400" b="1" i="1" dirty="0" smtClean="0">
                <a:solidFill>
                  <a:srgbClr val="C00000"/>
                </a:solidFill>
              </a:rPr>
              <a:t>edges</a:t>
            </a:r>
            <a:r>
              <a:rPr lang="en-US" sz="2400" b="1" i="1" dirty="0" smtClean="0"/>
              <a:t>.</a:t>
            </a:r>
            <a:r>
              <a:rPr lang="en-US" sz="2400" dirty="0" smtClean="0"/>
              <a:t/>
            </a:r>
            <a:br>
              <a:rPr lang="en-US" sz="2400" dirty="0" smtClean="0"/>
            </a:br>
            <a:endParaRPr sz="2200" dirty="0">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2449195"/>
          </a:xfrm>
          <a:custGeom>
            <a:avLst/>
            <a:gdLst/>
            <a:ahLst/>
            <a:cxnLst/>
            <a:rect l="l" t="t" r="r" b="b"/>
            <a:pathLst>
              <a:path w="18288000" h="2449195">
                <a:moveTo>
                  <a:pt x="0" y="2449041"/>
                </a:moveTo>
                <a:lnTo>
                  <a:pt x="18287999" y="2449041"/>
                </a:lnTo>
                <a:lnTo>
                  <a:pt x="18287999" y="0"/>
                </a:lnTo>
                <a:lnTo>
                  <a:pt x="0" y="0"/>
                </a:lnTo>
                <a:lnTo>
                  <a:pt x="0" y="2449041"/>
                </a:lnTo>
                <a:close/>
              </a:path>
            </a:pathLst>
          </a:custGeom>
          <a:solidFill>
            <a:srgbClr val="070707"/>
          </a:solidFill>
        </p:spPr>
        <p:txBody>
          <a:bodyPr wrap="square" lIns="0" tIns="0" rIns="0" bIns="0" rtlCol="0"/>
          <a:lstStyle/>
          <a:p>
            <a:endParaRPr/>
          </a:p>
        </p:txBody>
      </p:sp>
      <p:sp>
        <p:nvSpPr>
          <p:cNvPr id="3" name="object 3"/>
          <p:cNvSpPr/>
          <p:nvPr/>
        </p:nvSpPr>
        <p:spPr>
          <a:xfrm>
            <a:off x="0" y="7878292"/>
            <a:ext cx="18288000" cy="2409190"/>
          </a:xfrm>
          <a:custGeom>
            <a:avLst/>
            <a:gdLst/>
            <a:ahLst/>
            <a:cxnLst/>
            <a:rect l="l" t="t" r="r" b="b"/>
            <a:pathLst>
              <a:path w="18288000" h="2409190">
                <a:moveTo>
                  <a:pt x="0" y="2408708"/>
                </a:moveTo>
                <a:lnTo>
                  <a:pt x="18287999" y="2408708"/>
                </a:lnTo>
                <a:lnTo>
                  <a:pt x="18287999" y="0"/>
                </a:lnTo>
                <a:lnTo>
                  <a:pt x="0" y="0"/>
                </a:lnTo>
                <a:lnTo>
                  <a:pt x="0" y="2408708"/>
                </a:lnTo>
                <a:close/>
              </a:path>
            </a:pathLst>
          </a:custGeom>
          <a:solidFill>
            <a:srgbClr val="070707"/>
          </a:solidFill>
        </p:spPr>
        <p:txBody>
          <a:bodyPr wrap="square" lIns="0" tIns="0" rIns="0" bIns="0" rtlCol="0"/>
          <a:lstStyle/>
          <a:p>
            <a:endParaRPr/>
          </a:p>
        </p:txBody>
      </p:sp>
      <p:sp>
        <p:nvSpPr>
          <p:cNvPr id="4" name="object 4"/>
          <p:cNvSpPr/>
          <p:nvPr/>
        </p:nvSpPr>
        <p:spPr>
          <a:xfrm>
            <a:off x="4298618" y="2449042"/>
            <a:ext cx="13989685" cy="5429250"/>
          </a:xfrm>
          <a:custGeom>
            <a:avLst/>
            <a:gdLst/>
            <a:ahLst/>
            <a:cxnLst/>
            <a:rect l="l" t="t" r="r" b="b"/>
            <a:pathLst>
              <a:path w="13989685" h="5429250">
                <a:moveTo>
                  <a:pt x="0" y="5429249"/>
                </a:moveTo>
                <a:lnTo>
                  <a:pt x="13989381" y="5429249"/>
                </a:lnTo>
                <a:lnTo>
                  <a:pt x="13989381" y="0"/>
                </a:lnTo>
                <a:lnTo>
                  <a:pt x="0" y="0"/>
                </a:lnTo>
                <a:lnTo>
                  <a:pt x="0" y="5429249"/>
                </a:lnTo>
                <a:close/>
              </a:path>
            </a:pathLst>
          </a:custGeom>
          <a:solidFill>
            <a:srgbClr val="002998"/>
          </a:solidFill>
        </p:spPr>
        <p:txBody>
          <a:bodyPr wrap="square" lIns="0" tIns="0" rIns="0" bIns="0" rtlCol="0"/>
          <a:lstStyle/>
          <a:p>
            <a:endParaRPr/>
          </a:p>
        </p:txBody>
      </p:sp>
      <p:sp>
        <p:nvSpPr>
          <p:cNvPr id="5" name="object 5"/>
          <p:cNvSpPr/>
          <p:nvPr/>
        </p:nvSpPr>
        <p:spPr>
          <a:xfrm>
            <a:off x="0" y="2449042"/>
            <a:ext cx="4222750" cy="5429250"/>
          </a:xfrm>
          <a:custGeom>
            <a:avLst/>
            <a:gdLst/>
            <a:ahLst/>
            <a:cxnLst/>
            <a:rect l="l" t="t" r="r" b="b"/>
            <a:pathLst>
              <a:path w="4222750" h="5429250">
                <a:moveTo>
                  <a:pt x="0" y="5429249"/>
                </a:moveTo>
                <a:lnTo>
                  <a:pt x="4222418" y="5429249"/>
                </a:lnTo>
                <a:lnTo>
                  <a:pt x="4222418" y="0"/>
                </a:lnTo>
                <a:lnTo>
                  <a:pt x="0" y="0"/>
                </a:lnTo>
                <a:lnTo>
                  <a:pt x="0" y="5429249"/>
                </a:lnTo>
                <a:close/>
              </a:path>
            </a:pathLst>
          </a:custGeom>
          <a:solidFill>
            <a:srgbClr val="002998"/>
          </a:solidFill>
        </p:spPr>
        <p:txBody>
          <a:bodyPr wrap="square" lIns="0" tIns="0" rIns="0" bIns="0" rtlCol="0"/>
          <a:lstStyle/>
          <a:p>
            <a:endParaRPr/>
          </a:p>
        </p:txBody>
      </p:sp>
      <p:sp>
        <p:nvSpPr>
          <p:cNvPr id="6" name="object 6"/>
          <p:cNvSpPr/>
          <p:nvPr/>
        </p:nvSpPr>
        <p:spPr>
          <a:xfrm>
            <a:off x="561244" y="2957740"/>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DE665E"/>
          </a:solidFill>
        </p:spPr>
        <p:txBody>
          <a:bodyPr wrap="square" lIns="0" tIns="0" rIns="0" bIns="0" rtlCol="0"/>
          <a:lstStyle/>
          <a:p>
            <a:endParaRPr/>
          </a:p>
        </p:txBody>
      </p:sp>
      <p:sp>
        <p:nvSpPr>
          <p:cNvPr id="7" name="object 7"/>
          <p:cNvSpPr/>
          <p:nvPr/>
        </p:nvSpPr>
        <p:spPr>
          <a:xfrm>
            <a:off x="561244" y="1233448"/>
            <a:ext cx="573405" cy="1152525"/>
          </a:xfrm>
          <a:custGeom>
            <a:avLst/>
            <a:gdLst/>
            <a:ahLst/>
            <a:cxnLst/>
            <a:rect l="l" t="t" r="r" b="b"/>
            <a:pathLst>
              <a:path w="573405" h="1152525">
                <a:moveTo>
                  <a:pt x="0" y="1151929"/>
                </a:moveTo>
                <a:lnTo>
                  <a:pt x="0" y="0"/>
                </a:lnTo>
                <a:lnTo>
                  <a:pt x="573285" y="0"/>
                </a:lnTo>
                <a:lnTo>
                  <a:pt x="573285" y="1151929"/>
                </a:lnTo>
                <a:lnTo>
                  <a:pt x="0" y="1151929"/>
                </a:lnTo>
                <a:close/>
              </a:path>
            </a:pathLst>
          </a:custGeom>
          <a:solidFill>
            <a:srgbClr val="E8E8E8"/>
          </a:solidFill>
        </p:spPr>
        <p:txBody>
          <a:bodyPr wrap="square" lIns="0" tIns="0" rIns="0" bIns="0" rtlCol="0"/>
          <a:lstStyle/>
          <a:p>
            <a:endParaRPr/>
          </a:p>
        </p:txBody>
      </p:sp>
      <p:sp>
        <p:nvSpPr>
          <p:cNvPr id="8" name="object 8"/>
          <p:cNvSpPr/>
          <p:nvPr/>
        </p:nvSpPr>
        <p:spPr>
          <a:xfrm>
            <a:off x="0" y="1232947"/>
            <a:ext cx="563880" cy="573405"/>
          </a:xfrm>
          <a:custGeom>
            <a:avLst/>
            <a:gdLst/>
            <a:ahLst/>
            <a:cxnLst/>
            <a:rect l="l" t="t" r="r" b="b"/>
            <a:pathLst>
              <a:path w="563880" h="573405">
                <a:moveTo>
                  <a:pt x="0" y="573285"/>
                </a:moveTo>
                <a:lnTo>
                  <a:pt x="0" y="0"/>
                </a:lnTo>
                <a:lnTo>
                  <a:pt x="563337" y="0"/>
                </a:lnTo>
                <a:lnTo>
                  <a:pt x="563337" y="573285"/>
                </a:lnTo>
                <a:lnTo>
                  <a:pt x="0" y="573285"/>
                </a:lnTo>
                <a:close/>
              </a:path>
            </a:pathLst>
          </a:custGeom>
          <a:solidFill>
            <a:srgbClr val="002998"/>
          </a:solidFill>
        </p:spPr>
        <p:txBody>
          <a:bodyPr wrap="square" lIns="0" tIns="0" rIns="0" bIns="0" rtlCol="0"/>
          <a:lstStyle/>
          <a:p>
            <a:endParaRPr/>
          </a:p>
        </p:txBody>
      </p:sp>
      <p:sp>
        <p:nvSpPr>
          <p:cNvPr id="9" name="object 9"/>
          <p:cNvSpPr/>
          <p:nvPr/>
        </p:nvSpPr>
        <p:spPr>
          <a:xfrm>
            <a:off x="561243" y="661756"/>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0" name="object 10"/>
          <p:cNvSpPr/>
          <p:nvPr/>
        </p:nvSpPr>
        <p:spPr>
          <a:xfrm>
            <a:off x="0" y="6379218"/>
            <a:ext cx="563880" cy="573405"/>
          </a:xfrm>
          <a:custGeom>
            <a:avLst/>
            <a:gdLst/>
            <a:ahLst/>
            <a:cxnLst/>
            <a:rect l="l" t="t" r="r" b="b"/>
            <a:pathLst>
              <a:path w="563879" h="573404">
                <a:moveTo>
                  <a:pt x="0" y="573285"/>
                </a:moveTo>
                <a:lnTo>
                  <a:pt x="0" y="0"/>
                </a:lnTo>
                <a:lnTo>
                  <a:pt x="563337" y="0"/>
                </a:lnTo>
                <a:lnTo>
                  <a:pt x="563337" y="573285"/>
                </a:lnTo>
                <a:lnTo>
                  <a:pt x="0" y="573285"/>
                </a:lnTo>
                <a:close/>
              </a:path>
            </a:pathLst>
          </a:custGeom>
          <a:solidFill>
            <a:srgbClr val="DE665E"/>
          </a:solidFill>
        </p:spPr>
        <p:txBody>
          <a:bodyPr wrap="square" lIns="0" tIns="0" rIns="0" bIns="0" rtlCol="0"/>
          <a:lstStyle/>
          <a:p>
            <a:endParaRPr/>
          </a:p>
        </p:txBody>
      </p:sp>
      <p:sp>
        <p:nvSpPr>
          <p:cNvPr id="11" name="object 11"/>
          <p:cNvSpPr/>
          <p:nvPr/>
        </p:nvSpPr>
        <p:spPr>
          <a:xfrm>
            <a:off x="561243" y="4668051"/>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2" name="object 12"/>
          <p:cNvSpPr/>
          <p:nvPr/>
        </p:nvSpPr>
        <p:spPr>
          <a:xfrm>
            <a:off x="561243" y="5808027"/>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3" name="object 13"/>
          <p:cNvSpPr/>
          <p:nvPr/>
        </p:nvSpPr>
        <p:spPr>
          <a:xfrm>
            <a:off x="561243" y="7521605"/>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4" name="object 14"/>
          <p:cNvSpPr/>
          <p:nvPr/>
        </p:nvSpPr>
        <p:spPr>
          <a:xfrm>
            <a:off x="0" y="9235179"/>
            <a:ext cx="563880" cy="573405"/>
          </a:xfrm>
          <a:custGeom>
            <a:avLst/>
            <a:gdLst/>
            <a:ahLst/>
            <a:cxnLst/>
            <a:rect l="l" t="t" r="r" b="b"/>
            <a:pathLst>
              <a:path w="563880" h="573404">
                <a:moveTo>
                  <a:pt x="0" y="573285"/>
                </a:moveTo>
                <a:lnTo>
                  <a:pt x="0" y="0"/>
                </a:lnTo>
                <a:lnTo>
                  <a:pt x="563337" y="0"/>
                </a:lnTo>
                <a:lnTo>
                  <a:pt x="563337" y="573285"/>
                </a:lnTo>
                <a:lnTo>
                  <a:pt x="0" y="573285"/>
                </a:lnTo>
                <a:close/>
              </a:path>
            </a:pathLst>
          </a:custGeom>
          <a:solidFill>
            <a:srgbClr val="DE665E"/>
          </a:solidFill>
        </p:spPr>
        <p:txBody>
          <a:bodyPr wrap="square" lIns="0" tIns="0" rIns="0" bIns="0" rtlCol="0"/>
          <a:lstStyle/>
          <a:p>
            <a:endParaRPr/>
          </a:p>
        </p:txBody>
      </p:sp>
      <p:sp>
        <p:nvSpPr>
          <p:cNvPr id="15" name="object 15"/>
          <p:cNvSpPr/>
          <p:nvPr/>
        </p:nvSpPr>
        <p:spPr>
          <a:xfrm>
            <a:off x="0" y="9806372"/>
            <a:ext cx="563880" cy="480695"/>
          </a:xfrm>
          <a:custGeom>
            <a:avLst/>
            <a:gdLst/>
            <a:ahLst/>
            <a:cxnLst/>
            <a:rect l="l" t="t" r="r" b="b"/>
            <a:pathLst>
              <a:path w="563879" h="480695">
                <a:moveTo>
                  <a:pt x="0" y="480626"/>
                </a:moveTo>
                <a:lnTo>
                  <a:pt x="0" y="0"/>
                </a:lnTo>
                <a:lnTo>
                  <a:pt x="563337" y="0"/>
                </a:lnTo>
                <a:lnTo>
                  <a:pt x="563337" y="480626"/>
                </a:lnTo>
                <a:lnTo>
                  <a:pt x="0" y="480626"/>
                </a:lnTo>
                <a:close/>
              </a:path>
            </a:pathLst>
          </a:custGeom>
          <a:solidFill>
            <a:srgbClr val="E8E8E8"/>
          </a:solidFill>
        </p:spPr>
        <p:txBody>
          <a:bodyPr wrap="square" lIns="0" tIns="0" rIns="0" bIns="0" rtlCol="0"/>
          <a:lstStyle/>
          <a:p>
            <a:endParaRPr/>
          </a:p>
        </p:txBody>
      </p:sp>
      <p:sp>
        <p:nvSpPr>
          <p:cNvPr id="16" name="object 16"/>
          <p:cNvSpPr/>
          <p:nvPr/>
        </p:nvSpPr>
        <p:spPr>
          <a:xfrm>
            <a:off x="0" y="6950411"/>
            <a:ext cx="563880" cy="573405"/>
          </a:xfrm>
          <a:custGeom>
            <a:avLst/>
            <a:gdLst/>
            <a:ahLst/>
            <a:cxnLst/>
            <a:rect l="l" t="t" r="r" b="b"/>
            <a:pathLst>
              <a:path w="563879" h="573404">
                <a:moveTo>
                  <a:pt x="0" y="573285"/>
                </a:moveTo>
                <a:lnTo>
                  <a:pt x="0" y="0"/>
                </a:lnTo>
                <a:lnTo>
                  <a:pt x="563337" y="0"/>
                </a:lnTo>
                <a:lnTo>
                  <a:pt x="563337" y="573285"/>
                </a:lnTo>
                <a:lnTo>
                  <a:pt x="0" y="573285"/>
                </a:lnTo>
                <a:close/>
              </a:path>
            </a:pathLst>
          </a:custGeom>
          <a:solidFill>
            <a:srgbClr val="E8E8E8"/>
          </a:solidFill>
        </p:spPr>
        <p:txBody>
          <a:bodyPr wrap="square" lIns="0" tIns="0" rIns="0" bIns="0" rtlCol="0"/>
          <a:lstStyle/>
          <a:p>
            <a:endParaRPr/>
          </a:p>
        </p:txBody>
      </p:sp>
      <p:sp>
        <p:nvSpPr>
          <p:cNvPr id="17" name="object 17"/>
          <p:cNvSpPr/>
          <p:nvPr/>
        </p:nvSpPr>
        <p:spPr>
          <a:xfrm>
            <a:off x="0" y="3528933"/>
            <a:ext cx="563880" cy="1141730"/>
          </a:xfrm>
          <a:custGeom>
            <a:avLst/>
            <a:gdLst/>
            <a:ahLst/>
            <a:cxnLst/>
            <a:rect l="l" t="t" r="r" b="b"/>
            <a:pathLst>
              <a:path w="563880" h="1141729">
                <a:moveTo>
                  <a:pt x="0" y="1141214"/>
                </a:moveTo>
                <a:lnTo>
                  <a:pt x="0" y="0"/>
                </a:lnTo>
                <a:lnTo>
                  <a:pt x="563338" y="0"/>
                </a:lnTo>
                <a:lnTo>
                  <a:pt x="563338" y="1141214"/>
                </a:lnTo>
                <a:lnTo>
                  <a:pt x="0" y="1141214"/>
                </a:lnTo>
                <a:close/>
              </a:path>
            </a:pathLst>
          </a:custGeom>
          <a:solidFill>
            <a:srgbClr val="E8E8E8"/>
          </a:solidFill>
        </p:spPr>
        <p:txBody>
          <a:bodyPr wrap="square" lIns="0" tIns="0" rIns="0" bIns="0" rtlCol="0"/>
          <a:lstStyle/>
          <a:p>
            <a:endParaRPr/>
          </a:p>
        </p:txBody>
      </p:sp>
      <p:sp>
        <p:nvSpPr>
          <p:cNvPr id="18" name="object 18"/>
          <p:cNvSpPr/>
          <p:nvPr/>
        </p:nvSpPr>
        <p:spPr>
          <a:xfrm>
            <a:off x="561244" y="8096060"/>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19" name="object 19"/>
          <p:cNvSpPr txBox="1"/>
          <p:nvPr/>
        </p:nvSpPr>
        <p:spPr>
          <a:xfrm>
            <a:off x="11543927" y="3542526"/>
            <a:ext cx="3291204" cy="403225"/>
          </a:xfrm>
          <a:prstGeom prst="rect">
            <a:avLst/>
          </a:prstGeom>
        </p:spPr>
        <p:txBody>
          <a:bodyPr vert="horz" wrap="square" lIns="0" tIns="15875" rIns="0" bIns="0" rtlCol="0">
            <a:spAutoFit/>
          </a:bodyPr>
          <a:lstStyle/>
          <a:p>
            <a:pPr marL="12700">
              <a:lnSpc>
                <a:spcPct val="100000"/>
              </a:lnSpc>
              <a:spcBef>
                <a:spcPts val="125"/>
              </a:spcBef>
            </a:pPr>
            <a:r>
              <a:rPr sz="2450" b="1" spc="135" dirty="0">
                <a:solidFill>
                  <a:srgbClr val="DE665E"/>
                </a:solidFill>
                <a:latin typeface="Courier New"/>
                <a:cs typeface="Courier New"/>
              </a:rPr>
              <a:t>ON </a:t>
            </a:r>
            <a:r>
              <a:rPr sz="2450" b="1" spc="175" dirty="0">
                <a:solidFill>
                  <a:srgbClr val="DE665E"/>
                </a:solidFill>
                <a:latin typeface="Courier New"/>
                <a:cs typeface="Courier New"/>
              </a:rPr>
              <a:t>THE</a:t>
            </a:r>
            <a:r>
              <a:rPr sz="2450" b="1" spc="770" dirty="0">
                <a:solidFill>
                  <a:srgbClr val="DE665E"/>
                </a:solidFill>
                <a:latin typeface="Courier New"/>
                <a:cs typeface="Courier New"/>
              </a:rPr>
              <a:t> </a:t>
            </a:r>
            <a:r>
              <a:rPr sz="2450" b="1" spc="225" dirty="0">
                <a:solidFill>
                  <a:srgbClr val="DE665E"/>
                </a:solidFill>
                <a:latin typeface="Courier New"/>
                <a:cs typeface="Courier New"/>
              </a:rPr>
              <a:t>INTERNET</a:t>
            </a:r>
            <a:endParaRPr sz="2450" dirty="0">
              <a:latin typeface="Courier New"/>
              <a:cs typeface="Courier New"/>
            </a:endParaRPr>
          </a:p>
        </p:txBody>
      </p:sp>
      <p:sp>
        <p:nvSpPr>
          <p:cNvPr id="20" name="object 20"/>
          <p:cNvSpPr txBox="1"/>
          <p:nvPr/>
        </p:nvSpPr>
        <p:spPr>
          <a:xfrm>
            <a:off x="4956626" y="2894173"/>
            <a:ext cx="2192020" cy="1965325"/>
          </a:xfrm>
          <a:prstGeom prst="rect">
            <a:avLst/>
          </a:prstGeom>
        </p:spPr>
        <p:txBody>
          <a:bodyPr vert="horz" wrap="square" lIns="0" tIns="15875" rIns="0" bIns="0" rtlCol="0">
            <a:spAutoFit/>
          </a:bodyPr>
          <a:lstStyle/>
          <a:p>
            <a:pPr marL="12700">
              <a:lnSpc>
                <a:spcPct val="100000"/>
              </a:lnSpc>
              <a:spcBef>
                <a:spcPts val="125"/>
              </a:spcBef>
            </a:pPr>
            <a:r>
              <a:rPr sz="2450" b="1" spc="175" dirty="0">
                <a:solidFill>
                  <a:srgbClr val="FFFFFF"/>
                </a:solidFill>
                <a:latin typeface="Courier New"/>
                <a:cs typeface="Courier New"/>
              </a:rPr>
              <a:t>ALL</a:t>
            </a:r>
            <a:r>
              <a:rPr sz="2450" b="1" spc="400" dirty="0">
                <a:solidFill>
                  <a:srgbClr val="FFFFFF"/>
                </a:solidFill>
                <a:latin typeface="Courier New"/>
                <a:cs typeface="Courier New"/>
              </a:rPr>
              <a:t> </a:t>
            </a:r>
            <a:r>
              <a:rPr sz="2450" b="1" spc="215" dirty="0">
                <a:solidFill>
                  <a:srgbClr val="FFFFFF"/>
                </a:solidFill>
                <a:latin typeface="Courier New"/>
                <a:cs typeface="Courier New"/>
              </a:rPr>
              <a:t>CITIES</a:t>
            </a:r>
            <a:endParaRPr sz="2450">
              <a:latin typeface="Courier New"/>
              <a:cs typeface="Courier New"/>
            </a:endParaRPr>
          </a:p>
          <a:p>
            <a:pPr marL="12700" marR="5080">
              <a:lnSpc>
                <a:spcPct val="209200"/>
              </a:lnSpc>
            </a:pPr>
            <a:r>
              <a:rPr sz="2450" b="1" spc="204" dirty="0">
                <a:solidFill>
                  <a:srgbClr val="DE665E"/>
                </a:solidFill>
                <a:latin typeface="Courier New"/>
                <a:cs typeface="Courier New"/>
              </a:rPr>
              <a:t>PAGES </a:t>
            </a:r>
            <a:r>
              <a:rPr sz="2450" b="1" spc="175" dirty="0">
                <a:solidFill>
                  <a:srgbClr val="DE665E"/>
                </a:solidFill>
                <a:latin typeface="Courier New"/>
                <a:cs typeface="Courier New"/>
              </a:rPr>
              <a:t>ARE  </a:t>
            </a:r>
            <a:r>
              <a:rPr sz="2450" b="1" spc="215" dirty="0">
                <a:solidFill>
                  <a:srgbClr val="FFFFFF"/>
                </a:solidFill>
                <a:latin typeface="Courier New"/>
                <a:cs typeface="Courier New"/>
              </a:rPr>
              <a:t>FLIGHT</a:t>
            </a:r>
            <a:r>
              <a:rPr sz="2450" b="1" spc="400" dirty="0">
                <a:solidFill>
                  <a:srgbClr val="FFFFFF"/>
                </a:solidFill>
                <a:latin typeface="Courier New"/>
                <a:cs typeface="Courier New"/>
              </a:rPr>
              <a:t> </a:t>
            </a:r>
            <a:r>
              <a:rPr sz="2450" b="1" spc="175" dirty="0">
                <a:solidFill>
                  <a:srgbClr val="FFFFFF"/>
                </a:solidFill>
                <a:latin typeface="Courier New"/>
                <a:cs typeface="Courier New"/>
              </a:rPr>
              <a:t>AND</a:t>
            </a:r>
            <a:endParaRPr sz="2450">
              <a:latin typeface="Courier New"/>
              <a:cs typeface="Courier New"/>
            </a:endParaRPr>
          </a:p>
        </p:txBody>
      </p:sp>
      <p:sp>
        <p:nvSpPr>
          <p:cNvPr id="21" name="object 21"/>
          <p:cNvSpPr txBox="1"/>
          <p:nvPr/>
        </p:nvSpPr>
        <p:spPr>
          <a:xfrm>
            <a:off x="7154172" y="2894173"/>
            <a:ext cx="4389755" cy="1965325"/>
          </a:xfrm>
          <a:prstGeom prst="rect">
            <a:avLst/>
          </a:prstGeom>
        </p:spPr>
        <p:txBody>
          <a:bodyPr vert="horz" wrap="square" lIns="0" tIns="15875" rIns="0" bIns="0" rtlCol="0">
            <a:spAutoFit/>
          </a:bodyPr>
          <a:lstStyle/>
          <a:p>
            <a:pPr marL="232410">
              <a:lnSpc>
                <a:spcPct val="100000"/>
              </a:lnSpc>
              <a:spcBef>
                <a:spcPts val="125"/>
              </a:spcBef>
            </a:pPr>
            <a:r>
              <a:rPr sz="2450" b="1" spc="175" dirty="0">
                <a:solidFill>
                  <a:srgbClr val="FFFFFF"/>
                </a:solidFill>
                <a:latin typeface="Courier New"/>
                <a:cs typeface="Courier New"/>
              </a:rPr>
              <a:t>ARE </a:t>
            </a:r>
            <a:r>
              <a:rPr sz="2450" b="1" spc="215" dirty="0">
                <a:solidFill>
                  <a:srgbClr val="FFFFFF"/>
                </a:solidFill>
                <a:latin typeface="Courier New"/>
                <a:cs typeface="Courier New"/>
              </a:rPr>
              <a:t>LINKED </a:t>
            </a:r>
            <a:r>
              <a:rPr sz="2450" b="1" spc="135" dirty="0">
                <a:solidFill>
                  <a:srgbClr val="FFFFFF"/>
                </a:solidFill>
                <a:latin typeface="Courier New"/>
                <a:cs typeface="Courier New"/>
              </a:rPr>
              <a:t>BY</a:t>
            </a:r>
            <a:r>
              <a:rPr sz="2450" b="1" spc="1025" dirty="0">
                <a:solidFill>
                  <a:srgbClr val="FFFFFF"/>
                </a:solidFill>
                <a:latin typeface="Courier New"/>
                <a:cs typeface="Courier New"/>
              </a:rPr>
              <a:t> </a:t>
            </a:r>
            <a:r>
              <a:rPr sz="2450" b="1" spc="204" dirty="0">
                <a:solidFill>
                  <a:srgbClr val="FFFFFF"/>
                </a:solidFill>
                <a:latin typeface="Courier New"/>
                <a:cs typeface="Courier New"/>
              </a:rPr>
              <a:t>ROADS</a:t>
            </a:r>
            <a:endParaRPr sz="2450">
              <a:latin typeface="Courier New"/>
              <a:cs typeface="Courier New"/>
            </a:endParaRPr>
          </a:p>
          <a:p>
            <a:pPr marL="232410" marR="5080" indent="-220345">
              <a:lnSpc>
                <a:spcPct val="209200"/>
              </a:lnSpc>
            </a:pPr>
            <a:r>
              <a:rPr sz="2450" b="1" spc="215" dirty="0">
                <a:solidFill>
                  <a:srgbClr val="DE665E"/>
                </a:solidFill>
                <a:latin typeface="Courier New"/>
                <a:cs typeface="Courier New"/>
              </a:rPr>
              <a:t>LINKED </a:t>
            </a:r>
            <a:r>
              <a:rPr sz="2450" b="1" spc="135" dirty="0">
                <a:solidFill>
                  <a:srgbClr val="DE665E"/>
                </a:solidFill>
                <a:latin typeface="Courier New"/>
                <a:cs typeface="Courier New"/>
              </a:rPr>
              <a:t>BY </a:t>
            </a:r>
            <a:r>
              <a:rPr sz="2450" b="1" spc="229" dirty="0">
                <a:solidFill>
                  <a:srgbClr val="DE665E"/>
                </a:solidFill>
                <a:latin typeface="Courier New"/>
                <a:cs typeface="Courier New"/>
              </a:rPr>
              <a:t>HYPERLINKS  </a:t>
            </a:r>
            <a:r>
              <a:rPr sz="2450" b="1" spc="195" dirty="0">
                <a:solidFill>
                  <a:srgbClr val="FFFFFF"/>
                </a:solidFill>
                <a:latin typeface="Courier New"/>
                <a:cs typeface="Courier New"/>
              </a:rPr>
              <a:t>RAIL</a:t>
            </a:r>
            <a:r>
              <a:rPr sz="2450" b="1" spc="484" dirty="0">
                <a:solidFill>
                  <a:srgbClr val="FFFFFF"/>
                </a:solidFill>
                <a:latin typeface="Courier New"/>
                <a:cs typeface="Courier New"/>
              </a:rPr>
              <a:t> </a:t>
            </a:r>
            <a:r>
              <a:rPr sz="2450" b="1" spc="220" dirty="0">
                <a:solidFill>
                  <a:srgbClr val="FFFFFF"/>
                </a:solidFill>
                <a:latin typeface="Courier New"/>
                <a:cs typeface="Courier New"/>
              </a:rPr>
              <a:t>NETWORK</a:t>
            </a:r>
            <a:endParaRPr sz="2450">
              <a:latin typeface="Courier New"/>
              <a:cs typeface="Courier New"/>
            </a:endParaRPr>
          </a:p>
        </p:txBody>
      </p:sp>
      <p:sp>
        <p:nvSpPr>
          <p:cNvPr id="22" name="object 22"/>
          <p:cNvSpPr txBox="1"/>
          <p:nvPr/>
        </p:nvSpPr>
        <p:spPr>
          <a:xfrm>
            <a:off x="4956626" y="5237323"/>
            <a:ext cx="3071495" cy="1965325"/>
          </a:xfrm>
          <a:prstGeom prst="rect">
            <a:avLst/>
          </a:prstGeom>
        </p:spPr>
        <p:txBody>
          <a:bodyPr vert="horz" wrap="square" lIns="0" tIns="15875" rIns="0" bIns="0" rtlCol="0">
            <a:spAutoFit/>
          </a:bodyPr>
          <a:lstStyle/>
          <a:p>
            <a:pPr marL="12700">
              <a:lnSpc>
                <a:spcPct val="100000"/>
              </a:lnSpc>
              <a:spcBef>
                <a:spcPts val="125"/>
              </a:spcBef>
            </a:pPr>
            <a:r>
              <a:rPr sz="2450" b="1" spc="215" dirty="0">
                <a:solidFill>
                  <a:srgbClr val="DE665E"/>
                </a:solidFill>
                <a:latin typeface="Courier New"/>
                <a:cs typeface="Courier New"/>
              </a:rPr>
              <a:t>MOBILE</a:t>
            </a:r>
            <a:r>
              <a:rPr sz="2450" b="1" spc="415" dirty="0">
                <a:solidFill>
                  <a:srgbClr val="DE665E"/>
                </a:solidFill>
                <a:latin typeface="Courier New"/>
                <a:cs typeface="Courier New"/>
              </a:rPr>
              <a:t> </a:t>
            </a:r>
            <a:r>
              <a:rPr sz="2450" b="1" spc="220" dirty="0">
                <a:solidFill>
                  <a:srgbClr val="DE665E"/>
                </a:solidFill>
                <a:latin typeface="Courier New"/>
                <a:cs typeface="Courier New"/>
              </a:rPr>
              <a:t>NETWORK</a:t>
            </a:r>
            <a:endParaRPr sz="2450" dirty="0">
              <a:latin typeface="Courier New"/>
              <a:cs typeface="Courier New"/>
            </a:endParaRPr>
          </a:p>
          <a:p>
            <a:pPr marL="12700" marR="224790">
              <a:lnSpc>
                <a:spcPct val="209200"/>
              </a:lnSpc>
            </a:pPr>
            <a:r>
              <a:rPr sz="2450" b="1" spc="229" dirty="0">
                <a:solidFill>
                  <a:srgbClr val="FFFFFF"/>
                </a:solidFill>
                <a:latin typeface="Courier New"/>
                <a:cs typeface="Courier New"/>
              </a:rPr>
              <a:t>COMPONENTS </a:t>
            </a:r>
            <a:r>
              <a:rPr sz="2450" b="1" spc="135" dirty="0">
                <a:solidFill>
                  <a:srgbClr val="FFFFFF"/>
                </a:solidFill>
                <a:latin typeface="Courier New"/>
                <a:cs typeface="Courier New"/>
              </a:rPr>
              <a:t>OF  </a:t>
            </a:r>
            <a:r>
              <a:rPr sz="2450" b="1" spc="229" dirty="0">
                <a:solidFill>
                  <a:srgbClr val="DE665E"/>
                </a:solidFill>
                <a:latin typeface="Courier New"/>
                <a:cs typeface="Courier New"/>
              </a:rPr>
              <a:t>COMPONENTS</a:t>
            </a:r>
            <a:r>
              <a:rPr sz="2450" b="1" spc="415" dirty="0">
                <a:solidFill>
                  <a:srgbClr val="DE665E"/>
                </a:solidFill>
                <a:latin typeface="Courier New"/>
                <a:cs typeface="Courier New"/>
              </a:rPr>
              <a:t> </a:t>
            </a:r>
            <a:r>
              <a:rPr sz="2450" b="1" spc="135" dirty="0">
                <a:solidFill>
                  <a:srgbClr val="DE665E"/>
                </a:solidFill>
                <a:latin typeface="Courier New"/>
                <a:cs typeface="Courier New"/>
              </a:rPr>
              <a:t>OF</a:t>
            </a:r>
            <a:endParaRPr sz="2450" dirty="0">
              <a:latin typeface="Courier New"/>
              <a:cs typeface="Courier New"/>
            </a:endParaRPr>
          </a:p>
        </p:txBody>
      </p:sp>
      <p:sp>
        <p:nvSpPr>
          <p:cNvPr id="23" name="object 23"/>
          <p:cNvSpPr txBox="1"/>
          <p:nvPr/>
        </p:nvSpPr>
        <p:spPr>
          <a:xfrm>
            <a:off x="7979630" y="6672698"/>
            <a:ext cx="1752600" cy="403225"/>
          </a:xfrm>
          <a:prstGeom prst="rect">
            <a:avLst/>
          </a:prstGeom>
        </p:spPr>
        <p:txBody>
          <a:bodyPr vert="horz" wrap="square" lIns="0" tIns="15875" rIns="0" bIns="0" rtlCol="0">
            <a:spAutoFit/>
          </a:bodyPr>
          <a:lstStyle/>
          <a:p>
            <a:pPr marL="12700">
              <a:lnSpc>
                <a:spcPct val="100000"/>
              </a:lnSpc>
              <a:spcBef>
                <a:spcPts val="125"/>
              </a:spcBef>
            </a:pPr>
            <a:r>
              <a:rPr sz="2450" b="1" spc="254" dirty="0">
                <a:solidFill>
                  <a:srgbClr val="DE665E"/>
                </a:solidFill>
                <a:latin typeface="Courier New"/>
                <a:cs typeface="Courier New"/>
              </a:rPr>
              <a:t>COMPUTE</a:t>
            </a:r>
            <a:r>
              <a:rPr sz="2450" b="1" spc="15" dirty="0">
                <a:solidFill>
                  <a:srgbClr val="DE665E"/>
                </a:solidFill>
                <a:latin typeface="Courier New"/>
                <a:cs typeface="Courier New"/>
              </a:rPr>
              <a:t>R</a:t>
            </a:r>
            <a:endParaRPr sz="2450" dirty="0">
              <a:latin typeface="Courier New"/>
              <a:cs typeface="Courier New"/>
            </a:endParaRPr>
          </a:p>
        </p:txBody>
      </p:sp>
      <p:sp>
        <p:nvSpPr>
          <p:cNvPr id="24" name="object 24"/>
          <p:cNvSpPr txBox="1"/>
          <p:nvPr/>
        </p:nvSpPr>
        <p:spPr>
          <a:xfrm>
            <a:off x="8010215" y="5913691"/>
            <a:ext cx="3950335" cy="1184275"/>
          </a:xfrm>
          <a:prstGeom prst="rect">
            <a:avLst/>
          </a:prstGeom>
        </p:spPr>
        <p:txBody>
          <a:bodyPr vert="horz" wrap="square" lIns="0" tIns="15875" rIns="0" bIns="0" rtlCol="0">
            <a:spAutoFit/>
          </a:bodyPr>
          <a:lstStyle/>
          <a:p>
            <a:pPr marL="12700">
              <a:lnSpc>
                <a:spcPct val="100000"/>
              </a:lnSpc>
              <a:spcBef>
                <a:spcPts val="125"/>
              </a:spcBef>
            </a:pPr>
            <a:r>
              <a:rPr sz="2450" b="1" spc="225" dirty="0" smtClean="0">
                <a:solidFill>
                  <a:srgbClr val="FFFFFF"/>
                </a:solidFill>
                <a:latin typeface="Courier New"/>
                <a:cs typeface="Courier New"/>
              </a:rPr>
              <a:t>ELECTRIC</a:t>
            </a:r>
            <a:r>
              <a:rPr sz="2450" b="1" spc="465" dirty="0" smtClean="0">
                <a:solidFill>
                  <a:srgbClr val="FFFFFF"/>
                </a:solidFill>
                <a:latin typeface="Courier New"/>
                <a:cs typeface="Courier New"/>
              </a:rPr>
              <a:t> </a:t>
            </a:r>
            <a:r>
              <a:rPr sz="2450" b="1" spc="220" dirty="0" smtClean="0">
                <a:solidFill>
                  <a:srgbClr val="FFFFFF"/>
                </a:solidFill>
                <a:latin typeface="Courier New"/>
                <a:cs typeface="Courier New"/>
              </a:rPr>
              <a:t>CIRCUIT</a:t>
            </a:r>
            <a:endParaRPr sz="2450" dirty="0" smtClean="0">
              <a:latin typeface="Courier New"/>
              <a:cs typeface="Courier New"/>
            </a:endParaRPr>
          </a:p>
          <a:p>
            <a:pPr>
              <a:lnSpc>
                <a:spcPct val="100000"/>
              </a:lnSpc>
              <a:spcBef>
                <a:spcPts val="35"/>
              </a:spcBef>
            </a:pPr>
            <a:endParaRPr sz="2800" dirty="0">
              <a:latin typeface="Courier New"/>
              <a:cs typeface="Courier New"/>
            </a:endParaRPr>
          </a:p>
          <a:p>
            <a:pPr marL="1990089">
              <a:lnSpc>
                <a:spcPct val="100000"/>
              </a:lnSpc>
            </a:pPr>
            <a:r>
              <a:rPr sz="2450" b="1" spc="204" dirty="0">
                <a:solidFill>
                  <a:srgbClr val="DE665E"/>
                </a:solidFill>
                <a:latin typeface="Courier New"/>
                <a:cs typeface="Courier New"/>
              </a:rPr>
              <a:t>CHIPS</a:t>
            </a:r>
            <a:r>
              <a:rPr sz="2450" b="1" spc="415" dirty="0">
                <a:solidFill>
                  <a:srgbClr val="DE665E"/>
                </a:solidFill>
                <a:latin typeface="Courier New"/>
                <a:cs typeface="Courier New"/>
              </a:rPr>
              <a:t> </a:t>
            </a:r>
            <a:r>
              <a:rPr sz="2450" b="1" spc="175" dirty="0">
                <a:solidFill>
                  <a:srgbClr val="DE665E"/>
                </a:solidFill>
                <a:latin typeface="Courier New"/>
                <a:cs typeface="Courier New"/>
              </a:rPr>
              <a:t>AND</a:t>
            </a:r>
            <a:endParaRPr sz="2450" dirty="0">
              <a:latin typeface="Courier New"/>
              <a:cs typeface="Courier New"/>
            </a:endParaRPr>
          </a:p>
        </p:txBody>
      </p:sp>
      <p:sp>
        <p:nvSpPr>
          <p:cNvPr id="25" name="object 25"/>
          <p:cNvSpPr txBox="1"/>
          <p:nvPr/>
        </p:nvSpPr>
        <p:spPr>
          <a:xfrm>
            <a:off x="12115800" y="6719397"/>
            <a:ext cx="873760" cy="403225"/>
          </a:xfrm>
          <a:prstGeom prst="rect">
            <a:avLst/>
          </a:prstGeom>
        </p:spPr>
        <p:txBody>
          <a:bodyPr vert="horz" wrap="square" lIns="0" tIns="15875" rIns="0" bIns="0" rtlCol="0">
            <a:spAutoFit/>
          </a:bodyPr>
          <a:lstStyle/>
          <a:p>
            <a:pPr marL="12700">
              <a:lnSpc>
                <a:spcPct val="100000"/>
              </a:lnSpc>
              <a:spcBef>
                <a:spcPts val="125"/>
              </a:spcBef>
            </a:pPr>
            <a:r>
              <a:rPr sz="2450" b="1" spc="254" dirty="0">
                <a:solidFill>
                  <a:srgbClr val="DE665E"/>
                </a:solidFill>
                <a:latin typeface="Courier New"/>
                <a:cs typeface="Courier New"/>
              </a:rPr>
              <a:t>ETC</a:t>
            </a:r>
            <a:r>
              <a:rPr sz="2450" b="1" spc="15" dirty="0">
                <a:solidFill>
                  <a:srgbClr val="DE665E"/>
                </a:solidFill>
                <a:latin typeface="Courier New"/>
                <a:cs typeface="Courier New"/>
              </a:rPr>
              <a:t>…</a:t>
            </a:r>
            <a:endParaRPr sz="2450" dirty="0">
              <a:latin typeface="Courier New"/>
              <a:cs typeface="Courier New"/>
            </a:endParaRPr>
          </a:p>
        </p:txBody>
      </p:sp>
      <p:sp>
        <p:nvSpPr>
          <p:cNvPr id="26" name="object 26"/>
          <p:cNvSpPr/>
          <p:nvPr/>
        </p:nvSpPr>
        <p:spPr>
          <a:xfrm>
            <a:off x="4260518" y="2149174"/>
            <a:ext cx="0" cy="794385"/>
          </a:xfrm>
          <a:custGeom>
            <a:avLst/>
            <a:gdLst/>
            <a:ahLst/>
            <a:cxnLst/>
            <a:rect l="l" t="t" r="r" b="b"/>
            <a:pathLst>
              <a:path h="794385">
                <a:moveTo>
                  <a:pt x="0" y="0"/>
                </a:moveTo>
                <a:lnTo>
                  <a:pt x="0" y="794026"/>
                </a:lnTo>
              </a:path>
            </a:pathLst>
          </a:custGeom>
          <a:ln w="76199">
            <a:solidFill>
              <a:srgbClr val="070707"/>
            </a:solidFill>
          </a:ln>
        </p:spPr>
        <p:txBody>
          <a:bodyPr wrap="square" lIns="0" tIns="0" rIns="0" bIns="0" rtlCol="0"/>
          <a:lstStyle/>
          <a:p>
            <a:endParaRPr/>
          </a:p>
        </p:txBody>
      </p:sp>
      <p:sp>
        <p:nvSpPr>
          <p:cNvPr id="27" name="object 27"/>
          <p:cNvSpPr/>
          <p:nvPr/>
        </p:nvSpPr>
        <p:spPr>
          <a:xfrm>
            <a:off x="4260518" y="3352775"/>
            <a:ext cx="0" cy="381635"/>
          </a:xfrm>
          <a:custGeom>
            <a:avLst/>
            <a:gdLst/>
            <a:ahLst/>
            <a:cxnLst/>
            <a:rect l="l" t="t" r="r" b="b"/>
            <a:pathLst>
              <a:path h="381635">
                <a:moveTo>
                  <a:pt x="0" y="0"/>
                </a:moveTo>
                <a:lnTo>
                  <a:pt x="0" y="381495"/>
                </a:lnTo>
              </a:path>
            </a:pathLst>
          </a:custGeom>
          <a:ln w="76199">
            <a:solidFill>
              <a:srgbClr val="070707"/>
            </a:solidFill>
          </a:ln>
        </p:spPr>
        <p:txBody>
          <a:bodyPr wrap="square" lIns="0" tIns="0" rIns="0" bIns="0" rtlCol="0"/>
          <a:lstStyle/>
          <a:p>
            <a:endParaRPr/>
          </a:p>
        </p:txBody>
      </p:sp>
      <p:sp>
        <p:nvSpPr>
          <p:cNvPr id="28" name="object 28"/>
          <p:cNvSpPr/>
          <p:nvPr/>
        </p:nvSpPr>
        <p:spPr>
          <a:xfrm>
            <a:off x="4260518" y="4143846"/>
            <a:ext cx="0" cy="383540"/>
          </a:xfrm>
          <a:custGeom>
            <a:avLst/>
            <a:gdLst/>
            <a:ahLst/>
            <a:cxnLst/>
            <a:rect l="l" t="t" r="r" b="b"/>
            <a:pathLst>
              <a:path h="383539">
                <a:moveTo>
                  <a:pt x="0" y="0"/>
                </a:moveTo>
                <a:lnTo>
                  <a:pt x="0" y="383512"/>
                </a:lnTo>
              </a:path>
            </a:pathLst>
          </a:custGeom>
          <a:ln w="76199">
            <a:solidFill>
              <a:srgbClr val="070707"/>
            </a:solidFill>
          </a:ln>
        </p:spPr>
        <p:txBody>
          <a:bodyPr wrap="square" lIns="0" tIns="0" rIns="0" bIns="0" rtlCol="0"/>
          <a:lstStyle/>
          <a:p>
            <a:endParaRPr/>
          </a:p>
        </p:txBody>
      </p:sp>
      <p:sp>
        <p:nvSpPr>
          <p:cNvPr id="29" name="object 29"/>
          <p:cNvSpPr/>
          <p:nvPr/>
        </p:nvSpPr>
        <p:spPr>
          <a:xfrm>
            <a:off x="4260518" y="4936933"/>
            <a:ext cx="0" cy="367030"/>
          </a:xfrm>
          <a:custGeom>
            <a:avLst/>
            <a:gdLst/>
            <a:ahLst/>
            <a:cxnLst/>
            <a:rect l="l" t="t" r="r" b="b"/>
            <a:pathLst>
              <a:path h="367029">
                <a:moveTo>
                  <a:pt x="0" y="0"/>
                </a:moveTo>
                <a:lnTo>
                  <a:pt x="0" y="366840"/>
                </a:lnTo>
              </a:path>
            </a:pathLst>
          </a:custGeom>
          <a:ln w="76199">
            <a:solidFill>
              <a:srgbClr val="070707"/>
            </a:solidFill>
          </a:ln>
        </p:spPr>
        <p:txBody>
          <a:bodyPr wrap="square" lIns="0" tIns="0" rIns="0" bIns="0" rtlCol="0"/>
          <a:lstStyle/>
          <a:p>
            <a:endParaRPr/>
          </a:p>
        </p:txBody>
      </p:sp>
      <p:sp>
        <p:nvSpPr>
          <p:cNvPr id="30" name="object 30"/>
          <p:cNvSpPr/>
          <p:nvPr/>
        </p:nvSpPr>
        <p:spPr>
          <a:xfrm>
            <a:off x="4260518" y="5713349"/>
            <a:ext cx="0" cy="367030"/>
          </a:xfrm>
          <a:custGeom>
            <a:avLst/>
            <a:gdLst/>
            <a:ahLst/>
            <a:cxnLst/>
            <a:rect l="l" t="t" r="r" b="b"/>
            <a:pathLst>
              <a:path h="367029">
                <a:moveTo>
                  <a:pt x="0" y="0"/>
                </a:moveTo>
                <a:lnTo>
                  <a:pt x="0" y="366840"/>
                </a:lnTo>
              </a:path>
            </a:pathLst>
          </a:custGeom>
          <a:ln w="76199">
            <a:solidFill>
              <a:srgbClr val="070707"/>
            </a:solidFill>
          </a:ln>
        </p:spPr>
        <p:txBody>
          <a:bodyPr wrap="square" lIns="0" tIns="0" rIns="0" bIns="0" rtlCol="0"/>
          <a:lstStyle/>
          <a:p>
            <a:endParaRPr/>
          </a:p>
        </p:txBody>
      </p:sp>
      <p:sp>
        <p:nvSpPr>
          <p:cNvPr id="31" name="object 31"/>
          <p:cNvSpPr/>
          <p:nvPr/>
        </p:nvSpPr>
        <p:spPr>
          <a:xfrm>
            <a:off x="4260518" y="6489764"/>
            <a:ext cx="0" cy="287020"/>
          </a:xfrm>
          <a:custGeom>
            <a:avLst/>
            <a:gdLst/>
            <a:ahLst/>
            <a:cxnLst/>
            <a:rect l="l" t="t" r="r" b="b"/>
            <a:pathLst>
              <a:path h="287020">
                <a:moveTo>
                  <a:pt x="0" y="0"/>
                </a:moveTo>
                <a:lnTo>
                  <a:pt x="0" y="286999"/>
                </a:lnTo>
              </a:path>
            </a:pathLst>
          </a:custGeom>
          <a:ln w="76199">
            <a:solidFill>
              <a:srgbClr val="070707"/>
            </a:solidFill>
          </a:ln>
        </p:spPr>
        <p:txBody>
          <a:bodyPr wrap="square" lIns="0" tIns="0" rIns="0" bIns="0" rtlCol="0"/>
          <a:lstStyle/>
          <a:p>
            <a:endParaRPr/>
          </a:p>
        </p:txBody>
      </p:sp>
      <p:sp>
        <p:nvSpPr>
          <p:cNvPr id="32" name="object 32"/>
          <p:cNvSpPr/>
          <p:nvPr/>
        </p:nvSpPr>
        <p:spPr>
          <a:xfrm>
            <a:off x="4260518" y="7186339"/>
            <a:ext cx="0" cy="954405"/>
          </a:xfrm>
          <a:custGeom>
            <a:avLst/>
            <a:gdLst/>
            <a:ahLst/>
            <a:cxnLst/>
            <a:rect l="l" t="t" r="r" b="b"/>
            <a:pathLst>
              <a:path h="954404">
                <a:moveTo>
                  <a:pt x="0" y="0"/>
                </a:moveTo>
                <a:lnTo>
                  <a:pt x="0" y="954059"/>
                </a:lnTo>
              </a:path>
            </a:pathLst>
          </a:custGeom>
          <a:ln w="76199">
            <a:solidFill>
              <a:srgbClr val="070707"/>
            </a:solidFill>
          </a:ln>
        </p:spPr>
        <p:txBody>
          <a:bodyPr wrap="square" lIns="0" tIns="0" rIns="0" bIns="0" rtlCol="0"/>
          <a:lstStyle/>
          <a:p>
            <a:endParaRPr/>
          </a:p>
        </p:txBody>
      </p:sp>
      <p:sp>
        <p:nvSpPr>
          <p:cNvPr id="33" name="object 33"/>
          <p:cNvSpPr/>
          <p:nvPr/>
        </p:nvSpPr>
        <p:spPr>
          <a:xfrm>
            <a:off x="4053144" y="2943201"/>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DE665E"/>
          </a:solidFill>
        </p:spPr>
        <p:txBody>
          <a:bodyPr wrap="square" lIns="0" tIns="0" rIns="0" bIns="0" rtlCol="0"/>
          <a:lstStyle/>
          <a:p>
            <a:endParaRPr/>
          </a:p>
        </p:txBody>
      </p:sp>
      <p:sp>
        <p:nvSpPr>
          <p:cNvPr id="34" name="object 34"/>
          <p:cNvSpPr/>
          <p:nvPr/>
        </p:nvSpPr>
        <p:spPr>
          <a:xfrm>
            <a:off x="4053144" y="3734271"/>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E8E8E8"/>
          </a:solidFill>
        </p:spPr>
        <p:txBody>
          <a:bodyPr wrap="square" lIns="0" tIns="0" rIns="0" bIns="0" rtlCol="0"/>
          <a:lstStyle/>
          <a:p>
            <a:endParaRPr/>
          </a:p>
        </p:txBody>
      </p:sp>
      <p:sp>
        <p:nvSpPr>
          <p:cNvPr id="35" name="object 35"/>
          <p:cNvSpPr/>
          <p:nvPr/>
        </p:nvSpPr>
        <p:spPr>
          <a:xfrm>
            <a:off x="4053144" y="4527358"/>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DE665E"/>
          </a:solidFill>
        </p:spPr>
        <p:txBody>
          <a:bodyPr wrap="square" lIns="0" tIns="0" rIns="0" bIns="0" rtlCol="0"/>
          <a:lstStyle/>
          <a:p>
            <a:endParaRPr/>
          </a:p>
        </p:txBody>
      </p:sp>
      <p:sp>
        <p:nvSpPr>
          <p:cNvPr id="36" name="object 36"/>
          <p:cNvSpPr/>
          <p:nvPr/>
        </p:nvSpPr>
        <p:spPr>
          <a:xfrm>
            <a:off x="4053144" y="5303774"/>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E8E8E8"/>
          </a:solidFill>
        </p:spPr>
        <p:txBody>
          <a:bodyPr wrap="square" lIns="0" tIns="0" rIns="0" bIns="0" rtlCol="0"/>
          <a:lstStyle/>
          <a:p>
            <a:endParaRPr/>
          </a:p>
        </p:txBody>
      </p:sp>
      <p:sp>
        <p:nvSpPr>
          <p:cNvPr id="37" name="object 37"/>
          <p:cNvSpPr/>
          <p:nvPr/>
        </p:nvSpPr>
        <p:spPr>
          <a:xfrm>
            <a:off x="4053144" y="6080189"/>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DE665E"/>
          </a:solidFill>
        </p:spPr>
        <p:txBody>
          <a:bodyPr wrap="square" lIns="0" tIns="0" rIns="0" bIns="0" rtlCol="0"/>
          <a:lstStyle/>
          <a:p>
            <a:endParaRPr/>
          </a:p>
        </p:txBody>
      </p:sp>
      <p:sp>
        <p:nvSpPr>
          <p:cNvPr id="38" name="object 38"/>
          <p:cNvSpPr/>
          <p:nvPr/>
        </p:nvSpPr>
        <p:spPr>
          <a:xfrm>
            <a:off x="4053144" y="6776764"/>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E8E8E8"/>
          </a:solidFill>
        </p:spPr>
        <p:txBody>
          <a:bodyPr wrap="square" lIns="0" tIns="0" rIns="0" bIns="0" rtlCol="0"/>
          <a:lstStyle/>
          <a:p>
            <a:endParaRPr/>
          </a:p>
        </p:txBody>
      </p:sp>
      <p:sp>
        <p:nvSpPr>
          <p:cNvPr id="39" name="object 39"/>
          <p:cNvSpPr/>
          <p:nvPr/>
        </p:nvSpPr>
        <p:spPr>
          <a:xfrm>
            <a:off x="14384666" y="3748203"/>
            <a:ext cx="2941972" cy="3327720"/>
          </a:xfrm>
          <a:prstGeom prst="rect">
            <a:avLst/>
          </a:prstGeom>
          <a:blipFill>
            <a:blip r:embed="rId2" cstate="print"/>
            <a:stretch>
              <a:fillRect/>
            </a:stretch>
          </a:blipFill>
        </p:spPr>
        <p:txBody>
          <a:bodyPr wrap="square" lIns="0" tIns="0" rIns="0" bIns="0" rtlCol="0"/>
          <a:lstStyle/>
          <a:p>
            <a:endParaRPr/>
          </a:p>
        </p:txBody>
      </p:sp>
      <p:sp>
        <p:nvSpPr>
          <p:cNvPr id="40" name="object 40"/>
          <p:cNvSpPr txBox="1"/>
          <p:nvPr/>
        </p:nvSpPr>
        <p:spPr>
          <a:xfrm>
            <a:off x="3021003" y="8555076"/>
            <a:ext cx="12245975" cy="710836"/>
          </a:xfrm>
          <a:prstGeom prst="rect">
            <a:avLst/>
          </a:prstGeom>
        </p:spPr>
        <p:txBody>
          <a:bodyPr vert="horz" wrap="square" lIns="0" tIns="12700" rIns="0" bIns="0" rtlCol="0">
            <a:spAutoFit/>
          </a:bodyPr>
          <a:lstStyle/>
          <a:p>
            <a:pPr marL="12700" marR="5080" indent="182245">
              <a:lnSpc>
                <a:spcPct val="108000"/>
              </a:lnSpc>
              <a:spcBef>
                <a:spcPts val="100"/>
              </a:spcBef>
              <a:tabLst>
                <a:tab pos="743585" algn="l"/>
                <a:tab pos="1657350" algn="l"/>
                <a:tab pos="2205990" algn="l"/>
                <a:tab pos="2571115" algn="l"/>
                <a:tab pos="2753995" algn="l"/>
                <a:tab pos="3485515" algn="l"/>
                <a:tab pos="4033520" algn="l"/>
                <a:tab pos="5130800" algn="l"/>
                <a:tab pos="5861685" algn="l"/>
                <a:tab pos="6227445" algn="l"/>
                <a:tab pos="6958330" algn="l"/>
                <a:tab pos="8603615" algn="l"/>
                <a:tab pos="9151620" algn="l"/>
                <a:tab pos="9700260" algn="l"/>
                <a:tab pos="10066020" algn="l"/>
                <a:tab pos="10979785" algn="l"/>
                <a:tab pos="11162665" algn="l"/>
              </a:tabLst>
            </a:pPr>
            <a:r>
              <a:rPr lang="en-US" sz="2100" b="1" i="1" spc="-130" dirty="0" smtClean="0">
                <a:solidFill>
                  <a:srgbClr val="FFFFFF"/>
                </a:solidFill>
                <a:latin typeface="Arial" pitchFamily="34" charset="0"/>
                <a:cs typeface="Arial" pitchFamily="34" charset="0"/>
              </a:rPr>
              <a:t>By graphs, we can simulate all these networks to make some visual analysis like finding connections and shortest paths between nodes.</a:t>
            </a:r>
          </a:p>
        </p:txBody>
      </p:sp>
      <p:sp>
        <p:nvSpPr>
          <p:cNvPr id="41" name="object 41"/>
          <p:cNvSpPr txBox="1">
            <a:spLocks noGrp="1"/>
          </p:cNvSpPr>
          <p:nvPr>
            <p:ph type="title"/>
          </p:nvPr>
        </p:nvSpPr>
        <p:spPr>
          <a:xfrm>
            <a:off x="2204215" y="1252292"/>
            <a:ext cx="14027150" cy="734695"/>
          </a:xfrm>
          <a:prstGeom prst="rect">
            <a:avLst/>
          </a:prstGeom>
        </p:spPr>
        <p:txBody>
          <a:bodyPr vert="horz" wrap="square" lIns="0" tIns="12700" rIns="0" bIns="0" rtlCol="0">
            <a:spAutoFit/>
          </a:bodyPr>
          <a:lstStyle/>
          <a:p>
            <a:pPr marL="12700">
              <a:lnSpc>
                <a:spcPct val="100000"/>
              </a:lnSpc>
              <a:spcBef>
                <a:spcPts val="100"/>
              </a:spcBef>
            </a:pPr>
            <a:r>
              <a:rPr sz="4650" spc="409" dirty="0">
                <a:solidFill>
                  <a:srgbClr val="FFFFFF"/>
                </a:solidFill>
              </a:rPr>
              <a:t>EVERYTHING </a:t>
            </a:r>
            <a:r>
              <a:rPr sz="4650" spc="229" dirty="0"/>
              <a:t>IN </a:t>
            </a:r>
            <a:r>
              <a:rPr sz="4650" spc="305" dirty="0"/>
              <a:t>OUR </a:t>
            </a:r>
            <a:r>
              <a:rPr sz="4650" spc="365" dirty="0"/>
              <a:t>WORLD </a:t>
            </a:r>
            <a:r>
              <a:rPr sz="4650" spc="229" dirty="0"/>
              <a:t>IS</a:t>
            </a:r>
            <a:r>
              <a:rPr sz="4650" spc="295" dirty="0"/>
              <a:t> </a:t>
            </a:r>
            <a:r>
              <a:rPr sz="4650" spc="395" dirty="0">
                <a:solidFill>
                  <a:srgbClr val="FFFFFF"/>
                </a:solidFill>
              </a:rPr>
              <a:t>LINKED</a:t>
            </a:r>
            <a:r>
              <a:rPr sz="4650" spc="395" dirty="0"/>
              <a:t>:</a:t>
            </a:r>
            <a:endParaRPr sz="46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510905" cy="10287000"/>
          </a:xfrm>
          <a:custGeom>
            <a:avLst/>
            <a:gdLst/>
            <a:ahLst/>
            <a:cxnLst/>
            <a:rect l="l" t="t" r="r" b="b"/>
            <a:pathLst>
              <a:path w="8510905" h="10287000">
                <a:moveTo>
                  <a:pt x="0" y="10286999"/>
                </a:moveTo>
                <a:lnTo>
                  <a:pt x="8510716" y="10286999"/>
                </a:lnTo>
                <a:lnTo>
                  <a:pt x="8510716" y="0"/>
                </a:lnTo>
                <a:lnTo>
                  <a:pt x="0" y="0"/>
                </a:lnTo>
                <a:lnTo>
                  <a:pt x="0" y="10286999"/>
                </a:lnTo>
                <a:close/>
              </a:path>
            </a:pathLst>
          </a:custGeom>
          <a:solidFill>
            <a:srgbClr val="E8E8E8"/>
          </a:solidFill>
        </p:spPr>
        <p:txBody>
          <a:bodyPr wrap="square" lIns="0" tIns="0" rIns="0" bIns="0" rtlCol="0"/>
          <a:lstStyle/>
          <a:p>
            <a:endParaRPr/>
          </a:p>
        </p:txBody>
      </p:sp>
      <p:sp>
        <p:nvSpPr>
          <p:cNvPr id="3" name="object 3"/>
          <p:cNvSpPr/>
          <p:nvPr/>
        </p:nvSpPr>
        <p:spPr>
          <a:xfrm>
            <a:off x="8510716" y="0"/>
            <a:ext cx="9777730" cy="10287000"/>
          </a:xfrm>
          <a:custGeom>
            <a:avLst/>
            <a:gdLst/>
            <a:ahLst/>
            <a:cxnLst/>
            <a:rect l="l" t="t" r="r" b="b"/>
            <a:pathLst>
              <a:path w="9777730" h="10287000">
                <a:moveTo>
                  <a:pt x="0" y="0"/>
                </a:moveTo>
                <a:lnTo>
                  <a:pt x="0" y="10286999"/>
                </a:lnTo>
                <a:lnTo>
                  <a:pt x="9777283" y="10286999"/>
                </a:lnTo>
                <a:lnTo>
                  <a:pt x="9777283" y="0"/>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15848750" y="581575"/>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5" name="object 5"/>
          <p:cNvSpPr/>
          <p:nvPr/>
        </p:nvSpPr>
        <p:spPr>
          <a:xfrm>
            <a:off x="17679248" y="581575"/>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6" name="object 6"/>
          <p:cNvSpPr/>
          <p:nvPr/>
        </p:nvSpPr>
        <p:spPr>
          <a:xfrm>
            <a:off x="15240000" y="0"/>
            <a:ext cx="1219200" cy="582930"/>
          </a:xfrm>
          <a:custGeom>
            <a:avLst/>
            <a:gdLst/>
            <a:ahLst/>
            <a:cxnLst/>
            <a:rect l="l" t="t" r="r" b="b"/>
            <a:pathLst>
              <a:path w="1219200" h="582930">
                <a:moveTo>
                  <a:pt x="0" y="582423"/>
                </a:moveTo>
                <a:lnTo>
                  <a:pt x="0" y="0"/>
                </a:lnTo>
                <a:lnTo>
                  <a:pt x="1219199" y="0"/>
                </a:lnTo>
                <a:lnTo>
                  <a:pt x="1219199" y="582423"/>
                </a:lnTo>
                <a:lnTo>
                  <a:pt x="0" y="582423"/>
                </a:lnTo>
                <a:close/>
              </a:path>
            </a:pathLst>
          </a:custGeom>
          <a:solidFill>
            <a:srgbClr val="E8E8E8"/>
          </a:solidFill>
        </p:spPr>
        <p:txBody>
          <a:bodyPr wrap="square" lIns="0" tIns="0" rIns="0" bIns="0" rtlCol="0"/>
          <a:lstStyle/>
          <a:p>
            <a:endParaRPr/>
          </a:p>
        </p:txBody>
      </p:sp>
      <p:sp>
        <p:nvSpPr>
          <p:cNvPr id="7" name="object 7"/>
          <p:cNvSpPr/>
          <p:nvPr/>
        </p:nvSpPr>
        <p:spPr>
          <a:xfrm>
            <a:off x="9752751" y="581575"/>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8" name="object 8"/>
          <p:cNvSpPr/>
          <p:nvPr/>
        </p:nvSpPr>
        <p:spPr>
          <a:xfrm>
            <a:off x="12191999" y="581575"/>
            <a:ext cx="1228725" cy="609600"/>
          </a:xfrm>
          <a:custGeom>
            <a:avLst/>
            <a:gdLst/>
            <a:ahLst/>
            <a:cxnLst/>
            <a:rect l="l" t="t" r="r" b="b"/>
            <a:pathLst>
              <a:path w="1228725" h="609600">
                <a:moveTo>
                  <a:pt x="0" y="0"/>
                </a:moveTo>
                <a:lnTo>
                  <a:pt x="1228724" y="0"/>
                </a:lnTo>
                <a:lnTo>
                  <a:pt x="1228724" y="609599"/>
                </a:lnTo>
                <a:lnTo>
                  <a:pt x="0" y="609599"/>
                </a:lnTo>
                <a:lnTo>
                  <a:pt x="0" y="0"/>
                </a:lnTo>
                <a:close/>
              </a:path>
            </a:pathLst>
          </a:custGeom>
          <a:solidFill>
            <a:srgbClr val="002998"/>
          </a:solidFill>
        </p:spPr>
        <p:txBody>
          <a:bodyPr wrap="square" lIns="0" tIns="0" rIns="0" bIns="0" rtlCol="0"/>
          <a:lstStyle/>
          <a:p>
            <a:endParaRPr/>
          </a:p>
        </p:txBody>
      </p:sp>
      <p:sp>
        <p:nvSpPr>
          <p:cNvPr id="9" name="object 9"/>
          <p:cNvSpPr/>
          <p:nvPr/>
        </p:nvSpPr>
        <p:spPr>
          <a:xfrm>
            <a:off x="12187762" y="0"/>
            <a:ext cx="609600" cy="582930"/>
          </a:xfrm>
          <a:custGeom>
            <a:avLst/>
            <a:gdLst/>
            <a:ahLst/>
            <a:cxnLst/>
            <a:rect l="l" t="t" r="r" b="b"/>
            <a:pathLst>
              <a:path w="609600" h="582930">
                <a:moveTo>
                  <a:pt x="0" y="0"/>
                </a:moveTo>
                <a:lnTo>
                  <a:pt x="609599" y="0"/>
                </a:lnTo>
                <a:lnTo>
                  <a:pt x="609599" y="582423"/>
                </a:lnTo>
                <a:lnTo>
                  <a:pt x="0" y="582423"/>
                </a:lnTo>
                <a:lnTo>
                  <a:pt x="0" y="0"/>
                </a:lnTo>
                <a:close/>
              </a:path>
            </a:pathLst>
          </a:custGeom>
          <a:solidFill>
            <a:srgbClr val="E8E8E8"/>
          </a:solidFill>
        </p:spPr>
        <p:txBody>
          <a:bodyPr wrap="square" lIns="0" tIns="0" rIns="0" bIns="0" rtlCol="0"/>
          <a:lstStyle/>
          <a:p>
            <a:endParaRPr/>
          </a:p>
        </p:txBody>
      </p:sp>
      <p:sp>
        <p:nvSpPr>
          <p:cNvPr id="10" name="object 10"/>
          <p:cNvSpPr/>
          <p:nvPr/>
        </p:nvSpPr>
        <p:spPr>
          <a:xfrm>
            <a:off x="11583247" y="581575"/>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1" name="object 11"/>
          <p:cNvSpPr/>
          <p:nvPr/>
        </p:nvSpPr>
        <p:spPr>
          <a:xfrm>
            <a:off x="14631248" y="0"/>
            <a:ext cx="609600" cy="582930"/>
          </a:xfrm>
          <a:custGeom>
            <a:avLst/>
            <a:gdLst/>
            <a:ahLst/>
            <a:cxnLst/>
            <a:rect l="l" t="t" r="r" b="b"/>
            <a:pathLst>
              <a:path w="609600" h="582930">
                <a:moveTo>
                  <a:pt x="0" y="0"/>
                </a:moveTo>
                <a:lnTo>
                  <a:pt x="609599" y="0"/>
                </a:lnTo>
                <a:lnTo>
                  <a:pt x="609599" y="582423"/>
                </a:lnTo>
                <a:lnTo>
                  <a:pt x="0" y="582423"/>
                </a:lnTo>
                <a:lnTo>
                  <a:pt x="0" y="0"/>
                </a:lnTo>
                <a:close/>
              </a:path>
            </a:pathLst>
          </a:custGeom>
          <a:solidFill>
            <a:srgbClr val="002998"/>
          </a:solidFill>
        </p:spPr>
        <p:txBody>
          <a:bodyPr wrap="square" lIns="0" tIns="0" rIns="0" bIns="0" rtlCol="0"/>
          <a:lstStyle/>
          <a:p>
            <a:endParaRPr/>
          </a:p>
        </p:txBody>
      </p:sp>
      <p:sp>
        <p:nvSpPr>
          <p:cNvPr id="12" name="object 12"/>
          <p:cNvSpPr/>
          <p:nvPr/>
        </p:nvSpPr>
        <p:spPr>
          <a:xfrm>
            <a:off x="14022496" y="0"/>
            <a:ext cx="609600" cy="582930"/>
          </a:xfrm>
          <a:custGeom>
            <a:avLst/>
            <a:gdLst/>
            <a:ahLst/>
            <a:cxnLst/>
            <a:rect l="l" t="t" r="r" b="b"/>
            <a:pathLst>
              <a:path w="609600" h="582930">
                <a:moveTo>
                  <a:pt x="0" y="0"/>
                </a:moveTo>
                <a:lnTo>
                  <a:pt x="609598" y="0"/>
                </a:lnTo>
                <a:lnTo>
                  <a:pt x="609598" y="582423"/>
                </a:lnTo>
                <a:lnTo>
                  <a:pt x="0" y="582423"/>
                </a:lnTo>
                <a:lnTo>
                  <a:pt x="0" y="0"/>
                </a:lnTo>
                <a:close/>
              </a:path>
            </a:pathLst>
          </a:custGeom>
          <a:solidFill>
            <a:srgbClr val="E8E8E8"/>
          </a:solidFill>
        </p:spPr>
        <p:txBody>
          <a:bodyPr wrap="square" lIns="0" tIns="0" rIns="0" bIns="0" rtlCol="0"/>
          <a:lstStyle/>
          <a:p>
            <a:endParaRPr/>
          </a:p>
        </p:txBody>
      </p:sp>
      <p:sp>
        <p:nvSpPr>
          <p:cNvPr id="13" name="object 13"/>
          <p:cNvSpPr/>
          <p:nvPr/>
        </p:nvSpPr>
        <p:spPr>
          <a:xfrm>
            <a:off x="9144000" y="0"/>
            <a:ext cx="1219200" cy="582930"/>
          </a:xfrm>
          <a:custGeom>
            <a:avLst/>
            <a:gdLst/>
            <a:ahLst/>
            <a:cxnLst/>
            <a:rect l="l" t="t" r="r" b="b"/>
            <a:pathLst>
              <a:path w="1219200" h="582930">
                <a:moveTo>
                  <a:pt x="0" y="0"/>
                </a:moveTo>
                <a:lnTo>
                  <a:pt x="1219199" y="0"/>
                </a:lnTo>
                <a:lnTo>
                  <a:pt x="1219199" y="582423"/>
                </a:lnTo>
                <a:lnTo>
                  <a:pt x="0" y="582423"/>
                </a:lnTo>
                <a:lnTo>
                  <a:pt x="0" y="0"/>
                </a:lnTo>
                <a:close/>
              </a:path>
            </a:pathLst>
          </a:custGeom>
          <a:solidFill>
            <a:srgbClr val="E8E8E8"/>
          </a:solidFill>
        </p:spPr>
        <p:txBody>
          <a:bodyPr wrap="square" lIns="0" tIns="0" rIns="0" bIns="0" rtlCol="0"/>
          <a:lstStyle/>
          <a:p>
            <a:endParaRPr/>
          </a:p>
        </p:txBody>
      </p:sp>
      <p:sp>
        <p:nvSpPr>
          <p:cNvPr id="14" name="object 14"/>
          <p:cNvSpPr/>
          <p:nvPr/>
        </p:nvSpPr>
        <p:spPr>
          <a:xfrm>
            <a:off x="6071467" y="9678251"/>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15" name="object 15"/>
          <p:cNvSpPr/>
          <p:nvPr/>
        </p:nvSpPr>
        <p:spPr>
          <a:xfrm>
            <a:off x="7901963" y="8460744"/>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16" name="object 16"/>
          <p:cNvSpPr/>
          <p:nvPr/>
        </p:nvSpPr>
        <p:spPr>
          <a:xfrm>
            <a:off x="7901963" y="96782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7" name="object 17"/>
          <p:cNvSpPr/>
          <p:nvPr/>
        </p:nvSpPr>
        <p:spPr>
          <a:xfrm>
            <a:off x="6680220" y="8460744"/>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8" name="object 18"/>
          <p:cNvSpPr/>
          <p:nvPr/>
        </p:nvSpPr>
        <p:spPr>
          <a:xfrm>
            <a:off x="5462715" y="9069496"/>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E8E8E8"/>
          </a:solidFill>
        </p:spPr>
        <p:txBody>
          <a:bodyPr wrap="square" lIns="0" tIns="0" rIns="0" bIns="0" rtlCol="0"/>
          <a:lstStyle/>
          <a:p>
            <a:endParaRPr/>
          </a:p>
        </p:txBody>
      </p:sp>
      <p:sp>
        <p:nvSpPr>
          <p:cNvPr id="19" name="object 19"/>
          <p:cNvSpPr/>
          <p:nvPr/>
        </p:nvSpPr>
        <p:spPr>
          <a:xfrm>
            <a:off x="0" y="9678251"/>
            <a:ext cx="1195070" cy="608965"/>
          </a:xfrm>
          <a:custGeom>
            <a:avLst/>
            <a:gdLst/>
            <a:ahLst/>
            <a:cxnLst/>
            <a:rect l="l" t="t" r="r" b="b"/>
            <a:pathLst>
              <a:path w="1195070" h="608965">
                <a:moveTo>
                  <a:pt x="0" y="608748"/>
                </a:moveTo>
                <a:lnTo>
                  <a:pt x="0" y="0"/>
                </a:lnTo>
                <a:lnTo>
                  <a:pt x="1194668" y="0"/>
                </a:lnTo>
                <a:lnTo>
                  <a:pt x="1194668" y="608748"/>
                </a:lnTo>
                <a:lnTo>
                  <a:pt x="0" y="608748"/>
                </a:lnTo>
                <a:close/>
              </a:path>
            </a:pathLst>
          </a:custGeom>
          <a:solidFill>
            <a:srgbClr val="DE665E"/>
          </a:solidFill>
        </p:spPr>
        <p:txBody>
          <a:bodyPr wrap="square" lIns="0" tIns="0" rIns="0" bIns="0" rtlCol="0"/>
          <a:lstStyle/>
          <a:p>
            <a:endParaRPr/>
          </a:p>
        </p:txBody>
      </p:sp>
      <p:sp>
        <p:nvSpPr>
          <p:cNvPr id="20" name="object 20"/>
          <p:cNvSpPr/>
          <p:nvPr/>
        </p:nvSpPr>
        <p:spPr>
          <a:xfrm>
            <a:off x="2414716" y="9678251"/>
            <a:ext cx="1228725" cy="609600"/>
          </a:xfrm>
          <a:custGeom>
            <a:avLst/>
            <a:gdLst/>
            <a:ahLst/>
            <a:cxnLst/>
            <a:rect l="l" t="t" r="r" b="b"/>
            <a:pathLst>
              <a:path w="1228725" h="609600">
                <a:moveTo>
                  <a:pt x="0" y="0"/>
                </a:moveTo>
                <a:lnTo>
                  <a:pt x="1228724" y="0"/>
                </a:lnTo>
                <a:lnTo>
                  <a:pt x="1228724" y="609599"/>
                </a:lnTo>
                <a:lnTo>
                  <a:pt x="0" y="609599"/>
                </a:lnTo>
                <a:lnTo>
                  <a:pt x="0" y="0"/>
                </a:lnTo>
                <a:close/>
              </a:path>
            </a:pathLst>
          </a:custGeom>
          <a:solidFill>
            <a:srgbClr val="002998"/>
          </a:solidFill>
        </p:spPr>
        <p:txBody>
          <a:bodyPr wrap="square" lIns="0" tIns="0" rIns="0" bIns="0" rtlCol="0"/>
          <a:lstStyle/>
          <a:p>
            <a:endParaRPr/>
          </a:p>
        </p:txBody>
      </p:sp>
      <p:sp>
        <p:nvSpPr>
          <p:cNvPr id="21" name="object 21"/>
          <p:cNvSpPr/>
          <p:nvPr/>
        </p:nvSpPr>
        <p:spPr>
          <a:xfrm>
            <a:off x="1805963" y="8460744"/>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22" name="object 22"/>
          <p:cNvSpPr/>
          <p:nvPr/>
        </p:nvSpPr>
        <p:spPr>
          <a:xfrm>
            <a:off x="3636458" y="8460744"/>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3" name="object 23"/>
          <p:cNvSpPr/>
          <p:nvPr/>
        </p:nvSpPr>
        <p:spPr>
          <a:xfrm>
            <a:off x="2410478" y="9069496"/>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4" name="object 24"/>
          <p:cNvSpPr/>
          <p:nvPr/>
        </p:nvSpPr>
        <p:spPr>
          <a:xfrm>
            <a:off x="1805963" y="96782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5" name="object 25"/>
          <p:cNvSpPr/>
          <p:nvPr/>
        </p:nvSpPr>
        <p:spPr>
          <a:xfrm>
            <a:off x="584221" y="8460744"/>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6" name="object 26"/>
          <p:cNvSpPr/>
          <p:nvPr/>
        </p:nvSpPr>
        <p:spPr>
          <a:xfrm>
            <a:off x="4853963" y="9069496"/>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7" name="object 27"/>
          <p:cNvSpPr/>
          <p:nvPr/>
        </p:nvSpPr>
        <p:spPr>
          <a:xfrm>
            <a:off x="4245211" y="9069496"/>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8" name="object 28"/>
          <p:cNvSpPr/>
          <p:nvPr/>
        </p:nvSpPr>
        <p:spPr>
          <a:xfrm>
            <a:off x="0" y="9069496"/>
            <a:ext cx="586105" cy="609600"/>
          </a:xfrm>
          <a:custGeom>
            <a:avLst/>
            <a:gdLst/>
            <a:ahLst/>
            <a:cxnLst/>
            <a:rect l="l" t="t" r="r" b="b"/>
            <a:pathLst>
              <a:path w="586105" h="609600">
                <a:moveTo>
                  <a:pt x="0" y="0"/>
                </a:moveTo>
                <a:lnTo>
                  <a:pt x="585916" y="0"/>
                </a:lnTo>
                <a:lnTo>
                  <a:pt x="585916" y="609599"/>
                </a:lnTo>
                <a:lnTo>
                  <a:pt x="0" y="609599"/>
                </a:lnTo>
                <a:lnTo>
                  <a:pt x="0" y="0"/>
                </a:lnTo>
                <a:close/>
              </a:path>
            </a:pathLst>
          </a:custGeom>
          <a:solidFill>
            <a:srgbClr val="E8E8E8"/>
          </a:solidFill>
        </p:spPr>
        <p:txBody>
          <a:bodyPr wrap="square" lIns="0" tIns="0" rIns="0" bIns="0" rtlCol="0"/>
          <a:lstStyle/>
          <a:p>
            <a:endParaRPr/>
          </a:p>
        </p:txBody>
      </p:sp>
      <p:sp>
        <p:nvSpPr>
          <p:cNvPr id="29" name="object 29"/>
          <p:cNvSpPr txBox="1"/>
          <p:nvPr/>
        </p:nvSpPr>
        <p:spPr>
          <a:xfrm>
            <a:off x="8767610" y="6281735"/>
            <a:ext cx="9460865" cy="2978150"/>
          </a:xfrm>
          <a:prstGeom prst="rect">
            <a:avLst/>
          </a:prstGeom>
        </p:spPr>
        <p:txBody>
          <a:bodyPr vert="horz" wrap="square" lIns="0" tIns="13335" rIns="0" bIns="0" rtlCol="0">
            <a:spAutoFit/>
          </a:bodyPr>
          <a:lstStyle/>
          <a:p>
            <a:pPr marL="1205865" marR="5080" indent="-1193800">
              <a:lnSpc>
                <a:spcPct val="108200"/>
              </a:lnSpc>
              <a:spcBef>
                <a:spcPts val="105"/>
              </a:spcBef>
            </a:pPr>
            <a:r>
              <a:rPr sz="8950" b="1" spc="780" dirty="0">
                <a:solidFill>
                  <a:srgbClr val="DE665E"/>
                </a:solidFill>
                <a:latin typeface="Courier New"/>
                <a:cs typeface="Courier New"/>
              </a:rPr>
              <a:t>BELLMAN-</a:t>
            </a:r>
            <a:r>
              <a:rPr sz="8950" b="1" spc="-4550" dirty="0">
                <a:solidFill>
                  <a:srgbClr val="DE665E"/>
                </a:solidFill>
                <a:latin typeface="Courier New"/>
                <a:cs typeface="Courier New"/>
              </a:rPr>
              <a:t> </a:t>
            </a:r>
            <a:r>
              <a:rPr sz="8950" b="1" spc="670" dirty="0">
                <a:solidFill>
                  <a:srgbClr val="DE665E"/>
                </a:solidFill>
                <a:latin typeface="Courier New"/>
                <a:cs typeface="Courier New"/>
              </a:rPr>
              <a:t>FORD  </a:t>
            </a:r>
            <a:r>
              <a:rPr sz="8950" b="1" spc="795" dirty="0">
                <a:solidFill>
                  <a:srgbClr val="DE665E"/>
                </a:solidFill>
                <a:latin typeface="Courier New"/>
                <a:cs typeface="Courier New"/>
              </a:rPr>
              <a:t>ALGORITHM</a:t>
            </a:r>
            <a:endParaRPr sz="8950">
              <a:latin typeface="Courier New"/>
              <a:cs typeface="Courier New"/>
            </a:endParaRPr>
          </a:p>
        </p:txBody>
      </p:sp>
      <p:sp>
        <p:nvSpPr>
          <p:cNvPr id="30" name="object 30"/>
          <p:cNvSpPr/>
          <p:nvPr/>
        </p:nvSpPr>
        <p:spPr>
          <a:xfrm>
            <a:off x="5879303" y="4520326"/>
            <a:ext cx="5658485" cy="177165"/>
          </a:xfrm>
          <a:custGeom>
            <a:avLst/>
            <a:gdLst/>
            <a:ahLst/>
            <a:cxnLst/>
            <a:rect l="l" t="t" r="r" b="b"/>
            <a:pathLst>
              <a:path w="5658484" h="177164">
                <a:moveTo>
                  <a:pt x="0" y="0"/>
                </a:moveTo>
                <a:lnTo>
                  <a:pt x="5657863" y="0"/>
                </a:lnTo>
                <a:lnTo>
                  <a:pt x="5657863" y="176705"/>
                </a:lnTo>
                <a:lnTo>
                  <a:pt x="0" y="176705"/>
                </a:lnTo>
                <a:lnTo>
                  <a:pt x="0" y="0"/>
                </a:lnTo>
                <a:close/>
              </a:path>
            </a:pathLst>
          </a:custGeom>
          <a:solidFill>
            <a:srgbClr val="002998"/>
          </a:solidFill>
        </p:spPr>
        <p:txBody>
          <a:bodyPr wrap="square" lIns="0" tIns="0" rIns="0" bIns="0" rtlCol="0"/>
          <a:lstStyle/>
          <a:p>
            <a:endParaRPr/>
          </a:p>
        </p:txBody>
      </p:sp>
      <p:sp>
        <p:nvSpPr>
          <p:cNvPr id="31" name="object 31"/>
          <p:cNvSpPr/>
          <p:nvPr/>
        </p:nvSpPr>
        <p:spPr>
          <a:xfrm>
            <a:off x="5879303" y="4697031"/>
            <a:ext cx="176530" cy="1198880"/>
          </a:xfrm>
          <a:custGeom>
            <a:avLst/>
            <a:gdLst/>
            <a:ahLst/>
            <a:cxnLst/>
            <a:rect l="l" t="t" r="r" b="b"/>
            <a:pathLst>
              <a:path w="176529" h="1198879">
                <a:moveTo>
                  <a:pt x="0" y="0"/>
                </a:moveTo>
                <a:lnTo>
                  <a:pt x="176456" y="0"/>
                </a:lnTo>
                <a:lnTo>
                  <a:pt x="176456" y="1198799"/>
                </a:lnTo>
                <a:lnTo>
                  <a:pt x="0" y="1198799"/>
                </a:lnTo>
                <a:lnTo>
                  <a:pt x="0" y="0"/>
                </a:lnTo>
                <a:close/>
              </a:path>
            </a:pathLst>
          </a:custGeom>
          <a:solidFill>
            <a:srgbClr val="002998"/>
          </a:solidFill>
        </p:spPr>
        <p:txBody>
          <a:bodyPr wrap="square" lIns="0" tIns="0" rIns="0" bIns="0" rtlCol="0"/>
          <a:lstStyle/>
          <a:p>
            <a:endParaRPr/>
          </a:p>
        </p:txBody>
      </p:sp>
      <p:sp>
        <p:nvSpPr>
          <p:cNvPr id="32" name="object 32"/>
          <p:cNvSpPr/>
          <p:nvPr/>
        </p:nvSpPr>
        <p:spPr>
          <a:xfrm>
            <a:off x="5879303" y="5895831"/>
            <a:ext cx="5658485" cy="180975"/>
          </a:xfrm>
          <a:custGeom>
            <a:avLst/>
            <a:gdLst/>
            <a:ahLst/>
            <a:cxnLst/>
            <a:rect l="l" t="t" r="r" b="b"/>
            <a:pathLst>
              <a:path w="5658484" h="180975">
                <a:moveTo>
                  <a:pt x="0" y="0"/>
                </a:moveTo>
                <a:lnTo>
                  <a:pt x="5657863" y="0"/>
                </a:lnTo>
                <a:lnTo>
                  <a:pt x="5657863" y="180519"/>
                </a:lnTo>
                <a:lnTo>
                  <a:pt x="0" y="180519"/>
                </a:lnTo>
                <a:lnTo>
                  <a:pt x="0" y="0"/>
                </a:lnTo>
                <a:close/>
              </a:path>
            </a:pathLst>
          </a:custGeom>
          <a:solidFill>
            <a:srgbClr val="002998"/>
          </a:solidFill>
        </p:spPr>
        <p:txBody>
          <a:bodyPr wrap="square" lIns="0" tIns="0" rIns="0" bIns="0" rtlCol="0"/>
          <a:lstStyle/>
          <a:p>
            <a:endParaRPr/>
          </a:p>
        </p:txBody>
      </p:sp>
      <p:sp>
        <p:nvSpPr>
          <p:cNvPr id="33" name="object 33"/>
          <p:cNvSpPr/>
          <p:nvPr/>
        </p:nvSpPr>
        <p:spPr>
          <a:xfrm>
            <a:off x="11356956" y="4697133"/>
            <a:ext cx="180340" cy="1199515"/>
          </a:xfrm>
          <a:custGeom>
            <a:avLst/>
            <a:gdLst/>
            <a:ahLst/>
            <a:cxnLst/>
            <a:rect l="l" t="t" r="r" b="b"/>
            <a:pathLst>
              <a:path w="180340" h="1199514">
                <a:moveTo>
                  <a:pt x="180210" y="1198921"/>
                </a:moveTo>
                <a:lnTo>
                  <a:pt x="0" y="1198921"/>
                </a:lnTo>
                <a:lnTo>
                  <a:pt x="0" y="0"/>
                </a:lnTo>
                <a:lnTo>
                  <a:pt x="180210" y="0"/>
                </a:lnTo>
                <a:lnTo>
                  <a:pt x="180210" y="1198921"/>
                </a:lnTo>
                <a:close/>
              </a:path>
            </a:pathLst>
          </a:custGeom>
          <a:solidFill>
            <a:srgbClr val="002998"/>
          </a:solidFill>
        </p:spPr>
        <p:txBody>
          <a:bodyPr wrap="square" lIns="0" tIns="0" rIns="0" bIns="0" rtlCol="0"/>
          <a:lstStyle/>
          <a:p>
            <a:endParaRPr/>
          </a:p>
        </p:txBody>
      </p:sp>
      <p:sp>
        <p:nvSpPr>
          <p:cNvPr id="34" name="object 34"/>
          <p:cNvSpPr/>
          <p:nvPr/>
        </p:nvSpPr>
        <p:spPr>
          <a:xfrm>
            <a:off x="6200306" y="5630304"/>
            <a:ext cx="2344420" cy="0"/>
          </a:xfrm>
          <a:custGeom>
            <a:avLst/>
            <a:gdLst/>
            <a:ahLst/>
            <a:cxnLst/>
            <a:rect l="l" t="t" r="r" b="b"/>
            <a:pathLst>
              <a:path w="2344420">
                <a:moveTo>
                  <a:pt x="0" y="0"/>
                </a:moveTo>
                <a:lnTo>
                  <a:pt x="2343894" y="0"/>
                </a:lnTo>
              </a:path>
            </a:pathLst>
          </a:custGeom>
          <a:ln w="66674">
            <a:solidFill>
              <a:srgbClr val="000000"/>
            </a:solidFill>
          </a:ln>
        </p:spPr>
        <p:txBody>
          <a:bodyPr wrap="square" lIns="0" tIns="0" rIns="0" bIns="0" rtlCol="0"/>
          <a:lstStyle/>
          <a:p>
            <a:endParaRPr/>
          </a:p>
        </p:txBody>
      </p:sp>
      <p:sp>
        <p:nvSpPr>
          <p:cNvPr id="35" name="object 35"/>
          <p:cNvSpPr/>
          <p:nvPr/>
        </p:nvSpPr>
        <p:spPr>
          <a:xfrm>
            <a:off x="8544200" y="5630304"/>
            <a:ext cx="2344420" cy="0"/>
          </a:xfrm>
          <a:custGeom>
            <a:avLst/>
            <a:gdLst/>
            <a:ahLst/>
            <a:cxnLst/>
            <a:rect l="l" t="t" r="r" b="b"/>
            <a:pathLst>
              <a:path w="2344420">
                <a:moveTo>
                  <a:pt x="0" y="0"/>
                </a:moveTo>
                <a:lnTo>
                  <a:pt x="2343894" y="0"/>
                </a:lnTo>
              </a:path>
            </a:pathLst>
          </a:custGeom>
          <a:ln w="66674">
            <a:solidFill>
              <a:srgbClr val="E8E8E8"/>
            </a:solidFill>
          </a:ln>
        </p:spPr>
        <p:txBody>
          <a:bodyPr wrap="square" lIns="0" tIns="0" rIns="0" bIns="0" rtlCol="0"/>
          <a:lstStyle/>
          <a:p>
            <a:endParaRPr/>
          </a:p>
        </p:txBody>
      </p:sp>
      <p:sp>
        <p:nvSpPr>
          <p:cNvPr id="36" name="object 36"/>
          <p:cNvSpPr txBox="1"/>
          <p:nvPr/>
        </p:nvSpPr>
        <p:spPr>
          <a:xfrm>
            <a:off x="6187606" y="4876559"/>
            <a:ext cx="4646295" cy="829310"/>
          </a:xfrm>
          <a:prstGeom prst="rect">
            <a:avLst/>
          </a:prstGeom>
        </p:spPr>
        <p:txBody>
          <a:bodyPr vert="horz" wrap="square" lIns="0" tIns="15240" rIns="0" bIns="0" rtlCol="0">
            <a:spAutoFit/>
          </a:bodyPr>
          <a:lstStyle/>
          <a:p>
            <a:pPr marL="12700">
              <a:lnSpc>
                <a:spcPct val="100000"/>
              </a:lnSpc>
              <a:spcBef>
                <a:spcPts val="120"/>
              </a:spcBef>
            </a:pPr>
            <a:r>
              <a:rPr sz="5250" b="1" spc="535" dirty="0">
                <a:latin typeface="Courier New"/>
                <a:cs typeface="Courier New"/>
              </a:rPr>
              <a:t>ALGOR</a:t>
            </a:r>
            <a:r>
              <a:rPr sz="5250" b="1" spc="535" dirty="0">
                <a:solidFill>
                  <a:srgbClr val="E8E8E8"/>
                </a:solidFill>
                <a:latin typeface="Courier New"/>
                <a:cs typeface="Courier New"/>
              </a:rPr>
              <a:t>ITHM</a:t>
            </a:r>
            <a:r>
              <a:rPr sz="5250" b="1" spc="10" dirty="0">
                <a:solidFill>
                  <a:srgbClr val="E8E8E8"/>
                </a:solidFill>
                <a:latin typeface="Courier New"/>
                <a:cs typeface="Courier New"/>
              </a:rPr>
              <a:t>S</a:t>
            </a:r>
            <a:endParaRPr sz="5250">
              <a:latin typeface="Courier New"/>
              <a:cs typeface="Courier New"/>
            </a:endParaRPr>
          </a:p>
        </p:txBody>
      </p:sp>
      <p:sp>
        <p:nvSpPr>
          <p:cNvPr id="37" name="object 37"/>
          <p:cNvSpPr txBox="1">
            <a:spLocks noGrp="1"/>
          </p:cNvSpPr>
          <p:nvPr>
            <p:ph type="title"/>
          </p:nvPr>
        </p:nvSpPr>
        <p:spPr>
          <a:xfrm>
            <a:off x="1335960" y="1338605"/>
            <a:ext cx="6278245" cy="1389380"/>
          </a:xfrm>
          <a:prstGeom prst="rect">
            <a:avLst/>
          </a:prstGeom>
        </p:spPr>
        <p:txBody>
          <a:bodyPr vert="horz" wrap="square" lIns="0" tIns="12700" rIns="0" bIns="0" rtlCol="0">
            <a:spAutoFit/>
          </a:bodyPr>
          <a:lstStyle/>
          <a:p>
            <a:pPr marL="12700">
              <a:lnSpc>
                <a:spcPct val="100000"/>
              </a:lnSpc>
              <a:spcBef>
                <a:spcPts val="100"/>
              </a:spcBef>
            </a:pPr>
            <a:r>
              <a:rPr sz="8950" spc="894" dirty="0">
                <a:solidFill>
                  <a:srgbClr val="002998"/>
                </a:solidFill>
              </a:rPr>
              <a:t>DIJKSTR</a:t>
            </a:r>
            <a:r>
              <a:rPr sz="8950" dirty="0">
                <a:solidFill>
                  <a:srgbClr val="002998"/>
                </a:solidFill>
              </a:rPr>
              <a:t>A</a:t>
            </a:r>
            <a:endParaRPr sz="8950"/>
          </a:p>
        </p:txBody>
      </p:sp>
      <p:sp>
        <p:nvSpPr>
          <p:cNvPr id="38" name="object 38"/>
          <p:cNvSpPr txBox="1"/>
          <p:nvPr/>
        </p:nvSpPr>
        <p:spPr>
          <a:xfrm>
            <a:off x="540325" y="2814980"/>
            <a:ext cx="7073900" cy="1389380"/>
          </a:xfrm>
          <a:prstGeom prst="rect">
            <a:avLst/>
          </a:prstGeom>
        </p:spPr>
        <p:txBody>
          <a:bodyPr vert="horz" wrap="square" lIns="0" tIns="12700" rIns="0" bIns="0" rtlCol="0">
            <a:spAutoFit/>
          </a:bodyPr>
          <a:lstStyle/>
          <a:p>
            <a:pPr marL="12700">
              <a:lnSpc>
                <a:spcPct val="100000"/>
              </a:lnSpc>
              <a:spcBef>
                <a:spcPts val="100"/>
              </a:spcBef>
            </a:pPr>
            <a:r>
              <a:rPr sz="8950" b="1" spc="894" dirty="0">
                <a:solidFill>
                  <a:srgbClr val="002998"/>
                </a:solidFill>
                <a:latin typeface="Courier New"/>
                <a:cs typeface="Courier New"/>
              </a:rPr>
              <a:t>ALGORITH</a:t>
            </a:r>
            <a:r>
              <a:rPr sz="8950" b="1" dirty="0">
                <a:solidFill>
                  <a:srgbClr val="002998"/>
                </a:solidFill>
                <a:latin typeface="Courier New"/>
                <a:cs typeface="Courier New"/>
              </a:rPr>
              <a:t>M</a:t>
            </a:r>
            <a:endParaRPr sz="8950">
              <a:latin typeface="Courier New"/>
              <a:cs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8E8E8"/>
          </a:solidFill>
        </p:spPr>
        <p:txBody>
          <a:bodyPr wrap="square" lIns="0" tIns="0" rIns="0" bIns="0" rtlCol="0"/>
          <a:lstStyle/>
          <a:p>
            <a:endParaRPr/>
          </a:p>
        </p:txBody>
      </p:sp>
      <p:sp>
        <p:nvSpPr>
          <p:cNvPr id="3" name="object 3"/>
          <p:cNvSpPr/>
          <p:nvPr/>
        </p:nvSpPr>
        <p:spPr>
          <a:xfrm>
            <a:off x="17172263" y="7994364"/>
            <a:ext cx="573405" cy="1152525"/>
          </a:xfrm>
          <a:custGeom>
            <a:avLst/>
            <a:gdLst/>
            <a:ahLst/>
            <a:cxnLst/>
            <a:rect l="l" t="t" r="r" b="b"/>
            <a:pathLst>
              <a:path w="573405" h="1152525">
                <a:moveTo>
                  <a:pt x="573285" y="0"/>
                </a:moveTo>
                <a:lnTo>
                  <a:pt x="573285" y="1151929"/>
                </a:lnTo>
                <a:lnTo>
                  <a:pt x="0" y="1151929"/>
                </a:lnTo>
                <a:lnTo>
                  <a:pt x="0" y="0"/>
                </a:lnTo>
                <a:lnTo>
                  <a:pt x="573285" y="0"/>
                </a:lnTo>
                <a:close/>
              </a:path>
            </a:pathLst>
          </a:custGeom>
          <a:solidFill>
            <a:srgbClr val="E8E8E8"/>
          </a:solidFill>
        </p:spPr>
        <p:txBody>
          <a:bodyPr wrap="square" lIns="0" tIns="0" rIns="0" bIns="0" rtlCol="0"/>
          <a:lstStyle/>
          <a:p>
            <a:endParaRPr/>
          </a:p>
        </p:txBody>
      </p:sp>
      <p:sp>
        <p:nvSpPr>
          <p:cNvPr id="4" name="object 4"/>
          <p:cNvSpPr/>
          <p:nvPr/>
        </p:nvSpPr>
        <p:spPr>
          <a:xfrm>
            <a:off x="17743454" y="8573509"/>
            <a:ext cx="544830" cy="573405"/>
          </a:xfrm>
          <a:custGeom>
            <a:avLst/>
            <a:gdLst/>
            <a:ahLst/>
            <a:cxnLst/>
            <a:rect l="l" t="t" r="r" b="b"/>
            <a:pathLst>
              <a:path w="544830" h="573404">
                <a:moveTo>
                  <a:pt x="0" y="0"/>
                </a:moveTo>
                <a:lnTo>
                  <a:pt x="544544" y="0"/>
                </a:lnTo>
                <a:lnTo>
                  <a:pt x="544544" y="573285"/>
                </a:lnTo>
                <a:lnTo>
                  <a:pt x="0" y="573285"/>
                </a:lnTo>
                <a:lnTo>
                  <a:pt x="0" y="0"/>
                </a:lnTo>
                <a:close/>
              </a:path>
            </a:pathLst>
          </a:custGeom>
          <a:solidFill>
            <a:srgbClr val="002998"/>
          </a:solidFill>
        </p:spPr>
        <p:txBody>
          <a:bodyPr wrap="square" lIns="0" tIns="0" rIns="0" bIns="0" rtlCol="0"/>
          <a:lstStyle/>
          <a:p>
            <a:endParaRPr/>
          </a:p>
        </p:txBody>
      </p:sp>
      <p:sp>
        <p:nvSpPr>
          <p:cNvPr id="5" name="object 5"/>
          <p:cNvSpPr/>
          <p:nvPr/>
        </p:nvSpPr>
        <p:spPr>
          <a:xfrm>
            <a:off x="17172265" y="9144699"/>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6" name="object 6"/>
          <p:cNvSpPr/>
          <p:nvPr/>
        </p:nvSpPr>
        <p:spPr>
          <a:xfrm>
            <a:off x="17743454" y="3427234"/>
            <a:ext cx="544830" cy="573405"/>
          </a:xfrm>
          <a:custGeom>
            <a:avLst/>
            <a:gdLst/>
            <a:ahLst/>
            <a:cxnLst/>
            <a:rect l="l" t="t" r="r" b="b"/>
            <a:pathLst>
              <a:path w="544830" h="573404">
                <a:moveTo>
                  <a:pt x="544544" y="0"/>
                </a:moveTo>
                <a:lnTo>
                  <a:pt x="544544" y="573285"/>
                </a:lnTo>
                <a:lnTo>
                  <a:pt x="0" y="573285"/>
                </a:lnTo>
                <a:lnTo>
                  <a:pt x="0" y="0"/>
                </a:lnTo>
                <a:lnTo>
                  <a:pt x="544544" y="0"/>
                </a:lnTo>
                <a:close/>
              </a:path>
            </a:pathLst>
          </a:custGeom>
          <a:solidFill>
            <a:srgbClr val="DE665E"/>
          </a:solidFill>
        </p:spPr>
        <p:txBody>
          <a:bodyPr wrap="square" lIns="0" tIns="0" rIns="0" bIns="0" rtlCol="0"/>
          <a:lstStyle/>
          <a:p>
            <a:endParaRPr/>
          </a:p>
        </p:txBody>
      </p:sp>
      <p:sp>
        <p:nvSpPr>
          <p:cNvPr id="7" name="object 7"/>
          <p:cNvSpPr/>
          <p:nvPr/>
        </p:nvSpPr>
        <p:spPr>
          <a:xfrm>
            <a:off x="17172265" y="5138406"/>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002998"/>
          </a:solidFill>
        </p:spPr>
        <p:txBody>
          <a:bodyPr wrap="square" lIns="0" tIns="0" rIns="0" bIns="0" rtlCol="0"/>
          <a:lstStyle/>
          <a:p>
            <a:endParaRPr/>
          </a:p>
        </p:txBody>
      </p:sp>
      <p:sp>
        <p:nvSpPr>
          <p:cNvPr id="8" name="object 8"/>
          <p:cNvSpPr/>
          <p:nvPr/>
        </p:nvSpPr>
        <p:spPr>
          <a:xfrm>
            <a:off x="17172265" y="3998428"/>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E8E8E8"/>
          </a:solidFill>
        </p:spPr>
        <p:txBody>
          <a:bodyPr wrap="square" lIns="0" tIns="0" rIns="0" bIns="0" rtlCol="0"/>
          <a:lstStyle/>
          <a:p>
            <a:endParaRPr/>
          </a:p>
        </p:txBody>
      </p:sp>
      <p:sp>
        <p:nvSpPr>
          <p:cNvPr id="9" name="object 9"/>
          <p:cNvSpPr/>
          <p:nvPr/>
        </p:nvSpPr>
        <p:spPr>
          <a:xfrm>
            <a:off x="17172265" y="2284853"/>
            <a:ext cx="573405" cy="573405"/>
          </a:xfrm>
          <a:custGeom>
            <a:avLst/>
            <a:gdLst/>
            <a:ahLst/>
            <a:cxnLst/>
            <a:rect l="l" t="t" r="r" b="b"/>
            <a:pathLst>
              <a:path w="573405" h="573405">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10" name="object 10"/>
          <p:cNvSpPr/>
          <p:nvPr/>
        </p:nvSpPr>
        <p:spPr>
          <a:xfrm>
            <a:off x="17743454" y="571279"/>
            <a:ext cx="544830" cy="573405"/>
          </a:xfrm>
          <a:custGeom>
            <a:avLst/>
            <a:gdLst/>
            <a:ahLst/>
            <a:cxnLst/>
            <a:rect l="l" t="t" r="r" b="b"/>
            <a:pathLst>
              <a:path w="544830" h="573405">
                <a:moveTo>
                  <a:pt x="0" y="0"/>
                </a:moveTo>
                <a:lnTo>
                  <a:pt x="544544" y="0"/>
                </a:lnTo>
                <a:lnTo>
                  <a:pt x="544544" y="573285"/>
                </a:lnTo>
                <a:lnTo>
                  <a:pt x="0" y="573285"/>
                </a:lnTo>
                <a:lnTo>
                  <a:pt x="0" y="0"/>
                </a:lnTo>
                <a:close/>
              </a:path>
            </a:pathLst>
          </a:custGeom>
          <a:solidFill>
            <a:srgbClr val="DE665E"/>
          </a:solidFill>
        </p:spPr>
        <p:txBody>
          <a:bodyPr wrap="square" lIns="0" tIns="0" rIns="0" bIns="0" rtlCol="0"/>
          <a:lstStyle/>
          <a:p>
            <a:endParaRPr/>
          </a:p>
        </p:txBody>
      </p:sp>
      <p:sp>
        <p:nvSpPr>
          <p:cNvPr id="11" name="object 11"/>
          <p:cNvSpPr/>
          <p:nvPr/>
        </p:nvSpPr>
        <p:spPr>
          <a:xfrm>
            <a:off x="17743454" y="86"/>
            <a:ext cx="544830" cy="573405"/>
          </a:xfrm>
          <a:custGeom>
            <a:avLst/>
            <a:gdLst/>
            <a:ahLst/>
            <a:cxnLst/>
            <a:rect l="l" t="t" r="r" b="b"/>
            <a:pathLst>
              <a:path w="544830" h="573405">
                <a:moveTo>
                  <a:pt x="544544" y="0"/>
                </a:moveTo>
                <a:lnTo>
                  <a:pt x="544544" y="573285"/>
                </a:lnTo>
                <a:lnTo>
                  <a:pt x="0" y="573285"/>
                </a:lnTo>
                <a:lnTo>
                  <a:pt x="0" y="0"/>
                </a:lnTo>
                <a:lnTo>
                  <a:pt x="544544" y="0"/>
                </a:lnTo>
                <a:close/>
              </a:path>
            </a:pathLst>
          </a:custGeom>
          <a:solidFill>
            <a:srgbClr val="E8E8E8"/>
          </a:solidFill>
        </p:spPr>
        <p:txBody>
          <a:bodyPr wrap="square" lIns="0" tIns="0" rIns="0" bIns="0" rtlCol="0"/>
          <a:lstStyle/>
          <a:p>
            <a:endParaRPr/>
          </a:p>
        </p:txBody>
      </p:sp>
      <p:sp>
        <p:nvSpPr>
          <p:cNvPr id="12" name="object 12"/>
          <p:cNvSpPr/>
          <p:nvPr/>
        </p:nvSpPr>
        <p:spPr>
          <a:xfrm>
            <a:off x="17743454" y="2856047"/>
            <a:ext cx="544830" cy="573405"/>
          </a:xfrm>
          <a:custGeom>
            <a:avLst/>
            <a:gdLst/>
            <a:ahLst/>
            <a:cxnLst/>
            <a:rect l="l" t="t" r="r" b="b"/>
            <a:pathLst>
              <a:path w="544830" h="573404">
                <a:moveTo>
                  <a:pt x="0" y="0"/>
                </a:moveTo>
                <a:lnTo>
                  <a:pt x="544544" y="0"/>
                </a:lnTo>
                <a:lnTo>
                  <a:pt x="544544" y="573285"/>
                </a:lnTo>
                <a:lnTo>
                  <a:pt x="0" y="573285"/>
                </a:lnTo>
                <a:lnTo>
                  <a:pt x="0" y="0"/>
                </a:lnTo>
                <a:close/>
              </a:path>
            </a:pathLst>
          </a:custGeom>
          <a:solidFill>
            <a:srgbClr val="002998"/>
          </a:solidFill>
        </p:spPr>
        <p:txBody>
          <a:bodyPr wrap="square" lIns="0" tIns="0" rIns="0" bIns="0" rtlCol="0"/>
          <a:lstStyle/>
          <a:p>
            <a:endParaRPr/>
          </a:p>
        </p:txBody>
      </p:sp>
      <p:sp>
        <p:nvSpPr>
          <p:cNvPr id="13" name="object 13"/>
          <p:cNvSpPr/>
          <p:nvPr/>
        </p:nvSpPr>
        <p:spPr>
          <a:xfrm>
            <a:off x="17743454" y="5709597"/>
            <a:ext cx="544830" cy="1141730"/>
          </a:xfrm>
          <a:custGeom>
            <a:avLst/>
            <a:gdLst/>
            <a:ahLst/>
            <a:cxnLst/>
            <a:rect l="l" t="t" r="r" b="b"/>
            <a:pathLst>
              <a:path w="544830" h="1141729">
                <a:moveTo>
                  <a:pt x="0" y="0"/>
                </a:moveTo>
                <a:lnTo>
                  <a:pt x="544544" y="0"/>
                </a:lnTo>
                <a:lnTo>
                  <a:pt x="544544" y="1141213"/>
                </a:lnTo>
                <a:lnTo>
                  <a:pt x="0" y="1141213"/>
                </a:lnTo>
                <a:lnTo>
                  <a:pt x="0" y="0"/>
                </a:lnTo>
                <a:close/>
              </a:path>
            </a:pathLst>
          </a:custGeom>
          <a:solidFill>
            <a:srgbClr val="DE665E"/>
          </a:solidFill>
        </p:spPr>
        <p:txBody>
          <a:bodyPr wrap="square" lIns="0" tIns="0" rIns="0" bIns="0" rtlCol="0"/>
          <a:lstStyle/>
          <a:p>
            <a:endParaRPr/>
          </a:p>
        </p:txBody>
      </p:sp>
      <p:sp>
        <p:nvSpPr>
          <p:cNvPr id="14" name="object 14"/>
          <p:cNvSpPr/>
          <p:nvPr/>
        </p:nvSpPr>
        <p:spPr>
          <a:xfrm>
            <a:off x="17172263" y="1142467"/>
            <a:ext cx="573405" cy="1141730"/>
          </a:xfrm>
          <a:custGeom>
            <a:avLst/>
            <a:gdLst/>
            <a:ahLst/>
            <a:cxnLst/>
            <a:rect l="l" t="t" r="r" b="b"/>
            <a:pathLst>
              <a:path w="573405" h="1141730">
                <a:moveTo>
                  <a:pt x="573285" y="0"/>
                </a:moveTo>
                <a:lnTo>
                  <a:pt x="573285" y="1141214"/>
                </a:lnTo>
                <a:lnTo>
                  <a:pt x="0" y="1141214"/>
                </a:lnTo>
                <a:lnTo>
                  <a:pt x="0" y="0"/>
                </a:lnTo>
                <a:lnTo>
                  <a:pt x="573285" y="0"/>
                </a:lnTo>
                <a:close/>
              </a:path>
            </a:pathLst>
          </a:custGeom>
          <a:solidFill>
            <a:srgbClr val="002998"/>
          </a:solidFill>
        </p:spPr>
        <p:txBody>
          <a:bodyPr wrap="square" lIns="0" tIns="0" rIns="0" bIns="0" rtlCol="0"/>
          <a:lstStyle/>
          <a:p>
            <a:endParaRPr/>
          </a:p>
        </p:txBody>
      </p:sp>
      <p:sp>
        <p:nvSpPr>
          <p:cNvPr id="15" name="object 15"/>
          <p:cNvSpPr/>
          <p:nvPr/>
        </p:nvSpPr>
        <p:spPr>
          <a:xfrm>
            <a:off x="2083896" y="4634230"/>
            <a:ext cx="85724" cy="85724"/>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354502" y="5942403"/>
            <a:ext cx="85724" cy="857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2083896" y="6881526"/>
            <a:ext cx="85724" cy="85724"/>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354502" y="8320751"/>
            <a:ext cx="85724" cy="85724"/>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4849419" y="8158813"/>
            <a:ext cx="12621895" cy="673100"/>
          </a:xfrm>
          <a:prstGeom prst="rect">
            <a:avLst/>
          </a:prstGeom>
        </p:spPr>
        <p:txBody>
          <a:bodyPr vert="horz" wrap="square" lIns="0" tIns="12065" rIns="0" bIns="0" rtlCol="0">
            <a:spAutoFit/>
          </a:bodyPr>
          <a:lstStyle/>
          <a:p>
            <a:pPr marL="12700" marR="5080">
              <a:lnSpc>
                <a:spcPct val="106300"/>
              </a:lnSpc>
              <a:spcBef>
                <a:spcPts val="95"/>
              </a:spcBef>
            </a:pPr>
            <a:r>
              <a:rPr sz="2000" b="1" spc="145" dirty="0">
                <a:solidFill>
                  <a:srgbClr val="002998"/>
                </a:solidFill>
                <a:latin typeface="Courier New"/>
                <a:cs typeface="Courier New"/>
              </a:rPr>
              <a:t>VERY </a:t>
            </a:r>
            <a:r>
              <a:rPr sz="2000" b="1" spc="165" dirty="0">
                <a:solidFill>
                  <a:srgbClr val="002998"/>
                </a:solidFill>
                <a:latin typeface="Courier New"/>
                <a:cs typeface="Courier New"/>
              </a:rPr>
              <a:t>SIMILAR </a:t>
            </a:r>
            <a:r>
              <a:rPr sz="2000" b="1" spc="95" dirty="0">
                <a:solidFill>
                  <a:srgbClr val="002998"/>
                </a:solidFill>
                <a:latin typeface="Courier New"/>
                <a:cs typeface="Courier New"/>
              </a:rPr>
              <a:t>TO </a:t>
            </a:r>
            <a:r>
              <a:rPr sz="2000" b="1" spc="155" dirty="0">
                <a:solidFill>
                  <a:srgbClr val="002998"/>
                </a:solidFill>
                <a:latin typeface="Courier New"/>
                <a:cs typeface="Courier New"/>
              </a:rPr>
              <a:t>PRIM’ </a:t>
            </a:r>
            <a:r>
              <a:rPr sz="2000" b="1" dirty="0">
                <a:solidFill>
                  <a:srgbClr val="002998"/>
                </a:solidFill>
                <a:latin typeface="Courier New"/>
                <a:cs typeface="Courier New"/>
              </a:rPr>
              <a:t>S </a:t>
            </a:r>
            <a:r>
              <a:rPr sz="2000" b="1" spc="175" dirty="0">
                <a:solidFill>
                  <a:srgbClr val="002998"/>
                </a:solidFill>
                <a:latin typeface="Courier New"/>
                <a:cs typeface="Courier New"/>
              </a:rPr>
              <a:t>ALGORITHM. </a:t>
            </a:r>
            <a:r>
              <a:rPr sz="2000" b="1" spc="95" dirty="0">
                <a:solidFill>
                  <a:srgbClr val="002998"/>
                </a:solidFill>
                <a:latin typeface="Courier New"/>
                <a:cs typeface="Courier New"/>
              </a:rPr>
              <a:t>IN </a:t>
            </a:r>
            <a:r>
              <a:rPr sz="2000" b="1" spc="155" dirty="0">
                <a:solidFill>
                  <a:srgbClr val="002998"/>
                </a:solidFill>
                <a:latin typeface="Courier New"/>
                <a:cs typeface="Courier New"/>
              </a:rPr>
              <a:t>PRIM’ </a:t>
            </a:r>
            <a:r>
              <a:rPr sz="2000" b="1" dirty="0">
                <a:solidFill>
                  <a:srgbClr val="002998"/>
                </a:solidFill>
                <a:latin typeface="Courier New"/>
                <a:cs typeface="Courier New"/>
              </a:rPr>
              <a:t>S </a:t>
            </a:r>
            <a:r>
              <a:rPr sz="2000" b="1" spc="170" dirty="0">
                <a:solidFill>
                  <a:srgbClr val="002998"/>
                </a:solidFill>
                <a:latin typeface="Courier New"/>
                <a:cs typeface="Courier New"/>
              </a:rPr>
              <a:t>ALGORITHM </a:t>
            </a:r>
            <a:r>
              <a:rPr sz="2000" b="1" spc="95" dirty="0">
                <a:solidFill>
                  <a:srgbClr val="002998"/>
                </a:solidFill>
                <a:latin typeface="Courier New"/>
                <a:cs typeface="Courier New"/>
              </a:rPr>
              <a:t>WE </a:t>
            </a:r>
            <a:r>
              <a:rPr sz="2000" b="1" spc="160" dirty="0">
                <a:solidFill>
                  <a:srgbClr val="002998"/>
                </a:solidFill>
                <a:latin typeface="Courier New"/>
                <a:cs typeface="Courier New"/>
              </a:rPr>
              <a:t>CREATE </a:t>
            </a:r>
            <a:r>
              <a:rPr sz="2000" b="1" spc="165" dirty="0">
                <a:solidFill>
                  <a:srgbClr val="002998"/>
                </a:solidFill>
                <a:latin typeface="Courier New"/>
                <a:cs typeface="Courier New"/>
              </a:rPr>
              <a:t>MINIMUM  </a:t>
            </a:r>
            <a:r>
              <a:rPr sz="2000" b="1" spc="95" dirty="0">
                <a:solidFill>
                  <a:srgbClr val="002998"/>
                </a:solidFill>
                <a:latin typeface="Courier New"/>
                <a:cs typeface="Courier New"/>
              </a:rPr>
              <a:t>IN </a:t>
            </a:r>
            <a:r>
              <a:rPr sz="2000" b="1" spc="170" dirty="0">
                <a:solidFill>
                  <a:srgbClr val="002998"/>
                </a:solidFill>
                <a:latin typeface="Courier New"/>
                <a:cs typeface="Courier New"/>
              </a:rPr>
              <a:t>DIJKSTRA ALGORITHM </a:t>
            </a:r>
            <a:r>
              <a:rPr sz="2000" b="1" spc="95" dirty="0">
                <a:solidFill>
                  <a:srgbClr val="002998"/>
                </a:solidFill>
                <a:latin typeface="Courier New"/>
                <a:cs typeface="Courier New"/>
              </a:rPr>
              <a:t>WE </a:t>
            </a:r>
            <a:r>
              <a:rPr sz="2000" b="1" spc="160" dirty="0">
                <a:solidFill>
                  <a:srgbClr val="002998"/>
                </a:solidFill>
                <a:latin typeface="Courier New"/>
                <a:cs typeface="Courier New"/>
              </a:rPr>
              <a:t>CREATE </a:t>
            </a:r>
            <a:r>
              <a:rPr sz="2000" b="1" spc="170" dirty="0">
                <a:solidFill>
                  <a:srgbClr val="002998"/>
                </a:solidFill>
                <a:latin typeface="Courier New"/>
                <a:cs typeface="Courier New"/>
              </a:rPr>
              <a:t>SHORTEST </a:t>
            </a:r>
            <a:r>
              <a:rPr sz="2000" b="1" spc="145" dirty="0">
                <a:solidFill>
                  <a:srgbClr val="002998"/>
                </a:solidFill>
                <a:latin typeface="Courier New"/>
                <a:cs typeface="Courier New"/>
              </a:rPr>
              <a:t>PATH TREE </a:t>
            </a:r>
            <a:r>
              <a:rPr sz="2000" b="1" dirty="0">
                <a:solidFill>
                  <a:srgbClr val="002998"/>
                </a:solidFill>
                <a:latin typeface="Courier New"/>
                <a:cs typeface="Courier New"/>
              </a:rPr>
              <a:t>( </a:t>
            </a:r>
            <a:r>
              <a:rPr sz="2000" b="1" spc="145" dirty="0">
                <a:solidFill>
                  <a:srgbClr val="002998"/>
                </a:solidFill>
                <a:latin typeface="Courier New"/>
                <a:cs typeface="Courier New"/>
              </a:rPr>
              <a:t>SPT) FROM </a:t>
            </a:r>
            <a:r>
              <a:rPr sz="2000" b="1" spc="130" dirty="0">
                <a:solidFill>
                  <a:srgbClr val="002998"/>
                </a:solidFill>
                <a:latin typeface="Courier New"/>
                <a:cs typeface="Courier New"/>
              </a:rPr>
              <a:t>THE</a:t>
            </a:r>
            <a:r>
              <a:rPr sz="2000" b="1" spc="560" dirty="0">
                <a:solidFill>
                  <a:srgbClr val="002998"/>
                </a:solidFill>
                <a:latin typeface="Courier New"/>
                <a:cs typeface="Courier New"/>
              </a:rPr>
              <a:t> </a:t>
            </a:r>
            <a:r>
              <a:rPr sz="2000" b="1" spc="155" dirty="0">
                <a:solidFill>
                  <a:srgbClr val="002998"/>
                </a:solidFill>
                <a:latin typeface="Courier New"/>
                <a:cs typeface="Courier New"/>
              </a:rPr>
              <a:t>GIVEN</a:t>
            </a:r>
            <a:endParaRPr sz="2000">
              <a:latin typeface="Courier New"/>
              <a:cs typeface="Courier New"/>
            </a:endParaRPr>
          </a:p>
        </p:txBody>
      </p:sp>
      <p:sp>
        <p:nvSpPr>
          <p:cNvPr id="20" name="object 20"/>
          <p:cNvSpPr txBox="1"/>
          <p:nvPr/>
        </p:nvSpPr>
        <p:spPr>
          <a:xfrm>
            <a:off x="583053" y="8158813"/>
            <a:ext cx="4088765" cy="996950"/>
          </a:xfrm>
          <a:prstGeom prst="rect">
            <a:avLst/>
          </a:prstGeom>
        </p:spPr>
        <p:txBody>
          <a:bodyPr vert="horz" wrap="square" lIns="0" tIns="12065" rIns="0" bIns="0" rtlCol="0">
            <a:spAutoFit/>
          </a:bodyPr>
          <a:lstStyle/>
          <a:p>
            <a:pPr marL="12700" marR="5080" algn="just">
              <a:lnSpc>
                <a:spcPct val="106300"/>
              </a:lnSpc>
              <a:spcBef>
                <a:spcPts val="95"/>
              </a:spcBef>
            </a:pPr>
            <a:r>
              <a:rPr sz="2000" b="1" spc="170" dirty="0">
                <a:solidFill>
                  <a:srgbClr val="002998"/>
                </a:solidFill>
                <a:latin typeface="Courier New"/>
                <a:cs typeface="Courier New"/>
              </a:rPr>
              <a:t>DIJKSTRA’ </a:t>
            </a:r>
            <a:r>
              <a:rPr sz="2000" b="1" dirty="0">
                <a:solidFill>
                  <a:srgbClr val="002998"/>
                </a:solidFill>
                <a:latin typeface="Courier New"/>
                <a:cs typeface="Courier New"/>
              </a:rPr>
              <a:t>S </a:t>
            </a:r>
            <a:r>
              <a:rPr sz="2000" b="1" spc="170" dirty="0">
                <a:solidFill>
                  <a:srgbClr val="002998"/>
                </a:solidFill>
                <a:latin typeface="Courier New"/>
                <a:cs typeface="Courier New"/>
              </a:rPr>
              <a:t>ALGORITHM</a:t>
            </a:r>
            <a:r>
              <a:rPr sz="2000" b="1" spc="-420" dirty="0">
                <a:solidFill>
                  <a:srgbClr val="002998"/>
                </a:solidFill>
                <a:latin typeface="Courier New"/>
                <a:cs typeface="Courier New"/>
              </a:rPr>
              <a:t> </a:t>
            </a:r>
            <a:r>
              <a:rPr sz="2000" b="1" spc="95" dirty="0">
                <a:solidFill>
                  <a:srgbClr val="002998"/>
                </a:solidFill>
                <a:latin typeface="Courier New"/>
                <a:cs typeface="Courier New"/>
              </a:rPr>
              <a:t>IS  </a:t>
            </a:r>
            <a:r>
              <a:rPr sz="2000" b="1" spc="170" dirty="0">
                <a:solidFill>
                  <a:srgbClr val="002998"/>
                </a:solidFill>
                <a:latin typeface="Courier New"/>
                <a:cs typeface="Courier New"/>
              </a:rPr>
              <a:t>SPANNING </a:t>
            </a:r>
            <a:r>
              <a:rPr sz="2000" b="1" spc="145" dirty="0">
                <a:solidFill>
                  <a:srgbClr val="002998"/>
                </a:solidFill>
                <a:latin typeface="Courier New"/>
                <a:cs typeface="Courier New"/>
              </a:rPr>
              <a:t>TREE </a:t>
            </a:r>
            <a:r>
              <a:rPr sz="2000" b="1" dirty="0">
                <a:solidFill>
                  <a:srgbClr val="002998"/>
                </a:solidFill>
                <a:latin typeface="Courier New"/>
                <a:cs typeface="Courier New"/>
              </a:rPr>
              <a:t>( </a:t>
            </a:r>
            <a:r>
              <a:rPr sz="2000" b="1" spc="145" dirty="0">
                <a:solidFill>
                  <a:srgbClr val="002998"/>
                </a:solidFill>
                <a:latin typeface="Courier New"/>
                <a:cs typeface="Courier New"/>
              </a:rPr>
              <a:t>MST)</a:t>
            </a:r>
            <a:r>
              <a:rPr sz="2000" b="1" spc="-220" dirty="0">
                <a:solidFill>
                  <a:srgbClr val="002998"/>
                </a:solidFill>
                <a:latin typeface="Courier New"/>
                <a:cs typeface="Courier New"/>
              </a:rPr>
              <a:t> </a:t>
            </a:r>
            <a:r>
              <a:rPr sz="2000" b="1" spc="130" dirty="0">
                <a:solidFill>
                  <a:srgbClr val="002998"/>
                </a:solidFill>
                <a:latin typeface="Courier New"/>
                <a:cs typeface="Courier New"/>
              </a:rPr>
              <a:t>AND  </a:t>
            </a:r>
            <a:r>
              <a:rPr sz="2000" b="1" spc="170" dirty="0">
                <a:solidFill>
                  <a:srgbClr val="002998"/>
                </a:solidFill>
                <a:latin typeface="Courier New"/>
                <a:cs typeface="Courier New"/>
              </a:rPr>
              <a:t>SOURCE..</a:t>
            </a:r>
            <a:endParaRPr sz="2000">
              <a:latin typeface="Courier New"/>
              <a:cs typeface="Courier New"/>
            </a:endParaRPr>
          </a:p>
        </p:txBody>
      </p:sp>
      <p:sp>
        <p:nvSpPr>
          <p:cNvPr id="21" name="object 21"/>
          <p:cNvSpPr/>
          <p:nvPr/>
        </p:nvSpPr>
        <p:spPr>
          <a:xfrm>
            <a:off x="1085032" y="1539769"/>
            <a:ext cx="3738879" cy="0"/>
          </a:xfrm>
          <a:custGeom>
            <a:avLst/>
            <a:gdLst/>
            <a:ahLst/>
            <a:cxnLst/>
            <a:rect l="l" t="t" r="r" b="b"/>
            <a:pathLst>
              <a:path w="3738879">
                <a:moveTo>
                  <a:pt x="0" y="0"/>
                </a:moveTo>
                <a:lnTo>
                  <a:pt x="3738358" y="0"/>
                </a:lnTo>
              </a:path>
            </a:pathLst>
          </a:custGeom>
          <a:ln w="51360">
            <a:solidFill>
              <a:srgbClr val="000000"/>
            </a:solidFill>
          </a:ln>
        </p:spPr>
        <p:txBody>
          <a:bodyPr wrap="square" lIns="0" tIns="0" rIns="0" bIns="0" rtlCol="0"/>
          <a:lstStyle/>
          <a:p>
            <a:endParaRPr/>
          </a:p>
        </p:txBody>
      </p:sp>
      <p:sp>
        <p:nvSpPr>
          <p:cNvPr id="22" name="object 22"/>
          <p:cNvSpPr/>
          <p:nvPr/>
        </p:nvSpPr>
        <p:spPr>
          <a:xfrm>
            <a:off x="1058803" y="1513540"/>
            <a:ext cx="3738879" cy="0"/>
          </a:xfrm>
          <a:custGeom>
            <a:avLst/>
            <a:gdLst/>
            <a:ahLst/>
            <a:cxnLst/>
            <a:rect l="l" t="t" r="r" b="b"/>
            <a:pathLst>
              <a:path w="3738879">
                <a:moveTo>
                  <a:pt x="0" y="0"/>
                </a:moveTo>
                <a:lnTo>
                  <a:pt x="3738358" y="0"/>
                </a:lnTo>
              </a:path>
            </a:pathLst>
          </a:custGeom>
          <a:ln w="51360">
            <a:solidFill>
              <a:srgbClr val="000000"/>
            </a:solidFill>
          </a:ln>
        </p:spPr>
        <p:txBody>
          <a:bodyPr wrap="square" lIns="0" tIns="0" rIns="0" bIns="0" rtlCol="0"/>
          <a:lstStyle/>
          <a:p>
            <a:endParaRPr/>
          </a:p>
        </p:txBody>
      </p:sp>
      <p:sp>
        <p:nvSpPr>
          <p:cNvPr id="23" name="object 23"/>
          <p:cNvSpPr txBox="1">
            <a:spLocks noGrp="1"/>
          </p:cNvSpPr>
          <p:nvPr>
            <p:ph type="title"/>
          </p:nvPr>
        </p:nvSpPr>
        <p:spPr>
          <a:xfrm>
            <a:off x="1046103" y="847533"/>
            <a:ext cx="3705225" cy="737870"/>
          </a:xfrm>
          <a:prstGeom prst="rect">
            <a:avLst/>
          </a:prstGeom>
        </p:spPr>
        <p:txBody>
          <a:bodyPr vert="horz" wrap="square" lIns="0" tIns="15240" rIns="0" bIns="0" rtlCol="0">
            <a:spAutoFit/>
          </a:bodyPr>
          <a:lstStyle/>
          <a:p>
            <a:pPr marL="12700">
              <a:lnSpc>
                <a:spcPct val="100000"/>
              </a:lnSpc>
              <a:spcBef>
                <a:spcPts val="120"/>
              </a:spcBef>
            </a:pPr>
            <a:r>
              <a:rPr sz="4650" spc="475" dirty="0">
                <a:solidFill>
                  <a:srgbClr val="000000"/>
                </a:solidFill>
              </a:rPr>
              <a:t>ALGORITH</a:t>
            </a:r>
            <a:r>
              <a:rPr sz="4650" spc="10" dirty="0">
                <a:solidFill>
                  <a:srgbClr val="000000"/>
                </a:solidFill>
              </a:rPr>
              <a:t>M</a:t>
            </a:r>
            <a:endParaRPr sz="4650"/>
          </a:p>
        </p:txBody>
      </p:sp>
      <p:sp>
        <p:nvSpPr>
          <p:cNvPr id="24" name="object 24"/>
          <p:cNvSpPr/>
          <p:nvPr/>
        </p:nvSpPr>
        <p:spPr>
          <a:xfrm>
            <a:off x="2096597" y="3018436"/>
            <a:ext cx="85724" cy="8572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67202" y="3850787"/>
            <a:ext cx="85724" cy="85724"/>
          </a:xfrm>
          <a:prstGeom prst="rect">
            <a:avLst/>
          </a:prstGeom>
          <a:blipFill>
            <a:blip r:embed="rId3" cstate="print"/>
            <a:stretch>
              <a:fillRect/>
            </a:stretch>
          </a:blipFill>
        </p:spPr>
        <p:txBody>
          <a:bodyPr wrap="square" lIns="0" tIns="0" rIns="0" bIns="0" rtlCol="0"/>
          <a:lstStyle/>
          <a:p>
            <a:endParaRPr/>
          </a:p>
        </p:txBody>
      </p:sp>
      <p:sp>
        <p:nvSpPr>
          <p:cNvPr id="26" name="object 26"/>
          <p:cNvSpPr txBox="1"/>
          <p:nvPr/>
        </p:nvSpPr>
        <p:spPr>
          <a:xfrm>
            <a:off x="583053" y="2020223"/>
            <a:ext cx="17017365" cy="5845703"/>
          </a:xfrm>
          <a:prstGeom prst="rect">
            <a:avLst/>
          </a:prstGeom>
        </p:spPr>
        <p:txBody>
          <a:bodyPr vert="horz" wrap="square" lIns="0" tIns="12700" rIns="0" bIns="0" rtlCol="0">
            <a:spAutoFit/>
          </a:bodyPr>
          <a:lstStyle/>
          <a:p>
            <a:pPr marL="462280">
              <a:lnSpc>
                <a:spcPct val="100000"/>
              </a:lnSpc>
              <a:spcBef>
                <a:spcPts val="100"/>
              </a:spcBef>
              <a:tabLst>
                <a:tab pos="1596390" algn="l"/>
                <a:tab pos="2276475" algn="l"/>
                <a:tab pos="2503170" algn="l"/>
                <a:tab pos="4770755" algn="l"/>
                <a:tab pos="6811645" algn="l"/>
                <a:tab pos="7945755" algn="l"/>
              </a:tabLst>
            </a:pPr>
            <a:r>
              <a:rPr lang="en-US" sz="2600" b="1" i="1" spc="-235" dirty="0" smtClean="0">
                <a:latin typeface="Arial"/>
                <a:cs typeface="Arial"/>
              </a:rPr>
              <a:t>WHAT IS</a:t>
            </a:r>
            <a:r>
              <a:rPr lang="en-US" sz="2600" b="1" i="1" spc="425" dirty="0" smtClean="0">
                <a:latin typeface="Arial"/>
                <a:cs typeface="Arial"/>
              </a:rPr>
              <a:t> </a:t>
            </a:r>
            <a:r>
              <a:rPr lang="en-US" sz="2600" b="1" i="1" spc="425" dirty="0" smtClean="0">
                <a:solidFill>
                  <a:srgbClr val="FF0000"/>
                </a:solidFill>
                <a:latin typeface="Arial"/>
                <a:cs typeface="Arial"/>
              </a:rPr>
              <a:t>DIJKSTRA</a:t>
            </a:r>
            <a:r>
              <a:rPr lang="en-US" sz="2600" b="1" i="1" spc="425" dirty="0" smtClean="0">
                <a:latin typeface="Arial"/>
                <a:cs typeface="Arial"/>
              </a:rPr>
              <a:t>’S </a:t>
            </a:r>
            <a:r>
              <a:rPr sz="2600" b="1" i="1" spc="-25" dirty="0" smtClean="0">
                <a:latin typeface="Arial"/>
                <a:cs typeface="Arial"/>
              </a:rPr>
              <a:t>SHORTES</a:t>
            </a:r>
            <a:r>
              <a:rPr lang="en-US" sz="2600" b="1" i="1" spc="-25" dirty="0" smtClean="0">
                <a:latin typeface="Arial"/>
                <a:cs typeface="Arial"/>
              </a:rPr>
              <a:t>T  </a:t>
            </a:r>
            <a:r>
              <a:rPr sz="2600" b="1" i="1" spc="-55" dirty="0" smtClean="0">
                <a:latin typeface="Arial"/>
                <a:cs typeface="Arial"/>
              </a:rPr>
              <a:t>PATH</a:t>
            </a:r>
            <a:r>
              <a:rPr lang="en-US" sz="2600" b="1" i="1" spc="-55" dirty="0" smtClean="0">
                <a:latin typeface="Arial"/>
                <a:cs typeface="Arial"/>
              </a:rPr>
              <a:t> </a:t>
            </a:r>
            <a:r>
              <a:rPr sz="2600" b="1" i="1" spc="20" dirty="0" smtClean="0">
                <a:latin typeface="Arial"/>
                <a:cs typeface="Arial"/>
              </a:rPr>
              <a:t>ALGORITHM?</a:t>
            </a:r>
            <a:endParaRPr sz="2600" dirty="0" smtClean="0">
              <a:latin typeface="Arial"/>
              <a:cs typeface="Arial"/>
            </a:endParaRPr>
          </a:p>
          <a:p>
            <a:pPr>
              <a:lnSpc>
                <a:spcPct val="100000"/>
              </a:lnSpc>
              <a:spcBef>
                <a:spcPts val="50"/>
              </a:spcBef>
            </a:pPr>
            <a:endParaRPr sz="3100" dirty="0">
              <a:latin typeface="Arial"/>
              <a:cs typeface="Arial"/>
            </a:endParaRPr>
          </a:p>
          <a:p>
            <a:pPr marL="1755139">
              <a:lnSpc>
                <a:spcPct val="100000"/>
              </a:lnSpc>
            </a:pPr>
            <a:r>
              <a:rPr sz="2000" b="1" spc="170" dirty="0">
                <a:solidFill>
                  <a:srgbClr val="DE665E"/>
                </a:solidFill>
                <a:latin typeface="Courier New"/>
                <a:cs typeface="Courier New"/>
              </a:rPr>
              <a:t>DIJKSTRA ALGORITHM </a:t>
            </a:r>
            <a:r>
              <a:rPr sz="2000" b="1" spc="95" dirty="0">
                <a:solidFill>
                  <a:srgbClr val="DE665E"/>
                </a:solidFill>
                <a:latin typeface="Courier New"/>
                <a:cs typeface="Courier New"/>
              </a:rPr>
              <a:t>IS </a:t>
            </a:r>
            <a:r>
              <a:rPr sz="2000" b="1" dirty="0">
                <a:solidFill>
                  <a:srgbClr val="DE665E"/>
                </a:solidFill>
                <a:latin typeface="Courier New"/>
                <a:cs typeface="Courier New"/>
              </a:rPr>
              <a:t>A </a:t>
            </a:r>
            <a:r>
              <a:rPr sz="2000" b="1" spc="160" dirty="0">
                <a:solidFill>
                  <a:srgbClr val="DE665E"/>
                </a:solidFill>
                <a:latin typeface="Courier New"/>
                <a:cs typeface="Courier New"/>
              </a:rPr>
              <a:t>GREEDY</a:t>
            </a:r>
            <a:r>
              <a:rPr sz="2000" b="1" spc="335" dirty="0">
                <a:solidFill>
                  <a:srgbClr val="DE665E"/>
                </a:solidFill>
                <a:latin typeface="Courier New"/>
                <a:cs typeface="Courier New"/>
              </a:rPr>
              <a:t> </a:t>
            </a:r>
            <a:r>
              <a:rPr sz="2000" b="1" spc="175" dirty="0">
                <a:solidFill>
                  <a:srgbClr val="DE665E"/>
                </a:solidFill>
                <a:latin typeface="Courier New"/>
                <a:cs typeface="Courier New"/>
              </a:rPr>
              <a:t>ALGORITHM.</a:t>
            </a:r>
            <a:endParaRPr sz="2000" dirty="0">
              <a:latin typeface="Courier New"/>
              <a:cs typeface="Courier New"/>
            </a:endParaRPr>
          </a:p>
          <a:p>
            <a:pPr>
              <a:lnSpc>
                <a:spcPct val="100000"/>
              </a:lnSpc>
              <a:spcBef>
                <a:spcPts val="15"/>
              </a:spcBef>
            </a:pPr>
            <a:endParaRPr sz="3650" dirty="0">
              <a:latin typeface="Courier New"/>
              <a:cs typeface="Courier New"/>
            </a:endParaRPr>
          </a:p>
          <a:p>
            <a:pPr marL="26670">
              <a:lnSpc>
                <a:spcPct val="100000"/>
              </a:lnSpc>
              <a:spcBef>
                <a:spcPts val="5"/>
              </a:spcBef>
            </a:pPr>
            <a:r>
              <a:rPr sz="2000" b="1" spc="95" dirty="0">
                <a:solidFill>
                  <a:srgbClr val="002998"/>
                </a:solidFill>
                <a:latin typeface="Courier New"/>
                <a:cs typeface="Courier New"/>
              </a:rPr>
              <a:t>IT </a:t>
            </a:r>
            <a:r>
              <a:rPr sz="2000" b="1" spc="155" dirty="0">
                <a:solidFill>
                  <a:srgbClr val="002998"/>
                </a:solidFill>
                <a:latin typeface="Courier New"/>
                <a:cs typeface="Courier New"/>
              </a:rPr>
              <a:t>FINDS </a:t>
            </a:r>
            <a:r>
              <a:rPr sz="2000" b="1" dirty="0">
                <a:solidFill>
                  <a:srgbClr val="002998"/>
                </a:solidFill>
                <a:latin typeface="Courier New"/>
                <a:cs typeface="Courier New"/>
              </a:rPr>
              <a:t>A </a:t>
            </a:r>
            <a:r>
              <a:rPr sz="2000" b="1" spc="170" dirty="0">
                <a:solidFill>
                  <a:srgbClr val="002998"/>
                </a:solidFill>
                <a:latin typeface="Courier New"/>
                <a:cs typeface="Courier New"/>
              </a:rPr>
              <a:t>SHORTEST </a:t>
            </a:r>
            <a:r>
              <a:rPr sz="2000" b="1" spc="145" dirty="0">
                <a:solidFill>
                  <a:srgbClr val="002998"/>
                </a:solidFill>
                <a:latin typeface="Courier New"/>
                <a:cs typeface="Courier New"/>
              </a:rPr>
              <a:t>PATH TREE </a:t>
            </a:r>
            <a:r>
              <a:rPr sz="2000" b="1" spc="130" dirty="0">
                <a:solidFill>
                  <a:srgbClr val="002998"/>
                </a:solidFill>
                <a:latin typeface="Courier New"/>
                <a:cs typeface="Courier New"/>
              </a:rPr>
              <a:t>FOR </a:t>
            </a:r>
            <a:r>
              <a:rPr sz="2000" b="1" dirty="0">
                <a:solidFill>
                  <a:srgbClr val="002998"/>
                </a:solidFill>
                <a:latin typeface="Courier New"/>
                <a:cs typeface="Courier New"/>
              </a:rPr>
              <a:t>A </a:t>
            </a:r>
            <a:r>
              <a:rPr sz="2000" b="1" spc="170" dirty="0">
                <a:solidFill>
                  <a:srgbClr val="002998"/>
                </a:solidFill>
                <a:latin typeface="Courier New"/>
                <a:cs typeface="Courier New"/>
              </a:rPr>
              <a:t>WEIGHTED </a:t>
            </a:r>
            <a:r>
              <a:rPr sz="2000" b="1" spc="175" dirty="0">
                <a:solidFill>
                  <a:srgbClr val="002998"/>
                </a:solidFill>
                <a:latin typeface="Courier New"/>
                <a:cs typeface="Courier New"/>
              </a:rPr>
              <a:t>UNDIRECTED</a:t>
            </a:r>
            <a:r>
              <a:rPr sz="2000" b="1" spc="525" dirty="0">
                <a:solidFill>
                  <a:srgbClr val="002998"/>
                </a:solidFill>
                <a:latin typeface="Courier New"/>
                <a:cs typeface="Courier New"/>
              </a:rPr>
              <a:t> </a:t>
            </a:r>
            <a:r>
              <a:rPr sz="2000" b="1" spc="160" dirty="0">
                <a:solidFill>
                  <a:srgbClr val="002998"/>
                </a:solidFill>
                <a:latin typeface="Courier New"/>
                <a:cs typeface="Courier New"/>
              </a:rPr>
              <a:t>GRAPH.</a:t>
            </a:r>
            <a:endParaRPr sz="2000" dirty="0">
              <a:latin typeface="Courier New"/>
              <a:cs typeface="Courier New"/>
            </a:endParaRPr>
          </a:p>
          <a:p>
            <a:pPr>
              <a:lnSpc>
                <a:spcPct val="100000"/>
              </a:lnSpc>
              <a:spcBef>
                <a:spcPts val="45"/>
              </a:spcBef>
            </a:pPr>
            <a:endParaRPr sz="3150" dirty="0">
              <a:latin typeface="Courier New"/>
              <a:cs typeface="Courier New"/>
            </a:endParaRPr>
          </a:p>
          <a:p>
            <a:pPr marL="1741805" marR="5080">
              <a:lnSpc>
                <a:spcPct val="106300"/>
              </a:lnSpc>
            </a:pPr>
            <a:r>
              <a:rPr sz="2000" b="1" spc="130" dirty="0">
                <a:solidFill>
                  <a:srgbClr val="DE665E"/>
                </a:solidFill>
                <a:latin typeface="Courier New"/>
                <a:cs typeface="Courier New"/>
              </a:rPr>
              <a:t>HIS </a:t>
            </a:r>
            <a:r>
              <a:rPr sz="2000" b="1" spc="155" dirty="0">
                <a:solidFill>
                  <a:srgbClr val="DE665E"/>
                </a:solidFill>
                <a:latin typeface="Courier New"/>
                <a:cs typeface="Courier New"/>
              </a:rPr>
              <a:t>MEANS </a:t>
            </a:r>
            <a:r>
              <a:rPr sz="2000" b="1" spc="95" dirty="0">
                <a:solidFill>
                  <a:srgbClr val="DE665E"/>
                </a:solidFill>
                <a:latin typeface="Courier New"/>
                <a:cs typeface="Courier New"/>
              </a:rPr>
              <a:t>IT </a:t>
            </a:r>
            <a:r>
              <a:rPr sz="2000" b="1" spc="155" dirty="0">
                <a:solidFill>
                  <a:srgbClr val="DE665E"/>
                </a:solidFill>
                <a:latin typeface="Courier New"/>
                <a:cs typeface="Courier New"/>
              </a:rPr>
              <a:t>FINDS </a:t>
            </a:r>
            <a:r>
              <a:rPr sz="2000" b="1" dirty="0">
                <a:solidFill>
                  <a:srgbClr val="DE665E"/>
                </a:solidFill>
                <a:latin typeface="Courier New"/>
                <a:cs typeface="Courier New"/>
              </a:rPr>
              <a:t>A </a:t>
            </a:r>
            <a:r>
              <a:rPr sz="2000" b="1" spc="170" dirty="0">
                <a:solidFill>
                  <a:srgbClr val="DE665E"/>
                </a:solidFill>
                <a:latin typeface="Courier New"/>
                <a:cs typeface="Courier New"/>
              </a:rPr>
              <a:t>SHORTEST </a:t>
            </a:r>
            <a:r>
              <a:rPr sz="2000" b="1" spc="155" dirty="0">
                <a:solidFill>
                  <a:srgbClr val="DE665E"/>
                </a:solidFill>
                <a:latin typeface="Courier New"/>
                <a:cs typeface="Courier New"/>
              </a:rPr>
              <a:t>PATHS </a:t>
            </a:r>
            <a:r>
              <a:rPr sz="2000" b="1" spc="165" dirty="0">
                <a:solidFill>
                  <a:srgbClr val="DE665E"/>
                </a:solidFill>
                <a:latin typeface="Courier New"/>
                <a:cs typeface="Courier New"/>
              </a:rPr>
              <a:t>BETWEEN </a:t>
            </a:r>
            <a:r>
              <a:rPr sz="2000" b="1" spc="155" dirty="0">
                <a:solidFill>
                  <a:srgbClr val="DE665E"/>
                </a:solidFill>
                <a:latin typeface="Courier New"/>
                <a:cs typeface="Courier New"/>
              </a:rPr>
              <a:t>NODES </a:t>
            </a:r>
            <a:r>
              <a:rPr sz="2000" b="1" spc="95" dirty="0">
                <a:solidFill>
                  <a:srgbClr val="DE665E"/>
                </a:solidFill>
                <a:latin typeface="Courier New"/>
                <a:cs typeface="Courier New"/>
              </a:rPr>
              <a:t>IN </a:t>
            </a:r>
            <a:r>
              <a:rPr sz="2000" b="1" dirty="0">
                <a:solidFill>
                  <a:srgbClr val="DE665E"/>
                </a:solidFill>
                <a:latin typeface="Courier New"/>
                <a:cs typeface="Courier New"/>
              </a:rPr>
              <a:t>A </a:t>
            </a:r>
            <a:r>
              <a:rPr sz="2000" b="1" spc="160" dirty="0">
                <a:solidFill>
                  <a:srgbClr val="DE665E"/>
                </a:solidFill>
                <a:latin typeface="Courier New"/>
                <a:cs typeface="Courier New"/>
              </a:rPr>
              <a:t>GRAPH, </a:t>
            </a:r>
            <a:r>
              <a:rPr sz="2000" b="1" spc="155" dirty="0">
                <a:solidFill>
                  <a:srgbClr val="DE665E"/>
                </a:solidFill>
                <a:latin typeface="Courier New"/>
                <a:cs typeface="Courier New"/>
              </a:rPr>
              <a:t>WHICH </a:t>
            </a:r>
            <a:r>
              <a:rPr sz="2000" b="1" spc="130" dirty="0">
                <a:solidFill>
                  <a:srgbClr val="DE665E"/>
                </a:solidFill>
                <a:latin typeface="Courier New"/>
                <a:cs typeface="Courier New"/>
              </a:rPr>
              <a:t>MAY </a:t>
            </a:r>
            <a:r>
              <a:rPr sz="2000" b="1" spc="175" dirty="0">
                <a:solidFill>
                  <a:srgbClr val="DE665E"/>
                </a:solidFill>
                <a:latin typeface="Courier New"/>
                <a:cs typeface="Courier New"/>
              </a:rPr>
              <a:t>REPRESENT, </a:t>
            </a:r>
            <a:r>
              <a:rPr sz="2000" b="1" spc="130" dirty="0">
                <a:solidFill>
                  <a:srgbClr val="DE665E"/>
                </a:solidFill>
                <a:latin typeface="Courier New"/>
                <a:cs typeface="Courier New"/>
              </a:rPr>
              <a:t>FOR  </a:t>
            </a:r>
            <a:r>
              <a:rPr sz="2000" b="1" spc="170" dirty="0">
                <a:solidFill>
                  <a:srgbClr val="DE665E"/>
                </a:solidFill>
                <a:latin typeface="Courier New"/>
                <a:cs typeface="Courier New"/>
              </a:rPr>
              <a:t>EXAMPLE, </a:t>
            </a:r>
            <a:r>
              <a:rPr sz="2000" b="1" spc="145" dirty="0">
                <a:solidFill>
                  <a:srgbClr val="DE665E"/>
                </a:solidFill>
                <a:latin typeface="Courier New"/>
                <a:cs typeface="Courier New"/>
              </a:rPr>
              <a:t>ROAD</a:t>
            </a:r>
            <a:r>
              <a:rPr sz="2000" b="1" spc="615" dirty="0">
                <a:solidFill>
                  <a:srgbClr val="DE665E"/>
                </a:solidFill>
                <a:latin typeface="Courier New"/>
                <a:cs typeface="Courier New"/>
              </a:rPr>
              <a:t> </a:t>
            </a:r>
            <a:r>
              <a:rPr sz="2000" b="1" spc="170" dirty="0">
                <a:solidFill>
                  <a:srgbClr val="DE665E"/>
                </a:solidFill>
                <a:latin typeface="Courier New"/>
                <a:cs typeface="Courier New"/>
              </a:rPr>
              <a:t>NETWORKS</a:t>
            </a:r>
            <a:endParaRPr sz="2000" dirty="0">
              <a:latin typeface="Courier New"/>
              <a:cs typeface="Courier New"/>
            </a:endParaRPr>
          </a:p>
          <a:p>
            <a:pPr>
              <a:lnSpc>
                <a:spcPct val="100000"/>
              </a:lnSpc>
            </a:pPr>
            <a:endParaRPr sz="2600" dirty="0">
              <a:latin typeface="Courier New"/>
              <a:cs typeface="Courier New"/>
            </a:endParaRPr>
          </a:p>
          <a:p>
            <a:pPr marL="12700" marR="133985">
              <a:lnSpc>
                <a:spcPct val="106300"/>
              </a:lnSpc>
              <a:spcBef>
                <a:spcPts val="2255"/>
              </a:spcBef>
            </a:pPr>
            <a:r>
              <a:rPr sz="2000" b="1" spc="130" dirty="0">
                <a:solidFill>
                  <a:srgbClr val="002998"/>
                </a:solidFill>
                <a:latin typeface="Courier New"/>
                <a:cs typeface="Courier New"/>
              </a:rPr>
              <a:t>FOR </a:t>
            </a:r>
            <a:r>
              <a:rPr sz="2000" b="1" dirty="0">
                <a:solidFill>
                  <a:srgbClr val="002998"/>
                </a:solidFill>
                <a:latin typeface="Courier New"/>
                <a:cs typeface="Courier New"/>
              </a:rPr>
              <a:t>A </a:t>
            </a:r>
            <a:r>
              <a:rPr sz="2000" b="1" spc="155" dirty="0">
                <a:solidFill>
                  <a:srgbClr val="002998"/>
                </a:solidFill>
                <a:latin typeface="Courier New"/>
                <a:cs typeface="Courier New"/>
              </a:rPr>
              <a:t>GIVEN </a:t>
            </a:r>
            <a:r>
              <a:rPr sz="2000" b="1" spc="160" dirty="0">
                <a:solidFill>
                  <a:srgbClr val="002998"/>
                </a:solidFill>
                <a:latin typeface="Courier New"/>
                <a:cs typeface="Courier New"/>
              </a:rPr>
              <a:t>SOURCE </a:t>
            </a:r>
            <a:r>
              <a:rPr sz="2000" b="1" spc="145" dirty="0">
                <a:solidFill>
                  <a:srgbClr val="002998"/>
                </a:solidFill>
                <a:latin typeface="Courier New"/>
                <a:cs typeface="Courier New"/>
              </a:rPr>
              <a:t>NODE </a:t>
            </a:r>
            <a:r>
              <a:rPr sz="2000" b="1" spc="95" dirty="0">
                <a:solidFill>
                  <a:srgbClr val="002998"/>
                </a:solidFill>
                <a:latin typeface="Courier New"/>
                <a:cs typeface="Courier New"/>
              </a:rPr>
              <a:t>IN </a:t>
            </a:r>
            <a:r>
              <a:rPr sz="2000" b="1" spc="130" dirty="0">
                <a:solidFill>
                  <a:srgbClr val="002998"/>
                </a:solidFill>
                <a:latin typeface="Courier New"/>
                <a:cs typeface="Courier New"/>
              </a:rPr>
              <a:t>THE </a:t>
            </a:r>
            <a:r>
              <a:rPr sz="2000" b="1" spc="160" dirty="0">
                <a:solidFill>
                  <a:srgbClr val="002998"/>
                </a:solidFill>
                <a:latin typeface="Courier New"/>
                <a:cs typeface="Courier New"/>
              </a:rPr>
              <a:t>GRAPH, </a:t>
            </a:r>
            <a:r>
              <a:rPr sz="2000" b="1" spc="130" dirty="0">
                <a:solidFill>
                  <a:srgbClr val="002998"/>
                </a:solidFill>
                <a:latin typeface="Courier New"/>
                <a:cs typeface="Courier New"/>
              </a:rPr>
              <a:t>THE </a:t>
            </a:r>
            <a:r>
              <a:rPr sz="2000" b="1" spc="170" dirty="0">
                <a:solidFill>
                  <a:srgbClr val="002998"/>
                </a:solidFill>
                <a:latin typeface="Courier New"/>
                <a:cs typeface="Courier New"/>
              </a:rPr>
              <a:t>ALGORITHM </a:t>
            </a:r>
            <a:r>
              <a:rPr sz="2000" b="1" spc="155" dirty="0">
                <a:solidFill>
                  <a:srgbClr val="002998"/>
                </a:solidFill>
                <a:latin typeface="Courier New"/>
                <a:cs typeface="Courier New"/>
              </a:rPr>
              <a:t>FINDS </a:t>
            </a:r>
            <a:r>
              <a:rPr sz="2000" b="1" spc="130" dirty="0">
                <a:solidFill>
                  <a:srgbClr val="002998"/>
                </a:solidFill>
                <a:latin typeface="Courier New"/>
                <a:cs typeface="Courier New"/>
              </a:rPr>
              <a:t>THE </a:t>
            </a:r>
            <a:r>
              <a:rPr sz="2000" b="1" spc="170" dirty="0">
                <a:solidFill>
                  <a:srgbClr val="002998"/>
                </a:solidFill>
                <a:latin typeface="Courier New"/>
                <a:cs typeface="Courier New"/>
              </a:rPr>
              <a:t>SHORTEST </a:t>
            </a:r>
            <a:r>
              <a:rPr sz="2000" b="1" spc="145" dirty="0">
                <a:solidFill>
                  <a:srgbClr val="002998"/>
                </a:solidFill>
                <a:latin typeface="Courier New"/>
                <a:cs typeface="Courier New"/>
              </a:rPr>
              <a:t>PATH </a:t>
            </a:r>
            <a:r>
              <a:rPr sz="2000" b="1" spc="165" dirty="0">
                <a:solidFill>
                  <a:srgbClr val="002998"/>
                </a:solidFill>
                <a:latin typeface="Courier New"/>
                <a:cs typeface="Courier New"/>
              </a:rPr>
              <a:t>BETWEEN </a:t>
            </a:r>
            <a:r>
              <a:rPr sz="2000" b="1" spc="160" dirty="0">
                <a:solidFill>
                  <a:srgbClr val="002998"/>
                </a:solidFill>
                <a:latin typeface="Courier New"/>
                <a:cs typeface="Courier New"/>
              </a:rPr>
              <a:t>SOURCE </a:t>
            </a:r>
            <a:r>
              <a:rPr sz="2000" b="1" spc="145" dirty="0">
                <a:solidFill>
                  <a:srgbClr val="002998"/>
                </a:solidFill>
                <a:latin typeface="Courier New"/>
                <a:cs typeface="Courier New"/>
              </a:rPr>
              <a:t>NODE </a:t>
            </a:r>
            <a:r>
              <a:rPr sz="2000" b="1" spc="1490" dirty="0">
                <a:solidFill>
                  <a:srgbClr val="002998"/>
                </a:solidFill>
                <a:latin typeface="Courier New"/>
                <a:cs typeface="Courier New"/>
              </a:rPr>
              <a:t> </a:t>
            </a:r>
            <a:r>
              <a:rPr sz="2000" b="1" spc="130" dirty="0">
                <a:solidFill>
                  <a:srgbClr val="002998"/>
                </a:solidFill>
                <a:latin typeface="Courier New"/>
                <a:cs typeface="Courier New"/>
              </a:rPr>
              <a:t>AND </a:t>
            </a:r>
            <a:r>
              <a:rPr sz="2000" b="1" spc="155" dirty="0">
                <a:solidFill>
                  <a:srgbClr val="002998"/>
                </a:solidFill>
                <a:latin typeface="Courier New"/>
                <a:cs typeface="Courier New"/>
              </a:rPr>
              <a:t>EVERY OTHER</a:t>
            </a:r>
            <a:r>
              <a:rPr sz="2000" b="1" spc="894" dirty="0">
                <a:solidFill>
                  <a:srgbClr val="002998"/>
                </a:solidFill>
                <a:latin typeface="Courier New"/>
                <a:cs typeface="Courier New"/>
              </a:rPr>
              <a:t> </a:t>
            </a:r>
            <a:r>
              <a:rPr sz="2000" b="1" spc="155" dirty="0">
                <a:solidFill>
                  <a:srgbClr val="002998"/>
                </a:solidFill>
                <a:latin typeface="Courier New"/>
                <a:cs typeface="Courier New"/>
              </a:rPr>
              <a:t>NODE.</a:t>
            </a:r>
            <a:endParaRPr sz="2000" dirty="0">
              <a:latin typeface="Courier New"/>
              <a:cs typeface="Courier New"/>
            </a:endParaRPr>
          </a:p>
          <a:p>
            <a:pPr marL="1741805" marR="5080">
              <a:lnSpc>
                <a:spcPct val="106300"/>
              </a:lnSpc>
              <a:spcBef>
                <a:spcPts val="2295"/>
              </a:spcBef>
            </a:pPr>
            <a:r>
              <a:rPr sz="2000" b="1" spc="145" dirty="0">
                <a:solidFill>
                  <a:srgbClr val="DE665E"/>
                </a:solidFill>
                <a:latin typeface="Courier New"/>
                <a:cs typeface="Courier New"/>
              </a:rPr>
              <a:t>THIS </a:t>
            </a:r>
            <a:r>
              <a:rPr sz="2000" b="1" spc="170" dirty="0">
                <a:solidFill>
                  <a:srgbClr val="DE665E"/>
                </a:solidFill>
                <a:latin typeface="Courier New"/>
                <a:cs typeface="Courier New"/>
              </a:rPr>
              <a:t>ALGORITHM </a:t>
            </a:r>
            <a:r>
              <a:rPr sz="2000" b="1" spc="145" dirty="0">
                <a:solidFill>
                  <a:srgbClr val="DE665E"/>
                </a:solidFill>
                <a:latin typeface="Courier New"/>
                <a:cs typeface="Courier New"/>
              </a:rPr>
              <a:t>ALSO USED </a:t>
            </a:r>
            <a:r>
              <a:rPr sz="2000" b="1" spc="130" dirty="0">
                <a:solidFill>
                  <a:srgbClr val="DE665E"/>
                </a:solidFill>
                <a:latin typeface="Courier New"/>
                <a:cs typeface="Courier New"/>
              </a:rPr>
              <a:t>FOR </a:t>
            </a:r>
            <a:r>
              <a:rPr sz="2000" b="1" spc="165" dirty="0">
                <a:solidFill>
                  <a:srgbClr val="DE665E"/>
                </a:solidFill>
                <a:latin typeface="Courier New"/>
                <a:cs typeface="Courier New"/>
              </a:rPr>
              <a:t>FINDING </a:t>
            </a:r>
            <a:r>
              <a:rPr sz="2000" b="1" spc="130" dirty="0">
                <a:solidFill>
                  <a:srgbClr val="DE665E"/>
                </a:solidFill>
                <a:latin typeface="Courier New"/>
                <a:cs typeface="Courier New"/>
              </a:rPr>
              <a:t>THE </a:t>
            </a:r>
            <a:r>
              <a:rPr sz="2000" b="1" spc="170" dirty="0">
                <a:solidFill>
                  <a:srgbClr val="DE665E"/>
                </a:solidFill>
                <a:latin typeface="Courier New"/>
                <a:cs typeface="Courier New"/>
              </a:rPr>
              <a:t>SHORTEST </a:t>
            </a:r>
            <a:r>
              <a:rPr sz="2000" b="1" spc="155" dirty="0">
                <a:solidFill>
                  <a:srgbClr val="DE665E"/>
                </a:solidFill>
                <a:latin typeface="Courier New"/>
                <a:cs typeface="Courier New"/>
              </a:rPr>
              <a:t>PATHS </a:t>
            </a:r>
            <a:r>
              <a:rPr sz="2000" b="1" spc="145" dirty="0">
                <a:solidFill>
                  <a:srgbClr val="DE665E"/>
                </a:solidFill>
                <a:latin typeface="Courier New"/>
                <a:cs typeface="Courier New"/>
              </a:rPr>
              <a:t>FROM </a:t>
            </a:r>
            <a:r>
              <a:rPr sz="2000" b="1" dirty="0">
                <a:solidFill>
                  <a:srgbClr val="DE665E"/>
                </a:solidFill>
                <a:latin typeface="Courier New"/>
                <a:cs typeface="Courier New"/>
              </a:rPr>
              <a:t>A </a:t>
            </a:r>
            <a:r>
              <a:rPr sz="2000" b="1" spc="160" dirty="0">
                <a:solidFill>
                  <a:srgbClr val="DE665E"/>
                </a:solidFill>
                <a:latin typeface="Courier New"/>
                <a:cs typeface="Courier New"/>
              </a:rPr>
              <a:t>SINGLE </a:t>
            </a:r>
            <a:r>
              <a:rPr sz="2000" b="1" spc="145" dirty="0">
                <a:solidFill>
                  <a:srgbClr val="DE665E"/>
                </a:solidFill>
                <a:latin typeface="Courier New"/>
                <a:cs typeface="Courier New"/>
              </a:rPr>
              <a:t>NODE </a:t>
            </a:r>
            <a:r>
              <a:rPr sz="2000" b="1" spc="95" dirty="0">
                <a:solidFill>
                  <a:srgbClr val="DE665E"/>
                </a:solidFill>
                <a:latin typeface="Courier New"/>
                <a:cs typeface="Courier New"/>
              </a:rPr>
              <a:t>TO </a:t>
            </a:r>
            <a:r>
              <a:rPr sz="2000" b="1" dirty="0">
                <a:solidFill>
                  <a:srgbClr val="DE665E"/>
                </a:solidFill>
                <a:latin typeface="Courier New"/>
                <a:cs typeface="Courier New"/>
              </a:rPr>
              <a:t>A </a:t>
            </a:r>
            <a:r>
              <a:rPr sz="2000" b="1" spc="160" dirty="0">
                <a:solidFill>
                  <a:srgbClr val="DE665E"/>
                </a:solidFill>
                <a:latin typeface="Courier New"/>
                <a:cs typeface="Courier New"/>
              </a:rPr>
              <a:t>SINGLE  </a:t>
            </a:r>
            <a:r>
              <a:rPr sz="2000" b="1" spc="175" dirty="0">
                <a:solidFill>
                  <a:srgbClr val="DE665E"/>
                </a:solidFill>
                <a:latin typeface="Courier New"/>
                <a:cs typeface="Courier New"/>
              </a:rPr>
              <a:t>DESTINATION</a:t>
            </a:r>
            <a:r>
              <a:rPr sz="2000" b="1" spc="395" dirty="0">
                <a:solidFill>
                  <a:srgbClr val="DE665E"/>
                </a:solidFill>
                <a:latin typeface="Courier New"/>
                <a:cs typeface="Courier New"/>
              </a:rPr>
              <a:t> </a:t>
            </a:r>
            <a:r>
              <a:rPr sz="2000" b="1" spc="145" dirty="0">
                <a:solidFill>
                  <a:srgbClr val="DE665E"/>
                </a:solidFill>
                <a:latin typeface="Courier New"/>
                <a:cs typeface="Courier New"/>
              </a:rPr>
              <a:t>NODE</a:t>
            </a:r>
            <a:r>
              <a:rPr sz="2000" b="1" spc="395" dirty="0">
                <a:solidFill>
                  <a:srgbClr val="DE665E"/>
                </a:solidFill>
                <a:latin typeface="Courier New"/>
                <a:cs typeface="Courier New"/>
              </a:rPr>
              <a:t> </a:t>
            </a:r>
            <a:r>
              <a:rPr sz="2000" b="1" spc="95" dirty="0">
                <a:solidFill>
                  <a:srgbClr val="DE665E"/>
                </a:solidFill>
                <a:latin typeface="Courier New"/>
                <a:cs typeface="Courier New"/>
              </a:rPr>
              <a:t>BY</a:t>
            </a:r>
            <a:r>
              <a:rPr sz="2000" b="1" spc="395" dirty="0">
                <a:solidFill>
                  <a:srgbClr val="DE665E"/>
                </a:solidFill>
                <a:latin typeface="Courier New"/>
                <a:cs typeface="Courier New"/>
              </a:rPr>
              <a:t> </a:t>
            </a:r>
            <a:r>
              <a:rPr sz="2000" b="1" spc="170" dirty="0">
                <a:solidFill>
                  <a:srgbClr val="DE665E"/>
                </a:solidFill>
                <a:latin typeface="Courier New"/>
                <a:cs typeface="Courier New"/>
              </a:rPr>
              <a:t>STOPPING</a:t>
            </a:r>
            <a:r>
              <a:rPr sz="2000" b="1" spc="395" dirty="0">
                <a:solidFill>
                  <a:srgbClr val="DE665E"/>
                </a:solidFill>
                <a:latin typeface="Courier New"/>
                <a:cs typeface="Courier New"/>
              </a:rPr>
              <a:t> </a:t>
            </a:r>
            <a:r>
              <a:rPr sz="2000" b="1" spc="130" dirty="0">
                <a:solidFill>
                  <a:srgbClr val="DE665E"/>
                </a:solidFill>
                <a:latin typeface="Courier New"/>
                <a:cs typeface="Courier New"/>
              </a:rPr>
              <a:t>THE</a:t>
            </a:r>
            <a:r>
              <a:rPr sz="2000" b="1" spc="400" dirty="0">
                <a:solidFill>
                  <a:srgbClr val="DE665E"/>
                </a:solidFill>
                <a:latin typeface="Courier New"/>
                <a:cs typeface="Courier New"/>
              </a:rPr>
              <a:t> </a:t>
            </a:r>
            <a:r>
              <a:rPr sz="2000" b="1" spc="170" dirty="0">
                <a:solidFill>
                  <a:srgbClr val="DE665E"/>
                </a:solidFill>
                <a:latin typeface="Courier New"/>
                <a:cs typeface="Courier New"/>
              </a:rPr>
              <a:t>ALGORITHM</a:t>
            </a:r>
            <a:r>
              <a:rPr sz="2000" b="1" spc="395" dirty="0">
                <a:solidFill>
                  <a:srgbClr val="DE665E"/>
                </a:solidFill>
                <a:latin typeface="Courier New"/>
                <a:cs typeface="Courier New"/>
              </a:rPr>
              <a:t> </a:t>
            </a:r>
            <a:r>
              <a:rPr sz="2000" b="1" spc="145" dirty="0">
                <a:solidFill>
                  <a:srgbClr val="DE665E"/>
                </a:solidFill>
                <a:latin typeface="Courier New"/>
                <a:cs typeface="Courier New"/>
              </a:rPr>
              <a:t>ONCE</a:t>
            </a:r>
            <a:r>
              <a:rPr sz="2000" b="1" spc="395" dirty="0">
                <a:solidFill>
                  <a:srgbClr val="DE665E"/>
                </a:solidFill>
                <a:latin typeface="Courier New"/>
                <a:cs typeface="Courier New"/>
              </a:rPr>
              <a:t> </a:t>
            </a:r>
            <a:r>
              <a:rPr sz="2000" b="1" spc="130" dirty="0">
                <a:solidFill>
                  <a:srgbClr val="DE665E"/>
                </a:solidFill>
                <a:latin typeface="Courier New"/>
                <a:cs typeface="Courier New"/>
              </a:rPr>
              <a:t>THE</a:t>
            </a:r>
            <a:r>
              <a:rPr sz="2000" b="1" spc="395" dirty="0">
                <a:solidFill>
                  <a:srgbClr val="DE665E"/>
                </a:solidFill>
                <a:latin typeface="Courier New"/>
                <a:cs typeface="Courier New"/>
              </a:rPr>
              <a:t> </a:t>
            </a:r>
            <a:r>
              <a:rPr sz="2000" b="1" spc="170" dirty="0">
                <a:solidFill>
                  <a:srgbClr val="DE665E"/>
                </a:solidFill>
                <a:latin typeface="Courier New"/>
                <a:cs typeface="Courier New"/>
              </a:rPr>
              <a:t>SHORTEST</a:t>
            </a:r>
            <a:r>
              <a:rPr sz="2000" b="1" spc="395" dirty="0">
                <a:solidFill>
                  <a:srgbClr val="DE665E"/>
                </a:solidFill>
                <a:latin typeface="Courier New"/>
                <a:cs typeface="Courier New"/>
              </a:rPr>
              <a:t> </a:t>
            </a:r>
            <a:r>
              <a:rPr sz="2000" b="1" spc="145" dirty="0">
                <a:solidFill>
                  <a:srgbClr val="DE665E"/>
                </a:solidFill>
                <a:latin typeface="Courier New"/>
                <a:cs typeface="Courier New"/>
              </a:rPr>
              <a:t>PATH</a:t>
            </a:r>
            <a:r>
              <a:rPr sz="2000" b="1" spc="400" dirty="0">
                <a:solidFill>
                  <a:srgbClr val="DE665E"/>
                </a:solidFill>
                <a:latin typeface="Courier New"/>
                <a:cs typeface="Courier New"/>
              </a:rPr>
              <a:t> </a:t>
            </a:r>
            <a:r>
              <a:rPr sz="2000" b="1" spc="95" dirty="0">
                <a:solidFill>
                  <a:srgbClr val="DE665E"/>
                </a:solidFill>
                <a:latin typeface="Courier New"/>
                <a:cs typeface="Courier New"/>
              </a:rPr>
              <a:t>TO</a:t>
            </a:r>
            <a:r>
              <a:rPr sz="2000" b="1" spc="395" dirty="0">
                <a:solidFill>
                  <a:srgbClr val="DE665E"/>
                </a:solidFill>
                <a:latin typeface="Courier New"/>
                <a:cs typeface="Courier New"/>
              </a:rPr>
              <a:t> </a:t>
            </a:r>
            <a:r>
              <a:rPr sz="2000" b="1" spc="130" dirty="0">
                <a:solidFill>
                  <a:srgbClr val="DE665E"/>
                </a:solidFill>
                <a:latin typeface="Courier New"/>
                <a:cs typeface="Courier New"/>
              </a:rPr>
              <a:t>THE</a:t>
            </a:r>
            <a:r>
              <a:rPr sz="2000" b="1" spc="395" dirty="0">
                <a:solidFill>
                  <a:srgbClr val="DE665E"/>
                </a:solidFill>
                <a:latin typeface="Courier New"/>
                <a:cs typeface="Courier New"/>
              </a:rPr>
              <a:t> </a:t>
            </a:r>
            <a:r>
              <a:rPr sz="2000" b="1" spc="175" dirty="0">
                <a:solidFill>
                  <a:srgbClr val="DE665E"/>
                </a:solidFill>
                <a:latin typeface="Courier New"/>
                <a:cs typeface="Courier New"/>
              </a:rPr>
              <a:t>DESTINATION</a:t>
            </a:r>
            <a:endParaRPr sz="2000" dirty="0">
              <a:latin typeface="Courier New"/>
              <a:cs typeface="Courier New"/>
            </a:endParaRPr>
          </a:p>
          <a:p>
            <a:pPr marL="1741805">
              <a:lnSpc>
                <a:spcPct val="100000"/>
              </a:lnSpc>
              <a:spcBef>
                <a:spcPts val="150"/>
              </a:spcBef>
            </a:pPr>
            <a:r>
              <a:rPr sz="2000" b="1" spc="145" dirty="0">
                <a:solidFill>
                  <a:srgbClr val="DE665E"/>
                </a:solidFill>
                <a:latin typeface="Courier New"/>
                <a:cs typeface="Courier New"/>
              </a:rPr>
              <a:t>NODE </a:t>
            </a:r>
            <a:r>
              <a:rPr sz="2000" b="1" spc="130" dirty="0">
                <a:solidFill>
                  <a:srgbClr val="DE665E"/>
                </a:solidFill>
                <a:latin typeface="Courier New"/>
                <a:cs typeface="Courier New"/>
              </a:rPr>
              <a:t>HAS </a:t>
            </a:r>
            <a:r>
              <a:rPr sz="2000" b="1" spc="145" dirty="0">
                <a:solidFill>
                  <a:srgbClr val="DE665E"/>
                </a:solidFill>
                <a:latin typeface="Courier New"/>
                <a:cs typeface="Courier New"/>
              </a:rPr>
              <a:t>BEEN</a:t>
            </a:r>
            <a:r>
              <a:rPr sz="2000" b="1" spc="905" dirty="0">
                <a:solidFill>
                  <a:srgbClr val="DE665E"/>
                </a:solidFill>
                <a:latin typeface="Courier New"/>
                <a:cs typeface="Courier New"/>
              </a:rPr>
              <a:t> </a:t>
            </a:r>
            <a:r>
              <a:rPr sz="2000" b="1" spc="175" dirty="0">
                <a:solidFill>
                  <a:srgbClr val="DE665E"/>
                </a:solidFill>
                <a:latin typeface="Courier New"/>
                <a:cs typeface="Courier New"/>
              </a:rPr>
              <a:t>DETERMINED.</a:t>
            </a:r>
            <a:endParaRPr sz="2000" dirty="0">
              <a:latin typeface="Courier New"/>
              <a:cs typeface="Courier New"/>
            </a:endParaRPr>
          </a:p>
        </p:txBody>
      </p:sp>
      <p:sp>
        <p:nvSpPr>
          <p:cNvPr id="27" name="object 27"/>
          <p:cNvSpPr/>
          <p:nvPr/>
        </p:nvSpPr>
        <p:spPr>
          <a:xfrm>
            <a:off x="14293422" y="1710844"/>
            <a:ext cx="63500" cy="75565"/>
          </a:xfrm>
          <a:custGeom>
            <a:avLst/>
            <a:gdLst/>
            <a:ahLst/>
            <a:cxnLst/>
            <a:rect l="l" t="t" r="r" b="b"/>
            <a:pathLst>
              <a:path w="63500" h="75564">
                <a:moveTo>
                  <a:pt x="63220" y="0"/>
                </a:moveTo>
                <a:lnTo>
                  <a:pt x="0" y="0"/>
                </a:lnTo>
                <a:lnTo>
                  <a:pt x="0" y="75029"/>
                </a:lnTo>
                <a:lnTo>
                  <a:pt x="63220" y="75029"/>
                </a:lnTo>
                <a:lnTo>
                  <a:pt x="63220" y="0"/>
                </a:lnTo>
                <a:close/>
              </a:path>
            </a:pathLst>
          </a:custGeom>
          <a:solidFill>
            <a:srgbClr val="935E36"/>
          </a:solidFill>
        </p:spPr>
        <p:txBody>
          <a:bodyPr wrap="square" lIns="0" tIns="0" rIns="0" bIns="0" rtlCol="0"/>
          <a:lstStyle/>
          <a:p>
            <a:endParaRPr/>
          </a:p>
        </p:txBody>
      </p:sp>
      <p:sp>
        <p:nvSpPr>
          <p:cNvPr id="28" name="object 28"/>
          <p:cNvSpPr/>
          <p:nvPr/>
        </p:nvSpPr>
        <p:spPr>
          <a:xfrm>
            <a:off x="14293422" y="1028703"/>
            <a:ext cx="231268" cy="220112"/>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14461470" y="1710844"/>
            <a:ext cx="63500" cy="75565"/>
          </a:xfrm>
          <a:custGeom>
            <a:avLst/>
            <a:gdLst/>
            <a:ahLst/>
            <a:cxnLst/>
            <a:rect l="l" t="t" r="r" b="b"/>
            <a:pathLst>
              <a:path w="63500" h="75564">
                <a:moveTo>
                  <a:pt x="63220" y="0"/>
                </a:moveTo>
                <a:lnTo>
                  <a:pt x="0" y="0"/>
                </a:lnTo>
                <a:lnTo>
                  <a:pt x="0" y="75029"/>
                </a:lnTo>
                <a:lnTo>
                  <a:pt x="63220" y="75029"/>
                </a:lnTo>
                <a:lnTo>
                  <a:pt x="63220" y="0"/>
                </a:lnTo>
                <a:close/>
              </a:path>
            </a:pathLst>
          </a:custGeom>
          <a:solidFill>
            <a:srgbClr val="935E36"/>
          </a:solidFill>
        </p:spPr>
        <p:txBody>
          <a:bodyPr wrap="square" lIns="0" tIns="0" rIns="0" bIns="0" rtlCol="0"/>
          <a:lstStyle/>
          <a:p>
            <a:endParaRPr/>
          </a:p>
        </p:txBody>
      </p:sp>
      <p:sp>
        <p:nvSpPr>
          <p:cNvPr id="30" name="object 30"/>
          <p:cNvSpPr/>
          <p:nvPr/>
        </p:nvSpPr>
        <p:spPr>
          <a:xfrm>
            <a:off x="14292727" y="2247896"/>
            <a:ext cx="232410" cy="676910"/>
          </a:xfrm>
          <a:custGeom>
            <a:avLst/>
            <a:gdLst/>
            <a:ahLst/>
            <a:cxnLst/>
            <a:rect l="l" t="t" r="r" b="b"/>
            <a:pathLst>
              <a:path w="232409" h="676910">
                <a:moveTo>
                  <a:pt x="208683" y="676281"/>
                </a:moveTo>
                <a:lnTo>
                  <a:pt x="32305" y="676281"/>
                </a:lnTo>
                <a:lnTo>
                  <a:pt x="20006" y="673810"/>
                </a:lnTo>
                <a:lnTo>
                  <a:pt x="474" y="528107"/>
                </a:lnTo>
                <a:lnTo>
                  <a:pt x="170" y="301271"/>
                </a:lnTo>
                <a:lnTo>
                  <a:pt x="54" y="157387"/>
                </a:lnTo>
                <a:lnTo>
                  <a:pt x="0" y="0"/>
                </a:lnTo>
                <a:lnTo>
                  <a:pt x="63220" y="0"/>
                </a:lnTo>
                <a:lnTo>
                  <a:pt x="63281" y="157387"/>
                </a:lnTo>
                <a:lnTo>
                  <a:pt x="63402" y="301271"/>
                </a:lnTo>
                <a:lnTo>
                  <a:pt x="63554" y="432592"/>
                </a:lnTo>
                <a:lnTo>
                  <a:pt x="63852" y="613099"/>
                </a:lnTo>
                <a:lnTo>
                  <a:pt x="231971" y="613099"/>
                </a:lnTo>
                <a:lnTo>
                  <a:pt x="231972" y="653014"/>
                </a:lnTo>
                <a:lnTo>
                  <a:pt x="228590" y="661141"/>
                </a:lnTo>
                <a:lnTo>
                  <a:pt x="216815" y="672909"/>
                </a:lnTo>
                <a:lnTo>
                  <a:pt x="208683" y="676281"/>
                </a:lnTo>
                <a:close/>
              </a:path>
              <a:path w="232409" h="676910">
                <a:moveTo>
                  <a:pt x="231971" y="613099"/>
                </a:moveTo>
                <a:lnTo>
                  <a:pt x="168743" y="613099"/>
                </a:lnTo>
                <a:lnTo>
                  <a:pt x="168743" y="0"/>
                </a:lnTo>
                <a:lnTo>
                  <a:pt x="231964" y="0"/>
                </a:lnTo>
                <a:lnTo>
                  <a:pt x="231971" y="613099"/>
                </a:lnTo>
                <a:close/>
              </a:path>
            </a:pathLst>
          </a:custGeom>
          <a:solidFill>
            <a:srgbClr val="935E36"/>
          </a:solidFill>
        </p:spPr>
        <p:txBody>
          <a:bodyPr wrap="square" lIns="0" tIns="0" rIns="0" bIns="0" rtlCol="0"/>
          <a:lstStyle/>
          <a:p>
            <a:endParaRPr/>
          </a:p>
        </p:txBody>
      </p:sp>
      <p:sp>
        <p:nvSpPr>
          <p:cNvPr id="31" name="object 31"/>
          <p:cNvSpPr/>
          <p:nvPr/>
        </p:nvSpPr>
        <p:spPr>
          <a:xfrm>
            <a:off x="13385669" y="1248822"/>
            <a:ext cx="1695450" cy="462280"/>
          </a:xfrm>
          <a:custGeom>
            <a:avLst/>
            <a:gdLst/>
            <a:ahLst/>
            <a:cxnLst/>
            <a:rect l="l" t="t" r="r" b="b"/>
            <a:pathLst>
              <a:path w="1695450" h="462280">
                <a:moveTo>
                  <a:pt x="907745" y="462021"/>
                </a:moveTo>
                <a:lnTo>
                  <a:pt x="330011" y="462021"/>
                </a:lnTo>
                <a:lnTo>
                  <a:pt x="324100" y="460339"/>
                </a:lnTo>
                <a:lnTo>
                  <a:pt x="14880" y="267696"/>
                </a:lnTo>
                <a:lnTo>
                  <a:pt x="0" y="241601"/>
                </a:lnTo>
                <a:lnTo>
                  <a:pt x="795" y="233772"/>
                </a:lnTo>
                <a:lnTo>
                  <a:pt x="323247" y="1903"/>
                </a:lnTo>
                <a:lnTo>
                  <a:pt x="329395" y="0"/>
                </a:lnTo>
                <a:lnTo>
                  <a:pt x="907745" y="0"/>
                </a:lnTo>
                <a:lnTo>
                  <a:pt x="907745" y="25667"/>
                </a:lnTo>
                <a:lnTo>
                  <a:pt x="910229" y="37964"/>
                </a:lnTo>
                <a:lnTo>
                  <a:pt x="917004" y="48005"/>
                </a:lnTo>
                <a:lnTo>
                  <a:pt x="927052" y="54776"/>
                </a:lnTo>
                <a:lnTo>
                  <a:pt x="939355" y="57259"/>
                </a:lnTo>
                <a:lnTo>
                  <a:pt x="1090002" y="57259"/>
                </a:lnTo>
                <a:lnTo>
                  <a:pt x="1095108" y="60699"/>
                </a:lnTo>
                <a:lnTo>
                  <a:pt x="1107412" y="63182"/>
                </a:lnTo>
                <a:lnTo>
                  <a:pt x="345690" y="63182"/>
                </a:lnTo>
                <a:lnTo>
                  <a:pt x="89259" y="239572"/>
                </a:lnTo>
                <a:lnTo>
                  <a:pt x="344907" y="398839"/>
                </a:lnTo>
                <a:lnTo>
                  <a:pt x="916406" y="398839"/>
                </a:lnTo>
                <a:lnTo>
                  <a:pt x="911033" y="404502"/>
                </a:lnTo>
                <a:lnTo>
                  <a:pt x="907745" y="412147"/>
                </a:lnTo>
                <a:lnTo>
                  <a:pt x="907745" y="462021"/>
                </a:lnTo>
                <a:close/>
              </a:path>
              <a:path w="1695450" h="462280">
                <a:moveTo>
                  <a:pt x="1090002" y="57259"/>
                </a:moveTo>
                <a:lnTo>
                  <a:pt x="939355" y="57259"/>
                </a:lnTo>
                <a:lnTo>
                  <a:pt x="951659" y="54776"/>
                </a:lnTo>
                <a:lnTo>
                  <a:pt x="961707" y="48005"/>
                </a:lnTo>
                <a:lnTo>
                  <a:pt x="968481" y="37964"/>
                </a:lnTo>
                <a:lnTo>
                  <a:pt x="970966" y="25667"/>
                </a:lnTo>
                <a:lnTo>
                  <a:pt x="970966" y="0"/>
                </a:lnTo>
                <a:lnTo>
                  <a:pt x="1075801" y="0"/>
                </a:lnTo>
                <a:lnTo>
                  <a:pt x="1075801" y="31591"/>
                </a:lnTo>
                <a:lnTo>
                  <a:pt x="1078285" y="43887"/>
                </a:lnTo>
                <a:lnTo>
                  <a:pt x="1085060" y="53929"/>
                </a:lnTo>
                <a:lnTo>
                  <a:pt x="1090002" y="57259"/>
                </a:lnTo>
                <a:close/>
              </a:path>
              <a:path w="1695450" h="462280">
                <a:moveTo>
                  <a:pt x="1075809" y="462021"/>
                </a:moveTo>
                <a:lnTo>
                  <a:pt x="970974" y="462021"/>
                </a:lnTo>
                <a:lnTo>
                  <a:pt x="970974" y="412147"/>
                </a:lnTo>
                <a:lnTo>
                  <a:pt x="967686" y="404502"/>
                </a:lnTo>
                <a:lnTo>
                  <a:pt x="962312" y="398839"/>
                </a:lnTo>
                <a:lnTo>
                  <a:pt x="1096396" y="398839"/>
                </a:lnTo>
                <a:lnTo>
                  <a:pt x="1088104" y="403443"/>
                </a:lnTo>
                <a:lnTo>
                  <a:pt x="1081589" y="410233"/>
                </a:lnTo>
                <a:lnTo>
                  <a:pt x="1077331" y="418729"/>
                </a:lnTo>
                <a:lnTo>
                  <a:pt x="1075809" y="428456"/>
                </a:lnTo>
                <a:lnTo>
                  <a:pt x="1075809" y="462021"/>
                </a:lnTo>
                <a:close/>
              </a:path>
              <a:path w="1695450" h="462280">
                <a:moveTo>
                  <a:pt x="1695103" y="430430"/>
                </a:moveTo>
                <a:lnTo>
                  <a:pt x="1663492" y="430430"/>
                </a:lnTo>
                <a:lnTo>
                  <a:pt x="1663492" y="398839"/>
                </a:lnTo>
                <a:lnTo>
                  <a:pt x="1631890" y="398839"/>
                </a:lnTo>
                <a:lnTo>
                  <a:pt x="1631890" y="63182"/>
                </a:lnTo>
                <a:lnTo>
                  <a:pt x="1107419" y="63182"/>
                </a:lnTo>
                <a:lnTo>
                  <a:pt x="1119723" y="60699"/>
                </a:lnTo>
                <a:lnTo>
                  <a:pt x="1129771" y="53929"/>
                </a:lnTo>
                <a:lnTo>
                  <a:pt x="1136546" y="43887"/>
                </a:lnTo>
                <a:lnTo>
                  <a:pt x="1139030" y="31591"/>
                </a:lnTo>
                <a:lnTo>
                  <a:pt x="1139030" y="0"/>
                </a:lnTo>
                <a:lnTo>
                  <a:pt x="1671814" y="0"/>
                </a:lnTo>
                <a:lnTo>
                  <a:pt x="1679953" y="3372"/>
                </a:lnTo>
                <a:lnTo>
                  <a:pt x="1691720" y="15140"/>
                </a:lnTo>
                <a:lnTo>
                  <a:pt x="1695103" y="23274"/>
                </a:lnTo>
                <a:lnTo>
                  <a:pt x="1695103" y="430430"/>
                </a:lnTo>
                <a:close/>
              </a:path>
              <a:path w="1695450" h="462280">
                <a:moveTo>
                  <a:pt x="1671814" y="462022"/>
                </a:moveTo>
                <a:lnTo>
                  <a:pt x="1139022" y="462022"/>
                </a:lnTo>
                <a:lnTo>
                  <a:pt x="1139022" y="428456"/>
                </a:lnTo>
                <a:lnTo>
                  <a:pt x="1137496" y="418728"/>
                </a:lnTo>
                <a:lnTo>
                  <a:pt x="1133236" y="410230"/>
                </a:lnTo>
                <a:lnTo>
                  <a:pt x="1126723" y="403440"/>
                </a:lnTo>
                <a:lnTo>
                  <a:pt x="1118436" y="398839"/>
                </a:lnTo>
                <a:lnTo>
                  <a:pt x="1663492" y="398839"/>
                </a:lnTo>
                <a:lnTo>
                  <a:pt x="1663492" y="430430"/>
                </a:lnTo>
                <a:lnTo>
                  <a:pt x="1695103" y="430430"/>
                </a:lnTo>
                <a:lnTo>
                  <a:pt x="1695103" y="438755"/>
                </a:lnTo>
                <a:lnTo>
                  <a:pt x="1691720" y="446882"/>
                </a:lnTo>
                <a:lnTo>
                  <a:pt x="1679946" y="458649"/>
                </a:lnTo>
                <a:lnTo>
                  <a:pt x="1671814" y="462022"/>
                </a:lnTo>
                <a:close/>
              </a:path>
            </a:pathLst>
          </a:custGeom>
          <a:solidFill>
            <a:srgbClr val="002998"/>
          </a:solidFill>
        </p:spPr>
        <p:txBody>
          <a:bodyPr wrap="square" lIns="0" tIns="0" rIns="0" bIns="0" rtlCol="0"/>
          <a:lstStyle/>
          <a:p>
            <a:endParaRPr/>
          </a:p>
        </p:txBody>
      </p:sp>
      <p:sp>
        <p:nvSpPr>
          <p:cNvPr id="32" name="object 32"/>
          <p:cNvSpPr/>
          <p:nvPr/>
        </p:nvSpPr>
        <p:spPr>
          <a:xfrm>
            <a:off x="14293414" y="1647662"/>
            <a:ext cx="63500" cy="63500"/>
          </a:xfrm>
          <a:custGeom>
            <a:avLst/>
            <a:gdLst/>
            <a:ahLst/>
            <a:cxnLst/>
            <a:rect l="l" t="t" r="r" b="b"/>
            <a:pathLst>
              <a:path w="63500" h="63500">
                <a:moveTo>
                  <a:pt x="63220" y="63182"/>
                </a:moveTo>
                <a:lnTo>
                  <a:pt x="0" y="63182"/>
                </a:lnTo>
                <a:lnTo>
                  <a:pt x="0" y="13307"/>
                </a:lnTo>
                <a:lnTo>
                  <a:pt x="3287" y="5662"/>
                </a:lnTo>
                <a:lnTo>
                  <a:pt x="8661" y="0"/>
                </a:lnTo>
                <a:lnTo>
                  <a:pt x="54567" y="0"/>
                </a:lnTo>
                <a:lnTo>
                  <a:pt x="59940" y="5662"/>
                </a:lnTo>
                <a:lnTo>
                  <a:pt x="63228" y="13307"/>
                </a:lnTo>
                <a:lnTo>
                  <a:pt x="63220" y="63182"/>
                </a:lnTo>
                <a:close/>
              </a:path>
            </a:pathLst>
          </a:custGeom>
          <a:solidFill>
            <a:srgbClr val="8C241B"/>
          </a:solidFill>
        </p:spPr>
        <p:txBody>
          <a:bodyPr wrap="square" lIns="0" tIns="0" rIns="0" bIns="0" rtlCol="0"/>
          <a:lstStyle/>
          <a:p>
            <a:endParaRPr/>
          </a:p>
        </p:txBody>
      </p:sp>
      <p:sp>
        <p:nvSpPr>
          <p:cNvPr id="33" name="object 33"/>
          <p:cNvSpPr/>
          <p:nvPr/>
        </p:nvSpPr>
        <p:spPr>
          <a:xfrm>
            <a:off x="14293422" y="1248822"/>
            <a:ext cx="231775" cy="63500"/>
          </a:xfrm>
          <a:custGeom>
            <a:avLst/>
            <a:gdLst/>
            <a:ahLst/>
            <a:cxnLst/>
            <a:rect l="l" t="t" r="r" b="b"/>
            <a:pathLst>
              <a:path w="231775" h="63500">
                <a:moveTo>
                  <a:pt x="31610" y="57259"/>
                </a:moveTo>
                <a:lnTo>
                  <a:pt x="19306" y="54776"/>
                </a:lnTo>
                <a:lnTo>
                  <a:pt x="9258" y="48005"/>
                </a:lnTo>
                <a:lnTo>
                  <a:pt x="2484" y="37964"/>
                </a:lnTo>
                <a:lnTo>
                  <a:pt x="0" y="25667"/>
                </a:lnTo>
                <a:lnTo>
                  <a:pt x="0" y="0"/>
                </a:lnTo>
                <a:lnTo>
                  <a:pt x="63220" y="0"/>
                </a:lnTo>
                <a:lnTo>
                  <a:pt x="63220" y="25667"/>
                </a:lnTo>
                <a:lnTo>
                  <a:pt x="60736" y="37964"/>
                </a:lnTo>
                <a:lnTo>
                  <a:pt x="53961" y="48005"/>
                </a:lnTo>
                <a:lnTo>
                  <a:pt x="43914" y="54776"/>
                </a:lnTo>
                <a:lnTo>
                  <a:pt x="31610" y="57259"/>
                </a:lnTo>
                <a:close/>
              </a:path>
              <a:path w="231775" h="63500">
                <a:moveTo>
                  <a:pt x="199658" y="63182"/>
                </a:moveTo>
                <a:lnTo>
                  <a:pt x="168048" y="31591"/>
                </a:lnTo>
                <a:lnTo>
                  <a:pt x="168048" y="0"/>
                </a:lnTo>
                <a:lnTo>
                  <a:pt x="231268" y="0"/>
                </a:lnTo>
                <a:lnTo>
                  <a:pt x="231268" y="31591"/>
                </a:lnTo>
                <a:lnTo>
                  <a:pt x="228784" y="43887"/>
                </a:lnTo>
                <a:lnTo>
                  <a:pt x="222010" y="53929"/>
                </a:lnTo>
                <a:lnTo>
                  <a:pt x="211962" y="60699"/>
                </a:lnTo>
                <a:lnTo>
                  <a:pt x="199658" y="63182"/>
                </a:lnTo>
                <a:close/>
              </a:path>
            </a:pathLst>
          </a:custGeom>
          <a:solidFill>
            <a:srgbClr val="8C241B"/>
          </a:solidFill>
        </p:spPr>
        <p:txBody>
          <a:bodyPr wrap="square" lIns="0" tIns="0" rIns="0" bIns="0" rtlCol="0"/>
          <a:lstStyle/>
          <a:p>
            <a:endParaRPr/>
          </a:p>
        </p:txBody>
      </p:sp>
      <p:sp>
        <p:nvSpPr>
          <p:cNvPr id="34" name="object 34"/>
          <p:cNvSpPr/>
          <p:nvPr/>
        </p:nvSpPr>
        <p:spPr>
          <a:xfrm>
            <a:off x="14461478" y="1647662"/>
            <a:ext cx="63500" cy="63500"/>
          </a:xfrm>
          <a:custGeom>
            <a:avLst/>
            <a:gdLst/>
            <a:ahLst/>
            <a:cxnLst/>
            <a:rect l="l" t="t" r="r" b="b"/>
            <a:pathLst>
              <a:path w="63500" h="63500">
                <a:moveTo>
                  <a:pt x="63220" y="63182"/>
                </a:moveTo>
                <a:lnTo>
                  <a:pt x="0" y="63182"/>
                </a:lnTo>
                <a:lnTo>
                  <a:pt x="0" y="29616"/>
                </a:lnTo>
                <a:lnTo>
                  <a:pt x="1526" y="19889"/>
                </a:lnTo>
                <a:lnTo>
                  <a:pt x="5785" y="11390"/>
                </a:lnTo>
                <a:lnTo>
                  <a:pt x="12298" y="4601"/>
                </a:lnTo>
                <a:lnTo>
                  <a:pt x="20586" y="0"/>
                </a:lnTo>
                <a:lnTo>
                  <a:pt x="42626" y="0"/>
                </a:lnTo>
                <a:lnTo>
                  <a:pt x="50914" y="4604"/>
                </a:lnTo>
                <a:lnTo>
                  <a:pt x="57427" y="11393"/>
                </a:lnTo>
                <a:lnTo>
                  <a:pt x="61689" y="19890"/>
                </a:lnTo>
                <a:lnTo>
                  <a:pt x="63220" y="29616"/>
                </a:lnTo>
                <a:lnTo>
                  <a:pt x="63220" y="63182"/>
                </a:lnTo>
                <a:close/>
              </a:path>
            </a:pathLst>
          </a:custGeom>
          <a:solidFill>
            <a:srgbClr val="8C241B"/>
          </a:solidFill>
        </p:spPr>
        <p:txBody>
          <a:bodyPr wrap="square" lIns="0" tIns="0" rIns="0" bIns="0" rtlCol="0"/>
          <a:lstStyle/>
          <a:p>
            <a:endParaRPr/>
          </a:p>
        </p:txBody>
      </p:sp>
      <p:sp>
        <p:nvSpPr>
          <p:cNvPr id="35" name="object 35"/>
          <p:cNvSpPr/>
          <p:nvPr/>
        </p:nvSpPr>
        <p:spPr>
          <a:xfrm>
            <a:off x="14031097" y="1785874"/>
            <a:ext cx="1409065" cy="462280"/>
          </a:xfrm>
          <a:custGeom>
            <a:avLst/>
            <a:gdLst/>
            <a:ahLst/>
            <a:cxnLst/>
            <a:rect l="l" t="t" r="r" b="b"/>
            <a:pathLst>
              <a:path w="1409065" h="462280">
                <a:moveTo>
                  <a:pt x="261630" y="462022"/>
                </a:moveTo>
                <a:lnTo>
                  <a:pt x="23288" y="462022"/>
                </a:lnTo>
                <a:lnTo>
                  <a:pt x="15141" y="458649"/>
                </a:lnTo>
                <a:lnTo>
                  <a:pt x="3366" y="446881"/>
                </a:lnTo>
                <a:lnTo>
                  <a:pt x="0" y="438755"/>
                </a:lnTo>
                <a:lnTo>
                  <a:pt x="0" y="23274"/>
                </a:lnTo>
                <a:lnTo>
                  <a:pt x="3366" y="15140"/>
                </a:lnTo>
                <a:lnTo>
                  <a:pt x="15141" y="3372"/>
                </a:lnTo>
                <a:lnTo>
                  <a:pt x="23288" y="0"/>
                </a:lnTo>
                <a:lnTo>
                  <a:pt x="262326" y="0"/>
                </a:lnTo>
                <a:lnTo>
                  <a:pt x="262334" y="54321"/>
                </a:lnTo>
                <a:lnTo>
                  <a:pt x="263472" y="59004"/>
                </a:lnTo>
                <a:lnTo>
                  <a:pt x="265495" y="63182"/>
                </a:lnTo>
                <a:lnTo>
                  <a:pt x="63220" y="63182"/>
                </a:lnTo>
                <a:lnTo>
                  <a:pt x="63220" y="398839"/>
                </a:lnTo>
                <a:lnTo>
                  <a:pt x="443563" y="398839"/>
                </a:lnTo>
                <a:lnTo>
                  <a:pt x="443251" y="399123"/>
                </a:lnTo>
                <a:lnTo>
                  <a:pt x="293240" y="399123"/>
                </a:lnTo>
                <a:lnTo>
                  <a:pt x="280937" y="401606"/>
                </a:lnTo>
                <a:lnTo>
                  <a:pt x="270889" y="408377"/>
                </a:lnTo>
                <a:lnTo>
                  <a:pt x="264114" y="418418"/>
                </a:lnTo>
                <a:lnTo>
                  <a:pt x="261630" y="430715"/>
                </a:lnTo>
                <a:lnTo>
                  <a:pt x="261630" y="462022"/>
                </a:lnTo>
                <a:close/>
              </a:path>
              <a:path w="1409065" h="462280">
                <a:moveTo>
                  <a:pt x="433551" y="63182"/>
                </a:moveTo>
                <a:lnTo>
                  <a:pt x="322362" y="63182"/>
                </a:lnTo>
                <a:lnTo>
                  <a:pt x="324392" y="59004"/>
                </a:lnTo>
                <a:lnTo>
                  <a:pt x="325538" y="54321"/>
                </a:lnTo>
                <a:lnTo>
                  <a:pt x="325538" y="0"/>
                </a:lnTo>
                <a:lnTo>
                  <a:pt x="430374" y="0"/>
                </a:lnTo>
                <a:lnTo>
                  <a:pt x="430374" y="54321"/>
                </a:lnTo>
                <a:lnTo>
                  <a:pt x="431512" y="59004"/>
                </a:lnTo>
                <a:lnTo>
                  <a:pt x="433551" y="63182"/>
                </a:lnTo>
                <a:close/>
              </a:path>
              <a:path w="1409065" h="462280">
                <a:moveTo>
                  <a:pt x="430382" y="462022"/>
                </a:moveTo>
                <a:lnTo>
                  <a:pt x="324851" y="462022"/>
                </a:lnTo>
                <a:lnTo>
                  <a:pt x="324851" y="430715"/>
                </a:lnTo>
                <a:lnTo>
                  <a:pt x="322367" y="418418"/>
                </a:lnTo>
                <a:lnTo>
                  <a:pt x="315592" y="408377"/>
                </a:lnTo>
                <a:lnTo>
                  <a:pt x="305544" y="401606"/>
                </a:lnTo>
                <a:lnTo>
                  <a:pt x="293240" y="399123"/>
                </a:lnTo>
                <a:lnTo>
                  <a:pt x="443251" y="399123"/>
                </a:lnTo>
                <a:lnTo>
                  <a:pt x="438137" y="403781"/>
                </a:lnTo>
                <a:lnTo>
                  <a:pt x="433979" y="409857"/>
                </a:lnTo>
                <a:lnTo>
                  <a:pt x="431319" y="416841"/>
                </a:lnTo>
                <a:lnTo>
                  <a:pt x="430382" y="424507"/>
                </a:lnTo>
                <a:lnTo>
                  <a:pt x="430382" y="462022"/>
                </a:lnTo>
                <a:close/>
              </a:path>
              <a:path w="1409065" h="462280">
                <a:moveTo>
                  <a:pt x="1133545" y="462022"/>
                </a:moveTo>
                <a:lnTo>
                  <a:pt x="493595" y="462022"/>
                </a:lnTo>
                <a:lnTo>
                  <a:pt x="493595" y="424507"/>
                </a:lnTo>
                <a:lnTo>
                  <a:pt x="492657" y="416841"/>
                </a:lnTo>
                <a:lnTo>
                  <a:pt x="489997" y="409858"/>
                </a:lnTo>
                <a:lnTo>
                  <a:pt x="485840" y="403782"/>
                </a:lnTo>
                <a:lnTo>
                  <a:pt x="480413" y="398839"/>
                </a:lnTo>
                <a:lnTo>
                  <a:pt x="1114643" y="398839"/>
                </a:lnTo>
                <a:lnTo>
                  <a:pt x="1326147" y="222355"/>
                </a:lnTo>
                <a:lnTo>
                  <a:pt x="1115512" y="63182"/>
                </a:lnTo>
                <a:lnTo>
                  <a:pt x="490418" y="63182"/>
                </a:lnTo>
                <a:lnTo>
                  <a:pt x="492449" y="59004"/>
                </a:lnTo>
                <a:lnTo>
                  <a:pt x="493595" y="54321"/>
                </a:lnTo>
                <a:lnTo>
                  <a:pt x="493595" y="0"/>
                </a:lnTo>
                <a:lnTo>
                  <a:pt x="1133008" y="0"/>
                </a:lnTo>
                <a:lnTo>
                  <a:pt x="1396006" y="195929"/>
                </a:lnTo>
                <a:lnTo>
                  <a:pt x="1408539" y="220372"/>
                </a:lnTo>
                <a:lnTo>
                  <a:pt x="1407898" y="227465"/>
                </a:lnTo>
                <a:lnTo>
                  <a:pt x="1405713" y="234174"/>
                </a:lnTo>
                <a:lnTo>
                  <a:pt x="1402104" y="240237"/>
                </a:lnTo>
                <a:lnTo>
                  <a:pt x="1397191" y="245393"/>
                </a:lnTo>
                <a:lnTo>
                  <a:pt x="1140650" y="459447"/>
                </a:lnTo>
                <a:lnTo>
                  <a:pt x="1133545" y="462022"/>
                </a:lnTo>
                <a:close/>
              </a:path>
            </a:pathLst>
          </a:custGeom>
          <a:solidFill>
            <a:srgbClr val="002998"/>
          </a:solidFill>
        </p:spPr>
        <p:txBody>
          <a:bodyPr wrap="square" lIns="0" tIns="0" rIns="0" bIns="0" rtlCol="0"/>
          <a:lstStyle/>
          <a:p>
            <a:endParaRPr/>
          </a:p>
        </p:txBody>
      </p:sp>
      <p:sp>
        <p:nvSpPr>
          <p:cNvPr id="36" name="object 36"/>
          <p:cNvSpPr/>
          <p:nvPr/>
        </p:nvSpPr>
        <p:spPr>
          <a:xfrm>
            <a:off x="14293422" y="1785874"/>
            <a:ext cx="63500" cy="63500"/>
          </a:xfrm>
          <a:custGeom>
            <a:avLst/>
            <a:gdLst/>
            <a:ahLst/>
            <a:cxnLst/>
            <a:rect l="l" t="t" r="r" b="b"/>
            <a:pathLst>
              <a:path w="63500" h="63500">
                <a:moveTo>
                  <a:pt x="60035" y="63182"/>
                </a:moveTo>
                <a:lnTo>
                  <a:pt x="3161" y="63182"/>
                </a:lnTo>
                <a:lnTo>
                  <a:pt x="1145" y="59004"/>
                </a:lnTo>
                <a:lnTo>
                  <a:pt x="0" y="54321"/>
                </a:lnTo>
                <a:lnTo>
                  <a:pt x="0" y="0"/>
                </a:lnTo>
                <a:lnTo>
                  <a:pt x="63220" y="0"/>
                </a:lnTo>
                <a:lnTo>
                  <a:pt x="63212" y="54321"/>
                </a:lnTo>
                <a:lnTo>
                  <a:pt x="62074" y="59004"/>
                </a:lnTo>
                <a:lnTo>
                  <a:pt x="60035" y="63182"/>
                </a:lnTo>
                <a:close/>
              </a:path>
            </a:pathLst>
          </a:custGeom>
          <a:solidFill>
            <a:srgbClr val="8C241B"/>
          </a:solidFill>
        </p:spPr>
        <p:txBody>
          <a:bodyPr wrap="square" lIns="0" tIns="0" rIns="0" bIns="0" rtlCol="0"/>
          <a:lstStyle/>
          <a:p>
            <a:endParaRPr/>
          </a:p>
        </p:txBody>
      </p:sp>
      <p:sp>
        <p:nvSpPr>
          <p:cNvPr id="37" name="object 37"/>
          <p:cNvSpPr/>
          <p:nvPr/>
        </p:nvSpPr>
        <p:spPr>
          <a:xfrm>
            <a:off x="14461470" y="1785874"/>
            <a:ext cx="63500" cy="63500"/>
          </a:xfrm>
          <a:custGeom>
            <a:avLst/>
            <a:gdLst/>
            <a:ahLst/>
            <a:cxnLst/>
            <a:rect l="l" t="t" r="r" b="b"/>
            <a:pathLst>
              <a:path w="63500" h="63500">
                <a:moveTo>
                  <a:pt x="60035" y="63182"/>
                </a:moveTo>
                <a:lnTo>
                  <a:pt x="3176" y="63182"/>
                </a:lnTo>
                <a:lnTo>
                  <a:pt x="1145" y="59004"/>
                </a:lnTo>
                <a:lnTo>
                  <a:pt x="0" y="54321"/>
                </a:lnTo>
                <a:lnTo>
                  <a:pt x="0" y="0"/>
                </a:lnTo>
                <a:lnTo>
                  <a:pt x="63220" y="0"/>
                </a:lnTo>
                <a:lnTo>
                  <a:pt x="63212" y="54321"/>
                </a:lnTo>
                <a:lnTo>
                  <a:pt x="62074" y="59004"/>
                </a:lnTo>
                <a:lnTo>
                  <a:pt x="60035" y="63182"/>
                </a:lnTo>
                <a:close/>
              </a:path>
            </a:pathLst>
          </a:custGeom>
          <a:solidFill>
            <a:srgbClr val="8C241B"/>
          </a:solidFill>
        </p:spPr>
        <p:txBody>
          <a:bodyPr wrap="square" lIns="0" tIns="0" rIns="0" bIns="0" rtlCol="0"/>
          <a:lstStyle/>
          <a:p>
            <a:endParaRPr/>
          </a:p>
        </p:txBody>
      </p:sp>
      <p:sp>
        <p:nvSpPr>
          <p:cNvPr id="38" name="object 38"/>
          <p:cNvSpPr/>
          <p:nvPr/>
        </p:nvSpPr>
        <p:spPr>
          <a:xfrm>
            <a:off x="14292727" y="2184713"/>
            <a:ext cx="232410" cy="63500"/>
          </a:xfrm>
          <a:custGeom>
            <a:avLst/>
            <a:gdLst/>
            <a:ahLst/>
            <a:cxnLst/>
            <a:rect l="l" t="t" r="r" b="b"/>
            <a:pathLst>
              <a:path w="232409" h="63500">
                <a:moveTo>
                  <a:pt x="63220" y="63182"/>
                </a:moveTo>
                <a:lnTo>
                  <a:pt x="0" y="63182"/>
                </a:lnTo>
                <a:lnTo>
                  <a:pt x="0" y="31875"/>
                </a:lnTo>
                <a:lnTo>
                  <a:pt x="2484" y="19579"/>
                </a:lnTo>
                <a:lnTo>
                  <a:pt x="9258" y="9537"/>
                </a:lnTo>
                <a:lnTo>
                  <a:pt x="19306" y="2767"/>
                </a:lnTo>
                <a:lnTo>
                  <a:pt x="31610" y="284"/>
                </a:lnTo>
                <a:lnTo>
                  <a:pt x="43914" y="2767"/>
                </a:lnTo>
                <a:lnTo>
                  <a:pt x="53961" y="9537"/>
                </a:lnTo>
                <a:lnTo>
                  <a:pt x="60736" y="19579"/>
                </a:lnTo>
                <a:lnTo>
                  <a:pt x="63220" y="31875"/>
                </a:lnTo>
                <a:lnTo>
                  <a:pt x="63220" y="63182"/>
                </a:lnTo>
                <a:close/>
              </a:path>
              <a:path w="232409" h="63500">
                <a:moveTo>
                  <a:pt x="231964" y="63182"/>
                </a:moveTo>
                <a:lnTo>
                  <a:pt x="168743" y="63182"/>
                </a:lnTo>
                <a:lnTo>
                  <a:pt x="168743" y="25667"/>
                </a:lnTo>
                <a:lnTo>
                  <a:pt x="169680" y="18002"/>
                </a:lnTo>
                <a:lnTo>
                  <a:pt x="172341" y="11018"/>
                </a:lnTo>
                <a:lnTo>
                  <a:pt x="176498" y="4942"/>
                </a:lnTo>
                <a:lnTo>
                  <a:pt x="181925" y="0"/>
                </a:lnTo>
                <a:lnTo>
                  <a:pt x="218782" y="0"/>
                </a:lnTo>
                <a:lnTo>
                  <a:pt x="224209" y="4942"/>
                </a:lnTo>
                <a:lnTo>
                  <a:pt x="228366" y="11018"/>
                </a:lnTo>
                <a:lnTo>
                  <a:pt x="231027" y="18002"/>
                </a:lnTo>
                <a:lnTo>
                  <a:pt x="231964" y="25667"/>
                </a:lnTo>
                <a:lnTo>
                  <a:pt x="231964" y="63182"/>
                </a:lnTo>
                <a:close/>
              </a:path>
            </a:pathLst>
          </a:custGeom>
          <a:solidFill>
            <a:srgbClr val="8C241B"/>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8E8E8"/>
          </a:solidFill>
        </p:spPr>
        <p:txBody>
          <a:bodyPr wrap="square" lIns="0" tIns="0" rIns="0" bIns="0" rtlCol="0"/>
          <a:lstStyle/>
          <a:p>
            <a:endParaRPr/>
          </a:p>
        </p:txBody>
      </p:sp>
      <p:sp>
        <p:nvSpPr>
          <p:cNvPr id="3" name="object 3"/>
          <p:cNvSpPr/>
          <p:nvPr/>
        </p:nvSpPr>
        <p:spPr>
          <a:xfrm>
            <a:off x="17257086" y="6021448"/>
            <a:ext cx="573405" cy="1141730"/>
          </a:xfrm>
          <a:custGeom>
            <a:avLst/>
            <a:gdLst/>
            <a:ahLst/>
            <a:cxnLst/>
            <a:rect l="l" t="t" r="r" b="b"/>
            <a:pathLst>
              <a:path w="573405" h="1141729">
                <a:moveTo>
                  <a:pt x="573285" y="0"/>
                </a:moveTo>
                <a:lnTo>
                  <a:pt x="573285" y="1141214"/>
                </a:lnTo>
                <a:lnTo>
                  <a:pt x="0" y="1141214"/>
                </a:lnTo>
                <a:lnTo>
                  <a:pt x="0" y="0"/>
                </a:lnTo>
                <a:lnTo>
                  <a:pt x="573285" y="0"/>
                </a:lnTo>
                <a:close/>
              </a:path>
            </a:pathLst>
          </a:custGeom>
          <a:solidFill>
            <a:srgbClr val="DE665E"/>
          </a:solidFill>
        </p:spPr>
        <p:txBody>
          <a:bodyPr wrap="square" lIns="0" tIns="0" rIns="0" bIns="0" rtlCol="0"/>
          <a:lstStyle/>
          <a:p>
            <a:endParaRPr/>
          </a:p>
        </p:txBody>
      </p:sp>
      <p:sp>
        <p:nvSpPr>
          <p:cNvPr id="4" name="object 4"/>
          <p:cNvSpPr/>
          <p:nvPr/>
        </p:nvSpPr>
        <p:spPr>
          <a:xfrm>
            <a:off x="17257086" y="7735020"/>
            <a:ext cx="573405" cy="1152525"/>
          </a:xfrm>
          <a:custGeom>
            <a:avLst/>
            <a:gdLst/>
            <a:ahLst/>
            <a:cxnLst/>
            <a:rect l="l" t="t" r="r" b="b"/>
            <a:pathLst>
              <a:path w="573405" h="1152525">
                <a:moveTo>
                  <a:pt x="573285" y="0"/>
                </a:moveTo>
                <a:lnTo>
                  <a:pt x="573285" y="1151929"/>
                </a:lnTo>
                <a:lnTo>
                  <a:pt x="0" y="1151929"/>
                </a:lnTo>
                <a:lnTo>
                  <a:pt x="0" y="0"/>
                </a:lnTo>
                <a:lnTo>
                  <a:pt x="573285" y="0"/>
                </a:lnTo>
                <a:close/>
              </a:path>
            </a:pathLst>
          </a:custGeom>
          <a:solidFill>
            <a:srgbClr val="E8E8E8"/>
          </a:solidFill>
        </p:spPr>
        <p:txBody>
          <a:bodyPr wrap="square" lIns="0" tIns="0" rIns="0" bIns="0" rtlCol="0"/>
          <a:lstStyle/>
          <a:p>
            <a:endParaRPr/>
          </a:p>
        </p:txBody>
      </p:sp>
      <p:sp>
        <p:nvSpPr>
          <p:cNvPr id="5" name="object 5"/>
          <p:cNvSpPr/>
          <p:nvPr/>
        </p:nvSpPr>
        <p:spPr>
          <a:xfrm>
            <a:off x="17828280" y="8314163"/>
            <a:ext cx="459740" cy="573405"/>
          </a:xfrm>
          <a:custGeom>
            <a:avLst/>
            <a:gdLst/>
            <a:ahLst/>
            <a:cxnLst/>
            <a:rect l="l" t="t" r="r" b="b"/>
            <a:pathLst>
              <a:path w="459740" h="573404">
                <a:moveTo>
                  <a:pt x="0" y="0"/>
                </a:moveTo>
                <a:lnTo>
                  <a:pt x="459719" y="0"/>
                </a:lnTo>
                <a:lnTo>
                  <a:pt x="459719" y="573285"/>
                </a:lnTo>
                <a:lnTo>
                  <a:pt x="0" y="573285"/>
                </a:lnTo>
                <a:lnTo>
                  <a:pt x="0" y="0"/>
                </a:lnTo>
                <a:close/>
              </a:path>
            </a:pathLst>
          </a:custGeom>
          <a:solidFill>
            <a:srgbClr val="002998"/>
          </a:solidFill>
        </p:spPr>
        <p:txBody>
          <a:bodyPr wrap="square" lIns="0" tIns="0" rIns="0" bIns="0" rtlCol="0"/>
          <a:lstStyle/>
          <a:p>
            <a:endParaRPr/>
          </a:p>
        </p:txBody>
      </p:sp>
      <p:sp>
        <p:nvSpPr>
          <p:cNvPr id="6" name="object 6"/>
          <p:cNvSpPr/>
          <p:nvPr/>
        </p:nvSpPr>
        <p:spPr>
          <a:xfrm>
            <a:off x="17257087" y="8885359"/>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7" name="object 7"/>
          <p:cNvSpPr/>
          <p:nvPr/>
        </p:nvSpPr>
        <p:spPr>
          <a:xfrm>
            <a:off x="17828280" y="3167896"/>
            <a:ext cx="459740" cy="573405"/>
          </a:xfrm>
          <a:custGeom>
            <a:avLst/>
            <a:gdLst/>
            <a:ahLst/>
            <a:cxnLst/>
            <a:rect l="l" t="t" r="r" b="b"/>
            <a:pathLst>
              <a:path w="459740" h="573404">
                <a:moveTo>
                  <a:pt x="0" y="0"/>
                </a:moveTo>
                <a:lnTo>
                  <a:pt x="459719" y="0"/>
                </a:lnTo>
                <a:lnTo>
                  <a:pt x="459719" y="573285"/>
                </a:lnTo>
                <a:lnTo>
                  <a:pt x="0" y="573285"/>
                </a:lnTo>
                <a:lnTo>
                  <a:pt x="0" y="0"/>
                </a:lnTo>
                <a:close/>
              </a:path>
            </a:pathLst>
          </a:custGeom>
          <a:solidFill>
            <a:srgbClr val="DE665E"/>
          </a:solidFill>
        </p:spPr>
        <p:txBody>
          <a:bodyPr wrap="square" lIns="0" tIns="0" rIns="0" bIns="0" rtlCol="0"/>
          <a:lstStyle/>
          <a:p>
            <a:endParaRPr/>
          </a:p>
        </p:txBody>
      </p:sp>
      <p:sp>
        <p:nvSpPr>
          <p:cNvPr id="8" name="object 8"/>
          <p:cNvSpPr/>
          <p:nvPr/>
        </p:nvSpPr>
        <p:spPr>
          <a:xfrm>
            <a:off x="17257087" y="4879061"/>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002998"/>
          </a:solidFill>
        </p:spPr>
        <p:txBody>
          <a:bodyPr wrap="square" lIns="0" tIns="0" rIns="0" bIns="0" rtlCol="0"/>
          <a:lstStyle/>
          <a:p>
            <a:endParaRPr/>
          </a:p>
        </p:txBody>
      </p:sp>
      <p:sp>
        <p:nvSpPr>
          <p:cNvPr id="9" name="object 9"/>
          <p:cNvSpPr/>
          <p:nvPr/>
        </p:nvSpPr>
        <p:spPr>
          <a:xfrm>
            <a:off x="17257087" y="3739086"/>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E8E8E8"/>
          </a:solidFill>
        </p:spPr>
        <p:txBody>
          <a:bodyPr wrap="square" lIns="0" tIns="0" rIns="0" bIns="0" rtlCol="0"/>
          <a:lstStyle/>
          <a:p>
            <a:endParaRPr/>
          </a:p>
        </p:txBody>
      </p:sp>
      <p:sp>
        <p:nvSpPr>
          <p:cNvPr id="10" name="object 10"/>
          <p:cNvSpPr/>
          <p:nvPr/>
        </p:nvSpPr>
        <p:spPr>
          <a:xfrm>
            <a:off x="17257087" y="2025509"/>
            <a:ext cx="573405" cy="573405"/>
          </a:xfrm>
          <a:custGeom>
            <a:avLst/>
            <a:gdLst/>
            <a:ahLst/>
            <a:cxnLst/>
            <a:rect l="l" t="t" r="r" b="b"/>
            <a:pathLst>
              <a:path w="573405" h="573405">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11" name="object 11"/>
          <p:cNvSpPr/>
          <p:nvPr/>
        </p:nvSpPr>
        <p:spPr>
          <a:xfrm>
            <a:off x="17828280" y="311931"/>
            <a:ext cx="459740" cy="573405"/>
          </a:xfrm>
          <a:custGeom>
            <a:avLst/>
            <a:gdLst/>
            <a:ahLst/>
            <a:cxnLst/>
            <a:rect l="l" t="t" r="r" b="b"/>
            <a:pathLst>
              <a:path w="459740" h="573405">
                <a:moveTo>
                  <a:pt x="459719" y="0"/>
                </a:moveTo>
                <a:lnTo>
                  <a:pt x="459719" y="573285"/>
                </a:lnTo>
                <a:lnTo>
                  <a:pt x="0" y="573285"/>
                </a:lnTo>
                <a:lnTo>
                  <a:pt x="0" y="0"/>
                </a:lnTo>
                <a:lnTo>
                  <a:pt x="459719" y="0"/>
                </a:lnTo>
                <a:close/>
              </a:path>
            </a:pathLst>
          </a:custGeom>
          <a:solidFill>
            <a:srgbClr val="DE665E"/>
          </a:solidFill>
        </p:spPr>
        <p:txBody>
          <a:bodyPr wrap="square" lIns="0" tIns="0" rIns="0" bIns="0" rtlCol="0"/>
          <a:lstStyle/>
          <a:p>
            <a:endParaRPr/>
          </a:p>
        </p:txBody>
      </p:sp>
      <p:sp>
        <p:nvSpPr>
          <p:cNvPr id="12" name="object 12"/>
          <p:cNvSpPr/>
          <p:nvPr/>
        </p:nvSpPr>
        <p:spPr>
          <a:xfrm>
            <a:off x="17828280" y="0"/>
            <a:ext cx="459740" cy="314325"/>
          </a:xfrm>
          <a:custGeom>
            <a:avLst/>
            <a:gdLst/>
            <a:ahLst/>
            <a:cxnLst/>
            <a:rect l="l" t="t" r="r" b="b"/>
            <a:pathLst>
              <a:path w="459740" h="314325">
                <a:moveTo>
                  <a:pt x="0" y="0"/>
                </a:moveTo>
                <a:lnTo>
                  <a:pt x="0" y="314027"/>
                </a:lnTo>
                <a:lnTo>
                  <a:pt x="459719" y="314027"/>
                </a:lnTo>
                <a:lnTo>
                  <a:pt x="459719" y="0"/>
                </a:lnTo>
                <a:lnTo>
                  <a:pt x="0" y="0"/>
                </a:lnTo>
                <a:close/>
              </a:path>
            </a:pathLst>
          </a:custGeom>
          <a:solidFill>
            <a:srgbClr val="E8E8E8"/>
          </a:solidFill>
        </p:spPr>
        <p:txBody>
          <a:bodyPr wrap="square" lIns="0" tIns="0" rIns="0" bIns="0" rtlCol="0"/>
          <a:lstStyle/>
          <a:p>
            <a:endParaRPr/>
          </a:p>
        </p:txBody>
      </p:sp>
      <p:sp>
        <p:nvSpPr>
          <p:cNvPr id="13" name="object 13"/>
          <p:cNvSpPr/>
          <p:nvPr/>
        </p:nvSpPr>
        <p:spPr>
          <a:xfrm>
            <a:off x="17828280" y="2596699"/>
            <a:ext cx="459740" cy="573405"/>
          </a:xfrm>
          <a:custGeom>
            <a:avLst/>
            <a:gdLst/>
            <a:ahLst/>
            <a:cxnLst/>
            <a:rect l="l" t="t" r="r" b="b"/>
            <a:pathLst>
              <a:path w="459740" h="573405">
                <a:moveTo>
                  <a:pt x="459719" y="0"/>
                </a:moveTo>
                <a:lnTo>
                  <a:pt x="459719" y="573285"/>
                </a:lnTo>
                <a:lnTo>
                  <a:pt x="0" y="573285"/>
                </a:lnTo>
                <a:lnTo>
                  <a:pt x="0" y="0"/>
                </a:lnTo>
                <a:lnTo>
                  <a:pt x="459719" y="0"/>
                </a:lnTo>
                <a:close/>
              </a:path>
            </a:pathLst>
          </a:custGeom>
          <a:solidFill>
            <a:srgbClr val="002998"/>
          </a:solidFill>
        </p:spPr>
        <p:txBody>
          <a:bodyPr wrap="square" lIns="0" tIns="0" rIns="0" bIns="0" rtlCol="0"/>
          <a:lstStyle/>
          <a:p>
            <a:endParaRPr/>
          </a:p>
        </p:txBody>
      </p:sp>
      <p:sp>
        <p:nvSpPr>
          <p:cNvPr id="14" name="object 14"/>
          <p:cNvSpPr/>
          <p:nvPr/>
        </p:nvSpPr>
        <p:spPr>
          <a:xfrm>
            <a:off x="17828277" y="5450252"/>
            <a:ext cx="459740" cy="1141730"/>
          </a:xfrm>
          <a:custGeom>
            <a:avLst/>
            <a:gdLst/>
            <a:ahLst/>
            <a:cxnLst/>
            <a:rect l="l" t="t" r="r" b="b"/>
            <a:pathLst>
              <a:path w="459740" h="1141729">
                <a:moveTo>
                  <a:pt x="0" y="0"/>
                </a:moveTo>
                <a:lnTo>
                  <a:pt x="459721" y="0"/>
                </a:lnTo>
                <a:lnTo>
                  <a:pt x="459721" y="1141213"/>
                </a:lnTo>
                <a:lnTo>
                  <a:pt x="0" y="1141213"/>
                </a:lnTo>
                <a:lnTo>
                  <a:pt x="0" y="0"/>
                </a:lnTo>
                <a:close/>
              </a:path>
            </a:pathLst>
          </a:custGeom>
          <a:solidFill>
            <a:srgbClr val="DE665E"/>
          </a:solidFill>
        </p:spPr>
        <p:txBody>
          <a:bodyPr wrap="square" lIns="0" tIns="0" rIns="0" bIns="0" rtlCol="0"/>
          <a:lstStyle/>
          <a:p>
            <a:endParaRPr/>
          </a:p>
        </p:txBody>
      </p:sp>
      <p:sp>
        <p:nvSpPr>
          <p:cNvPr id="15" name="object 15"/>
          <p:cNvSpPr/>
          <p:nvPr/>
        </p:nvSpPr>
        <p:spPr>
          <a:xfrm>
            <a:off x="17257086" y="883128"/>
            <a:ext cx="573405" cy="1141730"/>
          </a:xfrm>
          <a:custGeom>
            <a:avLst/>
            <a:gdLst/>
            <a:ahLst/>
            <a:cxnLst/>
            <a:rect l="l" t="t" r="r" b="b"/>
            <a:pathLst>
              <a:path w="573405" h="1141730">
                <a:moveTo>
                  <a:pt x="573285" y="0"/>
                </a:moveTo>
                <a:lnTo>
                  <a:pt x="573285" y="1141214"/>
                </a:lnTo>
                <a:lnTo>
                  <a:pt x="0" y="1141214"/>
                </a:lnTo>
                <a:lnTo>
                  <a:pt x="0" y="0"/>
                </a:lnTo>
                <a:lnTo>
                  <a:pt x="573285" y="0"/>
                </a:lnTo>
                <a:close/>
              </a:path>
            </a:pathLst>
          </a:custGeom>
          <a:solidFill>
            <a:srgbClr val="002998"/>
          </a:solidFill>
        </p:spPr>
        <p:txBody>
          <a:bodyPr wrap="square" lIns="0" tIns="0" rIns="0" bIns="0" rtlCol="0"/>
          <a:lstStyle/>
          <a:p>
            <a:endParaRPr/>
          </a:p>
        </p:txBody>
      </p:sp>
      <p:sp>
        <p:nvSpPr>
          <p:cNvPr id="16" name="object 16"/>
          <p:cNvSpPr txBox="1"/>
          <p:nvPr/>
        </p:nvSpPr>
        <p:spPr>
          <a:xfrm>
            <a:off x="1220026" y="3264075"/>
            <a:ext cx="5071745" cy="901700"/>
          </a:xfrm>
          <a:prstGeom prst="rect">
            <a:avLst/>
          </a:prstGeom>
        </p:spPr>
        <p:txBody>
          <a:bodyPr vert="horz" wrap="square" lIns="0" tIns="12065" rIns="0" bIns="0" rtlCol="0">
            <a:spAutoFit/>
          </a:bodyPr>
          <a:lstStyle/>
          <a:p>
            <a:pPr marL="12700" marR="5080" indent="349250">
              <a:lnSpc>
                <a:spcPct val="147400"/>
              </a:lnSpc>
              <a:spcBef>
                <a:spcPts val="95"/>
              </a:spcBef>
            </a:pPr>
            <a:r>
              <a:rPr sz="1950" b="1" spc="140" dirty="0">
                <a:solidFill>
                  <a:srgbClr val="DE665E"/>
                </a:solidFill>
                <a:latin typeface="Courier New"/>
                <a:cs typeface="Courier New"/>
              </a:rPr>
              <a:t>THE </a:t>
            </a:r>
            <a:r>
              <a:rPr sz="1950" b="1" spc="180" dirty="0">
                <a:solidFill>
                  <a:srgbClr val="DE665E"/>
                </a:solidFill>
                <a:latin typeface="Courier New"/>
                <a:cs typeface="Courier New"/>
              </a:rPr>
              <a:t>BELLMAN- </a:t>
            </a:r>
            <a:r>
              <a:rPr sz="1950" b="1" spc="155" dirty="0">
                <a:solidFill>
                  <a:srgbClr val="DE665E"/>
                </a:solidFill>
                <a:latin typeface="Courier New"/>
                <a:cs typeface="Courier New"/>
              </a:rPr>
              <a:t>FORD </a:t>
            </a:r>
            <a:r>
              <a:rPr sz="1950" b="1" spc="180" dirty="0">
                <a:solidFill>
                  <a:srgbClr val="DE665E"/>
                </a:solidFill>
                <a:latin typeface="Courier New"/>
                <a:cs typeface="Courier New"/>
              </a:rPr>
              <a:t>ALGORITHM  </a:t>
            </a:r>
            <a:r>
              <a:rPr sz="1950" b="1" spc="175" dirty="0">
                <a:solidFill>
                  <a:srgbClr val="DE665E"/>
                </a:solidFill>
                <a:latin typeface="Courier New"/>
                <a:cs typeface="Courier New"/>
              </a:rPr>
              <a:t>BETWEEN </a:t>
            </a:r>
            <a:r>
              <a:rPr sz="1950" b="1" spc="10" dirty="0">
                <a:solidFill>
                  <a:srgbClr val="DE665E"/>
                </a:solidFill>
                <a:latin typeface="Courier New"/>
                <a:cs typeface="Courier New"/>
              </a:rPr>
              <a:t>A </a:t>
            </a:r>
            <a:r>
              <a:rPr sz="1950" b="1" spc="165" dirty="0">
                <a:solidFill>
                  <a:srgbClr val="DE665E"/>
                </a:solidFill>
                <a:latin typeface="Courier New"/>
                <a:cs typeface="Courier New"/>
              </a:rPr>
              <a:t>GIVEN </a:t>
            </a:r>
            <a:r>
              <a:rPr sz="1950" b="1" spc="170" dirty="0">
                <a:solidFill>
                  <a:srgbClr val="DE665E"/>
                </a:solidFill>
                <a:latin typeface="Courier New"/>
                <a:cs typeface="Courier New"/>
              </a:rPr>
              <a:t>SOURCE</a:t>
            </a:r>
            <a:r>
              <a:rPr sz="1950" b="1" spc="25" dirty="0">
                <a:solidFill>
                  <a:srgbClr val="DE665E"/>
                </a:solidFill>
                <a:latin typeface="Courier New"/>
                <a:cs typeface="Courier New"/>
              </a:rPr>
              <a:t> </a:t>
            </a:r>
            <a:r>
              <a:rPr sz="1950" b="1" spc="170" dirty="0">
                <a:solidFill>
                  <a:srgbClr val="DE665E"/>
                </a:solidFill>
                <a:latin typeface="Courier New"/>
                <a:cs typeface="Courier New"/>
              </a:rPr>
              <a:t>VERTEX</a:t>
            </a:r>
            <a:endParaRPr sz="1950" dirty="0">
              <a:latin typeface="Courier New"/>
              <a:cs typeface="Courier New"/>
            </a:endParaRPr>
          </a:p>
        </p:txBody>
      </p:sp>
      <p:sp>
        <p:nvSpPr>
          <p:cNvPr id="17" name="object 17"/>
          <p:cNvSpPr txBox="1"/>
          <p:nvPr/>
        </p:nvSpPr>
        <p:spPr>
          <a:xfrm>
            <a:off x="6290621" y="3264075"/>
            <a:ext cx="4721860" cy="901700"/>
          </a:xfrm>
          <a:prstGeom prst="rect">
            <a:avLst/>
          </a:prstGeom>
        </p:spPr>
        <p:txBody>
          <a:bodyPr vert="horz" wrap="square" lIns="0" tIns="12065" rIns="0" bIns="0" rtlCol="0">
            <a:spAutoFit/>
          </a:bodyPr>
          <a:lstStyle/>
          <a:p>
            <a:pPr marL="187325" marR="5080" indent="-175260">
              <a:lnSpc>
                <a:spcPct val="147400"/>
              </a:lnSpc>
              <a:spcBef>
                <a:spcPts val="95"/>
              </a:spcBef>
            </a:pPr>
            <a:r>
              <a:rPr sz="1950" b="1" spc="105" dirty="0">
                <a:solidFill>
                  <a:srgbClr val="DE665E"/>
                </a:solidFill>
                <a:latin typeface="Courier New"/>
                <a:cs typeface="Courier New"/>
              </a:rPr>
              <a:t>IS </a:t>
            </a:r>
            <a:r>
              <a:rPr sz="1950" b="1" spc="10" dirty="0">
                <a:solidFill>
                  <a:srgbClr val="DE665E"/>
                </a:solidFill>
                <a:latin typeface="Courier New"/>
                <a:cs typeface="Courier New"/>
              </a:rPr>
              <a:t>A </a:t>
            </a:r>
            <a:r>
              <a:rPr sz="1950" b="1" spc="165" dirty="0">
                <a:solidFill>
                  <a:srgbClr val="DE665E"/>
                </a:solidFill>
                <a:latin typeface="Courier New"/>
                <a:cs typeface="Courier New"/>
              </a:rPr>
              <a:t>GRAPH </a:t>
            </a:r>
            <a:r>
              <a:rPr sz="1950" b="1" spc="170" dirty="0">
                <a:solidFill>
                  <a:srgbClr val="DE665E"/>
                </a:solidFill>
                <a:latin typeface="Courier New"/>
                <a:cs typeface="Courier New"/>
              </a:rPr>
              <a:t>SEARCH </a:t>
            </a:r>
            <a:r>
              <a:rPr sz="1950" b="1" spc="180" dirty="0">
                <a:solidFill>
                  <a:srgbClr val="DE665E"/>
                </a:solidFill>
                <a:latin typeface="Courier New"/>
                <a:cs typeface="Courier New"/>
              </a:rPr>
              <a:t>ALGORITHM  </a:t>
            </a:r>
            <a:r>
              <a:rPr sz="1950" b="1" spc="140" dirty="0">
                <a:solidFill>
                  <a:srgbClr val="DE665E"/>
                </a:solidFill>
                <a:latin typeface="Courier New"/>
                <a:cs typeface="Courier New"/>
              </a:rPr>
              <a:t>AND</a:t>
            </a:r>
            <a:r>
              <a:rPr sz="1950" b="1" spc="390" dirty="0">
                <a:solidFill>
                  <a:srgbClr val="DE665E"/>
                </a:solidFill>
                <a:latin typeface="Courier New"/>
                <a:cs typeface="Courier New"/>
              </a:rPr>
              <a:t> </a:t>
            </a:r>
            <a:r>
              <a:rPr sz="1950" b="1" spc="140" dirty="0">
                <a:solidFill>
                  <a:srgbClr val="DE665E"/>
                </a:solidFill>
                <a:latin typeface="Courier New"/>
                <a:cs typeface="Courier New"/>
              </a:rPr>
              <a:t>ALL</a:t>
            </a:r>
            <a:endParaRPr sz="1950">
              <a:latin typeface="Courier New"/>
              <a:cs typeface="Courier New"/>
            </a:endParaRPr>
          </a:p>
        </p:txBody>
      </p:sp>
      <p:sp>
        <p:nvSpPr>
          <p:cNvPr id="18" name="object 18"/>
          <p:cNvSpPr txBox="1"/>
          <p:nvPr/>
        </p:nvSpPr>
        <p:spPr>
          <a:xfrm>
            <a:off x="11012034" y="3264075"/>
            <a:ext cx="1924050" cy="901700"/>
          </a:xfrm>
          <a:prstGeom prst="rect">
            <a:avLst/>
          </a:prstGeom>
        </p:spPr>
        <p:txBody>
          <a:bodyPr vert="horz" wrap="square" lIns="0" tIns="12065" rIns="0" bIns="0" rtlCol="0">
            <a:spAutoFit/>
          </a:bodyPr>
          <a:lstStyle/>
          <a:p>
            <a:pPr marL="12700" marR="5080" indent="173990">
              <a:lnSpc>
                <a:spcPct val="147400"/>
              </a:lnSpc>
              <a:spcBef>
                <a:spcPts val="95"/>
              </a:spcBef>
            </a:pPr>
            <a:r>
              <a:rPr sz="1950" b="1" spc="155" dirty="0">
                <a:solidFill>
                  <a:srgbClr val="DE665E"/>
                </a:solidFill>
                <a:latin typeface="Courier New"/>
                <a:cs typeface="Courier New"/>
              </a:rPr>
              <a:t>THAT </a:t>
            </a:r>
            <a:r>
              <a:rPr sz="1950" b="1" spc="165" dirty="0">
                <a:solidFill>
                  <a:srgbClr val="DE665E"/>
                </a:solidFill>
                <a:latin typeface="Courier New"/>
                <a:cs typeface="Courier New"/>
              </a:rPr>
              <a:t>FINDS  </a:t>
            </a:r>
            <a:r>
              <a:rPr sz="1950" b="1" spc="140" dirty="0">
                <a:solidFill>
                  <a:srgbClr val="DE665E"/>
                </a:solidFill>
                <a:latin typeface="Courier New"/>
                <a:cs typeface="Courier New"/>
              </a:rPr>
              <a:t>THE</a:t>
            </a:r>
            <a:r>
              <a:rPr sz="1950" b="1" spc="355" dirty="0">
                <a:solidFill>
                  <a:srgbClr val="DE665E"/>
                </a:solidFill>
                <a:latin typeface="Courier New"/>
                <a:cs typeface="Courier New"/>
              </a:rPr>
              <a:t> </a:t>
            </a:r>
            <a:r>
              <a:rPr sz="1950" b="1" spc="170" dirty="0">
                <a:solidFill>
                  <a:srgbClr val="DE665E"/>
                </a:solidFill>
                <a:latin typeface="Courier New"/>
                <a:cs typeface="Courier New"/>
              </a:rPr>
              <a:t>GRAPH.</a:t>
            </a:r>
            <a:endParaRPr sz="1950">
              <a:latin typeface="Courier New"/>
              <a:cs typeface="Courier New"/>
            </a:endParaRPr>
          </a:p>
        </p:txBody>
      </p:sp>
      <p:sp>
        <p:nvSpPr>
          <p:cNvPr id="19" name="object 19"/>
          <p:cNvSpPr txBox="1"/>
          <p:nvPr/>
        </p:nvSpPr>
        <p:spPr>
          <a:xfrm>
            <a:off x="12935459" y="3264075"/>
            <a:ext cx="3672840" cy="901700"/>
          </a:xfrm>
          <a:prstGeom prst="rect">
            <a:avLst/>
          </a:prstGeom>
        </p:spPr>
        <p:txBody>
          <a:bodyPr vert="horz" wrap="square" lIns="0" tIns="153035" rIns="0" bIns="0" rtlCol="0">
            <a:spAutoFit/>
          </a:bodyPr>
          <a:lstStyle/>
          <a:p>
            <a:pPr marL="186690">
              <a:lnSpc>
                <a:spcPct val="100000"/>
              </a:lnSpc>
              <a:spcBef>
                <a:spcPts val="1205"/>
              </a:spcBef>
            </a:pPr>
            <a:r>
              <a:rPr sz="1950" b="1" spc="140" dirty="0">
                <a:solidFill>
                  <a:srgbClr val="DE665E"/>
                </a:solidFill>
                <a:latin typeface="Courier New"/>
                <a:cs typeface="Courier New"/>
              </a:rPr>
              <a:t>THE </a:t>
            </a:r>
            <a:r>
              <a:rPr sz="1950" b="1" spc="180" dirty="0">
                <a:solidFill>
                  <a:srgbClr val="DE665E"/>
                </a:solidFill>
                <a:latin typeface="Courier New"/>
                <a:cs typeface="Courier New"/>
              </a:rPr>
              <a:t>SHORTEST</a:t>
            </a:r>
            <a:r>
              <a:rPr sz="1950" b="1" spc="620" dirty="0">
                <a:solidFill>
                  <a:srgbClr val="DE665E"/>
                </a:solidFill>
                <a:latin typeface="Courier New"/>
                <a:cs typeface="Courier New"/>
              </a:rPr>
              <a:t> </a:t>
            </a:r>
            <a:r>
              <a:rPr sz="1950" b="1" spc="155" dirty="0">
                <a:solidFill>
                  <a:srgbClr val="DE665E"/>
                </a:solidFill>
                <a:latin typeface="Courier New"/>
                <a:cs typeface="Courier New"/>
              </a:rPr>
              <a:t>PATH</a:t>
            </a:r>
            <a:endParaRPr sz="1950">
              <a:latin typeface="Courier New"/>
              <a:cs typeface="Courier New"/>
            </a:endParaRPr>
          </a:p>
          <a:p>
            <a:pPr marL="12700">
              <a:lnSpc>
                <a:spcPct val="100000"/>
              </a:lnSpc>
              <a:spcBef>
                <a:spcPts val="1110"/>
              </a:spcBef>
            </a:pPr>
            <a:r>
              <a:rPr sz="1950" b="1" spc="155" dirty="0">
                <a:solidFill>
                  <a:srgbClr val="DE665E"/>
                </a:solidFill>
                <a:latin typeface="Courier New"/>
                <a:cs typeface="Courier New"/>
              </a:rPr>
              <a:t>THIS </a:t>
            </a:r>
            <a:r>
              <a:rPr sz="1950" b="1" spc="180" dirty="0">
                <a:solidFill>
                  <a:srgbClr val="DE665E"/>
                </a:solidFill>
                <a:latin typeface="Courier New"/>
                <a:cs typeface="Courier New"/>
              </a:rPr>
              <a:t>ALGORITHM </a:t>
            </a:r>
            <a:r>
              <a:rPr sz="1950" b="1" spc="140" dirty="0">
                <a:solidFill>
                  <a:srgbClr val="DE665E"/>
                </a:solidFill>
                <a:latin typeface="Courier New"/>
                <a:cs typeface="Courier New"/>
              </a:rPr>
              <a:t>CAN</a:t>
            </a:r>
            <a:r>
              <a:rPr sz="1950" b="1" spc="810" dirty="0">
                <a:solidFill>
                  <a:srgbClr val="DE665E"/>
                </a:solidFill>
                <a:latin typeface="Courier New"/>
                <a:cs typeface="Courier New"/>
              </a:rPr>
              <a:t> </a:t>
            </a:r>
            <a:r>
              <a:rPr sz="1950" b="1" spc="105" dirty="0">
                <a:solidFill>
                  <a:srgbClr val="DE665E"/>
                </a:solidFill>
                <a:latin typeface="Courier New"/>
                <a:cs typeface="Courier New"/>
              </a:rPr>
              <a:t>BE</a:t>
            </a:r>
            <a:endParaRPr sz="1950">
              <a:latin typeface="Courier New"/>
              <a:cs typeface="Courier New"/>
            </a:endParaRPr>
          </a:p>
        </p:txBody>
      </p:sp>
      <p:sp>
        <p:nvSpPr>
          <p:cNvPr id="20" name="object 20"/>
          <p:cNvSpPr txBox="1"/>
          <p:nvPr/>
        </p:nvSpPr>
        <p:spPr>
          <a:xfrm>
            <a:off x="1220026" y="3702226"/>
            <a:ext cx="9617710" cy="901700"/>
          </a:xfrm>
          <a:prstGeom prst="rect">
            <a:avLst/>
          </a:prstGeom>
        </p:spPr>
        <p:txBody>
          <a:bodyPr vert="horz" wrap="square" lIns="0" tIns="12065" rIns="0" bIns="0" rtlCol="0">
            <a:spAutoFit/>
          </a:bodyPr>
          <a:lstStyle/>
          <a:p>
            <a:pPr marL="12700" marR="5080" indent="6644005">
              <a:lnSpc>
                <a:spcPct val="147400"/>
              </a:lnSpc>
              <a:spcBef>
                <a:spcPts val="95"/>
              </a:spcBef>
            </a:pPr>
            <a:r>
              <a:rPr sz="1950" b="1" spc="165" dirty="0">
                <a:solidFill>
                  <a:srgbClr val="DE665E"/>
                </a:solidFill>
                <a:latin typeface="Courier New"/>
                <a:cs typeface="Courier New"/>
              </a:rPr>
              <a:t>OTHER </a:t>
            </a:r>
            <a:r>
              <a:rPr sz="1950" b="1" spc="180" dirty="0">
                <a:solidFill>
                  <a:srgbClr val="DE665E"/>
                </a:solidFill>
                <a:latin typeface="Courier New"/>
                <a:cs typeface="Courier New"/>
              </a:rPr>
              <a:t>VERTICES </a:t>
            </a:r>
            <a:r>
              <a:rPr sz="1950" b="1" spc="105" dirty="0">
                <a:solidFill>
                  <a:srgbClr val="DE665E"/>
                </a:solidFill>
                <a:latin typeface="Courier New"/>
                <a:cs typeface="Courier New"/>
              </a:rPr>
              <a:t>IN  </a:t>
            </a:r>
            <a:r>
              <a:rPr sz="1950" b="1" spc="155" dirty="0">
                <a:solidFill>
                  <a:srgbClr val="DE665E"/>
                </a:solidFill>
                <a:latin typeface="Courier New"/>
                <a:cs typeface="Courier New"/>
              </a:rPr>
              <a:t>USED </a:t>
            </a:r>
            <a:r>
              <a:rPr sz="1950" b="1" spc="105" dirty="0">
                <a:solidFill>
                  <a:srgbClr val="DE665E"/>
                </a:solidFill>
                <a:latin typeface="Courier New"/>
                <a:cs typeface="Courier New"/>
              </a:rPr>
              <a:t>ON </a:t>
            </a:r>
            <a:r>
              <a:rPr sz="1950" b="1" spc="155" dirty="0">
                <a:solidFill>
                  <a:srgbClr val="DE665E"/>
                </a:solidFill>
                <a:latin typeface="Courier New"/>
                <a:cs typeface="Courier New"/>
              </a:rPr>
              <a:t>BOTH </a:t>
            </a:r>
            <a:r>
              <a:rPr sz="1950" b="1" spc="180" dirty="0">
                <a:solidFill>
                  <a:srgbClr val="DE665E"/>
                </a:solidFill>
                <a:latin typeface="Courier New"/>
                <a:cs typeface="Courier New"/>
              </a:rPr>
              <a:t>WEIGHTED </a:t>
            </a:r>
            <a:r>
              <a:rPr sz="1950" b="1" spc="140" dirty="0">
                <a:solidFill>
                  <a:srgbClr val="DE665E"/>
                </a:solidFill>
                <a:latin typeface="Courier New"/>
                <a:cs typeface="Courier New"/>
              </a:rPr>
              <a:t>AND </a:t>
            </a:r>
            <a:r>
              <a:rPr sz="1950" b="1" spc="185" dirty="0">
                <a:solidFill>
                  <a:srgbClr val="DE665E"/>
                </a:solidFill>
                <a:latin typeface="Courier New"/>
                <a:cs typeface="Courier New"/>
              </a:rPr>
              <a:t>UNWEIGHTED</a:t>
            </a:r>
            <a:r>
              <a:rPr sz="1950" b="1" spc="290" dirty="0">
                <a:solidFill>
                  <a:srgbClr val="DE665E"/>
                </a:solidFill>
                <a:latin typeface="Courier New"/>
                <a:cs typeface="Courier New"/>
              </a:rPr>
              <a:t> </a:t>
            </a:r>
            <a:r>
              <a:rPr sz="1950" b="1" spc="175" dirty="0">
                <a:solidFill>
                  <a:srgbClr val="DE665E"/>
                </a:solidFill>
                <a:latin typeface="Courier New"/>
                <a:cs typeface="Courier New"/>
              </a:rPr>
              <a:t>GRAPHS.</a:t>
            </a:r>
            <a:endParaRPr sz="1950">
              <a:latin typeface="Courier New"/>
              <a:cs typeface="Courier New"/>
            </a:endParaRPr>
          </a:p>
        </p:txBody>
      </p:sp>
      <p:sp>
        <p:nvSpPr>
          <p:cNvPr id="21" name="object 21"/>
          <p:cNvSpPr txBox="1"/>
          <p:nvPr/>
        </p:nvSpPr>
        <p:spPr>
          <a:xfrm>
            <a:off x="1569623" y="5155017"/>
            <a:ext cx="700405" cy="325755"/>
          </a:xfrm>
          <a:prstGeom prst="rect">
            <a:avLst/>
          </a:prstGeom>
        </p:spPr>
        <p:txBody>
          <a:bodyPr vert="horz" wrap="square" lIns="0" tIns="14604" rIns="0" bIns="0" rtlCol="0">
            <a:spAutoFit/>
          </a:bodyPr>
          <a:lstStyle/>
          <a:p>
            <a:pPr marL="12700">
              <a:lnSpc>
                <a:spcPct val="100000"/>
              </a:lnSpc>
              <a:spcBef>
                <a:spcPts val="114"/>
              </a:spcBef>
            </a:pPr>
            <a:r>
              <a:rPr sz="1950" b="1" spc="204" dirty="0">
                <a:solidFill>
                  <a:srgbClr val="002998"/>
                </a:solidFill>
                <a:latin typeface="Courier New"/>
                <a:cs typeface="Courier New"/>
              </a:rPr>
              <a:t>LIK</a:t>
            </a:r>
            <a:r>
              <a:rPr sz="1950" b="1" spc="10" dirty="0">
                <a:solidFill>
                  <a:srgbClr val="002998"/>
                </a:solidFill>
                <a:latin typeface="Courier New"/>
                <a:cs typeface="Courier New"/>
              </a:rPr>
              <a:t>E</a:t>
            </a:r>
            <a:endParaRPr sz="1950">
              <a:latin typeface="Courier New"/>
              <a:cs typeface="Courier New"/>
            </a:endParaRPr>
          </a:p>
        </p:txBody>
      </p:sp>
      <p:sp>
        <p:nvSpPr>
          <p:cNvPr id="22" name="object 22"/>
          <p:cNvSpPr txBox="1"/>
          <p:nvPr/>
        </p:nvSpPr>
        <p:spPr>
          <a:xfrm>
            <a:off x="2443909" y="5155017"/>
            <a:ext cx="1749425" cy="325755"/>
          </a:xfrm>
          <a:prstGeom prst="rect">
            <a:avLst/>
          </a:prstGeom>
        </p:spPr>
        <p:txBody>
          <a:bodyPr vert="horz" wrap="square" lIns="0" tIns="14604" rIns="0" bIns="0" rtlCol="0">
            <a:spAutoFit/>
          </a:bodyPr>
          <a:lstStyle/>
          <a:p>
            <a:pPr marL="12700">
              <a:lnSpc>
                <a:spcPct val="100000"/>
              </a:lnSpc>
              <a:spcBef>
                <a:spcPts val="114"/>
              </a:spcBef>
            </a:pPr>
            <a:r>
              <a:rPr sz="1950" b="1" spc="180" dirty="0">
                <a:solidFill>
                  <a:srgbClr val="002998"/>
                </a:solidFill>
                <a:latin typeface="Courier New"/>
                <a:cs typeface="Courier New"/>
              </a:rPr>
              <a:t>DIJKSTRA'</a:t>
            </a:r>
            <a:r>
              <a:rPr sz="1950" b="1" spc="-1019" dirty="0">
                <a:solidFill>
                  <a:srgbClr val="002998"/>
                </a:solidFill>
                <a:latin typeface="Courier New"/>
                <a:cs typeface="Courier New"/>
              </a:rPr>
              <a:t> </a:t>
            </a:r>
            <a:r>
              <a:rPr sz="1950" b="1" spc="10" dirty="0">
                <a:solidFill>
                  <a:srgbClr val="002998"/>
                </a:solidFill>
                <a:latin typeface="Courier New"/>
                <a:cs typeface="Courier New"/>
              </a:rPr>
              <a:t>S</a:t>
            </a:r>
            <a:endParaRPr sz="1950">
              <a:latin typeface="Courier New"/>
              <a:cs typeface="Courier New"/>
            </a:endParaRPr>
          </a:p>
        </p:txBody>
      </p:sp>
      <p:sp>
        <p:nvSpPr>
          <p:cNvPr id="23" name="object 23"/>
          <p:cNvSpPr txBox="1"/>
          <p:nvPr/>
        </p:nvSpPr>
        <p:spPr>
          <a:xfrm>
            <a:off x="4367338" y="5155017"/>
            <a:ext cx="1399540" cy="325755"/>
          </a:xfrm>
          <a:prstGeom prst="rect">
            <a:avLst/>
          </a:prstGeom>
        </p:spPr>
        <p:txBody>
          <a:bodyPr vert="horz" wrap="square" lIns="0" tIns="14604" rIns="0" bIns="0" rtlCol="0">
            <a:spAutoFit/>
          </a:bodyPr>
          <a:lstStyle/>
          <a:p>
            <a:pPr marL="12700">
              <a:lnSpc>
                <a:spcPct val="100000"/>
              </a:lnSpc>
              <a:spcBef>
                <a:spcPts val="114"/>
              </a:spcBef>
            </a:pPr>
            <a:r>
              <a:rPr sz="1950" b="1" spc="204" dirty="0">
                <a:solidFill>
                  <a:srgbClr val="002998"/>
                </a:solidFill>
                <a:latin typeface="Courier New"/>
                <a:cs typeface="Courier New"/>
              </a:rPr>
              <a:t>SHORTES</a:t>
            </a:r>
            <a:r>
              <a:rPr sz="1950" b="1" spc="10" dirty="0">
                <a:solidFill>
                  <a:srgbClr val="002998"/>
                </a:solidFill>
                <a:latin typeface="Courier New"/>
                <a:cs typeface="Courier New"/>
              </a:rPr>
              <a:t>T</a:t>
            </a:r>
            <a:endParaRPr sz="1950">
              <a:latin typeface="Courier New"/>
              <a:cs typeface="Courier New"/>
            </a:endParaRPr>
          </a:p>
        </p:txBody>
      </p:sp>
      <p:sp>
        <p:nvSpPr>
          <p:cNvPr id="24" name="object 24"/>
          <p:cNvSpPr txBox="1"/>
          <p:nvPr/>
        </p:nvSpPr>
        <p:spPr>
          <a:xfrm>
            <a:off x="5941054" y="5155017"/>
            <a:ext cx="700405" cy="325755"/>
          </a:xfrm>
          <a:prstGeom prst="rect">
            <a:avLst/>
          </a:prstGeom>
        </p:spPr>
        <p:txBody>
          <a:bodyPr vert="horz" wrap="square" lIns="0" tIns="14604" rIns="0" bIns="0" rtlCol="0">
            <a:spAutoFit/>
          </a:bodyPr>
          <a:lstStyle/>
          <a:p>
            <a:pPr marL="12700">
              <a:lnSpc>
                <a:spcPct val="100000"/>
              </a:lnSpc>
              <a:spcBef>
                <a:spcPts val="114"/>
              </a:spcBef>
            </a:pPr>
            <a:r>
              <a:rPr sz="1950" b="1" spc="204" dirty="0">
                <a:solidFill>
                  <a:srgbClr val="002998"/>
                </a:solidFill>
                <a:latin typeface="Courier New"/>
                <a:cs typeface="Courier New"/>
              </a:rPr>
              <a:t>PAT</a:t>
            </a:r>
            <a:r>
              <a:rPr sz="1950" b="1" spc="10" dirty="0">
                <a:solidFill>
                  <a:srgbClr val="002998"/>
                </a:solidFill>
                <a:latin typeface="Courier New"/>
                <a:cs typeface="Courier New"/>
              </a:rPr>
              <a:t>H</a:t>
            </a:r>
            <a:endParaRPr sz="1950">
              <a:latin typeface="Courier New"/>
              <a:cs typeface="Courier New"/>
            </a:endParaRPr>
          </a:p>
        </p:txBody>
      </p:sp>
      <p:sp>
        <p:nvSpPr>
          <p:cNvPr id="25" name="object 25"/>
          <p:cNvSpPr txBox="1"/>
          <p:nvPr/>
        </p:nvSpPr>
        <p:spPr>
          <a:xfrm>
            <a:off x="6815341" y="5155017"/>
            <a:ext cx="2448560" cy="325755"/>
          </a:xfrm>
          <a:prstGeom prst="rect">
            <a:avLst/>
          </a:prstGeom>
        </p:spPr>
        <p:txBody>
          <a:bodyPr vert="horz" wrap="square" lIns="0" tIns="14604" rIns="0" bIns="0" rtlCol="0">
            <a:spAutoFit/>
          </a:bodyPr>
          <a:lstStyle/>
          <a:p>
            <a:pPr marL="12700">
              <a:lnSpc>
                <a:spcPct val="100000"/>
              </a:lnSpc>
              <a:spcBef>
                <a:spcPts val="114"/>
              </a:spcBef>
            </a:pPr>
            <a:r>
              <a:rPr sz="1950" b="1" spc="185" dirty="0">
                <a:solidFill>
                  <a:srgbClr val="002998"/>
                </a:solidFill>
                <a:latin typeface="Courier New"/>
                <a:cs typeface="Courier New"/>
              </a:rPr>
              <a:t>ALGORITHM,</a:t>
            </a:r>
            <a:r>
              <a:rPr sz="1950" b="1" spc="315" dirty="0">
                <a:solidFill>
                  <a:srgbClr val="002998"/>
                </a:solidFill>
                <a:latin typeface="Courier New"/>
                <a:cs typeface="Courier New"/>
              </a:rPr>
              <a:t> </a:t>
            </a:r>
            <a:r>
              <a:rPr sz="1950" b="1" spc="140" dirty="0">
                <a:solidFill>
                  <a:srgbClr val="002998"/>
                </a:solidFill>
                <a:latin typeface="Courier New"/>
                <a:cs typeface="Courier New"/>
              </a:rPr>
              <a:t>THE</a:t>
            </a:r>
            <a:endParaRPr sz="1950">
              <a:latin typeface="Courier New"/>
              <a:cs typeface="Courier New"/>
            </a:endParaRPr>
          </a:p>
        </p:txBody>
      </p:sp>
      <p:sp>
        <p:nvSpPr>
          <p:cNvPr id="26" name="object 26"/>
          <p:cNvSpPr txBox="1"/>
          <p:nvPr/>
        </p:nvSpPr>
        <p:spPr>
          <a:xfrm>
            <a:off x="9438201" y="5155017"/>
            <a:ext cx="7694295" cy="325755"/>
          </a:xfrm>
          <a:prstGeom prst="rect">
            <a:avLst/>
          </a:prstGeom>
        </p:spPr>
        <p:txBody>
          <a:bodyPr vert="horz" wrap="square" lIns="0" tIns="14604" rIns="0" bIns="0" rtlCol="0">
            <a:spAutoFit/>
          </a:bodyPr>
          <a:lstStyle/>
          <a:p>
            <a:pPr marL="12700">
              <a:lnSpc>
                <a:spcPct val="100000"/>
              </a:lnSpc>
              <a:spcBef>
                <a:spcPts val="114"/>
              </a:spcBef>
            </a:pPr>
            <a:r>
              <a:rPr sz="1950" b="1" spc="180" dirty="0">
                <a:solidFill>
                  <a:srgbClr val="002998"/>
                </a:solidFill>
                <a:latin typeface="Courier New"/>
                <a:cs typeface="Courier New"/>
              </a:rPr>
              <a:t>BELLMAN- </a:t>
            </a:r>
            <a:r>
              <a:rPr sz="1950" b="1" spc="155" dirty="0">
                <a:solidFill>
                  <a:srgbClr val="002998"/>
                </a:solidFill>
                <a:latin typeface="Courier New"/>
                <a:cs typeface="Courier New"/>
              </a:rPr>
              <a:t>FORD </a:t>
            </a:r>
            <a:r>
              <a:rPr sz="1950" b="1" spc="180" dirty="0">
                <a:solidFill>
                  <a:srgbClr val="002998"/>
                </a:solidFill>
                <a:latin typeface="Courier New"/>
                <a:cs typeface="Courier New"/>
              </a:rPr>
              <a:t>ALGORITHM </a:t>
            </a:r>
            <a:r>
              <a:rPr sz="1950" b="1" spc="105" dirty="0">
                <a:solidFill>
                  <a:srgbClr val="002998"/>
                </a:solidFill>
                <a:latin typeface="Courier New"/>
                <a:cs typeface="Courier New"/>
              </a:rPr>
              <a:t>IS </a:t>
            </a:r>
            <a:r>
              <a:rPr sz="1950" b="1" spc="185" dirty="0">
                <a:solidFill>
                  <a:srgbClr val="002998"/>
                </a:solidFill>
                <a:latin typeface="Courier New"/>
                <a:cs typeface="Courier New"/>
              </a:rPr>
              <a:t>GUARANTEED </a:t>
            </a:r>
            <a:r>
              <a:rPr sz="1950" b="1" spc="105" dirty="0">
                <a:solidFill>
                  <a:srgbClr val="002998"/>
                </a:solidFill>
                <a:latin typeface="Courier New"/>
                <a:cs typeface="Courier New"/>
              </a:rPr>
              <a:t>TO</a:t>
            </a:r>
            <a:r>
              <a:rPr sz="1950" b="1" spc="190" dirty="0">
                <a:solidFill>
                  <a:srgbClr val="002998"/>
                </a:solidFill>
                <a:latin typeface="Courier New"/>
                <a:cs typeface="Courier New"/>
              </a:rPr>
              <a:t> </a:t>
            </a:r>
            <a:r>
              <a:rPr sz="1950" b="1" spc="155" dirty="0">
                <a:solidFill>
                  <a:srgbClr val="002998"/>
                </a:solidFill>
                <a:latin typeface="Courier New"/>
                <a:cs typeface="Courier New"/>
              </a:rPr>
              <a:t>FIND</a:t>
            </a:r>
            <a:endParaRPr sz="1950">
              <a:latin typeface="Courier New"/>
              <a:cs typeface="Courier New"/>
            </a:endParaRPr>
          </a:p>
        </p:txBody>
      </p:sp>
      <p:sp>
        <p:nvSpPr>
          <p:cNvPr id="27" name="object 27"/>
          <p:cNvSpPr txBox="1"/>
          <p:nvPr/>
        </p:nvSpPr>
        <p:spPr>
          <a:xfrm>
            <a:off x="1220026" y="5454825"/>
            <a:ext cx="15737840" cy="901700"/>
          </a:xfrm>
          <a:prstGeom prst="rect">
            <a:avLst/>
          </a:prstGeom>
        </p:spPr>
        <p:txBody>
          <a:bodyPr vert="horz" wrap="square" lIns="0" tIns="12065" rIns="0" bIns="0" rtlCol="0">
            <a:spAutoFit/>
          </a:bodyPr>
          <a:lstStyle/>
          <a:p>
            <a:pPr marL="12700" marR="5080">
              <a:lnSpc>
                <a:spcPct val="147400"/>
              </a:lnSpc>
              <a:spcBef>
                <a:spcPts val="95"/>
              </a:spcBef>
            </a:pPr>
            <a:r>
              <a:rPr sz="1950" b="1" spc="140" dirty="0">
                <a:solidFill>
                  <a:srgbClr val="002998"/>
                </a:solidFill>
                <a:latin typeface="Courier New"/>
                <a:cs typeface="Courier New"/>
              </a:rPr>
              <a:t>THE </a:t>
            </a:r>
            <a:r>
              <a:rPr sz="1950" b="1" spc="180" dirty="0">
                <a:solidFill>
                  <a:srgbClr val="002998"/>
                </a:solidFill>
                <a:latin typeface="Courier New"/>
                <a:cs typeface="Courier New"/>
              </a:rPr>
              <a:t>SHORTEST </a:t>
            </a:r>
            <a:r>
              <a:rPr sz="1950" b="1" spc="155" dirty="0">
                <a:solidFill>
                  <a:srgbClr val="002998"/>
                </a:solidFill>
                <a:latin typeface="Courier New"/>
                <a:cs typeface="Courier New"/>
              </a:rPr>
              <a:t>PATH </a:t>
            </a:r>
            <a:r>
              <a:rPr sz="1950" b="1" spc="105" dirty="0">
                <a:solidFill>
                  <a:srgbClr val="002998"/>
                </a:solidFill>
                <a:latin typeface="Courier New"/>
                <a:cs typeface="Courier New"/>
              </a:rPr>
              <a:t>IN </a:t>
            </a:r>
            <a:r>
              <a:rPr sz="1950" b="1" spc="10" dirty="0">
                <a:solidFill>
                  <a:srgbClr val="002998"/>
                </a:solidFill>
                <a:latin typeface="Courier New"/>
                <a:cs typeface="Courier New"/>
              </a:rPr>
              <a:t>A </a:t>
            </a:r>
            <a:r>
              <a:rPr sz="1950" b="1" spc="170" dirty="0">
                <a:solidFill>
                  <a:srgbClr val="002998"/>
                </a:solidFill>
                <a:latin typeface="Courier New"/>
                <a:cs typeface="Courier New"/>
              </a:rPr>
              <a:t>GRAPH. THOUGH </a:t>
            </a:r>
            <a:r>
              <a:rPr sz="1950" b="1" spc="105" dirty="0">
                <a:solidFill>
                  <a:srgbClr val="002998"/>
                </a:solidFill>
                <a:latin typeface="Courier New"/>
                <a:cs typeface="Courier New"/>
              </a:rPr>
              <a:t>IT IS </a:t>
            </a:r>
            <a:r>
              <a:rPr sz="1950" b="1" spc="170" dirty="0">
                <a:solidFill>
                  <a:srgbClr val="002998"/>
                </a:solidFill>
                <a:latin typeface="Courier New"/>
                <a:cs typeface="Courier New"/>
              </a:rPr>
              <a:t>SLOWER </a:t>
            </a:r>
            <a:r>
              <a:rPr sz="1950" b="1" spc="155" dirty="0">
                <a:solidFill>
                  <a:srgbClr val="002998"/>
                </a:solidFill>
                <a:latin typeface="Courier New"/>
                <a:cs typeface="Courier New"/>
              </a:rPr>
              <a:t>THAN </a:t>
            </a:r>
            <a:r>
              <a:rPr sz="1950" b="1" spc="180" dirty="0">
                <a:solidFill>
                  <a:srgbClr val="002998"/>
                </a:solidFill>
                <a:latin typeface="Courier New"/>
                <a:cs typeface="Courier New"/>
              </a:rPr>
              <a:t>DIJKSTRA' </a:t>
            </a:r>
            <a:r>
              <a:rPr sz="1950" b="1" spc="10" dirty="0">
                <a:solidFill>
                  <a:srgbClr val="002998"/>
                </a:solidFill>
                <a:latin typeface="Courier New"/>
                <a:cs typeface="Courier New"/>
              </a:rPr>
              <a:t>S </a:t>
            </a:r>
            <a:r>
              <a:rPr sz="1950" b="1" spc="185" dirty="0">
                <a:solidFill>
                  <a:srgbClr val="002998"/>
                </a:solidFill>
                <a:latin typeface="Courier New"/>
                <a:cs typeface="Courier New"/>
              </a:rPr>
              <a:t>ALGORITHM, </a:t>
            </a:r>
            <a:r>
              <a:rPr sz="1950" b="1" spc="180" dirty="0">
                <a:solidFill>
                  <a:srgbClr val="002998"/>
                </a:solidFill>
                <a:latin typeface="Courier New"/>
                <a:cs typeface="Courier New"/>
              </a:rPr>
              <a:t>BELLMAN- </a:t>
            </a:r>
            <a:r>
              <a:rPr sz="1950" b="1" spc="155" dirty="0">
                <a:solidFill>
                  <a:srgbClr val="002998"/>
                </a:solidFill>
                <a:latin typeface="Courier New"/>
                <a:cs typeface="Courier New"/>
              </a:rPr>
              <a:t>FORD  </a:t>
            </a:r>
            <a:r>
              <a:rPr sz="1950" b="1" spc="105" dirty="0">
                <a:solidFill>
                  <a:srgbClr val="002998"/>
                </a:solidFill>
                <a:latin typeface="Courier New"/>
                <a:cs typeface="Courier New"/>
              </a:rPr>
              <a:t>IS</a:t>
            </a:r>
            <a:r>
              <a:rPr sz="1950" b="1" spc="400" dirty="0">
                <a:solidFill>
                  <a:srgbClr val="002998"/>
                </a:solidFill>
                <a:latin typeface="Courier New"/>
                <a:cs typeface="Courier New"/>
              </a:rPr>
              <a:t> </a:t>
            </a:r>
            <a:r>
              <a:rPr sz="1950" b="1" spc="175" dirty="0">
                <a:solidFill>
                  <a:srgbClr val="002998"/>
                </a:solidFill>
                <a:latin typeface="Courier New"/>
                <a:cs typeface="Courier New"/>
              </a:rPr>
              <a:t>CAPABLE</a:t>
            </a:r>
            <a:r>
              <a:rPr sz="1950" b="1" spc="400" dirty="0">
                <a:solidFill>
                  <a:srgbClr val="002998"/>
                </a:solidFill>
                <a:latin typeface="Courier New"/>
                <a:cs typeface="Courier New"/>
              </a:rPr>
              <a:t> </a:t>
            </a:r>
            <a:r>
              <a:rPr sz="1950" b="1" spc="105" dirty="0">
                <a:solidFill>
                  <a:srgbClr val="002998"/>
                </a:solidFill>
                <a:latin typeface="Courier New"/>
                <a:cs typeface="Courier New"/>
              </a:rPr>
              <a:t>OF</a:t>
            </a:r>
            <a:r>
              <a:rPr sz="1950" b="1" spc="405" dirty="0">
                <a:solidFill>
                  <a:srgbClr val="002998"/>
                </a:solidFill>
                <a:latin typeface="Courier New"/>
                <a:cs typeface="Courier New"/>
              </a:rPr>
              <a:t> </a:t>
            </a:r>
            <a:r>
              <a:rPr sz="1950" b="1" spc="180" dirty="0">
                <a:solidFill>
                  <a:srgbClr val="002998"/>
                </a:solidFill>
                <a:latin typeface="Courier New"/>
                <a:cs typeface="Courier New"/>
              </a:rPr>
              <a:t>HANDLING</a:t>
            </a:r>
            <a:r>
              <a:rPr sz="1950" b="1" spc="400" dirty="0">
                <a:solidFill>
                  <a:srgbClr val="002998"/>
                </a:solidFill>
                <a:latin typeface="Courier New"/>
                <a:cs typeface="Courier New"/>
              </a:rPr>
              <a:t> </a:t>
            </a:r>
            <a:r>
              <a:rPr sz="1950" b="1" spc="170" dirty="0">
                <a:solidFill>
                  <a:srgbClr val="002998"/>
                </a:solidFill>
                <a:latin typeface="Courier New"/>
                <a:cs typeface="Courier New"/>
              </a:rPr>
              <a:t>GRAPHS</a:t>
            </a:r>
            <a:r>
              <a:rPr sz="1950" b="1" spc="405" dirty="0">
                <a:solidFill>
                  <a:srgbClr val="002998"/>
                </a:solidFill>
                <a:latin typeface="Courier New"/>
                <a:cs typeface="Courier New"/>
              </a:rPr>
              <a:t> </a:t>
            </a:r>
            <a:r>
              <a:rPr sz="1950" b="1" spc="155" dirty="0">
                <a:solidFill>
                  <a:srgbClr val="002998"/>
                </a:solidFill>
                <a:latin typeface="Courier New"/>
                <a:cs typeface="Courier New"/>
              </a:rPr>
              <a:t>THAT</a:t>
            </a:r>
            <a:r>
              <a:rPr sz="1950" b="1" spc="400" dirty="0">
                <a:solidFill>
                  <a:srgbClr val="002998"/>
                </a:solidFill>
                <a:latin typeface="Courier New"/>
                <a:cs typeface="Courier New"/>
              </a:rPr>
              <a:t> </a:t>
            </a:r>
            <a:r>
              <a:rPr sz="1950" b="1" spc="175" dirty="0">
                <a:solidFill>
                  <a:srgbClr val="002998"/>
                </a:solidFill>
                <a:latin typeface="Courier New"/>
                <a:cs typeface="Courier New"/>
              </a:rPr>
              <a:t>CONTAIN</a:t>
            </a:r>
            <a:r>
              <a:rPr sz="1950" b="1" spc="405" dirty="0">
                <a:solidFill>
                  <a:srgbClr val="002998"/>
                </a:solidFill>
                <a:latin typeface="Courier New"/>
                <a:cs typeface="Courier New"/>
              </a:rPr>
              <a:t> </a:t>
            </a:r>
            <a:r>
              <a:rPr sz="1950" b="1" spc="180" dirty="0">
                <a:solidFill>
                  <a:srgbClr val="002998"/>
                </a:solidFill>
                <a:latin typeface="Courier New"/>
                <a:cs typeface="Courier New"/>
              </a:rPr>
              <a:t>NEGATIVE</a:t>
            </a:r>
            <a:r>
              <a:rPr sz="1950" b="1" spc="400" dirty="0">
                <a:solidFill>
                  <a:srgbClr val="002998"/>
                </a:solidFill>
                <a:latin typeface="Courier New"/>
                <a:cs typeface="Courier New"/>
              </a:rPr>
              <a:t> </a:t>
            </a:r>
            <a:r>
              <a:rPr sz="1950" b="1" spc="155" dirty="0">
                <a:solidFill>
                  <a:srgbClr val="002998"/>
                </a:solidFill>
                <a:latin typeface="Courier New"/>
                <a:cs typeface="Courier New"/>
              </a:rPr>
              <a:t>EDGE</a:t>
            </a:r>
            <a:r>
              <a:rPr sz="1950" b="1" spc="405" dirty="0">
                <a:solidFill>
                  <a:srgbClr val="002998"/>
                </a:solidFill>
                <a:latin typeface="Courier New"/>
                <a:cs typeface="Courier New"/>
              </a:rPr>
              <a:t> </a:t>
            </a:r>
            <a:r>
              <a:rPr sz="1950" b="1" spc="180" dirty="0">
                <a:solidFill>
                  <a:srgbClr val="002998"/>
                </a:solidFill>
                <a:latin typeface="Courier New"/>
                <a:cs typeface="Courier New"/>
              </a:rPr>
              <a:t>WEIGHTS,</a:t>
            </a:r>
            <a:r>
              <a:rPr sz="1950" b="1" spc="400" dirty="0">
                <a:solidFill>
                  <a:srgbClr val="002998"/>
                </a:solidFill>
                <a:latin typeface="Courier New"/>
                <a:cs typeface="Courier New"/>
              </a:rPr>
              <a:t> </a:t>
            </a:r>
            <a:r>
              <a:rPr sz="1950" b="1" spc="105" dirty="0">
                <a:solidFill>
                  <a:srgbClr val="002998"/>
                </a:solidFill>
                <a:latin typeface="Courier New"/>
                <a:cs typeface="Courier New"/>
              </a:rPr>
              <a:t>SO</a:t>
            </a:r>
            <a:r>
              <a:rPr sz="1950" b="1" spc="405" dirty="0">
                <a:solidFill>
                  <a:srgbClr val="002998"/>
                </a:solidFill>
                <a:latin typeface="Courier New"/>
                <a:cs typeface="Courier New"/>
              </a:rPr>
              <a:t> </a:t>
            </a:r>
            <a:r>
              <a:rPr sz="1950" b="1" spc="105" dirty="0">
                <a:solidFill>
                  <a:srgbClr val="002998"/>
                </a:solidFill>
                <a:latin typeface="Courier New"/>
                <a:cs typeface="Courier New"/>
              </a:rPr>
              <a:t>IT</a:t>
            </a:r>
            <a:r>
              <a:rPr sz="1950" b="1" spc="400" dirty="0">
                <a:solidFill>
                  <a:srgbClr val="002998"/>
                </a:solidFill>
                <a:latin typeface="Courier New"/>
                <a:cs typeface="Courier New"/>
              </a:rPr>
              <a:t> </a:t>
            </a:r>
            <a:r>
              <a:rPr sz="1950" b="1" spc="105" dirty="0">
                <a:solidFill>
                  <a:srgbClr val="002998"/>
                </a:solidFill>
                <a:latin typeface="Courier New"/>
                <a:cs typeface="Courier New"/>
              </a:rPr>
              <a:t>IS</a:t>
            </a:r>
            <a:r>
              <a:rPr sz="1950" b="1" spc="400" dirty="0">
                <a:solidFill>
                  <a:srgbClr val="002998"/>
                </a:solidFill>
                <a:latin typeface="Courier New"/>
                <a:cs typeface="Courier New"/>
              </a:rPr>
              <a:t> </a:t>
            </a:r>
            <a:r>
              <a:rPr sz="1950" b="1" spc="155" dirty="0">
                <a:solidFill>
                  <a:srgbClr val="002998"/>
                </a:solidFill>
                <a:latin typeface="Courier New"/>
                <a:cs typeface="Courier New"/>
              </a:rPr>
              <a:t>MORE</a:t>
            </a:r>
            <a:r>
              <a:rPr sz="1950" b="1" spc="405" dirty="0">
                <a:solidFill>
                  <a:srgbClr val="002998"/>
                </a:solidFill>
                <a:latin typeface="Courier New"/>
                <a:cs typeface="Courier New"/>
              </a:rPr>
              <a:t> </a:t>
            </a:r>
            <a:r>
              <a:rPr sz="1950" b="1" spc="185" dirty="0">
                <a:solidFill>
                  <a:srgbClr val="002998"/>
                </a:solidFill>
                <a:latin typeface="Courier New"/>
                <a:cs typeface="Courier New"/>
              </a:rPr>
              <a:t>VERSATILE.</a:t>
            </a:r>
            <a:endParaRPr sz="1950">
              <a:latin typeface="Courier New"/>
              <a:cs typeface="Courier New"/>
            </a:endParaRPr>
          </a:p>
        </p:txBody>
      </p:sp>
      <p:sp>
        <p:nvSpPr>
          <p:cNvPr id="28" name="object 28"/>
          <p:cNvSpPr txBox="1"/>
          <p:nvPr/>
        </p:nvSpPr>
        <p:spPr>
          <a:xfrm>
            <a:off x="6121727" y="7282175"/>
            <a:ext cx="10504170" cy="325755"/>
          </a:xfrm>
          <a:prstGeom prst="rect">
            <a:avLst/>
          </a:prstGeom>
        </p:spPr>
        <p:txBody>
          <a:bodyPr vert="horz" wrap="square" lIns="0" tIns="15240" rIns="0" bIns="0" rtlCol="0">
            <a:spAutoFit/>
          </a:bodyPr>
          <a:lstStyle/>
          <a:p>
            <a:pPr marL="12700">
              <a:lnSpc>
                <a:spcPct val="100000"/>
              </a:lnSpc>
              <a:spcBef>
                <a:spcPts val="120"/>
              </a:spcBef>
            </a:pPr>
            <a:r>
              <a:rPr sz="1950" b="1" spc="165" dirty="0">
                <a:solidFill>
                  <a:srgbClr val="DE665E"/>
                </a:solidFill>
                <a:latin typeface="Courier New"/>
                <a:cs typeface="Courier New"/>
              </a:rPr>
              <a:t>THERE </a:t>
            </a:r>
            <a:r>
              <a:rPr sz="1950" b="1" spc="170" dirty="0">
                <a:solidFill>
                  <a:srgbClr val="DE665E"/>
                </a:solidFill>
                <a:latin typeface="Courier New"/>
                <a:cs typeface="Courier New"/>
              </a:rPr>
              <a:t>EXISTS </a:t>
            </a:r>
            <a:r>
              <a:rPr sz="1950" b="1" spc="10" dirty="0">
                <a:solidFill>
                  <a:srgbClr val="DE665E"/>
                </a:solidFill>
                <a:latin typeface="Courier New"/>
                <a:cs typeface="Courier New"/>
              </a:rPr>
              <a:t>A </a:t>
            </a:r>
            <a:r>
              <a:rPr sz="1950" b="1" spc="180" dirty="0">
                <a:solidFill>
                  <a:srgbClr val="DE665E"/>
                </a:solidFill>
                <a:latin typeface="Courier New"/>
                <a:cs typeface="Courier New"/>
              </a:rPr>
              <a:t>NEGATIVE </a:t>
            </a:r>
            <a:r>
              <a:rPr sz="1950" b="1" spc="165" dirty="0">
                <a:solidFill>
                  <a:srgbClr val="DE665E"/>
                </a:solidFill>
                <a:latin typeface="Courier New"/>
                <a:cs typeface="Courier New"/>
              </a:rPr>
              <a:t>CYCLE </a:t>
            </a:r>
            <a:r>
              <a:rPr sz="1950" b="1" spc="105" dirty="0">
                <a:solidFill>
                  <a:srgbClr val="DE665E"/>
                </a:solidFill>
                <a:latin typeface="Courier New"/>
                <a:cs typeface="Courier New"/>
              </a:rPr>
              <a:t>IN </a:t>
            </a:r>
            <a:r>
              <a:rPr sz="1950" b="1" spc="140" dirty="0">
                <a:solidFill>
                  <a:srgbClr val="DE665E"/>
                </a:solidFill>
                <a:latin typeface="Courier New"/>
                <a:cs typeface="Courier New"/>
              </a:rPr>
              <a:t>THE </a:t>
            </a:r>
            <a:r>
              <a:rPr sz="1950" b="1" spc="170" dirty="0">
                <a:solidFill>
                  <a:srgbClr val="DE665E"/>
                </a:solidFill>
                <a:latin typeface="Courier New"/>
                <a:cs typeface="Courier New"/>
              </a:rPr>
              <a:t>GRAPH, </a:t>
            </a:r>
            <a:r>
              <a:rPr sz="1950" b="1" spc="155" dirty="0">
                <a:solidFill>
                  <a:srgbClr val="DE665E"/>
                </a:solidFill>
                <a:latin typeface="Courier New"/>
                <a:cs typeface="Courier New"/>
              </a:rPr>
              <a:t>THEN </a:t>
            </a:r>
            <a:r>
              <a:rPr sz="1950" b="1" spc="165" dirty="0">
                <a:solidFill>
                  <a:srgbClr val="DE665E"/>
                </a:solidFill>
                <a:latin typeface="Courier New"/>
                <a:cs typeface="Courier New"/>
              </a:rPr>
              <a:t>THERE </a:t>
            </a:r>
            <a:r>
              <a:rPr sz="1950" b="1" spc="105" dirty="0">
                <a:solidFill>
                  <a:srgbClr val="DE665E"/>
                </a:solidFill>
                <a:latin typeface="Courier New"/>
                <a:cs typeface="Courier New"/>
              </a:rPr>
              <a:t>IS</a:t>
            </a:r>
            <a:r>
              <a:rPr sz="1950" b="1" spc="570" dirty="0">
                <a:solidFill>
                  <a:srgbClr val="DE665E"/>
                </a:solidFill>
                <a:latin typeface="Courier New"/>
                <a:cs typeface="Courier New"/>
              </a:rPr>
              <a:t> </a:t>
            </a:r>
            <a:r>
              <a:rPr sz="1950" b="1" spc="105" dirty="0">
                <a:solidFill>
                  <a:srgbClr val="DE665E"/>
                </a:solidFill>
                <a:latin typeface="Courier New"/>
                <a:cs typeface="Courier New"/>
              </a:rPr>
              <a:t>NO</a:t>
            </a:r>
            <a:endParaRPr sz="1950">
              <a:latin typeface="Courier New"/>
              <a:cs typeface="Courier New"/>
            </a:endParaRPr>
          </a:p>
        </p:txBody>
      </p:sp>
      <p:sp>
        <p:nvSpPr>
          <p:cNvPr id="29" name="object 29"/>
          <p:cNvSpPr txBox="1"/>
          <p:nvPr/>
        </p:nvSpPr>
        <p:spPr>
          <a:xfrm>
            <a:off x="1220026" y="7258477"/>
            <a:ext cx="4727575" cy="1320800"/>
          </a:xfrm>
          <a:prstGeom prst="rect">
            <a:avLst/>
          </a:prstGeom>
        </p:spPr>
        <p:txBody>
          <a:bodyPr vert="horz" wrap="square" lIns="0" tIns="12065" rIns="0" bIns="0" rtlCol="0">
            <a:spAutoFit/>
          </a:bodyPr>
          <a:lstStyle/>
          <a:p>
            <a:pPr marL="12700" marR="5080" indent="174625" algn="just">
              <a:lnSpc>
                <a:spcPct val="109000"/>
              </a:lnSpc>
              <a:spcBef>
                <a:spcPts val="95"/>
              </a:spcBef>
            </a:pPr>
            <a:r>
              <a:rPr sz="1950" b="1" spc="105" dirty="0">
                <a:solidFill>
                  <a:srgbClr val="DE665E"/>
                </a:solidFill>
                <a:latin typeface="Courier New"/>
                <a:cs typeface="Courier New"/>
              </a:rPr>
              <a:t>IT IS </a:t>
            </a:r>
            <a:r>
              <a:rPr sz="1950" b="1" spc="165" dirty="0">
                <a:solidFill>
                  <a:srgbClr val="DE665E"/>
                </a:solidFill>
                <a:latin typeface="Courier New"/>
                <a:cs typeface="Courier New"/>
              </a:rPr>
              <a:t>WORTH </a:t>
            </a:r>
            <a:r>
              <a:rPr sz="1950" b="1" spc="170" dirty="0">
                <a:solidFill>
                  <a:srgbClr val="DE665E"/>
                </a:solidFill>
                <a:latin typeface="Courier New"/>
                <a:cs typeface="Courier New"/>
              </a:rPr>
              <a:t>NOTING </a:t>
            </a:r>
            <a:r>
              <a:rPr sz="1950" b="1" spc="155" dirty="0">
                <a:solidFill>
                  <a:srgbClr val="DE665E"/>
                </a:solidFill>
                <a:latin typeface="Courier New"/>
                <a:cs typeface="Courier New"/>
              </a:rPr>
              <a:t>THAT </a:t>
            </a:r>
            <a:r>
              <a:rPr sz="1950" b="1" spc="105" dirty="0">
                <a:solidFill>
                  <a:srgbClr val="DE665E"/>
                </a:solidFill>
                <a:latin typeface="Courier New"/>
                <a:cs typeface="Courier New"/>
              </a:rPr>
              <a:t>IF  </a:t>
            </a:r>
            <a:r>
              <a:rPr sz="1950" b="1" spc="180" dirty="0">
                <a:solidFill>
                  <a:srgbClr val="DE665E"/>
                </a:solidFill>
                <a:latin typeface="Courier New"/>
                <a:cs typeface="Courier New"/>
              </a:rPr>
              <a:t>SHORTEST </a:t>
            </a:r>
            <a:r>
              <a:rPr sz="1950" b="1" spc="165" dirty="0">
                <a:solidFill>
                  <a:srgbClr val="DE665E"/>
                </a:solidFill>
                <a:latin typeface="Courier New"/>
                <a:cs typeface="Courier New"/>
              </a:rPr>
              <a:t>PATH. GOING </a:t>
            </a:r>
            <a:r>
              <a:rPr sz="1950" b="1" spc="170" dirty="0">
                <a:solidFill>
                  <a:srgbClr val="DE665E"/>
                </a:solidFill>
                <a:latin typeface="Courier New"/>
                <a:cs typeface="Courier New"/>
              </a:rPr>
              <a:t>AROUND  </a:t>
            </a:r>
            <a:r>
              <a:rPr sz="1950" b="1" spc="105" dirty="0">
                <a:solidFill>
                  <a:srgbClr val="DE665E"/>
                </a:solidFill>
                <a:latin typeface="Courier New"/>
                <a:cs typeface="Courier New"/>
              </a:rPr>
              <a:t>TO </a:t>
            </a:r>
            <a:r>
              <a:rPr sz="1950" b="1" spc="180" dirty="0">
                <a:solidFill>
                  <a:srgbClr val="DE665E"/>
                </a:solidFill>
                <a:latin typeface="Courier New"/>
                <a:cs typeface="Courier New"/>
              </a:rPr>
              <a:t>DECREASE </a:t>
            </a:r>
            <a:r>
              <a:rPr sz="1950" b="1" spc="140" dirty="0">
                <a:solidFill>
                  <a:srgbClr val="DE665E"/>
                </a:solidFill>
                <a:latin typeface="Courier New"/>
                <a:cs typeface="Courier New"/>
              </a:rPr>
              <a:t>THE </a:t>
            </a:r>
            <a:r>
              <a:rPr sz="1950" b="1" spc="155" dirty="0">
                <a:solidFill>
                  <a:srgbClr val="DE665E"/>
                </a:solidFill>
                <a:latin typeface="Courier New"/>
                <a:cs typeface="Courier New"/>
              </a:rPr>
              <a:t>COST </a:t>
            </a:r>
            <a:r>
              <a:rPr sz="1950" b="1" spc="105" dirty="0">
                <a:solidFill>
                  <a:srgbClr val="DE665E"/>
                </a:solidFill>
                <a:latin typeface="Courier New"/>
                <a:cs typeface="Courier New"/>
              </a:rPr>
              <a:t>OF </a:t>
            </a:r>
            <a:r>
              <a:rPr sz="1950" b="1" spc="140" dirty="0">
                <a:solidFill>
                  <a:srgbClr val="DE665E"/>
                </a:solidFill>
                <a:latin typeface="Courier New"/>
                <a:cs typeface="Courier New"/>
              </a:rPr>
              <a:t>THE  </a:t>
            </a:r>
            <a:r>
              <a:rPr sz="1950" b="1" spc="165" dirty="0">
                <a:solidFill>
                  <a:srgbClr val="DE665E"/>
                </a:solidFill>
                <a:latin typeface="Courier New"/>
                <a:cs typeface="Courier New"/>
              </a:rPr>
              <a:t>THIS, </a:t>
            </a:r>
            <a:r>
              <a:rPr sz="1950" b="1" spc="180" dirty="0">
                <a:solidFill>
                  <a:srgbClr val="DE665E"/>
                </a:solidFill>
                <a:latin typeface="Courier New"/>
                <a:cs typeface="Courier New"/>
              </a:rPr>
              <a:t>BELLMAN- </a:t>
            </a:r>
            <a:r>
              <a:rPr sz="1950" b="1" spc="155" dirty="0">
                <a:solidFill>
                  <a:srgbClr val="DE665E"/>
                </a:solidFill>
                <a:latin typeface="Courier New"/>
                <a:cs typeface="Courier New"/>
              </a:rPr>
              <a:t>FORD </a:t>
            </a:r>
            <a:r>
              <a:rPr sz="1950" b="1" spc="140" dirty="0">
                <a:solidFill>
                  <a:srgbClr val="DE665E"/>
                </a:solidFill>
                <a:latin typeface="Courier New"/>
                <a:cs typeface="Courier New"/>
              </a:rPr>
              <a:t>CAN</a:t>
            </a:r>
            <a:r>
              <a:rPr sz="1950" b="1" spc="-315" dirty="0">
                <a:solidFill>
                  <a:srgbClr val="DE665E"/>
                </a:solidFill>
                <a:latin typeface="Courier New"/>
                <a:cs typeface="Courier New"/>
              </a:rPr>
              <a:t> </a:t>
            </a:r>
            <a:r>
              <a:rPr sz="1950" b="1" spc="155" dirty="0">
                <a:solidFill>
                  <a:srgbClr val="DE665E"/>
                </a:solidFill>
                <a:latin typeface="Courier New"/>
                <a:cs typeface="Courier New"/>
              </a:rPr>
              <a:t>ALSO</a:t>
            </a:r>
            <a:endParaRPr sz="1950">
              <a:latin typeface="Courier New"/>
              <a:cs typeface="Courier New"/>
            </a:endParaRPr>
          </a:p>
        </p:txBody>
      </p:sp>
      <p:sp>
        <p:nvSpPr>
          <p:cNvPr id="30" name="object 30"/>
          <p:cNvSpPr txBox="1"/>
          <p:nvPr/>
        </p:nvSpPr>
        <p:spPr>
          <a:xfrm>
            <a:off x="6121768" y="7582327"/>
            <a:ext cx="10679430" cy="996950"/>
          </a:xfrm>
          <a:prstGeom prst="rect">
            <a:avLst/>
          </a:prstGeom>
        </p:spPr>
        <p:txBody>
          <a:bodyPr vert="horz" wrap="square" lIns="0" tIns="12065" rIns="0" bIns="0" rtlCol="0">
            <a:spAutoFit/>
          </a:bodyPr>
          <a:lstStyle/>
          <a:p>
            <a:pPr marL="12700" marR="5080">
              <a:lnSpc>
                <a:spcPct val="109000"/>
              </a:lnSpc>
              <a:spcBef>
                <a:spcPts val="95"/>
              </a:spcBef>
            </a:pPr>
            <a:r>
              <a:rPr sz="1950" b="1" spc="140" dirty="0">
                <a:solidFill>
                  <a:srgbClr val="DE665E"/>
                </a:solidFill>
                <a:latin typeface="Courier New"/>
                <a:cs typeface="Courier New"/>
              </a:rPr>
              <a:t>THE </a:t>
            </a:r>
            <a:r>
              <a:rPr sz="1950" b="1" spc="180" dirty="0">
                <a:solidFill>
                  <a:srgbClr val="DE665E"/>
                </a:solidFill>
                <a:latin typeface="Courier New"/>
                <a:cs typeface="Courier New"/>
              </a:rPr>
              <a:t>NEGATIVE </a:t>
            </a:r>
            <a:r>
              <a:rPr sz="1950" b="1" spc="165" dirty="0">
                <a:solidFill>
                  <a:srgbClr val="DE665E"/>
                </a:solidFill>
                <a:latin typeface="Courier New"/>
                <a:cs typeface="Courier New"/>
              </a:rPr>
              <a:t>CYCLE </a:t>
            </a:r>
            <a:r>
              <a:rPr sz="1950" b="1" spc="105" dirty="0">
                <a:solidFill>
                  <a:srgbClr val="DE665E"/>
                </a:solidFill>
                <a:latin typeface="Courier New"/>
                <a:cs typeface="Courier New"/>
              </a:rPr>
              <a:t>AN </a:t>
            </a:r>
            <a:r>
              <a:rPr sz="1950" b="1" spc="180" dirty="0">
                <a:solidFill>
                  <a:srgbClr val="DE665E"/>
                </a:solidFill>
                <a:latin typeface="Courier New"/>
                <a:cs typeface="Courier New"/>
              </a:rPr>
              <a:t>INFINITE </a:t>
            </a:r>
            <a:r>
              <a:rPr sz="1950" b="1" spc="170" dirty="0">
                <a:solidFill>
                  <a:srgbClr val="DE665E"/>
                </a:solidFill>
                <a:latin typeface="Courier New"/>
                <a:cs typeface="Courier New"/>
              </a:rPr>
              <a:t>NUMBER </a:t>
            </a:r>
            <a:r>
              <a:rPr sz="1950" b="1" spc="105" dirty="0">
                <a:solidFill>
                  <a:srgbClr val="DE665E"/>
                </a:solidFill>
                <a:latin typeface="Courier New"/>
                <a:cs typeface="Courier New"/>
              </a:rPr>
              <a:t>OF </a:t>
            </a:r>
            <a:r>
              <a:rPr sz="1950" b="1" spc="165" dirty="0">
                <a:solidFill>
                  <a:srgbClr val="DE665E"/>
                </a:solidFill>
                <a:latin typeface="Courier New"/>
                <a:cs typeface="Courier New"/>
              </a:rPr>
              <a:t>TIMES WOULD </a:t>
            </a:r>
            <a:r>
              <a:rPr sz="1950" b="1" spc="180" dirty="0">
                <a:solidFill>
                  <a:srgbClr val="DE665E"/>
                </a:solidFill>
                <a:latin typeface="Courier New"/>
                <a:cs typeface="Courier New"/>
              </a:rPr>
              <a:t>CONTINUE  </a:t>
            </a:r>
            <a:r>
              <a:rPr sz="1950" b="1" spc="155" dirty="0">
                <a:solidFill>
                  <a:srgbClr val="DE665E"/>
                </a:solidFill>
                <a:latin typeface="Courier New"/>
                <a:cs typeface="Courier New"/>
              </a:rPr>
              <a:t>PATH </a:t>
            </a:r>
            <a:r>
              <a:rPr sz="1950" b="1" spc="10" dirty="0">
                <a:solidFill>
                  <a:srgbClr val="DE665E"/>
                </a:solidFill>
                <a:latin typeface="Courier New"/>
                <a:cs typeface="Courier New"/>
              </a:rPr>
              <a:t>( </a:t>
            </a:r>
            <a:r>
              <a:rPr sz="1950" b="1" spc="155" dirty="0">
                <a:solidFill>
                  <a:srgbClr val="DE665E"/>
                </a:solidFill>
                <a:latin typeface="Courier New"/>
                <a:cs typeface="Courier New"/>
              </a:rPr>
              <a:t>EVEN </a:t>
            </a:r>
            <a:r>
              <a:rPr sz="1950" b="1" spc="170" dirty="0">
                <a:solidFill>
                  <a:srgbClr val="DE665E"/>
                </a:solidFill>
                <a:latin typeface="Courier New"/>
                <a:cs typeface="Courier New"/>
              </a:rPr>
              <a:t>THOUGH </a:t>
            </a:r>
            <a:r>
              <a:rPr sz="1950" b="1" spc="140" dirty="0">
                <a:solidFill>
                  <a:srgbClr val="DE665E"/>
                </a:solidFill>
                <a:latin typeface="Courier New"/>
                <a:cs typeface="Courier New"/>
              </a:rPr>
              <a:t>THE </a:t>
            </a:r>
            <a:r>
              <a:rPr sz="1950" b="1" spc="155" dirty="0">
                <a:solidFill>
                  <a:srgbClr val="DE665E"/>
                </a:solidFill>
                <a:latin typeface="Courier New"/>
                <a:cs typeface="Courier New"/>
              </a:rPr>
              <a:t>PATH </a:t>
            </a:r>
            <a:r>
              <a:rPr sz="1950" b="1" spc="170" dirty="0">
                <a:solidFill>
                  <a:srgbClr val="DE665E"/>
                </a:solidFill>
                <a:latin typeface="Courier New"/>
                <a:cs typeface="Courier New"/>
              </a:rPr>
              <a:t>LENGTH </a:t>
            </a:r>
            <a:r>
              <a:rPr sz="1950" b="1" spc="105" dirty="0">
                <a:solidFill>
                  <a:srgbClr val="DE665E"/>
                </a:solidFill>
                <a:latin typeface="Courier New"/>
                <a:cs typeface="Courier New"/>
              </a:rPr>
              <a:t>IS </a:t>
            </a:r>
            <a:r>
              <a:rPr sz="1950" b="1" spc="190" dirty="0">
                <a:solidFill>
                  <a:srgbClr val="DE665E"/>
                </a:solidFill>
                <a:latin typeface="Courier New"/>
                <a:cs typeface="Courier New"/>
              </a:rPr>
              <a:t>INCREASING). </a:t>
            </a:r>
            <a:r>
              <a:rPr sz="1950" b="1" spc="175" dirty="0">
                <a:solidFill>
                  <a:srgbClr val="DE665E"/>
                </a:solidFill>
                <a:latin typeface="Courier New"/>
                <a:cs typeface="Courier New"/>
              </a:rPr>
              <a:t>BECAUSE </a:t>
            </a:r>
            <a:r>
              <a:rPr sz="1950" b="1" spc="105" dirty="0">
                <a:solidFill>
                  <a:srgbClr val="DE665E"/>
                </a:solidFill>
                <a:latin typeface="Courier New"/>
                <a:cs typeface="Courier New"/>
              </a:rPr>
              <a:t>OF  </a:t>
            </a:r>
            <a:r>
              <a:rPr sz="1950" b="1" spc="170" dirty="0">
                <a:solidFill>
                  <a:srgbClr val="DE665E"/>
                </a:solidFill>
                <a:latin typeface="Courier New"/>
                <a:cs typeface="Courier New"/>
              </a:rPr>
              <a:t>DETECT </a:t>
            </a:r>
            <a:r>
              <a:rPr sz="1950" b="1" spc="180" dirty="0">
                <a:solidFill>
                  <a:srgbClr val="DE665E"/>
                </a:solidFill>
                <a:latin typeface="Courier New"/>
                <a:cs typeface="Courier New"/>
              </a:rPr>
              <a:t>NEGATIVE </a:t>
            </a:r>
            <a:r>
              <a:rPr sz="1950" b="1" spc="170" dirty="0">
                <a:solidFill>
                  <a:srgbClr val="DE665E"/>
                </a:solidFill>
                <a:latin typeface="Courier New"/>
                <a:cs typeface="Courier New"/>
              </a:rPr>
              <a:t>CYCLES </a:t>
            </a:r>
            <a:r>
              <a:rPr sz="1950" b="1" spc="165" dirty="0">
                <a:solidFill>
                  <a:srgbClr val="DE665E"/>
                </a:solidFill>
                <a:latin typeface="Courier New"/>
                <a:cs typeface="Courier New"/>
              </a:rPr>
              <a:t>WHICH </a:t>
            </a:r>
            <a:r>
              <a:rPr sz="1950" b="1" spc="105" dirty="0">
                <a:solidFill>
                  <a:srgbClr val="DE665E"/>
                </a:solidFill>
                <a:latin typeface="Courier New"/>
                <a:cs typeface="Courier New"/>
              </a:rPr>
              <a:t>IS </a:t>
            </a:r>
            <a:r>
              <a:rPr sz="1950" b="1" spc="10" dirty="0">
                <a:solidFill>
                  <a:srgbClr val="DE665E"/>
                </a:solidFill>
                <a:latin typeface="Courier New"/>
                <a:cs typeface="Courier New"/>
              </a:rPr>
              <a:t>A </a:t>
            </a:r>
            <a:r>
              <a:rPr sz="1950" b="1" spc="170" dirty="0">
                <a:solidFill>
                  <a:srgbClr val="DE665E"/>
                </a:solidFill>
                <a:latin typeface="Courier New"/>
                <a:cs typeface="Courier New"/>
              </a:rPr>
              <a:t>USEFUL</a:t>
            </a:r>
            <a:r>
              <a:rPr sz="1950" b="1" spc="830" dirty="0">
                <a:solidFill>
                  <a:srgbClr val="DE665E"/>
                </a:solidFill>
                <a:latin typeface="Courier New"/>
                <a:cs typeface="Courier New"/>
              </a:rPr>
              <a:t> </a:t>
            </a:r>
            <a:r>
              <a:rPr sz="1950" b="1" spc="180" dirty="0">
                <a:solidFill>
                  <a:srgbClr val="DE665E"/>
                </a:solidFill>
                <a:latin typeface="Courier New"/>
                <a:cs typeface="Courier New"/>
              </a:rPr>
              <a:t>FEATURE.</a:t>
            </a:r>
            <a:endParaRPr sz="1950">
              <a:latin typeface="Courier New"/>
              <a:cs typeface="Courier New"/>
            </a:endParaRPr>
          </a:p>
        </p:txBody>
      </p:sp>
      <p:sp>
        <p:nvSpPr>
          <p:cNvPr id="31" name="object 31"/>
          <p:cNvSpPr/>
          <p:nvPr/>
        </p:nvSpPr>
        <p:spPr>
          <a:xfrm>
            <a:off x="14278240" y="1665615"/>
            <a:ext cx="63500" cy="75565"/>
          </a:xfrm>
          <a:custGeom>
            <a:avLst/>
            <a:gdLst/>
            <a:ahLst/>
            <a:cxnLst/>
            <a:rect l="l" t="t" r="r" b="b"/>
            <a:pathLst>
              <a:path w="63500" h="75564">
                <a:moveTo>
                  <a:pt x="63238" y="0"/>
                </a:moveTo>
                <a:lnTo>
                  <a:pt x="0" y="0"/>
                </a:lnTo>
                <a:lnTo>
                  <a:pt x="0" y="75005"/>
                </a:lnTo>
                <a:lnTo>
                  <a:pt x="63238" y="75005"/>
                </a:lnTo>
                <a:lnTo>
                  <a:pt x="63238" y="0"/>
                </a:lnTo>
                <a:close/>
              </a:path>
            </a:pathLst>
          </a:custGeom>
          <a:solidFill>
            <a:srgbClr val="935E36"/>
          </a:solidFill>
        </p:spPr>
        <p:txBody>
          <a:bodyPr wrap="square" lIns="0" tIns="0" rIns="0" bIns="0" rtlCol="0"/>
          <a:lstStyle/>
          <a:p>
            <a:endParaRPr/>
          </a:p>
        </p:txBody>
      </p:sp>
      <p:sp>
        <p:nvSpPr>
          <p:cNvPr id="32" name="object 32"/>
          <p:cNvSpPr/>
          <p:nvPr/>
        </p:nvSpPr>
        <p:spPr>
          <a:xfrm>
            <a:off x="14278240" y="983688"/>
            <a:ext cx="231335" cy="220042"/>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14446336" y="1665615"/>
            <a:ext cx="63500" cy="75565"/>
          </a:xfrm>
          <a:custGeom>
            <a:avLst/>
            <a:gdLst/>
            <a:ahLst/>
            <a:cxnLst/>
            <a:rect l="l" t="t" r="r" b="b"/>
            <a:pathLst>
              <a:path w="63500" h="75564">
                <a:moveTo>
                  <a:pt x="63238" y="0"/>
                </a:moveTo>
                <a:lnTo>
                  <a:pt x="0" y="0"/>
                </a:lnTo>
                <a:lnTo>
                  <a:pt x="0" y="75005"/>
                </a:lnTo>
                <a:lnTo>
                  <a:pt x="63238" y="75005"/>
                </a:lnTo>
                <a:lnTo>
                  <a:pt x="63238" y="0"/>
                </a:lnTo>
                <a:close/>
              </a:path>
            </a:pathLst>
          </a:custGeom>
          <a:solidFill>
            <a:srgbClr val="935E36"/>
          </a:solidFill>
        </p:spPr>
        <p:txBody>
          <a:bodyPr wrap="square" lIns="0" tIns="0" rIns="0" bIns="0" rtlCol="0"/>
          <a:lstStyle/>
          <a:p>
            <a:endParaRPr/>
          </a:p>
        </p:txBody>
      </p:sp>
      <p:sp>
        <p:nvSpPr>
          <p:cNvPr id="34" name="object 34"/>
          <p:cNvSpPr/>
          <p:nvPr/>
        </p:nvSpPr>
        <p:spPr>
          <a:xfrm>
            <a:off x="14277544" y="2202498"/>
            <a:ext cx="232410" cy="676275"/>
          </a:xfrm>
          <a:custGeom>
            <a:avLst/>
            <a:gdLst/>
            <a:ahLst/>
            <a:cxnLst/>
            <a:rect l="l" t="t" r="r" b="b"/>
            <a:pathLst>
              <a:path w="232409" h="676275">
                <a:moveTo>
                  <a:pt x="208743" y="676069"/>
                </a:moveTo>
                <a:lnTo>
                  <a:pt x="32315" y="676069"/>
                </a:lnTo>
                <a:lnTo>
                  <a:pt x="20012" y="673598"/>
                </a:lnTo>
                <a:lnTo>
                  <a:pt x="474" y="527941"/>
                </a:lnTo>
                <a:lnTo>
                  <a:pt x="170" y="301177"/>
                </a:lnTo>
                <a:lnTo>
                  <a:pt x="54" y="157338"/>
                </a:lnTo>
                <a:lnTo>
                  <a:pt x="0" y="0"/>
                </a:lnTo>
                <a:lnTo>
                  <a:pt x="63238" y="0"/>
                </a:lnTo>
                <a:lnTo>
                  <a:pt x="63299" y="157338"/>
                </a:lnTo>
                <a:lnTo>
                  <a:pt x="63420" y="301177"/>
                </a:lnTo>
                <a:lnTo>
                  <a:pt x="63572" y="432456"/>
                </a:lnTo>
                <a:lnTo>
                  <a:pt x="63871" y="612906"/>
                </a:lnTo>
                <a:lnTo>
                  <a:pt x="232038" y="612906"/>
                </a:lnTo>
                <a:lnTo>
                  <a:pt x="232039" y="652809"/>
                </a:lnTo>
                <a:lnTo>
                  <a:pt x="228656" y="660933"/>
                </a:lnTo>
                <a:lnTo>
                  <a:pt x="216877" y="672697"/>
                </a:lnTo>
                <a:lnTo>
                  <a:pt x="208743" y="676069"/>
                </a:lnTo>
                <a:close/>
              </a:path>
              <a:path w="232409" h="676275">
                <a:moveTo>
                  <a:pt x="232038" y="612906"/>
                </a:moveTo>
                <a:lnTo>
                  <a:pt x="168792" y="612906"/>
                </a:lnTo>
                <a:lnTo>
                  <a:pt x="168792" y="0"/>
                </a:lnTo>
                <a:lnTo>
                  <a:pt x="232031" y="0"/>
                </a:lnTo>
                <a:lnTo>
                  <a:pt x="232038" y="612906"/>
                </a:lnTo>
                <a:close/>
              </a:path>
            </a:pathLst>
          </a:custGeom>
          <a:solidFill>
            <a:srgbClr val="935E36"/>
          </a:solidFill>
        </p:spPr>
        <p:txBody>
          <a:bodyPr wrap="square" lIns="0" tIns="0" rIns="0" bIns="0" rtlCol="0"/>
          <a:lstStyle/>
          <a:p>
            <a:endParaRPr/>
          </a:p>
        </p:txBody>
      </p:sp>
      <p:sp>
        <p:nvSpPr>
          <p:cNvPr id="35" name="object 35"/>
          <p:cNvSpPr/>
          <p:nvPr/>
        </p:nvSpPr>
        <p:spPr>
          <a:xfrm>
            <a:off x="13370224" y="1203739"/>
            <a:ext cx="1696085" cy="462280"/>
          </a:xfrm>
          <a:custGeom>
            <a:avLst/>
            <a:gdLst/>
            <a:ahLst/>
            <a:cxnLst/>
            <a:rect l="l" t="t" r="r" b="b"/>
            <a:pathLst>
              <a:path w="1696084" h="462280">
                <a:moveTo>
                  <a:pt x="908008" y="461876"/>
                </a:moveTo>
                <a:lnTo>
                  <a:pt x="330107" y="461876"/>
                </a:lnTo>
                <a:lnTo>
                  <a:pt x="324194" y="460195"/>
                </a:lnTo>
                <a:lnTo>
                  <a:pt x="14884" y="267612"/>
                </a:lnTo>
                <a:lnTo>
                  <a:pt x="0" y="241526"/>
                </a:lnTo>
                <a:lnTo>
                  <a:pt x="795" y="233699"/>
                </a:lnTo>
                <a:lnTo>
                  <a:pt x="323340" y="1902"/>
                </a:lnTo>
                <a:lnTo>
                  <a:pt x="329490" y="0"/>
                </a:lnTo>
                <a:lnTo>
                  <a:pt x="908008" y="0"/>
                </a:lnTo>
                <a:lnTo>
                  <a:pt x="908008" y="25659"/>
                </a:lnTo>
                <a:lnTo>
                  <a:pt x="910493" y="37952"/>
                </a:lnTo>
                <a:lnTo>
                  <a:pt x="917269" y="47990"/>
                </a:lnTo>
                <a:lnTo>
                  <a:pt x="927320" y="54759"/>
                </a:lnTo>
                <a:lnTo>
                  <a:pt x="939627" y="57241"/>
                </a:lnTo>
                <a:lnTo>
                  <a:pt x="1090317" y="57241"/>
                </a:lnTo>
                <a:lnTo>
                  <a:pt x="1095425" y="60680"/>
                </a:lnTo>
                <a:lnTo>
                  <a:pt x="1107732" y="63162"/>
                </a:lnTo>
                <a:lnTo>
                  <a:pt x="345790" y="63162"/>
                </a:lnTo>
                <a:lnTo>
                  <a:pt x="89285" y="239496"/>
                </a:lnTo>
                <a:lnTo>
                  <a:pt x="345007" y="398714"/>
                </a:lnTo>
                <a:lnTo>
                  <a:pt x="916671" y="398714"/>
                </a:lnTo>
                <a:lnTo>
                  <a:pt x="911296" y="404375"/>
                </a:lnTo>
                <a:lnTo>
                  <a:pt x="908008" y="412017"/>
                </a:lnTo>
                <a:lnTo>
                  <a:pt x="908008" y="461876"/>
                </a:lnTo>
                <a:close/>
              </a:path>
              <a:path w="1696084" h="462280">
                <a:moveTo>
                  <a:pt x="1090317" y="57241"/>
                </a:moveTo>
                <a:lnTo>
                  <a:pt x="939627" y="57241"/>
                </a:lnTo>
                <a:lnTo>
                  <a:pt x="951935" y="54759"/>
                </a:lnTo>
                <a:lnTo>
                  <a:pt x="961985" y="47990"/>
                </a:lnTo>
                <a:lnTo>
                  <a:pt x="968762" y="37952"/>
                </a:lnTo>
                <a:lnTo>
                  <a:pt x="971247" y="25659"/>
                </a:lnTo>
                <a:lnTo>
                  <a:pt x="971247" y="0"/>
                </a:lnTo>
                <a:lnTo>
                  <a:pt x="1076113" y="0"/>
                </a:lnTo>
                <a:lnTo>
                  <a:pt x="1076113" y="31581"/>
                </a:lnTo>
                <a:lnTo>
                  <a:pt x="1078598" y="43873"/>
                </a:lnTo>
                <a:lnTo>
                  <a:pt x="1085374" y="53912"/>
                </a:lnTo>
                <a:lnTo>
                  <a:pt x="1090317" y="57241"/>
                </a:lnTo>
                <a:close/>
              </a:path>
              <a:path w="1696084" h="462280">
                <a:moveTo>
                  <a:pt x="1076121" y="461876"/>
                </a:moveTo>
                <a:lnTo>
                  <a:pt x="971255" y="461876"/>
                </a:lnTo>
                <a:lnTo>
                  <a:pt x="971255" y="412017"/>
                </a:lnTo>
                <a:lnTo>
                  <a:pt x="967966" y="404375"/>
                </a:lnTo>
                <a:lnTo>
                  <a:pt x="962591" y="398714"/>
                </a:lnTo>
                <a:lnTo>
                  <a:pt x="1096713" y="398714"/>
                </a:lnTo>
                <a:lnTo>
                  <a:pt x="1088418" y="403317"/>
                </a:lnTo>
                <a:lnTo>
                  <a:pt x="1081902" y="410104"/>
                </a:lnTo>
                <a:lnTo>
                  <a:pt x="1077643" y="418598"/>
                </a:lnTo>
                <a:lnTo>
                  <a:pt x="1076121" y="428321"/>
                </a:lnTo>
                <a:lnTo>
                  <a:pt x="1076121" y="461876"/>
                </a:lnTo>
                <a:close/>
              </a:path>
              <a:path w="1696084" h="462280">
                <a:moveTo>
                  <a:pt x="1695593" y="430295"/>
                </a:moveTo>
                <a:lnTo>
                  <a:pt x="1663974" y="430295"/>
                </a:lnTo>
                <a:lnTo>
                  <a:pt x="1663974" y="398714"/>
                </a:lnTo>
                <a:lnTo>
                  <a:pt x="1632362" y="398714"/>
                </a:lnTo>
                <a:lnTo>
                  <a:pt x="1632362" y="63162"/>
                </a:lnTo>
                <a:lnTo>
                  <a:pt x="1107740" y="63162"/>
                </a:lnTo>
                <a:lnTo>
                  <a:pt x="1120047" y="60680"/>
                </a:lnTo>
                <a:lnTo>
                  <a:pt x="1130098" y="53912"/>
                </a:lnTo>
                <a:lnTo>
                  <a:pt x="1136874" y="43873"/>
                </a:lnTo>
                <a:lnTo>
                  <a:pt x="1139359" y="31581"/>
                </a:lnTo>
                <a:lnTo>
                  <a:pt x="1139359" y="0"/>
                </a:lnTo>
                <a:lnTo>
                  <a:pt x="1672298" y="0"/>
                </a:lnTo>
                <a:lnTo>
                  <a:pt x="1680440" y="3371"/>
                </a:lnTo>
                <a:lnTo>
                  <a:pt x="1692210" y="15135"/>
                </a:lnTo>
                <a:lnTo>
                  <a:pt x="1695593" y="23267"/>
                </a:lnTo>
                <a:lnTo>
                  <a:pt x="1695593" y="430295"/>
                </a:lnTo>
                <a:close/>
              </a:path>
              <a:path w="1696084" h="462280">
                <a:moveTo>
                  <a:pt x="1672298" y="461876"/>
                </a:moveTo>
                <a:lnTo>
                  <a:pt x="1139352" y="461876"/>
                </a:lnTo>
                <a:lnTo>
                  <a:pt x="1139352" y="428321"/>
                </a:lnTo>
                <a:lnTo>
                  <a:pt x="1137825" y="418597"/>
                </a:lnTo>
                <a:lnTo>
                  <a:pt x="1133564" y="410101"/>
                </a:lnTo>
                <a:lnTo>
                  <a:pt x="1127049" y="403313"/>
                </a:lnTo>
                <a:lnTo>
                  <a:pt x="1118760" y="398714"/>
                </a:lnTo>
                <a:lnTo>
                  <a:pt x="1663974" y="398714"/>
                </a:lnTo>
                <a:lnTo>
                  <a:pt x="1663974" y="430295"/>
                </a:lnTo>
                <a:lnTo>
                  <a:pt x="1695593" y="430295"/>
                </a:lnTo>
                <a:lnTo>
                  <a:pt x="1695593" y="438617"/>
                </a:lnTo>
                <a:lnTo>
                  <a:pt x="1692210" y="446741"/>
                </a:lnTo>
                <a:lnTo>
                  <a:pt x="1680432" y="458505"/>
                </a:lnTo>
                <a:lnTo>
                  <a:pt x="1672298" y="461876"/>
                </a:lnTo>
                <a:close/>
              </a:path>
            </a:pathLst>
          </a:custGeom>
          <a:solidFill>
            <a:srgbClr val="E63329"/>
          </a:solidFill>
        </p:spPr>
        <p:txBody>
          <a:bodyPr wrap="square" lIns="0" tIns="0" rIns="0" bIns="0" rtlCol="0"/>
          <a:lstStyle/>
          <a:p>
            <a:endParaRPr/>
          </a:p>
        </p:txBody>
      </p:sp>
      <p:sp>
        <p:nvSpPr>
          <p:cNvPr id="36" name="object 36"/>
          <p:cNvSpPr/>
          <p:nvPr/>
        </p:nvSpPr>
        <p:spPr>
          <a:xfrm>
            <a:off x="14278232" y="1602453"/>
            <a:ext cx="63500" cy="63500"/>
          </a:xfrm>
          <a:custGeom>
            <a:avLst/>
            <a:gdLst/>
            <a:ahLst/>
            <a:cxnLst/>
            <a:rect l="l" t="t" r="r" b="b"/>
            <a:pathLst>
              <a:path w="63500" h="63500">
                <a:moveTo>
                  <a:pt x="63238" y="63162"/>
                </a:moveTo>
                <a:lnTo>
                  <a:pt x="0" y="63162"/>
                </a:lnTo>
                <a:lnTo>
                  <a:pt x="0" y="13303"/>
                </a:lnTo>
                <a:lnTo>
                  <a:pt x="3288" y="5660"/>
                </a:lnTo>
                <a:lnTo>
                  <a:pt x="8663" y="0"/>
                </a:lnTo>
                <a:lnTo>
                  <a:pt x="54583" y="0"/>
                </a:lnTo>
                <a:lnTo>
                  <a:pt x="59958" y="5661"/>
                </a:lnTo>
                <a:lnTo>
                  <a:pt x="63246" y="13303"/>
                </a:lnTo>
                <a:lnTo>
                  <a:pt x="63238" y="63162"/>
                </a:lnTo>
                <a:close/>
              </a:path>
            </a:pathLst>
          </a:custGeom>
          <a:solidFill>
            <a:srgbClr val="8C241B"/>
          </a:solidFill>
        </p:spPr>
        <p:txBody>
          <a:bodyPr wrap="square" lIns="0" tIns="0" rIns="0" bIns="0" rtlCol="0"/>
          <a:lstStyle/>
          <a:p>
            <a:endParaRPr/>
          </a:p>
        </p:txBody>
      </p:sp>
      <p:sp>
        <p:nvSpPr>
          <p:cNvPr id="37" name="object 37"/>
          <p:cNvSpPr/>
          <p:nvPr/>
        </p:nvSpPr>
        <p:spPr>
          <a:xfrm>
            <a:off x="14278240" y="1203739"/>
            <a:ext cx="231775" cy="63500"/>
          </a:xfrm>
          <a:custGeom>
            <a:avLst/>
            <a:gdLst/>
            <a:ahLst/>
            <a:cxnLst/>
            <a:rect l="l" t="t" r="r" b="b"/>
            <a:pathLst>
              <a:path w="231775" h="63500">
                <a:moveTo>
                  <a:pt x="31619" y="57241"/>
                </a:moveTo>
                <a:lnTo>
                  <a:pt x="19312" y="54759"/>
                </a:lnTo>
                <a:lnTo>
                  <a:pt x="9261" y="47990"/>
                </a:lnTo>
                <a:lnTo>
                  <a:pt x="2484" y="37952"/>
                </a:lnTo>
                <a:lnTo>
                  <a:pt x="0" y="25659"/>
                </a:lnTo>
                <a:lnTo>
                  <a:pt x="0" y="0"/>
                </a:lnTo>
                <a:lnTo>
                  <a:pt x="63238" y="0"/>
                </a:lnTo>
                <a:lnTo>
                  <a:pt x="63238" y="25659"/>
                </a:lnTo>
                <a:lnTo>
                  <a:pt x="60753" y="37952"/>
                </a:lnTo>
                <a:lnTo>
                  <a:pt x="53977" y="47990"/>
                </a:lnTo>
                <a:lnTo>
                  <a:pt x="43926" y="54759"/>
                </a:lnTo>
                <a:lnTo>
                  <a:pt x="31619" y="57241"/>
                </a:lnTo>
                <a:close/>
              </a:path>
              <a:path w="231775" h="63500">
                <a:moveTo>
                  <a:pt x="199716" y="63162"/>
                </a:moveTo>
                <a:lnTo>
                  <a:pt x="168096" y="31581"/>
                </a:lnTo>
                <a:lnTo>
                  <a:pt x="168096" y="0"/>
                </a:lnTo>
                <a:lnTo>
                  <a:pt x="231335" y="0"/>
                </a:lnTo>
                <a:lnTo>
                  <a:pt x="231335" y="31581"/>
                </a:lnTo>
                <a:lnTo>
                  <a:pt x="228850" y="43873"/>
                </a:lnTo>
                <a:lnTo>
                  <a:pt x="222074" y="53912"/>
                </a:lnTo>
                <a:lnTo>
                  <a:pt x="212023" y="60680"/>
                </a:lnTo>
                <a:lnTo>
                  <a:pt x="199716" y="63162"/>
                </a:lnTo>
                <a:close/>
              </a:path>
            </a:pathLst>
          </a:custGeom>
          <a:solidFill>
            <a:srgbClr val="8C241B"/>
          </a:solidFill>
        </p:spPr>
        <p:txBody>
          <a:bodyPr wrap="square" lIns="0" tIns="0" rIns="0" bIns="0" rtlCol="0"/>
          <a:lstStyle/>
          <a:p>
            <a:endParaRPr/>
          </a:p>
        </p:txBody>
      </p:sp>
      <p:sp>
        <p:nvSpPr>
          <p:cNvPr id="38" name="object 38"/>
          <p:cNvSpPr/>
          <p:nvPr/>
        </p:nvSpPr>
        <p:spPr>
          <a:xfrm>
            <a:off x="14446344" y="1602453"/>
            <a:ext cx="63500" cy="63500"/>
          </a:xfrm>
          <a:custGeom>
            <a:avLst/>
            <a:gdLst/>
            <a:ahLst/>
            <a:cxnLst/>
            <a:rect l="l" t="t" r="r" b="b"/>
            <a:pathLst>
              <a:path w="63500" h="63500">
                <a:moveTo>
                  <a:pt x="63238" y="63162"/>
                </a:moveTo>
                <a:lnTo>
                  <a:pt x="0" y="63162"/>
                </a:lnTo>
                <a:lnTo>
                  <a:pt x="0" y="29607"/>
                </a:lnTo>
                <a:lnTo>
                  <a:pt x="1526" y="19882"/>
                </a:lnTo>
                <a:lnTo>
                  <a:pt x="5787" y="11387"/>
                </a:lnTo>
                <a:lnTo>
                  <a:pt x="12302" y="4599"/>
                </a:lnTo>
                <a:lnTo>
                  <a:pt x="20592" y="0"/>
                </a:lnTo>
                <a:lnTo>
                  <a:pt x="42638" y="0"/>
                </a:lnTo>
                <a:lnTo>
                  <a:pt x="50928" y="4602"/>
                </a:lnTo>
                <a:lnTo>
                  <a:pt x="57444" y="11390"/>
                </a:lnTo>
                <a:lnTo>
                  <a:pt x="61707" y="19884"/>
                </a:lnTo>
                <a:lnTo>
                  <a:pt x="63238" y="29607"/>
                </a:lnTo>
                <a:lnTo>
                  <a:pt x="63238" y="63162"/>
                </a:lnTo>
                <a:close/>
              </a:path>
            </a:pathLst>
          </a:custGeom>
          <a:solidFill>
            <a:srgbClr val="8C241B"/>
          </a:solidFill>
        </p:spPr>
        <p:txBody>
          <a:bodyPr wrap="square" lIns="0" tIns="0" rIns="0" bIns="0" rtlCol="0"/>
          <a:lstStyle/>
          <a:p>
            <a:endParaRPr/>
          </a:p>
        </p:txBody>
      </p:sp>
      <p:sp>
        <p:nvSpPr>
          <p:cNvPr id="39" name="object 39"/>
          <p:cNvSpPr/>
          <p:nvPr/>
        </p:nvSpPr>
        <p:spPr>
          <a:xfrm>
            <a:off x="14015837" y="1740621"/>
            <a:ext cx="1409065" cy="462280"/>
          </a:xfrm>
          <a:custGeom>
            <a:avLst/>
            <a:gdLst/>
            <a:ahLst/>
            <a:cxnLst/>
            <a:rect l="l" t="t" r="r" b="b"/>
            <a:pathLst>
              <a:path w="1409065" h="462280">
                <a:moveTo>
                  <a:pt x="261706" y="461876"/>
                </a:moveTo>
                <a:lnTo>
                  <a:pt x="23295" y="461876"/>
                </a:lnTo>
                <a:lnTo>
                  <a:pt x="15145" y="458505"/>
                </a:lnTo>
                <a:lnTo>
                  <a:pt x="3367" y="446741"/>
                </a:lnTo>
                <a:lnTo>
                  <a:pt x="0" y="438617"/>
                </a:lnTo>
                <a:lnTo>
                  <a:pt x="0" y="23267"/>
                </a:lnTo>
                <a:lnTo>
                  <a:pt x="3367" y="15135"/>
                </a:lnTo>
                <a:lnTo>
                  <a:pt x="15145" y="3371"/>
                </a:lnTo>
                <a:lnTo>
                  <a:pt x="23295" y="0"/>
                </a:lnTo>
                <a:lnTo>
                  <a:pt x="262402" y="0"/>
                </a:lnTo>
                <a:lnTo>
                  <a:pt x="262410" y="54304"/>
                </a:lnTo>
                <a:lnTo>
                  <a:pt x="263548" y="58986"/>
                </a:lnTo>
                <a:lnTo>
                  <a:pt x="265571" y="63162"/>
                </a:lnTo>
                <a:lnTo>
                  <a:pt x="63238" y="63162"/>
                </a:lnTo>
                <a:lnTo>
                  <a:pt x="63238" y="398714"/>
                </a:lnTo>
                <a:lnTo>
                  <a:pt x="443692" y="398714"/>
                </a:lnTo>
                <a:lnTo>
                  <a:pt x="443379" y="398998"/>
                </a:lnTo>
                <a:lnTo>
                  <a:pt x="293325" y="398998"/>
                </a:lnTo>
                <a:lnTo>
                  <a:pt x="281018" y="401480"/>
                </a:lnTo>
                <a:lnTo>
                  <a:pt x="270967" y="408248"/>
                </a:lnTo>
                <a:lnTo>
                  <a:pt x="264191" y="418287"/>
                </a:lnTo>
                <a:lnTo>
                  <a:pt x="261706" y="430579"/>
                </a:lnTo>
                <a:lnTo>
                  <a:pt x="261706" y="461876"/>
                </a:lnTo>
                <a:close/>
              </a:path>
              <a:path w="1409065" h="462280">
                <a:moveTo>
                  <a:pt x="433676" y="63162"/>
                </a:moveTo>
                <a:lnTo>
                  <a:pt x="322455" y="63162"/>
                </a:lnTo>
                <a:lnTo>
                  <a:pt x="324486" y="58986"/>
                </a:lnTo>
                <a:lnTo>
                  <a:pt x="325633" y="54304"/>
                </a:lnTo>
                <a:lnTo>
                  <a:pt x="325633" y="0"/>
                </a:lnTo>
                <a:lnTo>
                  <a:pt x="430499" y="0"/>
                </a:lnTo>
                <a:lnTo>
                  <a:pt x="430499" y="54304"/>
                </a:lnTo>
                <a:lnTo>
                  <a:pt x="431637" y="58986"/>
                </a:lnTo>
                <a:lnTo>
                  <a:pt x="433676" y="63162"/>
                </a:lnTo>
                <a:close/>
              </a:path>
              <a:path w="1409065" h="462280">
                <a:moveTo>
                  <a:pt x="430506" y="461876"/>
                </a:moveTo>
                <a:lnTo>
                  <a:pt x="324945" y="461876"/>
                </a:lnTo>
                <a:lnTo>
                  <a:pt x="324945" y="430579"/>
                </a:lnTo>
                <a:lnTo>
                  <a:pt x="322460" y="418287"/>
                </a:lnTo>
                <a:lnTo>
                  <a:pt x="315683" y="408248"/>
                </a:lnTo>
                <a:lnTo>
                  <a:pt x="305633" y="401480"/>
                </a:lnTo>
                <a:lnTo>
                  <a:pt x="293325" y="398998"/>
                </a:lnTo>
                <a:lnTo>
                  <a:pt x="443379" y="398998"/>
                </a:lnTo>
                <a:lnTo>
                  <a:pt x="438263" y="403655"/>
                </a:lnTo>
                <a:lnTo>
                  <a:pt x="434105" y="409729"/>
                </a:lnTo>
                <a:lnTo>
                  <a:pt x="431444" y="416710"/>
                </a:lnTo>
                <a:lnTo>
                  <a:pt x="430506" y="424374"/>
                </a:lnTo>
                <a:lnTo>
                  <a:pt x="430506" y="461876"/>
                </a:lnTo>
                <a:close/>
              </a:path>
              <a:path w="1409065" h="462280">
                <a:moveTo>
                  <a:pt x="1133874" y="461877"/>
                </a:moveTo>
                <a:lnTo>
                  <a:pt x="493737" y="461877"/>
                </a:lnTo>
                <a:lnTo>
                  <a:pt x="493737" y="424374"/>
                </a:lnTo>
                <a:lnTo>
                  <a:pt x="492800" y="416710"/>
                </a:lnTo>
                <a:lnTo>
                  <a:pt x="490139" y="409729"/>
                </a:lnTo>
                <a:lnTo>
                  <a:pt x="485981" y="403655"/>
                </a:lnTo>
                <a:lnTo>
                  <a:pt x="480552" y="398714"/>
                </a:lnTo>
                <a:lnTo>
                  <a:pt x="1114965" y="398714"/>
                </a:lnTo>
                <a:lnTo>
                  <a:pt x="1326531" y="222285"/>
                </a:lnTo>
                <a:lnTo>
                  <a:pt x="1115835" y="63162"/>
                </a:lnTo>
                <a:lnTo>
                  <a:pt x="490560" y="63162"/>
                </a:lnTo>
                <a:lnTo>
                  <a:pt x="492591" y="58986"/>
                </a:lnTo>
                <a:lnTo>
                  <a:pt x="493738" y="54304"/>
                </a:lnTo>
                <a:lnTo>
                  <a:pt x="493738" y="0"/>
                </a:lnTo>
                <a:lnTo>
                  <a:pt x="1133336" y="0"/>
                </a:lnTo>
                <a:lnTo>
                  <a:pt x="1396410" y="195867"/>
                </a:lnTo>
                <a:lnTo>
                  <a:pt x="1408947" y="220303"/>
                </a:lnTo>
                <a:lnTo>
                  <a:pt x="1408306" y="227393"/>
                </a:lnTo>
                <a:lnTo>
                  <a:pt x="1406120" y="234100"/>
                </a:lnTo>
                <a:lnTo>
                  <a:pt x="1402509" y="240162"/>
                </a:lnTo>
                <a:lnTo>
                  <a:pt x="1397595" y="245316"/>
                </a:lnTo>
                <a:lnTo>
                  <a:pt x="1140980" y="459303"/>
                </a:lnTo>
                <a:lnTo>
                  <a:pt x="1133874" y="461877"/>
                </a:lnTo>
                <a:close/>
              </a:path>
            </a:pathLst>
          </a:custGeom>
          <a:solidFill>
            <a:srgbClr val="E63329"/>
          </a:solidFill>
        </p:spPr>
        <p:txBody>
          <a:bodyPr wrap="square" lIns="0" tIns="0" rIns="0" bIns="0" rtlCol="0"/>
          <a:lstStyle/>
          <a:p>
            <a:endParaRPr/>
          </a:p>
        </p:txBody>
      </p:sp>
      <p:sp>
        <p:nvSpPr>
          <p:cNvPr id="40" name="object 40"/>
          <p:cNvSpPr/>
          <p:nvPr/>
        </p:nvSpPr>
        <p:spPr>
          <a:xfrm>
            <a:off x="14278240" y="1740621"/>
            <a:ext cx="63500" cy="63500"/>
          </a:xfrm>
          <a:custGeom>
            <a:avLst/>
            <a:gdLst/>
            <a:ahLst/>
            <a:cxnLst/>
            <a:rect l="l" t="t" r="r" b="b"/>
            <a:pathLst>
              <a:path w="63500" h="63500">
                <a:moveTo>
                  <a:pt x="60053" y="63162"/>
                </a:moveTo>
                <a:lnTo>
                  <a:pt x="3161" y="63162"/>
                </a:lnTo>
                <a:lnTo>
                  <a:pt x="1146" y="58986"/>
                </a:lnTo>
                <a:lnTo>
                  <a:pt x="0" y="54304"/>
                </a:lnTo>
                <a:lnTo>
                  <a:pt x="0" y="0"/>
                </a:lnTo>
                <a:lnTo>
                  <a:pt x="63238" y="0"/>
                </a:lnTo>
                <a:lnTo>
                  <a:pt x="63231" y="54304"/>
                </a:lnTo>
                <a:lnTo>
                  <a:pt x="62092" y="58986"/>
                </a:lnTo>
                <a:lnTo>
                  <a:pt x="60053" y="63162"/>
                </a:lnTo>
                <a:close/>
              </a:path>
            </a:pathLst>
          </a:custGeom>
          <a:solidFill>
            <a:srgbClr val="8C241B"/>
          </a:solidFill>
        </p:spPr>
        <p:txBody>
          <a:bodyPr wrap="square" lIns="0" tIns="0" rIns="0" bIns="0" rtlCol="0"/>
          <a:lstStyle/>
          <a:p>
            <a:endParaRPr/>
          </a:p>
        </p:txBody>
      </p:sp>
      <p:sp>
        <p:nvSpPr>
          <p:cNvPr id="41" name="object 41"/>
          <p:cNvSpPr/>
          <p:nvPr/>
        </p:nvSpPr>
        <p:spPr>
          <a:xfrm>
            <a:off x="14446336" y="1740621"/>
            <a:ext cx="63500" cy="63500"/>
          </a:xfrm>
          <a:custGeom>
            <a:avLst/>
            <a:gdLst/>
            <a:ahLst/>
            <a:cxnLst/>
            <a:rect l="l" t="t" r="r" b="b"/>
            <a:pathLst>
              <a:path w="63500" h="63500">
                <a:moveTo>
                  <a:pt x="60053" y="63162"/>
                </a:moveTo>
                <a:lnTo>
                  <a:pt x="3177" y="63162"/>
                </a:lnTo>
                <a:lnTo>
                  <a:pt x="1146" y="58986"/>
                </a:lnTo>
                <a:lnTo>
                  <a:pt x="0" y="54304"/>
                </a:lnTo>
                <a:lnTo>
                  <a:pt x="0" y="0"/>
                </a:lnTo>
                <a:lnTo>
                  <a:pt x="63238" y="0"/>
                </a:lnTo>
                <a:lnTo>
                  <a:pt x="63231" y="54304"/>
                </a:lnTo>
                <a:lnTo>
                  <a:pt x="62092" y="58986"/>
                </a:lnTo>
                <a:lnTo>
                  <a:pt x="60053" y="63162"/>
                </a:lnTo>
                <a:close/>
              </a:path>
            </a:pathLst>
          </a:custGeom>
          <a:solidFill>
            <a:srgbClr val="8C241B"/>
          </a:solidFill>
        </p:spPr>
        <p:txBody>
          <a:bodyPr wrap="square" lIns="0" tIns="0" rIns="0" bIns="0" rtlCol="0"/>
          <a:lstStyle/>
          <a:p>
            <a:endParaRPr/>
          </a:p>
        </p:txBody>
      </p:sp>
      <p:sp>
        <p:nvSpPr>
          <p:cNvPr id="42" name="object 42"/>
          <p:cNvSpPr/>
          <p:nvPr/>
        </p:nvSpPr>
        <p:spPr>
          <a:xfrm>
            <a:off x="14277544" y="2139335"/>
            <a:ext cx="232410" cy="63500"/>
          </a:xfrm>
          <a:custGeom>
            <a:avLst/>
            <a:gdLst/>
            <a:ahLst/>
            <a:cxnLst/>
            <a:rect l="l" t="t" r="r" b="b"/>
            <a:pathLst>
              <a:path w="232409" h="63500">
                <a:moveTo>
                  <a:pt x="63238" y="63162"/>
                </a:moveTo>
                <a:lnTo>
                  <a:pt x="0" y="63162"/>
                </a:lnTo>
                <a:lnTo>
                  <a:pt x="0" y="31865"/>
                </a:lnTo>
                <a:lnTo>
                  <a:pt x="2484" y="19573"/>
                </a:lnTo>
                <a:lnTo>
                  <a:pt x="9261" y="9534"/>
                </a:lnTo>
                <a:lnTo>
                  <a:pt x="19312" y="2766"/>
                </a:lnTo>
                <a:lnTo>
                  <a:pt x="31619" y="284"/>
                </a:lnTo>
                <a:lnTo>
                  <a:pt x="43926" y="2766"/>
                </a:lnTo>
                <a:lnTo>
                  <a:pt x="53977" y="9534"/>
                </a:lnTo>
                <a:lnTo>
                  <a:pt x="60753" y="19573"/>
                </a:lnTo>
                <a:lnTo>
                  <a:pt x="63238" y="31865"/>
                </a:lnTo>
                <a:lnTo>
                  <a:pt x="63238" y="63162"/>
                </a:lnTo>
                <a:close/>
              </a:path>
              <a:path w="232409" h="63500">
                <a:moveTo>
                  <a:pt x="232031" y="63162"/>
                </a:moveTo>
                <a:lnTo>
                  <a:pt x="168792" y="63162"/>
                </a:lnTo>
                <a:lnTo>
                  <a:pt x="168792" y="25659"/>
                </a:lnTo>
                <a:lnTo>
                  <a:pt x="169730" y="17996"/>
                </a:lnTo>
                <a:lnTo>
                  <a:pt x="172391" y="11014"/>
                </a:lnTo>
                <a:lnTo>
                  <a:pt x="176549" y="4940"/>
                </a:lnTo>
                <a:lnTo>
                  <a:pt x="181977" y="0"/>
                </a:lnTo>
                <a:lnTo>
                  <a:pt x="218846" y="0"/>
                </a:lnTo>
                <a:lnTo>
                  <a:pt x="224274" y="4940"/>
                </a:lnTo>
                <a:lnTo>
                  <a:pt x="228432" y="11015"/>
                </a:lnTo>
                <a:lnTo>
                  <a:pt x="231094" y="17996"/>
                </a:lnTo>
                <a:lnTo>
                  <a:pt x="232031" y="25659"/>
                </a:lnTo>
                <a:lnTo>
                  <a:pt x="232031" y="63162"/>
                </a:lnTo>
                <a:close/>
              </a:path>
            </a:pathLst>
          </a:custGeom>
          <a:solidFill>
            <a:srgbClr val="8C241B"/>
          </a:solidFill>
        </p:spPr>
        <p:txBody>
          <a:bodyPr wrap="square" lIns="0" tIns="0" rIns="0" bIns="0" rtlCol="0"/>
          <a:lstStyle/>
          <a:p>
            <a:endParaRPr/>
          </a:p>
        </p:txBody>
      </p:sp>
      <p:sp>
        <p:nvSpPr>
          <p:cNvPr id="43" name="object 43"/>
          <p:cNvSpPr/>
          <p:nvPr/>
        </p:nvSpPr>
        <p:spPr>
          <a:xfrm>
            <a:off x="1085032" y="1539766"/>
            <a:ext cx="3738879" cy="0"/>
          </a:xfrm>
          <a:custGeom>
            <a:avLst/>
            <a:gdLst/>
            <a:ahLst/>
            <a:cxnLst/>
            <a:rect l="l" t="t" r="r" b="b"/>
            <a:pathLst>
              <a:path w="3738879">
                <a:moveTo>
                  <a:pt x="0" y="0"/>
                </a:moveTo>
                <a:lnTo>
                  <a:pt x="3738358" y="0"/>
                </a:lnTo>
              </a:path>
            </a:pathLst>
          </a:custGeom>
          <a:ln w="51360">
            <a:solidFill>
              <a:srgbClr val="000000"/>
            </a:solidFill>
          </a:ln>
        </p:spPr>
        <p:txBody>
          <a:bodyPr wrap="square" lIns="0" tIns="0" rIns="0" bIns="0" rtlCol="0"/>
          <a:lstStyle/>
          <a:p>
            <a:endParaRPr/>
          </a:p>
        </p:txBody>
      </p:sp>
      <p:sp>
        <p:nvSpPr>
          <p:cNvPr id="44" name="object 44"/>
          <p:cNvSpPr/>
          <p:nvPr/>
        </p:nvSpPr>
        <p:spPr>
          <a:xfrm>
            <a:off x="1058803" y="1513537"/>
            <a:ext cx="3738879" cy="0"/>
          </a:xfrm>
          <a:custGeom>
            <a:avLst/>
            <a:gdLst/>
            <a:ahLst/>
            <a:cxnLst/>
            <a:rect l="l" t="t" r="r" b="b"/>
            <a:pathLst>
              <a:path w="3738879">
                <a:moveTo>
                  <a:pt x="0" y="0"/>
                </a:moveTo>
                <a:lnTo>
                  <a:pt x="3738358" y="0"/>
                </a:lnTo>
              </a:path>
            </a:pathLst>
          </a:custGeom>
          <a:ln w="51360">
            <a:solidFill>
              <a:srgbClr val="000000"/>
            </a:solidFill>
          </a:ln>
        </p:spPr>
        <p:txBody>
          <a:bodyPr wrap="square" lIns="0" tIns="0" rIns="0" bIns="0" rtlCol="0"/>
          <a:lstStyle/>
          <a:p>
            <a:endParaRPr/>
          </a:p>
        </p:txBody>
      </p:sp>
      <p:sp>
        <p:nvSpPr>
          <p:cNvPr id="45" name="object 45"/>
          <p:cNvSpPr txBox="1">
            <a:spLocks noGrp="1"/>
          </p:cNvSpPr>
          <p:nvPr>
            <p:ph type="title"/>
          </p:nvPr>
        </p:nvSpPr>
        <p:spPr>
          <a:xfrm>
            <a:off x="1046103" y="847530"/>
            <a:ext cx="3705225" cy="737870"/>
          </a:xfrm>
          <a:prstGeom prst="rect">
            <a:avLst/>
          </a:prstGeom>
        </p:spPr>
        <p:txBody>
          <a:bodyPr vert="horz" wrap="square" lIns="0" tIns="15240" rIns="0" bIns="0" rtlCol="0">
            <a:spAutoFit/>
          </a:bodyPr>
          <a:lstStyle/>
          <a:p>
            <a:pPr marL="12700">
              <a:lnSpc>
                <a:spcPct val="100000"/>
              </a:lnSpc>
              <a:spcBef>
                <a:spcPts val="120"/>
              </a:spcBef>
            </a:pPr>
            <a:r>
              <a:rPr sz="4650" spc="475" dirty="0">
                <a:solidFill>
                  <a:srgbClr val="000000"/>
                </a:solidFill>
              </a:rPr>
              <a:t>ALGORITH</a:t>
            </a:r>
            <a:r>
              <a:rPr sz="4650" spc="10" dirty="0">
                <a:solidFill>
                  <a:srgbClr val="000000"/>
                </a:solidFill>
              </a:rPr>
              <a:t>M</a:t>
            </a:r>
            <a:endParaRPr sz="4650"/>
          </a:p>
        </p:txBody>
      </p:sp>
      <p:sp>
        <p:nvSpPr>
          <p:cNvPr id="46" name="object 46"/>
          <p:cNvSpPr txBox="1"/>
          <p:nvPr/>
        </p:nvSpPr>
        <p:spPr>
          <a:xfrm>
            <a:off x="1033254" y="1915279"/>
            <a:ext cx="10650220" cy="825867"/>
          </a:xfrm>
          <a:prstGeom prst="rect">
            <a:avLst/>
          </a:prstGeom>
        </p:spPr>
        <p:txBody>
          <a:bodyPr vert="horz" wrap="square" lIns="0" tIns="12700" rIns="0" bIns="0" rtlCol="0">
            <a:spAutoFit/>
          </a:bodyPr>
          <a:lstStyle/>
          <a:p>
            <a:pPr marL="12700">
              <a:spcBef>
                <a:spcPts val="100"/>
              </a:spcBef>
              <a:tabLst>
                <a:tab pos="1146175" algn="l"/>
                <a:tab pos="1826260" algn="l"/>
                <a:tab pos="2052955" algn="l"/>
                <a:tab pos="5227955" algn="l"/>
                <a:tab pos="7268845" algn="l"/>
                <a:tab pos="8402320" algn="l"/>
              </a:tabLst>
            </a:pPr>
            <a:r>
              <a:rPr lang="en-US" sz="2600" b="1" i="1" spc="-235" dirty="0" smtClean="0">
                <a:latin typeface="Arial"/>
                <a:cs typeface="Arial"/>
              </a:rPr>
              <a:t>WHAT IS</a:t>
            </a:r>
            <a:r>
              <a:rPr lang="en-US" sz="2600" b="1" i="1" spc="425" dirty="0" smtClean="0">
                <a:latin typeface="Arial"/>
                <a:cs typeface="Arial"/>
              </a:rPr>
              <a:t> </a:t>
            </a:r>
            <a:r>
              <a:rPr lang="en-US" sz="2600" b="1" i="1" spc="425" dirty="0" smtClean="0">
                <a:solidFill>
                  <a:srgbClr val="FF0000"/>
                </a:solidFill>
                <a:latin typeface="Arial"/>
                <a:cs typeface="Arial"/>
              </a:rPr>
              <a:t>BELLMAN- FORD</a:t>
            </a:r>
            <a:r>
              <a:rPr lang="en-US" sz="2600" b="1" i="1" spc="425" dirty="0" smtClean="0">
                <a:latin typeface="Arial"/>
                <a:cs typeface="Arial"/>
              </a:rPr>
              <a:t>’S </a:t>
            </a:r>
            <a:r>
              <a:rPr lang="en-US" sz="2600" b="1" i="1" spc="-25" dirty="0" smtClean="0">
                <a:latin typeface="Arial"/>
                <a:cs typeface="Arial"/>
              </a:rPr>
              <a:t>SHORTEST  </a:t>
            </a:r>
            <a:r>
              <a:rPr lang="en-US" sz="2600" b="1" i="1" spc="-55" dirty="0" smtClean="0">
                <a:latin typeface="Arial"/>
                <a:cs typeface="Arial"/>
              </a:rPr>
              <a:t>PATH </a:t>
            </a:r>
            <a:r>
              <a:rPr lang="en-US" sz="2600" b="1" i="1" spc="20" dirty="0" smtClean="0">
                <a:latin typeface="Arial"/>
                <a:cs typeface="Arial"/>
              </a:rPr>
              <a:t>ALGORITHM?</a:t>
            </a:r>
            <a:endParaRPr lang="en-US" sz="2600" dirty="0" smtClean="0">
              <a:latin typeface="Arial"/>
              <a:cs typeface="Arial"/>
            </a:endParaRPr>
          </a:p>
          <a:p>
            <a:pPr marL="12700">
              <a:lnSpc>
                <a:spcPct val="100000"/>
              </a:lnSpc>
              <a:spcBef>
                <a:spcPts val="100"/>
              </a:spcBef>
              <a:tabLst>
                <a:tab pos="1146175" algn="l"/>
                <a:tab pos="1826260" algn="l"/>
                <a:tab pos="2052955" algn="l"/>
                <a:tab pos="5227955" algn="l"/>
                <a:tab pos="7268845" algn="l"/>
                <a:tab pos="8402320" algn="l"/>
              </a:tabLst>
            </a:pPr>
            <a:endParaRPr sz="26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70707"/>
          </a:solidFill>
        </p:spPr>
        <p:txBody>
          <a:bodyPr wrap="square" lIns="0" tIns="0" rIns="0" bIns="0" rtlCol="0"/>
          <a:lstStyle/>
          <a:p>
            <a:endParaRPr/>
          </a:p>
        </p:txBody>
      </p:sp>
      <p:sp>
        <p:nvSpPr>
          <p:cNvPr id="3" name="object 3"/>
          <p:cNvSpPr/>
          <p:nvPr/>
        </p:nvSpPr>
        <p:spPr>
          <a:xfrm>
            <a:off x="1142388" y="2863238"/>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002998"/>
          </a:solidFill>
        </p:spPr>
        <p:txBody>
          <a:bodyPr wrap="square" lIns="0" tIns="0" rIns="0" bIns="0" rtlCol="0"/>
          <a:lstStyle/>
          <a:p>
            <a:endParaRPr/>
          </a:p>
        </p:txBody>
      </p:sp>
      <p:sp>
        <p:nvSpPr>
          <p:cNvPr id="4" name="object 4"/>
          <p:cNvSpPr/>
          <p:nvPr/>
        </p:nvSpPr>
        <p:spPr>
          <a:xfrm>
            <a:off x="1142393" y="1140142"/>
            <a:ext cx="571500" cy="1152525"/>
          </a:xfrm>
          <a:custGeom>
            <a:avLst/>
            <a:gdLst/>
            <a:ahLst/>
            <a:cxnLst/>
            <a:rect l="l" t="t" r="r" b="b"/>
            <a:pathLst>
              <a:path w="571500" h="1152525">
                <a:moveTo>
                  <a:pt x="0" y="1152524"/>
                </a:moveTo>
                <a:lnTo>
                  <a:pt x="0" y="0"/>
                </a:lnTo>
                <a:lnTo>
                  <a:pt x="571499" y="0"/>
                </a:lnTo>
                <a:lnTo>
                  <a:pt x="571499" y="1152524"/>
                </a:lnTo>
                <a:lnTo>
                  <a:pt x="0" y="1152524"/>
                </a:lnTo>
                <a:close/>
              </a:path>
            </a:pathLst>
          </a:custGeom>
          <a:solidFill>
            <a:srgbClr val="002998"/>
          </a:solidFill>
        </p:spPr>
        <p:txBody>
          <a:bodyPr wrap="square" lIns="0" tIns="0" rIns="0" bIns="0" rtlCol="0"/>
          <a:lstStyle/>
          <a:p>
            <a:endParaRPr/>
          </a:p>
        </p:txBody>
      </p:sp>
      <p:sp>
        <p:nvSpPr>
          <p:cNvPr id="5" name="object 5"/>
          <p:cNvSpPr/>
          <p:nvPr/>
        </p:nvSpPr>
        <p:spPr>
          <a:xfrm>
            <a:off x="0" y="1721155"/>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6" name="object 6"/>
          <p:cNvSpPr/>
          <p:nvPr/>
        </p:nvSpPr>
        <p:spPr>
          <a:xfrm>
            <a:off x="0" y="0"/>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7" name="object 7"/>
          <p:cNvSpPr/>
          <p:nvPr/>
        </p:nvSpPr>
        <p:spPr>
          <a:xfrm>
            <a:off x="571191" y="1142011"/>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8" name="object 8"/>
          <p:cNvSpPr/>
          <p:nvPr/>
        </p:nvSpPr>
        <p:spPr>
          <a:xfrm>
            <a:off x="1142383" y="570821"/>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9" name="object 9"/>
          <p:cNvSpPr/>
          <p:nvPr/>
        </p:nvSpPr>
        <p:spPr>
          <a:xfrm>
            <a:off x="571191" y="6288285"/>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10" name="object 10"/>
          <p:cNvSpPr/>
          <p:nvPr/>
        </p:nvSpPr>
        <p:spPr>
          <a:xfrm>
            <a:off x="0" y="2863542"/>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11" name="object 11"/>
          <p:cNvSpPr/>
          <p:nvPr/>
        </p:nvSpPr>
        <p:spPr>
          <a:xfrm>
            <a:off x="1142383" y="4577113"/>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12" name="object 12"/>
          <p:cNvSpPr/>
          <p:nvPr/>
        </p:nvSpPr>
        <p:spPr>
          <a:xfrm>
            <a:off x="1142383" y="5717095"/>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3" name="object 13"/>
          <p:cNvSpPr/>
          <p:nvPr/>
        </p:nvSpPr>
        <p:spPr>
          <a:xfrm>
            <a:off x="0" y="5717095"/>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002998"/>
          </a:solidFill>
        </p:spPr>
        <p:txBody>
          <a:bodyPr wrap="square" lIns="0" tIns="0" rIns="0" bIns="0" rtlCol="0"/>
          <a:lstStyle/>
          <a:p>
            <a:endParaRPr/>
          </a:p>
        </p:txBody>
      </p:sp>
      <p:sp>
        <p:nvSpPr>
          <p:cNvPr id="14" name="object 14"/>
          <p:cNvSpPr/>
          <p:nvPr/>
        </p:nvSpPr>
        <p:spPr>
          <a:xfrm>
            <a:off x="1142383" y="7430666"/>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002998"/>
          </a:solidFill>
        </p:spPr>
        <p:txBody>
          <a:bodyPr wrap="square" lIns="0" tIns="0" rIns="0" bIns="0" rtlCol="0"/>
          <a:lstStyle/>
          <a:p>
            <a:endParaRPr/>
          </a:p>
        </p:txBody>
      </p:sp>
      <p:sp>
        <p:nvSpPr>
          <p:cNvPr id="15" name="object 15"/>
          <p:cNvSpPr/>
          <p:nvPr/>
        </p:nvSpPr>
        <p:spPr>
          <a:xfrm>
            <a:off x="571191" y="9144244"/>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16" name="object 16"/>
          <p:cNvSpPr/>
          <p:nvPr/>
        </p:nvSpPr>
        <p:spPr>
          <a:xfrm>
            <a:off x="571191" y="9715434"/>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7" name="object 17"/>
          <p:cNvSpPr/>
          <p:nvPr/>
        </p:nvSpPr>
        <p:spPr>
          <a:xfrm>
            <a:off x="0" y="8001862"/>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8" name="object 18"/>
          <p:cNvSpPr/>
          <p:nvPr/>
        </p:nvSpPr>
        <p:spPr>
          <a:xfrm>
            <a:off x="571191" y="6859475"/>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9" name="object 19"/>
          <p:cNvSpPr/>
          <p:nvPr/>
        </p:nvSpPr>
        <p:spPr>
          <a:xfrm>
            <a:off x="571197" y="3434429"/>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E8E8E8"/>
          </a:solidFill>
        </p:spPr>
        <p:txBody>
          <a:bodyPr wrap="square" lIns="0" tIns="0" rIns="0" bIns="0" rtlCol="0"/>
          <a:lstStyle/>
          <a:p>
            <a:endParaRPr/>
          </a:p>
        </p:txBody>
      </p:sp>
      <p:sp>
        <p:nvSpPr>
          <p:cNvPr id="20" name="object 20"/>
          <p:cNvSpPr/>
          <p:nvPr/>
        </p:nvSpPr>
        <p:spPr>
          <a:xfrm>
            <a:off x="1142388" y="8001559"/>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E8E8E8"/>
          </a:solidFill>
        </p:spPr>
        <p:txBody>
          <a:bodyPr wrap="square" lIns="0" tIns="0" rIns="0" bIns="0" rtlCol="0"/>
          <a:lstStyle/>
          <a:p>
            <a:endParaRPr/>
          </a:p>
        </p:txBody>
      </p:sp>
      <p:sp>
        <p:nvSpPr>
          <p:cNvPr id="21" name="object 21"/>
          <p:cNvSpPr txBox="1">
            <a:spLocks noGrp="1"/>
          </p:cNvSpPr>
          <p:nvPr>
            <p:ph type="title"/>
          </p:nvPr>
        </p:nvSpPr>
        <p:spPr>
          <a:xfrm>
            <a:off x="4153206" y="3597178"/>
            <a:ext cx="10233660" cy="2970530"/>
          </a:xfrm>
          <a:prstGeom prst="rect">
            <a:avLst/>
          </a:prstGeom>
        </p:spPr>
        <p:txBody>
          <a:bodyPr vert="horz" wrap="square" lIns="0" tIns="11430" rIns="0" bIns="0" rtlCol="0">
            <a:spAutoFit/>
          </a:bodyPr>
          <a:lstStyle/>
          <a:p>
            <a:pPr marL="806450" marR="5080" indent="-794385">
              <a:lnSpc>
                <a:spcPct val="108600"/>
              </a:lnSpc>
              <a:spcBef>
                <a:spcPts val="90"/>
              </a:spcBef>
            </a:pPr>
            <a:r>
              <a:rPr sz="8900" spc="795" dirty="0">
                <a:solidFill>
                  <a:srgbClr val="004AAC"/>
                </a:solidFill>
              </a:rPr>
              <a:t>SHORTEST </a:t>
            </a:r>
            <a:r>
              <a:rPr sz="8900" spc="685" dirty="0">
                <a:solidFill>
                  <a:srgbClr val="004AAC"/>
                </a:solidFill>
              </a:rPr>
              <a:t>PATH  </a:t>
            </a:r>
            <a:r>
              <a:rPr sz="8900" spc="905" dirty="0"/>
              <a:t>APPLICATION</a:t>
            </a:r>
            <a:r>
              <a:rPr sz="8900" spc="15" dirty="0"/>
              <a:t>S</a:t>
            </a:r>
            <a:endParaRPr sz="8900"/>
          </a:p>
        </p:txBody>
      </p:sp>
      <p:sp>
        <p:nvSpPr>
          <p:cNvPr id="22" name="object 22"/>
          <p:cNvSpPr/>
          <p:nvPr/>
        </p:nvSpPr>
        <p:spPr>
          <a:xfrm>
            <a:off x="8482876" y="6874757"/>
            <a:ext cx="1554480" cy="1524000"/>
          </a:xfrm>
          <a:custGeom>
            <a:avLst/>
            <a:gdLst/>
            <a:ahLst/>
            <a:cxnLst/>
            <a:rect l="l" t="t" r="r" b="b"/>
            <a:pathLst>
              <a:path w="1554479" h="1524000">
                <a:moveTo>
                  <a:pt x="865169" y="165099"/>
                </a:moveTo>
                <a:lnTo>
                  <a:pt x="689486" y="165099"/>
                </a:lnTo>
                <a:lnTo>
                  <a:pt x="689486" y="0"/>
                </a:lnTo>
                <a:lnTo>
                  <a:pt x="865484" y="0"/>
                </a:lnTo>
                <a:lnTo>
                  <a:pt x="865484" y="152399"/>
                </a:lnTo>
                <a:lnTo>
                  <a:pt x="865169" y="152399"/>
                </a:lnTo>
                <a:lnTo>
                  <a:pt x="865169" y="165099"/>
                </a:lnTo>
                <a:close/>
              </a:path>
              <a:path w="1554479" h="1524000">
                <a:moveTo>
                  <a:pt x="638810" y="380999"/>
                </a:moveTo>
                <a:lnTo>
                  <a:pt x="298384" y="380999"/>
                </a:lnTo>
                <a:lnTo>
                  <a:pt x="319424" y="355599"/>
                </a:lnTo>
                <a:lnTo>
                  <a:pt x="341826" y="330199"/>
                </a:lnTo>
                <a:lnTo>
                  <a:pt x="365530" y="317499"/>
                </a:lnTo>
                <a:lnTo>
                  <a:pt x="390477" y="292099"/>
                </a:lnTo>
                <a:lnTo>
                  <a:pt x="390477" y="279399"/>
                </a:lnTo>
                <a:lnTo>
                  <a:pt x="314154" y="152399"/>
                </a:lnTo>
                <a:lnTo>
                  <a:pt x="478476" y="50799"/>
                </a:lnTo>
                <a:lnTo>
                  <a:pt x="550074" y="190499"/>
                </a:lnTo>
                <a:lnTo>
                  <a:pt x="979027" y="190499"/>
                </a:lnTo>
                <a:lnTo>
                  <a:pt x="994171" y="203199"/>
                </a:lnTo>
                <a:lnTo>
                  <a:pt x="1210055" y="203199"/>
                </a:lnTo>
                <a:lnTo>
                  <a:pt x="1155661" y="292099"/>
                </a:lnTo>
                <a:lnTo>
                  <a:pt x="1179485" y="317499"/>
                </a:lnTo>
                <a:lnTo>
                  <a:pt x="1202184" y="330199"/>
                </a:lnTo>
                <a:lnTo>
                  <a:pt x="1223701" y="355599"/>
                </a:lnTo>
                <a:lnTo>
                  <a:pt x="728916" y="355599"/>
                </a:lnTo>
                <a:lnTo>
                  <a:pt x="682904" y="368299"/>
                </a:lnTo>
                <a:lnTo>
                  <a:pt x="638810" y="380999"/>
                </a:lnTo>
                <a:close/>
              </a:path>
              <a:path w="1554479" h="1524000">
                <a:moveTo>
                  <a:pt x="1210055" y="203199"/>
                </a:moveTo>
                <a:lnTo>
                  <a:pt x="999849" y="203199"/>
                </a:lnTo>
                <a:lnTo>
                  <a:pt x="1000480" y="190499"/>
                </a:lnTo>
                <a:lnTo>
                  <a:pt x="1076809" y="50799"/>
                </a:lnTo>
                <a:lnTo>
                  <a:pt x="1241138" y="152399"/>
                </a:lnTo>
                <a:lnTo>
                  <a:pt x="1210055" y="203199"/>
                </a:lnTo>
                <a:close/>
              </a:path>
              <a:path w="1554479" h="1524000">
                <a:moveTo>
                  <a:pt x="962906" y="190499"/>
                </a:moveTo>
                <a:lnTo>
                  <a:pt x="588081" y="190499"/>
                </a:lnTo>
                <a:lnTo>
                  <a:pt x="652898" y="165099"/>
                </a:lnTo>
                <a:lnTo>
                  <a:pt x="895054" y="165099"/>
                </a:lnTo>
                <a:lnTo>
                  <a:pt x="911071" y="177799"/>
                </a:lnTo>
                <a:lnTo>
                  <a:pt x="945781" y="177799"/>
                </a:lnTo>
                <a:lnTo>
                  <a:pt x="962906" y="190499"/>
                </a:lnTo>
                <a:close/>
              </a:path>
              <a:path w="1554479" h="1524000">
                <a:moveTo>
                  <a:pt x="162114" y="1231899"/>
                </a:moveTo>
                <a:lnTo>
                  <a:pt x="64980" y="1079499"/>
                </a:lnTo>
                <a:lnTo>
                  <a:pt x="201540" y="990599"/>
                </a:lnTo>
                <a:lnTo>
                  <a:pt x="206593" y="990599"/>
                </a:lnTo>
                <a:lnTo>
                  <a:pt x="205965" y="977899"/>
                </a:lnTo>
                <a:lnTo>
                  <a:pt x="195621" y="952499"/>
                </a:lnTo>
                <a:lnTo>
                  <a:pt x="186842" y="927099"/>
                </a:lnTo>
                <a:lnTo>
                  <a:pt x="179658" y="901699"/>
                </a:lnTo>
                <a:lnTo>
                  <a:pt x="174103" y="863599"/>
                </a:lnTo>
                <a:lnTo>
                  <a:pt x="0" y="863599"/>
                </a:lnTo>
                <a:lnTo>
                  <a:pt x="0" y="660399"/>
                </a:lnTo>
                <a:lnTo>
                  <a:pt x="174103" y="660399"/>
                </a:lnTo>
                <a:lnTo>
                  <a:pt x="179950" y="634999"/>
                </a:lnTo>
                <a:lnTo>
                  <a:pt x="187510" y="596899"/>
                </a:lnTo>
                <a:lnTo>
                  <a:pt x="196726" y="571499"/>
                </a:lnTo>
                <a:lnTo>
                  <a:pt x="207542" y="546099"/>
                </a:lnTo>
                <a:lnTo>
                  <a:pt x="208170" y="546099"/>
                </a:lnTo>
                <a:lnTo>
                  <a:pt x="207542" y="533399"/>
                </a:lnTo>
                <a:lnTo>
                  <a:pt x="202490" y="533399"/>
                </a:lnTo>
                <a:lnTo>
                  <a:pt x="98404" y="482599"/>
                </a:lnTo>
                <a:lnTo>
                  <a:pt x="96827" y="482599"/>
                </a:lnTo>
                <a:lnTo>
                  <a:pt x="94301" y="469899"/>
                </a:lnTo>
                <a:lnTo>
                  <a:pt x="90519" y="469899"/>
                </a:lnTo>
                <a:lnTo>
                  <a:pt x="65608" y="457199"/>
                </a:lnTo>
                <a:lnTo>
                  <a:pt x="93367" y="419099"/>
                </a:lnTo>
                <a:lnTo>
                  <a:pt x="95572" y="419099"/>
                </a:lnTo>
                <a:lnTo>
                  <a:pt x="97455" y="406399"/>
                </a:lnTo>
                <a:lnTo>
                  <a:pt x="161808" y="292099"/>
                </a:lnTo>
                <a:lnTo>
                  <a:pt x="290498" y="380999"/>
                </a:lnTo>
                <a:lnTo>
                  <a:pt x="638810" y="380999"/>
                </a:lnTo>
                <a:lnTo>
                  <a:pt x="596939" y="393699"/>
                </a:lnTo>
                <a:lnTo>
                  <a:pt x="557600" y="419099"/>
                </a:lnTo>
                <a:lnTo>
                  <a:pt x="521098" y="444499"/>
                </a:lnTo>
                <a:lnTo>
                  <a:pt x="487742" y="469899"/>
                </a:lnTo>
                <a:lnTo>
                  <a:pt x="457837" y="507999"/>
                </a:lnTo>
                <a:lnTo>
                  <a:pt x="431691" y="546099"/>
                </a:lnTo>
                <a:lnTo>
                  <a:pt x="409610" y="584199"/>
                </a:lnTo>
                <a:lnTo>
                  <a:pt x="391902" y="622299"/>
                </a:lnTo>
                <a:lnTo>
                  <a:pt x="378874" y="673099"/>
                </a:lnTo>
                <a:lnTo>
                  <a:pt x="370832" y="711199"/>
                </a:lnTo>
                <a:lnTo>
                  <a:pt x="368083" y="761999"/>
                </a:lnTo>
                <a:lnTo>
                  <a:pt x="370832" y="812799"/>
                </a:lnTo>
                <a:lnTo>
                  <a:pt x="378874" y="850899"/>
                </a:lnTo>
                <a:lnTo>
                  <a:pt x="391902" y="901699"/>
                </a:lnTo>
                <a:lnTo>
                  <a:pt x="409610" y="939799"/>
                </a:lnTo>
                <a:lnTo>
                  <a:pt x="431691" y="977899"/>
                </a:lnTo>
                <a:lnTo>
                  <a:pt x="457837" y="1015999"/>
                </a:lnTo>
                <a:lnTo>
                  <a:pt x="487742" y="1041399"/>
                </a:lnTo>
                <a:lnTo>
                  <a:pt x="521098" y="1079499"/>
                </a:lnTo>
                <a:lnTo>
                  <a:pt x="557600" y="1104899"/>
                </a:lnTo>
                <a:lnTo>
                  <a:pt x="596939" y="1130299"/>
                </a:lnTo>
                <a:lnTo>
                  <a:pt x="638810" y="1142999"/>
                </a:lnTo>
                <a:lnTo>
                  <a:pt x="682904" y="1155699"/>
                </a:lnTo>
                <a:lnTo>
                  <a:pt x="304370" y="1155699"/>
                </a:lnTo>
                <a:lnTo>
                  <a:pt x="162114" y="1231899"/>
                </a:lnTo>
                <a:close/>
              </a:path>
              <a:path w="1554479" h="1524000">
                <a:moveTo>
                  <a:pt x="1448265" y="380999"/>
                </a:moveTo>
                <a:lnTo>
                  <a:pt x="1250284" y="380999"/>
                </a:lnTo>
                <a:lnTo>
                  <a:pt x="1398842" y="292099"/>
                </a:lnTo>
                <a:lnTo>
                  <a:pt x="1448265" y="380999"/>
                </a:lnTo>
                <a:close/>
              </a:path>
              <a:path w="1554479" h="1524000">
                <a:moveTo>
                  <a:pt x="1226422" y="1168399"/>
                </a:moveTo>
                <a:lnTo>
                  <a:pt x="824161" y="1168399"/>
                </a:lnTo>
                <a:lnTo>
                  <a:pt x="870173" y="1155699"/>
                </a:lnTo>
                <a:lnTo>
                  <a:pt x="914268" y="1142999"/>
                </a:lnTo>
                <a:lnTo>
                  <a:pt x="956138" y="1130299"/>
                </a:lnTo>
                <a:lnTo>
                  <a:pt x="995478" y="1104899"/>
                </a:lnTo>
                <a:lnTo>
                  <a:pt x="1031979" y="1079499"/>
                </a:lnTo>
                <a:lnTo>
                  <a:pt x="1065336" y="1054099"/>
                </a:lnTo>
                <a:lnTo>
                  <a:pt x="1095241" y="1015999"/>
                </a:lnTo>
                <a:lnTo>
                  <a:pt x="1121387" y="977899"/>
                </a:lnTo>
                <a:lnTo>
                  <a:pt x="1143467" y="939799"/>
                </a:lnTo>
                <a:lnTo>
                  <a:pt x="1161175" y="901699"/>
                </a:lnTo>
                <a:lnTo>
                  <a:pt x="1174204" y="850899"/>
                </a:lnTo>
                <a:lnTo>
                  <a:pt x="1182246" y="812799"/>
                </a:lnTo>
                <a:lnTo>
                  <a:pt x="1184995" y="761999"/>
                </a:lnTo>
                <a:lnTo>
                  <a:pt x="1182246" y="711199"/>
                </a:lnTo>
                <a:lnTo>
                  <a:pt x="1174204" y="673099"/>
                </a:lnTo>
                <a:lnTo>
                  <a:pt x="1161175" y="622299"/>
                </a:lnTo>
                <a:lnTo>
                  <a:pt x="1143467" y="584199"/>
                </a:lnTo>
                <a:lnTo>
                  <a:pt x="1121387" y="546099"/>
                </a:lnTo>
                <a:lnTo>
                  <a:pt x="1095241" y="507999"/>
                </a:lnTo>
                <a:lnTo>
                  <a:pt x="1065336" y="469899"/>
                </a:lnTo>
                <a:lnTo>
                  <a:pt x="1031979" y="444499"/>
                </a:lnTo>
                <a:lnTo>
                  <a:pt x="995478" y="419099"/>
                </a:lnTo>
                <a:lnTo>
                  <a:pt x="956138" y="393699"/>
                </a:lnTo>
                <a:lnTo>
                  <a:pt x="914268" y="380999"/>
                </a:lnTo>
                <a:lnTo>
                  <a:pt x="870173" y="368299"/>
                </a:lnTo>
                <a:lnTo>
                  <a:pt x="824161" y="355599"/>
                </a:lnTo>
                <a:lnTo>
                  <a:pt x="1223701" y="355599"/>
                </a:lnTo>
                <a:lnTo>
                  <a:pt x="1243976" y="380999"/>
                </a:lnTo>
                <a:lnTo>
                  <a:pt x="1448265" y="380999"/>
                </a:lnTo>
                <a:lnTo>
                  <a:pt x="1490627" y="457199"/>
                </a:lnTo>
                <a:lnTo>
                  <a:pt x="1345538" y="546099"/>
                </a:lnTo>
                <a:lnTo>
                  <a:pt x="1343961" y="546099"/>
                </a:lnTo>
                <a:lnTo>
                  <a:pt x="1343330" y="558799"/>
                </a:lnTo>
                <a:lnTo>
                  <a:pt x="1343961" y="558799"/>
                </a:lnTo>
                <a:lnTo>
                  <a:pt x="1352610" y="584199"/>
                </a:lnTo>
                <a:lnTo>
                  <a:pt x="1360165" y="609599"/>
                </a:lnTo>
                <a:lnTo>
                  <a:pt x="1366715" y="634999"/>
                </a:lnTo>
                <a:lnTo>
                  <a:pt x="1372348" y="660399"/>
                </a:lnTo>
                <a:lnTo>
                  <a:pt x="1554024" y="660399"/>
                </a:lnTo>
                <a:lnTo>
                  <a:pt x="1554024" y="863599"/>
                </a:lnTo>
                <a:lnTo>
                  <a:pt x="1372979" y="863599"/>
                </a:lnTo>
                <a:lnTo>
                  <a:pt x="1368844" y="888999"/>
                </a:lnTo>
                <a:lnTo>
                  <a:pt x="1364029" y="901699"/>
                </a:lnTo>
                <a:lnTo>
                  <a:pt x="1358564" y="927099"/>
                </a:lnTo>
                <a:lnTo>
                  <a:pt x="1352477" y="952499"/>
                </a:lnTo>
                <a:lnTo>
                  <a:pt x="1349816" y="952499"/>
                </a:lnTo>
                <a:lnTo>
                  <a:pt x="1347036" y="965199"/>
                </a:lnTo>
                <a:lnTo>
                  <a:pt x="1344138" y="977899"/>
                </a:lnTo>
                <a:lnTo>
                  <a:pt x="1340492" y="977899"/>
                </a:lnTo>
                <a:lnTo>
                  <a:pt x="1341753" y="990599"/>
                </a:lnTo>
                <a:lnTo>
                  <a:pt x="1344592" y="990599"/>
                </a:lnTo>
                <a:lnTo>
                  <a:pt x="1490942" y="1079499"/>
                </a:lnTo>
                <a:lnTo>
                  <a:pt x="1446785" y="1142999"/>
                </a:lnTo>
                <a:lnTo>
                  <a:pt x="1244922" y="1142999"/>
                </a:lnTo>
                <a:lnTo>
                  <a:pt x="1226422" y="1168399"/>
                </a:lnTo>
                <a:close/>
              </a:path>
              <a:path w="1554479" h="1524000">
                <a:moveTo>
                  <a:pt x="1384964" y="1231899"/>
                </a:moveTo>
                <a:lnTo>
                  <a:pt x="1251861" y="1142999"/>
                </a:lnTo>
                <a:lnTo>
                  <a:pt x="1446785" y="1142999"/>
                </a:lnTo>
                <a:lnTo>
                  <a:pt x="1384964" y="1231899"/>
                </a:lnTo>
                <a:close/>
              </a:path>
              <a:path w="1554479" h="1524000">
                <a:moveTo>
                  <a:pt x="469960" y="1485899"/>
                </a:moveTo>
                <a:lnTo>
                  <a:pt x="314460" y="1384299"/>
                </a:lnTo>
                <a:lnTo>
                  <a:pt x="393000" y="1244599"/>
                </a:lnTo>
                <a:lnTo>
                  <a:pt x="395524" y="1244599"/>
                </a:lnTo>
                <a:lnTo>
                  <a:pt x="395524" y="1231899"/>
                </a:lnTo>
                <a:lnTo>
                  <a:pt x="393316" y="1231899"/>
                </a:lnTo>
                <a:lnTo>
                  <a:pt x="371498" y="1219199"/>
                </a:lnTo>
                <a:lnTo>
                  <a:pt x="350538" y="1193799"/>
                </a:lnTo>
                <a:lnTo>
                  <a:pt x="330464" y="1181099"/>
                </a:lnTo>
                <a:lnTo>
                  <a:pt x="311306" y="1155699"/>
                </a:lnTo>
                <a:lnTo>
                  <a:pt x="682904" y="1155699"/>
                </a:lnTo>
                <a:lnTo>
                  <a:pt x="728916" y="1168399"/>
                </a:lnTo>
                <a:lnTo>
                  <a:pt x="1226422" y="1168399"/>
                </a:lnTo>
                <a:lnTo>
                  <a:pt x="1206916" y="1181099"/>
                </a:lnTo>
                <a:lnTo>
                  <a:pt x="1186463" y="1206499"/>
                </a:lnTo>
                <a:lnTo>
                  <a:pt x="1165124" y="1231899"/>
                </a:lnTo>
                <a:lnTo>
                  <a:pt x="1210201" y="1320799"/>
                </a:lnTo>
                <a:lnTo>
                  <a:pt x="994802" y="1320799"/>
                </a:lnTo>
                <a:lnTo>
                  <a:pt x="964247" y="1333499"/>
                </a:lnTo>
                <a:lnTo>
                  <a:pt x="551336" y="1333499"/>
                </a:lnTo>
                <a:lnTo>
                  <a:pt x="469960" y="1485899"/>
                </a:lnTo>
                <a:close/>
              </a:path>
              <a:path w="1554479" h="1524000">
                <a:moveTo>
                  <a:pt x="1080909" y="1485899"/>
                </a:moveTo>
                <a:lnTo>
                  <a:pt x="1001111" y="1333499"/>
                </a:lnTo>
                <a:lnTo>
                  <a:pt x="1000480" y="1333499"/>
                </a:lnTo>
                <a:lnTo>
                  <a:pt x="999218" y="1320799"/>
                </a:lnTo>
                <a:lnTo>
                  <a:pt x="1210201" y="1320799"/>
                </a:lnTo>
                <a:lnTo>
                  <a:pt x="1242399" y="1384299"/>
                </a:lnTo>
                <a:lnTo>
                  <a:pt x="1080909" y="1485899"/>
                </a:lnTo>
                <a:close/>
              </a:path>
              <a:path w="1554479" h="1524000">
                <a:moveTo>
                  <a:pt x="901835" y="1358899"/>
                </a:moveTo>
                <a:lnTo>
                  <a:pt x="654105" y="1358899"/>
                </a:lnTo>
                <a:lnTo>
                  <a:pt x="621318" y="1346199"/>
                </a:lnTo>
                <a:lnTo>
                  <a:pt x="588944" y="1346199"/>
                </a:lnTo>
                <a:lnTo>
                  <a:pt x="557013" y="1333499"/>
                </a:lnTo>
                <a:lnTo>
                  <a:pt x="964247" y="1333499"/>
                </a:lnTo>
                <a:lnTo>
                  <a:pt x="901835" y="1358899"/>
                </a:lnTo>
                <a:close/>
              </a:path>
              <a:path w="1554479" h="1524000">
                <a:moveTo>
                  <a:pt x="866746" y="1523999"/>
                </a:moveTo>
                <a:lnTo>
                  <a:pt x="690747" y="1523999"/>
                </a:lnTo>
                <a:lnTo>
                  <a:pt x="690747" y="1371599"/>
                </a:lnTo>
                <a:lnTo>
                  <a:pt x="691378" y="1371599"/>
                </a:lnTo>
                <a:lnTo>
                  <a:pt x="691378" y="1358899"/>
                </a:lnTo>
                <a:lnTo>
                  <a:pt x="866746" y="1358899"/>
                </a:lnTo>
                <a:lnTo>
                  <a:pt x="866746" y="1523999"/>
                </a:lnTo>
                <a:close/>
              </a:path>
            </a:pathLst>
          </a:custGeom>
          <a:solidFill>
            <a:srgbClr val="004AAC"/>
          </a:solidFill>
        </p:spPr>
        <p:txBody>
          <a:bodyPr wrap="square" lIns="0" tIns="0" rIns="0" bIns="0" rtlCol="0"/>
          <a:lstStyle/>
          <a:p>
            <a:endParaRPr/>
          </a:p>
        </p:txBody>
      </p:sp>
      <p:sp>
        <p:nvSpPr>
          <p:cNvPr id="23" name="object 23"/>
          <p:cNvSpPr/>
          <p:nvPr/>
        </p:nvSpPr>
        <p:spPr>
          <a:xfrm>
            <a:off x="8500224" y="6900197"/>
            <a:ext cx="1564005" cy="1536700"/>
          </a:xfrm>
          <a:custGeom>
            <a:avLst/>
            <a:gdLst/>
            <a:ahLst/>
            <a:cxnLst/>
            <a:rect l="l" t="t" r="r" b="b"/>
            <a:pathLst>
              <a:path w="1564004" h="1536700">
                <a:moveTo>
                  <a:pt x="628256" y="190499"/>
                </a:moveTo>
                <a:lnTo>
                  <a:pt x="592655" y="190499"/>
                </a:lnTo>
                <a:lnTo>
                  <a:pt x="656920" y="165099"/>
                </a:lnTo>
                <a:lnTo>
                  <a:pt x="689170" y="165099"/>
                </a:lnTo>
                <a:lnTo>
                  <a:pt x="689170" y="0"/>
                </a:lnTo>
                <a:lnTo>
                  <a:pt x="701471" y="0"/>
                </a:lnTo>
                <a:lnTo>
                  <a:pt x="701471" y="165099"/>
                </a:lnTo>
                <a:lnTo>
                  <a:pt x="698317" y="177799"/>
                </a:lnTo>
                <a:lnTo>
                  <a:pt x="660561" y="177799"/>
                </a:lnTo>
                <a:lnTo>
                  <a:pt x="628256" y="190499"/>
                </a:lnTo>
                <a:close/>
              </a:path>
              <a:path w="1564004" h="1536700">
                <a:moveTo>
                  <a:pt x="876524" y="165099"/>
                </a:moveTo>
                <a:lnTo>
                  <a:pt x="865799" y="165099"/>
                </a:lnTo>
                <a:lnTo>
                  <a:pt x="865799" y="0"/>
                </a:lnTo>
                <a:lnTo>
                  <a:pt x="876524" y="0"/>
                </a:lnTo>
                <a:lnTo>
                  <a:pt x="876524" y="165099"/>
                </a:lnTo>
                <a:close/>
              </a:path>
              <a:path w="1564004" h="1536700">
                <a:moveTo>
                  <a:pt x="400885" y="292099"/>
                </a:moveTo>
                <a:lnTo>
                  <a:pt x="391108" y="292099"/>
                </a:lnTo>
                <a:lnTo>
                  <a:pt x="315094" y="165099"/>
                </a:lnTo>
                <a:lnTo>
                  <a:pt x="313517" y="165099"/>
                </a:lnTo>
                <a:lnTo>
                  <a:pt x="314463" y="152399"/>
                </a:lnTo>
                <a:lnTo>
                  <a:pt x="481315" y="50799"/>
                </a:lnTo>
                <a:lnTo>
                  <a:pt x="489200" y="50799"/>
                </a:lnTo>
                <a:lnTo>
                  <a:pt x="495709" y="63499"/>
                </a:lnTo>
                <a:lnTo>
                  <a:pt x="481946" y="63499"/>
                </a:lnTo>
                <a:lnTo>
                  <a:pt x="327395" y="165099"/>
                </a:lnTo>
                <a:lnTo>
                  <a:pt x="400885" y="292099"/>
                </a:lnTo>
                <a:close/>
              </a:path>
              <a:path w="1564004" h="1536700">
                <a:moveTo>
                  <a:pt x="1012150" y="203199"/>
                </a:moveTo>
                <a:lnTo>
                  <a:pt x="1000795" y="203199"/>
                </a:lnTo>
                <a:lnTo>
                  <a:pt x="1077124" y="50799"/>
                </a:lnTo>
                <a:lnTo>
                  <a:pt x="1085010" y="50799"/>
                </a:lnTo>
                <a:lnTo>
                  <a:pt x="1105472" y="63499"/>
                </a:lnTo>
                <a:lnTo>
                  <a:pt x="1085009" y="63499"/>
                </a:lnTo>
                <a:lnTo>
                  <a:pt x="1012150" y="203199"/>
                </a:lnTo>
                <a:close/>
              </a:path>
              <a:path w="1564004" h="1536700">
                <a:moveTo>
                  <a:pt x="564268" y="203199"/>
                </a:moveTo>
                <a:lnTo>
                  <a:pt x="550390" y="203199"/>
                </a:lnTo>
                <a:lnTo>
                  <a:pt x="481946" y="63499"/>
                </a:lnTo>
                <a:lnTo>
                  <a:pt x="495709" y="63499"/>
                </a:lnTo>
                <a:lnTo>
                  <a:pt x="560798" y="190499"/>
                </a:lnTo>
                <a:lnTo>
                  <a:pt x="596129" y="190499"/>
                </a:lnTo>
                <a:lnTo>
                  <a:pt x="564268" y="203199"/>
                </a:lnTo>
                <a:close/>
              </a:path>
              <a:path w="1564004" h="1536700">
                <a:moveTo>
                  <a:pt x="1260062" y="393699"/>
                </a:moveTo>
                <a:lnTo>
                  <a:pt x="1245868" y="393699"/>
                </a:lnTo>
                <a:lnTo>
                  <a:pt x="1225835" y="368299"/>
                </a:lnTo>
                <a:lnTo>
                  <a:pt x="1204589" y="342899"/>
                </a:lnTo>
                <a:lnTo>
                  <a:pt x="1182220" y="317499"/>
                </a:lnTo>
                <a:lnTo>
                  <a:pt x="1158815" y="304799"/>
                </a:lnTo>
                <a:lnTo>
                  <a:pt x="1155346" y="304799"/>
                </a:lnTo>
                <a:lnTo>
                  <a:pt x="1154715" y="292099"/>
                </a:lnTo>
                <a:lnTo>
                  <a:pt x="1157869" y="292099"/>
                </a:lnTo>
                <a:lnTo>
                  <a:pt x="1239560" y="165099"/>
                </a:lnTo>
                <a:lnTo>
                  <a:pt x="1085009" y="63499"/>
                </a:lnTo>
                <a:lnTo>
                  <a:pt x="1105472" y="63499"/>
                </a:lnTo>
                <a:lnTo>
                  <a:pt x="1248707" y="152399"/>
                </a:lnTo>
                <a:lnTo>
                  <a:pt x="1250915" y="152399"/>
                </a:lnTo>
                <a:lnTo>
                  <a:pt x="1251231" y="165099"/>
                </a:lnTo>
                <a:lnTo>
                  <a:pt x="1250600" y="165099"/>
                </a:lnTo>
                <a:lnTo>
                  <a:pt x="1165124" y="292099"/>
                </a:lnTo>
                <a:lnTo>
                  <a:pt x="1188528" y="317499"/>
                </a:lnTo>
                <a:lnTo>
                  <a:pt x="1210897" y="330199"/>
                </a:lnTo>
                <a:lnTo>
                  <a:pt x="1232143" y="355599"/>
                </a:lnTo>
                <a:lnTo>
                  <a:pt x="1252177" y="380999"/>
                </a:lnTo>
                <a:lnTo>
                  <a:pt x="1280518" y="380999"/>
                </a:lnTo>
                <a:lnTo>
                  <a:pt x="1260062" y="393699"/>
                </a:lnTo>
                <a:close/>
              </a:path>
              <a:path w="1564004" h="1536700">
                <a:moveTo>
                  <a:pt x="919942" y="177799"/>
                </a:moveTo>
                <a:lnTo>
                  <a:pt x="864853" y="177799"/>
                </a:lnTo>
                <a:lnTo>
                  <a:pt x="865169" y="165099"/>
                </a:lnTo>
                <a:lnTo>
                  <a:pt x="905462" y="165099"/>
                </a:lnTo>
                <a:lnTo>
                  <a:pt x="919942" y="177799"/>
                </a:lnTo>
                <a:close/>
              </a:path>
              <a:path w="1564004" h="1536700">
                <a:moveTo>
                  <a:pt x="967559" y="190499"/>
                </a:moveTo>
                <a:lnTo>
                  <a:pt x="916605" y="190499"/>
                </a:lnTo>
                <a:lnTo>
                  <a:pt x="901086" y="177799"/>
                </a:lnTo>
                <a:lnTo>
                  <a:pt x="950975" y="177799"/>
                </a:lnTo>
                <a:lnTo>
                  <a:pt x="967559" y="190499"/>
                </a:lnTo>
                <a:close/>
              </a:path>
              <a:path w="1564004" h="1536700">
                <a:moveTo>
                  <a:pt x="1000164" y="203199"/>
                </a:moveTo>
                <a:lnTo>
                  <a:pt x="965351" y="203199"/>
                </a:lnTo>
                <a:lnTo>
                  <a:pt x="948767" y="190499"/>
                </a:lnTo>
                <a:lnTo>
                  <a:pt x="983965" y="190499"/>
                </a:lnTo>
                <a:lnTo>
                  <a:pt x="1000164" y="203199"/>
                </a:lnTo>
                <a:close/>
              </a:path>
              <a:path w="1564004" h="1536700">
                <a:moveTo>
                  <a:pt x="1008365" y="215899"/>
                </a:moveTo>
                <a:lnTo>
                  <a:pt x="997956" y="215899"/>
                </a:lnTo>
                <a:lnTo>
                  <a:pt x="981757" y="203199"/>
                </a:lnTo>
                <a:lnTo>
                  <a:pt x="1010888" y="203199"/>
                </a:lnTo>
                <a:lnTo>
                  <a:pt x="1008365" y="215899"/>
                </a:lnTo>
                <a:close/>
              </a:path>
              <a:path w="1564004" h="1536700">
                <a:moveTo>
                  <a:pt x="109765" y="406399"/>
                </a:moveTo>
                <a:lnTo>
                  <a:pt x="98098" y="406399"/>
                </a:lnTo>
                <a:lnTo>
                  <a:pt x="162436" y="304799"/>
                </a:lnTo>
                <a:lnTo>
                  <a:pt x="163385" y="292099"/>
                </a:lnTo>
                <a:lnTo>
                  <a:pt x="170643" y="292099"/>
                </a:lnTo>
                <a:lnTo>
                  <a:pt x="189026" y="304799"/>
                </a:lnTo>
                <a:lnTo>
                  <a:pt x="169065" y="304799"/>
                </a:lnTo>
                <a:lnTo>
                  <a:pt x="109765" y="406399"/>
                </a:lnTo>
                <a:close/>
              </a:path>
              <a:path w="1564004" h="1536700">
                <a:moveTo>
                  <a:pt x="319140" y="380999"/>
                </a:moveTo>
                <a:lnTo>
                  <a:pt x="300585" y="380999"/>
                </a:lnTo>
                <a:lnTo>
                  <a:pt x="321925" y="355599"/>
                </a:lnTo>
                <a:lnTo>
                  <a:pt x="344269" y="342899"/>
                </a:lnTo>
                <a:lnTo>
                  <a:pt x="367560" y="317499"/>
                </a:lnTo>
                <a:lnTo>
                  <a:pt x="391739" y="292099"/>
                </a:lnTo>
                <a:lnTo>
                  <a:pt x="403724" y="292099"/>
                </a:lnTo>
                <a:lnTo>
                  <a:pt x="403093" y="304799"/>
                </a:lnTo>
                <a:lnTo>
                  <a:pt x="399624" y="304799"/>
                </a:lnTo>
                <a:lnTo>
                  <a:pt x="375446" y="317499"/>
                </a:lnTo>
                <a:lnTo>
                  <a:pt x="352154" y="342899"/>
                </a:lnTo>
                <a:lnTo>
                  <a:pt x="329810" y="368299"/>
                </a:lnTo>
                <a:lnTo>
                  <a:pt x="319140" y="380999"/>
                </a:lnTo>
                <a:close/>
              </a:path>
              <a:path w="1564004" h="1536700">
                <a:moveTo>
                  <a:pt x="1280518" y="380999"/>
                </a:moveTo>
                <a:lnTo>
                  <a:pt x="1252177" y="380999"/>
                </a:lnTo>
                <a:lnTo>
                  <a:pt x="1400735" y="292099"/>
                </a:lnTo>
                <a:lnTo>
                  <a:pt x="1407043" y="292099"/>
                </a:lnTo>
                <a:lnTo>
                  <a:pt x="1408620" y="304799"/>
                </a:lnTo>
                <a:lnTo>
                  <a:pt x="1403258" y="304799"/>
                </a:lnTo>
                <a:lnTo>
                  <a:pt x="1280518" y="380999"/>
                </a:lnTo>
                <a:close/>
              </a:path>
              <a:path w="1564004" h="1536700">
                <a:moveTo>
                  <a:pt x="308470" y="393699"/>
                </a:moveTo>
                <a:lnTo>
                  <a:pt x="291753" y="393699"/>
                </a:lnTo>
                <a:lnTo>
                  <a:pt x="169065" y="304799"/>
                </a:lnTo>
                <a:lnTo>
                  <a:pt x="189026" y="304799"/>
                </a:lnTo>
                <a:lnTo>
                  <a:pt x="299324" y="380999"/>
                </a:lnTo>
                <a:lnTo>
                  <a:pt x="319140" y="380999"/>
                </a:lnTo>
                <a:lnTo>
                  <a:pt x="308470" y="393699"/>
                </a:lnTo>
                <a:close/>
              </a:path>
              <a:path w="1564004" h="1536700">
                <a:moveTo>
                  <a:pt x="1563801" y="876299"/>
                </a:moveTo>
                <a:lnTo>
                  <a:pt x="1371717" y="876299"/>
                </a:lnTo>
                <a:lnTo>
                  <a:pt x="1371717" y="863599"/>
                </a:lnTo>
                <a:lnTo>
                  <a:pt x="1554024" y="863599"/>
                </a:lnTo>
                <a:lnTo>
                  <a:pt x="1554024" y="673099"/>
                </a:lnTo>
                <a:lnTo>
                  <a:pt x="1373294" y="673099"/>
                </a:lnTo>
                <a:lnTo>
                  <a:pt x="1367306" y="634999"/>
                </a:lnTo>
                <a:lnTo>
                  <a:pt x="1360638" y="609599"/>
                </a:lnTo>
                <a:lnTo>
                  <a:pt x="1353201" y="584199"/>
                </a:lnTo>
                <a:lnTo>
                  <a:pt x="1344907" y="558799"/>
                </a:lnTo>
                <a:lnTo>
                  <a:pt x="1343330" y="558799"/>
                </a:lnTo>
                <a:lnTo>
                  <a:pt x="1344907" y="546099"/>
                </a:lnTo>
                <a:lnTo>
                  <a:pt x="1348692" y="546099"/>
                </a:lnTo>
                <a:lnTo>
                  <a:pt x="1489365" y="457199"/>
                </a:lnTo>
                <a:lnTo>
                  <a:pt x="1403258" y="304799"/>
                </a:lnTo>
                <a:lnTo>
                  <a:pt x="1408620" y="304799"/>
                </a:lnTo>
                <a:lnTo>
                  <a:pt x="1500404" y="457199"/>
                </a:lnTo>
                <a:lnTo>
                  <a:pt x="1498827" y="457199"/>
                </a:lnTo>
                <a:lnTo>
                  <a:pt x="1354370" y="558799"/>
                </a:lnTo>
                <a:lnTo>
                  <a:pt x="1362526" y="584199"/>
                </a:lnTo>
                <a:lnTo>
                  <a:pt x="1369943" y="609599"/>
                </a:lnTo>
                <a:lnTo>
                  <a:pt x="1376591" y="634999"/>
                </a:lnTo>
                <a:lnTo>
                  <a:pt x="1382441" y="660399"/>
                </a:lnTo>
                <a:lnTo>
                  <a:pt x="1563801" y="660399"/>
                </a:lnTo>
                <a:lnTo>
                  <a:pt x="1563801" y="876299"/>
                </a:lnTo>
                <a:close/>
              </a:path>
              <a:path w="1564004" h="1536700">
                <a:moveTo>
                  <a:pt x="829815" y="1181099"/>
                </a:moveTo>
                <a:lnTo>
                  <a:pt x="733356" y="1181099"/>
                </a:lnTo>
                <a:lnTo>
                  <a:pt x="686743" y="1168399"/>
                </a:lnTo>
                <a:lnTo>
                  <a:pt x="642059" y="1155699"/>
                </a:lnTo>
                <a:lnTo>
                  <a:pt x="599619" y="1130299"/>
                </a:lnTo>
                <a:lnTo>
                  <a:pt x="559734" y="1117599"/>
                </a:lnTo>
                <a:lnTo>
                  <a:pt x="522718" y="1092199"/>
                </a:lnTo>
                <a:lnTo>
                  <a:pt x="488885" y="1054099"/>
                </a:lnTo>
                <a:lnTo>
                  <a:pt x="458547" y="1028699"/>
                </a:lnTo>
                <a:lnTo>
                  <a:pt x="432017" y="990599"/>
                </a:lnTo>
                <a:lnTo>
                  <a:pt x="409608" y="952499"/>
                </a:lnTo>
                <a:lnTo>
                  <a:pt x="391635" y="901699"/>
                </a:lnTo>
                <a:lnTo>
                  <a:pt x="378409" y="863599"/>
                </a:lnTo>
                <a:lnTo>
                  <a:pt x="370243" y="812799"/>
                </a:lnTo>
                <a:lnTo>
                  <a:pt x="367452" y="761999"/>
                </a:lnTo>
                <a:lnTo>
                  <a:pt x="370243" y="723899"/>
                </a:lnTo>
                <a:lnTo>
                  <a:pt x="378409" y="673099"/>
                </a:lnTo>
                <a:lnTo>
                  <a:pt x="391635" y="622299"/>
                </a:lnTo>
                <a:lnTo>
                  <a:pt x="409608" y="584199"/>
                </a:lnTo>
                <a:lnTo>
                  <a:pt x="432017" y="546099"/>
                </a:lnTo>
                <a:lnTo>
                  <a:pt x="458547" y="507999"/>
                </a:lnTo>
                <a:lnTo>
                  <a:pt x="488885" y="469899"/>
                </a:lnTo>
                <a:lnTo>
                  <a:pt x="522718" y="444499"/>
                </a:lnTo>
                <a:lnTo>
                  <a:pt x="559734" y="419099"/>
                </a:lnTo>
                <a:lnTo>
                  <a:pt x="599619" y="393699"/>
                </a:lnTo>
                <a:lnTo>
                  <a:pt x="642059" y="380999"/>
                </a:lnTo>
                <a:lnTo>
                  <a:pt x="686743" y="368299"/>
                </a:lnTo>
                <a:lnTo>
                  <a:pt x="733356" y="355599"/>
                </a:lnTo>
                <a:lnTo>
                  <a:pt x="829815" y="355599"/>
                </a:lnTo>
                <a:lnTo>
                  <a:pt x="876428" y="368299"/>
                </a:lnTo>
                <a:lnTo>
                  <a:pt x="734687" y="368299"/>
                </a:lnTo>
                <a:lnTo>
                  <a:pt x="689358" y="380999"/>
                </a:lnTo>
                <a:lnTo>
                  <a:pt x="645903" y="393699"/>
                </a:lnTo>
                <a:lnTo>
                  <a:pt x="604628" y="406399"/>
                </a:lnTo>
                <a:lnTo>
                  <a:pt x="565838" y="431799"/>
                </a:lnTo>
                <a:lnTo>
                  <a:pt x="529836" y="457199"/>
                </a:lnTo>
                <a:lnTo>
                  <a:pt x="496928" y="482599"/>
                </a:lnTo>
                <a:lnTo>
                  <a:pt x="467419" y="520699"/>
                </a:lnTo>
                <a:lnTo>
                  <a:pt x="441613" y="546099"/>
                </a:lnTo>
                <a:lnTo>
                  <a:pt x="419816" y="584199"/>
                </a:lnTo>
                <a:lnTo>
                  <a:pt x="402332" y="634999"/>
                </a:lnTo>
                <a:lnTo>
                  <a:pt x="389466" y="673099"/>
                </a:lnTo>
                <a:lnTo>
                  <a:pt x="381522" y="723899"/>
                </a:lnTo>
                <a:lnTo>
                  <a:pt x="378807" y="761999"/>
                </a:lnTo>
                <a:lnTo>
                  <a:pt x="381522" y="812799"/>
                </a:lnTo>
                <a:lnTo>
                  <a:pt x="389466" y="863599"/>
                </a:lnTo>
                <a:lnTo>
                  <a:pt x="402332" y="901699"/>
                </a:lnTo>
                <a:lnTo>
                  <a:pt x="419816" y="939799"/>
                </a:lnTo>
                <a:lnTo>
                  <a:pt x="441613" y="977899"/>
                </a:lnTo>
                <a:lnTo>
                  <a:pt x="467419" y="1015999"/>
                </a:lnTo>
                <a:lnTo>
                  <a:pt x="496928" y="1054099"/>
                </a:lnTo>
                <a:lnTo>
                  <a:pt x="529836" y="1079499"/>
                </a:lnTo>
                <a:lnTo>
                  <a:pt x="565838" y="1104899"/>
                </a:lnTo>
                <a:lnTo>
                  <a:pt x="604628" y="1130299"/>
                </a:lnTo>
                <a:lnTo>
                  <a:pt x="645903" y="1142999"/>
                </a:lnTo>
                <a:lnTo>
                  <a:pt x="689358" y="1155699"/>
                </a:lnTo>
                <a:lnTo>
                  <a:pt x="734687" y="1168399"/>
                </a:lnTo>
                <a:lnTo>
                  <a:pt x="876428" y="1168399"/>
                </a:lnTo>
                <a:lnTo>
                  <a:pt x="829815" y="1181099"/>
                </a:lnTo>
                <a:close/>
              </a:path>
              <a:path w="1564004" h="1536700">
                <a:moveTo>
                  <a:pt x="876428" y="1168399"/>
                </a:moveTo>
                <a:lnTo>
                  <a:pt x="828484" y="1168399"/>
                </a:lnTo>
                <a:lnTo>
                  <a:pt x="873813" y="1155699"/>
                </a:lnTo>
                <a:lnTo>
                  <a:pt x="917267" y="1142999"/>
                </a:lnTo>
                <a:lnTo>
                  <a:pt x="958542" y="1130299"/>
                </a:lnTo>
                <a:lnTo>
                  <a:pt x="997333" y="1104899"/>
                </a:lnTo>
                <a:lnTo>
                  <a:pt x="1033335" y="1079499"/>
                </a:lnTo>
                <a:lnTo>
                  <a:pt x="1066243" y="1054099"/>
                </a:lnTo>
                <a:lnTo>
                  <a:pt x="1095752" y="1015999"/>
                </a:lnTo>
                <a:lnTo>
                  <a:pt x="1121558" y="977899"/>
                </a:lnTo>
                <a:lnTo>
                  <a:pt x="1143355" y="939799"/>
                </a:lnTo>
                <a:lnTo>
                  <a:pt x="1160839" y="901699"/>
                </a:lnTo>
                <a:lnTo>
                  <a:pt x="1173705" y="863599"/>
                </a:lnTo>
                <a:lnTo>
                  <a:pt x="1181648" y="812799"/>
                </a:lnTo>
                <a:lnTo>
                  <a:pt x="1184364" y="761999"/>
                </a:lnTo>
                <a:lnTo>
                  <a:pt x="1181648" y="723899"/>
                </a:lnTo>
                <a:lnTo>
                  <a:pt x="1173705" y="673099"/>
                </a:lnTo>
                <a:lnTo>
                  <a:pt x="1160839" y="634999"/>
                </a:lnTo>
                <a:lnTo>
                  <a:pt x="1143355" y="584199"/>
                </a:lnTo>
                <a:lnTo>
                  <a:pt x="1121558" y="546099"/>
                </a:lnTo>
                <a:lnTo>
                  <a:pt x="1095752" y="520699"/>
                </a:lnTo>
                <a:lnTo>
                  <a:pt x="1066243" y="482599"/>
                </a:lnTo>
                <a:lnTo>
                  <a:pt x="1033335" y="457199"/>
                </a:lnTo>
                <a:lnTo>
                  <a:pt x="997333" y="431799"/>
                </a:lnTo>
                <a:lnTo>
                  <a:pt x="958542" y="406399"/>
                </a:lnTo>
                <a:lnTo>
                  <a:pt x="917267" y="393699"/>
                </a:lnTo>
                <a:lnTo>
                  <a:pt x="873813" y="380999"/>
                </a:lnTo>
                <a:lnTo>
                  <a:pt x="828484" y="368299"/>
                </a:lnTo>
                <a:lnTo>
                  <a:pt x="876428" y="368299"/>
                </a:lnTo>
                <a:lnTo>
                  <a:pt x="921111" y="380999"/>
                </a:lnTo>
                <a:lnTo>
                  <a:pt x="963552" y="393699"/>
                </a:lnTo>
                <a:lnTo>
                  <a:pt x="1003437" y="419099"/>
                </a:lnTo>
                <a:lnTo>
                  <a:pt x="1040452" y="444499"/>
                </a:lnTo>
                <a:lnTo>
                  <a:pt x="1074286" y="469899"/>
                </a:lnTo>
                <a:lnTo>
                  <a:pt x="1104624" y="507999"/>
                </a:lnTo>
                <a:lnTo>
                  <a:pt x="1131154" y="546099"/>
                </a:lnTo>
                <a:lnTo>
                  <a:pt x="1153562" y="584199"/>
                </a:lnTo>
                <a:lnTo>
                  <a:pt x="1171536" y="622299"/>
                </a:lnTo>
                <a:lnTo>
                  <a:pt x="1184762" y="673099"/>
                </a:lnTo>
                <a:lnTo>
                  <a:pt x="1192927" y="723899"/>
                </a:lnTo>
                <a:lnTo>
                  <a:pt x="1195719" y="761999"/>
                </a:lnTo>
                <a:lnTo>
                  <a:pt x="1192927" y="812799"/>
                </a:lnTo>
                <a:lnTo>
                  <a:pt x="1184762" y="863599"/>
                </a:lnTo>
                <a:lnTo>
                  <a:pt x="1171536" y="901699"/>
                </a:lnTo>
                <a:lnTo>
                  <a:pt x="1153562" y="952499"/>
                </a:lnTo>
                <a:lnTo>
                  <a:pt x="1131154" y="990599"/>
                </a:lnTo>
                <a:lnTo>
                  <a:pt x="1104624" y="1028699"/>
                </a:lnTo>
                <a:lnTo>
                  <a:pt x="1074286" y="1054099"/>
                </a:lnTo>
                <a:lnTo>
                  <a:pt x="1040452" y="1092199"/>
                </a:lnTo>
                <a:lnTo>
                  <a:pt x="1003437" y="1117599"/>
                </a:lnTo>
                <a:lnTo>
                  <a:pt x="963552" y="1130299"/>
                </a:lnTo>
                <a:lnTo>
                  <a:pt x="921111" y="1155699"/>
                </a:lnTo>
                <a:lnTo>
                  <a:pt x="876428" y="1168399"/>
                </a:lnTo>
                <a:close/>
              </a:path>
              <a:path w="1564004" h="1536700">
                <a:moveTo>
                  <a:pt x="110393" y="419099"/>
                </a:moveTo>
                <a:lnTo>
                  <a:pt x="97777" y="419099"/>
                </a:lnTo>
                <a:lnTo>
                  <a:pt x="97149" y="406399"/>
                </a:lnTo>
                <a:lnTo>
                  <a:pt x="110393" y="406399"/>
                </a:lnTo>
                <a:lnTo>
                  <a:pt x="110393" y="419099"/>
                </a:lnTo>
                <a:close/>
              </a:path>
              <a:path w="1564004" h="1536700">
                <a:moveTo>
                  <a:pt x="79173" y="469899"/>
                </a:moveTo>
                <a:lnTo>
                  <a:pt x="66236" y="469899"/>
                </a:lnTo>
                <a:lnTo>
                  <a:pt x="93995" y="419099"/>
                </a:lnTo>
                <a:lnTo>
                  <a:pt x="103457" y="419099"/>
                </a:lnTo>
                <a:lnTo>
                  <a:pt x="101880" y="431799"/>
                </a:lnTo>
                <a:lnTo>
                  <a:pt x="79173" y="469899"/>
                </a:lnTo>
                <a:close/>
              </a:path>
              <a:path w="1564004" h="1536700">
                <a:moveTo>
                  <a:pt x="105340" y="482599"/>
                </a:moveTo>
                <a:lnTo>
                  <a:pt x="93367" y="482599"/>
                </a:lnTo>
                <a:lnTo>
                  <a:pt x="68440" y="469899"/>
                </a:lnTo>
                <a:lnTo>
                  <a:pt x="103763" y="469899"/>
                </a:lnTo>
                <a:lnTo>
                  <a:pt x="105340" y="482599"/>
                </a:lnTo>
                <a:close/>
              </a:path>
              <a:path w="1564004" h="1536700">
                <a:moveTo>
                  <a:pt x="219837" y="546099"/>
                </a:moveTo>
                <a:lnTo>
                  <a:pt x="205644" y="546099"/>
                </a:lnTo>
                <a:lnTo>
                  <a:pt x="101558" y="495299"/>
                </a:lnTo>
                <a:lnTo>
                  <a:pt x="99981" y="482599"/>
                </a:lnTo>
                <a:lnTo>
                  <a:pt x="110393" y="482599"/>
                </a:lnTo>
                <a:lnTo>
                  <a:pt x="209425" y="533399"/>
                </a:lnTo>
                <a:lnTo>
                  <a:pt x="217954" y="533399"/>
                </a:lnTo>
                <a:lnTo>
                  <a:pt x="219837" y="546099"/>
                </a:lnTo>
                <a:close/>
              </a:path>
              <a:path w="1564004" h="1536700">
                <a:moveTo>
                  <a:pt x="216683" y="990599"/>
                </a:moveTo>
                <a:lnTo>
                  <a:pt x="205965" y="990599"/>
                </a:lnTo>
                <a:lnTo>
                  <a:pt x="195800" y="965199"/>
                </a:lnTo>
                <a:lnTo>
                  <a:pt x="187117" y="927099"/>
                </a:lnTo>
                <a:lnTo>
                  <a:pt x="179972" y="901699"/>
                </a:lnTo>
                <a:lnTo>
                  <a:pt x="174424" y="876299"/>
                </a:lnTo>
                <a:lnTo>
                  <a:pt x="0" y="876299"/>
                </a:lnTo>
                <a:lnTo>
                  <a:pt x="0" y="673099"/>
                </a:lnTo>
                <a:lnTo>
                  <a:pt x="2525" y="660399"/>
                </a:lnTo>
                <a:lnTo>
                  <a:pt x="174424" y="660399"/>
                </a:lnTo>
                <a:lnTo>
                  <a:pt x="180396" y="634999"/>
                </a:lnTo>
                <a:lnTo>
                  <a:pt x="187906" y="609599"/>
                </a:lnTo>
                <a:lnTo>
                  <a:pt x="196955" y="571499"/>
                </a:lnTo>
                <a:lnTo>
                  <a:pt x="207542" y="546099"/>
                </a:lnTo>
                <a:lnTo>
                  <a:pt x="218260" y="546099"/>
                </a:lnTo>
                <a:lnTo>
                  <a:pt x="207629" y="584199"/>
                </a:lnTo>
                <a:lnTo>
                  <a:pt x="198508" y="609599"/>
                </a:lnTo>
                <a:lnTo>
                  <a:pt x="190984" y="634999"/>
                </a:lnTo>
                <a:lnTo>
                  <a:pt x="185142" y="673099"/>
                </a:lnTo>
                <a:lnTo>
                  <a:pt x="11039" y="673099"/>
                </a:lnTo>
                <a:lnTo>
                  <a:pt x="11039" y="863599"/>
                </a:lnTo>
                <a:lnTo>
                  <a:pt x="183886" y="863599"/>
                </a:lnTo>
                <a:lnTo>
                  <a:pt x="185142" y="876299"/>
                </a:lnTo>
                <a:lnTo>
                  <a:pt x="190518" y="901699"/>
                </a:lnTo>
                <a:lnTo>
                  <a:pt x="197605" y="927099"/>
                </a:lnTo>
                <a:lnTo>
                  <a:pt x="206346" y="952499"/>
                </a:lnTo>
                <a:lnTo>
                  <a:pt x="216683" y="990599"/>
                </a:lnTo>
                <a:close/>
              </a:path>
              <a:path w="1564004" h="1536700">
                <a:moveTo>
                  <a:pt x="597070" y="685799"/>
                </a:moveTo>
                <a:lnTo>
                  <a:pt x="585400" y="685799"/>
                </a:lnTo>
                <a:lnTo>
                  <a:pt x="586662" y="673099"/>
                </a:lnTo>
                <a:lnTo>
                  <a:pt x="608256" y="634999"/>
                </a:lnTo>
                <a:lnTo>
                  <a:pt x="637390" y="609599"/>
                </a:lnTo>
                <a:lnTo>
                  <a:pt x="672822" y="584199"/>
                </a:lnTo>
                <a:lnTo>
                  <a:pt x="713310" y="558799"/>
                </a:lnTo>
                <a:lnTo>
                  <a:pt x="757614" y="546099"/>
                </a:lnTo>
                <a:lnTo>
                  <a:pt x="763607" y="546099"/>
                </a:lnTo>
                <a:lnTo>
                  <a:pt x="764238" y="558799"/>
                </a:lnTo>
                <a:lnTo>
                  <a:pt x="758876" y="558799"/>
                </a:lnTo>
                <a:lnTo>
                  <a:pt x="706848" y="571499"/>
                </a:lnTo>
                <a:lnTo>
                  <a:pt x="661059" y="596899"/>
                </a:lnTo>
                <a:lnTo>
                  <a:pt x="623728" y="634999"/>
                </a:lnTo>
                <a:lnTo>
                  <a:pt x="597070" y="685799"/>
                </a:lnTo>
                <a:close/>
              </a:path>
              <a:path w="1564004" h="1536700">
                <a:moveTo>
                  <a:pt x="962631" y="863599"/>
                </a:moveTo>
                <a:lnTo>
                  <a:pt x="953168" y="863599"/>
                </a:lnTo>
                <a:lnTo>
                  <a:pt x="965455" y="838199"/>
                </a:lnTo>
                <a:lnTo>
                  <a:pt x="974340" y="812799"/>
                </a:lnTo>
                <a:lnTo>
                  <a:pt x="979737" y="787399"/>
                </a:lnTo>
                <a:lnTo>
                  <a:pt x="981555" y="761999"/>
                </a:lnTo>
                <a:lnTo>
                  <a:pt x="976009" y="711199"/>
                </a:lnTo>
                <a:lnTo>
                  <a:pt x="960047" y="673099"/>
                </a:lnTo>
                <a:lnTo>
                  <a:pt x="934683" y="634999"/>
                </a:lnTo>
                <a:lnTo>
                  <a:pt x="900931" y="596899"/>
                </a:lnTo>
                <a:lnTo>
                  <a:pt x="859807" y="571499"/>
                </a:lnTo>
                <a:lnTo>
                  <a:pt x="856653" y="571499"/>
                </a:lnTo>
                <a:lnTo>
                  <a:pt x="857914" y="558799"/>
                </a:lnTo>
                <a:lnTo>
                  <a:pt x="864223" y="558799"/>
                </a:lnTo>
                <a:lnTo>
                  <a:pt x="907489" y="584199"/>
                </a:lnTo>
                <a:lnTo>
                  <a:pt x="943065" y="622299"/>
                </a:lnTo>
                <a:lnTo>
                  <a:pt x="969845" y="660399"/>
                </a:lnTo>
                <a:lnTo>
                  <a:pt x="986723" y="711199"/>
                </a:lnTo>
                <a:lnTo>
                  <a:pt x="992595" y="761999"/>
                </a:lnTo>
                <a:lnTo>
                  <a:pt x="990663" y="787399"/>
                </a:lnTo>
                <a:lnTo>
                  <a:pt x="984946" y="812799"/>
                </a:lnTo>
                <a:lnTo>
                  <a:pt x="975562" y="838199"/>
                </a:lnTo>
                <a:lnTo>
                  <a:pt x="962631" y="863599"/>
                </a:lnTo>
                <a:close/>
              </a:path>
              <a:path w="1564004" h="1536700">
                <a:moveTo>
                  <a:pt x="817197" y="965199"/>
                </a:moveTo>
                <a:lnTo>
                  <a:pt x="736729" y="965199"/>
                </a:lnTo>
                <a:lnTo>
                  <a:pt x="694193" y="952499"/>
                </a:lnTo>
                <a:lnTo>
                  <a:pt x="655934" y="927099"/>
                </a:lnTo>
                <a:lnTo>
                  <a:pt x="623273" y="888999"/>
                </a:lnTo>
                <a:lnTo>
                  <a:pt x="597533" y="863599"/>
                </a:lnTo>
                <a:lnTo>
                  <a:pt x="580038" y="812799"/>
                </a:lnTo>
                <a:lnTo>
                  <a:pt x="590762" y="812799"/>
                </a:lnTo>
                <a:lnTo>
                  <a:pt x="611642" y="863599"/>
                </a:lnTo>
                <a:lnTo>
                  <a:pt x="643348" y="901699"/>
                </a:lnTo>
                <a:lnTo>
                  <a:pt x="683758" y="927099"/>
                </a:lnTo>
                <a:lnTo>
                  <a:pt x="730754" y="952499"/>
                </a:lnTo>
                <a:lnTo>
                  <a:pt x="850818" y="952499"/>
                </a:lnTo>
                <a:lnTo>
                  <a:pt x="817197" y="965199"/>
                </a:lnTo>
                <a:close/>
              </a:path>
              <a:path w="1564004" h="1536700">
                <a:moveTo>
                  <a:pt x="1350900" y="990599"/>
                </a:moveTo>
                <a:lnTo>
                  <a:pt x="1339861" y="990599"/>
                </a:lnTo>
                <a:lnTo>
                  <a:pt x="1345656" y="965199"/>
                </a:lnTo>
                <a:lnTo>
                  <a:pt x="1348510" y="965199"/>
                </a:lnTo>
                <a:lnTo>
                  <a:pt x="1351216" y="952499"/>
                </a:lnTo>
                <a:lnTo>
                  <a:pt x="1357120" y="927099"/>
                </a:lnTo>
                <a:lnTo>
                  <a:pt x="1362491" y="914399"/>
                </a:lnTo>
                <a:lnTo>
                  <a:pt x="1367272" y="888999"/>
                </a:lnTo>
                <a:lnTo>
                  <a:pt x="1371402" y="876299"/>
                </a:lnTo>
                <a:lnTo>
                  <a:pt x="1382441" y="876299"/>
                </a:lnTo>
                <a:lnTo>
                  <a:pt x="1378306" y="888999"/>
                </a:lnTo>
                <a:lnTo>
                  <a:pt x="1373491" y="914399"/>
                </a:lnTo>
                <a:lnTo>
                  <a:pt x="1368025" y="939799"/>
                </a:lnTo>
                <a:lnTo>
                  <a:pt x="1361939" y="952499"/>
                </a:lnTo>
                <a:lnTo>
                  <a:pt x="1359283" y="965199"/>
                </a:lnTo>
                <a:lnTo>
                  <a:pt x="1356538" y="977899"/>
                </a:lnTo>
                <a:lnTo>
                  <a:pt x="1353733" y="977899"/>
                </a:lnTo>
                <a:lnTo>
                  <a:pt x="1350900" y="990599"/>
                </a:lnTo>
                <a:close/>
              </a:path>
              <a:path w="1564004" h="1536700">
                <a:moveTo>
                  <a:pt x="850818" y="952499"/>
                </a:moveTo>
                <a:lnTo>
                  <a:pt x="815314" y="952499"/>
                </a:lnTo>
                <a:lnTo>
                  <a:pt x="847112" y="939799"/>
                </a:lnTo>
                <a:lnTo>
                  <a:pt x="877135" y="927099"/>
                </a:lnTo>
                <a:lnTo>
                  <a:pt x="904911" y="914399"/>
                </a:lnTo>
                <a:lnTo>
                  <a:pt x="914373" y="914399"/>
                </a:lnTo>
                <a:lnTo>
                  <a:pt x="911850" y="927099"/>
                </a:lnTo>
                <a:lnTo>
                  <a:pt x="882546" y="939799"/>
                </a:lnTo>
                <a:lnTo>
                  <a:pt x="850818" y="952499"/>
                </a:lnTo>
                <a:close/>
              </a:path>
              <a:path w="1564004" h="1536700">
                <a:moveTo>
                  <a:pt x="169999" y="1244599"/>
                </a:moveTo>
                <a:lnTo>
                  <a:pt x="162435" y="1244599"/>
                </a:lnTo>
                <a:lnTo>
                  <a:pt x="64980" y="1079499"/>
                </a:lnTo>
                <a:lnTo>
                  <a:pt x="66863" y="1079499"/>
                </a:lnTo>
                <a:lnTo>
                  <a:pt x="204066" y="990599"/>
                </a:lnTo>
                <a:lnTo>
                  <a:pt x="216055" y="990599"/>
                </a:lnTo>
                <a:lnTo>
                  <a:pt x="211646" y="1003299"/>
                </a:lnTo>
                <a:lnTo>
                  <a:pt x="208798" y="1003299"/>
                </a:lnTo>
                <a:lnTo>
                  <a:pt x="77902" y="1079499"/>
                </a:lnTo>
                <a:lnTo>
                  <a:pt x="169371" y="1231899"/>
                </a:lnTo>
                <a:lnTo>
                  <a:pt x="193708" y="1231899"/>
                </a:lnTo>
                <a:lnTo>
                  <a:pt x="169999" y="1244599"/>
                </a:lnTo>
                <a:close/>
              </a:path>
              <a:path w="1564004" h="1536700">
                <a:moveTo>
                  <a:pt x="1401317" y="1231899"/>
                </a:moveTo>
                <a:lnTo>
                  <a:pt x="1387803" y="1231899"/>
                </a:lnTo>
                <a:lnTo>
                  <a:pt x="1487157" y="1079499"/>
                </a:lnTo>
                <a:lnTo>
                  <a:pt x="1345854" y="1003299"/>
                </a:lnTo>
                <a:lnTo>
                  <a:pt x="1344592" y="1003299"/>
                </a:lnTo>
                <a:lnTo>
                  <a:pt x="1344277" y="990599"/>
                </a:lnTo>
                <a:lnTo>
                  <a:pt x="1351846" y="990599"/>
                </a:lnTo>
                <a:lnTo>
                  <a:pt x="1497565" y="1079499"/>
                </a:lnTo>
                <a:lnTo>
                  <a:pt x="1499142" y="1079499"/>
                </a:lnTo>
                <a:lnTo>
                  <a:pt x="1401317" y="1231899"/>
                </a:lnTo>
                <a:close/>
              </a:path>
              <a:path w="1564004" h="1536700">
                <a:moveTo>
                  <a:pt x="1173955" y="1231899"/>
                </a:moveTo>
                <a:lnTo>
                  <a:pt x="1165754" y="1231899"/>
                </a:lnTo>
                <a:lnTo>
                  <a:pt x="1186685" y="1206499"/>
                </a:lnTo>
                <a:lnTo>
                  <a:pt x="1206876" y="1193799"/>
                </a:lnTo>
                <a:lnTo>
                  <a:pt x="1226298" y="1168399"/>
                </a:lnTo>
                <a:lnTo>
                  <a:pt x="1244922" y="1142999"/>
                </a:lnTo>
                <a:lnTo>
                  <a:pt x="1260377" y="1142999"/>
                </a:lnTo>
                <a:lnTo>
                  <a:pt x="1278581" y="1155699"/>
                </a:lnTo>
                <a:lnTo>
                  <a:pt x="1251861" y="1155699"/>
                </a:lnTo>
                <a:lnTo>
                  <a:pt x="1233611" y="1181099"/>
                </a:lnTo>
                <a:lnTo>
                  <a:pt x="1214445" y="1193799"/>
                </a:lnTo>
                <a:lnTo>
                  <a:pt x="1194510" y="1219199"/>
                </a:lnTo>
                <a:lnTo>
                  <a:pt x="1173955" y="1231899"/>
                </a:lnTo>
                <a:close/>
              </a:path>
              <a:path w="1564004" h="1536700">
                <a:moveTo>
                  <a:pt x="193708" y="1231899"/>
                </a:moveTo>
                <a:lnTo>
                  <a:pt x="169371" y="1231899"/>
                </a:lnTo>
                <a:lnTo>
                  <a:pt x="305947" y="1155699"/>
                </a:lnTo>
                <a:lnTo>
                  <a:pt x="320456" y="1155699"/>
                </a:lnTo>
                <a:lnTo>
                  <a:pt x="330270" y="1168399"/>
                </a:lnTo>
                <a:lnTo>
                  <a:pt x="312255" y="1168399"/>
                </a:lnTo>
                <a:lnTo>
                  <a:pt x="193708" y="1231899"/>
                </a:lnTo>
                <a:close/>
              </a:path>
              <a:path w="1564004" h="1536700">
                <a:moveTo>
                  <a:pt x="1393165" y="1244599"/>
                </a:moveTo>
                <a:lnTo>
                  <a:pt x="1385279" y="1244599"/>
                </a:lnTo>
                <a:lnTo>
                  <a:pt x="1252176" y="1155699"/>
                </a:lnTo>
                <a:lnTo>
                  <a:pt x="1278581" y="1155699"/>
                </a:lnTo>
                <a:lnTo>
                  <a:pt x="1387803" y="1231899"/>
                </a:lnTo>
                <a:lnTo>
                  <a:pt x="1401317" y="1231899"/>
                </a:lnTo>
                <a:lnTo>
                  <a:pt x="1393165" y="1244599"/>
                </a:lnTo>
                <a:close/>
              </a:path>
              <a:path w="1564004" h="1536700">
                <a:moveTo>
                  <a:pt x="403724" y="1244599"/>
                </a:moveTo>
                <a:lnTo>
                  <a:pt x="393315" y="1244599"/>
                </a:lnTo>
                <a:lnTo>
                  <a:pt x="372680" y="1231899"/>
                </a:lnTo>
                <a:lnTo>
                  <a:pt x="352430" y="1206499"/>
                </a:lnTo>
                <a:lnTo>
                  <a:pt x="332594" y="1193799"/>
                </a:lnTo>
                <a:lnTo>
                  <a:pt x="313201" y="1168399"/>
                </a:lnTo>
                <a:lnTo>
                  <a:pt x="330270" y="1168399"/>
                </a:lnTo>
                <a:lnTo>
                  <a:pt x="340085" y="1181099"/>
                </a:lnTo>
                <a:lnTo>
                  <a:pt x="360158" y="1206499"/>
                </a:lnTo>
                <a:lnTo>
                  <a:pt x="380645" y="1219199"/>
                </a:lnTo>
                <a:lnTo>
                  <a:pt x="401516" y="1231899"/>
                </a:lnTo>
                <a:lnTo>
                  <a:pt x="403724" y="1244599"/>
                </a:lnTo>
                <a:close/>
              </a:path>
              <a:path w="1564004" h="1536700">
                <a:moveTo>
                  <a:pt x="1108034" y="1485899"/>
                </a:moveTo>
                <a:lnTo>
                  <a:pt x="1087533" y="1485899"/>
                </a:lnTo>
                <a:lnTo>
                  <a:pt x="1239560" y="1396999"/>
                </a:lnTo>
                <a:lnTo>
                  <a:pt x="1165124" y="1244599"/>
                </a:lnTo>
                <a:lnTo>
                  <a:pt x="1163862" y="1244599"/>
                </a:lnTo>
                <a:lnTo>
                  <a:pt x="1161969" y="1231899"/>
                </a:lnTo>
                <a:lnTo>
                  <a:pt x="1174270" y="1231899"/>
                </a:lnTo>
                <a:lnTo>
                  <a:pt x="1251545" y="1396999"/>
                </a:lnTo>
                <a:lnTo>
                  <a:pt x="1249338" y="1396999"/>
                </a:lnTo>
                <a:lnTo>
                  <a:pt x="1108034" y="1485899"/>
                </a:lnTo>
                <a:close/>
              </a:path>
              <a:path w="1564004" h="1536700">
                <a:moveTo>
                  <a:pt x="478791" y="1498599"/>
                </a:moveTo>
                <a:lnTo>
                  <a:pt x="471537" y="1498599"/>
                </a:lnTo>
                <a:lnTo>
                  <a:pt x="313516" y="1396999"/>
                </a:lnTo>
                <a:lnTo>
                  <a:pt x="312570" y="1396999"/>
                </a:lnTo>
                <a:lnTo>
                  <a:pt x="314147" y="1384299"/>
                </a:lnTo>
                <a:lnTo>
                  <a:pt x="392684" y="1244599"/>
                </a:lnTo>
                <a:lnTo>
                  <a:pt x="404355" y="1244599"/>
                </a:lnTo>
                <a:lnTo>
                  <a:pt x="404355" y="1257299"/>
                </a:lnTo>
                <a:lnTo>
                  <a:pt x="402147" y="1257299"/>
                </a:lnTo>
                <a:lnTo>
                  <a:pt x="326764" y="1396999"/>
                </a:lnTo>
                <a:lnTo>
                  <a:pt x="472483" y="1485899"/>
                </a:lnTo>
                <a:lnTo>
                  <a:pt x="479422" y="1485899"/>
                </a:lnTo>
                <a:lnTo>
                  <a:pt x="478791" y="1498599"/>
                </a:lnTo>
                <a:close/>
              </a:path>
              <a:path w="1564004" h="1536700">
                <a:moveTo>
                  <a:pt x="1007734" y="1333499"/>
                </a:moveTo>
                <a:lnTo>
                  <a:pt x="997641" y="1333499"/>
                </a:lnTo>
                <a:lnTo>
                  <a:pt x="1003003" y="1320799"/>
                </a:lnTo>
                <a:lnTo>
                  <a:pt x="1007734" y="1333499"/>
                </a:lnTo>
                <a:close/>
              </a:path>
              <a:path w="1564004" h="1536700">
                <a:moveTo>
                  <a:pt x="479422" y="1485899"/>
                </a:moveTo>
                <a:lnTo>
                  <a:pt x="472483" y="1485899"/>
                </a:lnTo>
                <a:lnTo>
                  <a:pt x="551020" y="1333499"/>
                </a:lnTo>
                <a:lnTo>
                  <a:pt x="564268" y="1333499"/>
                </a:lnTo>
                <a:lnTo>
                  <a:pt x="595769" y="1346199"/>
                </a:lnTo>
                <a:lnTo>
                  <a:pt x="560482" y="1346199"/>
                </a:lnTo>
                <a:lnTo>
                  <a:pt x="479422" y="1485899"/>
                </a:lnTo>
                <a:close/>
              </a:path>
              <a:path w="1564004" h="1536700">
                <a:moveTo>
                  <a:pt x="908207" y="1371599"/>
                </a:moveTo>
                <a:lnTo>
                  <a:pt x="865800" y="1371599"/>
                </a:lnTo>
                <a:lnTo>
                  <a:pt x="867377" y="1358899"/>
                </a:lnTo>
                <a:lnTo>
                  <a:pt x="904974" y="1358899"/>
                </a:lnTo>
                <a:lnTo>
                  <a:pt x="967041" y="1333499"/>
                </a:lnTo>
                <a:lnTo>
                  <a:pt x="999533" y="1333499"/>
                </a:lnTo>
                <a:lnTo>
                  <a:pt x="969801" y="1346199"/>
                </a:lnTo>
                <a:lnTo>
                  <a:pt x="908207" y="1371599"/>
                </a:lnTo>
                <a:close/>
              </a:path>
              <a:path w="1564004" h="1536700">
                <a:moveTo>
                  <a:pt x="1087848" y="1498599"/>
                </a:moveTo>
                <a:lnTo>
                  <a:pt x="1080593" y="1498599"/>
                </a:lnTo>
                <a:lnTo>
                  <a:pt x="1079962" y="1485899"/>
                </a:lnTo>
                <a:lnTo>
                  <a:pt x="1000164" y="1333499"/>
                </a:lnTo>
                <a:lnTo>
                  <a:pt x="1011203" y="1333499"/>
                </a:lnTo>
                <a:lnTo>
                  <a:pt x="1087533" y="1485899"/>
                </a:lnTo>
                <a:lnTo>
                  <a:pt x="1108034" y="1485899"/>
                </a:lnTo>
                <a:lnTo>
                  <a:pt x="1087848" y="1498599"/>
                </a:lnTo>
                <a:close/>
              </a:path>
              <a:path w="1564004" h="1536700">
                <a:moveTo>
                  <a:pt x="701786" y="1371599"/>
                </a:moveTo>
                <a:lnTo>
                  <a:pt x="656914" y="1371599"/>
                </a:lnTo>
                <a:lnTo>
                  <a:pt x="592482" y="1346199"/>
                </a:lnTo>
                <a:lnTo>
                  <a:pt x="627744" y="1346199"/>
                </a:lnTo>
                <a:lnTo>
                  <a:pt x="660073" y="1358899"/>
                </a:lnTo>
                <a:lnTo>
                  <a:pt x="697686" y="1358899"/>
                </a:lnTo>
                <a:lnTo>
                  <a:pt x="701786" y="1371599"/>
                </a:lnTo>
                <a:close/>
              </a:path>
              <a:path w="1564004" h="1536700">
                <a:moveTo>
                  <a:pt x="876523" y="1536699"/>
                </a:moveTo>
                <a:lnTo>
                  <a:pt x="689170" y="1536699"/>
                </a:lnTo>
                <a:lnTo>
                  <a:pt x="689170" y="1371599"/>
                </a:lnTo>
                <a:lnTo>
                  <a:pt x="701156" y="1371599"/>
                </a:lnTo>
                <a:lnTo>
                  <a:pt x="701156" y="1523999"/>
                </a:lnTo>
                <a:lnTo>
                  <a:pt x="876523" y="1523999"/>
                </a:lnTo>
                <a:lnTo>
                  <a:pt x="876523" y="1536699"/>
                </a:lnTo>
                <a:close/>
              </a:path>
              <a:path w="1564004" h="1536700">
                <a:moveTo>
                  <a:pt x="876523" y="1523999"/>
                </a:moveTo>
                <a:lnTo>
                  <a:pt x="865484" y="1523999"/>
                </a:lnTo>
                <a:lnTo>
                  <a:pt x="865484" y="1371599"/>
                </a:lnTo>
                <a:lnTo>
                  <a:pt x="876523" y="1371599"/>
                </a:lnTo>
                <a:lnTo>
                  <a:pt x="876523" y="1523999"/>
                </a:lnTo>
                <a:close/>
              </a:path>
            </a:pathLst>
          </a:custGeom>
          <a:solidFill>
            <a:srgbClr val="0E0D0C"/>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717135" cy="38100"/>
          </a:xfrm>
          <a:custGeom>
            <a:avLst/>
            <a:gdLst/>
            <a:ahLst/>
            <a:cxnLst/>
            <a:rect l="l" t="t" r="r" b="b"/>
            <a:pathLst>
              <a:path w="17717135" h="38100">
                <a:moveTo>
                  <a:pt x="0" y="38099"/>
                </a:moveTo>
                <a:lnTo>
                  <a:pt x="17716809" y="38099"/>
                </a:lnTo>
                <a:lnTo>
                  <a:pt x="17716809" y="0"/>
                </a:lnTo>
                <a:lnTo>
                  <a:pt x="0" y="0"/>
                </a:lnTo>
                <a:lnTo>
                  <a:pt x="0" y="38099"/>
                </a:lnTo>
                <a:close/>
              </a:path>
            </a:pathLst>
          </a:custGeom>
          <a:solidFill>
            <a:srgbClr val="E8E8E8"/>
          </a:solidFill>
        </p:spPr>
        <p:txBody>
          <a:bodyPr wrap="square" lIns="0" tIns="0" rIns="0" bIns="0" rtlCol="0"/>
          <a:lstStyle/>
          <a:p>
            <a:endParaRPr/>
          </a:p>
        </p:txBody>
      </p:sp>
      <p:sp>
        <p:nvSpPr>
          <p:cNvPr id="3" name="object 3"/>
          <p:cNvSpPr/>
          <p:nvPr/>
        </p:nvSpPr>
        <p:spPr>
          <a:xfrm>
            <a:off x="0" y="2247900"/>
            <a:ext cx="18288000" cy="8039100"/>
          </a:xfrm>
          <a:custGeom>
            <a:avLst/>
            <a:gdLst/>
            <a:ahLst/>
            <a:cxnLst/>
            <a:rect l="l" t="t" r="r" b="b"/>
            <a:pathLst>
              <a:path w="18288000" h="8039100">
                <a:moveTo>
                  <a:pt x="0" y="8039099"/>
                </a:moveTo>
                <a:lnTo>
                  <a:pt x="18287999" y="8039099"/>
                </a:lnTo>
                <a:lnTo>
                  <a:pt x="18287999" y="0"/>
                </a:lnTo>
                <a:lnTo>
                  <a:pt x="0" y="0"/>
                </a:lnTo>
                <a:lnTo>
                  <a:pt x="0" y="8039099"/>
                </a:lnTo>
                <a:close/>
              </a:path>
            </a:pathLst>
          </a:custGeom>
          <a:solidFill>
            <a:srgbClr val="E8E8E8"/>
          </a:solidFill>
        </p:spPr>
        <p:txBody>
          <a:bodyPr wrap="square" lIns="0" tIns="0" rIns="0" bIns="0" rtlCol="0"/>
          <a:lstStyle/>
          <a:p>
            <a:endParaRPr/>
          </a:p>
        </p:txBody>
      </p:sp>
      <p:sp>
        <p:nvSpPr>
          <p:cNvPr id="4" name="object 4"/>
          <p:cNvSpPr/>
          <p:nvPr/>
        </p:nvSpPr>
        <p:spPr>
          <a:xfrm>
            <a:off x="0" y="38100"/>
            <a:ext cx="18288000" cy="2209800"/>
          </a:xfrm>
          <a:custGeom>
            <a:avLst/>
            <a:gdLst/>
            <a:ahLst/>
            <a:cxnLst/>
            <a:rect l="l" t="t" r="r" b="b"/>
            <a:pathLst>
              <a:path w="18288000" h="2209800">
                <a:moveTo>
                  <a:pt x="0" y="0"/>
                </a:moveTo>
                <a:lnTo>
                  <a:pt x="18287999" y="0"/>
                </a:lnTo>
                <a:lnTo>
                  <a:pt x="18287999" y="2209799"/>
                </a:lnTo>
                <a:lnTo>
                  <a:pt x="0" y="2209799"/>
                </a:lnTo>
                <a:lnTo>
                  <a:pt x="0" y="0"/>
                </a:lnTo>
                <a:close/>
              </a:path>
            </a:pathLst>
          </a:custGeom>
          <a:solidFill>
            <a:srgbClr val="002998"/>
          </a:solidFill>
        </p:spPr>
        <p:txBody>
          <a:bodyPr wrap="square" lIns="0" tIns="0" rIns="0" bIns="0" rtlCol="0"/>
          <a:lstStyle/>
          <a:p>
            <a:endParaRPr/>
          </a:p>
        </p:txBody>
      </p:sp>
      <p:sp>
        <p:nvSpPr>
          <p:cNvPr id="5" name="object 5"/>
          <p:cNvSpPr/>
          <p:nvPr/>
        </p:nvSpPr>
        <p:spPr>
          <a:xfrm>
            <a:off x="17716808" y="1836300"/>
            <a:ext cx="573405" cy="1141730"/>
          </a:xfrm>
          <a:custGeom>
            <a:avLst/>
            <a:gdLst/>
            <a:ahLst/>
            <a:cxnLst/>
            <a:rect l="l" t="t" r="r" b="b"/>
            <a:pathLst>
              <a:path w="573405" h="1141730">
                <a:moveTo>
                  <a:pt x="0" y="1141214"/>
                </a:moveTo>
                <a:lnTo>
                  <a:pt x="0" y="0"/>
                </a:lnTo>
                <a:lnTo>
                  <a:pt x="573285" y="0"/>
                </a:lnTo>
                <a:lnTo>
                  <a:pt x="573285" y="1141214"/>
                </a:lnTo>
                <a:lnTo>
                  <a:pt x="0" y="1141214"/>
                </a:lnTo>
                <a:close/>
              </a:path>
            </a:pathLst>
          </a:custGeom>
          <a:solidFill>
            <a:srgbClr val="DE665E"/>
          </a:solidFill>
        </p:spPr>
        <p:txBody>
          <a:bodyPr wrap="square" lIns="0" tIns="0" rIns="0" bIns="0" rtlCol="0"/>
          <a:lstStyle/>
          <a:p>
            <a:endParaRPr/>
          </a:p>
        </p:txBody>
      </p:sp>
      <p:sp>
        <p:nvSpPr>
          <p:cNvPr id="6" name="object 6"/>
          <p:cNvSpPr/>
          <p:nvPr/>
        </p:nvSpPr>
        <p:spPr>
          <a:xfrm>
            <a:off x="17716808" y="112008"/>
            <a:ext cx="573405" cy="1152525"/>
          </a:xfrm>
          <a:custGeom>
            <a:avLst/>
            <a:gdLst/>
            <a:ahLst/>
            <a:cxnLst/>
            <a:rect l="l" t="t" r="r" b="b"/>
            <a:pathLst>
              <a:path w="573405" h="1152525">
                <a:moveTo>
                  <a:pt x="0" y="1151929"/>
                </a:moveTo>
                <a:lnTo>
                  <a:pt x="0" y="0"/>
                </a:lnTo>
                <a:lnTo>
                  <a:pt x="573285" y="0"/>
                </a:lnTo>
                <a:lnTo>
                  <a:pt x="573285" y="1151929"/>
                </a:lnTo>
                <a:lnTo>
                  <a:pt x="0" y="1151929"/>
                </a:lnTo>
                <a:close/>
              </a:path>
            </a:pathLst>
          </a:custGeom>
          <a:solidFill>
            <a:srgbClr val="E8E8E8"/>
          </a:solidFill>
        </p:spPr>
        <p:txBody>
          <a:bodyPr wrap="square" lIns="0" tIns="0" rIns="0" bIns="0" rtlCol="0"/>
          <a:lstStyle/>
          <a:p>
            <a:endParaRPr/>
          </a:p>
        </p:txBody>
      </p:sp>
      <p:sp>
        <p:nvSpPr>
          <p:cNvPr id="7" name="object 7"/>
          <p:cNvSpPr/>
          <p:nvPr/>
        </p:nvSpPr>
        <p:spPr>
          <a:xfrm>
            <a:off x="16574423" y="690651"/>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8" name="object 8"/>
          <p:cNvSpPr/>
          <p:nvPr/>
        </p:nvSpPr>
        <p:spPr>
          <a:xfrm>
            <a:off x="17145615" y="111508"/>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002998"/>
          </a:solidFill>
        </p:spPr>
        <p:txBody>
          <a:bodyPr wrap="square" lIns="0" tIns="0" rIns="0" bIns="0" rtlCol="0"/>
          <a:lstStyle/>
          <a:p>
            <a:endParaRPr/>
          </a:p>
        </p:txBody>
      </p:sp>
      <p:sp>
        <p:nvSpPr>
          <p:cNvPr id="9" name="object 9"/>
          <p:cNvSpPr/>
          <p:nvPr/>
        </p:nvSpPr>
        <p:spPr>
          <a:xfrm>
            <a:off x="17716808" y="0"/>
            <a:ext cx="571500" cy="113664"/>
          </a:xfrm>
          <a:custGeom>
            <a:avLst/>
            <a:gdLst/>
            <a:ahLst/>
            <a:cxnLst/>
            <a:rect l="l" t="t" r="r" b="b"/>
            <a:pathLst>
              <a:path w="571500" h="113664">
                <a:moveTo>
                  <a:pt x="0" y="0"/>
                </a:moveTo>
                <a:lnTo>
                  <a:pt x="571191" y="0"/>
                </a:lnTo>
                <a:lnTo>
                  <a:pt x="571191" y="113602"/>
                </a:lnTo>
                <a:lnTo>
                  <a:pt x="0" y="113602"/>
                </a:lnTo>
                <a:lnTo>
                  <a:pt x="0" y="0"/>
                </a:lnTo>
                <a:close/>
              </a:path>
            </a:pathLst>
          </a:custGeom>
          <a:solidFill>
            <a:srgbClr val="DE665E"/>
          </a:solidFill>
        </p:spPr>
        <p:txBody>
          <a:bodyPr wrap="square" lIns="0" tIns="0" rIns="0" bIns="0" rtlCol="0"/>
          <a:lstStyle/>
          <a:p>
            <a:endParaRPr/>
          </a:p>
        </p:txBody>
      </p:sp>
      <p:sp>
        <p:nvSpPr>
          <p:cNvPr id="10" name="object 10"/>
          <p:cNvSpPr/>
          <p:nvPr/>
        </p:nvSpPr>
        <p:spPr>
          <a:xfrm>
            <a:off x="17145615" y="5257782"/>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1" name="object 11"/>
          <p:cNvSpPr/>
          <p:nvPr/>
        </p:nvSpPr>
        <p:spPr>
          <a:xfrm>
            <a:off x="16574423" y="1833038"/>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2" name="object 12"/>
          <p:cNvSpPr/>
          <p:nvPr/>
        </p:nvSpPr>
        <p:spPr>
          <a:xfrm>
            <a:off x="17716806" y="3546609"/>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3" name="object 13"/>
          <p:cNvSpPr/>
          <p:nvPr/>
        </p:nvSpPr>
        <p:spPr>
          <a:xfrm>
            <a:off x="17716806" y="4686585"/>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4" name="object 14"/>
          <p:cNvSpPr/>
          <p:nvPr/>
        </p:nvSpPr>
        <p:spPr>
          <a:xfrm>
            <a:off x="16574423" y="4686585"/>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5" name="object 15"/>
          <p:cNvSpPr/>
          <p:nvPr/>
        </p:nvSpPr>
        <p:spPr>
          <a:xfrm>
            <a:off x="17716806" y="6400168"/>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6" name="object 16"/>
          <p:cNvSpPr/>
          <p:nvPr/>
        </p:nvSpPr>
        <p:spPr>
          <a:xfrm>
            <a:off x="17145615" y="8113739"/>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7" name="object 17"/>
          <p:cNvSpPr/>
          <p:nvPr/>
        </p:nvSpPr>
        <p:spPr>
          <a:xfrm>
            <a:off x="17145615" y="8684930"/>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8" name="object 18"/>
          <p:cNvSpPr/>
          <p:nvPr/>
        </p:nvSpPr>
        <p:spPr>
          <a:xfrm>
            <a:off x="16574423" y="6971353"/>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9" name="object 19"/>
          <p:cNvSpPr/>
          <p:nvPr/>
        </p:nvSpPr>
        <p:spPr>
          <a:xfrm>
            <a:off x="17145615" y="5828972"/>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20" name="object 20"/>
          <p:cNvSpPr/>
          <p:nvPr/>
        </p:nvSpPr>
        <p:spPr>
          <a:xfrm>
            <a:off x="17145617" y="2407491"/>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1" name="object 21"/>
          <p:cNvSpPr/>
          <p:nvPr/>
        </p:nvSpPr>
        <p:spPr>
          <a:xfrm>
            <a:off x="17716808" y="6974615"/>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2" name="object 22"/>
          <p:cNvSpPr/>
          <p:nvPr/>
        </p:nvSpPr>
        <p:spPr>
          <a:xfrm>
            <a:off x="11054850" y="419126"/>
            <a:ext cx="1578610" cy="1675764"/>
          </a:xfrm>
          <a:custGeom>
            <a:avLst/>
            <a:gdLst/>
            <a:ahLst/>
            <a:cxnLst/>
            <a:rect l="l" t="t" r="r" b="b"/>
            <a:pathLst>
              <a:path w="1578609" h="1675764">
                <a:moveTo>
                  <a:pt x="839112" y="1675217"/>
                </a:moveTo>
                <a:lnTo>
                  <a:pt x="791082" y="1673869"/>
                </a:lnTo>
                <a:lnTo>
                  <a:pt x="743763" y="1669871"/>
                </a:lnTo>
                <a:lnTo>
                  <a:pt x="697226" y="1663296"/>
                </a:lnTo>
                <a:lnTo>
                  <a:pt x="651545" y="1654217"/>
                </a:lnTo>
                <a:lnTo>
                  <a:pt x="606792" y="1642707"/>
                </a:lnTo>
                <a:lnTo>
                  <a:pt x="563039" y="1628837"/>
                </a:lnTo>
                <a:lnTo>
                  <a:pt x="520359" y="1612681"/>
                </a:lnTo>
                <a:lnTo>
                  <a:pt x="478826" y="1594312"/>
                </a:lnTo>
                <a:lnTo>
                  <a:pt x="438511" y="1573801"/>
                </a:lnTo>
                <a:lnTo>
                  <a:pt x="399487" y="1551221"/>
                </a:lnTo>
                <a:lnTo>
                  <a:pt x="361827" y="1526645"/>
                </a:lnTo>
                <a:lnTo>
                  <a:pt x="325604" y="1500145"/>
                </a:lnTo>
                <a:lnTo>
                  <a:pt x="290890" y="1471795"/>
                </a:lnTo>
                <a:lnTo>
                  <a:pt x="257758" y="1441666"/>
                </a:lnTo>
                <a:lnTo>
                  <a:pt x="226280" y="1409831"/>
                </a:lnTo>
                <a:lnTo>
                  <a:pt x="196530" y="1376363"/>
                </a:lnTo>
                <a:lnTo>
                  <a:pt x="168579" y="1341334"/>
                </a:lnTo>
                <a:lnTo>
                  <a:pt x="142500" y="1304816"/>
                </a:lnTo>
                <a:lnTo>
                  <a:pt x="118367" y="1266884"/>
                </a:lnTo>
                <a:lnTo>
                  <a:pt x="96252" y="1227608"/>
                </a:lnTo>
                <a:lnTo>
                  <a:pt x="76227" y="1187061"/>
                </a:lnTo>
                <a:lnTo>
                  <a:pt x="58365" y="1145316"/>
                </a:lnTo>
                <a:lnTo>
                  <a:pt x="42739" y="1102447"/>
                </a:lnTo>
                <a:lnTo>
                  <a:pt x="29421" y="1058524"/>
                </a:lnTo>
                <a:lnTo>
                  <a:pt x="18484" y="1013621"/>
                </a:lnTo>
                <a:lnTo>
                  <a:pt x="10001" y="967810"/>
                </a:lnTo>
                <a:lnTo>
                  <a:pt x="4044" y="921164"/>
                </a:lnTo>
                <a:lnTo>
                  <a:pt x="686" y="873756"/>
                </a:lnTo>
                <a:lnTo>
                  <a:pt x="0" y="825658"/>
                </a:lnTo>
                <a:lnTo>
                  <a:pt x="2071" y="777296"/>
                </a:lnTo>
                <a:lnTo>
                  <a:pt x="6881" y="729663"/>
                </a:lnTo>
                <a:lnTo>
                  <a:pt x="14351" y="682834"/>
                </a:lnTo>
                <a:lnTo>
                  <a:pt x="24401" y="636888"/>
                </a:lnTo>
                <a:lnTo>
                  <a:pt x="36954" y="591902"/>
                </a:lnTo>
                <a:lnTo>
                  <a:pt x="51932" y="547952"/>
                </a:lnTo>
                <a:lnTo>
                  <a:pt x="69256" y="505117"/>
                </a:lnTo>
                <a:lnTo>
                  <a:pt x="88847" y="463474"/>
                </a:lnTo>
                <a:lnTo>
                  <a:pt x="110627" y="423100"/>
                </a:lnTo>
                <a:lnTo>
                  <a:pt x="134518" y="384072"/>
                </a:lnTo>
                <a:lnTo>
                  <a:pt x="160441" y="346468"/>
                </a:lnTo>
                <a:lnTo>
                  <a:pt x="188318" y="310365"/>
                </a:lnTo>
                <a:lnTo>
                  <a:pt x="218070" y="275841"/>
                </a:lnTo>
                <a:lnTo>
                  <a:pt x="249620" y="242972"/>
                </a:lnTo>
                <a:lnTo>
                  <a:pt x="282888" y="211837"/>
                </a:lnTo>
                <a:lnTo>
                  <a:pt x="317796" y="182513"/>
                </a:lnTo>
                <a:lnTo>
                  <a:pt x="354266" y="155076"/>
                </a:lnTo>
                <a:lnTo>
                  <a:pt x="392219" y="129605"/>
                </a:lnTo>
                <a:lnTo>
                  <a:pt x="431578" y="106176"/>
                </a:lnTo>
                <a:lnTo>
                  <a:pt x="472262" y="84867"/>
                </a:lnTo>
                <a:lnTo>
                  <a:pt x="514195" y="65756"/>
                </a:lnTo>
                <a:lnTo>
                  <a:pt x="557298" y="48919"/>
                </a:lnTo>
                <a:lnTo>
                  <a:pt x="601492" y="34434"/>
                </a:lnTo>
                <a:lnTo>
                  <a:pt x="646698" y="22379"/>
                </a:lnTo>
                <a:lnTo>
                  <a:pt x="692840" y="12831"/>
                </a:lnTo>
                <a:lnTo>
                  <a:pt x="739837" y="5866"/>
                </a:lnTo>
                <a:lnTo>
                  <a:pt x="787612" y="1564"/>
                </a:lnTo>
                <a:lnTo>
                  <a:pt x="836086" y="0"/>
                </a:lnTo>
                <a:lnTo>
                  <a:pt x="886088" y="1286"/>
                </a:lnTo>
                <a:lnTo>
                  <a:pt x="935326" y="5444"/>
                </a:lnTo>
                <a:lnTo>
                  <a:pt x="983716" y="12392"/>
                </a:lnTo>
                <a:lnTo>
                  <a:pt x="1031176" y="22047"/>
                </a:lnTo>
                <a:lnTo>
                  <a:pt x="1077624" y="34328"/>
                </a:lnTo>
                <a:lnTo>
                  <a:pt x="1122979" y="49154"/>
                </a:lnTo>
                <a:lnTo>
                  <a:pt x="1167158" y="66441"/>
                </a:lnTo>
                <a:lnTo>
                  <a:pt x="1210080" y="86108"/>
                </a:lnTo>
                <a:lnTo>
                  <a:pt x="1251661" y="108074"/>
                </a:lnTo>
                <a:lnTo>
                  <a:pt x="1291821" y="132257"/>
                </a:lnTo>
                <a:lnTo>
                  <a:pt x="1330476" y="158574"/>
                </a:lnTo>
                <a:lnTo>
                  <a:pt x="1367546" y="186944"/>
                </a:lnTo>
                <a:lnTo>
                  <a:pt x="1402947" y="217285"/>
                </a:lnTo>
                <a:lnTo>
                  <a:pt x="1436598" y="249515"/>
                </a:lnTo>
                <a:lnTo>
                  <a:pt x="1468417" y="283553"/>
                </a:lnTo>
                <a:lnTo>
                  <a:pt x="1498321" y="319316"/>
                </a:lnTo>
                <a:lnTo>
                  <a:pt x="1526229" y="356723"/>
                </a:lnTo>
                <a:lnTo>
                  <a:pt x="1552059" y="395691"/>
                </a:lnTo>
                <a:lnTo>
                  <a:pt x="1575728" y="436139"/>
                </a:lnTo>
                <a:lnTo>
                  <a:pt x="1578238" y="444215"/>
                </a:lnTo>
                <a:lnTo>
                  <a:pt x="1577455" y="452334"/>
                </a:lnTo>
                <a:lnTo>
                  <a:pt x="1573637" y="459529"/>
                </a:lnTo>
                <a:lnTo>
                  <a:pt x="1567044" y="464834"/>
                </a:lnTo>
                <a:lnTo>
                  <a:pt x="883386" y="814889"/>
                </a:lnTo>
                <a:lnTo>
                  <a:pt x="870334" y="826216"/>
                </a:lnTo>
                <a:lnTo>
                  <a:pt x="864226" y="841483"/>
                </a:lnTo>
                <a:lnTo>
                  <a:pt x="865494" y="857882"/>
                </a:lnTo>
                <a:lnTo>
                  <a:pt x="874571" y="872607"/>
                </a:lnTo>
                <a:lnTo>
                  <a:pt x="1421260" y="1411249"/>
                </a:lnTo>
                <a:lnTo>
                  <a:pt x="1425955" y="1418273"/>
                </a:lnTo>
                <a:lnTo>
                  <a:pt x="1385173" y="1473629"/>
                </a:lnTo>
                <a:lnTo>
                  <a:pt x="1347581" y="1503993"/>
                </a:lnTo>
                <a:lnTo>
                  <a:pt x="1308246" y="1532194"/>
                </a:lnTo>
                <a:lnTo>
                  <a:pt x="1267261" y="1558141"/>
                </a:lnTo>
                <a:lnTo>
                  <a:pt x="1224715" y="1581743"/>
                </a:lnTo>
                <a:lnTo>
                  <a:pt x="1180700" y="1602909"/>
                </a:lnTo>
                <a:lnTo>
                  <a:pt x="1135307" y="1621547"/>
                </a:lnTo>
                <a:lnTo>
                  <a:pt x="1088627" y="1637568"/>
                </a:lnTo>
                <a:lnTo>
                  <a:pt x="1040751" y="1650879"/>
                </a:lnTo>
                <a:lnTo>
                  <a:pt x="991771" y="1661391"/>
                </a:lnTo>
                <a:lnTo>
                  <a:pt x="941777" y="1669012"/>
                </a:lnTo>
                <a:lnTo>
                  <a:pt x="890860" y="1673651"/>
                </a:lnTo>
                <a:lnTo>
                  <a:pt x="839112" y="1675217"/>
                </a:lnTo>
                <a:close/>
              </a:path>
            </a:pathLst>
          </a:custGeom>
          <a:solidFill>
            <a:srgbClr val="FFCD00"/>
          </a:solidFill>
        </p:spPr>
        <p:txBody>
          <a:bodyPr wrap="square" lIns="0" tIns="0" rIns="0" bIns="0" rtlCol="0"/>
          <a:lstStyle/>
          <a:p>
            <a:endParaRPr/>
          </a:p>
        </p:txBody>
      </p:sp>
      <p:sp>
        <p:nvSpPr>
          <p:cNvPr id="23" name="object 23"/>
          <p:cNvSpPr/>
          <p:nvPr/>
        </p:nvSpPr>
        <p:spPr>
          <a:xfrm>
            <a:off x="11756270" y="772857"/>
            <a:ext cx="196834" cy="196466"/>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12383417" y="1199870"/>
            <a:ext cx="262255" cy="262255"/>
          </a:xfrm>
          <a:custGeom>
            <a:avLst/>
            <a:gdLst/>
            <a:ahLst/>
            <a:cxnLst/>
            <a:rect l="l" t="t" r="r" b="b"/>
            <a:pathLst>
              <a:path w="262254" h="262255">
                <a:moveTo>
                  <a:pt x="131113" y="261736"/>
                </a:moveTo>
                <a:lnTo>
                  <a:pt x="93052" y="256102"/>
                </a:lnTo>
                <a:lnTo>
                  <a:pt x="58270" y="239680"/>
                </a:lnTo>
                <a:lnTo>
                  <a:pt x="29760" y="213890"/>
                </a:lnTo>
                <a:lnTo>
                  <a:pt x="9980" y="180949"/>
                </a:lnTo>
                <a:lnTo>
                  <a:pt x="629" y="143695"/>
                </a:lnTo>
                <a:lnTo>
                  <a:pt x="0" y="130868"/>
                </a:lnTo>
                <a:lnTo>
                  <a:pt x="157" y="124438"/>
                </a:lnTo>
                <a:lnTo>
                  <a:pt x="7660" y="86786"/>
                </a:lnTo>
                <a:lnTo>
                  <a:pt x="25805" y="52903"/>
                </a:lnTo>
                <a:lnTo>
                  <a:pt x="53002" y="25757"/>
                </a:lnTo>
                <a:lnTo>
                  <a:pt x="86949" y="7646"/>
                </a:lnTo>
                <a:lnTo>
                  <a:pt x="124672" y="157"/>
                </a:lnTo>
                <a:lnTo>
                  <a:pt x="131113" y="0"/>
                </a:lnTo>
                <a:lnTo>
                  <a:pt x="137554" y="157"/>
                </a:lnTo>
                <a:lnTo>
                  <a:pt x="175277" y="7646"/>
                </a:lnTo>
                <a:lnTo>
                  <a:pt x="209224" y="25757"/>
                </a:lnTo>
                <a:lnTo>
                  <a:pt x="236420" y="52903"/>
                </a:lnTo>
                <a:lnTo>
                  <a:pt x="254565" y="86786"/>
                </a:lnTo>
                <a:lnTo>
                  <a:pt x="262069" y="124438"/>
                </a:lnTo>
                <a:lnTo>
                  <a:pt x="262226" y="130868"/>
                </a:lnTo>
                <a:lnTo>
                  <a:pt x="262069" y="137297"/>
                </a:lnTo>
                <a:lnTo>
                  <a:pt x="254565" y="174949"/>
                </a:lnTo>
                <a:lnTo>
                  <a:pt x="236420" y="208832"/>
                </a:lnTo>
                <a:lnTo>
                  <a:pt x="209224" y="235978"/>
                </a:lnTo>
                <a:lnTo>
                  <a:pt x="175277" y="254089"/>
                </a:lnTo>
                <a:lnTo>
                  <a:pt x="137554" y="261579"/>
                </a:lnTo>
                <a:lnTo>
                  <a:pt x="131113" y="261736"/>
                </a:lnTo>
                <a:close/>
              </a:path>
            </a:pathLst>
          </a:custGeom>
          <a:solidFill>
            <a:srgbClr val="DE665E"/>
          </a:solidFill>
        </p:spPr>
        <p:txBody>
          <a:bodyPr wrap="square" lIns="0" tIns="0" rIns="0" bIns="0" rtlCol="0"/>
          <a:lstStyle/>
          <a:p>
            <a:endParaRPr/>
          </a:p>
        </p:txBody>
      </p:sp>
      <p:sp>
        <p:nvSpPr>
          <p:cNvPr id="25" name="object 25"/>
          <p:cNvSpPr/>
          <p:nvPr/>
        </p:nvSpPr>
        <p:spPr>
          <a:xfrm>
            <a:off x="5452574" y="4257799"/>
            <a:ext cx="7572374" cy="4257674"/>
          </a:xfrm>
          <a:prstGeom prst="rect">
            <a:avLst/>
          </a:prstGeom>
          <a:blipFill>
            <a:blip r:embed="rId3" cstate="print"/>
            <a:stretch>
              <a:fillRect/>
            </a:stretch>
          </a:blipFill>
        </p:spPr>
        <p:txBody>
          <a:bodyPr wrap="square" lIns="0" tIns="0" rIns="0" bIns="0" rtlCol="0"/>
          <a:lstStyle/>
          <a:p>
            <a:endParaRPr/>
          </a:p>
        </p:txBody>
      </p:sp>
      <p:sp>
        <p:nvSpPr>
          <p:cNvPr id="26" name="object 26"/>
          <p:cNvSpPr txBox="1"/>
          <p:nvPr/>
        </p:nvSpPr>
        <p:spPr>
          <a:xfrm>
            <a:off x="1079688" y="2690888"/>
            <a:ext cx="16092805" cy="1028102"/>
          </a:xfrm>
          <a:prstGeom prst="rect">
            <a:avLst/>
          </a:prstGeom>
        </p:spPr>
        <p:txBody>
          <a:bodyPr vert="horz" wrap="square" lIns="0" tIns="12700" rIns="0" bIns="0" rtlCol="0">
            <a:spAutoFit/>
          </a:bodyPr>
          <a:lstStyle/>
          <a:p>
            <a:pPr marL="12700" marR="5080" indent="339725" algn="ctr">
              <a:lnSpc>
                <a:spcPct val="108200"/>
              </a:lnSpc>
              <a:spcBef>
                <a:spcPts val="100"/>
              </a:spcBef>
              <a:tabLst>
                <a:tab pos="1146175" algn="l"/>
                <a:tab pos="1485900" algn="l"/>
                <a:tab pos="2279650" algn="l"/>
                <a:tab pos="2846705" algn="l"/>
                <a:tab pos="2960370" algn="l"/>
                <a:tab pos="3867150" algn="l"/>
                <a:tab pos="3980815" algn="l"/>
                <a:tab pos="4660900" algn="l"/>
                <a:tab pos="5001260" algn="l"/>
                <a:tab pos="5567680" algn="l"/>
                <a:tab pos="5908040" algn="l"/>
                <a:tab pos="6815455" algn="l"/>
                <a:tab pos="7608570" algn="l"/>
                <a:tab pos="8629015" algn="l"/>
                <a:tab pos="8742680" algn="l"/>
                <a:tab pos="9309735" algn="l"/>
                <a:tab pos="10896600" algn="l"/>
                <a:tab pos="11463655" algn="l"/>
                <a:tab pos="11577320" algn="l"/>
                <a:tab pos="12257405" algn="l"/>
                <a:tab pos="12370435" algn="l"/>
                <a:tab pos="13164185" algn="l"/>
                <a:tab pos="13504544" algn="l"/>
                <a:tab pos="14524990" algn="l"/>
                <a:tab pos="14865350" algn="l"/>
              </a:tabLst>
            </a:pPr>
            <a:r>
              <a:rPr lang="en-US" sz="3200" spc="-235" dirty="0" smtClean="0">
                <a:latin typeface="Bahnschrift" pitchFamily="34" charset="0"/>
                <a:cs typeface="Arial"/>
              </a:rPr>
              <a:t>What about uses of the shortest path algorithms, the very first thing that came to our mind was the project we worked on in the java2 course.</a:t>
            </a:r>
            <a:endParaRPr sz="3200" dirty="0">
              <a:latin typeface="Bahnschrift" pitchFamily="34" charset="0"/>
              <a:cs typeface="Arial"/>
            </a:endParaRPr>
          </a:p>
        </p:txBody>
      </p:sp>
      <p:sp>
        <p:nvSpPr>
          <p:cNvPr id="27" name="object 27"/>
          <p:cNvSpPr txBox="1">
            <a:spLocks noGrp="1"/>
          </p:cNvSpPr>
          <p:nvPr>
            <p:ph type="title"/>
          </p:nvPr>
        </p:nvSpPr>
        <p:spPr>
          <a:xfrm>
            <a:off x="6947835" y="617170"/>
            <a:ext cx="3502025" cy="1252220"/>
          </a:xfrm>
          <a:prstGeom prst="rect">
            <a:avLst/>
          </a:prstGeom>
        </p:spPr>
        <p:txBody>
          <a:bodyPr vert="horz" wrap="square" lIns="0" tIns="12700" rIns="0" bIns="0" rtlCol="0">
            <a:spAutoFit/>
          </a:bodyPr>
          <a:lstStyle/>
          <a:p>
            <a:pPr marL="12700">
              <a:lnSpc>
                <a:spcPct val="100000"/>
              </a:lnSpc>
              <a:spcBef>
                <a:spcPts val="100"/>
              </a:spcBef>
            </a:pPr>
            <a:r>
              <a:rPr sz="8050" spc="805" dirty="0"/>
              <a:t>GAME</a:t>
            </a:r>
            <a:r>
              <a:rPr sz="8050" dirty="0"/>
              <a:t>S</a:t>
            </a:r>
            <a:endParaRPr sz="8050"/>
          </a:p>
        </p:txBody>
      </p:sp>
      <p:sp>
        <p:nvSpPr>
          <p:cNvPr id="33" name="object 26"/>
          <p:cNvSpPr txBox="1"/>
          <p:nvPr/>
        </p:nvSpPr>
        <p:spPr>
          <a:xfrm>
            <a:off x="431643" y="9254859"/>
            <a:ext cx="17285163" cy="478208"/>
          </a:xfrm>
          <a:prstGeom prst="rect">
            <a:avLst/>
          </a:prstGeom>
        </p:spPr>
        <p:txBody>
          <a:bodyPr vert="horz" wrap="square" lIns="0" tIns="12700" rIns="0" bIns="0" rtlCol="0">
            <a:spAutoFit/>
          </a:bodyPr>
          <a:lstStyle/>
          <a:p>
            <a:pPr marL="12700" marR="5080" indent="339725" algn="ctr">
              <a:lnSpc>
                <a:spcPct val="108200"/>
              </a:lnSpc>
              <a:spcBef>
                <a:spcPts val="100"/>
              </a:spcBef>
              <a:tabLst>
                <a:tab pos="1146175" algn="l"/>
                <a:tab pos="1485900" algn="l"/>
                <a:tab pos="2279650" algn="l"/>
                <a:tab pos="2846705" algn="l"/>
                <a:tab pos="2960370" algn="l"/>
                <a:tab pos="3867150" algn="l"/>
                <a:tab pos="3980815" algn="l"/>
                <a:tab pos="4660900" algn="l"/>
                <a:tab pos="5001260" algn="l"/>
                <a:tab pos="5567680" algn="l"/>
                <a:tab pos="5908040" algn="l"/>
                <a:tab pos="6815455" algn="l"/>
                <a:tab pos="7608570" algn="l"/>
                <a:tab pos="8629015" algn="l"/>
                <a:tab pos="8742680" algn="l"/>
                <a:tab pos="9309735" algn="l"/>
                <a:tab pos="10896600" algn="l"/>
                <a:tab pos="11463655" algn="l"/>
                <a:tab pos="11577320" algn="l"/>
                <a:tab pos="12257405" algn="l"/>
                <a:tab pos="12370435" algn="l"/>
                <a:tab pos="13164185" algn="l"/>
                <a:tab pos="13504544" algn="l"/>
                <a:tab pos="14524990" algn="l"/>
                <a:tab pos="14865350" algn="l"/>
              </a:tabLst>
            </a:pPr>
            <a:r>
              <a:rPr lang="en-US" sz="2800" dirty="0">
                <a:solidFill>
                  <a:srgbClr val="00B0F0"/>
                </a:solidFill>
                <a:latin typeface="Bell MT" pitchFamily="18" charset="0"/>
                <a:cs typeface="Arial"/>
              </a:rPr>
              <a:t>Gif</a:t>
            </a:r>
            <a:r>
              <a:rPr lang="en-US" sz="2800" dirty="0" smtClean="0">
                <a:solidFill>
                  <a:srgbClr val="00B0F0"/>
                </a:solidFill>
                <a:latin typeface="Bell MT" pitchFamily="18" charset="0"/>
                <a:cs typeface="Arial"/>
              </a:rPr>
              <a:t>: https</a:t>
            </a:r>
            <a:r>
              <a:rPr lang="en-US" sz="2800" dirty="0">
                <a:solidFill>
                  <a:srgbClr val="00B0F0"/>
                </a:solidFill>
                <a:latin typeface="Bell MT" pitchFamily="18" charset="0"/>
                <a:cs typeface="Arial"/>
              </a:rPr>
              <a:t>://drive.google.com/drive/folders/1S7sY4jWE29hvo9_DolZS5-yhzcuXMTp_?usp=sharing</a:t>
            </a:r>
            <a:endParaRPr sz="2800" dirty="0">
              <a:solidFill>
                <a:srgbClr val="00B0F0"/>
              </a:solidFill>
              <a:latin typeface="Bell MT" pitchFamily="18" charset="0"/>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66955"/>
            <a:ext cx="18288000" cy="8020050"/>
          </a:xfrm>
          <a:custGeom>
            <a:avLst/>
            <a:gdLst/>
            <a:ahLst/>
            <a:cxnLst/>
            <a:rect l="l" t="t" r="r" b="b"/>
            <a:pathLst>
              <a:path w="18288000" h="8020050">
                <a:moveTo>
                  <a:pt x="0" y="8020049"/>
                </a:moveTo>
                <a:lnTo>
                  <a:pt x="18287999" y="8020049"/>
                </a:lnTo>
                <a:lnTo>
                  <a:pt x="18287999" y="0"/>
                </a:lnTo>
                <a:lnTo>
                  <a:pt x="0" y="0"/>
                </a:lnTo>
                <a:lnTo>
                  <a:pt x="0" y="8020049"/>
                </a:lnTo>
                <a:close/>
              </a:path>
            </a:pathLst>
          </a:custGeom>
          <a:solidFill>
            <a:srgbClr val="070707"/>
          </a:solidFill>
        </p:spPr>
        <p:txBody>
          <a:bodyPr wrap="square" lIns="0" tIns="0" rIns="0" bIns="0" rtlCol="0"/>
          <a:lstStyle/>
          <a:p>
            <a:endParaRPr dirty="0"/>
          </a:p>
        </p:txBody>
      </p:sp>
      <p:sp>
        <p:nvSpPr>
          <p:cNvPr id="3" name="object 3"/>
          <p:cNvSpPr/>
          <p:nvPr/>
        </p:nvSpPr>
        <p:spPr>
          <a:xfrm>
            <a:off x="0" y="5"/>
            <a:ext cx="18288000" cy="2266950"/>
          </a:xfrm>
          <a:custGeom>
            <a:avLst/>
            <a:gdLst/>
            <a:ahLst/>
            <a:cxnLst/>
            <a:rect l="l" t="t" r="r" b="b"/>
            <a:pathLst>
              <a:path w="18288000" h="2266950">
                <a:moveTo>
                  <a:pt x="0" y="0"/>
                </a:moveTo>
                <a:lnTo>
                  <a:pt x="18287999" y="0"/>
                </a:lnTo>
                <a:lnTo>
                  <a:pt x="18287999" y="2266949"/>
                </a:lnTo>
                <a:lnTo>
                  <a:pt x="0" y="2266949"/>
                </a:lnTo>
                <a:lnTo>
                  <a:pt x="0" y="0"/>
                </a:lnTo>
                <a:close/>
              </a:path>
            </a:pathLst>
          </a:custGeom>
          <a:solidFill>
            <a:srgbClr val="002998"/>
          </a:solidFill>
        </p:spPr>
        <p:txBody>
          <a:bodyPr wrap="square" lIns="0" tIns="0" rIns="0" bIns="0" rtlCol="0"/>
          <a:lstStyle/>
          <a:p>
            <a:endParaRPr/>
          </a:p>
        </p:txBody>
      </p:sp>
      <p:sp>
        <p:nvSpPr>
          <p:cNvPr id="4" name="object 4"/>
          <p:cNvSpPr/>
          <p:nvPr/>
        </p:nvSpPr>
        <p:spPr>
          <a:xfrm>
            <a:off x="457513" y="2436393"/>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002998"/>
          </a:solidFill>
        </p:spPr>
        <p:txBody>
          <a:bodyPr wrap="square" lIns="0" tIns="0" rIns="0" bIns="0" rtlCol="0"/>
          <a:lstStyle/>
          <a:p>
            <a:endParaRPr/>
          </a:p>
        </p:txBody>
      </p:sp>
      <p:sp>
        <p:nvSpPr>
          <p:cNvPr id="5" name="object 5"/>
          <p:cNvSpPr/>
          <p:nvPr/>
        </p:nvSpPr>
        <p:spPr>
          <a:xfrm>
            <a:off x="457518" y="713303"/>
            <a:ext cx="571500" cy="1152525"/>
          </a:xfrm>
          <a:custGeom>
            <a:avLst/>
            <a:gdLst/>
            <a:ahLst/>
            <a:cxnLst/>
            <a:rect l="l" t="t" r="r" b="b"/>
            <a:pathLst>
              <a:path w="571500" h="1152525">
                <a:moveTo>
                  <a:pt x="0" y="1152524"/>
                </a:moveTo>
                <a:lnTo>
                  <a:pt x="0" y="0"/>
                </a:lnTo>
                <a:lnTo>
                  <a:pt x="571499" y="0"/>
                </a:lnTo>
                <a:lnTo>
                  <a:pt x="571499" y="1152524"/>
                </a:lnTo>
                <a:lnTo>
                  <a:pt x="0" y="1152524"/>
                </a:lnTo>
                <a:close/>
              </a:path>
            </a:pathLst>
          </a:custGeom>
          <a:solidFill>
            <a:srgbClr val="002998"/>
          </a:solidFill>
        </p:spPr>
        <p:txBody>
          <a:bodyPr wrap="square" lIns="0" tIns="0" rIns="0" bIns="0" rtlCol="0"/>
          <a:lstStyle/>
          <a:p>
            <a:endParaRPr/>
          </a:p>
        </p:txBody>
      </p:sp>
      <p:sp>
        <p:nvSpPr>
          <p:cNvPr id="6" name="object 6"/>
          <p:cNvSpPr/>
          <p:nvPr/>
        </p:nvSpPr>
        <p:spPr>
          <a:xfrm>
            <a:off x="0" y="715172"/>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7" name="object 7"/>
          <p:cNvSpPr/>
          <p:nvPr/>
        </p:nvSpPr>
        <p:spPr>
          <a:xfrm>
            <a:off x="457508" y="143976"/>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8" name="object 8"/>
          <p:cNvSpPr/>
          <p:nvPr/>
        </p:nvSpPr>
        <p:spPr>
          <a:xfrm>
            <a:off x="0" y="5861440"/>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DE665E"/>
          </a:solidFill>
        </p:spPr>
        <p:txBody>
          <a:bodyPr wrap="square" lIns="0" tIns="0" rIns="0" bIns="0" rtlCol="0"/>
          <a:lstStyle/>
          <a:p>
            <a:endParaRPr/>
          </a:p>
        </p:txBody>
      </p:sp>
      <p:sp>
        <p:nvSpPr>
          <p:cNvPr id="9" name="object 9"/>
          <p:cNvSpPr/>
          <p:nvPr/>
        </p:nvSpPr>
        <p:spPr>
          <a:xfrm>
            <a:off x="457508" y="4150274"/>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10" name="object 10"/>
          <p:cNvSpPr/>
          <p:nvPr/>
        </p:nvSpPr>
        <p:spPr>
          <a:xfrm>
            <a:off x="457508" y="5290250"/>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1" name="object 11"/>
          <p:cNvSpPr/>
          <p:nvPr/>
        </p:nvSpPr>
        <p:spPr>
          <a:xfrm>
            <a:off x="457508" y="7003827"/>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002998"/>
          </a:solidFill>
        </p:spPr>
        <p:txBody>
          <a:bodyPr wrap="square" lIns="0" tIns="0" rIns="0" bIns="0" rtlCol="0"/>
          <a:lstStyle/>
          <a:p>
            <a:endParaRPr/>
          </a:p>
        </p:txBody>
      </p:sp>
      <p:sp>
        <p:nvSpPr>
          <p:cNvPr id="12" name="object 12"/>
          <p:cNvSpPr/>
          <p:nvPr/>
        </p:nvSpPr>
        <p:spPr>
          <a:xfrm>
            <a:off x="0" y="8717398"/>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DE665E"/>
          </a:solidFill>
        </p:spPr>
        <p:txBody>
          <a:bodyPr wrap="square" lIns="0" tIns="0" rIns="0" bIns="0" rtlCol="0"/>
          <a:lstStyle/>
          <a:p>
            <a:endParaRPr/>
          </a:p>
        </p:txBody>
      </p:sp>
      <p:sp>
        <p:nvSpPr>
          <p:cNvPr id="13" name="object 13"/>
          <p:cNvSpPr/>
          <p:nvPr/>
        </p:nvSpPr>
        <p:spPr>
          <a:xfrm>
            <a:off x="0" y="9288595"/>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14" name="object 14"/>
          <p:cNvSpPr/>
          <p:nvPr/>
        </p:nvSpPr>
        <p:spPr>
          <a:xfrm>
            <a:off x="0" y="6432637"/>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15" name="object 15"/>
          <p:cNvSpPr/>
          <p:nvPr/>
        </p:nvSpPr>
        <p:spPr>
          <a:xfrm>
            <a:off x="0" y="3007590"/>
            <a:ext cx="457834" cy="1143000"/>
          </a:xfrm>
          <a:custGeom>
            <a:avLst/>
            <a:gdLst/>
            <a:ahLst/>
            <a:cxnLst/>
            <a:rect l="l" t="t" r="r" b="b"/>
            <a:pathLst>
              <a:path w="457834" h="1143000">
                <a:moveTo>
                  <a:pt x="0" y="1142999"/>
                </a:moveTo>
                <a:lnTo>
                  <a:pt x="0" y="0"/>
                </a:lnTo>
                <a:lnTo>
                  <a:pt x="457821" y="0"/>
                </a:lnTo>
                <a:lnTo>
                  <a:pt x="457821" y="1142999"/>
                </a:lnTo>
                <a:lnTo>
                  <a:pt x="0" y="1142999"/>
                </a:lnTo>
                <a:close/>
              </a:path>
            </a:pathLst>
          </a:custGeom>
          <a:solidFill>
            <a:srgbClr val="E8E8E8"/>
          </a:solidFill>
        </p:spPr>
        <p:txBody>
          <a:bodyPr wrap="square" lIns="0" tIns="0" rIns="0" bIns="0" rtlCol="0"/>
          <a:lstStyle/>
          <a:p>
            <a:endParaRPr/>
          </a:p>
        </p:txBody>
      </p:sp>
      <p:sp>
        <p:nvSpPr>
          <p:cNvPr id="16" name="object 16"/>
          <p:cNvSpPr/>
          <p:nvPr/>
        </p:nvSpPr>
        <p:spPr>
          <a:xfrm>
            <a:off x="457513" y="7574714"/>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E8E8E8"/>
          </a:solidFill>
        </p:spPr>
        <p:txBody>
          <a:bodyPr wrap="square" lIns="0" tIns="0" rIns="0" bIns="0" rtlCol="0"/>
          <a:lstStyle/>
          <a:p>
            <a:endParaRPr/>
          </a:p>
        </p:txBody>
      </p:sp>
      <p:sp>
        <p:nvSpPr>
          <p:cNvPr id="17" name="object 17"/>
          <p:cNvSpPr/>
          <p:nvPr/>
        </p:nvSpPr>
        <p:spPr>
          <a:xfrm>
            <a:off x="13550496" y="1095921"/>
            <a:ext cx="869315" cy="447040"/>
          </a:xfrm>
          <a:custGeom>
            <a:avLst/>
            <a:gdLst/>
            <a:ahLst/>
            <a:cxnLst/>
            <a:rect l="l" t="t" r="r" b="b"/>
            <a:pathLst>
              <a:path w="869315" h="447040">
                <a:moveTo>
                  <a:pt x="0" y="96186"/>
                </a:moveTo>
                <a:lnTo>
                  <a:pt x="350595" y="446777"/>
                </a:lnTo>
                <a:lnTo>
                  <a:pt x="869247" y="350591"/>
                </a:lnTo>
                <a:lnTo>
                  <a:pt x="518651" y="0"/>
                </a:lnTo>
                <a:lnTo>
                  <a:pt x="0" y="96186"/>
                </a:lnTo>
                <a:close/>
              </a:path>
            </a:pathLst>
          </a:custGeom>
          <a:solidFill>
            <a:srgbClr val="7EC84B"/>
          </a:solidFill>
        </p:spPr>
        <p:txBody>
          <a:bodyPr wrap="square" lIns="0" tIns="0" rIns="0" bIns="0" rtlCol="0"/>
          <a:lstStyle/>
          <a:p>
            <a:endParaRPr/>
          </a:p>
        </p:txBody>
      </p:sp>
      <p:sp>
        <p:nvSpPr>
          <p:cNvPr id="18" name="object 18"/>
          <p:cNvSpPr/>
          <p:nvPr/>
        </p:nvSpPr>
        <p:spPr>
          <a:xfrm>
            <a:off x="13902622" y="1446498"/>
            <a:ext cx="592455" cy="171450"/>
          </a:xfrm>
          <a:custGeom>
            <a:avLst/>
            <a:gdLst/>
            <a:ahLst/>
            <a:cxnLst/>
            <a:rect l="l" t="t" r="r" b="b"/>
            <a:pathLst>
              <a:path w="592455" h="171450">
                <a:moveTo>
                  <a:pt x="0" y="95886"/>
                </a:moveTo>
                <a:lnTo>
                  <a:pt x="75301" y="171186"/>
                </a:lnTo>
                <a:lnTo>
                  <a:pt x="592333" y="75300"/>
                </a:lnTo>
                <a:lnTo>
                  <a:pt x="517032" y="0"/>
                </a:lnTo>
                <a:lnTo>
                  <a:pt x="0" y="95886"/>
                </a:lnTo>
                <a:close/>
              </a:path>
            </a:pathLst>
          </a:custGeom>
          <a:solidFill>
            <a:srgbClr val="F9F691"/>
          </a:solidFill>
        </p:spPr>
        <p:txBody>
          <a:bodyPr wrap="square" lIns="0" tIns="0" rIns="0" bIns="0" rtlCol="0"/>
          <a:lstStyle/>
          <a:p>
            <a:endParaRPr/>
          </a:p>
        </p:txBody>
      </p:sp>
      <p:sp>
        <p:nvSpPr>
          <p:cNvPr id="19" name="object 19"/>
          <p:cNvSpPr/>
          <p:nvPr/>
        </p:nvSpPr>
        <p:spPr>
          <a:xfrm>
            <a:off x="13976466" y="1521885"/>
            <a:ext cx="870585" cy="447675"/>
          </a:xfrm>
          <a:custGeom>
            <a:avLst/>
            <a:gdLst/>
            <a:ahLst/>
            <a:cxnLst/>
            <a:rect l="l" t="t" r="r" b="b"/>
            <a:pathLst>
              <a:path w="870584" h="447675">
                <a:moveTo>
                  <a:pt x="0" y="96186"/>
                </a:moveTo>
                <a:lnTo>
                  <a:pt x="351399" y="447581"/>
                </a:lnTo>
                <a:lnTo>
                  <a:pt x="870050" y="351394"/>
                </a:lnTo>
                <a:lnTo>
                  <a:pt x="518651" y="0"/>
                </a:lnTo>
                <a:lnTo>
                  <a:pt x="0" y="96186"/>
                </a:lnTo>
                <a:close/>
              </a:path>
            </a:pathLst>
          </a:custGeom>
          <a:solidFill>
            <a:srgbClr val="4BA0C8"/>
          </a:solidFill>
        </p:spPr>
        <p:txBody>
          <a:bodyPr wrap="square" lIns="0" tIns="0" rIns="0" bIns="0" rtlCol="0"/>
          <a:lstStyle/>
          <a:p>
            <a:endParaRPr/>
          </a:p>
        </p:txBody>
      </p:sp>
      <p:sp>
        <p:nvSpPr>
          <p:cNvPr id="20" name="object 20"/>
          <p:cNvSpPr/>
          <p:nvPr/>
        </p:nvSpPr>
        <p:spPr>
          <a:xfrm>
            <a:off x="14067163" y="1095903"/>
            <a:ext cx="1044575" cy="429895"/>
          </a:xfrm>
          <a:custGeom>
            <a:avLst/>
            <a:gdLst/>
            <a:ahLst/>
            <a:cxnLst/>
            <a:rect l="l" t="t" r="r" b="b"/>
            <a:pathLst>
              <a:path w="1044575" h="429894">
                <a:moveTo>
                  <a:pt x="0" y="0"/>
                </a:moveTo>
                <a:lnTo>
                  <a:pt x="350595" y="350591"/>
                </a:lnTo>
                <a:lnTo>
                  <a:pt x="1044446" y="429601"/>
                </a:lnTo>
                <a:lnTo>
                  <a:pt x="693851" y="79010"/>
                </a:lnTo>
                <a:lnTo>
                  <a:pt x="0" y="0"/>
                </a:lnTo>
                <a:close/>
              </a:path>
            </a:pathLst>
          </a:custGeom>
          <a:solidFill>
            <a:srgbClr val="7EC84B"/>
          </a:solidFill>
        </p:spPr>
        <p:txBody>
          <a:bodyPr wrap="square" lIns="0" tIns="0" rIns="0" bIns="0" rtlCol="0"/>
          <a:lstStyle/>
          <a:p>
            <a:endParaRPr/>
          </a:p>
        </p:txBody>
      </p:sp>
      <p:sp>
        <p:nvSpPr>
          <p:cNvPr id="21" name="object 21"/>
          <p:cNvSpPr/>
          <p:nvPr/>
        </p:nvSpPr>
        <p:spPr>
          <a:xfrm>
            <a:off x="14417733" y="1446468"/>
            <a:ext cx="769620" cy="154305"/>
          </a:xfrm>
          <a:custGeom>
            <a:avLst/>
            <a:gdLst/>
            <a:ahLst/>
            <a:cxnLst/>
            <a:rect l="l" t="t" r="r" b="b"/>
            <a:pathLst>
              <a:path w="769619" h="154305">
                <a:moveTo>
                  <a:pt x="769145" y="154309"/>
                </a:moveTo>
                <a:lnTo>
                  <a:pt x="75301" y="75300"/>
                </a:lnTo>
                <a:lnTo>
                  <a:pt x="0" y="0"/>
                </a:lnTo>
                <a:lnTo>
                  <a:pt x="693844" y="79009"/>
                </a:lnTo>
                <a:lnTo>
                  <a:pt x="769145" y="154309"/>
                </a:lnTo>
                <a:close/>
              </a:path>
            </a:pathLst>
          </a:custGeom>
          <a:solidFill>
            <a:srgbClr val="F9F691"/>
          </a:solidFill>
        </p:spPr>
        <p:txBody>
          <a:bodyPr wrap="square" lIns="0" tIns="0" rIns="0" bIns="0" rtlCol="0"/>
          <a:lstStyle/>
          <a:p>
            <a:endParaRPr/>
          </a:p>
        </p:txBody>
      </p:sp>
      <p:sp>
        <p:nvSpPr>
          <p:cNvPr id="22" name="object 22"/>
          <p:cNvSpPr/>
          <p:nvPr/>
        </p:nvSpPr>
        <p:spPr>
          <a:xfrm>
            <a:off x="14740219" y="1549916"/>
            <a:ext cx="553085" cy="374650"/>
          </a:xfrm>
          <a:custGeom>
            <a:avLst/>
            <a:gdLst/>
            <a:ahLst/>
            <a:cxnLst/>
            <a:rect l="l" t="t" r="r" b="b"/>
            <a:pathLst>
              <a:path w="553084" h="374650">
                <a:moveTo>
                  <a:pt x="553046" y="374356"/>
                </a:moveTo>
                <a:lnTo>
                  <a:pt x="351399" y="351394"/>
                </a:lnTo>
                <a:lnTo>
                  <a:pt x="0" y="0"/>
                </a:lnTo>
                <a:lnTo>
                  <a:pt x="201647" y="22962"/>
                </a:lnTo>
                <a:lnTo>
                  <a:pt x="553046" y="374356"/>
                </a:lnTo>
                <a:close/>
              </a:path>
            </a:pathLst>
          </a:custGeom>
          <a:solidFill>
            <a:srgbClr val="F9F691"/>
          </a:solidFill>
        </p:spPr>
        <p:txBody>
          <a:bodyPr wrap="square" lIns="0" tIns="0" rIns="0" bIns="0" rtlCol="0"/>
          <a:lstStyle/>
          <a:p>
            <a:endParaRPr/>
          </a:p>
        </p:txBody>
      </p:sp>
      <p:sp>
        <p:nvSpPr>
          <p:cNvPr id="23" name="object 23"/>
          <p:cNvSpPr/>
          <p:nvPr/>
        </p:nvSpPr>
        <p:spPr>
          <a:xfrm>
            <a:off x="14942055" y="1572987"/>
            <a:ext cx="596900" cy="379730"/>
          </a:xfrm>
          <a:custGeom>
            <a:avLst/>
            <a:gdLst/>
            <a:ahLst/>
            <a:cxnLst/>
            <a:rect l="l" t="t" r="r" b="b"/>
            <a:pathLst>
              <a:path w="596900" h="379730">
                <a:moveTo>
                  <a:pt x="0" y="0"/>
                </a:moveTo>
                <a:lnTo>
                  <a:pt x="351399" y="351394"/>
                </a:lnTo>
                <a:lnTo>
                  <a:pt x="596412" y="379295"/>
                </a:lnTo>
                <a:lnTo>
                  <a:pt x="245013" y="27900"/>
                </a:lnTo>
                <a:lnTo>
                  <a:pt x="0" y="0"/>
                </a:lnTo>
                <a:close/>
              </a:path>
            </a:pathLst>
          </a:custGeom>
          <a:solidFill>
            <a:srgbClr val="C8A14B"/>
          </a:solidFill>
        </p:spPr>
        <p:txBody>
          <a:bodyPr wrap="square" lIns="0" tIns="0" rIns="0" bIns="0" rtlCol="0"/>
          <a:lstStyle/>
          <a:p>
            <a:endParaRPr/>
          </a:p>
        </p:txBody>
      </p:sp>
      <p:sp>
        <p:nvSpPr>
          <p:cNvPr id="24" name="object 24"/>
          <p:cNvSpPr/>
          <p:nvPr/>
        </p:nvSpPr>
        <p:spPr>
          <a:xfrm>
            <a:off x="14493133" y="1521867"/>
            <a:ext cx="598805" cy="379730"/>
          </a:xfrm>
          <a:custGeom>
            <a:avLst/>
            <a:gdLst/>
            <a:ahLst/>
            <a:cxnLst/>
            <a:rect l="l" t="t" r="r" b="b"/>
            <a:pathLst>
              <a:path w="598805" h="379730">
                <a:moveTo>
                  <a:pt x="0" y="0"/>
                </a:moveTo>
                <a:lnTo>
                  <a:pt x="351399" y="351394"/>
                </a:lnTo>
                <a:lnTo>
                  <a:pt x="598583" y="379542"/>
                </a:lnTo>
                <a:lnTo>
                  <a:pt x="247184" y="28147"/>
                </a:lnTo>
                <a:lnTo>
                  <a:pt x="0" y="0"/>
                </a:lnTo>
                <a:close/>
              </a:path>
            </a:pathLst>
          </a:custGeom>
          <a:solidFill>
            <a:srgbClr val="4BA0C8"/>
          </a:solidFill>
        </p:spPr>
        <p:txBody>
          <a:bodyPr wrap="square" lIns="0" tIns="0" rIns="0" bIns="0" rtlCol="0"/>
          <a:lstStyle/>
          <a:p>
            <a:endParaRPr/>
          </a:p>
        </p:txBody>
      </p:sp>
      <p:sp>
        <p:nvSpPr>
          <p:cNvPr id="25" name="object 25"/>
          <p:cNvSpPr/>
          <p:nvPr/>
        </p:nvSpPr>
        <p:spPr>
          <a:xfrm>
            <a:off x="15177479" y="1457862"/>
            <a:ext cx="823594" cy="494665"/>
          </a:xfrm>
          <a:custGeom>
            <a:avLst/>
            <a:gdLst/>
            <a:ahLst/>
            <a:cxnLst/>
            <a:rect l="l" t="t" r="r" b="b"/>
            <a:pathLst>
              <a:path w="823594" h="494664">
                <a:moveTo>
                  <a:pt x="0" y="143135"/>
                </a:moveTo>
                <a:lnTo>
                  <a:pt x="351399" y="494530"/>
                </a:lnTo>
                <a:lnTo>
                  <a:pt x="823101" y="351394"/>
                </a:lnTo>
                <a:lnTo>
                  <a:pt x="471701" y="0"/>
                </a:lnTo>
                <a:lnTo>
                  <a:pt x="0" y="143135"/>
                </a:lnTo>
                <a:close/>
              </a:path>
            </a:pathLst>
          </a:custGeom>
          <a:solidFill>
            <a:srgbClr val="C8A14B"/>
          </a:solidFill>
        </p:spPr>
        <p:txBody>
          <a:bodyPr wrap="square" lIns="0" tIns="0" rIns="0" bIns="0" rtlCol="0"/>
          <a:lstStyle/>
          <a:p>
            <a:endParaRPr/>
          </a:p>
        </p:txBody>
      </p:sp>
      <p:sp>
        <p:nvSpPr>
          <p:cNvPr id="26" name="object 26"/>
          <p:cNvSpPr/>
          <p:nvPr/>
        </p:nvSpPr>
        <p:spPr>
          <a:xfrm>
            <a:off x="14751510" y="1031898"/>
            <a:ext cx="822325" cy="494030"/>
          </a:xfrm>
          <a:custGeom>
            <a:avLst/>
            <a:gdLst/>
            <a:ahLst/>
            <a:cxnLst/>
            <a:rect l="l" t="t" r="r" b="b"/>
            <a:pathLst>
              <a:path w="822325" h="494030">
                <a:moveTo>
                  <a:pt x="0" y="143135"/>
                </a:moveTo>
                <a:lnTo>
                  <a:pt x="350596" y="493727"/>
                </a:lnTo>
                <a:lnTo>
                  <a:pt x="822297" y="350591"/>
                </a:lnTo>
                <a:lnTo>
                  <a:pt x="471701" y="0"/>
                </a:lnTo>
                <a:lnTo>
                  <a:pt x="0" y="143135"/>
                </a:lnTo>
                <a:close/>
              </a:path>
            </a:pathLst>
          </a:custGeom>
          <a:solidFill>
            <a:srgbClr val="7EC84B"/>
          </a:solidFill>
        </p:spPr>
        <p:txBody>
          <a:bodyPr wrap="square" lIns="0" tIns="0" rIns="0" bIns="0" rtlCol="0"/>
          <a:lstStyle/>
          <a:p>
            <a:endParaRPr/>
          </a:p>
        </p:txBody>
      </p:sp>
      <p:sp>
        <p:nvSpPr>
          <p:cNvPr id="27" name="object 27"/>
          <p:cNvSpPr/>
          <p:nvPr/>
        </p:nvSpPr>
        <p:spPr>
          <a:xfrm>
            <a:off x="15102079" y="1382462"/>
            <a:ext cx="547370" cy="218440"/>
          </a:xfrm>
          <a:custGeom>
            <a:avLst/>
            <a:gdLst/>
            <a:ahLst/>
            <a:cxnLst/>
            <a:rect l="l" t="t" r="r" b="b"/>
            <a:pathLst>
              <a:path w="547369" h="218440">
                <a:moveTo>
                  <a:pt x="0" y="143135"/>
                </a:moveTo>
                <a:lnTo>
                  <a:pt x="75301" y="218435"/>
                </a:lnTo>
                <a:lnTo>
                  <a:pt x="547002" y="75300"/>
                </a:lnTo>
                <a:lnTo>
                  <a:pt x="471701" y="0"/>
                </a:lnTo>
                <a:lnTo>
                  <a:pt x="0" y="143135"/>
                </a:lnTo>
                <a:close/>
              </a:path>
            </a:pathLst>
          </a:custGeom>
          <a:solidFill>
            <a:srgbClr val="F9F691"/>
          </a:solidFill>
        </p:spPr>
        <p:txBody>
          <a:bodyPr wrap="square" lIns="0" tIns="0" rIns="0" bIns="0" rtlCol="0"/>
          <a:lstStyle/>
          <a:p>
            <a:endParaRPr/>
          </a:p>
        </p:txBody>
      </p:sp>
      <p:sp>
        <p:nvSpPr>
          <p:cNvPr id="28" name="object 28"/>
          <p:cNvSpPr/>
          <p:nvPr/>
        </p:nvSpPr>
        <p:spPr>
          <a:xfrm>
            <a:off x="14068421" y="1096479"/>
            <a:ext cx="1470660" cy="855344"/>
          </a:xfrm>
          <a:custGeom>
            <a:avLst/>
            <a:gdLst/>
            <a:ahLst/>
            <a:cxnLst/>
            <a:rect l="l" t="t" r="r" b="b"/>
            <a:pathLst>
              <a:path w="1470659" h="855344">
                <a:moveTo>
                  <a:pt x="1470369" y="854953"/>
                </a:moveTo>
                <a:lnTo>
                  <a:pt x="1024317" y="805842"/>
                </a:lnTo>
                <a:lnTo>
                  <a:pt x="775517" y="776822"/>
                </a:lnTo>
                <a:lnTo>
                  <a:pt x="425862" y="426361"/>
                </a:lnTo>
                <a:lnTo>
                  <a:pt x="349654" y="350461"/>
                </a:lnTo>
                <a:lnTo>
                  <a:pt x="0" y="0"/>
                </a:lnTo>
                <a:lnTo>
                  <a:pt x="692615" y="78130"/>
                </a:lnTo>
                <a:lnTo>
                  <a:pt x="1044507" y="428592"/>
                </a:lnTo>
                <a:lnTo>
                  <a:pt x="1118476" y="504491"/>
                </a:lnTo>
                <a:lnTo>
                  <a:pt x="1470369" y="854953"/>
                </a:lnTo>
                <a:close/>
              </a:path>
            </a:pathLst>
          </a:custGeom>
          <a:solidFill>
            <a:srgbClr val="000000">
              <a:alpha val="15289"/>
            </a:srgbClr>
          </a:solidFill>
        </p:spPr>
        <p:txBody>
          <a:bodyPr wrap="square" lIns="0" tIns="0" rIns="0" bIns="0" rtlCol="0"/>
          <a:lstStyle/>
          <a:p>
            <a:endParaRPr/>
          </a:p>
        </p:txBody>
      </p:sp>
      <p:sp>
        <p:nvSpPr>
          <p:cNvPr id="29" name="object 29"/>
          <p:cNvSpPr/>
          <p:nvPr/>
        </p:nvSpPr>
        <p:spPr>
          <a:xfrm>
            <a:off x="14607489" y="585183"/>
            <a:ext cx="592867" cy="958432"/>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4607489" y="585184"/>
            <a:ext cx="593090" cy="958850"/>
          </a:xfrm>
          <a:custGeom>
            <a:avLst/>
            <a:gdLst/>
            <a:ahLst/>
            <a:cxnLst/>
            <a:rect l="l" t="t" r="r" b="b"/>
            <a:pathLst>
              <a:path w="593090" h="958850">
                <a:moveTo>
                  <a:pt x="592867" y="295224"/>
                </a:moveTo>
                <a:lnTo>
                  <a:pt x="578462" y="370988"/>
                </a:lnTo>
                <a:lnTo>
                  <a:pt x="562037" y="415489"/>
                </a:lnTo>
                <a:lnTo>
                  <a:pt x="540870" y="463257"/>
                </a:lnTo>
                <a:lnTo>
                  <a:pt x="516013" y="513432"/>
                </a:lnTo>
                <a:lnTo>
                  <a:pt x="488522" y="565155"/>
                </a:lnTo>
                <a:lnTo>
                  <a:pt x="459449" y="617565"/>
                </a:lnTo>
                <a:lnTo>
                  <a:pt x="429850" y="669803"/>
                </a:lnTo>
                <a:lnTo>
                  <a:pt x="400778" y="721009"/>
                </a:lnTo>
                <a:lnTo>
                  <a:pt x="373286" y="770324"/>
                </a:lnTo>
                <a:lnTo>
                  <a:pt x="348430" y="816887"/>
                </a:lnTo>
                <a:lnTo>
                  <a:pt x="327262" y="859839"/>
                </a:lnTo>
                <a:lnTo>
                  <a:pt x="310838" y="898320"/>
                </a:lnTo>
                <a:lnTo>
                  <a:pt x="296433" y="958432"/>
                </a:lnTo>
                <a:lnTo>
                  <a:pt x="292656" y="931486"/>
                </a:lnTo>
                <a:lnTo>
                  <a:pt x="265604" y="859872"/>
                </a:lnTo>
                <a:lnTo>
                  <a:pt x="244436" y="816924"/>
                </a:lnTo>
                <a:lnTo>
                  <a:pt x="219580" y="770362"/>
                </a:lnTo>
                <a:lnTo>
                  <a:pt x="192088" y="721047"/>
                </a:lnTo>
                <a:lnTo>
                  <a:pt x="163016" y="669839"/>
                </a:lnTo>
                <a:lnTo>
                  <a:pt x="133417" y="617597"/>
                </a:lnTo>
                <a:lnTo>
                  <a:pt x="104344" y="565182"/>
                </a:lnTo>
                <a:lnTo>
                  <a:pt x="76853" y="513454"/>
                </a:lnTo>
                <a:lnTo>
                  <a:pt x="51996" y="463273"/>
                </a:lnTo>
                <a:lnTo>
                  <a:pt x="30829" y="415499"/>
                </a:lnTo>
                <a:lnTo>
                  <a:pt x="14404" y="370993"/>
                </a:lnTo>
                <a:lnTo>
                  <a:pt x="3776" y="330615"/>
                </a:lnTo>
                <a:lnTo>
                  <a:pt x="0" y="295224"/>
                </a:lnTo>
                <a:lnTo>
                  <a:pt x="3879" y="247337"/>
                </a:lnTo>
                <a:lnTo>
                  <a:pt x="15112" y="201910"/>
                </a:lnTo>
                <a:lnTo>
                  <a:pt x="33086" y="159551"/>
                </a:lnTo>
                <a:lnTo>
                  <a:pt x="57193" y="120868"/>
                </a:lnTo>
                <a:lnTo>
                  <a:pt x="86821" y="86468"/>
                </a:lnTo>
                <a:lnTo>
                  <a:pt x="121362" y="56960"/>
                </a:lnTo>
                <a:lnTo>
                  <a:pt x="160203" y="32952"/>
                </a:lnTo>
                <a:lnTo>
                  <a:pt x="202736" y="15050"/>
                </a:lnTo>
                <a:lnTo>
                  <a:pt x="248349" y="3863"/>
                </a:lnTo>
                <a:lnTo>
                  <a:pt x="296433" y="0"/>
                </a:lnTo>
                <a:lnTo>
                  <a:pt x="344517" y="3863"/>
                </a:lnTo>
                <a:lnTo>
                  <a:pt x="390130" y="15050"/>
                </a:lnTo>
                <a:lnTo>
                  <a:pt x="432663" y="32951"/>
                </a:lnTo>
                <a:lnTo>
                  <a:pt x="471504" y="56960"/>
                </a:lnTo>
                <a:lnTo>
                  <a:pt x="506045" y="86467"/>
                </a:lnTo>
                <a:lnTo>
                  <a:pt x="535673" y="120867"/>
                </a:lnTo>
                <a:lnTo>
                  <a:pt x="559780" y="159550"/>
                </a:lnTo>
                <a:lnTo>
                  <a:pt x="577755" y="201909"/>
                </a:lnTo>
                <a:lnTo>
                  <a:pt x="588987" y="247336"/>
                </a:lnTo>
                <a:lnTo>
                  <a:pt x="592867" y="295224"/>
                </a:lnTo>
                <a:close/>
              </a:path>
            </a:pathLst>
          </a:custGeom>
          <a:ln w="9829">
            <a:solidFill>
              <a:srgbClr val="A00000"/>
            </a:solidFill>
          </a:ln>
        </p:spPr>
        <p:txBody>
          <a:bodyPr wrap="square" lIns="0" tIns="0" rIns="0" bIns="0" rtlCol="0"/>
          <a:lstStyle/>
          <a:p>
            <a:endParaRPr/>
          </a:p>
        </p:txBody>
      </p:sp>
      <p:sp>
        <p:nvSpPr>
          <p:cNvPr id="31" name="object 31"/>
          <p:cNvSpPr/>
          <p:nvPr/>
        </p:nvSpPr>
        <p:spPr>
          <a:xfrm>
            <a:off x="14802014" y="772831"/>
            <a:ext cx="203857" cy="203025"/>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4933950" y="4065978"/>
            <a:ext cx="8420099" cy="4733924"/>
          </a:xfrm>
          <a:prstGeom prst="rect">
            <a:avLst/>
          </a:prstGeom>
          <a:blipFill>
            <a:blip r:embed="rId4" cstate="print"/>
            <a:stretch>
              <a:fillRect/>
            </a:stretch>
          </a:blipFill>
        </p:spPr>
        <p:txBody>
          <a:bodyPr wrap="square" lIns="0" tIns="0" rIns="0" bIns="0" rtlCol="0"/>
          <a:lstStyle/>
          <a:p>
            <a:endParaRPr/>
          </a:p>
        </p:txBody>
      </p:sp>
      <p:sp>
        <p:nvSpPr>
          <p:cNvPr id="33" name="object 33"/>
          <p:cNvSpPr txBox="1">
            <a:spLocks noGrp="1"/>
          </p:cNvSpPr>
          <p:nvPr>
            <p:ph type="title"/>
          </p:nvPr>
        </p:nvSpPr>
        <p:spPr>
          <a:xfrm>
            <a:off x="5070078" y="660688"/>
            <a:ext cx="7851140" cy="1156970"/>
          </a:xfrm>
          <a:prstGeom prst="rect">
            <a:avLst/>
          </a:prstGeom>
        </p:spPr>
        <p:txBody>
          <a:bodyPr vert="horz" wrap="square" lIns="0" tIns="15240" rIns="0" bIns="0" rtlCol="0">
            <a:spAutoFit/>
          </a:bodyPr>
          <a:lstStyle/>
          <a:p>
            <a:pPr marL="12700">
              <a:lnSpc>
                <a:spcPct val="100000"/>
              </a:lnSpc>
              <a:spcBef>
                <a:spcPts val="120"/>
              </a:spcBef>
            </a:pPr>
            <a:r>
              <a:rPr sz="7400" spc="505" dirty="0"/>
              <a:t>MAP</a:t>
            </a:r>
            <a:r>
              <a:rPr sz="7400" spc="1410" dirty="0"/>
              <a:t> </a:t>
            </a:r>
            <a:r>
              <a:rPr sz="7400" spc="660" dirty="0"/>
              <a:t>SERVICES</a:t>
            </a:r>
            <a:endParaRPr sz="7400"/>
          </a:p>
        </p:txBody>
      </p:sp>
      <p:sp>
        <p:nvSpPr>
          <p:cNvPr id="34" name="object 34"/>
          <p:cNvSpPr txBox="1"/>
          <p:nvPr/>
        </p:nvSpPr>
        <p:spPr>
          <a:xfrm>
            <a:off x="1067870" y="2441604"/>
            <a:ext cx="17003395" cy="903452"/>
          </a:xfrm>
          <a:prstGeom prst="rect">
            <a:avLst/>
          </a:prstGeom>
        </p:spPr>
        <p:txBody>
          <a:bodyPr vert="horz" wrap="square" lIns="0" tIns="41275" rIns="0" bIns="0" rtlCol="0">
            <a:spAutoFit/>
          </a:bodyPr>
          <a:lstStyle/>
          <a:p>
            <a:pPr marL="1429385" algn="ctr">
              <a:lnSpc>
                <a:spcPct val="100000"/>
              </a:lnSpc>
              <a:spcBef>
                <a:spcPts val="325"/>
              </a:spcBef>
              <a:tabLst>
                <a:tab pos="3392170" algn="l"/>
                <a:tab pos="4482465" algn="l"/>
                <a:tab pos="6881495" algn="l"/>
                <a:tab pos="7753350" algn="l"/>
                <a:tab pos="9498330" algn="l"/>
                <a:tab pos="10152380" algn="l"/>
                <a:tab pos="13205460" algn="l"/>
                <a:tab pos="14295755" algn="l"/>
              </a:tabLst>
            </a:pPr>
            <a:r>
              <a:rPr lang="en-US" sz="2800" spc="-20" dirty="0" smtClean="0">
                <a:solidFill>
                  <a:srgbClr val="FFFFFF"/>
                </a:solidFill>
                <a:latin typeface="Bahnschrift" pitchFamily="34" charset="0"/>
                <a:cs typeface="Arial"/>
              </a:rPr>
              <a:t>Shortest path algorithms are applied to automatically find directions between physical locations, such as driving directions on web mapping websites like MapQuest or Google Maps.</a:t>
            </a:r>
          </a:p>
        </p:txBody>
      </p:sp>
      <p:sp>
        <p:nvSpPr>
          <p:cNvPr id="35" name="object 34"/>
          <p:cNvSpPr txBox="1"/>
          <p:nvPr/>
        </p:nvSpPr>
        <p:spPr>
          <a:xfrm>
            <a:off x="743257" y="8995521"/>
            <a:ext cx="17003395" cy="472565"/>
          </a:xfrm>
          <a:prstGeom prst="rect">
            <a:avLst/>
          </a:prstGeom>
        </p:spPr>
        <p:txBody>
          <a:bodyPr vert="horz" wrap="square" lIns="0" tIns="41275" rIns="0" bIns="0" rtlCol="0">
            <a:spAutoFit/>
          </a:bodyPr>
          <a:lstStyle/>
          <a:p>
            <a:pPr marL="1429385" algn="ctr">
              <a:lnSpc>
                <a:spcPct val="100000"/>
              </a:lnSpc>
              <a:spcBef>
                <a:spcPts val="325"/>
              </a:spcBef>
              <a:tabLst>
                <a:tab pos="3392170" algn="l"/>
                <a:tab pos="4482465" algn="l"/>
                <a:tab pos="6881495" algn="l"/>
                <a:tab pos="7753350" algn="l"/>
                <a:tab pos="9498330" algn="l"/>
                <a:tab pos="10152380" algn="l"/>
                <a:tab pos="13205460" algn="l"/>
                <a:tab pos="14295755" algn="l"/>
              </a:tabLst>
            </a:pPr>
            <a:r>
              <a:rPr lang="en-US" sz="2800" spc="-20" dirty="0">
                <a:solidFill>
                  <a:srgbClr val="00B0F0"/>
                </a:solidFill>
                <a:latin typeface="Bell MT" pitchFamily="18" charset="0"/>
                <a:cs typeface="Arial"/>
              </a:rPr>
              <a:t>Gif: https://drive.google.com/drive/folders/1ppboprlLA8NMHf3cf2_qMyodLfGZR3v0?usp=sharing</a:t>
            </a:r>
            <a:endParaRPr lang="en-US" sz="2800" spc="-20" dirty="0" smtClean="0">
              <a:solidFill>
                <a:srgbClr val="00B0F0"/>
              </a:solidFill>
              <a:latin typeface="Bell MT" pitchFamily="18" charset="0"/>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1817</Words>
  <Application>Microsoft Office PowerPoint</Application>
  <PresentationFormat>Произвольный</PresentationFormat>
  <Paragraphs>208</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Office Theme</vt:lpstr>
      <vt:lpstr>SHORTEST  PATH</vt:lpstr>
      <vt:lpstr>REAL- LIFE GRAPHS</vt:lpstr>
      <vt:lpstr>EVERYTHING IN OUR WORLD IS LINKED:</vt:lpstr>
      <vt:lpstr>DIJKSTRA</vt:lpstr>
      <vt:lpstr>ALGORITHM</vt:lpstr>
      <vt:lpstr>ALGORITHM</vt:lpstr>
      <vt:lpstr>SHORTEST PATH  APPLICATIONS</vt:lpstr>
      <vt:lpstr>GAMES</vt:lpstr>
      <vt:lpstr>MAP SERVICES</vt:lpstr>
      <vt:lpstr>ANALYSIS AND GOOGLEMAPS RESULTS FROM GIF:</vt:lpstr>
      <vt:lpstr>NONDETERMINISTIC  MACHINE</vt:lpstr>
      <vt:lpstr>REAL LIFE EXAMPLE:</vt:lpstr>
      <vt:lpstr>CODE</vt:lpstr>
      <vt:lpstr>Презентация PowerPoint</vt:lpstr>
      <vt:lpstr>Презентация PowerPoint</vt:lpstr>
      <vt:lpstr>GRAPH REPRESENTATION:</vt:lpstr>
      <vt:lpstr>Презентация PowerPoint</vt:lpstr>
      <vt:lpstr>GRAPH REPRESENTATION:</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dc:title>
  <cp:lastModifiedBy>Usim</cp:lastModifiedBy>
  <cp:revision>9</cp:revision>
  <dcterms:created xsi:type="dcterms:W3CDTF">2021-03-21T13:24:00Z</dcterms:created>
  <dcterms:modified xsi:type="dcterms:W3CDTF">2021-03-21T15:06:42Z</dcterms:modified>
</cp:coreProperties>
</file>