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9" r:id="rId5"/>
    <p:sldId id="267" r:id="rId6"/>
    <p:sldId id="260" r:id="rId7"/>
    <p:sldId id="261" r:id="rId8"/>
    <p:sldId id="272" r:id="rId9"/>
    <p:sldId id="270" r:id="rId10"/>
    <p:sldId id="262" r:id="rId11"/>
    <p:sldId id="266" r:id="rId12"/>
    <p:sldId id="263" r:id="rId1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>
      <p:cViewPr varScale="1">
        <p:scale>
          <a:sx n="112" d="100"/>
          <a:sy n="112" d="100"/>
        </p:scale>
        <p:origin x="4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8ECC01-1A94-4B9D-901C-47587F25D5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C986EC-A6CA-4227-B4C9-65CEA94626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CB45BE3B-2510-4B73-99B2-4A1E1920DDE9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2802320-FD57-436F-8D71-69AE3220E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C043CA1-C689-4CF4-A91A-59B88BE59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4611B-B0CA-4476-AB49-9F076DB37F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5CA1F-CF38-479A-B1FB-4366587E5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03A51033-E069-43BC-9AEE-AAA8B447D95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14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8742A0A-4442-4C71-801D-331F327FFED9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819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93FB688-034A-48A8-845C-459744D4D1DE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2292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525E8E-541E-4537-B124-5F7A7DC896E1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40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64C2ABB-A88A-4949-A02B-03D0CAE49D32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팀 프로젝트가 전체 평가 중 비중이 </a:t>
            </a:r>
            <a:r>
              <a:rPr lang="en-US" altLang="ko-KR" dirty="0"/>
              <a:t>90 % </a:t>
            </a:r>
            <a:r>
              <a:rPr lang="ko-KR" altLang="en-US" dirty="0"/>
              <a:t>라는 것은 앞 페이지에서 얘기했습니다</a:t>
            </a:r>
            <a:r>
              <a:rPr lang="en-US" altLang="ko-KR" dirty="0"/>
              <a:t>. </a:t>
            </a:r>
            <a:r>
              <a:rPr lang="ko-KR" altLang="en-US" dirty="0"/>
              <a:t>기억하죠</a:t>
            </a:r>
            <a:r>
              <a:rPr lang="en-US" altLang="ko-KR" dirty="0"/>
              <a:t>? </a:t>
            </a:r>
            <a:r>
              <a:rPr lang="ko-KR" altLang="en-US" dirty="0"/>
              <a:t>여기에는 팀 평가 와 개인 평가가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A51033-E069-43BC-9AEE-AAA8B447D95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7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2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E6CC258-3E3D-410B-B222-A4653EF39A9C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0484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3F0726-B699-4CE8-87D1-12A0C9541091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Wingdings" pitchFamily="2" charset="2"/>
              <a:buChar char="ü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B590D-52B0-42F7-95A8-E768B445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C3EDE-FB14-4E34-BF34-4A046EFD68E6}" type="datetime1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6A93E-E142-4C13-BEA5-6780821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C9E75-87C6-4926-8BDD-6022571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4340-6EF1-4567-AA81-443BAEF340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6FF551-F8E5-4EC6-98FC-FE55D9C5933C}"/>
              </a:ext>
            </a:extLst>
          </p:cNvPr>
          <p:cNvCxnSpPr/>
          <p:nvPr userDrawn="1"/>
        </p:nvCxnSpPr>
        <p:spPr>
          <a:xfrm>
            <a:off x="214313" y="785813"/>
            <a:ext cx="8715375" cy="158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BC5B2D-E58C-4CF8-B916-B052F96A1006}"/>
              </a:ext>
            </a:extLst>
          </p:cNvPr>
          <p:cNvCxnSpPr/>
          <p:nvPr userDrawn="1"/>
        </p:nvCxnSpPr>
        <p:spPr>
          <a:xfrm>
            <a:off x="285750" y="6215063"/>
            <a:ext cx="8715375" cy="158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1357298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4921DD1-77CE-4A37-9DEA-299548AA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AC30B-8B05-47A8-82B9-70FCE18F32E8}" type="datetime1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E9EAFC9-F9DA-41E7-AE43-198E2C6E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3E7F7B4-B84B-4AC5-A360-02516FE5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DE05D-FC44-4B8A-9ADA-7757D830B1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B590D-52B0-42F7-95A8-E768B4453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D2049F98-B4E3-4BEA-A23A-5A8E9AAE3E6C}" type="datetime1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6A93E-E142-4C13-BEA5-678082114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C9E75-87C6-4926-8BDD-602257147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DFC8D515-6124-4CC6-8EF4-9C1CE9C34C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panose="020B0503020000020004" pitchFamily="50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joo@sejo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ackboard.sejong.ac.kr/" TargetMode="External"/><Relationship Id="rId4" Type="http://schemas.openxmlformats.org/officeDocument/2006/relationships/hyperlink" Target="https://sejong.webex.com/join/bhwa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642938" y="142875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>
                <a:latin typeface="+mj-ea"/>
              </a:rPr>
              <a:t>데이터통신설계</a:t>
            </a:r>
            <a:br>
              <a:rPr lang="en-US" altLang="ko-KR" b="1" dirty="0">
                <a:latin typeface="+mj-ea"/>
              </a:rPr>
            </a:br>
            <a:r>
              <a:rPr lang="ko-KR" altLang="en-US" b="1" dirty="0">
                <a:latin typeface="+mj-ea"/>
              </a:rPr>
              <a:t>수업 계획</a:t>
            </a:r>
          </a:p>
        </p:txBody>
      </p:sp>
      <p:sp>
        <p:nvSpPr>
          <p:cNvPr id="4099" name="부제목 2"/>
          <p:cNvSpPr>
            <a:spLocks noGrp="1"/>
          </p:cNvSpPr>
          <p:nvPr>
            <p:ph type="subTitle" idx="4294967295"/>
          </p:nvPr>
        </p:nvSpPr>
        <p:spPr>
          <a:xfrm>
            <a:off x="1371600" y="4076700"/>
            <a:ext cx="6400800" cy="1562100"/>
          </a:xfrm>
        </p:spPr>
        <p:txBody>
          <a:bodyPr/>
          <a:lstStyle/>
          <a:p>
            <a:pPr algn="ctr" eaLnBrk="1" hangingPunct="1">
              <a:spcAft>
                <a:spcPts val="20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3600" dirty="0">
                <a:latin typeface="+mn-ea"/>
              </a:rPr>
              <a:t>2021. 09</a:t>
            </a:r>
          </a:p>
          <a:p>
            <a:pPr algn="r" eaLnBrk="1" hangingPunct="1">
              <a:buFont typeface="Wingdings" panose="05000000000000000000" pitchFamily="2" charset="2"/>
              <a:buNone/>
              <a:defRPr/>
            </a:pPr>
            <a:r>
              <a:rPr lang="ko-KR" altLang="en-US" sz="2800" dirty="0">
                <a:latin typeface="+mn-ea"/>
              </a:rPr>
              <a:t>교수 황 보현 </a:t>
            </a:r>
          </a:p>
        </p:txBody>
      </p:sp>
      <p:sp>
        <p:nvSpPr>
          <p:cNvPr id="4100" name="슬라이드 번호 개체 틀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9B2BCD-51E7-41C5-876B-B61559BD6BC4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061050-1EDF-494D-B09D-B670181F3258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2857500" y="14287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평가 방법</a:t>
            </a:r>
          </a:p>
        </p:txBody>
      </p:sp>
      <p:sp>
        <p:nvSpPr>
          <p:cNvPr id="13316" name="TextBox 11"/>
          <p:cNvSpPr txBox="1">
            <a:spLocks noChangeArrowheads="1"/>
          </p:cNvSpPr>
          <p:nvPr/>
        </p:nvSpPr>
        <p:spPr bwMode="auto">
          <a:xfrm>
            <a:off x="677863" y="981075"/>
            <a:ext cx="7643812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2000" b="1" dirty="0">
                <a:ea typeface="굴림" panose="020B0600000101010101" pitchFamily="50" charset="-127"/>
              </a:rPr>
              <a:t> </a:t>
            </a:r>
            <a:r>
              <a:rPr kumimoji="0" lang="ko-KR" altLang="en-US" sz="2000" b="1" dirty="0">
                <a:latin typeface="+mn-ea"/>
                <a:ea typeface="+mn-ea"/>
              </a:rPr>
              <a:t>출결 평가</a:t>
            </a:r>
            <a:r>
              <a:rPr kumimoji="0" lang="en-US" altLang="ko-KR" sz="2000" b="1" dirty="0">
                <a:latin typeface="+mn-ea"/>
                <a:ea typeface="+mn-ea"/>
              </a:rPr>
              <a:t>: </a:t>
            </a:r>
            <a:endParaRPr kumimoji="0" lang="en-US" altLang="ko-KR" sz="1800" b="1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   본</a:t>
            </a:r>
            <a:r>
              <a:rPr kumimoji="0" lang="en-US" altLang="ko-KR" sz="1800" dirty="0">
                <a:latin typeface="+mn-ea"/>
                <a:ea typeface="+mn-ea"/>
              </a:rPr>
              <a:t> </a:t>
            </a:r>
            <a:r>
              <a:rPr kumimoji="0" lang="ko-KR" altLang="en-US" sz="1800" dirty="0">
                <a:latin typeface="+mn-ea"/>
                <a:ea typeface="+mn-ea"/>
              </a:rPr>
              <a:t>강의실은 </a:t>
            </a:r>
            <a:r>
              <a:rPr kumimoji="0" lang="en-US" altLang="ko-KR" sz="1800" dirty="0" err="1">
                <a:latin typeface="+mn-ea"/>
                <a:ea typeface="+mn-ea"/>
              </a:rPr>
              <a:t>Ucheck</a:t>
            </a:r>
            <a:r>
              <a:rPr kumimoji="0" lang="en-US" altLang="ko-KR" sz="1800" dirty="0">
                <a:latin typeface="+mn-ea"/>
                <a:ea typeface="+mn-ea"/>
              </a:rPr>
              <a:t> Plus </a:t>
            </a:r>
            <a:r>
              <a:rPr kumimoji="0" lang="ko-KR" altLang="en-US" sz="1800" dirty="0">
                <a:latin typeface="+mn-ea"/>
                <a:ea typeface="+mn-ea"/>
              </a:rPr>
              <a:t>로 출결 관리</a:t>
            </a:r>
            <a:endParaRPr kumimoji="0" lang="en-US" altLang="ko-KR" sz="18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   출석은 </a:t>
            </a:r>
            <a:r>
              <a:rPr kumimoji="0" lang="en-US" altLang="ko-KR" sz="1800" dirty="0" err="1">
                <a:latin typeface="+mn-ea"/>
                <a:ea typeface="+mn-ea"/>
              </a:rPr>
              <a:t>Ucheck</a:t>
            </a:r>
            <a:r>
              <a:rPr kumimoji="0" lang="en-US" altLang="ko-KR" sz="1800" dirty="0">
                <a:latin typeface="+mn-ea"/>
                <a:ea typeface="+mn-ea"/>
              </a:rPr>
              <a:t> Plus </a:t>
            </a:r>
            <a:r>
              <a:rPr kumimoji="0" lang="ko-KR" altLang="en-US" sz="1800" dirty="0">
                <a:latin typeface="+mn-ea"/>
                <a:ea typeface="+mn-ea"/>
              </a:rPr>
              <a:t>로 관리 </a:t>
            </a:r>
            <a:r>
              <a:rPr kumimoji="0" lang="en-US" altLang="ko-KR" sz="1800" dirty="0">
                <a:latin typeface="+mn-ea"/>
                <a:ea typeface="+mn-ea"/>
              </a:rPr>
              <a:t>(</a:t>
            </a:r>
            <a:r>
              <a:rPr kumimoji="0" lang="ko-KR" altLang="en-US" sz="1800" dirty="0">
                <a:latin typeface="+mn-ea"/>
                <a:ea typeface="+mn-ea"/>
              </a:rPr>
              <a:t>온라인 강의 시 다른 기준</a:t>
            </a:r>
            <a:r>
              <a:rPr kumimoji="0" lang="en-US" altLang="ko-KR" sz="1800" dirty="0">
                <a:latin typeface="+mn-ea"/>
                <a:ea typeface="+mn-ea"/>
              </a:rPr>
              <a:t>)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  </a:t>
            </a:r>
            <a:r>
              <a:rPr kumimoji="0" lang="ko-KR" altLang="en-US" sz="1800" dirty="0">
                <a:latin typeface="+mn-ea"/>
                <a:ea typeface="+mn-ea"/>
              </a:rPr>
              <a:t>출결 기준</a:t>
            </a:r>
            <a:endParaRPr kumimoji="0" lang="en-US" altLang="ko-KR" sz="1800" dirty="0">
              <a:latin typeface="+mn-ea"/>
              <a:ea typeface="+mn-ea"/>
            </a:endParaRP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</a:t>
            </a:r>
            <a:r>
              <a:rPr kumimoji="0" lang="ko-KR" altLang="en-US" sz="1800" dirty="0">
                <a:latin typeface="+mn-ea"/>
                <a:ea typeface="+mn-ea"/>
              </a:rPr>
              <a:t>출석</a:t>
            </a:r>
            <a:r>
              <a:rPr kumimoji="0" lang="en-US" altLang="ko-KR" sz="1800" dirty="0">
                <a:latin typeface="+mn-ea"/>
                <a:ea typeface="+mn-ea"/>
              </a:rPr>
              <a:t>: </a:t>
            </a:r>
            <a:r>
              <a:rPr kumimoji="0" lang="ko-KR" altLang="en-US" sz="1800" dirty="0">
                <a:latin typeface="+mn-ea"/>
                <a:ea typeface="+mn-ea"/>
              </a:rPr>
              <a:t>강의 시작 </a:t>
            </a:r>
            <a:r>
              <a:rPr kumimoji="0" lang="en-US" altLang="ko-KR" sz="1800" dirty="0">
                <a:latin typeface="+mn-ea"/>
                <a:ea typeface="+mn-ea"/>
              </a:rPr>
              <a:t> -10</a:t>
            </a:r>
            <a:r>
              <a:rPr kumimoji="0" lang="ko-KR" altLang="en-US" sz="1800" dirty="0">
                <a:latin typeface="+mn-ea"/>
                <a:ea typeface="+mn-ea"/>
              </a:rPr>
              <a:t>분 </a:t>
            </a:r>
            <a:r>
              <a:rPr kumimoji="0" lang="en-US" altLang="ko-KR" sz="1800" dirty="0">
                <a:latin typeface="+mn-ea"/>
                <a:ea typeface="+mn-ea"/>
              </a:rPr>
              <a:t>~ +10</a:t>
            </a:r>
            <a:r>
              <a:rPr kumimoji="0" lang="ko-KR" altLang="en-US" sz="1800" dirty="0">
                <a:latin typeface="+mn-ea"/>
                <a:ea typeface="+mn-ea"/>
              </a:rPr>
              <a:t>분</a:t>
            </a:r>
            <a:endParaRPr kumimoji="0" lang="en-US" altLang="ko-KR" sz="1800" dirty="0">
              <a:latin typeface="+mn-ea"/>
              <a:ea typeface="+mn-ea"/>
            </a:endParaRP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 지각</a:t>
            </a:r>
            <a:r>
              <a:rPr kumimoji="0" lang="en-US" altLang="ko-KR" sz="1800" dirty="0">
                <a:latin typeface="+mn-ea"/>
                <a:ea typeface="+mn-ea"/>
              </a:rPr>
              <a:t>: </a:t>
            </a:r>
            <a:r>
              <a:rPr kumimoji="0" lang="ko-KR" altLang="en-US" sz="1800" dirty="0">
                <a:latin typeface="+mn-ea"/>
                <a:ea typeface="+mn-ea"/>
              </a:rPr>
              <a:t>강의 시작 </a:t>
            </a:r>
            <a:r>
              <a:rPr kumimoji="0" lang="en-US" altLang="ko-KR" sz="1800" dirty="0">
                <a:latin typeface="+mn-ea"/>
                <a:ea typeface="+mn-ea"/>
              </a:rPr>
              <a:t>+30</a:t>
            </a:r>
            <a:r>
              <a:rPr kumimoji="0" lang="ko-KR" altLang="en-US" sz="1800" dirty="0">
                <a:latin typeface="+mn-ea"/>
                <a:ea typeface="+mn-ea"/>
              </a:rPr>
              <a:t>분까지</a:t>
            </a:r>
            <a:endParaRPr kumimoji="0" lang="en-US" altLang="ko-KR" sz="1800" dirty="0">
              <a:latin typeface="+mn-ea"/>
              <a:ea typeface="+mn-ea"/>
            </a:endParaRP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</a:t>
            </a:r>
            <a:r>
              <a:rPr kumimoji="0" lang="ko-KR" altLang="en-US" sz="1800" dirty="0">
                <a:latin typeface="+mn-ea"/>
                <a:ea typeface="+mn-ea"/>
              </a:rPr>
              <a:t>결석</a:t>
            </a:r>
            <a:r>
              <a:rPr kumimoji="0" lang="en-US" altLang="ko-KR" sz="1800" dirty="0">
                <a:latin typeface="+mn-ea"/>
                <a:ea typeface="+mn-ea"/>
              </a:rPr>
              <a:t>: </a:t>
            </a:r>
            <a:r>
              <a:rPr kumimoji="0" lang="ko-KR" altLang="en-US" sz="1800" dirty="0">
                <a:latin typeface="+mn-ea"/>
                <a:ea typeface="+mn-ea"/>
              </a:rPr>
              <a:t>지각 시간 이후 수업 종료시간 까지</a:t>
            </a:r>
            <a:endParaRPr kumimoji="0" lang="en-US" altLang="ko-KR" sz="1800" dirty="0">
              <a:latin typeface="+mn-ea"/>
              <a:ea typeface="+mn-ea"/>
            </a:endParaRP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3</a:t>
            </a:r>
            <a:r>
              <a:rPr kumimoji="0" lang="ko-KR" altLang="en-US" sz="1800" dirty="0">
                <a:latin typeface="+mn-ea"/>
                <a:ea typeface="+mn-ea"/>
              </a:rPr>
              <a:t>번 지각은 결석 </a:t>
            </a:r>
            <a:r>
              <a:rPr kumimoji="0" lang="en-US" altLang="ko-KR" sz="1800" dirty="0">
                <a:latin typeface="+mn-ea"/>
                <a:ea typeface="+mn-ea"/>
              </a:rPr>
              <a:t>1</a:t>
            </a:r>
            <a:r>
              <a:rPr kumimoji="0" lang="ko-KR" altLang="en-US" sz="1800" dirty="0">
                <a:latin typeface="+mn-ea"/>
                <a:ea typeface="+mn-ea"/>
              </a:rPr>
              <a:t>회</a:t>
            </a:r>
            <a:endParaRPr kumimoji="0" lang="en-US" altLang="ko-KR" sz="1800" dirty="0">
              <a:latin typeface="+mn-ea"/>
              <a:ea typeface="+mn-ea"/>
            </a:endParaRP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4</a:t>
            </a:r>
            <a:r>
              <a:rPr kumimoji="0" lang="ko-KR" altLang="en-US" sz="1800" dirty="0">
                <a:latin typeface="+mn-ea"/>
                <a:ea typeface="+mn-ea"/>
              </a:rPr>
              <a:t>분의 </a:t>
            </a:r>
            <a:r>
              <a:rPr kumimoji="0" lang="en-US" altLang="ko-KR" sz="1800" dirty="0">
                <a:latin typeface="+mn-ea"/>
                <a:ea typeface="+mn-ea"/>
              </a:rPr>
              <a:t>1 </a:t>
            </a:r>
            <a:r>
              <a:rPr kumimoji="0" lang="ko-KR" altLang="en-US" sz="1800" dirty="0">
                <a:latin typeface="+mn-ea"/>
                <a:ea typeface="+mn-ea"/>
              </a:rPr>
              <a:t>결석</a:t>
            </a:r>
            <a:r>
              <a:rPr kumimoji="0" lang="en-US" altLang="ko-KR" sz="1800" dirty="0">
                <a:latin typeface="+mn-ea"/>
                <a:ea typeface="+mn-ea"/>
              </a:rPr>
              <a:t>(4</a:t>
            </a:r>
            <a:r>
              <a:rPr kumimoji="0" lang="ko-KR" altLang="en-US" sz="1800" dirty="0">
                <a:latin typeface="+mn-ea"/>
                <a:ea typeface="+mn-ea"/>
              </a:rPr>
              <a:t>회</a:t>
            </a:r>
            <a:r>
              <a:rPr kumimoji="0" lang="en-US" altLang="ko-KR" sz="1800" dirty="0">
                <a:latin typeface="+mn-ea"/>
                <a:ea typeface="+mn-ea"/>
              </a:rPr>
              <a:t>) </a:t>
            </a:r>
            <a:r>
              <a:rPr kumimoji="0" lang="ko-KR" altLang="en-US" sz="1800" dirty="0">
                <a:latin typeface="+mn-ea"/>
                <a:ea typeface="+mn-ea"/>
              </a:rPr>
              <a:t>이상 시 </a:t>
            </a:r>
            <a:r>
              <a:rPr kumimoji="0" lang="en-US" altLang="ko-KR" sz="1800" dirty="0">
                <a:latin typeface="+mn-ea"/>
                <a:ea typeface="+mn-ea"/>
              </a:rPr>
              <a:t>FA</a:t>
            </a: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3</a:t>
            </a:r>
            <a:r>
              <a:rPr kumimoji="0" lang="ko-KR" altLang="en-US" sz="1800" dirty="0">
                <a:latin typeface="+mn-ea"/>
                <a:ea typeface="+mn-ea"/>
              </a:rPr>
              <a:t>번째 결석부터 결석 </a:t>
            </a:r>
            <a:r>
              <a:rPr kumimoji="0" lang="en-US" altLang="ko-KR" sz="1800" dirty="0">
                <a:latin typeface="+mn-ea"/>
                <a:ea typeface="+mn-ea"/>
              </a:rPr>
              <a:t>1</a:t>
            </a:r>
            <a:r>
              <a:rPr kumimoji="0" lang="ko-KR" altLang="en-US" sz="1800" dirty="0">
                <a:latin typeface="+mn-ea"/>
                <a:ea typeface="+mn-ea"/>
              </a:rPr>
              <a:t>회당 </a:t>
            </a:r>
            <a:r>
              <a:rPr kumimoji="0" lang="en-US" altLang="ko-KR" sz="1800" dirty="0">
                <a:latin typeface="+mn-ea"/>
                <a:ea typeface="+mn-ea"/>
              </a:rPr>
              <a:t>0.5</a:t>
            </a:r>
            <a:r>
              <a:rPr kumimoji="0" lang="ko-KR" altLang="en-US" sz="1800" dirty="0">
                <a:latin typeface="+mn-ea"/>
                <a:ea typeface="+mn-ea"/>
              </a:rPr>
              <a:t>점 감점</a:t>
            </a:r>
            <a:endParaRPr kumimoji="0" lang="en-US" altLang="ko-KR" sz="1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D2106D-AE7D-4F9A-8BCE-83EFF821A5AA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857500" y="14287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평가 방법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677863" y="981075"/>
            <a:ext cx="8008937" cy="330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indent="1397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2000" b="1" dirty="0">
                <a:latin typeface="+mn-ea"/>
                <a:ea typeface="+mn-ea"/>
              </a:rPr>
              <a:t> </a:t>
            </a:r>
            <a:r>
              <a:rPr kumimoji="0" lang="ko-KR" altLang="en-US" sz="2000" b="1" dirty="0" err="1">
                <a:latin typeface="+mn-ea"/>
                <a:ea typeface="+mn-ea"/>
              </a:rPr>
              <a:t>공결</a:t>
            </a:r>
            <a:r>
              <a:rPr kumimoji="0" lang="ko-KR" altLang="en-US" sz="2000" b="1" dirty="0">
                <a:latin typeface="+mn-ea"/>
                <a:ea typeface="+mn-ea"/>
              </a:rPr>
              <a:t> 처리</a:t>
            </a:r>
            <a:r>
              <a:rPr kumimoji="0" lang="en-US" altLang="ko-KR" sz="2000" b="1" dirty="0">
                <a:latin typeface="+mn-ea"/>
                <a:ea typeface="+mn-ea"/>
              </a:rPr>
              <a:t>: </a:t>
            </a:r>
            <a:r>
              <a:rPr kumimoji="0" lang="ko-KR" altLang="en-US" sz="2000" b="1" dirty="0" err="1">
                <a:latin typeface="+mn-ea"/>
                <a:ea typeface="+mn-ea"/>
              </a:rPr>
              <a:t>학사내규에</a:t>
            </a:r>
            <a:r>
              <a:rPr kumimoji="0" lang="ko-KR" altLang="en-US" sz="2000" b="1" dirty="0">
                <a:latin typeface="+mn-ea"/>
                <a:ea typeface="+mn-ea"/>
              </a:rPr>
              <a:t> 근거한 </a:t>
            </a:r>
            <a:r>
              <a:rPr kumimoji="0" lang="ko-KR" altLang="en-US" sz="2000" b="1" dirty="0" err="1">
                <a:latin typeface="+mn-ea"/>
                <a:ea typeface="+mn-ea"/>
              </a:rPr>
              <a:t>공결처리</a:t>
            </a:r>
            <a:r>
              <a:rPr kumimoji="0" lang="ko-KR" altLang="en-US" sz="2000" b="1" dirty="0">
                <a:latin typeface="+mn-ea"/>
                <a:ea typeface="+mn-ea"/>
              </a:rPr>
              <a:t> 기준</a:t>
            </a:r>
            <a:endParaRPr kumimoji="0" lang="en-US" altLang="ko-KR" sz="2000" b="1" dirty="0"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학과별 답사</a:t>
            </a:r>
            <a:r>
              <a:rPr kumimoji="0" lang="en-US" altLang="ko-KR" sz="1800" dirty="0">
                <a:latin typeface="+mn-ea"/>
                <a:ea typeface="+mn-ea"/>
              </a:rPr>
              <a:t>, </a:t>
            </a:r>
            <a:r>
              <a:rPr kumimoji="0" lang="ko-KR" altLang="en-US" sz="1800" dirty="0">
                <a:latin typeface="+mn-ea"/>
                <a:ea typeface="+mn-ea"/>
              </a:rPr>
              <a:t>단과대학별 </a:t>
            </a:r>
            <a:r>
              <a:rPr kumimoji="0" lang="ko-KR" altLang="en-US" sz="1800" dirty="0" err="1">
                <a:latin typeface="+mn-ea"/>
                <a:ea typeface="+mn-ea"/>
              </a:rPr>
              <a:t>학술제</a:t>
            </a:r>
            <a:r>
              <a:rPr kumimoji="0" lang="ko-KR" altLang="en-US" sz="1800" dirty="0">
                <a:latin typeface="+mn-ea"/>
                <a:ea typeface="+mn-ea"/>
              </a:rPr>
              <a:t> 등 학과</a:t>
            </a:r>
            <a:r>
              <a:rPr kumimoji="0" lang="en-US" altLang="ko-KR" sz="1800" dirty="0">
                <a:latin typeface="+mn-ea"/>
                <a:ea typeface="+mn-ea"/>
              </a:rPr>
              <a:t>(</a:t>
            </a:r>
            <a:r>
              <a:rPr kumimoji="0" lang="ko-KR" altLang="en-US" sz="1800" dirty="0" err="1">
                <a:latin typeface="+mn-ea"/>
                <a:ea typeface="+mn-ea"/>
              </a:rPr>
              <a:t>단과대</a:t>
            </a:r>
            <a:r>
              <a:rPr kumimoji="0" lang="en-US" altLang="ko-KR" sz="1800" dirty="0">
                <a:latin typeface="+mn-ea"/>
                <a:ea typeface="+mn-ea"/>
              </a:rPr>
              <a:t>) </a:t>
            </a:r>
            <a:r>
              <a:rPr kumimoji="0" lang="ko-KR" altLang="en-US" sz="1800" dirty="0">
                <a:latin typeface="+mn-ea"/>
                <a:ea typeface="+mn-ea"/>
              </a:rPr>
              <a:t>주관 행사의 경우에는 교무처 </a:t>
            </a:r>
            <a:r>
              <a:rPr kumimoji="0" lang="ko-KR" altLang="en-US" sz="1800" dirty="0" err="1">
                <a:latin typeface="+mn-ea"/>
                <a:ea typeface="+mn-ea"/>
              </a:rPr>
              <a:t>출석인정</a:t>
            </a:r>
            <a:r>
              <a:rPr kumimoji="0" lang="ko-KR" altLang="en-US" sz="1800" dirty="0">
                <a:latin typeface="+mn-ea"/>
                <a:ea typeface="+mn-ea"/>
              </a:rPr>
              <a:t> 사항에 해당되지 않으므로 행사 </a:t>
            </a:r>
            <a:r>
              <a:rPr kumimoji="0" lang="ko-KR" altLang="en-US" sz="1800" dirty="0" err="1">
                <a:latin typeface="+mn-ea"/>
                <a:ea typeface="+mn-ea"/>
              </a:rPr>
              <a:t>진행시</a:t>
            </a:r>
            <a:r>
              <a:rPr kumimoji="0" lang="ko-KR" altLang="en-US" sz="1800" dirty="0">
                <a:latin typeface="+mn-ea"/>
                <a:ea typeface="+mn-ea"/>
              </a:rPr>
              <a:t> 참고 바람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경진대회</a:t>
            </a:r>
            <a:r>
              <a:rPr kumimoji="0" lang="en-US" altLang="ko-KR" sz="1800" dirty="0">
                <a:latin typeface="+mn-ea"/>
                <a:ea typeface="+mn-ea"/>
              </a:rPr>
              <a:t>, </a:t>
            </a:r>
            <a:r>
              <a:rPr kumimoji="0" lang="ko-KR" altLang="en-US" sz="1800" dirty="0">
                <a:latin typeface="+mn-ea"/>
                <a:ea typeface="+mn-ea"/>
              </a:rPr>
              <a:t>취업설명회 등 전교생 대상 대규모 행사 학생 </a:t>
            </a:r>
            <a:r>
              <a:rPr kumimoji="0" lang="ko-KR" altLang="en-US" sz="1800" dirty="0" err="1">
                <a:latin typeface="+mn-ea"/>
                <a:ea typeface="+mn-ea"/>
              </a:rPr>
              <a:t>공결은</a:t>
            </a:r>
            <a:r>
              <a:rPr kumimoji="0" lang="ko-KR" altLang="en-US" sz="1800" dirty="0">
                <a:latin typeface="+mn-ea"/>
                <a:ea typeface="+mn-ea"/>
              </a:rPr>
              <a:t> 행사 전에 교무처장의 </a:t>
            </a:r>
            <a:r>
              <a:rPr kumimoji="0" lang="ko-KR" altLang="en-US" sz="1800" dirty="0" err="1">
                <a:latin typeface="+mn-ea"/>
                <a:ea typeface="+mn-ea"/>
              </a:rPr>
              <a:t>공결승인</a:t>
            </a:r>
            <a:r>
              <a:rPr kumimoji="0" lang="ko-KR" altLang="en-US" sz="1800" dirty="0">
                <a:latin typeface="+mn-ea"/>
                <a:ea typeface="+mn-ea"/>
              </a:rPr>
              <a:t> 결재를 받은 행사에 한함</a:t>
            </a:r>
            <a:r>
              <a:rPr kumimoji="0" lang="en-US" altLang="ko-KR" sz="1800" dirty="0">
                <a:latin typeface="+mn-ea"/>
                <a:ea typeface="+mn-ea"/>
              </a:rPr>
              <a:t>(</a:t>
            </a:r>
            <a:r>
              <a:rPr kumimoji="0" lang="ko-KR" altLang="en-US" sz="1800" dirty="0">
                <a:latin typeface="+mn-ea"/>
                <a:ea typeface="+mn-ea"/>
              </a:rPr>
              <a:t>수업과 </a:t>
            </a:r>
            <a:r>
              <a:rPr kumimoji="0" lang="ko-KR" altLang="en-US" sz="1800" dirty="0" err="1">
                <a:latin typeface="+mn-ea"/>
                <a:ea typeface="+mn-ea"/>
              </a:rPr>
              <a:t>사전확인</a:t>
            </a:r>
            <a:r>
              <a:rPr kumimoji="0" lang="ko-KR" altLang="en-US" sz="1800" dirty="0">
                <a:latin typeface="+mn-ea"/>
                <a:ea typeface="+mn-ea"/>
              </a:rPr>
              <a:t> 요망</a:t>
            </a:r>
            <a:r>
              <a:rPr kumimoji="0" lang="en-US" altLang="ko-KR" sz="1800" dirty="0">
                <a:latin typeface="+mn-ea"/>
                <a:ea typeface="+mn-ea"/>
              </a:rPr>
              <a:t>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D86CF-5E4E-4679-8344-51F1361AC7C5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2857500" y="14287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 err="1">
                <a:latin typeface="+mn-ea"/>
                <a:ea typeface="+mn-ea"/>
              </a:rPr>
              <a:t>주별</a:t>
            </a:r>
            <a:r>
              <a:rPr kumimoji="0" lang="ko-KR" altLang="en-US" sz="2800" b="1" dirty="0">
                <a:latin typeface="+mn-ea"/>
                <a:ea typeface="+mn-ea"/>
              </a:rPr>
              <a:t> 내용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48078"/>
              </p:ext>
            </p:extLst>
          </p:nvPr>
        </p:nvGraphicFramePr>
        <p:xfrm>
          <a:off x="251618" y="848280"/>
          <a:ext cx="8640763" cy="4759322"/>
        </p:xfrm>
        <a:graphic>
          <a:graphicData uri="http://schemas.openxmlformats.org/drawingml/2006/table">
            <a:tbl>
              <a:tblPr/>
              <a:tblGrid>
                <a:gridCol w="1007790">
                  <a:extLst>
                    <a:ext uri="{9D8B030D-6E8A-4147-A177-3AD203B41FA5}">
                      <a16:colId xmlns:a16="http://schemas.microsoft.com/office/drawing/2014/main" val="8307594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20337938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16318855"/>
                    </a:ext>
                  </a:extLst>
                </a:gridCol>
                <a:gridCol w="3024461">
                  <a:extLst>
                    <a:ext uri="{9D8B030D-6E8A-4147-A177-3AD203B41FA5}">
                      <a16:colId xmlns:a16="http://schemas.microsoft.com/office/drawing/2014/main" val="630447910"/>
                    </a:ext>
                  </a:extLst>
                </a:gridCol>
              </a:tblGrid>
              <a:tr h="53014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용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용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25001"/>
                  </a:ext>
                </a:extLst>
              </a:tr>
              <a:tr h="51814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9/01</a:t>
                      </a: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10/27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44050"/>
                  </a:ext>
                </a:extLst>
              </a:tr>
              <a:tr h="53014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9/08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4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산업혁명시대 변화의 물결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11/03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92011"/>
                  </a:ext>
                </a:extLst>
              </a:tr>
              <a:tr h="53014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9/15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4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산업혁명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11/10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발표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421158"/>
                  </a:ext>
                </a:extLst>
              </a:tr>
              <a:tr h="53014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9/22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추석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휴강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11/17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514841"/>
                  </a:ext>
                </a:extLst>
              </a:tr>
              <a:tr h="53014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9/29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블록체인 소개 및 블록체인 기술</a:t>
                      </a:r>
                      <a:b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조편성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11/24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14244"/>
                  </a:ext>
                </a:extLst>
              </a:tr>
              <a:tr h="53014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10/06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12/01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17027"/>
                  </a:ext>
                </a:extLst>
              </a:tr>
              <a:tr h="53014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10/13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12/08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백서 제출</a:t>
                      </a: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14603"/>
                  </a:ext>
                </a:extLst>
              </a:tr>
              <a:tr h="53014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10/20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프로젝트</a:t>
                      </a: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12/15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 및 시연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13" marB="4571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7573"/>
                  </a:ext>
                </a:extLst>
              </a:tr>
            </a:tbl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79E51A19-7589-4CDF-980C-1C22131FD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5805488"/>
            <a:ext cx="8640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kumimoji="0" lang="en-US" altLang="ko-KR" sz="1800" b="1" dirty="0">
                <a:latin typeface="+mn-ea"/>
                <a:ea typeface="+mn-ea"/>
              </a:rPr>
              <a:t>- </a:t>
            </a:r>
            <a:r>
              <a:rPr kumimoji="0" lang="ko-KR" altLang="en-US" sz="1800" b="1" dirty="0">
                <a:latin typeface="+mn-ea"/>
                <a:ea typeface="+mn-ea"/>
              </a:rPr>
              <a:t>이 상 </a:t>
            </a:r>
            <a:r>
              <a:rPr kumimoji="0" lang="en-US" altLang="ko-KR" sz="1800" b="1" dirty="0"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0556E-8906-45F5-A774-68472C7EC2C5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2857500" y="14287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기본 정보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07D4C5DE-6920-479A-A520-84D29777D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908050"/>
            <a:ext cx="7643813" cy="525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2400" b="1" dirty="0">
                <a:ea typeface="굴림" panose="020B0600000101010101" pitchFamily="50" charset="-127"/>
              </a:rPr>
              <a:t>  </a:t>
            </a:r>
            <a:r>
              <a:rPr kumimoji="0" lang="ko-KR" altLang="en-US" sz="2000" b="1" dirty="0">
                <a:latin typeface="+mn-ea"/>
                <a:ea typeface="+mn-ea"/>
              </a:rPr>
              <a:t>교과목명</a:t>
            </a:r>
            <a:r>
              <a:rPr kumimoji="0" lang="en-US" altLang="ko-KR" sz="2000" b="1" dirty="0">
                <a:latin typeface="+mn-ea"/>
                <a:ea typeface="+mn-ea"/>
              </a:rPr>
              <a:t>: </a:t>
            </a:r>
            <a:r>
              <a:rPr kumimoji="0" lang="ko-KR" altLang="en-US" sz="2000" b="1" dirty="0">
                <a:latin typeface="+mn-ea"/>
                <a:ea typeface="+mn-ea"/>
              </a:rPr>
              <a:t>데이터통신설계</a:t>
            </a:r>
            <a:r>
              <a:rPr kumimoji="0" lang="ko-KR" altLang="en-US" sz="2000" dirty="0">
                <a:latin typeface="+mn-ea"/>
                <a:ea typeface="+mn-ea"/>
              </a:rPr>
              <a:t> </a:t>
            </a:r>
            <a:r>
              <a:rPr kumimoji="0" lang="en-US" altLang="ko-KR" sz="2000" dirty="0">
                <a:latin typeface="+mn-ea"/>
                <a:ea typeface="+mn-ea"/>
              </a:rPr>
              <a:t>(</a:t>
            </a:r>
            <a:r>
              <a:rPr kumimoji="0"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공학교육인증</a:t>
            </a:r>
            <a:r>
              <a:rPr kumimoji="0" lang="ko-KR" altLang="en-US" sz="2000" dirty="0">
                <a:latin typeface="+mn-ea"/>
                <a:ea typeface="+mn-ea"/>
              </a:rPr>
              <a:t> 과목</a:t>
            </a:r>
            <a:r>
              <a:rPr kumimoji="0" lang="en-US" altLang="ko-KR" sz="2000" dirty="0">
                <a:latin typeface="+mn-ea"/>
                <a:ea typeface="+mn-ea"/>
              </a:rPr>
              <a:t>)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전공필수</a:t>
            </a:r>
            <a:r>
              <a:rPr kumimoji="0" lang="en-US" altLang="ko-KR" sz="1800" dirty="0">
                <a:latin typeface="+mn-ea"/>
                <a:ea typeface="+mn-ea"/>
              </a:rPr>
              <a:t>/ 3</a:t>
            </a:r>
            <a:r>
              <a:rPr kumimoji="0" lang="ko-KR" altLang="en-US" sz="1800" dirty="0">
                <a:latin typeface="+mn-ea"/>
                <a:ea typeface="+mn-ea"/>
              </a:rPr>
              <a:t>학점</a:t>
            </a:r>
            <a:r>
              <a:rPr kumimoji="0" lang="en-US" altLang="ko-KR" sz="1800" dirty="0">
                <a:latin typeface="+mn-ea"/>
                <a:ea typeface="+mn-ea"/>
              </a:rPr>
              <a:t>/ 3</a:t>
            </a:r>
            <a:r>
              <a:rPr kumimoji="0" lang="ko-KR" altLang="en-US" sz="1800" dirty="0">
                <a:latin typeface="+mn-ea"/>
                <a:ea typeface="+mn-ea"/>
              </a:rPr>
              <a:t>시간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선수 과목</a:t>
            </a:r>
            <a:r>
              <a:rPr kumimoji="0" lang="en-US" altLang="ko-KR" sz="1800" dirty="0">
                <a:latin typeface="+mn-ea"/>
                <a:ea typeface="+mn-ea"/>
              </a:rPr>
              <a:t>: </a:t>
            </a:r>
            <a:r>
              <a:rPr kumimoji="0" lang="ko-KR" altLang="en-US" sz="1800" dirty="0">
                <a:latin typeface="+mn-ea"/>
                <a:ea typeface="+mn-ea"/>
              </a:rPr>
              <a:t>기초설계</a:t>
            </a:r>
            <a:endParaRPr kumimoji="0" lang="en-US" altLang="ko-KR" sz="18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2400" b="1" dirty="0">
                <a:latin typeface="+mn-ea"/>
                <a:ea typeface="+mn-ea"/>
              </a:rPr>
              <a:t>  </a:t>
            </a:r>
            <a:r>
              <a:rPr kumimoji="0" lang="ko-KR" altLang="en-US" sz="2200" b="1" dirty="0">
                <a:latin typeface="+mn-ea"/>
                <a:ea typeface="+mn-ea"/>
              </a:rPr>
              <a:t>담당교수</a:t>
            </a:r>
            <a:r>
              <a:rPr kumimoji="0" lang="en-US" altLang="ko-KR" sz="2200" b="1" dirty="0">
                <a:latin typeface="+mn-ea"/>
                <a:ea typeface="+mn-ea"/>
              </a:rPr>
              <a:t>: </a:t>
            </a:r>
            <a:r>
              <a:rPr kumimoji="0" lang="ko-KR" altLang="en-US" sz="2200" b="1" dirty="0">
                <a:latin typeface="+mn-ea"/>
                <a:ea typeface="+mn-ea"/>
              </a:rPr>
              <a:t>황보현</a:t>
            </a:r>
            <a:endParaRPr kumimoji="0" lang="en-US" altLang="ko-KR" sz="2200" b="1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b="1" dirty="0">
                <a:latin typeface="+mn-ea"/>
                <a:ea typeface="+mn-ea"/>
              </a:rPr>
              <a:t> </a:t>
            </a:r>
            <a:r>
              <a:rPr kumimoji="0" lang="ko-KR" altLang="en-US" sz="1800" dirty="0">
                <a:latin typeface="+mn-ea"/>
                <a:ea typeface="+mn-ea"/>
              </a:rPr>
              <a:t>연구실</a:t>
            </a:r>
            <a:r>
              <a:rPr kumimoji="0" lang="en-US" altLang="ko-KR" sz="1800" b="1" dirty="0">
                <a:latin typeface="+mn-ea"/>
                <a:ea typeface="+mn-ea"/>
              </a:rPr>
              <a:t>: </a:t>
            </a:r>
            <a:r>
              <a:rPr kumimoji="0" lang="ko-KR" altLang="en-US" sz="1800" dirty="0">
                <a:latin typeface="+mn-ea"/>
                <a:ea typeface="+mn-ea"/>
              </a:rPr>
              <a:t>세종관</a:t>
            </a:r>
            <a:r>
              <a:rPr kumimoji="0" lang="en-US" altLang="ko-KR" sz="1800" dirty="0">
                <a:latin typeface="+mn-ea"/>
                <a:ea typeface="+mn-ea"/>
              </a:rPr>
              <a:t> 212A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E-mail: </a:t>
            </a:r>
            <a:r>
              <a:rPr kumimoji="0" lang="en-US" altLang="ko-KR" sz="1800" u="sng" dirty="0">
                <a:solidFill>
                  <a:srgbClr val="0000FF"/>
                </a:solidFill>
                <a:latin typeface="+mn-ea"/>
                <a:ea typeface="+mn-ea"/>
              </a:rPr>
              <a:t>bhwang</a:t>
            </a:r>
            <a:r>
              <a:rPr kumimoji="0" lang="en-US" altLang="ko-KR" sz="1800" u="sng" dirty="0">
                <a:solidFill>
                  <a:srgbClr val="0000FF"/>
                </a:solidFill>
                <a:latin typeface="+mn-ea"/>
                <a:ea typeface="+mn-ea"/>
                <a:hlinkClick r:id="rId3"/>
              </a:rPr>
              <a:t>@sejong.ac.kr</a:t>
            </a:r>
            <a:endParaRPr kumimoji="0" lang="en-US" altLang="ko-KR" sz="1800" u="sng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 전화번호</a:t>
            </a:r>
            <a:r>
              <a:rPr kumimoji="0" lang="en-US" altLang="ko-KR" sz="1800" dirty="0">
                <a:latin typeface="+mn-ea"/>
                <a:ea typeface="+mn-ea"/>
              </a:rPr>
              <a:t>: 02-6935-2609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2200" b="1" dirty="0">
                <a:latin typeface="+mn-ea"/>
                <a:ea typeface="+mn-ea"/>
              </a:rPr>
              <a:t>  </a:t>
            </a:r>
            <a:r>
              <a:rPr kumimoji="0" lang="ko-KR" altLang="en-US" sz="2200" b="1" dirty="0">
                <a:latin typeface="+mn-ea"/>
                <a:ea typeface="+mn-ea"/>
              </a:rPr>
              <a:t>실시간 온라인 강의 예상</a:t>
            </a:r>
            <a:endParaRPr kumimoji="0" lang="en-US" altLang="ko-KR" sz="2200" b="1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</a:t>
            </a:r>
            <a:r>
              <a:rPr kumimoji="0" lang="en-US" altLang="ko-KR" sz="1800" dirty="0" err="1">
                <a:latin typeface="+mn-ea"/>
                <a:ea typeface="+mn-ea"/>
              </a:rPr>
              <a:t>Webex</a:t>
            </a:r>
            <a:r>
              <a:rPr kumimoji="0" lang="en-US" altLang="ko-KR" sz="1800" dirty="0">
                <a:latin typeface="+mn-ea"/>
                <a:ea typeface="+mn-ea"/>
              </a:rPr>
              <a:t> </a:t>
            </a:r>
            <a:r>
              <a:rPr kumimoji="0" lang="ko-KR" altLang="en-US" sz="1800" dirty="0">
                <a:latin typeface="+mn-ea"/>
                <a:ea typeface="+mn-ea"/>
              </a:rPr>
              <a:t>접속 방법</a:t>
            </a:r>
            <a:endParaRPr kumimoji="0" lang="en-US" altLang="ko-KR" sz="1800" dirty="0">
              <a:latin typeface="+mn-ea"/>
              <a:ea typeface="+mn-ea"/>
            </a:endParaRPr>
          </a:p>
          <a:p>
            <a:pPr lvl="2">
              <a:buNone/>
            </a:pPr>
            <a:r>
              <a:rPr lang="en-US" altLang="ko-KR" sz="1800" dirty="0"/>
              <a:t>1. </a:t>
            </a:r>
            <a:r>
              <a:rPr lang="ko-KR" altLang="en-US" sz="1600" dirty="0"/>
              <a:t>미팅번호</a:t>
            </a:r>
            <a:r>
              <a:rPr lang="en-US" altLang="ko-KR" sz="1600" dirty="0"/>
              <a:t>: 578 376 858</a:t>
            </a:r>
          </a:p>
          <a:p>
            <a:pPr lvl="2">
              <a:spcAft>
                <a:spcPts val="1200"/>
              </a:spcAft>
              <a:buNone/>
            </a:pPr>
            <a:r>
              <a:rPr lang="en-US" altLang="ko-KR" sz="1600" dirty="0"/>
              <a:t>2. URL: </a:t>
            </a:r>
            <a:r>
              <a:rPr lang="en-US" altLang="ko-KR" sz="1600" dirty="0">
                <a:hlinkClick r:id="rId4"/>
              </a:rPr>
              <a:t>https://sejong.webex.com/join/bhwang</a:t>
            </a:r>
            <a:endParaRPr kumimoji="0" lang="en-US" altLang="ko-KR" sz="14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  </a:t>
            </a:r>
            <a:r>
              <a:rPr kumimoji="0" lang="ko-KR" altLang="en-US" sz="2000" b="1" dirty="0">
                <a:latin typeface="+mn-ea"/>
                <a:ea typeface="+mn-ea"/>
              </a:rPr>
              <a:t>강의 홈페이지</a:t>
            </a:r>
            <a:r>
              <a:rPr kumimoji="0" lang="en-US" altLang="ko-KR" sz="2000" dirty="0">
                <a:latin typeface="+mn-ea"/>
                <a:ea typeface="+mn-ea"/>
              </a:rPr>
              <a:t>: </a:t>
            </a:r>
            <a:r>
              <a:rPr kumimoji="0" lang="en-US" altLang="ko-KR" sz="2000" dirty="0">
                <a:latin typeface="+mn-ea"/>
                <a:ea typeface="+mn-ea"/>
                <a:hlinkClick r:id="rId5"/>
              </a:rPr>
              <a:t>http://blackboard.sejong.ac.kr</a:t>
            </a:r>
            <a:r>
              <a:rPr kumimoji="0" lang="en-US" altLang="ko-KR" sz="2000" dirty="0">
                <a:latin typeface="+mn-ea"/>
                <a:ea typeface="+mn-ea"/>
              </a:rPr>
              <a:t> (</a:t>
            </a:r>
            <a:r>
              <a:rPr kumimoji="0" lang="ko-KR" altLang="en-US" sz="2000" dirty="0">
                <a:latin typeface="+mn-ea"/>
                <a:ea typeface="+mn-ea"/>
              </a:rPr>
              <a:t>블랙보드</a:t>
            </a:r>
            <a:r>
              <a:rPr kumimoji="0" lang="en-US" altLang="ko-KR" sz="2000" dirty="0">
                <a:latin typeface="+mn-ea"/>
                <a:ea typeface="+mn-ea"/>
              </a:rPr>
              <a:t>)</a:t>
            </a:r>
            <a:endParaRPr kumimoji="0" lang="en-US" altLang="ko-KR" sz="2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59E05A-F9F3-42A8-89DD-BEF48A889342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2857500" y="14287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기본 정보</a:t>
            </a:r>
          </a:p>
        </p:txBody>
      </p:sp>
      <p:sp>
        <p:nvSpPr>
          <p:cNvPr id="7172" name="TextBox 11"/>
          <p:cNvSpPr txBox="1">
            <a:spLocks noChangeArrowheads="1"/>
          </p:cNvSpPr>
          <p:nvPr/>
        </p:nvSpPr>
        <p:spPr bwMode="auto">
          <a:xfrm>
            <a:off x="323850" y="981075"/>
            <a:ext cx="8535988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000"/>
              </a:spcAft>
              <a:defRPr/>
            </a:pPr>
            <a:r>
              <a:rPr kumimoji="0" lang="ko-KR" altLang="en-US" sz="2400" b="1" dirty="0">
                <a:ea typeface="굴림" panose="020B0600000101010101" pitchFamily="50" charset="-127"/>
              </a:rPr>
              <a:t> </a:t>
            </a:r>
            <a:r>
              <a:rPr kumimoji="0" lang="ko-KR" altLang="en-US" sz="2400" b="1" dirty="0">
                <a:latin typeface="+mn-ea"/>
                <a:ea typeface="+mn-ea"/>
              </a:rPr>
              <a:t>교과 목표</a:t>
            </a:r>
            <a:endParaRPr kumimoji="0" lang="en-US" altLang="ko-KR" sz="2400" b="1" dirty="0">
              <a:latin typeface="+mn-ea"/>
              <a:ea typeface="+mn-ea"/>
            </a:endParaRPr>
          </a:p>
          <a:p>
            <a:pPr lvl="2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제</a:t>
            </a:r>
            <a:r>
              <a:rPr kumimoji="0" lang="en-US" altLang="ko-KR" sz="2000" dirty="0">
                <a:latin typeface="+mn-ea"/>
                <a:ea typeface="+mn-ea"/>
              </a:rPr>
              <a:t>4</a:t>
            </a:r>
            <a:r>
              <a:rPr kumimoji="0" lang="ko-KR" altLang="en-US" sz="2000" dirty="0">
                <a:latin typeface="+mn-ea"/>
                <a:ea typeface="+mn-ea"/>
              </a:rPr>
              <a:t>차 산업혁명 디지털 기술 중 하나인 </a:t>
            </a:r>
            <a:r>
              <a:rPr kumimoji="0" lang="ko-KR" altLang="en-US" sz="2000" dirty="0" err="1">
                <a:latin typeface="+mn-ea"/>
                <a:ea typeface="+mn-ea"/>
              </a:rPr>
              <a:t>블록체인을</a:t>
            </a:r>
            <a:r>
              <a:rPr kumimoji="0" lang="ko-KR" altLang="en-US" sz="2000" dirty="0">
                <a:latin typeface="+mn-ea"/>
                <a:ea typeface="+mn-ea"/>
              </a:rPr>
              <a:t> 설계하면서 스스로 학습</a:t>
            </a:r>
            <a:r>
              <a:rPr kumimoji="0" lang="en-US" altLang="ko-KR" sz="2000" dirty="0">
                <a:latin typeface="+mn-ea"/>
                <a:ea typeface="+mn-ea"/>
              </a:rPr>
              <a:t>. </a:t>
            </a:r>
          </a:p>
          <a:p>
            <a:pPr lvl="2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팀 프로젝트 진행을 통해 블록체인 구현에 필요한 요소 기술을 배우고 오픈소스를 이용하여 기초적인 블록체인 요소기술을 디자인 해본다</a:t>
            </a:r>
            <a:r>
              <a:rPr kumimoji="0" lang="en-US" altLang="ko-KR" sz="2000" dirty="0">
                <a:latin typeface="+mn-ea"/>
                <a:ea typeface="+mn-ea"/>
              </a:rPr>
              <a:t>. </a:t>
            </a:r>
          </a:p>
          <a:p>
            <a:pPr lvl="2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dirty="0">
                <a:latin typeface="+mn-ea"/>
                <a:ea typeface="+mn-ea"/>
              </a:rPr>
              <a:t>나아가 블록체인 기술에 친숙한 예비 엔지니어가 되는 것이 목표이다</a:t>
            </a:r>
            <a:r>
              <a:rPr kumimoji="0" lang="en-US" altLang="ko-KR" sz="2000" dirty="0">
                <a:latin typeface="+mn-ea"/>
                <a:ea typeface="+mn-ea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0386FDB-68D4-4F3E-B0AD-E74CBE6D3CED}" type="slidenum">
              <a:rPr kumimoji="0" lang="ko-KR" altLang="en-US" smtClean="0">
                <a:solidFill>
                  <a:srgbClr val="898989"/>
                </a:solidFill>
                <a:latin typeface="맑은 고딕" panose="020B0503020000020004" pitchFamily="50" charset="-127"/>
              </a:rPr>
              <a:pPr/>
              <a:t>4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219" name="그림 3" descr="&lt;strong&gt;처음 배우는 블록체인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1196975"/>
            <a:ext cx="45085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57500" y="14287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참고 도서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323850" y="981075"/>
            <a:ext cx="3887788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lvl="1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ko-KR" sz="1800" dirty="0">
                <a:latin typeface="+mn-lt"/>
              </a:rPr>
              <a:t>&lt;</a:t>
            </a:r>
            <a:r>
              <a:rPr kumimoji="0" lang="ko-KR" altLang="en-US" sz="1800" dirty="0">
                <a:latin typeface="+mn-lt"/>
              </a:rPr>
              <a:t>처음 배우는 </a:t>
            </a:r>
            <a:r>
              <a:rPr kumimoji="0" lang="ko-KR" altLang="en-US" sz="1800" dirty="0" err="1">
                <a:latin typeface="+mn-lt"/>
              </a:rPr>
              <a:t>블록체인</a:t>
            </a:r>
            <a:r>
              <a:rPr kumimoji="0" lang="en-US" altLang="ko-KR" sz="1800" dirty="0">
                <a:latin typeface="+mn-lt"/>
              </a:rPr>
              <a:t>&gt;            </a:t>
            </a:r>
            <a:r>
              <a:rPr kumimoji="0" lang="ko-KR" altLang="en-US" sz="1800" dirty="0" err="1">
                <a:latin typeface="+mn-lt"/>
              </a:rPr>
              <a:t>가사키</a:t>
            </a:r>
            <a:r>
              <a:rPr kumimoji="0" lang="ko-KR" altLang="en-US" sz="1800" dirty="0">
                <a:latin typeface="+mn-lt"/>
              </a:rPr>
              <a:t> </a:t>
            </a:r>
            <a:r>
              <a:rPr kumimoji="0" lang="ko-KR" altLang="en-US" sz="1800" dirty="0" err="1">
                <a:latin typeface="+mn-lt"/>
              </a:rPr>
              <a:t>나가토</a:t>
            </a:r>
            <a:r>
              <a:rPr kumimoji="0" lang="en-US" altLang="ko-KR" sz="1800" dirty="0">
                <a:latin typeface="+mn-lt"/>
              </a:rPr>
              <a:t>, </a:t>
            </a:r>
            <a:r>
              <a:rPr kumimoji="0" lang="ko-KR" altLang="en-US" sz="1800" dirty="0" err="1">
                <a:latin typeface="+mn-lt"/>
              </a:rPr>
              <a:t>시노하라</a:t>
            </a:r>
            <a:r>
              <a:rPr kumimoji="0" lang="ko-KR" altLang="en-US" sz="1800" dirty="0">
                <a:latin typeface="+mn-lt"/>
              </a:rPr>
              <a:t> </a:t>
            </a:r>
            <a:r>
              <a:rPr kumimoji="0" lang="ko-KR" altLang="en-US" sz="1800" dirty="0" err="1">
                <a:latin typeface="+mn-lt"/>
              </a:rPr>
              <a:t>와타루</a:t>
            </a:r>
            <a:r>
              <a:rPr kumimoji="0" lang="ko-KR" altLang="en-US" sz="1800" dirty="0">
                <a:latin typeface="+mn-lt"/>
              </a:rPr>
              <a:t> 著</a:t>
            </a:r>
            <a:r>
              <a:rPr kumimoji="0" lang="en-US" altLang="ko-KR" sz="1800" dirty="0">
                <a:latin typeface="+mn-lt"/>
              </a:rPr>
              <a:t>, </a:t>
            </a:r>
            <a:r>
              <a:rPr kumimoji="0" lang="ko-KR" altLang="en-US" sz="1800" dirty="0" err="1">
                <a:latin typeface="+mn-lt"/>
              </a:rPr>
              <a:t>이중민</a:t>
            </a:r>
            <a:r>
              <a:rPr kumimoji="0" lang="ko-KR" altLang="en-US" sz="1800" dirty="0">
                <a:latin typeface="+mn-lt"/>
              </a:rPr>
              <a:t> 譯 </a:t>
            </a:r>
            <a:r>
              <a:rPr kumimoji="0" lang="en-US" altLang="ko-KR" sz="1800" dirty="0">
                <a:latin typeface="+mn-lt"/>
              </a:rPr>
              <a:t> </a:t>
            </a:r>
            <a:r>
              <a:rPr kumimoji="0" lang="ko-KR" altLang="en-US" sz="1800" dirty="0" err="1">
                <a:latin typeface="+mn-lt"/>
              </a:rPr>
              <a:t>한빛미디어</a:t>
            </a:r>
            <a:r>
              <a:rPr kumimoji="0" lang="ko-KR" altLang="en-US" sz="1800" dirty="0">
                <a:latin typeface="+mn-lt"/>
              </a:rPr>
              <a:t> 출판</a:t>
            </a:r>
            <a:endParaRPr kumimoji="0" lang="en-US" altLang="ko-KR" sz="1800" dirty="0">
              <a:latin typeface="+mn-lt"/>
            </a:endParaRPr>
          </a:p>
          <a:p>
            <a:pPr lvl="1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defRPr/>
            </a:pPr>
            <a:endParaRPr kumimoji="0" lang="en-US" altLang="ko-KR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CF30C-E67F-4118-B2BB-2D946ECE7084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857500" y="14287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기본 정보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323850" y="981075"/>
            <a:ext cx="8535988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000"/>
              </a:spcAft>
              <a:defRPr/>
            </a:pPr>
            <a:r>
              <a:rPr kumimoji="0" lang="ko-KR" altLang="en-US" sz="2400" b="1" dirty="0">
                <a:ea typeface="굴림" panose="020B0600000101010101" pitchFamily="50" charset="-127"/>
              </a:rPr>
              <a:t> </a:t>
            </a:r>
            <a:r>
              <a:rPr kumimoji="0" lang="ko-KR" altLang="en-US" sz="2400" b="1" dirty="0">
                <a:latin typeface="+mn-ea"/>
                <a:ea typeface="+mn-ea"/>
              </a:rPr>
              <a:t>수업 목표</a:t>
            </a:r>
            <a:endParaRPr kumimoji="0" lang="en-US" altLang="ko-KR" sz="2000" dirty="0">
              <a:latin typeface="+mn-ea"/>
              <a:ea typeface="+mn-ea"/>
            </a:endParaRPr>
          </a:p>
          <a:p>
            <a:pPr lvl="2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CLO 1: </a:t>
            </a:r>
            <a:r>
              <a:rPr kumimoji="0" lang="ko-KR" altLang="en-US" sz="2000" dirty="0">
                <a:latin typeface="+mn-ea"/>
                <a:ea typeface="+mn-ea"/>
              </a:rPr>
              <a:t>블록체인 기술을 이해하고 이를 활용한 시스템을 구성한다</a:t>
            </a:r>
            <a:r>
              <a:rPr kumimoji="0" lang="en-US" altLang="ko-KR" sz="2000" dirty="0">
                <a:latin typeface="+mn-ea"/>
                <a:ea typeface="+mn-ea"/>
              </a:rPr>
              <a:t>. (</a:t>
            </a:r>
            <a:r>
              <a:rPr kumimoji="0" lang="ko-KR" altLang="en-US" sz="2000" dirty="0">
                <a:latin typeface="+mn-ea"/>
                <a:ea typeface="+mn-ea"/>
              </a:rPr>
              <a:t>연관 학습목표 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PO5: </a:t>
            </a:r>
            <a:r>
              <a:rPr kumimoji="0"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설계능력</a:t>
            </a:r>
            <a:r>
              <a:rPr kumimoji="0" lang="en-US" altLang="ko-KR" sz="2000" dirty="0">
                <a:latin typeface="+mn-ea"/>
                <a:ea typeface="+mn-ea"/>
              </a:rPr>
              <a:t>)</a:t>
            </a:r>
          </a:p>
          <a:p>
            <a:pPr lvl="2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CLO 2: </a:t>
            </a:r>
            <a:r>
              <a:rPr kumimoji="0" lang="ko-KR" altLang="en-US" sz="2000" dirty="0">
                <a:latin typeface="+mn-ea"/>
                <a:ea typeface="+mn-ea"/>
              </a:rPr>
              <a:t>성공적인 </a:t>
            </a:r>
            <a:r>
              <a:rPr kumimoji="0" lang="ko-KR" altLang="en-US" sz="2000" dirty="0" err="1">
                <a:latin typeface="+mn-ea"/>
                <a:ea typeface="+mn-ea"/>
              </a:rPr>
              <a:t>팀프로젝트</a:t>
            </a:r>
            <a:r>
              <a:rPr kumimoji="0" lang="ko-KR" altLang="en-US" sz="2000" dirty="0">
                <a:latin typeface="+mn-ea"/>
                <a:ea typeface="+mn-ea"/>
              </a:rPr>
              <a:t> 달성을 위해 팀원간의 역할 구분을 하여 진행한다</a:t>
            </a:r>
            <a:r>
              <a:rPr kumimoji="0" lang="en-US" altLang="ko-KR" sz="2000" dirty="0">
                <a:latin typeface="+mn-ea"/>
                <a:ea typeface="+mn-ea"/>
              </a:rPr>
              <a:t>. (</a:t>
            </a:r>
            <a:r>
              <a:rPr kumimoji="0" lang="ko-KR" altLang="en-US" sz="2000" dirty="0">
                <a:latin typeface="+mn-ea"/>
                <a:ea typeface="+mn-ea"/>
              </a:rPr>
              <a:t>연관 학습목표 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PO6: </a:t>
            </a:r>
            <a:r>
              <a:rPr kumimoji="0" lang="ko-KR" altLang="en-US" sz="2000" dirty="0" err="1">
                <a:solidFill>
                  <a:srgbClr val="0000FF"/>
                </a:solidFill>
                <a:latin typeface="+mn-ea"/>
                <a:ea typeface="+mn-ea"/>
              </a:rPr>
              <a:t>협동능력</a:t>
            </a:r>
            <a:r>
              <a:rPr kumimoji="0" lang="en-US" altLang="ko-KR" sz="2000" dirty="0">
                <a:latin typeface="+mn-ea"/>
                <a:ea typeface="+mn-ea"/>
              </a:rPr>
              <a:t>)</a:t>
            </a:r>
          </a:p>
          <a:p>
            <a:pPr lvl="2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CLO 3: </a:t>
            </a:r>
            <a:r>
              <a:rPr kumimoji="0" lang="ko-KR" altLang="en-US" sz="2000" dirty="0">
                <a:latin typeface="+mn-ea"/>
                <a:ea typeface="+mn-ea"/>
              </a:rPr>
              <a:t>개인 또는 팀의 의견을 상대방이 잘 이해하도록 명확히 전달한다</a:t>
            </a:r>
            <a:r>
              <a:rPr kumimoji="0" lang="en-US" altLang="ko-KR" sz="2000" dirty="0">
                <a:latin typeface="+mn-ea"/>
                <a:ea typeface="+mn-ea"/>
              </a:rPr>
              <a:t>. (</a:t>
            </a:r>
            <a:r>
              <a:rPr kumimoji="0" lang="ko-KR" altLang="en-US" sz="2000" dirty="0">
                <a:latin typeface="+mn-ea"/>
                <a:ea typeface="+mn-ea"/>
              </a:rPr>
              <a:t>연관 학습목표 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PO7: </a:t>
            </a:r>
            <a:r>
              <a:rPr kumimoji="0"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의사전달</a:t>
            </a:r>
            <a:r>
              <a:rPr kumimoji="0" lang="en-US" altLang="ko-KR" sz="2000" dirty="0">
                <a:latin typeface="+mn-ea"/>
                <a:ea typeface="+mn-ea"/>
              </a:rPr>
              <a:t>)</a:t>
            </a:r>
          </a:p>
          <a:p>
            <a:pPr lvl="2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CLO 4: </a:t>
            </a:r>
            <a:r>
              <a:rPr kumimoji="0" lang="ko-KR" altLang="en-US" sz="2000" dirty="0">
                <a:latin typeface="+mn-ea"/>
                <a:ea typeface="+mn-ea"/>
              </a:rPr>
              <a:t>진행하는 프로젝트의 목표와 가치를 이해한다</a:t>
            </a:r>
            <a:r>
              <a:rPr kumimoji="0" lang="en-US" altLang="ko-KR" sz="2000" dirty="0">
                <a:latin typeface="+mn-ea"/>
                <a:ea typeface="+mn-ea"/>
              </a:rPr>
              <a:t>. (</a:t>
            </a:r>
            <a:r>
              <a:rPr kumimoji="0" lang="ko-KR" altLang="en-US" sz="2000" dirty="0">
                <a:latin typeface="+mn-ea"/>
                <a:ea typeface="+mn-ea"/>
              </a:rPr>
              <a:t>연관 학습목표 </a:t>
            </a:r>
            <a:r>
              <a:rPr kumimoji="0" lang="en-US" altLang="ko-KR" sz="2000" dirty="0">
                <a:solidFill>
                  <a:srgbClr val="0000FF"/>
                </a:solidFill>
                <a:latin typeface="+mn-ea"/>
                <a:ea typeface="+mn-ea"/>
              </a:rPr>
              <a:t>PO8: </a:t>
            </a:r>
            <a:r>
              <a:rPr kumimoji="0" lang="ko-KR" altLang="en-US" sz="2000" dirty="0" err="1">
                <a:solidFill>
                  <a:srgbClr val="0000FF"/>
                </a:solidFill>
                <a:latin typeface="+mn-ea"/>
                <a:ea typeface="+mn-ea"/>
              </a:rPr>
              <a:t>영향이해</a:t>
            </a:r>
            <a:r>
              <a:rPr kumimoji="0" lang="en-US" altLang="ko-KR" sz="2000" dirty="0"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BF6083-AC9A-427C-B95E-4C36A987DCA6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2857500" y="14287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기본 정보</a:t>
            </a:r>
          </a:p>
        </p:txBody>
      </p:sp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714375" y="963880"/>
            <a:ext cx="7818438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2400" b="1" dirty="0">
                <a:ea typeface="굴림" panose="020B0600000101010101" pitchFamily="50" charset="-127"/>
              </a:rPr>
              <a:t>  </a:t>
            </a:r>
            <a:r>
              <a:rPr kumimoji="0" lang="ko-KR" altLang="en-US" sz="2000" b="1" dirty="0">
                <a:latin typeface="+mn-ea"/>
                <a:ea typeface="+mn-ea"/>
              </a:rPr>
              <a:t>강의실 및 수업 시간</a:t>
            </a:r>
            <a:endParaRPr kumimoji="0" lang="en-US" altLang="ko-KR" sz="2000" b="1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강의실</a:t>
            </a:r>
            <a:r>
              <a:rPr kumimoji="0" lang="en-US" altLang="ko-KR" sz="1800" dirty="0">
                <a:latin typeface="+mn-ea"/>
                <a:ea typeface="+mn-ea"/>
              </a:rPr>
              <a:t>: </a:t>
            </a:r>
            <a:r>
              <a:rPr kumimoji="0" lang="ko-KR" altLang="en-US" sz="1800" dirty="0">
                <a:latin typeface="+mn-ea"/>
                <a:ea typeface="+mn-ea"/>
              </a:rPr>
              <a:t>충무관 </a:t>
            </a:r>
            <a:r>
              <a:rPr kumimoji="0" lang="en-US" altLang="ko-KR" sz="1800" dirty="0">
                <a:latin typeface="+mn-ea"/>
                <a:ea typeface="+mn-ea"/>
              </a:rPr>
              <a:t>905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    (</a:t>
            </a:r>
            <a:r>
              <a:rPr kumimoji="0" lang="ko-KR" altLang="en-US" sz="1800" dirty="0">
                <a:solidFill>
                  <a:srgbClr val="0000FF"/>
                </a:solidFill>
                <a:latin typeface="+mn-ea"/>
                <a:ea typeface="+mn-ea"/>
              </a:rPr>
              <a:t>온라인 강의 시 </a:t>
            </a:r>
            <a:r>
              <a:rPr kumimoji="0" lang="en-US" altLang="ko-KR" sz="1800" dirty="0" err="1">
                <a:solidFill>
                  <a:srgbClr val="0000FF"/>
                </a:solidFill>
                <a:latin typeface="+mn-ea"/>
                <a:ea typeface="+mn-ea"/>
              </a:rPr>
              <a:t>Webex</a:t>
            </a:r>
            <a:r>
              <a:rPr kumimoji="0" lang="en-US" altLang="ko-KR" sz="1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ko-KR" altLang="en-US" sz="1800" dirty="0">
                <a:solidFill>
                  <a:srgbClr val="0000FF"/>
                </a:solidFill>
                <a:latin typeface="+mn-ea"/>
                <a:ea typeface="+mn-ea"/>
              </a:rPr>
              <a:t>이용</a:t>
            </a:r>
            <a:r>
              <a:rPr kumimoji="0" lang="en-US" altLang="ko-KR" sz="1800" dirty="0">
                <a:latin typeface="+mn-ea"/>
                <a:ea typeface="+mn-ea"/>
              </a:rPr>
              <a:t>)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강의시간</a:t>
            </a:r>
            <a:r>
              <a:rPr kumimoji="0" lang="en-US" altLang="ko-KR" sz="1800" dirty="0">
                <a:latin typeface="+mn-ea"/>
                <a:ea typeface="+mn-ea"/>
              </a:rPr>
              <a:t>: </a:t>
            </a:r>
            <a:r>
              <a:rPr kumimoji="0" lang="ko-KR" altLang="en-US" sz="1800" dirty="0">
                <a:latin typeface="+mn-ea"/>
                <a:ea typeface="+mn-ea"/>
              </a:rPr>
              <a:t>수 </a:t>
            </a:r>
            <a:r>
              <a:rPr kumimoji="0" lang="en-US" altLang="ko-KR" sz="1800" dirty="0">
                <a:latin typeface="+mn-ea"/>
                <a:ea typeface="+mn-ea"/>
              </a:rPr>
              <a:t>10:30~13:30 (3</a:t>
            </a:r>
            <a:r>
              <a:rPr kumimoji="0" lang="ko-KR" altLang="en-US" sz="1800" dirty="0">
                <a:latin typeface="+mn-ea"/>
                <a:ea typeface="+mn-ea"/>
              </a:rPr>
              <a:t>시간</a:t>
            </a:r>
            <a:r>
              <a:rPr kumimoji="0" lang="en-US" altLang="ko-KR" sz="1800" dirty="0">
                <a:latin typeface="+mn-ea"/>
                <a:ea typeface="+mn-ea"/>
              </a:rPr>
              <a:t>)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Office Hour: </a:t>
            </a:r>
            <a:r>
              <a:rPr kumimoji="0" lang="ko-KR" altLang="en-US" sz="1800" dirty="0">
                <a:latin typeface="+mn-ea"/>
                <a:ea typeface="+mn-ea"/>
              </a:rPr>
              <a:t>금 </a:t>
            </a:r>
            <a:r>
              <a:rPr kumimoji="0" lang="en-US" altLang="ko-KR" sz="1800" dirty="0">
                <a:latin typeface="+mn-ea"/>
                <a:ea typeface="+mn-ea"/>
              </a:rPr>
              <a:t>14:00~15:00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2000" b="1" dirty="0">
                <a:latin typeface="+mn-ea"/>
                <a:ea typeface="+mn-ea"/>
              </a:rPr>
              <a:t>  수업방법</a:t>
            </a:r>
            <a:endParaRPr kumimoji="0" lang="en-US" altLang="ko-KR" sz="2000" b="1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강의</a:t>
            </a:r>
            <a:r>
              <a:rPr kumimoji="0" lang="en-US" altLang="ko-KR" sz="1800" dirty="0">
                <a:latin typeface="+mn-ea"/>
                <a:ea typeface="+mn-ea"/>
              </a:rPr>
              <a:t>: 4</a:t>
            </a:r>
            <a:r>
              <a:rPr kumimoji="0" lang="ko-KR" altLang="en-US" sz="1800" dirty="0">
                <a:latin typeface="+mn-ea"/>
                <a:ea typeface="+mn-ea"/>
              </a:rPr>
              <a:t>주간 기본 강의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프로젝트 진행</a:t>
            </a:r>
            <a:r>
              <a:rPr kumimoji="0" lang="en-US" altLang="ko-KR" sz="1800" dirty="0">
                <a:latin typeface="+mn-ea"/>
                <a:ea typeface="+mn-ea"/>
              </a:rPr>
              <a:t>: 12</a:t>
            </a:r>
            <a:r>
              <a:rPr kumimoji="0" lang="ko-KR" altLang="en-US" sz="1800" dirty="0">
                <a:latin typeface="+mn-ea"/>
                <a:ea typeface="+mn-ea"/>
              </a:rPr>
              <a:t>주간 팀별 프로젝트 진행 </a:t>
            </a:r>
            <a:r>
              <a:rPr kumimoji="0" lang="en-US" altLang="ko-KR" sz="1800" dirty="0">
                <a:latin typeface="+mn-ea"/>
                <a:ea typeface="+mn-ea"/>
              </a:rPr>
              <a:t>(</a:t>
            </a:r>
            <a:r>
              <a:rPr kumimoji="0" lang="en-US" altLang="ko-KR" sz="1800" dirty="0">
                <a:solidFill>
                  <a:srgbClr val="0000FF"/>
                </a:solidFill>
                <a:latin typeface="+mn-ea"/>
                <a:ea typeface="+mn-ea"/>
              </a:rPr>
              <a:t>5</a:t>
            </a:r>
            <a:r>
              <a:rPr kumimoji="0" lang="ko-KR" altLang="en-US" sz="1800" dirty="0">
                <a:solidFill>
                  <a:srgbClr val="0000FF"/>
                </a:solidFill>
                <a:latin typeface="+mn-ea"/>
                <a:ea typeface="+mn-ea"/>
              </a:rPr>
              <a:t>人 </a:t>
            </a:r>
            <a:r>
              <a:rPr kumimoji="0" lang="en-US" altLang="ko-KR" sz="18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0" lang="ko-KR" altLang="en-US" sz="1800" dirty="0">
                <a:solidFill>
                  <a:srgbClr val="0000FF"/>
                </a:solidFill>
                <a:latin typeface="+mn-ea"/>
                <a:ea typeface="+mn-ea"/>
              </a:rPr>
              <a:t>팀</a:t>
            </a:r>
            <a:r>
              <a:rPr kumimoji="0" lang="en-US" altLang="ko-KR" sz="1800" dirty="0">
                <a:latin typeface="+mn-ea"/>
                <a:ea typeface="+mn-ea"/>
              </a:rPr>
              <a:t>)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발표</a:t>
            </a:r>
            <a:r>
              <a:rPr kumimoji="0" lang="en-US" altLang="ko-KR" sz="1800" dirty="0">
                <a:latin typeface="+mn-ea"/>
                <a:ea typeface="+mn-ea"/>
              </a:rPr>
              <a:t>: 11</a:t>
            </a:r>
            <a:r>
              <a:rPr kumimoji="0" lang="ko-KR" altLang="en-US" sz="1800" dirty="0">
                <a:latin typeface="+mn-ea"/>
                <a:ea typeface="+mn-ea"/>
              </a:rPr>
              <a:t>주차 및 </a:t>
            </a:r>
            <a:r>
              <a:rPr kumimoji="0" lang="en-US" altLang="ko-KR" sz="1800" dirty="0">
                <a:latin typeface="+mn-ea"/>
                <a:ea typeface="+mn-ea"/>
              </a:rPr>
              <a:t>16</a:t>
            </a:r>
            <a:r>
              <a:rPr kumimoji="0" lang="ko-KR" altLang="en-US" sz="1800" dirty="0">
                <a:latin typeface="+mn-ea"/>
                <a:ea typeface="+mn-ea"/>
              </a:rPr>
              <a:t>주차에 중간발표 및 최종발표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2000" b="1" dirty="0">
                <a:latin typeface="+mn-ea"/>
                <a:ea typeface="+mn-ea"/>
              </a:rPr>
              <a:t>수강생 전원 </a:t>
            </a:r>
            <a:r>
              <a:rPr kumimoji="0" lang="en-US" altLang="ko-KR" sz="2000" b="1" dirty="0" err="1">
                <a:latin typeface="+mn-ea"/>
                <a:ea typeface="+mn-ea"/>
              </a:rPr>
              <a:t>Steemit</a:t>
            </a:r>
            <a:r>
              <a:rPr kumimoji="0" lang="en-US" altLang="ko-KR" sz="2000" b="1" dirty="0">
                <a:latin typeface="+mn-ea"/>
                <a:ea typeface="+mn-ea"/>
              </a:rPr>
              <a:t> </a:t>
            </a:r>
            <a:r>
              <a:rPr kumimoji="0" lang="ko-KR" altLang="en-US" sz="2000" b="1" dirty="0">
                <a:latin typeface="+mn-ea"/>
                <a:ea typeface="+mn-ea"/>
              </a:rPr>
              <a:t>가입</a:t>
            </a:r>
            <a:endParaRPr kumimoji="0" lang="en-US" altLang="ko-KR" sz="2000" b="1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블록체인 기반의 </a:t>
            </a:r>
            <a:r>
              <a:rPr kumimoji="0" lang="en-US" altLang="ko-KR" sz="1800" dirty="0">
                <a:latin typeface="+mn-ea"/>
                <a:ea typeface="+mn-ea"/>
              </a:rPr>
              <a:t>SNS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1800" dirty="0">
                <a:latin typeface="+mn-ea"/>
                <a:ea typeface="+mn-ea"/>
              </a:rPr>
              <a:t>https://steemit.com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96A4F-ACE6-4D08-999D-F0DE368D0DF7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2857500" y="14287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평가 방법</a:t>
            </a:r>
          </a:p>
        </p:txBody>
      </p:sp>
      <p:sp>
        <p:nvSpPr>
          <p:cNvPr id="11268" name="TextBox 11"/>
          <p:cNvSpPr txBox="1">
            <a:spLocks noChangeArrowheads="1"/>
          </p:cNvSpPr>
          <p:nvPr/>
        </p:nvSpPr>
        <p:spPr bwMode="auto">
          <a:xfrm>
            <a:off x="755650" y="836613"/>
            <a:ext cx="8178800" cy="408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2000" b="1" dirty="0">
                <a:latin typeface="+mn-ea"/>
                <a:ea typeface="+mn-ea"/>
              </a:rPr>
              <a:t> 평가 비중</a:t>
            </a:r>
            <a:r>
              <a:rPr kumimoji="0" lang="en-US" altLang="ko-KR" sz="2000" b="1" dirty="0">
                <a:latin typeface="+mn-ea"/>
                <a:ea typeface="+mn-ea"/>
              </a:rPr>
              <a:t>: 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20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상대평가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20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과제 중간발표 </a:t>
            </a:r>
            <a:r>
              <a:rPr kumimoji="0" lang="en-US" altLang="ko-KR" sz="1800" dirty="0">
                <a:latin typeface="+mn-ea"/>
                <a:ea typeface="+mn-ea"/>
              </a:rPr>
              <a:t>20%, </a:t>
            </a:r>
            <a:r>
              <a:rPr kumimoji="0" lang="ko-KR" altLang="en-US" sz="1800" dirty="0">
                <a:latin typeface="+mn-ea"/>
                <a:ea typeface="+mn-ea"/>
              </a:rPr>
              <a:t>팀 프로젝트 </a:t>
            </a:r>
            <a:r>
              <a:rPr kumimoji="0" lang="en-US" altLang="ko-KR" sz="1800" dirty="0">
                <a:latin typeface="+mn-ea"/>
                <a:ea typeface="+mn-ea"/>
              </a:rPr>
              <a:t>70%, </a:t>
            </a:r>
            <a:r>
              <a:rPr kumimoji="0" lang="ko-KR" altLang="en-US" sz="1800" dirty="0">
                <a:latin typeface="+mn-ea"/>
                <a:ea typeface="+mn-ea"/>
              </a:rPr>
              <a:t>출석 </a:t>
            </a:r>
            <a:r>
              <a:rPr kumimoji="0" lang="en-US" altLang="ko-KR" sz="1800" dirty="0">
                <a:latin typeface="+mn-ea"/>
                <a:ea typeface="+mn-ea"/>
              </a:rPr>
              <a:t>10%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  </a:t>
            </a:r>
            <a:r>
              <a:rPr kumimoji="0" lang="ko-KR" altLang="en-US" sz="2000" b="1" dirty="0">
                <a:latin typeface="+mn-ea"/>
                <a:ea typeface="+mn-ea"/>
              </a:rPr>
              <a:t>평가 방식</a:t>
            </a:r>
            <a:r>
              <a:rPr kumimoji="0" lang="en-US" altLang="ko-KR" sz="2000" b="1" dirty="0">
                <a:latin typeface="+mn-ea"/>
                <a:ea typeface="+mn-ea"/>
              </a:rPr>
              <a:t>: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ko-KR" sz="1800" dirty="0">
                <a:latin typeface="+mn-ea"/>
                <a:ea typeface="+mn-ea"/>
              </a:rPr>
              <a:t>A+, A0, B+, B0, C+, C0, D+, D0, F (F</a:t>
            </a:r>
            <a:r>
              <a:rPr lang="ko-KR" altLang="en-US" sz="1800" dirty="0">
                <a:latin typeface="+mn-ea"/>
                <a:ea typeface="+mn-ea"/>
              </a:rPr>
              <a:t>는 낙제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상대평가로 </a:t>
            </a:r>
            <a:r>
              <a:rPr kumimoji="0" lang="en-US" altLang="ko-KR" sz="1800" dirty="0">
                <a:latin typeface="+mn-ea"/>
                <a:ea typeface="+mn-ea"/>
              </a:rPr>
              <a:t>A</a:t>
            </a:r>
            <a:r>
              <a:rPr kumimoji="0" lang="ko-KR" altLang="en-US" sz="1800" dirty="0">
                <a:latin typeface="+mn-ea"/>
                <a:ea typeface="+mn-ea"/>
              </a:rPr>
              <a:t>등급은 전체 수강 인원의 </a:t>
            </a:r>
            <a:r>
              <a:rPr kumimoji="0" lang="en-US" altLang="ko-KR" sz="1800" dirty="0">
                <a:latin typeface="+mn-ea"/>
                <a:ea typeface="+mn-ea"/>
              </a:rPr>
              <a:t>25% </a:t>
            </a:r>
            <a:r>
              <a:rPr kumimoji="0" lang="ko-KR" altLang="en-US" sz="1800" dirty="0">
                <a:latin typeface="+mn-ea"/>
                <a:ea typeface="+mn-ea"/>
              </a:rPr>
              <a:t>이내</a:t>
            </a:r>
            <a:r>
              <a:rPr kumimoji="0" lang="en-US" altLang="ko-KR" sz="1800" dirty="0">
                <a:latin typeface="+mn-ea"/>
                <a:ea typeface="+mn-ea"/>
              </a:rPr>
              <a:t>,  B</a:t>
            </a:r>
            <a:r>
              <a:rPr kumimoji="0" lang="ko-KR" altLang="en-US" sz="1800" dirty="0">
                <a:latin typeface="+mn-ea"/>
                <a:ea typeface="+mn-ea"/>
              </a:rPr>
              <a:t>등급 이상을 전체 수강 인원의 </a:t>
            </a:r>
            <a:r>
              <a:rPr kumimoji="0" lang="en-US" altLang="ko-KR" sz="1800" dirty="0">
                <a:latin typeface="+mn-ea"/>
                <a:ea typeface="+mn-ea"/>
              </a:rPr>
              <a:t>70% </a:t>
            </a:r>
            <a:r>
              <a:rPr kumimoji="0" lang="ko-KR" altLang="en-US" sz="1800" dirty="0">
                <a:latin typeface="+mn-ea"/>
                <a:ea typeface="+mn-ea"/>
              </a:rPr>
              <a:t>이내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팀프로젝트에 부정적 영향을 끼치는 행위 등은 </a:t>
            </a:r>
            <a:r>
              <a:rPr kumimoji="0" lang="en-US" altLang="ko-KR" sz="1800" dirty="0">
                <a:latin typeface="+mn-ea"/>
                <a:ea typeface="+mn-ea"/>
              </a:rPr>
              <a:t>F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전체 수업 </a:t>
            </a:r>
            <a:r>
              <a:rPr kumimoji="0" lang="ko-KR" altLang="en-US" sz="1800" dirty="0" err="1">
                <a:latin typeface="+mn-ea"/>
                <a:ea typeface="+mn-ea"/>
              </a:rPr>
              <a:t>시수의</a:t>
            </a:r>
            <a:r>
              <a:rPr kumimoji="0" lang="ko-KR" altLang="en-US" sz="1800" dirty="0">
                <a:latin typeface="+mn-ea"/>
                <a:ea typeface="+mn-ea"/>
              </a:rPr>
              <a:t> </a:t>
            </a:r>
            <a:r>
              <a:rPr kumimoji="0" lang="en-US" altLang="ko-KR" sz="1800" dirty="0">
                <a:latin typeface="+mn-ea"/>
                <a:ea typeface="+mn-ea"/>
              </a:rPr>
              <a:t>¼ (4</a:t>
            </a:r>
            <a:r>
              <a:rPr kumimoji="0" lang="ko-KR" altLang="en-US" sz="1800" dirty="0">
                <a:latin typeface="+mn-ea"/>
                <a:ea typeface="+mn-ea"/>
              </a:rPr>
              <a:t>회</a:t>
            </a:r>
            <a:r>
              <a:rPr kumimoji="0" lang="en-US" altLang="ko-KR" sz="1800" dirty="0">
                <a:latin typeface="+mn-ea"/>
                <a:ea typeface="+mn-ea"/>
              </a:rPr>
              <a:t>) </a:t>
            </a:r>
            <a:r>
              <a:rPr kumimoji="0" lang="ko-KR" altLang="en-US" sz="1800" dirty="0">
                <a:latin typeface="+mn-ea"/>
                <a:ea typeface="+mn-ea"/>
              </a:rPr>
              <a:t>이상 결석 시 </a:t>
            </a:r>
            <a:r>
              <a:rPr kumimoji="0" lang="en-US" altLang="ko-KR" sz="1800" dirty="0">
                <a:latin typeface="+mn-ea"/>
                <a:ea typeface="+mn-ea"/>
              </a:rPr>
              <a:t>FA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6CED48-124E-4EA3-9536-E8225B9C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DE05D-FC44-4B8A-9ADA-7757D830B1F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8986801-59DC-42DA-8ACE-F4DBCC03AFFD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8F0A18-FE79-448B-A3F5-3C5862D0C48E}" type="slidenum">
              <a:rPr lang="ko-KR" altLang="en-US" sz="1200" smtClean="0">
                <a:solidFill>
                  <a:srgbClr val="898989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EC38-A6DB-46BE-9788-3DAC90556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142875"/>
            <a:ext cx="394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팀 프로젝트 평가 방법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77530723-491B-4419-B4C3-1673AB66D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42486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2000" b="1" dirty="0">
                <a:latin typeface="+mn-ea"/>
                <a:ea typeface="+mn-ea"/>
              </a:rPr>
              <a:t>팀 평가 </a:t>
            </a:r>
            <a:r>
              <a:rPr kumimoji="0" lang="en-US" altLang="ko-KR" sz="2000" b="1" dirty="0">
                <a:latin typeface="+mn-ea"/>
                <a:ea typeface="+mn-ea"/>
              </a:rPr>
              <a:t>(85 %)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600" b="1" dirty="0">
                <a:latin typeface="+mn-lt"/>
                <a:ea typeface="+mn-ea"/>
              </a:rPr>
              <a:t>중간평가</a:t>
            </a:r>
            <a:r>
              <a:rPr kumimoji="0" lang="en-US" altLang="ko-KR" sz="1600" b="1" dirty="0">
                <a:latin typeface="+mn-lt"/>
                <a:ea typeface="+mn-ea"/>
              </a:rPr>
              <a:t>(20 </a:t>
            </a:r>
            <a:r>
              <a:rPr kumimoji="0" lang="ko-KR" altLang="en-US" sz="1600" b="1" dirty="0">
                <a:latin typeface="+mn-lt"/>
                <a:ea typeface="+mn-ea"/>
              </a:rPr>
              <a:t>점</a:t>
            </a:r>
            <a:r>
              <a:rPr kumimoji="0" lang="en-US" altLang="ko-KR" sz="1600" dirty="0">
                <a:latin typeface="+mn-lt"/>
                <a:ea typeface="+mn-ea"/>
              </a:rPr>
              <a:t>)</a:t>
            </a:r>
            <a:r>
              <a:rPr kumimoji="0" lang="ko-KR" altLang="en-US" sz="1600" dirty="0">
                <a:latin typeface="+mn-lt"/>
                <a:ea typeface="+mn-ea"/>
              </a:rPr>
              <a:t>는 교수가 평가한다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600" b="1" dirty="0">
                <a:latin typeface="+mn-lt"/>
                <a:ea typeface="+mn-ea"/>
              </a:rPr>
              <a:t>최종평가</a:t>
            </a:r>
            <a:r>
              <a:rPr kumimoji="0" lang="en-US" altLang="ko-KR" sz="1600" b="1" dirty="0">
                <a:latin typeface="+mn-lt"/>
                <a:ea typeface="+mn-ea"/>
              </a:rPr>
              <a:t>(70 </a:t>
            </a:r>
            <a:r>
              <a:rPr kumimoji="0" lang="ko-KR" altLang="en-US" sz="1600" b="1" dirty="0">
                <a:latin typeface="+mn-lt"/>
                <a:ea typeface="+mn-ea"/>
              </a:rPr>
              <a:t>점</a:t>
            </a:r>
            <a:r>
              <a:rPr kumimoji="0" lang="en-US" altLang="ko-KR" sz="1600" b="1" dirty="0">
                <a:latin typeface="+mn-lt"/>
                <a:ea typeface="+mn-ea"/>
              </a:rPr>
              <a:t>)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kumimoji="0" lang="en-US" altLang="ko-KR" sz="2000" b="1" dirty="0">
              <a:latin typeface="+mn-lt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kumimoji="0" lang="en-US" altLang="ko-KR" sz="2000" b="1" dirty="0">
              <a:latin typeface="+mn-lt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kumimoji="0" lang="en-US" altLang="ko-KR" sz="2000" b="1" dirty="0">
              <a:latin typeface="+mn-lt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kumimoji="0" lang="en-US" altLang="ko-KR" sz="2000" b="1" dirty="0">
              <a:latin typeface="+mn-lt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kumimoji="0" lang="en-US" altLang="ko-KR" sz="2000" b="1" dirty="0">
              <a:latin typeface="+mn-lt"/>
              <a:ea typeface="+mn-ea"/>
            </a:endParaRPr>
          </a:p>
          <a:p>
            <a:pPr marL="1485900" lvl="2" indent="-342900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endParaRPr kumimoji="0" lang="en-US" altLang="ko-KR" sz="1600" dirty="0">
              <a:latin typeface="+mn-lt"/>
              <a:ea typeface="+mn-ea"/>
            </a:endParaRPr>
          </a:p>
          <a:p>
            <a:pPr marL="1485900" lvl="2" indent="-342900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endParaRPr kumimoji="0" lang="en-US" altLang="ko-KR" sz="1600" dirty="0">
              <a:latin typeface="+mn-lt"/>
              <a:ea typeface="+mn-ea"/>
            </a:endParaRPr>
          </a:p>
          <a:p>
            <a:pPr lvl="2" indent="0" eaLnBrk="1" hangingPunct="1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kumimoji="0" lang="ko-KR" altLang="en-US" sz="1600" b="1" dirty="0">
                <a:latin typeface="+mn-lt"/>
                <a:ea typeface="+mn-ea"/>
              </a:rPr>
              <a:t> </a:t>
            </a:r>
            <a:r>
              <a:rPr kumimoji="0" lang="en-US" altLang="ko-KR" sz="1400" b="1" dirty="0">
                <a:latin typeface="+mn-lt"/>
                <a:ea typeface="+mn-ea"/>
              </a:rPr>
              <a:t>※ </a:t>
            </a:r>
            <a:r>
              <a:rPr kumimoji="0" lang="ko-KR" altLang="en-US" sz="1400" b="1" dirty="0">
                <a:latin typeface="+mn-lt"/>
                <a:ea typeface="+mn-ea"/>
              </a:rPr>
              <a:t>학생 평가 </a:t>
            </a:r>
            <a:r>
              <a:rPr kumimoji="0" lang="en-US" altLang="ko-KR" sz="1400" dirty="0">
                <a:latin typeface="+mn-lt"/>
                <a:ea typeface="+mn-ea"/>
              </a:rPr>
              <a:t>: </a:t>
            </a:r>
            <a:r>
              <a:rPr kumimoji="0" lang="ko-KR" altLang="en-US" sz="1400" dirty="0">
                <a:latin typeface="+mn-lt"/>
                <a:ea typeface="+mn-ea"/>
              </a:rPr>
              <a:t>각 팀별로 다른 팀의 결과물에 대해 동점 없이 순위평가</a:t>
            </a:r>
            <a:r>
              <a:rPr kumimoji="0" lang="en-US" altLang="ko-KR" sz="1400" dirty="0">
                <a:latin typeface="+mn-lt"/>
                <a:ea typeface="+mn-ea"/>
              </a:rPr>
              <a:t> </a:t>
            </a:r>
            <a:endParaRPr kumimoji="0" lang="en-US" altLang="ko-KR" sz="2400" b="1" dirty="0"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2400" b="1" dirty="0">
                <a:latin typeface="+mn-ea"/>
                <a:ea typeface="+mn-ea"/>
              </a:rPr>
              <a:t> </a:t>
            </a:r>
            <a:r>
              <a:rPr kumimoji="0" lang="ko-KR" altLang="en-US" sz="2000" b="1" dirty="0">
                <a:latin typeface="+mn-ea"/>
                <a:ea typeface="+mn-ea"/>
              </a:rPr>
              <a:t>개인 평가 </a:t>
            </a:r>
            <a:r>
              <a:rPr kumimoji="0" lang="en-US" altLang="ko-KR" sz="2000" b="1" dirty="0">
                <a:latin typeface="+mn-ea"/>
                <a:ea typeface="+mn-ea"/>
              </a:rPr>
              <a:t>(15 %)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600" dirty="0">
                <a:latin typeface="+mn-ea"/>
                <a:ea typeface="+mn-ea"/>
              </a:rPr>
              <a:t>팀원 각자는 자신을 제외한 팀원들의 프로젝트 기여도 순위 평가 </a:t>
            </a:r>
            <a:r>
              <a:rPr kumimoji="0" lang="en-US" altLang="ko-KR" sz="1600" dirty="0">
                <a:latin typeface="+mn-ea"/>
                <a:ea typeface="+mn-ea"/>
              </a:rPr>
              <a:t>(1 ~ 6</a:t>
            </a:r>
            <a:r>
              <a:rPr kumimoji="0" lang="ko-KR" altLang="en-US" sz="1600" dirty="0">
                <a:latin typeface="+mn-ea"/>
                <a:ea typeface="+mn-ea"/>
              </a:rPr>
              <a:t>位</a:t>
            </a:r>
            <a:r>
              <a:rPr kumimoji="0" lang="en-US" altLang="ko-KR" sz="1600" dirty="0">
                <a:latin typeface="+mn-ea"/>
                <a:ea typeface="+mn-ea"/>
              </a:rPr>
              <a:t>)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600" dirty="0" err="1">
                <a:latin typeface="+mn-ea"/>
                <a:ea typeface="+mn-ea"/>
              </a:rPr>
              <a:t>동점자</a:t>
            </a:r>
            <a:r>
              <a:rPr kumimoji="0" lang="ko-KR" altLang="en-US" sz="1600" dirty="0">
                <a:latin typeface="+mn-ea"/>
                <a:ea typeface="+mn-ea"/>
              </a:rPr>
              <a:t> 불가</a:t>
            </a:r>
            <a:endParaRPr kumimoji="0" lang="en-US" altLang="ko-KR" sz="1600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600" dirty="0">
                <a:latin typeface="+mn-ea"/>
                <a:ea typeface="+mn-ea"/>
              </a:rPr>
              <a:t>팀원 전원 또는 </a:t>
            </a:r>
            <a:r>
              <a:rPr kumimoji="0" lang="en-US" altLang="ko-KR" sz="1600" dirty="0">
                <a:latin typeface="+mn-ea"/>
                <a:ea typeface="+mn-ea"/>
              </a:rPr>
              <a:t>4</a:t>
            </a:r>
            <a:r>
              <a:rPr kumimoji="0" lang="ko-KR" altLang="en-US" sz="1600" dirty="0">
                <a:latin typeface="+mn-ea"/>
                <a:ea typeface="+mn-ea"/>
              </a:rPr>
              <a:t>人이 동점 나오게 만들어도 무효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924965E-909D-4E39-8BD4-B364FC303FC0}"/>
              </a:ext>
            </a:extLst>
          </p:cNvPr>
          <p:cNvGraphicFramePr>
            <a:graphicFrameLocks noGrp="1"/>
          </p:cNvGraphicFramePr>
          <p:nvPr/>
        </p:nvGraphicFramePr>
        <p:xfrm>
          <a:off x="1547664" y="1916832"/>
          <a:ext cx="6749678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330">
                  <a:extLst>
                    <a:ext uri="{9D8B030D-6E8A-4147-A177-3AD203B41FA5}">
                      <a16:colId xmlns:a16="http://schemas.microsoft.com/office/drawing/2014/main" val="2825825193"/>
                    </a:ext>
                  </a:extLst>
                </a:gridCol>
                <a:gridCol w="877024">
                  <a:extLst>
                    <a:ext uri="{9D8B030D-6E8A-4147-A177-3AD203B41FA5}">
                      <a16:colId xmlns:a16="http://schemas.microsoft.com/office/drawing/2014/main" val="78701461"/>
                    </a:ext>
                  </a:extLst>
                </a:gridCol>
                <a:gridCol w="1435130">
                  <a:extLst>
                    <a:ext uri="{9D8B030D-6E8A-4147-A177-3AD203B41FA5}">
                      <a16:colId xmlns:a16="http://schemas.microsoft.com/office/drawing/2014/main" val="1236790549"/>
                    </a:ext>
                  </a:extLst>
                </a:gridCol>
                <a:gridCol w="1349194">
                  <a:extLst>
                    <a:ext uri="{9D8B030D-6E8A-4147-A177-3AD203B41FA5}">
                      <a16:colId xmlns:a16="http://schemas.microsoft.com/office/drawing/2014/main" val="27637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교수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학생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8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① 팀워크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② 커뮤니케이션 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2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③ 설계의 구성요소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현실적 제한조건 포함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1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④ 우수성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70 %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30 %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3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전체 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82 %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18 %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1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64BE5C-6340-42D4-8113-0ED85326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DE05D-FC44-4B8A-9ADA-7757D830B1F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54F90E56-62EF-4C01-887A-ABF5CD60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424862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2000" b="1" dirty="0">
                <a:latin typeface="+mn-ea"/>
                <a:ea typeface="+mn-ea"/>
              </a:rPr>
              <a:t> 가점</a:t>
            </a:r>
            <a:endParaRPr kumimoji="0" lang="en-US" altLang="ko-KR" sz="2000" b="1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팀장 </a:t>
            </a:r>
            <a:r>
              <a:rPr kumimoji="0" lang="en-US" altLang="ko-KR" sz="1800" dirty="0">
                <a:latin typeface="+mn-ea"/>
                <a:ea typeface="+mn-ea"/>
              </a:rPr>
              <a:t>: 2~ 5 %</a:t>
            </a: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질문자 </a:t>
            </a:r>
            <a:r>
              <a:rPr kumimoji="0" lang="en-US" altLang="ko-KR" sz="1800" dirty="0">
                <a:latin typeface="+mn-ea"/>
                <a:ea typeface="+mn-ea"/>
              </a:rPr>
              <a:t>: 3 %</a:t>
            </a:r>
            <a:r>
              <a:rPr kumimoji="0" lang="ko-KR" altLang="en-US" sz="1800" dirty="0">
                <a:latin typeface="+mn-ea"/>
                <a:ea typeface="+mn-ea"/>
              </a:rPr>
              <a:t>이내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교수 재량 </a:t>
            </a:r>
            <a:r>
              <a:rPr kumimoji="0" lang="en-US" altLang="ko-KR" sz="1800" dirty="0">
                <a:latin typeface="+mn-ea"/>
                <a:ea typeface="+mn-ea"/>
              </a:rPr>
              <a:t>: 3 % </a:t>
            </a:r>
            <a:r>
              <a:rPr kumimoji="0" lang="ko-KR" altLang="en-US" sz="1800" dirty="0">
                <a:latin typeface="+mn-ea"/>
                <a:ea typeface="+mn-ea"/>
              </a:rPr>
              <a:t>이내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kumimoji="0" lang="en-US" altLang="ko-KR" sz="2000" dirty="0"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꼼수 금지 </a:t>
            </a:r>
            <a:r>
              <a:rPr kumimoji="0"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보편적으로 평가 결과의 </a:t>
            </a:r>
            <a:r>
              <a:rPr kumimoji="0"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90%</a:t>
            </a:r>
            <a:r>
              <a:rPr kumimoji="0"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는 일치</a:t>
            </a:r>
            <a:r>
              <a:rPr kumimoji="0"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!)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예를 들어 우리 팀의 평가를 잘 받기 위해 우수하지 않은 팀에 최고점을 준다든지 하는 등의 </a:t>
            </a:r>
            <a:r>
              <a:rPr kumimoji="0"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꼼수</a:t>
            </a:r>
            <a:r>
              <a:rPr kumimoji="0" lang="ko-KR" altLang="en-US" sz="1800" dirty="0">
                <a:latin typeface="+mn-ea"/>
                <a:ea typeface="+mn-ea"/>
              </a:rPr>
              <a:t>를 부리면 교수 직권으로 </a:t>
            </a:r>
            <a:r>
              <a:rPr kumimoji="0"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평가에서 제외</a:t>
            </a:r>
            <a:r>
              <a:rPr kumimoji="0" lang="ko-KR" altLang="en-US" sz="1800" dirty="0">
                <a:latin typeface="+mn-ea"/>
                <a:ea typeface="+mn-ea"/>
              </a:rPr>
              <a:t>하고 그 팀에 </a:t>
            </a:r>
            <a:r>
              <a:rPr kumimoji="0" lang="ko-KR" altLang="en-US" sz="1800" dirty="0">
                <a:solidFill>
                  <a:srgbClr val="FF0000"/>
                </a:solidFill>
                <a:latin typeface="+mn-ea"/>
                <a:ea typeface="+mn-ea"/>
              </a:rPr>
              <a:t>감점</a:t>
            </a:r>
            <a:r>
              <a:rPr kumimoji="0" lang="ko-KR" altLang="en-US" sz="1800" dirty="0">
                <a:latin typeface="+mn-ea"/>
                <a:ea typeface="+mn-ea"/>
              </a:rPr>
              <a:t>을 줄 수 있음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800100" lvl="1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kumimoji="0" lang="en-US" altLang="ko-KR" sz="2000" dirty="0"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kumimoji="0" lang="ko-KR" altLang="en-US" sz="2000" b="1" dirty="0">
                <a:latin typeface="+mn-ea"/>
                <a:ea typeface="+mn-ea"/>
              </a:rPr>
              <a:t>내 점수 </a:t>
            </a:r>
            <a:r>
              <a:rPr kumimoji="0" lang="en-US" altLang="ko-KR" sz="2000" b="1" dirty="0">
                <a:latin typeface="+mn-ea"/>
                <a:ea typeface="+mn-ea"/>
              </a:rPr>
              <a:t>= </a:t>
            </a:r>
            <a:r>
              <a:rPr kumimoji="0" lang="ko-KR" altLang="en-US" sz="2000" b="1" dirty="0">
                <a:latin typeface="+mn-ea"/>
                <a:ea typeface="+mn-ea"/>
              </a:rPr>
              <a:t>팀 평가 점수 </a:t>
            </a:r>
            <a:r>
              <a:rPr kumimoji="0" lang="en-US" altLang="ko-KR" sz="2000" b="1" dirty="0">
                <a:latin typeface="+mn-ea"/>
                <a:ea typeface="+mn-ea"/>
              </a:rPr>
              <a:t>+ </a:t>
            </a:r>
            <a:r>
              <a:rPr kumimoji="0" lang="ko-KR" altLang="en-US" sz="2000" b="1" dirty="0">
                <a:latin typeface="+mn-ea"/>
                <a:ea typeface="+mn-ea"/>
              </a:rPr>
              <a:t>개인 평가 점수 </a:t>
            </a:r>
            <a:r>
              <a:rPr kumimoji="0" lang="en-US" altLang="ko-KR" sz="2000" b="1" dirty="0">
                <a:latin typeface="+mn-ea"/>
                <a:ea typeface="+mn-ea"/>
              </a:rPr>
              <a:t>+</a:t>
            </a:r>
            <a:r>
              <a:rPr kumimoji="0" lang="ko-KR" altLang="en-US" sz="2000" b="1" dirty="0">
                <a:latin typeface="+mn-ea"/>
                <a:ea typeface="+mn-ea"/>
              </a:rPr>
              <a:t>가점</a:t>
            </a:r>
            <a:endParaRPr kumimoji="0" lang="en-US" altLang="ko-KR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   ※ </a:t>
            </a:r>
            <a:r>
              <a:rPr kumimoji="0" lang="ko-KR" altLang="en-US" sz="2000" dirty="0">
                <a:latin typeface="+mn-ea"/>
                <a:ea typeface="+mn-ea"/>
              </a:rPr>
              <a:t>단 가점이 아무리 높아도 </a:t>
            </a:r>
            <a:r>
              <a:rPr kumimoji="0" lang="en-US" altLang="ko-KR" sz="2000" dirty="0">
                <a:latin typeface="+mn-ea"/>
                <a:ea typeface="+mn-ea"/>
              </a:rPr>
              <a:t>100</a:t>
            </a:r>
            <a:r>
              <a:rPr kumimoji="0" lang="ko-KR" altLang="en-US" sz="2000" dirty="0">
                <a:latin typeface="+mn-ea"/>
                <a:ea typeface="+mn-ea"/>
              </a:rPr>
              <a:t>점을 넘길 수 없음</a:t>
            </a:r>
            <a:endParaRPr kumimoji="0" lang="en-US" altLang="ko-KR" sz="20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A5588-8E27-4C42-BB3C-6FEEF1503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142875"/>
            <a:ext cx="394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팀 프로젝트 평가 방법</a:t>
            </a:r>
          </a:p>
        </p:txBody>
      </p:sp>
    </p:spTree>
    <p:extLst>
      <p:ext uri="{BB962C8B-B14F-4D97-AF65-F5344CB8AC3E}">
        <p14:creationId xmlns:p14="http://schemas.microsoft.com/office/powerpoint/2010/main" val="73159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898</Words>
  <Application>Microsoft Office PowerPoint</Application>
  <PresentationFormat>화면 슬라이드 쇼(4:3)</PresentationFormat>
  <Paragraphs>192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맑은 고딕</vt:lpstr>
      <vt:lpstr>Arial</vt:lpstr>
      <vt:lpstr>Wingdings</vt:lpstr>
      <vt:lpstr>Office 테마</vt:lpstr>
      <vt:lpstr>데이터통신설계 수업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통계학 개론</dc:title>
  <dc:creator>ChulHwee Joo</dc:creator>
  <cp:lastModifiedBy>황보현</cp:lastModifiedBy>
  <cp:revision>116</cp:revision>
  <dcterms:created xsi:type="dcterms:W3CDTF">2017-08-25T13:48:25Z</dcterms:created>
  <dcterms:modified xsi:type="dcterms:W3CDTF">2021-08-27T03:39:41Z</dcterms:modified>
</cp:coreProperties>
</file>