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74" r:id="rId2"/>
    <p:sldId id="258" r:id="rId3"/>
    <p:sldId id="282" r:id="rId4"/>
    <p:sldId id="283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85" r:id="rId16"/>
    <p:sldId id="269" r:id="rId17"/>
    <p:sldId id="275" r:id="rId18"/>
    <p:sldId id="286" r:id="rId19"/>
    <p:sldId id="287" r:id="rId20"/>
    <p:sldId id="276" r:id="rId21"/>
    <p:sldId id="277" r:id="rId22"/>
    <p:sldId id="284" r:id="rId23"/>
    <p:sldId id="278" r:id="rId24"/>
    <p:sldId id="279" r:id="rId25"/>
    <p:sldId id="281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0" autoAdjust="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3BA0DE-F016-43E9-9CDC-73F1500180FA}" type="datetimeFigureOut">
              <a:rPr lang="en-GB" smtClean="0"/>
              <a:t>03/02/2020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D04E81-5C72-4273-86DA-48EF560224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7070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B95E04-9F98-4343-8FD6-A59E8F14F4DD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257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942EFF-5F8E-417D-B256-9C6E8CAC1EEA}" type="slidenum">
              <a:rPr lang="en-US"/>
              <a:pPr/>
              <a:t>12</a:t>
            </a:fld>
            <a:endParaRPr lang="en-US"/>
          </a:p>
        </p:txBody>
      </p:sp>
      <p:sp>
        <p:nvSpPr>
          <p:cNvPr id="1273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73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2612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97F80E2-3263-4B76-A2BC-8F533A3F493B}" type="slidenum">
              <a:rPr lang="en-US"/>
              <a:pPr/>
              <a:t>13</a:t>
            </a:fld>
            <a:endParaRPr lang="en-US"/>
          </a:p>
        </p:txBody>
      </p:sp>
      <p:sp>
        <p:nvSpPr>
          <p:cNvPr id="1271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71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143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7C9FAD-3FBE-483C-805F-2390270EB361}" type="slidenum">
              <a:rPr lang="en-US"/>
              <a:pPr/>
              <a:t>14</a:t>
            </a:fld>
            <a:endParaRPr lang="en-US"/>
          </a:p>
        </p:txBody>
      </p:sp>
      <p:sp>
        <p:nvSpPr>
          <p:cNvPr id="1257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7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0422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B95027-BEBB-491F-8D5A-710F8101273B}" type="slidenum">
              <a:rPr lang="en-US"/>
              <a:pPr/>
              <a:t>16</a:t>
            </a:fld>
            <a:endParaRPr lang="en-US"/>
          </a:p>
        </p:txBody>
      </p:sp>
      <p:sp>
        <p:nvSpPr>
          <p:cNvPr id="1275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75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199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671756-9842-46A7-8633-CD794AD66E86}" type="slidenum">
              <a:rPr lang="en-US"/>
              <a:pPr/>
              <a:t>17</a:t>
            </a:fld>
            <a:endParaRPr lang="en-US"/>
          </a:p>
        </p:txBody>
      </p:sp>
      <p:sp>
        <p:nvSpPr>
          <p:cNvPr id="1280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5627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3C62AA2-CB46-492E-8417-9A173DCE4474}" type="slidenum">
              <a:rPr lang="en-US"/>
              <a:pPr/>
              <a:t>20</a:t>
            </a:fld>
            <a:endParaRPr lang="en-US"/>
          </a:p>
        </p:txBody>
      </p:sp>
      <p:sp>
        <p:nvSpPr>
          <p:cNvPr id="1282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6190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6C2BCD-29E7-40BD-BF81-35CAF1377E0E}" type="slidenum">
              <a:rPr lang="en-US"/>
              <a:pPr/>
              <a:t>21</a:t>
            </a:fld>
            <a:endParaRPr lang="en-US"/>
          </a:p>
        </p:txBody>
      </p:sp>
      <p:sp>
        <p:nvSpPr>
          <p:cNvPr id="1284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4033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66C4D1-5ED8-4C6D-BA15-D3B27DD848EE}" type="slidenum">
              <a:rPr lang="en-US"/>
              <a:pPr/>
              <a:t>23</a:t>
            </a:fld>
            <a:endParaRPr lang="en-US"/>
          </a:p>
        </p:txBody>
      </p:sp>
      <p:sp>
        <p:nvSpPr>
          <p:cNvPr id="128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8439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92A848-3E99-4207-ADAD-C3758EAC115D}" type="slidenum">
              <a:rPr lang="en-US"/>
              <a:pPr/>
              <a:t>24</a:t>
            </a:fld>
            <a:endParaRPr lang="en-US"/>
          </a:p>
        </p:txBody>
      </p:sp>
      <p:sp>
        <p:nvSpPr>
          <p:cNvPr id="129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2098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3FFFB7-9C71-43E1-8708-5B1AAC57906E}" type="slidenum">
              <a:rPr lang="en-US"/>
              <a:pPr/>
              <a:t>25</a:t>
            </a:fld>
            <a:endParaRPr lang="en-US"/>
          </a:p>
        </p:txBody>
      </p:sp>
      <p:sp>
        <p:nvSpPr>
          <p:cNvPr id="1047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7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3877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C53F6F-757F-476D-95A0-5FCBF9187D3A}" type="slidenum">
              <a:rPr lang="en-US"/>
              <a:pPr/>
              <a:t>2</a:t>
            </a:fld>
            <a:endParaRPr lang="en-US"/>
          </a:p>
        </p:txBody>
      </p:sp>
      <p:sp>
        <p:nvSpPr>
          <p:cNvPr id="984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4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5606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E8C074-F439-4841-BB50-5D1B85749DD7}" type="slidenum">
              <a:rPr lang="en-US"/>
              <a:pPr/>
              <a:t>5</a:t>
            </a:fld>
            <a:endParaRPr lang="en-US"/>
          </a:p>
        </p:txBody>
      </p:sp>
      <p:sp>
        <p:nvSpPr>
          <p:cNvPr id="1014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4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6329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F8CF1CD-EDC8-43B5-A4E0-F0A1B7B2B0ED}" type="slidenum">
              <a:rPr lang="en-US"/>
              <a:pPr/>
              <a:t>6</a:t>
            </a:fld>
            <a:endParaRPr lang="en-US"/>
          </a:p>
        </p:txBody>
      </p:sp>
      <p:sp>
        <p:nvSpPr>
          <p:cNvPr id="1261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1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8702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D099F57-2029-40D0-A4C8-98D5EAFEB1B9}" type="slidenum">
              <a:rPr lang="en-US"/>
              <a:pPr/>
              <a:t>7</a:t>
            </a:fld>
            <a:endParaRPr lang="en-US"/>
          </a:p>
        </p:txBody>
      </p:sp>
      <p:sp>
        <p:nvSpPr>
          <p:cNvPr id="1263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3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7484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4DBF9C-39FE-4FF8-A2FA-2454031C3F8B}" type="slidenum">
              <a:rPr lang="en-US"/>
              <a:pPr/>
              <a:t>8</a:t>
            </a:fld>
            <a:endParaRPr lang="en-US"/>
          </a:p>
        </p:txBody>
      </p:sp>
      <p:sp>
        <p:nvSpPr>
          <p:cNvPr id="1265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5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6379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BA49C0D-071F-44F4-B540-BDB9249E1DCE}" type="slidenum">
              <a:rPr lang="en-US"/>
              <a:pPr/>
              <a:t>9</a:t>
            </a:fld>
            <a:endParaRPr lang="en-US"/>
          </a:p>
        </p:txBody>
      </p:sp>
      <p:sp>
        <p:nvSpPr>
          <p:cNvPr id="1267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7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8666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A6E946E-6C52-4745-A2B8-D12E34935B82}" type="slidenum">
              <a:rPr lang="en-US"/>
              <a:pPr/>
              <a:t>10</a:t>
            </a:fld>
            <a:endParaRPr lang="en-US"/>
          </a:p>
        </p:txBody>
      </p:sp>
      <p:sp>
        <p:nvSpPr>
          <p:cNvPr id="1251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1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0476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D3962F-FC68-48C5-B514-B471DC636B84}" type="slidenum">
              <a:rPr lang="en-US"/>
              <a:pPr/>
              <a:t>11</a:t>
            </a:fld>
            <a:endParaRPr lang="en-US"/>
          </a:p>
        </p:txBody>
      </p:sp>
      <p:sp>
        <p:nvSpPr>
          <p:cNvPr id="1269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166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64225-0012-4F08-BA03-DE579E8E3454}" type="datetime1">
              <a:rPr lang="en-GB" smtClean="0"/>
              <a:t>03/02/2020</a:t>
            </a:fld>
            <a:endParaRPr lang="en-GB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Bilal Janjooa  bilal.janjooa@uog.edu.pk</a:t>
            </a:r>
            <a:endParaRPr lang="en-GB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54AE0-97C7-4DA1-8418-18EB5DA8C2D6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89662-0376-4650-BD07-E3653CE29FC7}" type="datetime1">
              <a:rPr lang="en-GB" smtClean="0"/>
              <a:t>03/02/2020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Bilal Janjooa  bilal.janjooa@uog.edu.pk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54AE0-97C7-4DA1-8418-18EB5DA8C2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53FBF-07F8-42EA-8909-B4C6A9481C87}" type="datetime1">
              <a:rPr lang="en-GB" smtClean="0"/>
              <a:t>03/02/2020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Bilal Janjooa  bilal.janjooa@uog.edu.pk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54AE0-97C7-4DA1-8418-18EB5DA8C2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57200"/>
            <a:ext cx="7543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1371600" y="1981200"/>
            <a:ext cx="3733800" cy="4114800"/>
          </a:xfrm>
        </p:spPr>
        <p:txBody>
          <a:bodyPr/>
          <a:lstStyle/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57800" y="1981200"/>
            <a:ext cx="37338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371600" y="6248400"/>
            <a:ext cx="1676400" cy="457200"/>
          </a:xfrm>
        </p:spPr>
        <p:txBody>
          <a:bodyPr/>
          <a:lstStyle>
            <a:lvl1pPr>
              <a:defRPr/>
            </a:lvl1pPr>
          </a:lstStyle>
          <a:p>
            <a:fld id="{DF26E1E1-442F-4982-B332-668867CCF4C5}" type="datetime1">
              <a:rPr lang="en-GB" smtClean="0"/>
              <a:t>03/02/2020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29000" y="6248400"/>
            <a:ext cx="3429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Bilal Janjooa  bilal.janjooa@uog.edu.pk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2390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340D3D8F-0C39-4D20-9F7F-163BDA7FE00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160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C99D2-4A63-44EA-871F-DDFF4CA54DF8}" type="datetime1">
              <a:rPr lang="en-GB" smtClean="0"/>
              <a:t>03/02/2020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Bilal Janjooa  bilal.janjooa@uog.edu.pk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54AE0-97C7-4DA1-8418-18EB5DA8C2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51F5A-D6E7-4FAA-B1B1-E6EF7A4CBB5A}" type="datetime1">
              <a:rPr lang="en-GB" smtClean="0"/>
              <a:t>03/02/2020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Bilal Janjooa  bilal.janjooa@uog.edu.pk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54AE0-97C7-4DA1-8418-18EB5DA8C2D6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6D1DE-1F1A-4FE8-BC83-05B9C434C058}" type="datetime1">
              <a:rPr lang="en-GB" smtClean="0"/>
              <a:t>03/02/2020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Bilal Janjooa  bilal.janjooa@uog.edu.pk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54AE0-97C7-4DA1-8418-18EB5DA8C2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38DA2-2BB9-4125-A071-82E866550B11}" type="datetime1">
              <a:rPr lang="en-GB" smtClean="0"/>
              <a:t>03/02/2020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Bilal Janjooa  bilal.janjooa@uog.edu.pk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54AE0-97C7-4DA1-8418-18EB5DA8C2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769F5-BDC6-4C51-A16C-C2315B65A1A9}" type="datetime1">
              <a:rPr lang="en-GB" smtClean="0"/>
              <a:t>03/02/2020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Bilal Janjooa  bilal.janjooa@uog.edu.pk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54AE0-97C7-4DA1-8418-18EB5DA8C2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F9EFD-F698-4930-BC36-F1CBB440A8F1}" type="datetime1">
              <a:rPr lang="en-GB" smtClean="0"/>
              <a:t>03/02/2020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Bilal Janjooa  bilal.janjooa@uog.edu.pk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54AE0-97C7-4DA1-8418-18EB5DA8C2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BE0E9-E80F-4A48-8C01-18B291F381F2}" type="datetime1">
              <a:rPr lang="en-GB" smtClean="0"/>
              <a:t>03/02/2020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Bilal Janjooa  bilal.janjooa@uog.edu.pk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54AE0-97C7-4DA1-8418-18EB5DA8C2D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404C6-A114-4FE6-8747-460A515D893C}" type="datetime1">
              <a:rPr lang="en-GB" smtClean="0"/>
              <a:t>03/02/2020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Bilal Janjooa  bilal.janjooa@uog.edu.pk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E454AE0-97C7-4DA1-8418-18EB5DA8C2D6}" type="slidenum">
              <a:rPr lang="en-GB" smtClean="0"/>
              <a:t>‹#›</a:t>
            </a:fld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CAF1810-F629-454C-977F-7475779B9CA9}" type="datetime1">
              <a:rPr lang="en-GB" smtClean="0"/>
              <a:t>03/02/2020</a:t>
            </a:fld>
            <a:endParaRPr lang="en-GB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n-GB" smtClean="0"/>
              <a:t>Bilal Janjooa  bilal.janjooa@uog.edu.pk</a:t>
            </a:r>
            <a:endParaRPr lang="en-GB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E454AE0-97C7-4DA1-8418-18EB5DA8C2D6}" type="slidenum">
              <a:rPr lang="en-GB" smtClean="0"/>
              <a:t>‹#›</a:t>
            </a:fld>
            <a:endParaRPr lang="en-GB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Data communication &amp; Network </a:t>
            </a:r>
            <a:br>
              <a:rPr lang="en-US" dirty="0" smtClean="0"/>
            </a:br>
            <a:r>
              <a:rPr lang="en-US" dirty="0" smtClean="0"/>
              <a:t>week 1 &amp; 2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38200" y="4114800"/>
            <a:ext cx="7854696" cy="1752600"/>
          </a:xfrm>
        </p:spPr>
        <p:txBody>
          <a:bodyPr/>
          <a:lstStyle/>
          <a:p>
            <a:pPr algn="ctr" eaLnBrk="1" hangingPunct="1"/>
            <a:r>
              <a:rPr lang="en-US" dirty="0" smtClean="0"/>
              <a:t>Tutor: </a:t>
            </a:r>
            <a:r>
              <a:rPr lang="en-US" dirty="0" err="1" smtClean="0"/>
              <a:t>Bilal</a:t>
            </a:r>
            <a:r>
              <a:rPr lang="en-US" dirty="0" smtClean="0"/>
              <a:t> </a:t>
            </a:r>
            <a:r>
              <a:rPr lang="en-US" dirty="0" err="1" smtClean="0"/>
              <a:t>Janjooa</a:t>
            </a:r>
            <a:endParaRPr lang="en-US" dirty="0" smtClean="0"/>
          </a:p>
          <a:p>
            <a:pPr eaLnBrk="1" hangingPunct="1"/>
            <a:r>
              <a:rPr lang="en-US" dirty="0" smtClean="0"/>
              <a:t>MS Telecom. Eng. From University of Sunderland UK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Bilal Janjooa  bilal.janjooa@uog.edu.pk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04B15-C712-4AD0-A524-7B44B4F2BCB6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709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306" name="Rectangle 2"/>
          <p:cNvSpPr>
            <a:spLocks noGrp="1" noChangeArrowheads="1"/>
          </p:cNvSpPr>
          <p:nvPr>
            <p:ph type="title"/>
          </p:nvPr>
        </p:nvSpPr>
        <p:spPr>
          <a:xfrm>
            <a:off x="329406" y="332656"/>
            <a:ext cx="8229600" cy="1143000"/>
          </a:xfrm>
        </p:spPr>
        <p:txBody>
          <a:bodyPr/>
          <a:lstStyle/>
          <a:p>
            <a:r>
              <a:rPr lang="en-US" sz="2800" dirty="0"/>
              <a:t>Data Networking Role, Components, and Challenges</a:t>
            </a:r>
          </a:p>
        </p:txBody>
      </p:sp>
      <p:sp>
        <p:nvSpPr>
          <p:cNvPr id="1250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3868" y="1781175"/>
            <a:ext cx="7940675" cy="5076825"/>
          </a:xfrm>
        </p:spPr>
        <p:txBody>
          <a:bodyPr/>
          <a:lstStyle/>
          <a:p>
            <a:r>
              <a:rPr lang="en-US" dirty="0"/>
              <a:t>Basic characteristics of communication</a:t>
            </a:r>
          </a:p>
          <a:p>
            <a:pPr lvl="1">
              <a:buFontTx/>
              <a:buChar char="–"/>
            </a:pPr>
            <a:r>
              <a:rPr lang="en-US" dirty="0"/>
              <a:t>Rules or agreements are 1</a:t>
            </a:r>
            <a:r>
              <a:rPr lang="en-US" baseline="30000" dirty="0"/>
              <a:t>st</a:t>
            </a:r>
            <a:r>
              <a:rPr lang="en-US" dirty="0"/>
              <a:t> established</a:t>
            </a:r>
          </a:p>
          <a:p>
            <a:pPr lvl="1">
              <a:buFontTx/>
              <a:buChar char="–"/>
            </a:pPr>
            <a:r>
              <a:rPr lang="en-US" dirty="0"/>
              <a:t>Important information may need to be repeated</a:t>
            </a:r>
          </a:p>
          <a:p>
            <a:pPr lvl="1">
              <a:buFontTx/>
              <a:buChar char="–"/>
            </a:pPr>
            <a:r>
              <a:rPr lang="en-US" dirty="0"/>
              <a:t>Various modes of communication may impact the effectiveness of getting the message across.</a:t>
            </a:r>
          </a:p>
        </p:txBody>
      </p:sp>
      <p:pic>
        <p:nvPicPr>
          <p:cNvPr id="125030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0275" y="4095369"/>
            <a:ext cx="3379837" cy="25943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Bilal Janjooa  bilal.janjooa@uog.edu.pk</a:t>
            </a:r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54AE0-97C7-4DA1-8418-18EB5DA8C2D6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3706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873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116632"/>
            <a:ext cx="8229600" cy="1143000"/>
          </a:xfrm>
        </p:spPr>
        <p:txBody>
          <a:bodyPr/>
          <a:lstStyle/>
          <a:p>
            <a:r>
              <a:rPr lang="en-US" sz="2800"/>
              <a:t>Data Networking Role, Components, and Challenges</a:t>
            </a:r>
          </a:p>
        </p:txBody>
      </p:sp>
      <p:sp>
        <p:nvSpPr>
          <p:cNvPr id="1268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576" y="1556792"/>
            <a:ext cx="7940675" cy="5076825"/>
          </a:xfrm>
        </p:spPr>
        <p:txBody>
          <a:bodyPr/>
          <a:lstStyle/>
          <a:p>
            <a:r>
              <a:rPr lang="en-US" dirty="0"/>
              <a:t>Describe the role of data networking in communications</a:t>
            </a:r>
          </a:p>
          <a:p>
            <a:pPr>
              <a:buFont typeface="Wingdings" pitchFamily="2" charset="2"/>
              <a:buNone/>
            </a:pPr>
            <a:endParaRPr lang="en-US" dirty="0"/>
          </a:p>
        </p:txBody>
      </p:sp>
      <p:pic>
        <p:nvPicPr>
          <p:cNvPr id="126874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2999" y="3068960"/>
            <a:ext cx="4538191" cy="2719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Bilal Janjooa  bilal.janjooa@uog.edu.pk</a:t>
            </a:r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54AE0-97C7-4DA1-8418-18EB5DA8C2D6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634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2834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332656"/>
            <a:ext cx="8229600" cy="1143000"/>
          </a:xfrm>
        </p:spPr>
        <p:txBody>
          <a:bodyPr/>
          <a:lstStyle/>
          <a:p>
            <a:r>
              <a:rPr lang="en-US" sz="2800"/>
              <a:t>Data Networking Role, Components, and Challenges</a:t>
            </a:r>
          </a:p>
        </p:txBody>
      </p:sp>
      <p:sp>
        <p:nvSpPr>
          <p:cNvPr id="1272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1300" y="1522413"/>
            <a:ext cx="3641725" cy="4914900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sz="2000" dirty="0"/>
              <a:t>Describe the various elements that make up a network</a:t>
            </a:r>
          </a:p>
          <a:p>
            <a:pPr lvl="1">
              <a:lnSpc>
                <a:spcPct val="85000"/>
              </a:lnSpc>
              <a:buFontTx/>
              <a:buChar char="–"/>
            </a:pPr>
            <a:r>
              <a:rPr lang="en-US" sz="1800" dirty="0">
                <a:solidFill>
                  <a:srgbClr val="FF0000"/>
                </a:solidFill>
              </a:rPr>
              <a:t>Devices</a:t>
            </a:r>
          </a:p>
          <a:p>
            <a:pPr lvl="2">
              <a:lnSpc>
                <a:spcPct val="85000"/>
              </a:lnSpc>
              <a:buFontTx/>
              <a:buChar char="•"/>
            </a:pPr>
            <a:r>
              <a:rPr lang="en-US" sz="1800" dirty="0"/>
              <a:t>These are used to communicate with one another</a:t>
            </a:r>
          </a:p>
          <a:p>
            <a:pPr lvl="1">
              <a:lnSpc>
                <a:spcPct val="85000"/>
              </a:lnSpc>
              <a:buFontTx/>
              <a:buChar char="–"/>
            </a:pPr>
            <a:r>
              <a:rPr lang="en-US" sz="1800" dirty="0">
                <a:solidFill>
                  <a:srgbClr val="FF0000"/>
                </a:solidFill>
              </a:rPr>
              <a:t>Medium</a:t>
            </a:r>
          </a:p>
          <a:p>
            <a:pPr lvl="2">
              <a:lnSpc>
                <a:spcPct val="85000"/>
              </a:lnSpc>
              <a:buFontTx/>
              <a:buChar char="•"/>
            </a:pPr>
            <a:r>
              <a:rPr lang="en-US" sz="1800" dirty="0"/>
              <a:t>This is how the devices are connected together</a:t>
            </a:r>
          </a:p>
          <a:p>
            <a:pPr lvl="1">
              <a:lnSpc>
                <a:spcPct val="85000"/>
              </a:lnSpc>
              <a:buFontTx/>
              <a:buChar char="–"/>
            </a:pPr>
            <a:r>
              <a:rPr lang="en-US" sz="1800" dirty="0">
                <a:solidFill>
                  <a:srgbClr val="FF0000"/>
                </a:solidFill>
              </a:rPr>
              <a:t>Messages</a:t>
            </a:r>
          </a:p>
          <a:p>
            <a:pPr lvl="2">
              <a:lnSpc>
                <a:spcPct val="85000"/>
              </a:lnSpc>
              <a:buFontTx/>
              <a:buChar char="•"/>
            </a:pPr>
            <a:r>
              <a:rPr lang="en-US" sz="1800" dirty="0"/>
              <a:t>Information that travels over the medium</a:t>
            </a:r>
          </a:p>
          <a:p>
            <a:pPr lvl="1">
              <a:lnSpc>
                <a:spcPct val="85000"/>
              </a:lnSpc>
              <a:buFontTx/>
              <a:buChar char="–"/>
            </a:pPr>
            <a:r>
              <a:rPr lang="en-US" sz="1800" dirty="0">
                <a:solidFill>
                  <a:srgbClr val="FF0000"/>
                </a:solidFill>
              </a:rPr>
              <a:t>Rules</a:t>
            </a:r>
          </a:p>
          <a:p>
            <a:pPr lvl="2">
              <a:lnSpc>
                <a:spcPct val="85000"/>
              </a:lnSpc>
              <a:buFontTx/>
              <a:buChar char="•"/>
            </a:pPr>
            <a:r>
              <a:rPr lang="en-US" sz="1800" dirty="0"/>
              <a:t>Governs how messages flow across network</a:t>
            </a:r>
          </a:p>
        </p:txBody>
      </p:sp>
      <p:pic>
        <p:nvPicPr>
          <p:cNvPr id="127283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5725" y="2527300"/>
            <a:ext cx="5056188" cy="322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Bilal Janjooa  bilal.janjooa@uog.edu.pk</a:t>
            </a:r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54AE0-97C7-4DA1-8418-18EB5DA8C2D6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3824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0786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260648"/>
            <a:ext cx="8229600" cy="1143000"/>
          </a:xfrm>
        </p:spPr>
        <p:txBody>
          <a:bodyPr/>
          <a:lstStyle/>
          <a:p>
            <a:r>
              <a:rPr lang="en-US" sz="2800" b="1" dirty="0"/>
              <a:t>Data Networking Role, Components, and Challenges</a:t>
            </a:r>
          </a:p>
        </p:txBody>
      </p:sp>
      <p:sp>
        <p:nvSpPr>
          <p:cNvPr id="1270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1808496"/>
            <a:ext cx="7940675" cy="5076825"/>
          </a:xfrm>
        </p:spPr>
        <p:txBody>
          <a:bodyPr/>
          <a:lstStyle/>
          <a:p>
            <a:r>
              <a:rPr lang="en-US" dirty="0"/>
              <a:t>Describe the role of converged networks in communications</a:t>
            </a:r>
          </a:p>
          <a:p>
            <a:pPr lvl="1">
              <a:buFontTx/>
              <a:buChar char="–"/>
            </a:pPr>
            <a:r>
              <a:rPr lang="en-US" dirty="0"/>
              <a:t>Converged network</a:t>
            </a:r>
          </a:p>
          <a:p>
            <a:pPr lvl="2">
              <a:buFontTx/>
              <a:buChar char="•"/>
            </a:pPr>
            <a:r>
              <a:rPr lang="en-US" dirty="0"/>
              <a:t>  A type of network that can carry voice, video &amp; data over the same network</a:t>
            </a:r>
          </a:p>
          <a:p>
            <a:pPr lvl="1"/>
            <a:endParaRPr lang="en-US" dirty="0"/>
          </a:p>
        </p:txBody>
      </p:sp>
      <p:pic>
        <p:nvPicPr>
          <p:cNvPr id="127078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3765751"/>
            <a:ext cx="4359671" cy="27595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Bilal Janjooa  bilal.janjooa@uog.edu.pk</a:t>
            </a:r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54AE0-97C7-4DA1-8418-18EB5DA8C2D6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8272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64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Network Architecture Characteristics</a:t>
            </a:r>
          </a:p>
        </p:txBody>
      </p:sp>
      <p:sp>
        <p:nvSpPr>
          <p:cNvPr id="1256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5613" y="1781175"/>
            <a:ext cx="7940675" cy="5076825"/>
          </a:xfrm>
        </p:spPr>
        <p:txBody>
          <a:bodyPr/>
          <a:lstStyle/>
          <a:p>
            <a:r>
              <a:rPr lang="en-US" dirty="0"/>
              <a:t>Explain four characteristics that are addressed by network architecture design</a:t>
            </a:r>
          </a:p>
          <a:p>
            <a:pPr lvl="1">
              <a:buFontTx/>
              <a:buChar char="–"/>
            </a:pPr>
            <a:r>
              <a:rPr lang="en-US" dirty="0"/>
              <a:t>Fault tolerance</a:t>
            </a:r>
          </a:p>
          <a:p>
            <a:pPr lvl="1">
              <a:buFontTx/>
              <a:buChar char="–"/>
            </a:pPr>
            <a:r>
              <a:rPr lang="en-US" dirty="0"/>
              <a:t>Scalability</a:t>
            </a:r>
          </a:p>
          <a:p>
            <a:pPr lvl="1">
              <a:buFontTx/>
              <a:buChar char="–"/>
            </a:pPr>
            <a:r>
              <a:rPr lang="en-US" dirty="0"/>
              <a:t>Quality of service</a:t>
            </a:r>
          </a:p>
          <a:p>
            <a:pPr lvl="1">
              <a:buFontTx/>
              <a:buChar char="–"/>
            </a:pPr>
            <a:r>
              <a:rPr lang="en-US" dirty="0"/>
              <a:t>Security</a:t>
            </a:r>
          </a:p>
        </p:txBody>
      </p:sp>
      <p:pic>
        <p:nvPicPr>
          <p:cNvPr id="125645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2708920"/>
            <a:ext cx="4878388" cy="3724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Bilal Janjooa  bilal.janjooa@uog.edu.pk</a:t>
            </a:r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54AE0-97C7-4DA1-8418-18EB5DA8C2D6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0798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Fault tolerance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i="1" dirty="0"/>
              <a:t>Fault tolerance</a:t>
            </a:r>
            <a:r>
              <a:rPr lang="en-US" dirty="0"/>
              <a:t>, simply stated, means that the Internet will continue to function </a:t>
            </a:r>
            <a:r>
              <a:rPr lang="en-US" dirty="0" smtClean="0"/>
              <a:t>normally even </a:t>
            </a:r>
            <a:r>
              <a:rPr lang="en-US" dirty="0"/>
              <a:t>when some of the components of the network fail. </a:t>
            </a:r>
            <a:r>
              <a:rPr lang="en-US" b="1" i="1" dirty="0"/>
              <a:t>Redundancy</a:t>
            </a:r>
            <a:r>
              <a:rPr lang="en-US" dirty="0"/>
              <a:t>, or the duplication </a:t>
            </a:r>
            <a:r>
              <a:rPr lang="en-US" dirty="0" smtClean="0"/>
              <a:t>of equipment </a:t>
            </a:r>
            <a:r>
              <a:rPr lang="en-US" dirty="0"/>
              <a:t>and media, is a key factor in fault tolerance. If a server fails, a redundant </a:t>
            </a:r>
            <a:r>
              <a:rPr lang="en-US" dirty="0" smtClean="0"/>
              <a:t>server performing </a:t>
            </a:r>
            <a:r>
              <a:rPr lang="en-US" dirty="0"/>
              <a:t>the same functions should be able to pick up the work until repairs are made. </a:t>
            </a:r>
            <a:r>
              <a:rPr lang="en-US" dirty="0" smtClean="0"/>
              <a:t>If a </a:t>
            </a:r>
            <a:r>
              <a:rPr lang="en-US" dirty="0"/>
              <a:t>data link fails on a fault-tolerant network, messages will be routed to the destination on </a:t>
            </a:r>
            <a:r>
              <a:rPr lang="en-US" dirty="0" smtClean="0"/>
              <a:t>a duplicate </a:t>
            </a:r>
            <a:r>
              <a:rPr lang="en-US" dirty="0"/>
              <a:t>route. Figure 1-4 depicts a fault-tolerant network with a failed network router.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Bilal Janjooa  bilal.janjooa@uog.edu.pk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54AE0-97C7-4DA1-8418-18EB5DA8C2D6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7370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4882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/>
              <a:t>Network </a:t>
            </a:r>
            <a:r>
              <a:rPr lang="en-US" sz="4000" dirty="0" smtClean="0"/>
              <a:t>Architecture Characteristics</a:t>
            </a:r>
            <a:endParaRPr lang="en-US" sz="4000" dirty="0"/>
          </a:p>
        </p:txBody>
      </p:sp>
      <p:sp>
        <p:nvSpPr>
          <p:cNvPr id="1274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5638" y="1392238"/>
            <a:ext cx="7940675" cy="5076825"/>
          </a:xfrm>
        </p:spPr>
        <p:txBody>
          <a:bodyPr/>
          <a:lstStyle/>
          <a:p>
            <a:r>
              <a:rPr lang="en-US" dirty="0"/>
              <a:t>Describe how packet switching helps improve the resiliency and fault tolerance of the Internet architecture</a:t>
            </a:r>
          </a:p>
        </p:txBody>
      </p:sp>
      <p:pic>
        <p:nvPicPr>
          <p:cNvPr id="127488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3315" y="2708920"/>
            <a:ext cx="5544343" cy="373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Bilal Janjooa  bilal.janjooa@uog.edu.pk</a:t>
            </a:r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54AE0-97C7-4DA1-8418-18EB5DA8C2D6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1180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8978" name="Rectangle 2"/>
          <p:cNvSpPr>
            <a:spLocks noGrp="1" noChangeArrowheads="1"/>
          </p:cNvSpPr>
          <p:nvPr>
            <p:ph type="title"/>
          </p:nvPr>
        </p:nvSpPr>
        <p:spPr>
          <a:xfrm>
            <a:off x="429491" y="385433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Network Architecture Characteristics</a:t>
            </a:r>
          </a:p>
        </p:txBody>
      </p:sp>
      <p:sp>
        <p:nvSpPr>
          <p:cNvPr id="1278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5638" y="1392238"/>
            <a:ext cx="7940675" cy="5076825"/>
          </a:xfrm>
        </p:spPr>
        <p:txBody>
          <a:bodyPr/>
          <a:lstStyle/>
          <a:p>
            <a:r>
              <a:rPr lang="en-US"/>
              <a:t>Explain the factors that necessitate Quality of Service and the mechanisms necessary to ensure it</a:t>
            </a:r>
          </a:p>
          <a:p>
            <a:endParaRPr lang="en-US" sz="2800"/>
          </a:p>
        </p:txBody>
      </p:sp>
      <p:pic>
        <p:nvPicPr>
          <p:cNvPr id="127898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975" y="2181225"/>
            <a:ext cx="6680200" cy="4502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Bilal Janjooa  bilal.janjooa@uog.edu.pk</a:t>
            </a:r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54AE0-97C7-4DA1-8418-18EB5DA8C2D6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9199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Scalability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/>
              <a:t>Scalability </a:t>
            </a:r>
            <a:r>
              <a:rPr lang="en-US" dirty="0"/>
              <a:t>describes the network’s ability to grow and react to future changes. A </a:t>
            </a:r>
            <a:r>
              <a:rPr lang="en-US" dirty="0" smtClean="0"/>
              <a:t>scalable network </a:t>
            </a:r>
            <a:r>
              <a:rPr lang="en-US" dirty="0"/>
              <a:t>can accept new users and equipment without having to start over on the </a:t>
            </a:r>
            <a:r>
              <a:rPr lang="en-US" dirty="0" smtClean="0"/>
              <a:t>design.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Bilal Janjooa  bilal.janjooa@uog.edu.pk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54AE0-97C7-4DA1-8418-18EB5DA8C2D6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76667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Quality of 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/>
              <a:t>QoS</a:t>
            </a:r>
            <a:r>
              <a:rPr lang="en-US" dirty="0"/>
              <a:t> indicates the performance level of services offered through the network. Services </a:t>
            </a:r>
            <a:r>
              <a:rPr lang="en-US" dirty="0" smtClean="0"/>
              <a:t>such as </a:t>
            </a:r>
            <a:r>
              <a:rPr lang="en-US" dirty="0"/>
              <a:t>live video or voice can require more resources than services such as e-mail. Because</a:t>
            </a:r>
          </a:p>
          <a:p>
            <a:pPr marL="0" indent="0">
              <a:buNone/>
            </a:pPr>
            <a:r>
              <a:rPr lang="en-US" dirty="0"/>
              <a:t>many technologies are converged onto one platform, the separation of types of services </a:t>
            </a:r>
            <a:r>
              <a:rPr lang="en-US" dirty="0" smtClean="0"/>
              <a:t>on that </a:t>
            </a:r>
            <a:r>
              <a:rPr lang="en-US" dirty="0"/>
              <a:t>platform can allow higher priority for one service over another. For example, a </a:t>
            </a:r>
            <a:r>
              <a:rPr lang="en-US" dirty="0" smtClean="0"/>
              <a:t>network administrator </a:t>
            </a:r>
            <a:r>
              <a:rPr lang="en-US" dirty="0"/>
              <a:t>can determine that the data from attendees of a web meeting has priority </a:t>
            </a:r>
            <a:r>
              <a:rPr lang="en-US" dirty="0" smtClean="0"/>
              <a:t>over e-mail </a:t>
            </a:r>
            <a:r>
              <a:rPr lang="en-US" dirty="0"/>
              <a:t>service. Configuring devices to prioritize types of data is an example of </a:t>
            </a:r>
            <a:r>
              <a:rPr lang="en-US" dirty="0" err="1"/>
              <a:t>QoS</a:t>
            </a:r>
            <a:r>
              <a:rPr lang="en-US" dirty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Bilal Janjooa  bilal.janjooa@uog.edu.pk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54AE0-97C7-4DA1-8418-18EB5DA8C2D6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8844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706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260648"/>
            <a:ext cx="8229600" cy="1143000"/>
          </a:xfrm>
        </p:spPr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968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5638" y="1392238"/>
            <a:ext cx="7940675" cy="5076825"/>
          </a:xfrm>
        </p:spPr>
        <p:txBody>
          <a:bodyPr/>
          <a:lstStyle/>
          <a:p>
            <a:pPr marL="457200" indent="-457200"/>
            <a:r>
              <a:rPr lang="en-US" dirty="0"/>
              <a:t>Describe how networks impact our daily lives.</a:t>
            </a:r>
          </a:p>
          <a:p>
            <a:pPr marL="457200" indent="-457200"/>
            <a:r>
              <a:rPr lang="en-US" dirty="0"/>
              <a:t>Describe the role of data networking in the human network.</a:t>
            </a:r>
          </a:p>
          <a:p>
            <a:pPr marL="457200" indent="-457200"/>
            <a:r>
              <a:rPr lang="en-US" dirty="0"/>
              <a:t>Identify the key components of any data network.</a:t>
            </a:r>
          </a:p>
          <a:p>
            <a:pPr marL="457200" indent="-457200"/>
            <a:r>
              <a:rPr lang="en-US" dirty="0"/>
              <a:t>Identify the opportunities and challenges posed by converged networks.</a:t>
            </a:r>
          </a:p>
          <a:p>
            <a:pPr marL="457200" indent="-457200"/>
            <a:r>
              <a:rPr lang="en-US" dirty="0"/>
              <a:t>Describe the characteristics of network architectures: fault tolerance, scalability, quality of service and security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Bilal Janjooa  bilal.janjooa@uog.edu.pk</a:t>
            </a:r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54AE0-97C7-4DA1-8418-18EB5DA8C2D6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5961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1026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40466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Network Architecture Characteristics</a:t>
            </a:r>
          </a:p>
        </p:txBody>
      </p:sp>
      <p:sp>
        <p:nvSpPr>
          <p:cNvPr id="128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5638" y="1392238"/>
            <a:ext cx="7940675" cy="5076825"/>
          </a:xfrm>
        </p:spPr>
        <p:txBody>
          <a:bodyPr/>
          <a:lstStyle/>
          <a:p>
            <a:r>
              <a:rPr lang="en-US"/>
              <a:t>Describe how QoS mechanisms work to ensure quality of service for applications that require it.</a:t>
            </a:r>
          </a:p>
          <a:p>
            <a:endParaRPr lang="en-US" sz="2800"/>
          </a:p>
        </p:txBody>
      </p:sp>
      <p:pic>
        <p:nvPicPr>
          <p:cNvPr id="128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8275" y="2359025"/>
            <a:ext cx="6013450" cy="419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Bilal Janjooa  bilal.janjooa@uog.edu.pk</a:t>
            </a:r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54AE0-97C7-4DA1-8418-18EB5DA8C2D6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9127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33265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Network Architecture Characteristics</a:t>
            </a:r>
          </a:p>
        </p:txBody>
      </p:sp>
      <p:sp>
        <p:nvSpPr>
          <p:cNvPr id="128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5638" y="1392238"/>
            <a:ext cx="7940675" cy="5076825"/>
          </a:xfrm>
        </p:spPr>
        <p:txBody>
          <a:bodyPr/>
          <a:lstStyle/>
          <a:p>
            <a:r>
              <a:rPr lang="en-US"/>
              <a:t>Describe how to select the appropriate QoS strategy for a given type of traffic</a:t>
            </a:r>
          </a:p>
        </p:txBody>
      </p:sp>
      <p:pic>
        <p:nvPicPr>
          <p:cNvPr id="128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0688" y="2262188"/>
            <a:ext cx="6080125" cy="432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Bilal Janjooa  bilal.janjooa@uog.edu.pk</a:t>
            </a:r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54AE0-97C7-4DA1-8418-18EB5DA8C2D6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661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pPr defTabSz="914400"/>
            <a:r>
              <a:rPr lang="en-US" dirty="0" smtClean="0"/>
              <a:t>Security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209800"/>
            <a:ext cx="8224837" cy="4252913"/>
          </a:xfrm>
        </p:spPr>
        <p:txBody>
          <a:bodyPr/>
          <a:lstStyle/>
          <a:p>
            <a:pPr marL="342900" indent="-342900" defTabSz="914400"/>
            <a:r>
              <a:rPr lang="en-US" sz="2400" dirty="0" smtClean="0"/>
              <a:t>Confidentiality</a:t>
            </a:r>
          </a:p>
          <a:p>
            <a:pPr marL="742950" lvl="1" indent="-285750" defTabSz="914400"/>
            <a:r>
              <a:rPr lang="en-US" sz="2000" dirty="0" smtClean="0"/>
              <a:t>Prevent the disclosure of sensitive information from unauthorized people, resources, and processes</a:t>
            </a:r>
          </a:p>
          <a:p>
            <a:pPr marL="342900" indent="-342900" defTabSz="914400"/>
            <a:r>
              <a:rPr lang="en-US" sz="2400" dirty="0" smtClean="0"/>
              <a:t>Integrity</a:t>
            </a:r>
          </a:p>
          <a:p>
            <a:pPr marL="742950" lvl="1" indent="-285750" defTabSz="914400"/>
            <a:r>
              <a:rPr lang="en-US" sz="2000" dirty="0" smtClean="0"/>
              <a:t>The protection of system information or processes from intentional or accidental modification</a:t>
            </a:r>
          </a:p>
          <a:p>
            <a:pPr marL="342900" indent="-342900" defTabSz="914400"/>
            <a:r>
              <a:rPr lang="en-US" sz="2400" dirty="0" smtClean="0"/>
              <a:t>Availability</a:t>
            </a:r>
          </a:p>
          <a:p>
            <a:pPr marL="742950" lvl="1" indent="-285750" defTabSz="914400"/>
            <a:r>
              <a:rPr lang="en-US" sz="2000" dirty="0" smtClean="0"/>
              <a:t>The assurance that systems and data are </a:t>
            </a:r>
            <a:br>
              <a:rPr lang="en-US" sz="2000" dirty="0" smtClean="0"/>
            </a:br>
            <a:r>
              <a:rPr lang="en-US" sz="2000" dirty="0" smtClean="0"/>
              <a:t>accessible by authorized users when needed</a:t>
            </a:r>
          </a:p>
          <a:p>
            <a:pPr marL="342900" indent="-342900" defTabSz="914400"/>
            <a:endParaRPr lang="en-US" sz="2400" dirty="0" smtClean="0"/>
          </a:p>
        </p:txBody>
      </p:sp>
      <p:pic>
        <p:nvPicPr>
          <p:cNvPr id="13316" name="Picture 2" descr="http://www.ipnetsecurity.com/archives/images/cia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83363" y="4114800"/>
            <a:ext cx="2238375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Bilal </a:t>
            </a:r>
            <a:r>
              <a:rPr lang="en-US" dirty="0" err="1" smtClean="0"/>
              <a:t>Janjooa</a:t>
            </a:r>
            <a:r>
              <a:rPr lang="en-US" dirty="0" smtClean="0"/>
              <a:t>  bilal.janjooa@uog.edu.pk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20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3" y="40466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Network Architecture Characteristics</a:t>
            </a:r>
          </a:p>
        </p:txBody>
      </p:sp>
      <p:sp>
        <p:nvSpPr>
          <p:cNvPr id="128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5638" y="1392238"/>
            <a:ext cx="7940675" cy="5076825"/>
          </a:xfrm>
        </p:spPr>
        <p:txBody>
          <a:bodyPr/>
          <a:lstStyle/>
          <a:p>
            <a:r>
              <a:rPr lang="en-US"/>
              <a:t>Describe why networks must be secure</a:t>
            </a:r>
          </a:p>
          <a:p>
            <a:endParaRPr lang="en-US" sz="2800"/>
          </a:p>
        </p:txBody>
      </p:sp>
      <p:pic>
        <p:nvPicPr>
          <p:cNvPr id="128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8913" y="2066925"/>
            <a:ext cx="6184900" cy="4195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Bilal Janjooa  bilal.janjooa@uog.edu.pk</a:t>
            </a:r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54AE0-97C7-4DA1-8418-18EB5DA8C2D6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08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33265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Network Architecture Characteristics</a:t>
            </a:r>
          </a:p>
        </p:txBody>
      </p:sp>
      <p:sp>
        <p:nvSpPr>
          <p:cNvPr id="128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663" y="1371600"/>
            <a:ext cx="7940675" cy="5076825"/>
          </a:xfrm>
        </p:spPr>
        <p:txBody>
          <a:bodyPr/>
          <a:lstStyle/>
          <a:p>
            <a:r>
              <a:rPr lang="en-US"/>
              <a:t>Describe basic measures to secure data networks</a:t>
            </a:r>
          </a:p>
          <a:p>
            <a:pPr lvl="1">
              <a:buFontTx/>
              <a:buChar char="–"/>
            </a:pPr>
            <a:r>
              <a:rPr lang="en-US"/>
              <a:t>Ensure confidentiality through use of</a:t>
            </a:r>
          </a:p>
          <a:p>
            <a:pPr lvl="2">
              <a:buFontTx/>
              <a:buChar char="•"/>
            </a:pPr>
            <a:r>
              <a:rPr lang="en-US"/>
              <a:t>User authentication</a:t>
            </a:r>
          </a:p>
          <a:p>
            <a:pPr lvl="2">
              <a:buFontTx/>
              <a:buChar char="•"/>
            </a:pPr>
            <a:r>
              <a:rPr lang="en-US"/>
              <a:t>Data encryption</a:t>
            </a:r>
          </a:p>
          <a:p>
            <a:pPr lvl="1">
              <a:buFontTx/>
              <a:buChar char="–"/>
            </a:pPr>
            <a:r>
              <a:rPr lang="en-US"/>
              <a:t>Maintain communication integrity through use of</a:t>
            </a:r>
          </a:p>
          <a:p>
            <a:pPr lvl="2">
              <a:buFontTx/>
              <a:buChar char="•"/>
            </a:pPr>
            <a:r>
              <a:rPr lang="en-US"/>
              <a:t>Digital signatures</a:t>
            </a:r>
          </a:p>
          <a:p>
            <a:pPr lvl="1">
              <a:buFontTx/>
              <a:buChar char="–"/>
            </a:pPr>
            <a:r>
              <a:rPr lang="en-US"/>
              <a:t>Ensure availability through use of</a:t>
            </a:r>
          </a:p>
          <a:p>
            <a:pPr lvl="2">
              <a:buFontTx/>
              <a:buChar char="•"/>
            </a:pPr>
            <a:r>
              <a:rPr lang="en-US"/>
              <a:t>Firewalls</a:t>
            </a:r>
          </a:p>
          <a:p>
            <a:pPr lvl="2">
              <a:buFontTx/>
              <a:buChar char="•"/>
            </a:pPr>
            <a:r>
              <a:rPr lang="en-US"/>
              <a:t>Redundant network</a:t>
            </a:r>
          </a:p>
          <a:p>
            <a:pPr lvl="2"/>
            <a:r>
              <a:rPr lang="en-US"/>
              <a:t> architecture</a:t>
            </a:r>
          </a:p>
          <a:p>
            <a:pPr lvl="2">
              <a:buFontTx/>
              <a:buChar char="•"/>
            </a:pPr>
            <a:r>
              <a:rPr lang="en-US"/>
              <a:t>Hardware without a single </a:t>
            </a:r>
          </a:p>
          <a:p>
            <a:pPr lvl="2"/>
            <a:r>
              <a:rPr lang="en-US"/>
              <a:t>  point of failure</a:t>
            </a:r>
          </a:p>
          <a:p>
            <a:endParaRPr lang="en-US" sz="2800"/>
          </a:p>
        </p:txBody>
      </p:sp>
      <p:pic>
        <p:nvPicPr>
          <p:cNvPr id="1289220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4738" y="4062413"/>
            <a:ext cx="4259262" cy="258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Bilal Janjooa  bilal.janjooa@uog.edu.pk</a:t>
            </a:r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54AE0-97C7-4DA1-8418-18EB5DA8C2D6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3482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pic>
        <p:nvPicPr>
          <p:cNvPr id="1046532" name="Picture 4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Bilal Janjooa  bilal.janjooa@uog.edu.pk</a:t>
            </a:r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54AE0-97C7-4DA1-8418-18EB5DA8C2D6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9646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7" name="Rectangle 5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sz="4800" dirty="0"/>
              <a:t>DATA COMMUNICATION</a:t>
            </a:r>
          </a:p>
        </p:txBody>
      </p:sp>
      <p:sp>
        <p:nvSpPr>
          <p:cNvPr id="310278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609600" y="2057400"/>
            <a:ext cx="8001000" cy="4419600"/>
          </a:xfrm>
          <a:noFill/>
          <a:ln/>
        </p:spPr>
        <p:txBody>
          <a:bodyPr/>
          <a:lstStyle/>
          <a:p>
            <a:pPr algn="ctr">
              <a:lnSpc>
                <a:spcPct val="90000"/>
              </a:lnSpc>
              <a:buFont typeface="Wingdings" pitchFamily="2" charset="2"/>
              <a:buNone/>
            </a:pPr>
            <a:r>
              <a:rPr lang="en-US" sz="4800" b="0"/>
              <a:t>“Data Communication is the </a:t>
            </a:r>
            <a:r>
              <a:rPr lang="en-US" sz="4800" b="0" i="1" u="sng"/>
              <a:t>exchange</a:t>
            </a:r>
            <a:r>
              <a:rPr lang="en-US" sz="4800" b="0"/>
              <a:t> of </a:t>
            </a:r>
            <a:r>
              <a:rPr lang="en-US" sz="4800" b="0" i="1" u="sng"/>
              <a:t>Information</a:t>
            </a:r>
            <a:r>
              <a:rPr lang="en-US" sz="4800" b="0"/>
              <a:t> from one </a:t>
            </a:r>
            <a:r>
              <a:rPr lang="en-US" sz="4800" b="0" i="1" u="sng"/>
              <a:t>entity</a:t>
            </a:r>
            <a:r>
              <a:rPr lang="en-US" sz="4800" b="0"/>
              <a:t> to the other using a </a:t>
            </a:r>
            <a:r>
              <a:rPr lang="en-US" sz="4800" b="0" i="1" u="sng"/>
              <a:t>Transmission</a:t>
            </a:r>
            <a:r>
              <a:rPr lang="en-US" sz="4800" b="0"/>
              <a:t> </a:t>
            </a:r>
            <a:r>
              <a:rPr lang="en-US" sz="4800" b="0" i="1" u="sng"/>
              <a:t>Medium</a:t>
            </a:r>
            <a:r>
              <a:rPr lang="en-US" sz="4800" b="0"/>
              <a:t>”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4000" b="0"/>
              <a:t>    </a:t>
            </a:r>
            <a:endParaRPr lang="en-US" sz="5400" b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Bilal Janjooa  bilal.janjooa@uog.edu.pk</a:t>
            </a:r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54AE0-97C7-4DA1-8418-18EB5DA8C2D6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9124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64" name="Rectangle 8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296400" cy="1143000"/>
          </a:xfrm>
          <a:noFill/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rmAutofit fontScale="90000"/>
          </a:bodyPr>
          <a:lstStyle/>
          <a:p>
            <a:pPr algn="ctr"/>
            <a:r>
              <a:rPr lang="en-US" sz="4800" dirty="0"/>
              <a:t>Data Communication Definition (Modified)</a:t>
            </a:r>
          </a:p>
        </p:txBody>
      </p:sp>
      <p:sp>
        <p:nvSpPr>
          <p:cNvPr id="301065" name="Rectangle 9"/>
          <p:cNvSpPr>
            <a:spLocks noChangeArrowheads="1"/>
          </p:cNvSpPr>
          <p:nvPr/>
        </p:nvSpPr>
        <p:spPr bwMode="auto">
          <a:xfrm>
            <a:off x="0" y="1752600"/>
            <a:ext cx="914400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endParaRPr lang="en-US" sz="4400" dirty="0">
              <a:solidFill>
                <a:srgbClr val="FDFD5D"/>
              </a:solidFill>
              <a:latin typeface="Arial" charset="0"/>
            </a:endParaRPr>
          </a:p>
          <a:p>
            <a:pPr marL="342900" indent="-342900" algn="ctr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en-US" sz="4000" dirty="0">
                <a:solidFill>
                  <a:srgbClr val="FDFD5D"/>
                </a:solidFill>
                <a:latin typeface="Arial" charset="0"/>
              </a:rPr>
              <a:t>“</a:t>
            </a:r>
            <a:r>
              <a:rPr lang="en-US" sz="4000" dirty="0">
                <a:latin typeface="Arial" charset="0"/>
              </a:rPr>
              <a:t>Data Communication is the exchange of data (in the form of 0’s and 1’s) between two devices (computers) via some form of the transmission medium.”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endParaRPr lang="en-US" sz="4000" dirty="0">
              <a:solidFill>
                <a:srgbClr val="FDFD5D"/>
              </a:solidFill>
              <a:latin typeface="Arial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Bilal Janjooa  bilal.janjooa@uog.edu.pk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D3D8F-0C39-4D20-9F7F-163BDA7FE00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139293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62" name="Rectangle 2"/>
          <p:cNvSpPr>
            <a:spLocks noGrp="1" noChangeArrowheads="1"/>
          </p:cNvSpPr>
          <p:nvPr>
            <p:ph type="title"/>
          </p:nvPr>
        </p:nvSpPr>
        <p:spPr>
          <a:xfrm>
            <a:off x="339725" y="26064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How Networks </a:t>
            </a:r>
            <a:r>
              <a:rPr lang="en-US" dirty="0" smtClean="0"/>
              <a:t>Impact on </a:t>
            </a:r>
            <a:r>
              <a:rPr lang="en-US" dirty="0"/>
              <a:t>Daily Life</a:t>
            </a:r>
          </a:p>
        </p:txBody>
      </p:sp>
      <p:sp>
        <p:nvSpPr>
          <p:cNvPr id="1013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3568" y="1651000"/>
            <a:ext cx="7940675" cy="5076825"/>
          </a:xfrm>
        </p:spPr>
        <p:txBody>
          <a:bodyPr/>
          <a:lstStyle/>
          <a:p>
            <a:r>
              <a:rPr lang="en-US" dirty="0"/>
              <a:t>Explain the benefits of </a:t>
            </a:r>
            <a:r>
              <a:rPr lang="en-US" dirty="0" smtClean="0"/>
              <a:t>direct </a:t>
            </a:r>
            <a:r>
              <a:rPr lang="en-US" dirty="0"/>
              <a:t>communication and how it supports and improves our lives.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13772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3212976"/>
            <a:ext cx="5947122" cy="34733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Bilal Janjooa  bilal.janjooa@uog.edu.pk</a:t>
            </a:r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54AE0-97C7-4DA1-8418-18EB5DA8C2D6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5075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0546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188640"/>
            <a:ext cx="8229600" cy="1143000"/>
          </a:xfrm>
        </p:spPr>
        <p:txBody>
          <a:bodyPr/>
          <a:lstStyle/>
          <a:p>
            <a:r>
              <a:rPr lang="en-US" dirty="0"/>
              <a:t>How Networks Impact Daily Life</a:t>
            </a:r>
          </a:p>
        </p:txBody>
      </p:sp>
      <p:sp>
        <p:nvSpPr>
          <p:cNvPr id="1260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5638" y="1392238"/>
            <a:ext cx="7940675" cy="5076825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dirty="0"/>
              <a:t>Describe the characteristics and purpose of popular communication media such as, </a:t>
            </a:r>
            <a:r>
              <a:rPr lang="en-US" dirty="0">
                <a:solidFill>
                  <a:srgbClr val="FF0000"/>
                </a:solidFill>
              </a:rPr>
              <a:t>IM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Wikis</a:t>
            </a:r>
            <a:r>
              <a:rPr lang="en-US" dirty="0"/>
              <a:t> , </a:t>
            </a:r>
            <a:r>
              <a:rPr lang="en-US" dirty="0">
                <a:solidFill>
                  <a:srgbClr val="FF0000"/>
                </a:solidFill>
              </a:rPr>
              <a:t>Blogs, Podcasting, and Collaboration Tools</a:t>
            </a:r>
          </a:p>
          <a:p>
            <a:pPr lvl="1">
              <a:lnSpc>
                <a:spcPct val="85000"/>
              </a:lnSpc>
              <a:buFontTx/>
              <a:buChar char="–"/>
            </a:pPr>
            <a:r>
              <a:rPr lang="en-US" dirty="0"/>
              <a:t>Instant messaging</a:t>
            </a:r>
          </a:p>
          <a:p>
            <a:pPr lvl="2">
              <a:lnSpc>
                <a:spcPct val="85000"/>
              </a:lnSpc>
              <a:buFontTx/>
              <a:buChar char="•"/>
            </a:pPr>
            <a:r>
              <a:rPr lang="en-US" dirty="0"/>
              <a:t>Real time communication </a:t>
            </a:r>
          </a:p>
          <a:p>
            <a:pPr lvl="2">
              <a:lnSpc>
                <a:spcPct val="85000"/>
              </a:lnSpc>
            </a:pPr>
            <a:r>
              <a:rPr lang="en-US" dirty="0"/>
              <a:t>between 2 or more </a:t>
            </a:r>
          </a:p>
          <a:p>
            <a:pPr lvl="2">
              <a:lnSpc>
                <a:spcPct val="85000"/>
              </a:lnSpc>
            </a:pPr>
            <a:r>
              <a:rPr lang="en-US" dirty="0"/>
              <a:t>people based on typed text</a:t>
            </a:r>
          </a:p>
          <a:p>
            <a:pPr lvl="1">
              <a:lnSpc>
                <a:spcPct val="85000"/>
              </a:lnSpc>
              <a:buFontTx/>
              <a:buChar char="–"/>
            </a:pPr>
            <a:r>
              <a:rPr lang="en-US" dirty="0"/>
              <a:t>Weblogs (Blogs)</a:t>
            </a:r>
          </a:p>
          <a:p>
            <a:pPr lvl="2">
              <a:lnSpc>
                <a:spcPct val="85000"/>
              </a:lnSpc>
              <a:buFontTx/>
              <a:buChar char="•"/>
            </a:pPr>
            <a:r>
              <a:rPr lang="en-US" dirty="0"/>
              <a:t>Web pages created </a:t>
            </a:r>
            <a:r>
              <a:rPr lang="en-US" dirty="0" smtClean="0"/>
              <a:t>by </a:t>
            </a:r>
            <a:r>
              <a:rPr lang="en-US" dirty="0"/>
              <a:t>an individual</a:t>
            </a:r>
          </a:p>
          <a:p>
            <a:pPr lvl="1">
              <a:lnSpc>
                <a:spcPct val="85000"/>
              </a:lnSpc>
              <a:buFontTx/>
              <a:buChar char="–"/>
            </a:pPr>
            <a:r>
              <a:rPr lang="en-US" dirty="0">
                <a:solidFill>
                  <a:srgbClr val="FF0000"/>
                </a:solidFill>
              </a:rPr>
              <a:t>Podcasting</a:t>
            </a:r>
          </a:p>
          <a:p>
            <a:pPr lvl="2">
              <a:lnSpc>
                <a:spcPct val="85000"/>
              </a:lnSpc>
              <a:buFontTx/>
              <a:buChar char="•"/>
            </a:pPr>
            <a:r>
              <a:rPr lang="en-US" dirty="0"/>
              <a:t>Website that </a:t>
            </a:r>
            <a:r>
              <a:rPr lang="en-US" dirty="0" smtClean="0"/>
              <a:t>contains</a:t>
            </a:r>
          </a:p>
          <a:p>
            <a:pPr marL="667512" lvl="2" indent="0">
              <a:lnSpc>
                <a:spcPct val="85000"/>
              </a:lnSpc>
              <a:buNone/>
            </a:pPr>
            <a:r>
              <a:rPr lang="en-US" dirty="0" smtClean="0"/>
              <a:t> </a:t>
            </a:r>
            <a:r>
              <a:rPr lang="en-US" dirty="0"/>
              <a:t>audio files available</a:t>
            </a:r>
          </a:p>
          <a:p>
            <a:pPr marL="667512" lvl="2" indent="0">
              <a:lnSpc>
                <a:spcPct val="85000"/>
              </a:lnSpc>
              <a:buNone/>
            </a:pPr>
            <a:r>
              <a:rPr lang="en-US" dirty="0"/>
              <a:t> for downloading</a:t>
            </a:r>
          </a:p>
          <a:p>
            <a:pPr lvl="1">
              <a:lnSpc>
                <a:spcPct val="85000"/>
              </a:lnSpc>
            </a:pPr>
            <a:endParaRPr lang="en-US" dirty="0"/>
          </a:p>
          <a:p>
            <a:pPr>
              <a:lnSpc>
                <a:spcPct val="85000"/>
              </a:lnSpc>
            </a:pPr>
            <a:endParaRPr lang="en-US" sz="2800" dirty="0"/>
          </a:p>
        </p:txBody>
      </p:sp>
      <p:pic>
        <p:nvPicPr>
          <p:cNvPr id="12605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5425" y="4757738"/>
            <a:ext cx="2373313" cy="171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6054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5038" y="2711450"/>
            <a:ext cx="1717675" cy="3729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6055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6213" y="2452688"/>
            <a:ext cx="2443162" cy="2257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Bilal Janjooa  bilal.janjooa@uog.edu.pk</a:t>
            </a:r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54AE0-97C7-4DA1-8418-18EB5DA8C2D6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170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2594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476672"/>
            <a:ext cx="8229600" cy="1143000"/>
          </a:xfrm>
        </p:spPr>
        <p:txBody>
          <a:bodyPr/>
          <a:lstStyle/>
          <a:p>
            <a:r>
              <a:rPr lang="en-US" dirty="0"/>
              <a:t>How Networks Impact Daily Life</a:t>
            </a:r>
          </a:p>
        </p:txBody>
      </p:sp>
      <p:sp>
        <p:nvSpPr>
          <p:cNvPr id="1262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5638" y="2292784"/>
            <a:ext cx="7940675" cy="5076825"/>
          </a:xfrm>
        </p:spPr>
        <p:txBody>
          <a:bodyPr/>
          <a:lstStyle/>
          <a:p>
            <a:r>
              <a:rPr lang="en-US"/>
              <a:t>Explain ways that using information networks to share and collaborate improves teaching and learning</a:t>
            </a:r>
          </a:p>
          <a:p>
            <a:endParaRPr lang="en-US" sz="2800"/>
          </a:p>
        </p:txBody>
      </p:sp>
      <p:pic>
        <p:nvPicPr>
          <p:cNvPr id="126259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3573016"/>
            <a:ext cx="5594201" cy="2794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Bilal Janjooa  bilal.janjooa@uog.edu.pk</a:t>
            </a:r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54AE0-97C7-4DA1-8418-18EB5DA8C2D6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7459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4642" name="Rectangle 2"/>
          <p:cNvSpPr>
            <a:spLocks noGrp="1" noChangeArrowheads="1"/>
          </p:cNvSpPr>
          <p:nvPr>
            <p:ph type="title"/>
          </p:nvPr>
        </p:nvSpPr>
        <p:spPr>
          <a:xfrm>
            <a:off x="449263" y="260648"/>
            <a:ext cx="8229600" cy="1143000"/>
          </a:xfrm>
        </p:spPr>
        <p:txBody>
          <a:bodyPr/>
          <a:lstStyle/>
          <a:p>
            <a:r>
              <a:rPr lang="en-US" dirty="0"/>
              <a:t>How Networks Impact Daily Life</a:t>
            </a:r>
          </a:p>
        </p:txBody>
      </p:sp>
      <p:sp>
        <p:nvSpPr>
          <p:cNvPr id="1264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5638" y="1392238"/>
            <a:ext cx="7940675" cy="5076825"/>
          </a:xfrm>
        </p:spPr>
        <p:txBody>
          <a:bodyPr/>
          <a:lstStyle/>
          <a:p>
            <a:r>
              <a:rPr lang="en-US" dirty="0"/>
              <a:t>Describe ways communication over a network changes the way we work</a:t>
            </a:r>
          </a:p>
        </p:txBody>
      </p:sp>
      <p:pic>
        <p:nvPicPr>
          <p:cNvPr id="12646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438" y="2362200"/>
            <a:ext cx="6699250" cy="3846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Bilal Janjooa  bilal.janjooa@uog.edu.pk</a:t>
            </a:r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54AE0-97C7-4DA1-8418-18EB5DA8C2D6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5959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6690" name="Rectangle 2"/>
          <p:cNvSpPr>
            <a:spLocks noGrp="1" noChangeArrowheads="1"/>
          </p:cNvSpPr>
          <p:nvPr>
            <p:ph type="title"/>
          </p:nvPr>
        </p:nvSpPr>
        <p:spPr>
          <a:xfrm>
            <a:off x="383381" y="332656"/>
            <a:ext cx="8229600" cy="1143000"/>
          </a:xfrm>
        </p:spPr>
        <p:txBody>
          <a:bodyPr/>
          <a:lstStyle/>
          <a:p>
            <a:r>
              <a:rPr lang="en-US" dirty="0"/>
              <a:t>How Networks Impact Daily Life</a:t>
            </a:r>
          </a:p>
        </p:txBody>
      </p:sp>
      <p:sp>
        <p:nvSpPr>
          <p:cNvPr id="1266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5638" y="1392238"/>
            <a:ext cx="7940675" cy="5076825"/>
          </a:xfrm>
        </p:spPr>
        <p:txBody>
          <a:bodyPr/>
          <a:lstStyle/>
          <a:p>
            <a:r>
              <a:rPr lang="en-US"/>
              <a:t>Describe ways communication over a network supports the way we play</a:t>
            </a:r>
            <a:endParaRPr lang="en-US" sz="2800"/>
          </a:p>
        </p:txBody>
      </p:sp>
      <p:pic>
        <p:nvPicPr>
          <p:cNvPr id="126669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9513" y="2266950"/>
            <a:ext cx="6637337" cy="414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Bilal Janjooa  bilal.janjooa@uog.edu.pk</a:t>
            </a:r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54AE0-97C7-4DA1-8418-18EB5DA8C2D6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3947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109</TotalTime>
  <Words>944</Words>
  <Application>Microsoft Office PowerPoint</Application>
  <PresentationFormat>On-screen Show (4:3)</PresentationFormat>
  <Paragraphs>169</Paragraphs>
  <Slides>25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Constantia</vt:lpstr>
      <vt:lpstr>Wingdings</vt:lpstr>
      <vt:lpstr>Wingdings 2</vt:lpstr>
      <vt:lpstr>Flow</vt:lpstr>
      <vt:lpstr>Data communication &amp; Network  week 1 &amp; 2</vt:lpstr>
      <vt:lpstr>Objectives</vt:lpstr>
      <vt:lpstr>DATA COMMUNICATION</vt:lpstr>
      <vt:lpstr>Data Communication Definition (Modified)</vt:lpstr>
      <vt:lpstr>How Networks Impact on Daily Life</vt:lpstr>
      <vt:lpstr>How Networks Impact Daily Life</vt:lpstr>
      <vt:lpstr>How Networks Impact Daily Life</vt:lpstr>
      <vt:lpstr>How Networks Impact Daily Life</vt:lpstr>
      <vt:lpstr>How Networks Impact Daily Life</vt:lpstr>
      <vt:lpstr>Data Networking Role, Components, and Challenges</vt:lpstr>
      <vt:lpstr>Data Networking Role, Components, and Challenges</vt:lpstr>
      <vt:lpstr>Data Networking Role, Components, and Challenges</vt:lpstr>
      <vt:lpstr>Data Networking Role, Components, and Challenges</vt:lpstr>
      <vt:lpstr>Network Architecture Characteristics</vt:lpstr>
      <vt:lpstr>Fault tolerance</vt:lpstr>
      <vt:lpstr>Network Architecture Characteristics</vt:lpstr>
      <vt:lpstr>Network Architecture Characteristics</vt:lpstr>
      <vt:lpstr>Scalability</vt:lpstr>
      <vt:lpstr>Quality of Service</vt:lpstr>
      <vt:lpstr>Network Architecture Characteristics</vt:lpstr>
      <vt:lpstr>Network Architecture Characteristics</vt:lpstr>
      <vt:lpstr>Security</vt:lpstr>
      <vt:lpstr>Network Architecture Characteristics</vt:lpstr>
      <vt:lpstr>Network Architecture Characteristics</vt:lpstr>
      <vt:lpstr>Summary</vt:lpstr>
    </vt:vector>
  </TitlesOfParts>
  <Company>home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ismail - [2010]</dc:creator>
  <cp:lastModifiedBy>UOG-DITS</cp:lastModifiedBy>
  <cp:revision>14</cp:revision>
  <dcterms:created xsi:type="dcterms:W3CDTF">2015-10-18T03:37:18Z</dcterms:created>
  <dcterms:modified xsi:type="dcterms:W3CDTF">2020-02-04T05:49:01Z</dcterms:modified>
</cp:coreProperties>
</file>