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8" r:id="rId2"/>
    <p:sldId id="353" r:id="rId3"/>
    <p:sldId id="429" r:id="rId4"/>
    <p:sldId id="430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433" r:id="rId17"/>
    <p:sldId id="434" r:id="rId18"/>
    <p:sldId id="393" r:id="rId19"/>
    <p:sldId id="395" r:id="rId20"/>
    <p:sldId id="397" r:id="rId21"/>
    <p:sldId id="398" r:id="rId22"/>
    <p:sldId id="399" r:id="rId23"/>
    <p:sldId id="402" r:id="rId24"/>
    <p:sldId id="403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5" r:id="rId33"/>
    <p:sldId id="416" r:id="rId34"/>
    <p:sldId id="435" r:id="rId3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FFCC"/>
    <a:srgbClr val="009999"/>
    <a:srgbClr val="0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 autoAdjust="0"/>
  </p:normalViewPr>
  <p:slideViewPr>
    <p:cSldViewPr snapToGrid="0">
      <p:cViewPr>
        <p:scale>
          <a:sx n="75" d="100"/>
          <a:sy n="75" d="100"/>
        </p:scale>
        <p:origin x="-3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10"/>
    </p:cViewPr>
  </p:sorterViewPr>
  <p:notesViewPr>
    <p:cSldViewPr snapToGrid="0">
      <p:cViewPr>
        <p:scale>
          <a:sx n="66" d="100"/>
          <a:sy n="66" d="100"/>
        </p:scale>
        <p:origin x="-984" y="-58"/>
      </p:cViewPr>
      <p:guideLst>
        <p:guide orient="horz" pos="3025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1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defTabSz="966788">
              <a:defRPr sz="1200" u="none" baseline="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0675" y="0"/>
            <a:ext cx="32115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u="none" baseline="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353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defTabSz="966788">
              <a:defRPr sz="1200" u="none" baseline="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0675" y="9142413"/>
            <a:ext cx="32115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u="none" baseline="0"/>
            </a:lvl1pPr>
          </a:lstStyle>
          <a:p>
            <a:fld id="{F91CBCC3-71FE-4689-B844-268E8F772B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defTabSz="1020763">
              <a:defRPr sz="1400" u="none" baseline="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400" u="none" baseline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defTabSz="1020763">
              <a:defRPr sz="1400" u="none" baseline="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400" u="none" baseline="0"/>
            </a:lvl1pPr>
          </a:lstStyle>
          <a:p>
            <a:fld id="{86E5F508-2E2D-4EAB-82DF-68A4B4F7AAC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8DB84-BF37-43C6-B5CA-11B7AF79094F}" type="slidenum">
              <a:rPr lang="en-US"/>
              <a:pPr/>
              <a:t>1</a:t>
            </a:fld>
            <a:endParaRPr lang="en-US"/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52F39-2CB7-43A8-ADF1-D53B0B7FBBA2}" type="slidenum">
              <a:rPr lang="en-US"/>
              <a:pPr/>
              <a:t>4</a:t>
            </a:fld>
            <a:endParaRPr lang="en-US"/>
          </a:p>
        </p:txBody>
      </p:sp>
      <p:sp>
        <p:nvSpPr>
          <p:cNvPr id="70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Number of Inputs = 66</a:t>
            </a:r>
          </a:p>
          <a:p>
            <a:r>
              <a:rPr lang="en-US"/>
              <a:t>Truth Table Rows = 2</a:t>
            </a:r>
            <a:r>
              <a:rPr lang="en-US" baseline="30000"/>
              <a:t>66</a:t>
            </a:r>
          </a:p>
          <a:p>
            <a:r>
              <a:rPr lang="en-US"/>
              <a:t>Equations with up to 66 variables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83089-1706-418B-B100-C9932541E037}" type="slidenum">
              <a:rPr lang="en-US"/>
              <a:pPr/>
              <a:t>29</a:t>
            </a:fld>
            <a:endParaRPr lang="en-US"/>
          </a:p>
        </p:txBody>
      </p:sp>
      <p:sp>
        <p:nvSpPr>
          <p:cNvPr id="70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1: Since the parity of the signs is 0:  ADD  magnitudes giving 111</a:t>
            </a:r>
          </a:p>
          <a:p>
            <a:r>
              <a:rPr lang="en-US"/>
              <a:t>Append the sign of the first operand to obtain 0111 </a:t>
            </a:r>
          </a:p>
          <a:p>
            <a:r>
              <a:rPr lang="en-US"/>
              <a:t>Example 2: Since the parity of the signs is 1:  SUBTRACT   010</a:t>
            </a:r>
          </a:p>
          <a:p>
            <a:r>
              <a:rPr lang="en-US"/>
              <a:t>                                                                                 -  </a:t>
            </a:r>
            <a:r>
              <a:rPr lang="en-US" u="sng"/>
              <a:t>101</a:t>
            </a:r>
          </a:p>
          <a:p>
            <a:r>
              <a:rPr lang="en-US"/>
              <a:t>                                                                                    101 Borrow of 1</a:t>
            </a:r>
          </a:p>
          <a:p>
            <a:r>
              <a:rPr lang="en-US"/>
              <a:t>Taking the 2’s complement and appending the complement of the sign: 1011</a:t>
            </a:r>
          </a:p>
          <a:p>
            <a:endParaRPr lang="en-US"/>
          </a:p>
          <a:p>
            <a:r>
              <a:rPr lang="en-US"/>
              <a:t>Example 3: Since the parity of the signs is 0, ADD the magnitudes    010</a:t>
            </a:r>
          </a:p>
          <a:p>
            <a:r>
              <a:rPr lang="en-US"/>
              <a:t>                                                                                                  </a:t>
            </a:r>
            <a:r>
              <a:rPr lang="en-US" u="sng"/>
              <a:t>101</a:t>
            </a:r>
          </a:p>
          <a:p>
            <a:r>
              <a:rPr lang="en-US"/>
              <a:t>                                                                                                  111</a:t>
            </a:r>
          </a:p>
          <a:p>
            <a:r>
              <a:rPr lang="en-US"/>
              <a:t>Appending the sign if the top operand:                                          1111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C1E86-43E5-40E9-B0E2-32C77DA4506F}" type="slidenum">
              <a:rPr lang="en-US"/>
              <a:pPr/>
              <a:t>31</a:t>
            </a:fld>
            <a:endParaRPr lang="en-US"/>
          </a:p>
        </p:txBody>
      </p:sp>
      <p:sp>
        <p:nvSpPr>
          <p:cNvPr id="70451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1:  Result is  0000. The carry out of the MSB is discarded.</a:t>
            </a:r>
          </a:p>
          <a:p>
            <a:r>
              <a:rPr lang="en-US"/>
              <a:t>Example 2:  Complement 0011 to 1101 and add.  Result is   1010. The carry out of the MSB is discarded.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Text Box 1051"/>
          <p:cNvSpPr txBox="1">
            <a:spLocks noChangeArrowheads="1"/>
          </p:cNvSpPr>
          <p:nvPr userDrawn="1"/>
        </p:nvSpPr>
        <p:spPr bwMode="auto">
          <a:xfrm>
            <a:off x="1833563" y="5167313"/>
            <a:ext cx="5913437" cy="12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 u="none" baseline="0"/>
              <a:t>Charles Kime &amp; Thomas Kaminski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u="none" baseline="0">
                <a:cs typeface="Times New Roman" pitchFamily="18" charset="0"/>
              </a:rPr>
              <a:t>© 2008 Pearson Education, Inc.</a:t>
            </a:r>
            <a:br>
              <a:rPr lang="en-US" sz="2200" u="none" baseline="0">
                <a:cs typeface="Times New Roman" pitchFamily="18" charset="0"/>
              </a:rPr>
            </a:br>
            <a:r>
              <a:rPr lang="en-US" sz="2200" u="none" baseline="0">
                <a:cs typeface="Times New Roman" pitchFamily="18" charset="0"/>
              </a:rPr>
              <a:t> </a:t>
            </a:r>
            <a:r>
              <a:rPr lang="en-US" sz="1800" u="none" baseline="0">
                <a:cs typeface="Times New Roman" pitchFamily="18" charset="0"/>
              </a:rPr>
              <a:t>(Hyperlinks are active in View Show mode)</a:t>
            </a:r>
          </a:p>
        </p:txBody>
      </p:sp>
      <p:sp>
        <p:nvSpPr>
          <p:cNvPr id="6172" name="Text Box 1052"/>
          <p:cNvSpPr txBox="1">
            <a:spLocks noChangeArrowheads="1"/>
          </p:cNvSpPr>
          <p:nvPr userDrawn="1"/>
        </p:nvSpPr>
        <p:spPr bwMode="auto">
          <a:xfrm>
            <a:off x="1301750" y="2847975"/>
            <a:ext cx="69786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4000" b="1" u="none" baseline="0">
                <a:solidFill>
                  <a:schemeClr val="accent2"/>
                </a:solidFill>
                <a:latin typeface="Helvetica" pitchFamily="34" charset="0"/>
              </a:rPr>
              <a:t>Chapter 4 – Arithmetic Functions</a:t>
            </a:r>
          </a:p>
        </p:txBody>
      </p:sp>
      <p:sp>
        <p:nvSpPr>
          <p:cNvPr id="6173" name="Text Box 1053"/>
          <p:cNvSpPr txBox="1">
            <a:spLocks noChangeArrowheads="1"/>
          </p:cNvSpPr>
          <p:nvPr userDrawn="1"/>
        </p:nvSpPr>
        <p:spPr bwMode="auto">
          <a:xfrm>
            <a:off x="904875" y="2179638"/>
            <a:ext cx="777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b="1" u="none" baseline="0"/>
              <a:t>Logic and Computer Design Fundamentals</a:t>
            </a:r>
          </a:p>
        </p:txBody>
      </p:sp>
      <p:sp>
        <p:nvSpPr>
          <p:cNvPr id="6174" name="Line 1054"/>
          <p:cNvSpPr>
            <a:spLocks noChangeShapeType="1"/>
          </p:cNvSpPr>
          <p:nvPr userDrawn="1"/>
        </p:nvSpPr>
        <p:spPr bwMode="auto">
          <a:xfrm>
            <a:off x="579438" y="1935163"/>
            <a:ext cx="80152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4    </a:t>
            </a:r>
            <a:fld id="{50341263-80BB-49C9-8DF4-D0ACCF7B7F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0"/>
            <a:ext cx="1943100" cy="6342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5963" y="0"/>
            <a:ext cx="5680075" cy="6342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4    </a:t>
            </a:r>
            <a:fld id="{9E0397AB-E968-4243-95AE-4AE9E21366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4    </a:t>
            </a:r>
            <a:fld id="{4B9D6C8B-6FE6-4127-B82B-8CF0823B1F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4    </a:t>
            </a:r>
            <a:fld id="{420AD0B1-E2A4-4E24-BF95-1BB253F88E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4    </a:t>
            </a:r>
            <a:fld id="{C810F88B-3DAA-4224-A1D4-C930D577A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4    </a:t>
            </a:r>
            <a:fld id="{8D6C76F1-546F-4FA2-AEED-815D04607A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4    </a:t>
            </a:r>
            <a:fld id="{BEDDC2B6-21B8-4753-9245-0A31628CE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4    </a:t>
            </a:r>
            <a:fld id="{90295BA6-85C9-4AA5-86CF-EA23D65821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4    </a:t>
            </a:r>
            <a:fld id="{2412A545-AC44-43F6-B57B-D81FC41A31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4    </a:t>
            </a:r>
            <a:fld id="{C2960C5B-042B-464F-9298-8952CBF109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Text Box 55"/>
          <p:cNvSpPr txBox="1">
            <a:spLocks noChangeArrowheads="1"/>
          </p:cNvSpPr>
          <p:nvPr userDrawn="1"/>
        </p:nvSpPr>
        <p:spPr bwMode="auto">
          <a:xfrm>
            <a:off x="696913" y="6338888"/>
            <a:ext cx="2728912" cy="519112"/>
          </a:xfrm>
          <a:prstGeom prst="rect">
            <a:avLst/>
          </a:prstGeom>
          <a:noFill/>
          <a:ln w="1588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800" b="1" u="none" baseline="0">
              <a:solidFill>
                <a:schemeClr val="accent2"/>
              </a:solidFill>
            </a:endParaRPr>
          </a:p>
        </p:txBody>
      </p:sp>
      <p:sp>
        <p:nvSpPr>
          <p:cNvPr id="1080" name="Rectangle 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4113" y="6515100"/>
            <a:ext cx="1628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u="none" baseline="0">
                <a:cs typeface="Times New Roman" pitchFamily="18" charset="0"/>
              </a:defRPr>
            </a:lvl1pPr>
          </a:lstStyle>
          <a:p>
            <a:r>
              <a:rPr lang="en-US"/>
              <a:t>Chapter 4    </a:t>
            </a:r>
            <a:fld id="{7A65463B-6371-4A56-81CE-ADE50CF45A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>
            <a:off x="581025" y="1173163"/>
            <a:ext cx="80152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2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0"/>
            <a:ext cx="77724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83" name="Rectangle 5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314450"/>
            <a:ext cx="7772400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84" name="Picture 60" descr="watermar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400" y="6421438"/>
            <a:ext cx="2365375" cy="4111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4pPr>
      <a:lvl5pPr marL="20066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4638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9210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3782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8354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ADA0E020-B394-4660-A0A4-B095FAE78BCD}" type="slidenum">
              <a:rPr lang="en-US"/>
              <a:pPr/>
              <a:t>10</a:t>
            </a:fld>
            <a:endParaRPr lang="en-US"/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Functional Block: Full-Adder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772400" cy="4724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/>
              <a:t>A full adder is similar to a half adder, but includes a carry-in bit from lower stages.   Like the half-adder, it computes a sum bit, S and a carry bit, C.</a:t>
            </a:r>
          </a:p>
          <a:p>
            <a:pPr lvl="1"/>
            <a:r>
              <a:rPr lang="en-US" sz="2400"/>
              <a:t>For a carry-in (Z) of                                                            0, it is the same as                                                              the half-adder: </a:t>
            </a:r>
            <a:endParaRPr lang="en-US" sz="2400">
              <a:sym typeface="Symbol" pitchFamily="18" charset="2"/>
            </a:endParaRPr>
          </a:p>
          <a:p>
            <a:pPr lvl="1"/>
            <a:endParaRPr lang="en-US" sz="2400"/>
          </a:p>
          <a:p>
            <a:pPr lvl="1"/>
            <a:r>
              <a:rPr lang="en-US" sz="2400"/>
              <a:t>For a carry- in</a:t>
            </a:r>
            <a:br>
              <a:rPr lang="en-US" sz="2400"/>
            </a:br>
            <a:r>
              <a:rPr lang="en-US" sz="2400"/>
              <a:t>(Z) of 1:            </a:t>
            </a:r>
          </a:p>
          <a:p>
            <a:endParaRPr lang="en-US"/>
          </a:p>
        </p:txBody>
      </p:sp>
      <p:grpSp>
        <p:nvGrpSpPr>
          <p:cNvPr id="632836" name="Group 4"/>
          <p:cNvGrpSpPr>
            <a:grpSpLocks/>
          </p:cNvGrpSpPr>
          <p:nvPr/>
        </p:nvGrpSpPr>
        <p:grpSpPr bwMode="auto">
          <a:xfrm>
            <a:off x="4495800" y="2590800"/>
            <a:ext cx="4170363" cy="1674813"/>
            <a:chOff x="2518" y="1592"/>
            <a:chExt cx="2627" cy="1055"/>
          </a:xfrm>
        </p:grpSpPr>
        <p:sp>
          <p:nvSpPr>
            <p:cNvPr id="632837" name="Rectangle 5"/>
            <p:cNvSpPr>
              <a:spLocks noChangeArrowheads="1"/>
            </p:cNvSpPr>
            <p:nvPr/>
          </p:nvSpPr>
          <p:spPr bwMode="auto">
            <a:xfrm>
              <a:off x="2807" y="1592"/>
              <a:ext cx="12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Z</a:t>
              </a:r>
              <a:endParaRPr lang="en-US" sz="2400" b="1" u="none" baseline="0"/>
            </a:p>
          </p:txBody>
        </p:sp>
        <p:sp>
          <p:nvSpPr>
            <p:cNvPr id="632838" name="Rectangle 6"/>
            <p:cNvSpPr>
              <a:spLocks noChangeArrowheads="1"/>
            </p:cNvSpPr>
            <p:nvPr/>
          </p:nvSpPr>
          <p:spPr bwMode="auto">
            <a:xfrm>
              <a:off x="3368" y="159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39" name="Rectangle 7"/>
            <p:cNvSpPr>
              <a:spLocks noChangeArrowheads="1"/>
            </p:cNvSpPr>
            <p:nvPr/>
          </p:nvSpPr>
          <p:spPr bwMode="auto">
            <a:xfrm>
              <a:off x="3945" y="159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40" name="Rectangle 8"/>
            <p:cNvSpPr>
              <a:spLocks noChangeArrowheads="1"/>
            </p:cNvSpPr>
            <p:nvPr/>
          </p:nvSpPr>
          <p:spPr bwMode="auto">
            <a:xfrm>
              <a:off x="4497" y="159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41" name="Rectangle 9"/>
            <p:cNvSpPr>
              <a:spLocks noChangeArrowheads="1"/>
            </p:cNvSpPr>
            <p:nvPr/>
          </p:nvSpPr>
          <p:spPr bwMode="auto">
            <a:xfrm>
              <a:off x="5037" y="159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42" name="Rectangle 10"/>
            <p:cNvSpPr>
              <a:spLocks noChangeArrowheads="1"/>
            </p:cNvSpPr>
            <p:nvPr/>
          </p:nvSpPr>
          <p:spPr bwMode="auto">
            <a:xfrm>
              <a:off x="2785" y="1859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X</a:t>
              </a:r>
              <a:endParaRPr lang="en-US" sz="2400" b="1" u="none" baseline="0"/>
            </a:p>
          </p:txBody>
        </p:sp>
        <p:sp>
          <p:nvSpPr>
            <p:cNvPr id="632843" name="Rectangle 11"/>
            <p:cNvSpPr>
              <a:spLocks noChangeArrowheads="1"/>
            </p:cNvSpPr>
            <p:nvPr/>
          </p:nvSpPr>
          <p:spPr bwMode="auto">
            <a:xfrm>
              <a:off x="3368" y="185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44" name="Rectangle 12"/>
            <p:cNvSpPr>
              <a:spLocks noChangeArrowheads="1"/>
            </p:cNvSpPr>
            <p:nvPr/>
          </p:nvSpPr>
          <p:spPr bwMode="auto">
            <a:xfrm>
              <a:off x="3945" y="185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45" name="Rectangle 13"/>
            <p:cNvSpPr>
              <a:spLocks noChangeArrowheads="1"/>
            </p:cNvSpPr>
            <p:nvPr/>
          </p:nvSpPr>
          <p:spPr bwMode="auto">
            <a:xfrm>
              <a:off x="4497" y="185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46" name="Rectangle 14"/>
            <p:cNvSpPr>
              <a:spLocks noChangeArrowheads="1"/>
            </p:cNvSpPr>
            <p:nvPr/>
          </p:nvSpPr>
          <p:spPr bwMode="auto">
            <a:xfrm>
              <a:off x="5037" y="185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47" name="Rectangle 15"/>
            <p:cNvSpPr>
              <a:spLocks noChangeArrowheads="1"/>
            </p:cNvSpPr>
            <p:nvPr/>
          </p:nvSpPr>
          <p:spPr bwMode="auto">
            <a:xfrm>
              <a:off x="2629" y="2125"/>
              <a:ext cx="2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Y</a:t>
              </a:r>
              <a:endParaRPr lang="en-US" sz="2400" b="1" u="none" baseline="0"/>
            </a:p>
          </p:txBody>
        </p:sp>
        <p:sp>
          <p:nvSpPr>
            <p:cNvPr id="632848" name="Rectangle 16"/>
            <p:cNvSpPr>
              <a:spLocks noChangeArrowheads="1"/>
            </p:cNvSpPr>
            <p:nvPr/>
          </p:nvSpPr>
          <p:spPr bwMode="auto">
            <a:xfrm>
              <a:off x="2518" y="2344"/>
              <a:ext cx="418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849" name="Line 17"/>
            <p:cNvSpPr>
              <a:spLocks noChangeShapeType="1"/>
            </p:cNvSpPr>
            <p:nvPr/>
          </p:nvSpPr>
          <p:spPr bwMode="auto">
            <a:xfrm>
              <a:off x="2518" y="2344"/>
              <a:ext cx="4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850" name="Rectangle 18"/>
            <p:cNvSpPr>
              <a:spLocks noChangeArrowheads="1"/>
            </p:cNvSpPr>
            <p:nvPr/>
          </p:nvSpPr>
          <p:spPr bwMode="auto">
            <a:xfrm>
              <a:off x="3212" y="2125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+ 0</a:t>
              </a:r>
              <a:endParaRPr lang="en-US" sz="2400" b="1" u="none" baseline="0"/>
            </a:p>
          </p:txBody>
        </p:sp>
        <p:sp>
          <p:nvSpPr>
            <p:cNvPr id="632851" name="Rectangle 19"/>
            <p:cNvSpPr>
              <a:spLocks noChangeArrowheads="1"/>
            </p:cNvSpPr>
            <p:nvPr/>
          </p:nvSpPr>
          <p:spPr bwMode="auto">
            <a:xfrm>
              <a:off x="3167" y="2344"/>
              <a:ext cx="309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852" name="Line 20"/>
            <p:cNvSpPr>
              <a:spLocks noChangeShapeType="1"/>
            </p:cNvSpPr>
            <p:nvPr/>
          </p:nvSpPr>
          <p:spPr bwMode="auto">
            <a:xfrm>
              <a:off x="3167" y="2344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853" name="Rectangle 21"/>
            <p:cNvSpPr>
              <a:spLocks noChangeArrowheads="1"/>
            </p:cNvSpPr>
            <p:nvPr/>
          </p:nvSpPr>
          <p:spPr bwMode="auto">
            <a:xfrm>
              <a:off x="3788" y="2125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+ 1</a:t>
              </a:r>
              <a:endParaRPr lang="en-US" sz="2400" b="1" u="none" baseline="0"/>
            </a:p>
          </p:txBody>
        </p:sp>
        <p:sp>
          <p:nvSpPr>
            <p:cNvPr id="632854" name="Rectangle 22"/>
            <p:cNvSpPr>
              <a:spLocks noChangeArrowheads="1"/>
            </p:cNvSpPr>
            <p:nvPr/>
          </p:nvSpPr>
          <p:spPr bwMode="auto">
            <a:xfrm>
              <a:off x="3731" y="2344"/>
              <a:ext cx="322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855" name="Line 23"/>
            <p:cNvSpPr>
              <a:spLocks noChangeShapeType="1"/>
            </p:cNvSpPr>
            <p:nvPr/>
          </p:nvSpPr>
          <p:spPr bwMode="auto">
            <a:xfrm>
              <a:off x="3731" y="2344"/>
              <a:ext cx="3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856" name="Rectangle 24"/>
            <p:cNvSpPr>
              <a:spLocks noChangeArrowheads="1"/>
            </p:cNvSpPr>
            <p:nvPr/>
          </p:nvSpPr>
          <p:spPr bwMode="auto">
            <a:xfrm>
              <a:off x="4340" y="2125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+ 0</a:t>
              </a:r>
              <a:endParaRPr lang="en-US" sz="2400" b="1" u="none" baseline="0"/>
            </a:p>
          </p:txBody>
        </p:sp>
        <p:sp>
          <p:nvSpPr>
            <p:cNvPr id="632857" name="Rectangle 25"/>
            <p:cNvSpPr>
              <a:spLocks noChangeArrowheads="1"/>
            </p:cNvSpPr>
            <p:nvPr/>
          </p:nvSpPr>
          <p:spPr bwMode="auto">
            <a:xfrm>
              <a:off x="4295" y="2344"/>
              <a:ext cx="310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858" name="Line 26"/>
            <p:cNvSpPr>
              <a:spLocks noChangeShapeType="1"/>
            </p:cNvSpPr>
            <p:nvPr/>
          </p:nvSpPr>
          <p:spPr bwMode="auto">
            <a:xfrm>
              <a:off x="4295" y="2344"/>
              <a:ext cx="3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859" name="Rectangle 27"/>
            <p:cNvSpPr>
              <a:spLocks noChangeArrowheads="1"/>
            </p:cNvSpPr>
            <p:nvPr/>
          </p:nvSpPr>
          <p:spPr bwMode="auto">
            <a:xfrm>
              <a:off x="4881" y="2125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+ 1</a:t>
              </a:r>
              <a:endParaRPr lang="en-US" sz="2400" b="1" u="none" baseline="0"/>
            </a:p>
          </p:txBody>
        </p:sp>
        <p:sp>
          <p:nvSpPr>
            <p:cNvPr id="632860" name="Rectangle 28"/>
            <p:cNvSpPr>
              <a:spLocks noChangeArrowheads="1"/>
            </p:cNvSpPr>
            <p:nvPr/>
          </p:nvSpPr>
          <p:spPr bwMode="auto">
            <a:xfrm>
              <a:off x="4848" y="2344"/>
              <a:ext cx="297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861" name="Line 29"/>
            <p:cNvSpPr>
              <a:spLocks noChangeShapeType="1"/>
            </p:cNvSpPr>
            <p:nvPr/>
          </p:nvSpPr>
          <p:spPr bwMode="auto">
            <a:xfrm>
              <a:off x="4848" y="2344"/>
              <a:ext cx="2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862" name="Rectangle 30"/>
            <p:cNvSpPr>
              <a:spLocks noChangeArrowheads="1"/>
            </p:cNvSpPr>
            <p:nvPr/>
          </p:nvSpPr>
          <p:spPr bwMode="auto">
            <a:xfrm>
              <a:off x="2641" y="2417"/>
              <a:ext cx="29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C S</a:t>
              </a:r>
              <a:endParaRPr lang="en-US" sz="2400" b="1" u="none" baseline="0"/>
            </a:p>
          </p:txBody>
        </p:sp>
        <p:sp>
          <p:nvSpPr>
            <p:cNvPr id="632863" name="Rectangle 31"/>
            <p:cNvSpPr>
              <a:spLocks noChangeArrowheads="1"/>
            </p:cNvSpPr>
            <p:nvPr/>
          </p:nvSpPr>
          <p:spPr bwMode="auto">
            <a:xfrm>
              <a:off x="3224" y="2417"/>
              <a:ext cx="1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 </a:t>
              </a:r>
              <a:endParaRPr lang="en-US" sz="2400" b="1" u="none" baseline="0"/>
            </a:p>
          </p:txBody>
        </p:sp>
        <p:sp>
          <p:nvSpPr>
            <p:cNvPr id="632864" name="Rectangle 32"/>
            <p:cNvSpPr>
              <a:spLocks noChangeArrowheads="1"/>
            </p:cNvSpPr>
            <p:nvPr/>
          </p:nvSpPr>
          <p:spPr bwMode="auto">
            <a:xfrm>
              <a:off x="3368" y="241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65" name="Rectangle 33"/>
            <p:cNvSpPr>
              <a:spLocks noChangeArrowheads="1"/>
            </p:cNvSpPr>
            <p:nvPr/>
          </p:nvSpPr>
          <p:spPr bwMode="auto">
            <a:xfrm>
              <a:off x="3801" y="2417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0 1</a:t>
              </a:r>
              <a:endParaRPr lang="en-US" sz="2400" b="1" u="none" baseline="0"/>
            </a:p>
          </p:txBody>
        </p:sp>
        <p:sp>
          <p:nvSpPr>
            <p:cNvPr id="632866" name="Rectangle 34"/>
            <p:cNvSpPr>
              <a:spLocks noChangeArrowheads="1"/>
            </p:cNvSpPr>
            <p:nvPr/>
          </p:nvSpPr>
          <p:spPr bwMode="auto">
            <a:xfrm>
              <a:off x="4353" y="2417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0 1</a:t>
              </a:r>
              <a:endParaRPr lang="en-US" sz="2400" b="1" u="none" baseline="0"/>
            </a:p>
          </p:txBody>
        </p:sp>
        <p:sp>
          <p:nvSpPr>
            <p:cNvPr id="632867" name="Rectangle 35"/>
            <p:cNvSpPr>
              <a:spLocks noChangeArrowheads="1"/>
            </p:cNvSpPr>
            <p:nvPr/>
          </p:nvSpPr>
          <p:spPr bwMode="auto">
            <a:xfrm>
              <a:off x="4893" y="2417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1 0</a:t>
              </a:r>
              <a:endParaRPr lang="en-US" sz="2400" b="1" u="none" baseline="0"/>
            </a:p>
          </p:txBody>
        </p:sp>
      </p:grpSp>
      <p:grpSp>
        <p:nvGrpSpPr>
          <p:cNvPr id="632868" name="Group 36"/>
          <p:cNvGrpSpPr>
            <a:grpSpLocks/>
          </p:cNvGrpSpPr>
          <p:nvPr/>
        </p:nvGrpSpPr>
        <p:grpSpPr bwMode="auto">
          <a:xfrm>
            <a:off x="4495800" y="4572000"/>
            <a:ext cx="4168775" cy="1674813"/>
            <a:chOff x="2530" y="2793"/>
            <a:chExt cx="2626" cy="1055"/>
          </a:xfrm>
        </p:grpSpPr>
        <p:sp>
          <p:nvSpPr>
            <p:cNvPr id="632869" name="Rectangle 37"/>
            <p:cNvSpPr>
              <a:spLocks noChangeArrowheads="1"/>
            </p:cNvSpPr>
            <p:nvPr/>
          </p:nvSpPr>
          <p:spPr bwMode="auto">
            <a:xfrm>
              <a:off x="2818" y="2793"/>
              <a:ext cx="12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Z</a:t>
              </a:r>
              <a:endParaRPr lang="en-US" sz="2400" b="1" u="none" baseline="0"/>
            </a:p>
          </p:txBody>
        </p:sp>
        <p:sp>
          <p:nvSpPr>
            <p:cNvPr id="632870" name="Rectangle 38"/>
            <p:cNvSpPr>
              <a:spLocks noChangeArrowheads="1"/>
            </p:cNvSpPr>
            <p:nvPr/>
          </p:nvSpPr>
          <p:spPr bwMode="auto">
            <a:xfrm>
              <a:off x="3380" y="279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71" name="Rectangle 39"/>
            <p:cNvSpPr>
              <a:spLocks noChangeArrowheads="1"/>
            </p:cNvSpPr>
            <p:nvPr/>
          </p:nvSpPr>
          <p:spPr bwMode="auto">
            <a:xfrm>
              <a:off x="3953" y="279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72" name="Rectangle 40"/>
            <p:cNvSpPr>
              <a:spLocks noChangeArrowheads="1"/>
            </p:cNvSpPr>
            <p:nvPr/>
          </p:nvSpPr>
          <p:spPr bwMode="auto">
            <a:xfrm>
              <a:off x="4507" y="279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73" name="Rectangle 41"/>
            <p:cNvSpPr>
              <a:spLocks noChangeArrowheads="1"/>
            </p:cNvSpPr>
            <p:nvPr/>
          </p:nvSpPr>
          <p:spPr bwMode="auto">
            <a:xfrm>
              <a:off x="5049" y="279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74" name="Rectangle 42"/>
            <p:cNvSpPr>
              <a:spLocks noChangeArrowheads="1"/>
            </p:cNvSpPr>
            <p:nvPr/>
          </p:nvSpPr>
          <p:spPr bwMode="auto">
            <a:xfrm>
              <a:off x="2795" y="3060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X</a:t>
              </a:r>
              <a:endParaRPr lang="en-US" sz="2400" b="1" u="none" baseline="0"/>
            </a:p>
          </p:txBody>
        </p:sp>
        <p:sp>
          <p:nvSpPr>
            <p:cNvPr id="632875" name="Rectangle 43"/>
            <p:cNvSpPr>
              <a:spLocks noChangeArrowheads="1"/>
            </p:cNvSpPr>
            <p:nvPr/>
          </p:nvSpPr>
          <p:spPr bwMode="auto">
            <a:xfrm>
              <a:off x="3380" y="306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76" name="Rectangle 44"/>
            <p:cNvSpPr>
              <a:spLocks noChangeArrowheads="1"/>
            </p:cNvSpPr>
            <p:nvPr/>
          </p:nvSpPr>
          <p:spPr bwMode="auto">
            <a:xfrm>
              <a:off x="3953" y="306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77" name="Rectangle 45"/>
            <p:cNvSpPr>
              <a:spLocks noChangeArrowheads="1"/>
            </p:cNvSpPr>
            <p:nvPr/>
          </p:nvSpPr>
          <p:spPr bwMode="auto">
            <a:xfrm>
              <a:off x="4507" y="306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78" name="Rectangle 46"/>
            <p:cNvSpPr>
              <a:spLocks noChangeArrowheads="1"/>
            </p:cNvSpPr>
            <p:nvPr/>
          </p:nvSpPr>
          <p:spPr bwMode="auto">
            <a:xfrm>
              <a:off x="5049" y="306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79" name="Rectangle 47"/>
            <p:cNvSpPr>
              <a:spLocks noChangeArrowheads="1"/>
            </p:cNvSpPr>
            <p:nvPr/>
          </p:nvSpPr>
          <p:spPr bwMode="auto">
            <a:xfrm>
              <a:off x="2640" y="3328"/>
              <a:ext cx="2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Y</a:t>
              </a:r>
              <a:endParaRPr lang="en-US" sz="2400" b="1" u="none" baseline="0"/>
            </a:p>
          </p:txBody>
        </p:sp>
        <p:sp>
          <p:nvSpPr>
            <p:cNvPr id="632880" name="Rectangle 48"/>
            <p:cNvSpPr>
              <a:spLocks noChangeArrowheads="1"/>
            </p:cNvSpPr>
            <p:nvPr/>
          </p:nvSpPr>
          <p:spPr bwMode="auto">
            <a:xfrm>
              <a:off x="2530" y="3545"/>
              <a:ext cx="415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881" name="Line 49"/>
            <p:cNvSpPr>
              <a:spLocks noChangeShapeType="1"/>
            </p:cNvSpPr>
            <p:nvPr/>
          </p:nvSpPr>
          <p:spPr bwMode="auto">
            <a:xfrm>
              <a:off x="2530" y="3545"/>
              <a:ext cx="4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882" name="Rectangle 50"/>
            <p:cNvSpPr>
              <a:spLocks noChangeArrowheads="1"/>
            </p:cNvSpPr>
            <p:nvPr/>
          </p:nvSpPr>
          <p:spPr bwMode="auto">
            <a:xfrm>
              <a:off x="3225" y="3328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+ 0</a:t>
              </a:r>
              <a:endParaRPr lang="en-US" sz="2400" b="1" u="none" baseline="0"/>
            </a:p>
          </p:txBody>
        </p:sp>
        <p:sp>
          <p:nvSpPr>
            <p:cNvPr id="632883" name="Rectangle 51"/>
            <p:cNvSpPr>
              <a:spLocks noChangeArrowheads="1"/>
            </p:cNvSpPr>
            <p:nvPr/>
          </p:nvSpPr>
          <p:spPr bwMode="auto">
            <a:xfrm>
              <a:off x="3180" y="3545"/>
              <a:ext cx="307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884" name="Line 52"/>
            <p:cNvSpPr>
              <a:spLocks noChangeShapeType="1"/>
            </p:cNvSpPr>
            <p:nvPr/>
          </p:nvSpPr>
          <p:spPr bwMode="auto">
            <a:xfrm>
              <a:off x="3180" y="3545"/>
              <a:ext cx="30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885" name="Rectangle 53"/>
            <p:cNvSpPr>
              <a:spLocks noChangeArrowheads="1"/>
            </p:cNvSpPr>
            <p:nvPr/>
          </p:nvSpPr>
          <p:spPr bwMode="auto">
            <a:xfrm>
              <a:off x="3798" y="3328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+ 1</a:t>
              </a:r>
              <a:endParaRPr lang="en-US" sz="2400" b="1" u="none" baseline="0"/>
            </a:p>
          </p:txBody>
        </p:sp>
        <p:sp>
          <p:nvSpPr>
            <p:cNvPr id="632886" name="Rectangle 54"/>
            <p:cNvSpPr>
              <a:spLocks noChangeArrowheads="1"/>
            </p:cNvSpPr>
            <p:nvPr/>
          </p:nvSpPr>
          <p:spPr bwMode="auto">
            <a:xfrm>
              <a:off x="3742" y="3545"/>
              <a:ext cx="319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887" name="Line 55"/>
            <p:cNvSpPr>
              <a:spLocks noChangeShapeType="1"/>
            </p:cNvSpPr>
            <p:nvPr/>
          </p:nvSpPr>
          <p:spPr bwMode="auto">
            <a:xfrm>
              <a:off x="3742" y="3545"/>
              <a:ext cx="3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888" name="Rectangle 56"/>
            <p:cNvSpPr>
              <a:spLocks noChangeArrowheads="1"/>
            </p:cNvSpPr>
            <p:nvPr/>
          </p:nvSpPr>
          <p:spPr bwMode="auto">
            <a:xfrm>
              <a:off x="4352" y="3328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+ 0</a:t>
              </a:r>
              <a:endParaRPr lang="en-US" sz="2400" b="1" u="none" baseline="0"/>
            </a:p>
          </p:txBody>
        </p:sp>
        <p:sp>
          <p:nvSpPr>
            <p:cNvPr id="632889" name="Rectangle 57"/>
            <p:cNvSpPr>
              <a:spLocks noChangeArrowheads="1"/>
            </p:cNvSpPr>
            <p:nvPr/>
          </p:nvSpPr>
          <p:spPr bwMode="auto">
            <a:xfrm>
              <a:off x="4306" y="3545"/>
              <a:ext cx="308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890" name="Line 58"/>
            <p:cNvSpPr>
              <a:spLocks noChangeShapeType="1"/>
            </p:cNvSpPr>
            <p:nvPr/>
          </p:nvSpPr>
          <p:spPr bwMode="auto">
            <a:xfrm>
              <a:off x="4306" y="3545"/>
              <a:ext cx="30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891" name="Rectangle 59"/>
            <p:cNvSpPr>
              <a:spLocks noChangeArrowheads="1"/>
            </p:cNvSpPr>
            <p:nvPr/>
          </p:nvSpPr>
          <p:spPr bwMode="auto">
            <a:xfrm>
              <a:off x="4894" y="3328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+ 1</a:t>
              </a:r>
              <a:endParaRPr lang="en-US" sz="2400" b="1" u="none" baseline="0"/>
            </a:p>
          </p:txBody>
        </p:sp>
        <p:sp>
          <p:nvSpPr>
            <p:cNvPr id="632892" name="Rectangle 60"/>
            <p:cNvSpPr>
              <a:spLocks noChangeArrowheads="1"/>
            </p:cNvSpPr>
            <p:nvPr/>
          </p:nvSpPr>
          <p:spPr bwMode="auto">
            <a:xfrm>
              <a:off x="4860" y="3545"/>
              <a:ext cx="296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893" name="Line 61"/>
            <p:cNvSpPr>
              <a:spLocks noChangeShapeType="1"/>
            </p:cNvSpPr>
            <p:nvPr/>
          </p:nvSpPr>
          <p:spPr bwMode="auto">
            <a:xfrm>
              <a:off x="4860" y="3545"/>
              <a:ext cx="2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894" name="Rectangle 62"/>
            <p:cNvSpPr>
              <a:spLocks noChangeArrowheads="1"/>
            </p:cNvSpPr>
            <p:nvPr/>
          </p:nvSpPr>
          <p:spPr bwMode="auto">
            <a:xfrm>
              <a:off x="2651" y="3618"/>
              <a:ext cx="29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C S</a:t>
              </a:r>
              <a:endParaRPr lang="en-US" sz="2400" b="1" u="none" baseline="0"/>
            </a:p>
          </p:txBody>
        </p:sp>
        <p:sp>
          <p:nvSpPr>
            <p:cNvPr id="632895" name="Rectangle 63"/>
            <p:cNvSpPr>
              <a:spLocks noChangeArrowheads="1"/>
            </p:cNvSpPr>
            <p:nvPr/>
          </p:nvSpPr>
          <p:spPr bwMode="auto">
            <a:xfrm>
              <a:off x="3236" y="361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0 1</a:t>
              </a:r>
              <a:endParaRPr lang="en-US" sz="2400" b="1" u="none" baseline="0"/>
            </a:p>
          </p:txBody>
        </p:sp>
        <p:sp>
          <p:nvSpPr>
            <p:cNvPr id="632896" name="Rectangle 64"/>
            <p:cNvSpPr>
              <a:spLocks noChangeArrowheads="1"/>
            </p:cNvSpPr>
            <p:nvPr/>
          </p:nvSpPr>
          <p:spPr bwMode="auto">
            <a:xfrm>
              <a:off x="3809" y="361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1 0</a:t>
              </a:r>
              <a:endParaRPr lang="en-US" sz="2400" b="1" u="none" baseline="0"/>
            </a:p>
          </p:txBody>
        </p:sp>
        <p:sp>
          <p:nvSpPr>
            <p:cNvPr id="632897" name="Rectangle 65"/>
            <p:cNvSpPr>
              <a:spLocks noChangeArrowheads="1"/>
            </p:cNvSpPr>
            <p:nvPr/>
          </p:nvSpPr>
          <p:spPr bwMode="auto">
            <a:xfrm>
              <a:off x="4363" y="361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1 0</a:t>
              </a:r>
              <a:endParaRPr lang="en-US" sz="2400" b="1" u="none" baseline="0"/>
            </a:p>
          </p:txBody>
        </p:sp>
        <p:sp>
          <p:nvSpPr>
            <p:cNvPr id="632898" name="Rectangle 66"/>
            <p:cNvSpPr>
              <a:spLocks noChangeArrowheads="1"/>
            </p:cNvSpPr>
            <p:nvPr/>
          </p:nvSpPr>
          <p:spPr bwMode="auto">
            <a:xfrm>
              <a:off x="4905" y="3618"/>
              <a:ext cx="1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 </a:t>
              </a:r>
              <a:endParaRPr lang="en-US" sz="2400" b="1" u="none" baseline="0"/>
            </a:p>
          </p:txBody>
        </p:sp>
        <p:sp>
          <p:nvSpPr>
            <p:cNvPr id="632899" name="Rectangle 67"/>
            <p:cNvSpPr>
              <a:spLocks noChangeArrowheads="1"/>
            </p:cNvSpPr>
            <p:nvPr/>
          </p:nvSpPr>
          <p:spPr bwMode="auto">
            <a:xfrm>
              <a:off x="5049" y="3618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432E6D01-FFBE-47DB-A4BC-5AC63244A4D9}" type="slidenum">
              <a:rPr lang="en-US"/>
              <a:pPr/>
              <a:t>11</a:t>
            </a:fld>
            <a:endParaRPr lang="en-US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229600" cy="1020763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Logic Optimization: Full-Adder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Full-Adder Truth Table:  </a:t>
            </a:r>
            <a:endParaRPr lang="en-US" sz="2800">
              <a:sym typeface="Symbol" pitchFamily="18" charset="2"/>
            </a:endParaRPr>
          </a:p>
          <a:p>
            <a:endParaRPr lang="en-US" sz="2800">
              <a:sym typeface="Symbol" pitchFamily="18" charset="2"/>
            </a:endParaRPr>
          </a:p>
          <a:p>
            <a:endParaRPr lang="en-US" sz="2800">
              <a:sym typeface="Symbol" pitchFamily="18" charset="2"/>
            </a:endParaRPr>
          </a:p>
          <a:p>
            <a:endParaRPr lang="en-US" sz="2800">
              <a:sym typeface="Symbol" pitchFamily="18" charset="2"/>
            </a:endParaRPr>
          </a:p>
          <a:p>
            <a:r>
              <a:rPr lang="en-US" sz="2800"/>
              <a:t>Full-Adder K-Map:</a:t>
            </a:r>
          </a:p>
        </p:txBody>
      </p:sp>
      <p:grpSp>
        <p:nvGrpSpPr>
          <p:cNvPr id="633860" name="Group 4"/>
          <p:cNvGrpSpPr>
            <a:grpSpLocks/>
          </p:cNvGrpSpPr>
          <p:nvPr/>
        </p:nvGrpSpPr>
        <p:grpSpPr bwMode="auto">
          <a:xfrm>
            <a:off x="5995988" y="1466850"/>
            <a:ext cx="2698750" cy="2625725"/>
            <a:chOff x="3664" y="924"/>
            <a:chExt cx="1700" cy="1654"/>
          </a:xfrm>
        </p:grpSpPr>
        <p:sp>
          <p:nvSpPr>
            <p:cNvPr id="633861" name="Rectangle 5"/>
            <p:cNvSpPr>
              <a:spLocks noChangeArrowheads="1"/>
            </p:cNvSpPr>
            <p:nvPr/>
          </p:nvSpPr>
          <p:spPr bwMode="auto">
            <a:xfrm>
              <a:off x="3742" y="931"/>
              <a:ext cx="12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3862" name="Rectangle 6"/>
            <p:cNvSpPr>
              <a:spLocks noChangeArrowheads="1"/>
            </p:cNvSpPr>
            <p:nvPr/>
          </p:nvSpPr>
          <p:spPr bwMode="auto">
            <a:xfrm>
              <a:off x="4017" y="931"/>
              <a:ext cx="12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3863" name="Rectangle 7"/>
            <p:cNvSpPr>
              <a:spLocks noChangeArrowheads="1"/>
            </p:cNvSpPr>
            <p:nvPr/>
          </p:nvSpPr>
          <p:spPr bwMode="auto">
            <a:xfrm>
              <a:off x="4297" y="931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3864" name="Rectangle 8"/>
            <p:cNvSpPr>
              <a:spLocks noChangeArrowheads="1"/>
            </p:cNvSpPr>
            <p:nvPr/>
          </p:nvSpPr>
          <p:spPr bwMode="auto">
            <a:xfrm>
              <a:off x="4645" y="931"/>
              <a:ext cx="12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33865" name="Rectangle 9"/>
            <p:cNvSpPr>
              <a:spLocks noChangeArrowheads="1"/>
            </p:cNvSpPr>
            <p:nvPr/>
          </p:nvSpPr>
          <p:spPr bwMode="auto">
            <a:xfrm>
              <a:off x="5096" y="931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633866" name="Rectangle 10"/>
            <p:cNvSpPr>
              <a:spLocks noChangeArrowheads="1"/>
            </p:cNvSpPr>
            <p:nvPr/>
          </p:nvSpPr>
          <p:spPr bwMode="auto">
            <a:xfrm>
              <a:off x="4484" y="924"/>
              <a:ext cx="18" cy="1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67" name="Line 11"/>
            <p:cNvSpPr>
              <a:spLocks noChangeShapeType="1"/>
            </p:cNvSpPr>
            <p:nvPr/>
          </p:nvSpPr>
          <p:spPr bwMode="auto">
            <a:xfrm>
              <a:off x="4484" y="924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68" name="Rectangle 12"/>
            <p:cNvSpPr>
              <a:spLocks noChangeArrowheads="1"/>
            </p:cNvSpPr>
            <p:nvPr/>
          </p:nvSpPr>
          <p:spPr bwMode="auto">
            <a:xfrm>
              <a:off x="3761" y="112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869" name="Rectangle 13"/>
            <p:cNvSpPr>
              <a:spLocks noChangeArrowheads="1"/>
            </p:cNvSpPr>
            <p:nvPr/>
          </p:nvSpPr>
          <p:spPr bwMode="auto">
            <a:xfrm>
              <a:off x="4036" y="112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870" name="Rectangle 14"/>
            <p:cNvSpPr>
              <a:spLocks noChangeArrowheads="1"/>
            </p:cNvSpPr>
            <p:nvPr/>
          </p:nvSpPr>
          <p:spPr bwMode="auto">
            <a:xfrm>
              <a:off x="4311" y="112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871" name="Rectangle 15"/>
            <p:cNvSpPr>
              <a:spLocks noChangeArrowheads="1"/>
            </p:cNvSpPr>
            <p:nvPr/>
          </p:nvSpPr>
          <p:spPr bwMode="auto">
            <a:xfrm>
              <a:off x="4665" y="112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872" name="Rectangle 16"/>
            <p:cNvSpPr>
              <a:spLocks noChangeArrowheads="1"/>
            </p:cNvSpPr>
            <p:nvPr/>
          </p:nvSpPr>
          <p:spPr bwMode="auto">
            <a:xfrm>
              <a:off x="5101" y="112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873" name="Rectangle 17"/>
            <p:cNvSpPr>
              <a:spLocks noChangeArrowheads="1"/>
            </p:cNvSpPr>
            <p:nvPr/>
          </p:nvSpPr>
          <p:spPr bwMode="auto">
            <a:xfrm>
              <a:off x="3664" y="1105"/>
              <a:ext cx="27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74" name="Line 18"/>
            <p:cNvSpPr>
              <a:spLocks noChangeShapeType="1"/>
            </p:cNvSpPr>
            <p:nvPr/>
          </p:nvSpPr>
          <p:spPr bwMode="auto">
            <a:xfrm>
              <a:off x="3664" y="1105"/>
              <a:ext cx="2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75" name="Rectangle 19"/>
            <p:cNvSpPr>
              <a:spLocks noChangeArrowheads="1"/>
            </p:cNvSpPr>
            <p:nvPr/>
          </p:nvSpPr>
          <p:spPr bwMode="auto">
            <a:xfrm>
              <a:off x="3940" y="1105"/>
              <a:ext cx="17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76" name="Line 20"/>
            <p:cNvSpPr>
              <a:spLocks noChangeShapeType="1"/>
            </p:cNvSpPr>
            <p:nvPr/>
          </p:nvSpPr>
          <p:spPr bwMode="auto">
            <a:xfrm>
              <a:off x="3940" y="1105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77" name="Line 21"/>
            <p:cNvSpPr>
              <a:spLocks noChangeShapeType="1"/>
            </p:cNvSpPr>
            <p:nvPr/>
          </p:nvSpPr>
          <p:spPr bwMode="auto">
            <a:xfrm>
              <a:off x="3940" y="1105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78" name="Rectangle 22"/>
            <p:cNvSpPr>
              <a:spLocks noChangeArrowheads="1"/>
            </p:cNvSpPr>
            <p:nvPr/>
          </p:nvSpPr>
          <p:spPr bwMode="auto">
            <a:xfrm>
              <a:off x="3957" y="1105"/>
              <a:ext cx="25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79" name="Line 23"/>
            <p:cNvSpPr>
              <a:spLocks noChangeShapeType="1"/>
            </p:cNvSpPr>
            <p:nvPr/>
          </p:nvSpPr>
          <p:spPr bwMode="auto">
            <a:xfrm>
              <a:off x="3957" y="1105"/>
              <a:ext cx="2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80" name="Rectangle 24"/>
            <p:cNvSpPr>
              <a:spLocks noChangeArrowheads="1"/>
            </p:cNvSpPr>
            <p:nvPr/>
          </p:nvSpPr>
          <p:spPr bwMode="auto">
            <a:xfrm>
              <a:off x="4215" y="1105"/>
              <a:ext cx="1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81" name="Line 25"/>
            <p:cNvSpPr>
              <a:spLocks noChangeShapeType="1"/>
            </p:cNvSpPr>
            <p:nvPr/>
          </p:nvSpPr>
          <p:spPr bwMode="auto">
            <a:xfrm>
              <a:off x="4215" y="110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82" name="Line 26"/>
            <p:cNvSpPr>
              <a:spLocks noChangeShapeType="1"/>
            </p:cNvSpPr>
            <p:nvPr/>
          </p:nvSpPr>
          <p:spPr bwMode="auto">
            <a:xfrm>
              <a:off x="4215" y="1105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83" name="Rectangle 27"/>
            <p:cNvSpPr>
              <a:spLocks noChangeArrowheads="1"/>
            </p:cNvSpPr>
            <p:nvPr/>
          </p:nvSpPr>
          <p:spPr bwMode="auto">
            <a:xfrm>
              <a:off x="4233" y="1105"/>
              <a:ext cx="251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84" name="Line 28"/>
            <p:cNvSpPr>
              <a:spLocks noChangeShapeType="1"/>
            </p:cNvSpPr>
            <p:nvPr/>
          </p:nvSpPr>
          <p:spPr bwMode="auto">
            <a:xfrm>
              <a:off x="4233" y="1105"/>
              <a:ext cx="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85" name="Rectangle 29"/>
            <p:cNvSpPr>
              <a:spLocks noChangeArrowheads="1"/>
            </p:cNvSpPr>
            <p:nvPr/>
          </p:nvSpPr>
          <p:spPr bwMode="auto">
            <a:xfrm>
              <a:off x="4484" y="1105"/>
              <a:ext cx="18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86" name="Line 30"/>
            <p:cNvSpPr>
              <a:spLocks noChangeShapeType="1"/>
            </p:cNvSpPr>
            <p:nvPr/>
          </p:nvSpPr>
          <p:spPr bwMode="auto">
            <a:xfrm>
              <a:off x="4484" y="1105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87" name="Rectangle 31"/>
            <p:cNvSpPr>
              <a:spLocks noChangeArrowheads="1"/>
            </p:cNvSpPr>
            <p:nvPr/>
          </p:nvSpPr>
          <p:spPr bwMode="auto">
            <a:xfrm>
              <a:off x="4502" y="1105"/>
              <a:ext cx="419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88" name="Line 32"/>
            <p:cNvSpPr>
              <a:spLocks noChangeShapeType="1"/>
            </p:cNvSpPr>
            <p:nvPr/>
          </p:nvSpPr>
          <p:spPr bwMode="auto">
            <a:xfrm>
              <a:off x="4502" y="1105"/>
              <a:ext cx="4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89" name="Rectangle 33"/>
            <p:cNvSpPr>
              <a:spLocks noChangeArrowheads="1"/>
            </p:cNvSpPr>
            <p:nvPr/>
          </p:nvSpPr>
          <p:spPr bwMode="auto">
            <a:xfrm>
              <a:off x="4921" y="1105"/>
              <a:ext cx="1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90" name="Line 34"/>
            <p:cNvSpPr>
              <a:spLocks noChangeShapeType="1"/>
            </p:cNvSpPr>
            <p:nvPr/>
          </p:nvSpPr>
          <p:spPr bwMode="auto">
            <a:xfrm>
              <a:off x="4921" y="110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91" name="Line 35"/>
            <p:cNvSpPr>
              <a:spLocks noChangeShapeType="1"/>
            </p:cNvSpPr>
            <p:nvPr/>
          </p:nvSpPr>
          <p:spPr bwMode="auto">
            <a:xfrm>
              <a:off x="4921" y="1105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92" name="Rectangle 36"/>
            <p:cNvSpPr>
              <a:spLocks noChangeArrowheads="1"/>
            </p:cNvSpPr>
            <p:nvPr/>
          </p:nvSpPr>
          <p:spPr bwMode="auto">
            <a:xfrm>
              <a:off x="4939" y="1105"/>
              <a:ext cx="425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93" name="Line 37"/>
            <p:cNvSpPr>
              <a:spLocks noChangeShapeType="1"/>
            </p:cNvSpPr>
            <p:nvPr/>
          </p:nvSpPr>
          <p:spPr bwMode="auto">
            <a:xfrm>
              <a:off x="4939" y="1105"/>
              <a:ext cx="4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94" name="Rectangle 38"/>
            <p:cNvSpPr>
              <a:spLocks noChangeArrowheads="1"/>
            </p:cNvSpPr>
            <p:nvPr/>
          </p:nvSpPr>
          <p:spPr bwMode="auto">
            <a:xfrm>
              <a:off x="4484" y="1122"/>
              <a:ext cx="18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95" name="Line 39"/>
            <p:cNvSpPr>
              <a:spLocks noChangeShapeType="1"/>
            </p:cNvSpPr>
            <p:nvPr/>
          </p:nvSpPr>
          <p:spPr bwMode="auto">
            <a:xfrm>
              <a:off x="4484" y="1122"/>
              <a:ext cx="1" cy="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96" name="Rectangle 40"/>
            <p:cNvSpPr>
              <a:spLocks noChangeArrowheads="1"/>
            </p:cNvSpPr>
            <p:nvPr/>
          </p:nvSpPr>
          <p:spPr bwMode="auto">
            <a:xfrm>
              <a:off x="3761" y="129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897" name="Rectangle 41"/>
            <p:cNvSpPr>
              <a:spLocks noChangeArrowheads="1"/>
            </p:cNvSpPr>
            <p:nvPr/>
          </p:nvSpPr>
          <p:spPr bwMode="auto">
            <a:xfrm>
              <a:off x="4036" y="129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898" name="Rectangle 42"/>
            <p:cNvSpPr>
              <a:spLocks noChangeArrowheads="1"/>
            </p:cNvSpPr>
            <p:nvPr/>
          </p:nvSpPr>
          <p:spPr bwMode="auto">
            <a:xfrm>
              <a:off x="4311" y="129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899" name="Rectangle 43"/>
            <p:cNvSpPr>
              <a:spLocks noChangeArrowheads="1"/>
            </p:cNvSpPr>
            <p:nvPr/>
          </p:nvSpPr>
          <p:spPr bwMode="auto">
            <a:xfrm>
              <a:off x="4665" y="129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00" name="Rectangle 44"/>
            <p:cNvSpPr>
              <a:spLocks noChangeArrowheads="1"/>
            </p:cNvSpPr>
            <p:nvPr/>
          </p:nvSpPr>
          <p:spPr bwMode="auto">
            <a:xfrm>
              <a:off x="5101" y="129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01" name="Rectangle 45"/>
            <p:cNvSpPr>
              <a:spLocks noChangeArrowheads="1"/>
            </p:cNvSpPr>
            <p:nvPr/>
          </p:nvSpPr>
          <p:spPr bwMode="auto">
            <a:xfrm>
              <a:off x="4484" y="1285"/>
              <a:ext cx="18" cy="1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02" name="Line 46"/>
            <p:cNvSpPr>
              <a:spLocks noChangeShapeType="1"/>
            </p:cNvSpPr>
            <p:nvPr/>
          </p:nvSpPr>
          <p:spPr bwMode="auto">
            <a:xfrm>
              <a:off x="4484" y="1285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03" name="Rectangle 47"/>
            <p:cNvSpPr>
              <a:spLocks noChangeArrowheads="1"/>
            </p:cNvSpPr>
            <p:nvPr/>
          </p:nvSpPr>
          <p:spPr bwMode="auto">
            <a:xfrm>
              <a:off x="3761" y="14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04" name="Rectangle 48"/>
            <p:cNvSpPr>
              <a:spLocks noChangeArrowheads="1"/>
            </p:cNvSpPr>
            <p:nvPr/>
          </p:nvSpPr>
          <p:spPr bwMode="auto">
            <a:xfrm>
              <a:off x="4036" y="14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05" name="Rectangle 49"/>
            <p:cNvSpPr>
              <a:spLocks noChangeArrowheads="1"/>
            </p:cNvSpPr>
            <p:nvPr/>
          </p:nvSpPr>
          <p:spPr bwMode="auto">
            <a:xfrm>
              <a:off x="4311" y="14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06" name="Rectangle 50"/>
            <p:cNvSpPr>
              <a:spLocks noChangeArrowheads="1"/>
            </p:cNvSpPr>
            <p:nvPr/>
          </p:nvSpPr>
          <p:spPr bwMode="auto">
            <a:xfrm>
              <a:off x="4665" y="14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07" name="Rectangle 51"/>
            <p:cNvSpPr>
              <a:spLocks noChangeArrowheads="1"/>
            </p:cNvSpPr>
            <p:nvPr/>
          </p:nvSpPr>
          <p:spPr bwMode="auto">
            <a:xfrm>
              <a:off x="5101" y="14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08" name="Rectangle 52"/>
            <p:cNvSpPr>
              <a:spLocks noChangeArrowheads="1"/>
            </p:cNvSpPr>
            <p:nvPr/>
          </p:nvSpPr>
          <p:spPr bwMode="auto">
            <a:xfrm>
              <a:off x="4484" y="1466"/>
              <a:ext cx="18" cy="1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09" name="Line 53"/>
            <p:cNvSpPr>
              <a:spLocks noChangeShapeType="1"/>
            </p:cNvSpPr>
            <p:nvPr/>
          </p:nvSpPr>
          <p:spPr bwMode="auto">
            <a:xfrm>
              <a:off x="4484" y="1466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10" name="Rectangle 54"/>
            <p:cNvSpPr>
              <a:spLocks noChangeArrowheads="1"/>
            </p:cNvSpPr>
            <p:nvPr/>
          </p:nvSpPr>
          <p:spPr bwMode="auto">
            <a:xfrm>
              <a:off x="3761" y="165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11" name="Rectangle 55"/>
            <p:cNvSpPr>
              <a:spLocks noChangeArrowheads="1"/>
            </p:cNvSpPr>
            <p:nvPr/>
          </p:nvSpPr>
          <p:spPr bwMode="auto">
            <a:xfrm>
              <a:off x="4036" y="165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12" name="Rectangle 56"/>
            <p:cNvSpPr>
              <a:spLocks noChangeArrowheads="1"/>
            </p:cNvSpPr>
            <p:nvPr/>
          </p:nvSpPr>
          <p:spPr bwMode="auto">
            <a:xfrm>
              <a:off x="4311" y="165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13" name="Rectangle 57"/>
            <p:cNvSpPr>
              <a:spLocks noChangeArrowheads="1"/>
            </p:cNvSpPr>
            <p:nvPr/>
          </p:nvSpPr>
          <p:spPr bwMode="auto">
            <a:xfrm>
              <a:off x="4665" y="165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14" name="Rectangle 58"/>
            <p:cNvSpPr>
              <a:spLocks noChangeArrowheads="1"/>
            </p:cNvSpPr>
            <p:nvPr/>
          </p:nvSpPr>
          <p:spPr bwMode="auto">
            <a:xfrm>
              <a:off x="5101" y="165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15" name="Rectangle 59"/>
            <p:cNvSpPr>
              <a:spLocks noChangeArrowheads="1"/>
            </p:cNvSpPr>
            <p:nvPr/>
          </p:nvSpPr>
          <p:spPr bwMode="auto">
            <a:xfrm>
              <a:off x="4484" y="1647"/>
              <a:ext cx="18" cy="18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16" name="Line 60"/>
            <p:cNvSpPr>
              <a:spLocks noChangeShapeType="1"/>
            </p:cNvSpPr>
            <p:nvPr/>
          </p:nvSpPr>
          <p:spPr bwMode="auto">
            <a:xfrm>
              <a:off x="4484" y="1647"/>
              <a:ext cx="1" cy="1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17" name="Rectangle 61"/>
            <p:cNvSpPr>
              <a:spLocks noChangeArrowheads="1"/>
            </p:cNvSpPr>
            <p:nvPr/>
          </p:nvSpPr>
          <p:spPr bwMode="auto">
            <a:xfrm>
              <a:off x="3761" y="183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18" name="Rectangle 62"/>
            <p:cNvSpPr>
              <a:spLocks noChangeArrowheads="1"/>
            </p:cNvSpPr>
            <p:nvPr/>
          </p:nvSpPr>
          <p:spPr bwMode="auto">
            <a:xfrm>
              <a:off x="4036" y="183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19" name="Rectangle 63"/>
            <p:cNvSpPr>
              <a:spLocks noChangeArrowheads="1"/>
            </p:cNvSpPr>
            <p:nvPr/>
          </p:nvSpPr>
          <p:spPr bwMode="auto">
            <a:xfrm>
              <a:off x="4311" y="183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20" name="Rectangle 64"/>
            <p:cNvSpPr>
              <a:spLocks noChangeArrowheads="1"/>
            </p:cNvSpPr>
            <p:nvPr/>
          </p:nvSpPr>
          <p:spPr bwMode="auto">
            <a:xfrm>
              <a:off x="4665" y="183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21" name="Rectangle 65"/>
            <p:cNvSpPr>
              <a:spLocks noChangeArrowheads="1"/>
            </p:cNvSpPr>
            <p:nvPr/>
          </p:nvSpPr>
          <p:spPr bwMode="auto">
            <a:xfrm>
              <a:off x="5101" y="183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22" name="Rectangle 66"/>
            <p:cNvSpPr>
              <a:spLocks noChangeArrowheads="1"/>
            </p:cNvSpPr>
            <p:nvPr/>
          </p:nvSpPr>
          <p:spPr bwMode="auto">
            <a:xfrm>
              <a:off x="4484" y="1827"/>
              <a:ext cx="18" cy="1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23" name="Line 67"/>
            <p:cNvSpPr>
              <a:spLocks noChangeShapeType="1"/>
            </p:cNvSpPr>
            <p:nvPr/>
          </p:nvSpPr>
          <p:spPr bwMode="auto">
            <a:xfrm>
              <a:off x="4484" y="1827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24" name="Rectangle 68"/>
            <p:cNvSpPr>
              <a:spLocks noChangeArrowheads="1"/>
            </p:cNvSpPr>
            <p:nvPr/>
          </p:nvSpPr>
          <p:spPr bwMode="auto">
            <a:xfrm>
              <a:off x="3761" y="2015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25" name="Rectangle 69"/>
            <p:cNvSpPr>
              <a:spLocks noChangeArrowheads="1"/>
            </p:cNvSpPr>
            <p:nvPr/>
          </p:nvSpPr>
          <p:spPr bwMode="auto">
            <a:xfrm>
              <a:off x="4036" y="2015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26" name="Rectangle 70"/>
            <p:cNvSpPr>
              <a:spLocks noChangeArrowheads="1"/>
            </p:cNvSpPr>
            <p:nvPr/>
          </p:nvSpPr>
          <p:spPr bwMode="auto">
            <a:xfrm>
              <a:off x="4311" y="2015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27" name="Rectangle 71"/>
            <p:cNvSpPr>
              <a:spLocks noChangeArrowheads="1"/>
            </p:cNvSpPr>
            <p:nvPr/>
          </p:nvSpPr>
          <p:spPr bwMode="auto">
            <a:xfrm>
              <a:off x="4665" y="2015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28" name="Rectangle 72"/>
            <p:cNvSpPr>
              <a:spLocks noChangeArrowheads="1"/>
            </p:cNvSpPr>
            <p:nvPr/>
          </p:nvSpPr>
          <p:spPr bwMode="auto">
            <a:xfrm>
              <a:off x="5101" y="2015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29" name="Rectangle 73"/>
            <p:cNvSpPr>
              <a:spLocks noChangeArrowheads="1"/>
            </p:cNvSpPr>
            <p:nvPr/>
          </p:nvSpPr>
          <p:spPr bwMode="auto">
            <a:xfrm>
              <a:off x="4484" y="2008"/>
              <a:ext cx="18" cy="18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30" name="Line 74"/>
            <p:cNvSpPr>
              <a:spLocks noChangeShapeType="1"/>
            </p:cNvSpPr>
            <p:nvPr/>
          </p:nvSpPr>
          <p:spPr bwMode="auto">
            <a:xfrm>
              <a:off x="4484" y="2008"/>
              <a:ext cx="1" cy="1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31" name="Rectangle 75"/>
            <p:cNvSpPr>
              <a:spLocks noChangeArrowheads="1"/>
            </p:cNvSpPr>
            <p:nvPr/>
          </p:nvSpPr>
          <p:spPr bwMode="auto">
            <a:xfrm>
              <a:off x="3761" y="219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32" name="Rectangle 76"/>
            <p:cNvSpPr>
              <a:spLocks noChangeArrowheads="1"/>
            </p:cNvSpPr>
            <p:nvPr/>
          </p:nvSpPr>
          <p:spPr bwMode="auto">
            <a:xfrm>
              <a:off x="4036" y="219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33" name="Rectangle 77"/>
            <p:cNvSpPr>
              <a:spLocks noChangeArrowheads="1"/>
            </p:cNvSpPr>
            <p:nvPr/>
          </p:nvSpPr>
          <p:spPr bwMode="auto">
            <a:xfrm>
              <a:off x="4311" y="219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34" name="Rectangle 78"/>
            <p:cNvSpPr>
              <a:spLocks noChangeArrowheads="1"/>
            </p:cNvSpPr>
            <p:nvPr/>
          </p:nvSpPr>
          <p:spPr bwMode="auto">
            <a:xfrm>
              <a:off x="4665" y="219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35" name="Rectangle 79"/>
            <p:cNvSpPr>
              <a:spLocks noChangeArrowheads="1"/>
            </p:cNvSpPr>
            <p:nvPr/>
          </p:nvSpPr>
          <p:spPr bwMode="auto">
            <a:xfrm>
              <a:off x="5101" y="219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36" name="Rectangle 80"/>
            <p:cNvSpPr>
              <a:spLocks noChangeArrowheads="1"/>
            </p:cNvSpPr>
            <p:nvPr/>
          </p:nvSpPr>
          <p:spPr bwMode="auto">
            <a:xfrm>
              <a:off x="4484" y="2188"/>
              <a:ext cx="18" cy="1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37" name="Line 81"/>
            <p:cNvSpPr>
              <a:spLocks noChangeShapeType="1"/>
            </p:cNvSpPr>
            <p:nvPr/>
          </p:nvSpPr>
          <p:spPr bwMode="auto">
            <a:xfrm>
              <a:off x="4484" y="2188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38" name="Rectangle 82"/>
            <p:cNvSpPr>
              <a:spLocks noChangeArrowheads="1"/>
            </p:cNvSpPr>
            <p:nvPr/>
          </p:nvSpPr>
          <p:spPr bwMode="auto">
            <a:xfrm>
              <a:off x="3761" y="237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39" name="Rectangle 83"/>
            <p:cNvSpPr>
              <a:spLocks noChangeArrowheads="1"/>
            </p:cNvSpPr>
            <p:nvPr/>
          </p:nvSpPr>
          <p:spPr bwMode="auto">
            <a:xfrm>
              <a:off x="4036" y="237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40" name="Rectangle 84"/>
            <p:cNvSpPr>
              <a:spLocks noChangeArrowheads="1"/>
            </p:cNvSpPr>
            <p:nvPr/>
          </p:nvSpPr>
          <p:spPr bwMode="auto">
            <a:xfrm>
              <a:off x="4311" y="237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41" name="Rectangle 85"/>
            <p:cNvSpPr>
              <a:spLocks noChangeArrowheads="1"/>
            </p:cNvSpPr>
            <p:nvPr/>
          </p:nvSpPr>
          <p:spPr bwMode="auto">
            <a:xfrm>
              <a:off x="4665" y="237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42" name="Rectangle 86"/>
            <p:cNvSpPr>
              <a:spLocks noChangeArrowheads="1"/>
            </p:cNvSpPr>
            <p:nvPr/>
          </p:nvSpPr>
          <p:spPr bwMode="auto">
            <a:xfrm>
              <a:off x="5101" y="237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43" name="Rectangle 87"/>
            <p:cNvSpPr>
              <a:spLocks noChangeArrowheads="1"/>
            </p:cNvSpPr>
            <p:nvPr/>
          </p:nvSpPr>
          <p:spPr bwMode="auto">
            <a:xfrm>
              <a:off x="4484" y="2369"/>
              <a:ext cx="18" cy="1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44" name="Line 88"/>
            <p:cNvSpPr>
              <a:spLocks noChangeShapeType="1"/>
            </p:cNvSpPr>
            <p:nvPr/>
          </p:nvSpPr>
          <p:spPr bwMode="auto">
            <a:xfrm>
              <a:off x="4484" y="2369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3946" name="Freeform 90"/>
          <p:cNvSpPr>
            <a:spLocks/>
          </p:cNvSpPr>
          <p:nvPr/>
        </p:nvSpPr>
        <p:spPr bwMode="auto">
          <a:xfrm>
            <a:off x="1554163" y="4714875"/>
            <a:ext cx="1847850" cy="923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82"/>
              </a:cxn>
              <a:cxn ang="0">
                <a:pos x="1164" y="582"/>
              </a:cxn>
              <a:cxn ang="0">
                <a:pos x="1164" y="0"/>
              </a:cxn>
              <a:cxn ang="0">
                <a:pos x="0" y="0"/>
              </a:cxn>
              <a:cxn ang="0">
                <a:pos x="6" y="12"/>
              </a:cxn>
              <a:cxn ang="0">
                <a:pos x="1158" y="12"/>
              </a:cxn>
              <a:cxn ang="0">
                <a:pos x="1152" y="6"/>
              </a:cxn>
              <a:cxn ang="0">
                <a:pos x="1152" y="577"/>
              </a:cxn>
              <a:cxn ang="0">
                <a:pos x="1158" y="571"/>
              </a:cxn>
              <a:cxn ang="0">
                <a:pos x="6" y="571"/>
              </a:cxn>
              <a:cxn ang="0">
                <a:pos x="12" y="577"/>
              </a:cxn>
              <a:cxn ang="0">
                <a:pos x="12" y="6"/>
              </a:cxn>
              <a:cxn ang="0">
                <a:pos x="6" y="12"/>
              </a:cxn>
              <a:cxn ang="0">
                <a:pos x="0" y="0"/>
              </a:cxn>
            </a:cxnLst>
            <a:rect l="0" t="0" r="r" b="b"/>
            <a:pathLst>
              <a:path w="1164" h="582">
                <a:moveTo>
                  <a:pt x="0" y="0"/>
                </a:moveTo>
                <a:lnTo>
                  <a:pt x="0" y="582"/>
                </a:lnTo>
                <a:lnTo>
                  <a:pt x="1164" y="582"/>
                </a:lnTo>
                <a:lnTo>
                  <a:pt x="1164" y="0"/>
                </a:lnTo>
                <a:lnTo>
                  <a:pt x="0" y="0"/>
                </a:lnTo>
                <a:lnTo>
                  <a:pt x="6" y="12"/>
                </a:lnTo>
                <a:lnTo>
                  <a:pt x="1158" y="12"/>
                </a:lnTo>
                <a:lnTo>
                  <a:pt x="1152" y="6"/>
                </a:lnTo>
                <a:lnTo>
                  <a:pt x="1152" y="577"/>
                </a:lnTo>
                <a:lnTo>
                  <a:pt x="1158" y="571"/>
                </a:lnTo>
                <a:lnTo>
                  <a:pt x="6" y="571"/>
                </a:lnTo>
                <a:lnTo>
                  <a:pt x="12" y="577"/>
                </a:lnTo>
                <a:lnTo>
                  <a:pt x="12" y="6"/>
                </a:lnTo>
                <a:lnTo>
                  <a:pt x="6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3947" name="Rectangle 91"/>
          <p:cNvSpPr>
            <a:spLocks noChangeArrowheads="1"/>
          </p:cNvSpPr>
          <p:nvPr/>
        </p:nvSpPr>
        <p:spPr bwMode="auto">
          <a:xfrm>
            <a:off x="1282700" y="5200650"/>
            <a:ext cx="160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X</a:t>
            </a:r>
            <a:endParaRPr lang="en-US" sz="2400" b="1" u="none" baseline="0"/>
          </a:p>
        </p:txBody>
      </p:sp>
      <p:sp>
        <p:nvSpPr>
          <p:cNvPr id="633948" name="Rectangle 92"/>
          <p:cNvSpPr>
            <a:spLocks noChangeArrowheads="1"/>
          </p:cNvSpPr>
          <p:nvPr/>
        </p:nvSpPr>
        <p:spPr bwMode="auto">
          <a:xfrm>
            <a:off x="2876550" y="4343400"/>
            <a:ext cx="160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Y</a:t>
            </a:r>
            <a:endParaRPr lang="en-US" sz="2400" b="1" u="none" baseline="0"/>
          </a:p>
        </p:txBody>
      </p:sp>
      <p:sp>
        <p:nvSpPr>
          <p:cNvPr id="633949" name="Rectangle 93"/>
          <p:cNvSpPr>
            <a:spLocks noChangeArrowheads="1"/>
          </p:cNvSpPr>
          <p:nvPr/>
        </p:nvSpPr>
        <p:spPr bwMode="auto">
          <a:xfrm>
            <a:off x="2419350" y="5715000"/>
            <a:ext cx="1476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Z</a:t>
            </a:r>
            <a:endParaRPr lang="en-US" sz="2400" b="1" u="none" baseline="0"/>
          </a:p>
        </p:txBody>
      </p:sp>
      <p:sp>
        <p:nvSpPr>
          <p:cNvPr id="633950" name="Freeform 94"/>
          <p:cNvSpPr>
            <a:spLocks/>
          </p:cNvSpPr>
          <p:nvPr/>
        </p:nvSpPr>
        <p:spPr bwMode="auto">
          <a:xfrm>
            <a:off x="2468563" y="4486275"/>
            <a:ext cx="19050" cy="1162050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12" y="4"/>
              </a:cxn>
              <a:cxn ang="0">
                <a:pos x="10" y="2"/>
              </a:cxn>
              <a:cxn ang="0">
                <a:pos x="10" y="0"/>
              </a:cxn>
              <a:cxn ang="0">
                <a:pos x="4" y="0"/>
              </a:cxn>
              <a:cxn ang="0">
                <a:pos x="0" y="4"/>
              </a:cxn>
              <a:cxn ang="0">
                <a:pos x="0" y="730"/>
              </a:cxn>
              <a:cxn ang="0">
                <a:pos x="2" y="730"/>
              </a:cxn>
              <a:cxn ang="0">
                <a:pos x="4" y="732"/>
              </a:cxn>
              <a:cxn ang="0">
                <a:pos x="10" y="732"/>
              </a:cxn>
              <a:cxn ang="0">
                <a:pos x="10" y="730"/>
              </a:cxn>
              <a:cxn ang="0">
                <a:pos x="12" y="730"/>
              </a:cxn>
              <a:cxn ang="0">
                <a:pos x="12" y="726"/>
              </a:cxn>
              <a:cxn ang="0">
                <a:pos x="12" y="6"/>
              </a:cxn>
            </a:cxnLst>
            <a:rect l="0" t="0" r="r" b="b"/>
            <a:pathLst>
              <a:path w="12" h="732">
                <a:moveTo>
                  <a:pt x="12" y="6"/>
                </a:moveTo>
                <a:lnTo>
                  <a:pt x="12" y="4"/>
                </a:lnTo>
                <a:lnTo>
                  <a:pt x="10" y="2"/>
                </a:lnTo>
                <a:lnTo>
                  <a:pt x="10" y="0"/>
                </a:lnTo>
                <a:lnTo>
                  <a:pt x="4" y="0"/>
                </a:lnTo>
                <a:lnTo>
                  <a:pt x="0" y="4"/>
                </a:lnTo>
                <a:lnTo>
                  <a:pt x="0" y="730"/>
                </a:lnTo>
                <a:lnTo>
                  <a:pt x="2" y="730"/>
                </a:lnTo>
                <a:lnTo>
                  <a:pt x="4" y="732"/>
                </a:lnTo>
                <a:lnTo>
                  <a:pt x="10" y="732"/>
                </a:lnTo>
                <a:lnTo>
                  <a:pt x="10" y="730"/>
                </a:lnTo>
                <a:lnTo>
                  <a:pt x="12" y="730"/>
                </a:lnTo>
                <a:lnTo>
                  <a:pt x="12" y="726"/>
                </a:lnTo>
                <a:lnTo>
                  <a:pt x="12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3951" name="Freeform 95"/>
          <p:cNvSpPr>
            <a:spLocks/>
          </p:cNvSpPr>
          <p:nvPr/>
        </p:nvSpPr>
        <p:spPr bwMode="auto">
          <a:xfrm>
            <a:off x="2011363" y="4714875"/>
            <a:ext cx="19050" cy="1162050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12" y="4"/>
              </a:cxn>
              <a:cxn ang="0">
                <a:pos x="10" y="2"/>
              </a:cxn>
              <a:cxn ang="0">
                <a:pos x="10" y="0"/>
              </a:cxn>
              <a:cxn ang="0">
                <a:pos x="4" y="0"/>
              </a:cxn>
              <a:cxn ang="0">
                <a:pos x="0" y="4"/>
              </a:cxn>
              <a:cxn ang="0">
                <a:pos x="0" y="730"/>
              </a:cxn>
              <a:cxn ang="0">
                <a:pos x="2" y="730"/>
              </a:cxn>
              <a:cxn ang="0">
                <a:pos x="4" y="732"/>
              </a:cxn>
              <a:cxn ang="0">
                <a:pos x="10" y="732"/>
              </a:cxn>
              <a:cxn ang="0">
                <a:pos x="10" y="730"/>
              </a:cxn>
              <a:cxn ang="0">
                <a:pos x="12" y="730"/>
              </a:cxn>
              <a:cxn ang="0">
                <a:pos x="12" y="726"/>
              </a:cxn>
              <a:cxn ang="0">
                <a:pos x="12" y="6"/>
              </a:cxn>
            </a:cxnLst>
            <a:rect l="0" t="0" r="r" b="b"/>
            <a:pathLst>
              <a:path w="12" h="732">
                <a:moveTo>
                  <a:pt x="12" y="6"/>
                </a:moveTo>
                <a:lnTo>
                  <a:pt x="12" y="4"/>
                </a:lnTo>
                <a:lnTo>
                  <a:pt x="10" y="2"/>
                </a:lnTo>
                <a:lnTo>
                  <a:pt x="10" y="0"/>
                </a:lnTo>
                <a:lnTo>
                  <a:pt x="4" y="0"/>
                </a:lnTo>
                <a:lnTo>
                  <a:pt x="0" y="4"/>
                </a:lnTo>
                <a:lnTo>
                  <a:pt x="0" y="730"/>
                </a:lnTo>
                <a:lnTo>
                  <a:pt x="2" y="730"/>
                </a:lnTo>
                <a:lnTo>
                  <a:pt x="4" y="732"/>
                </a:lnTo>
                <a:lnTo>
                  <a:pt x="10" y="732"/>
                </a:lnTo>
                <a:lnTo>
                  <a:pt x="10" y="730"/>
                </a:lnTo>
                <a:lnTo>
                  <a:pt x="12" y="730"/>
                </a:lnTo>
                <a:lnTo>
                  <a:pt x="12" y="726"/>
                </a:lnTo>
                <a:lnTo>
                  <a:pt x="12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3952" name="Freeform 96"/>
          <p:cNvSpPr>
            <a:spLocks/>
          </p:cNvSpPr>
          <p:nvPr/>
        </p:nvSpPr>
        <p:spPr bwMode="auto">
          <a:xfrm>
            <a:off x="1268413" y="5172075"/>
            <a:ext cx="2133600" cy="19050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3" y="0"/>
              </a:cxn>
              <a:cxn ang="0">
                <a:pos x="0" y="4"/>
              </a:cxn>
              <a:cxn ang="0">
                <a:pos x="0" y="10"/>
              </a:cxn>
              <a:cxn ang="0">
                <a:pos x="1" y="10"/>
              </a:cxn>
              <a:cxn ang="0">
                <a:pos x="3" y="12"/>
              </a:cxn>
              <a:cxn ang="0">
                <a:pos x="1342" y="12"/>
              </a:cxn>
              <a:cxn ang="0">
                <a:pos x="1342" y="10"/>
              </a:cxn>
              <a:cxn ang="0">
                <a:pos x="1344" y="10"/>
              </a:cxn>
              <a:cxn ang="0">
                <a:pos x="1344" y="4"/>
              </a:cxn>
              <a:cxn ang="0">
                <a:pos x="1342" y="2"/>
              </a:cxn>
              <a:cxn ang="0">
                <a:pos x="1342" y="0"/>
              </a:cxn>
              <a:cxn ang="0">
                <a:pos x="1338" y="0"/>
              </a:cxn>
              <a:cxn ang="0">
                <a:pos x="5" y="0"/>
              </a:cxn>
            </a:cxnLst>
            <a:rect l="0" t="0" r="r" b="b"/>
            <a:pathLst>
              <a:path w="1344" h="12">
                <a:moveTo>
                  <a:pt x="5" y="0"/>
                </a:moveTo>
                <a:lnTo>
                  <a:pt x="3" y="0"/>
                </a:lnTo>
                <a:lnTo>
                  <a:pt x="0" y="4"/>
                </a:lnTo>
                <a:lnTo>
                  <a:pt x="0" y="10"/>
                </a:lnTo>
                <a:lnTo>
                  <a:pt x="1" y="10"/>
                </a:lnTo>
                <a:lnTo>
                  <a:pt x="3" y="12"/>
                </a:lnTo>
                <a:lnTo>
                  <a:pt x="1342" y="12"/>
                </a:lnTo>
                <a:lnTo>
                  <a:pt x="1342" y="10"/>
                </a:lnTo>
                <a:lnTo>
                  <a:pt x="1344" y="10"/>
                </a:lnTo>
                <a:lnTo>
                  <a:pt x="1344" y="4"/>
                </a:lnTo>
                <a:lnTo>
                  <a:pt x="1342" y="2"/>
                </a:lnTo>
                <a:lnTo>
                  <a:pt x="1342" y="0"/>
                </a:lnTo>
                <a:lnTo>
                  <a:pt x="1338" y="0"/>
                </a:lnTo>
                <a:lnTo>
                  <a:pt x="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3953" name="Rectangle 97"/>
          <p:cNvSpPr>
            <a:spLocks noChangeArrowheads="1"/>
          </p:cNvSpPr>
          <p:nvPr/>
        </p:nvSpPr>
        <p:spPr bwMode="auto">
          <a:xfrm>
            <a:off x="1905000" y="50053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sz="2400" b="1" u="none" baseline="0"/>
          </a:p>
        </p:txBody>
      </p:sp>
      <p:sp>
        <p:nvSpPr>
          <p:cNvPr id="633954" name="Rectangle 98"/>
          <p:cNvSpPr>
            <a:spLocks noChangeArrowheads="1"/>
          </p:cNvSpPr>
          <p:nvPr/>
        </p:nvSpPr>
        <p:spPr bwMode="auto">
          <a:xfrm>
            <a:off x="2362200" y="50053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55" name="Rectangle 99"/>
          <p:cNvSpPr>
            <a:spLocks noChangeArrowheads="1"/>
          </p:cNvSpPr>
          <p:nvPr/>
        </p:nvSpPr>
        <p:spPr bwMode="auto">
          <a:xfrm>
            <a:off x="2819400" y="50053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3</a:t>
            </a:r>
            <a:endParaRPr lang="en-US" sz="2400" b="1" u="none" baseline="0"/>
          </a:p>
        </p:txBody>
      </p:sp>
      <p:sp>
        <p:nvSpPr>
          <p:cNvPr id="633956" name="Rectangle 100"/>
          <p:cNvSpPr>
            <a:spLocks noChangeArrowheads="1"/>
          </p:cNvSpPr>
          <p:nvPr/>
        </p:nvSpPr>
        <p:spPr bwMode="auto">
          <a:xfrm>
            <a:off x="3276600" y="50053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2</a:t>
            </a:r>
            <a:endParaRPr lang="en-US" sz="2400" b="1" u="none" baseline="0"/>
          </a:p>
        </p:txBody>
      </p:sp>
      <p:sp>
        <p:nvSpPr>
          <p:cNvPr id="633957" name="Rectangle 101"/>
          <p:cNvSpPr>
            <a:spLocks noChangeArrowheads="1"/>
          </p:cNvSpPr>
          <p:nvPr/>
        </p:nvSpPr>
        <p:spPr bwMode="auto">
          <a:xfrm>
            <a:off x="1905000" y="54625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4</a:t>
            </a:r>
            <a:endParaRPr lang="en-US" sz="2400" b="1" u="none" baseline="0"/>
          </a:p>
        </p:txBody>
      </p:sp>
      <p:sp>
        <p:nvSpPr>
          <p:cNvPr id="633958" name="Rectangle 102"/>
          <p:cNvSpPr>
            <a:spLocks noChangeArrowheads="1"/>
          </p:cNvSpPr>
          <p:nvPr/>
        </p:nvSpPr>
        <p:spPr bwMode="auto">
          <a:xfrm>
            <a:off x="2362200" y="54625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5</a:t>
            </a:r>
            <a:endParaRPr lang="en-US" sz="2400" b="1" u="none" baseline="0"/>
          </a:p>
        </p:txBody>
      </p:sp>
      <p:sp>
        <p:nvSpPr>
          <p:cNvPr id="633959" name="Rectangle 103"/>
          <p:cNvSpPr>
            <a:spLocks noChangeArrowheads="1"/>
          </p:cNvSpPr>
          <p:nvPr/>
        </p:nvSpPr>
        <p:spPr bwMode="auto">
          <a:xfrm>
            <a:off x="2819400" y="54625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7</a:t>
            </a:r>
            <a:endParaRPr lang="en-US" sz="2400" b="1" u="none" baseline="0"/>
          </a:p>
        </p:txBody>
      </p:sp>
      <p:sp>
        <p:nvSpPr>
          <p:cNvPr id="633960" name="Rectangle 104"/>
          <p:cNvSpPr>
            <a:spLocks noChangeArrowheads="1"/>
          </p:cNvSpPr>
          <p:nvPr/>
        </p:nvSpPr>
        <p:spPr bwMode="auto">
          <a:xfrm>
            <a:off x="3276600" y="54625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6</a:t>
            </a:r>
            <a:endParaRPr lang="en-US" sz="2400" b="1" u="none" baseline="0"/>
          </a:p>
        </p:txBody>
      </p:sp>
      <p:sp>
        <p:nvSpPr>
          <p:cNvPr id="633961" name="Rectangle 105"/>
          <p:cNvSpPr>
            <a:spLocks noChangeArrowheads="1"/>
          </p:cNvSpPr>
          <p:nvPr/>
        </p:nvSpPr>
        <p:spPr bwMode="auto">
          <a:xfrm>
            <a:off x="1733550" y="52244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62" name="Rectangle 106"/>
          <p:cNvSpPr>
            <a:spLocks noChangeArrowheads="1"/>
          </p:cNvSpPr>
          <p:nvPr/>
        </p:nvSpPr>
        <p:spPr bwMode="auto">
          <a:xfrm>
            <a:off x="2190750" y="47672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63" name="Rectangle 107"/>
          <p:cNvSpPr>
            <a:spLocks noChangeArrowheads="1"/>
          </p:cNvSpPr>
          <p:nvPr/>
        </p:nvSpPr>
        <p:spPr bwMode="auto">
          <a:xfrm>
            <a:off x="2647950" y="52244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64" name="Rectangle 108"/>
          <p:cNvSpPr>
            <a:spLocks noChangeArrowheads="1"/>
          </p:cNvSpPr>
          <p:nvPr/>
        </p:nvSpPr>
        <p:spPr bwMode="auto">
          <a:xfrm>
            <a:off x="3105150" y="47672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65" name="Freeform 109"/>
          <p:cNvSpPr>
            <a:spLocks/>
          </p:cNvSpPr>
          <p:nvPr/>
        </p:nvSpPr>
        <p:spPr bwMode="auto">
          <a:xfrm>
            <a:off x="2935288" y="4724400"/>
            <a:ext cx="17462" cy="1162050"/>
          </a:xfrm>
          <a:custGeom>
            <a:avLst/>
            <a:gdLst/>
            <a:ahLst/>
            <a:cxnLst>
              <a:cxn ang="0">
                <a:pos x="11" y="6"/>
              </a:cxn>
              <a:cxn ang="0">
                <a:pos x="11" y="4"/>
              </a:cxn>
              <a:cxn ang="0">
                <a:pos x="10" y="2"/>
              </a:cxn>
              <a:cxn ang="0">
                <a:pos x="10" y="0"/>
              </a:cxn>
              <a:cxn ang="0">
                <a:pos x="4" y="0"/>
              </a:cxn>
              <a:cxn ang="0">
                <a:pos x="0" y="4"/>
              </a:cxn>
              <a:cxn ang="0">
                <a:pos x="0" y="730"/>
              </a:cxn>
              <a:cxn ang="0">
                <a:pos x="2" y="730"/>
              </a:cxn>
              <a:cxn ang="0">
                <a:pos x="4" y="732"/>
              </a:cxn>
              <a:cxn ang="0">
                <a:pos x="10" y="732"/>
              </a:cxn>
              <a:cxn ang="0">
                <a:pos x="10" y="730"/>
              </a:cxn>
              <a:cxn ang="0">
                <a:pos x="11" y="730"/>
              </a:cxn>
              <a:cxn ang="0">
                <a:pos x="11" y="726"/>
              </a:cxn>
              <a:cxn ang="0">
                <a:pos x="11" y="6"/>
              </a:cxn>
            </a:cxnLst>
            <a:rect l="0" t="0" r="r" b="b"/>
            <a:pathLst>
              <a:path w="11" h="732">
                <a:moveTo>
                  <a:pt x="11" y="6"/>
                </a:moveTo>
                <a:lnTo>
                  <a:pt x="11" y="4"/>
                </a:lnTo>
                <a:lnTo>
                  <a:pt x="10" y="2"/>
                </a:lnTo>
                <a:lnTo>
                  <a:pt x="10" y="0"/>
                </a:lnTo>
                <a:lnTo>
                  <a:pt x="4" y="0"/>
                </a:lnTo>
                <a:lnTo>
                  <a:pt x="0" y="4"/>
                </a:lnTo>
                <a:lnTo>
                  <a:pt x="0" y="730"/>
                </a:lnTo>
                <a:lnTo>
                  <a:pt x="2" y="730"/>
                </a:lnTo>
                <a:lnTo>
                  <a:pt x="4" y="732"/>
                </a:lnTo>
                <a:lnTo>
                  <a:pt x="10" y="732"/>
                </a:lnTo>
                <a:lnTo>
                  <a:pt x="10" y="730"/>
                </a:lnTo>
                <a:lnTo>
                  <a:pt x="11" y="730"/>
                </a:lnTo>
                <a:lnTo>
                  <a:pt x="11" y="726"/>
                </a:lnTo>
                <a:lnTo>
                  <a:pt x="11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3966" name="Rectangle 110"/>
          <p:cNvSpPr>
            <a:spLocks noChangeArrowheads="1"/>
          </p:cNvSpPr>
          <p:nvPr/>
        </p:nvSpPr>
        <p:spPr bwMode="auto">
          <a:xfrm>
            <a:off x="1219200" y="4343400"/>
            <a:ext cx="160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S</a:t>
            </a:r>
            <a:endParaRPr lang="en-US" sz="2400" b="1" u="none" baseline="0"/>
          </a:p>
        </p:txBody>
      </p:sp>
      <p:sp>
        <p:nvSpPr>
          <p:cNvPr id="633967" name="Freeform 111"/>
          <p:cNvSpPr>
            <a:spLocks/>
          </p:cNvSpPr>
          <p:nvPr/>
        </p:nvSpPr>
        <p:spPr bwMode="auto">
          <a:xfrm>
            <a:off x="4641850" y="4714875"/>
            <a:ext cx="1847850" cy="923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82"/>
              </a:cxn>
              <a:cxn ang="0">
                <a:pos x="1164" y="582"/>
              </a:cxn>
              <a:cxn ang="0">
                <a:pos x="1164" y="0"/>
              </a:cxn>
              <a:cxn ang="0">
                <a:pos x="0" y="0"/>
              </a:cxn>
              <a:cxn ang="0">
                <a:pos x="6" y="12"/>
              </a:cxn>
              <a:cxn ang="0">
                <a:pos x="1158" y="12"/>
              </a:cxn>
              <a:cxn ang="0">
                <a:pos x="1152" y="6"/>
              </a:cxn>
              <a:cxn ang="0">
                <a:pos x="1152" y="577"/>
              </a:cxn>
              <a:cxn ang="0">
                <a:pos x="1158" y="571"/>
              </a:cxn>
              <a:cxn ang="0">
                <a:pos x="6" y="571"/>
              </a:cxn>
              <a:cxn ang="0">
                <a:pos x="12" y="577"/>
              </a:cxn>
              <a:cxn ang="0">
                <a:pos x="12" y="6"/>
              </a:cxn>
              <a:cxn ang="0">
                <a:pos x="6" y="12"/>
              </a:cxn>
              <a:cxn ang="0">
                <a:pos x="0" y="0"/>
              </a:cxn>
            </a:cxnLst>
            <a:rect l="0" t="0" r="r" b="b"/>
            <a:pathLst>
              <a:path w="1164" h="582">
                <a:moveTo>
                  <a:pt x="0" y="0"/>
                </a:moveTo>
                <a:lnTo>
                  <a:pt x="0" y="582"/>
                </a:lnTo>
                <a:lnTo>
                  <a:pt x="1164" y="582"/>
                </a:lnTo>
                <a:lnTo>
                  <a:pt x="1164" y="0"/>
                </a:lnTo>
                <a:lnTo>
                  <a:pt x="0" y="0"/>
                </a:lnTo>
                <a:lnTo>
                  <a:pt x="6" y="12"/>
                </a:lnTo>
                <a:lnTo>
                  <a:pt x="1158" y="12"/>
                </a:lnTo>
                <a:lnTo>
                  <a:pt x="1152" y="6"/>
                </a:lnTo>
                <a:lnTo>
                  <a:pt x="1152" y="577"/>
                </a:lnTo>
                <a:lnTo>
                  <a:pt x="1158" y="571"/>
                </a:lnTo>
                <a:lnTo>
                  <a:pt x="6" y="571"/>
                </a:lnTo>
                <a:lnTo>
                  <a:pt x="12" y="577"/>
                </a:lnTo>
                <a:lnTo>
                  <a:pt x="12" y="6"/>
                </a:lnTo>
                <a:lnTo>
                  <a:pt x="6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3968" name="Rectangle 112"/>
          <p:cNvSpPr>
            <a:spLocks noChangeArrowheads="1"/>
          </p:cNvSpPr>
          <p:nvPr/>
        </p:nvSpPr>
        <p:spPr bwMode="auto">
          <a:xfrm>
            <a:off x="4370388" y="5200650"/>
            <a:ext cx="160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X</a:t>
            </a:r>
            <a:endParaRPr lang="en-US" sz="2400" b="1" u="none" baseline="0"/>
          </a:p>
        </p:txBody>
      </p:sp>
      <p:sp>
        <p:nvSpPr>
          <p:cNvPr id="633969" name="Rectangle 113"/>
          <p:cNvSpPr>
            <a:spLocks noChangeArrowheads="1"/>
          </p:cNvSpPr>
          <p:nvPr/>
        </p:nvSpPr>
        <p:spPr bwMode="auto">
          <a:xfrm>
            <a:off x="5965825" y="4343400"/>
            <a:ext cx="160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Y</a:t>
            </a:r>
            <a:endParaRPr lang="en-US" sz="2400" b="1" u="none" baseline="0"/>
          </a:p>
        </p:txBody>
      </p:sp>
      <p:sp>
        <p:nvSpPr>
          <p:cNvPr id="633970" name="Rectangle 114"/>
          <p:cNvSpPr>
            <a:spLocks noChangeArrowheads="1"/>
          </p:cNvSpPr>
          <p:nvPr/>
        </p:nvSpPr>
        <p:spPr bwMode="auto">
          <a:xfrm>
            <a:off x="5508625" y="5715000"/>
            <a:ext cx="1476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Z</a:t>
            </a:r>
            <a:endParaRPr lang="en-US" sz="2400" b="1" u="none" baseline="0"/>
          </a:p>
        </p:txBody>
      </p:sp>
      <p:sp>
        <p:nvSpPr>
          <p:cNvPr id="633971" name="Freeform 115"/>
          <p:cNvSpPr>
            <a:spLocks/>
          </p:cNvSpPr>
          <p:nvPr/>
        </p:nvSpPr>
        <p:spPr bwMode="auto">
          <a:xfrm>
            <a:off x="5556250" y="4486275"/>
            <a:ext cx="19050" cy="1162050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12" y="4"/>
              </a:cxn>
              <a:cxn ang="0">
                <a:pos x="10" y="2"/>
              </a:cxn>
              <a:cxn ang="0">
                <a:pos x="10" y="0"/>
              </a:cxn>
              <a:cxn ang="0">
                <a:pos x="4" y="0"/>
              </a:cxn>
              <a:cxn ang="0">
                <a:pos x="0" y="4"/>
              </a:cxn>
              <a:cxn ang="0">
                <a:pos x="0" y="730"/>
              </a:cxn>
              <a:cxn ang="0">
                <a:pos x="2" y="730"/>
              </a:cxn>
              <a:cxn ang="0">
                <a:pos x="4" y="732"/>
              </a:cxn>
              <a:cxn ang="0">
                <a:pos x="10" y="732"/>
              </a:cxn>
              <a:cxn ang="0">
                <a:pos x="10" y="730"/>
              </a:cxn>
              <a:cxn ang="0">
                <a:pos x="12" y="730"/>
              </a:cxn>
              <a:cxn ang="0">
                <a:pos x="12" y="726"/>
              </a:cxn>
              <a:cxn ang="0">
                <a:pos x="12" y="6"/>
              </a:cxn>
            </a:cxnLst>
            <a:rect l="0" t="0" r="r" b="b"/>
            <a:pathLst>
              <a:path w="12" h="732">
                <a:moveTo>
                  <a:pt x="12" y="6"/>
                </a:moveTo>
                <a:lnTo>
                  <a:pt x="12" y="4"/>
                </a:lnTo>
                <a:lnTo>
                  <a:pt x="10" y="2"/>
                </a:lnTo>
                <a:lnTo>
                  <a:pt x="10" y="0"/>
                </a:lnTo>
                <a:lnTo>
                  <a:pt x="4" y="0"/>
                </a:lnTo>
                <a:lnTo>
                  <a:pt x="0" y="4"/>
                </a:lnTo>
                <a:lnTo>
                  <a:pt x="0" y="730"/>
                </a:lnTo>
                <a:lnTo>
                  <a:pt x="2" y="730"/>
                </a:lnTo>
                <a:lnTo>
                  <a:pt x="4" y="732"/>
                </a:lnTo>
                <a:lnTo>
                  <a:pt x="10" y="732"/>
                </a:lnTo>
                <a:lnTo>
                  <a:pt x="10" y="730"/>
                </a:lnTo>
                <a:lnTo>
                  <a:pt x="12" y="730"/>
                </a:lnTo>
                <a:lnTo>
                  <a:pt x="12" y="726"/>
                </a:lnTo>
                <a:lnTo>
                  <a:pt x="12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3972" name="Freeform 116"/>
          <p:cNvSpPr>
            <a:spLocks/>
          </p:cNvSpPr>
          <p:nvPr/>
        </p:nvSpPr>
        <p:spPr bwMode="auto">
          <a:xfrm>
            <a:off x="5099050" y="4714875"/>
            <a:ext cx="19050" cy="1162050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12" y="4"/>
              </a:cxn>
              <a:cxn ang="0">
                <a:pos x="10" y="2"/>
              </a:cxn>
              <a:cxn ang="0">
                <a:pos x="10" y="0"/>
              </a:cxn>
              <a:cxn ang="0">
                <a:pos x="4" y="0"/>
              </a:cxn>
              <a:cxn ang="0">
                <a:pos x="0" y="4"/>
              </a:cxn>
              <a:cxn ang="0">
                <a:pos x="0" y="730"/>
              </a:cxn>
              <a:cxn ang="0">
                <a:pos x="2" y="730"/>
              </a:cxn>
              <a:cxn ang="0">
                <a:pos x="4" y="732"/>
              </a:cxn>
              <a:cxn ang="0">
                <a:pos x="10" y="732"/>
              </a:cxn>
              <a:cxn ang="0">
                <a:pos x="10" y="730"/>
              </a:cxn>
              <a:cxn ang="0">
                <a:pos x="12" y="730"/>
              </a:cxn>
              <a:cxn ang="0">
                <a:pos x="12" y="726"/>
              </a:cxn>
              <a:cxn ang="0">
                <a:pos x="12" y="6"/>
              </a:cxn>
            </a:cxnLst>
            <a:rect l="0" t="0" r="r" b="b"/>
            <a:pathLst>
              <a:path w="12" h="732">
                <a:moveTo>
                  <a:pt x="12" y="6"/>
                </a:moveTo>
                <a:lnTo>
                  <a:pt x="12" y="4"/>
                </a:lnTo>
                <a:lnTo>
                  <a:pt x="10" y="2"/>
                </a:lnTo>
                <a:lnTo>
                  <a:pt x="10" y="0"/>
                </a:lnTo>
                <a:lnTo>
                  <a:pt x="4" y="0"/>
                </a:lnTo>
                <a:lnTo>
                  <a:pt x="0" y="4"/>
                </a:lnTo>
                <a:lnTo>
                  <a:pt x="0" y="730"/>
                </a:lnTo>
                <a:lnTo>
                  <a:pt x="2" y="730"/>
                </a:lnTo>
                <a:lnTo>
                  <a:pt x="4" y="732"/>
                </a:lnTo>
                <a:lnTo>
                  <a:pt x="10" y="732"/>
                </a:lnTo>
                <a:lnTo>
                  <a:pt x="10" y="730"/>
                </a:lnTo>
                <a:lnTo>
                  <a:pt x="12" y="730"/>
                </a:lnTo>
                <a:lnTo>
                  <a:pt x="12" y="726"/>
                </a:lnTo>
                <a:lnTo>
                  <a:pt x="12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3973" name="Freeform 117"/>
          <p:cNvSpPr>
            <a:spLocks/>
          </p:cNvSpPr>
          <p:nvPr/>
        </p:nvSpPr>
        <p:spPr bwMode="auto">
          <a:xfrm>
            <a:off x="4356100" y="5172075"/>
            <a:ext cx="2133600" cy="1905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4" y="0"/>
              </a:cxn>
              <a:cxn ang="0">
                <a:pos x="0" y="4"/>
              </a:cxn>
              <a:cxn ang="0">
                <a:pos x="0" y="10"/>
              </a:cxn>
              <a:cxn ang="0">
                <a:pos x="2" y="10"/>
              </a:cxn>
              <a:cxn ang="0">
                <a:pos x="4" y="12"/>
              </a:cxn>
              <a:cxn ang="0">
                <a:pos x="1342" y="12"/>
              </a:cxn>
              <a:cxn ang="0">
                <a:pos x="1342" y="10"/>
              </a:cxn>
              <a:cxn ang="0">
                <a:pos x="1344" y="10"/>
              </a:cxn>
              <a:cxn ang="0">
                <a:pos x="1344" y="4"/>
              </a:cxn>
              <a:cxn ang="0">
                <a:pos x="1342" y="2"/>
              </a:cxn>
              <a:cxn ang="0">
                <a:pos x="1342" y="0"/>
              </a:cxn>
              <a:cxn ang="0">
                <a:pos x="1338" y="0"/>
              </a:cxn>
              <a:cxn ang="0">
                <a:pos x="6" y="0"/>
              </a:cxn>
            </a:cxnLst>
            <a:rect l="0" t="0" r="r" b="b"/>
            <a:pathLst>
              <a:path w="1344" h="12">
                <a:moveTo>
                  <a:pt x="6" y="0"/>
                </a:moveTo>
                <a:lnTo>
                  <a:pt x="4" y="0"/>
                </a:lnTo>
                <a:lnTo>
                  <a:pt x="0" y="4"/>
                </a:lnTo>
                <a:lnTo>
                  <a:pt x="0" y="10"/>
                </a:lnTo>
                <a:lnTo>
                  <a:pt x="2" y="10"/>
                </a:lnTo>
                <a:lnTo>
                  <a:pt x="4" y="12"/>
                </a:lnTo>
                <a:lnTo>
                  <a:pt x="1342" y="12"/>
                </a:lnTo>
                <a:lnTo>
                  <a:pt x="1342" y="10"/>
                </a:lnTo>
                <a:lnTo>
                  <a:pt x="1344" y="10"/>
                </a:lnTo>
                <a:lnTo>
                  <a:pt x="1344" y="4"/>
                </a:lnTo>
                <a:lnTo>
                  <a:pt x="1342" y="2"/>
                </a:lnTo>
                <a:lnTo>
                  <a:pt x="1342" y="0"/>
                </a:lnTo>
                <a:lnTo>
                  <a:pt x="1338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3974" name="Rectangle 118"/>
          <p:cNvSpPr>
            <a:spLocks noChangeArrowheads="1"/>
          </p:cNvSpPr>
          <p:nvPr/>
        </p:nvSpPr>
        <p:spPr bwMode="auto">
          <a:xfrm>
            <a:off x="4992688" y="50053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sz="2400" b="1" u="none" baseline="0"/>
          </a:p>
        </p:txBody>
      </p:sp>
      <p:sp>
        <p:nvSpPr>
          <p:cNvPr id="633975" name="Rectangle 119"/>
          <p:cNvSpPr>
            <a:spLocks noChangeArrowheads="1"/>
          </p:cNvSpPr>
          <p:nvPr/>
        </p:nvSpPr>
        <p:spPr bwMode="auto">
          <a:xfrm>
            <a:off x="5449888" y="50053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76" name="Rectangle 120"/>
          <p:cNvSpPr>
            <a:spLocks noChangeArrowheads="1"/>
          </p:cNvSpPr>
          <p:nvPr/>
        </p:nvSpPr>
        <p:spPr bwMode="auto">
          <a:xfrm>
            <a:off x="5907088" y="50053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3</a:t>
            </a:r>
            <a:endParaRPr lang="en-US" sz="2400" b="1" u="none" baseline="0"/>
          </a:p>
        </p:txBody>
      </p:sp>
      <p:sp>
        <p:nvSpPr>
          <p:cNvPr id="633977" name="Rectangle 121"/>
          <p:cNvSpPr>
            <a:spLocks noChangeArrowheads="1"/>
          </p:cNvSpPr>
          <p:nvPr/>
        </p:nvSpPr>
        <p:spPr bwMode="auto">
          <a:xfrm>
            <a:off x="6364288" y="50053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2</a:t>
            </a:r>
            <a:endParaRPr lang="en-US" sz="2400" b="1" u="none" baseline="0"/>
          </a:p>
        </p:txBody>
      </p:sp>
      <p:sp>
        <p:nvSpPr>
          <p:cNvPr id="633978" name="Rectangle 122"/>
          <p:cNvSpPr>
            <a:spLocks noChangeArrowheads="1"/>
          </p:cNvSpPr>
          <p:nvPr/>
        </p:nvSpPr>
        <p:spPr bwMode="auto">
          <a:xfrm>
            <a:off x="4992688" y="54625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4</a:t>
            </a:r>
            <a:endParaRPr lang="en-US" sz="2400" b="1" u="none" baseline="0"/>
          </a:p>
        </p:txBody>
      </p:sp>
      <p:sp>
        <p:nvSpPr>
          <p:cNvPr id="633979" name="Rectangle 123"/>
          <p:cNvSpPr>
            <a:spLocks noChangeArrowheads="1"/>
          </p:cNvSpPr>
          <p:nvPr/>
        </p:nvSpPr>
        <p:spPr bwMode="auto">
          <a:xfrm>
            <a:off x="5449888" y="54625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5</a:t>
            </a:r>
            <a:endParaRPr lang="en-US" sz="2400" b="1" u="none" baseline="0"/>
          </a:p>
        </p:txBody>
      </p:sp>
      <p:sp>
        <p:nvSpPr>
          <p:cNvPr id="633980" name="Rectangle 124"/>
          <p:cNvSpPr>
            <a:spLocks noChangeArrowheads="1"/>
          </p:cNvSpPr>
          <p:nvPr/>
        </p:nvSpPr>
        <p:spPr bwMode="auto">
          <a:xfrm>
            <a:off x="5907088" y="54625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7</a:t>
            </a:r>
            <a:endParaRPr lang="en-US" sz="2400" b="1" u="none" baseline="0"/>
          </a:p>
        </p:txBody>
      </p:sp>
      <p:sp>
        <p:nvSpPr>
          <p:cNvPr id="633981" name="Rectangle 125"/>
          <p:cNvSpPr>
            <a:spLocks noChangeArrowheads="1"/>
          </p:cNvSpPr>
          <p:nvPr/>
        </p:nvSpPr>
        <p:spPr bwMode="auto">
          <a:xfrm>
            <a:off x="6364288" y="54625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6</a:t>
            </a:r>
            <a:endParaRPr lang="en-US" sz="2400" b="1" u="none" baseline="0"/>
          </a:p>
        </p:txBody>
      </p:sp>
      <p:sp>
        <p:nvSpPr>
          <p:cNvPr id="633982" name="Rectangle 126"/>
          <p:cNvSpPr>
            <a:spLocks noChangeArrowheads="1"/>
          </p:cNvSpPr>
          <p:nvPr/>
        </p:nvSpPr>
        <p:spPr bwMode="auto">
          <a:xfrm>
            <a:off x="5280025" y="52244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83" name="Rectangle 127"/>
          <p:cNvSpPr>
            <a:spLocks noChangeArrowheads="1"/>
          </p:cNvSpPr>
          <p:nvPr/>
        </p:nvSpPr>
        <p:spPr bwMode="auto">
          <a:xfrm>
            <a:off x="6194425" y="52244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84" name="Rectangle 128"/>
          <p:cNvSpPr>
            <a:spLocks noChangeArrowheads="1"/>
          </p:cNvSpPr>
          <p:nvPr/>
        </p:nvSpPr>
        <p:spPr bwMode="auto">
          <a:xfrm>
            <a:off x="5737225" y="52244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85" name="Rectangle 129"/>
          <p:cNvSpPr>
            <a:spLocks noChangeArrowheads="1"/>
          </p:cNvSpPr>
          <p:nvPr/>
        </p:nvSpPr>
        <p:spPr bwMode="auto">
          <a:xfrm>
            <a:off x="5737225" y="47672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86" name="Freeform 130"/>
          <p:cNvSpPr>
            <a:spLocks/>
          </p:cNvSpPr>
          <p:nvPr/>
        </p:nvSpPr>
        <p:spPr bwMode="auto">
          <a:xfrm>
            <a:off x="6022975" y="4724400"/>
            <a:ext cx="19050" cy="1162050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12" y="4"/>
              </a:cxn>
              <a:cxn ang="0">
                <a:pos x="10" y="2"/>
              </a:cxn>
              <a:cxn ang="0">
                <a:pos x="10" y="0"/>
              </a:cxn>
              <a:cxn ang="0">
                <a:pos x="4" y="0"/>
              </a:cxn>
              <a:cxn ang="0">
                <a:pos x="0" y="4"/>
              </a:cxn>
              <a:cxn ang="0">
                <a:pos x="0" y="730"/>
              </a:cxn>
              <a:cxn ang="0">
                <a:pos x="2" y="730"/>
              </a:cxn>
              <a:cxn ang="0">
                <a:pos x="4" y="732"/>
              </a:cxn>
              <a:cxn ang="0">
                <a:pos x="10" y="732"/>
              </a:cxn>
              <a:cxn ang="0">
                <a:pos x="10" y="730"/>
              </a:cxn>
              <a:cxn ang="0">
                <a:pos x="12" y="730"/>
              </a:cxn>
              <a:cxn ang="0">
                <a:pos x="12" y="726"/>
              </a:cxn>
              <a:cxn ang="0">
                <a:pos x="12" y="6"/>
              </a:cxn>
            </a:cxnLst>
            <a:rect l="0" t="0" r="r" b="b"/>
            <a:pathLst>
              <a:path w="12" h="732">
                <a:moveTo>
                  <a:pt x="12" y="6"/>
                </a:moveTo>
                <a:lnTo>
                  <a:pt x="12" y="4"/>
                </a:lnTo>
                <a:lnTo>
                  <a:pt x="10" y="2"/>
                </a:lnTo>
                <a:lnTo>
                  <a:pt x="10" y="0"/>
                </a:lnTo>
                <a:lnTo>
                  <a:pt x="4" y="0"/>
                </a:lnTo>
                <a:lnTo>
                  <a:pt x="0" y="4"/>
                </a:lnTo>
                <a:lnTo>
                  <a:pt x="0" y="730"/>
                </a:lnTo>
                <a:lnTo>
                  <a:pt x="2" y="730"/>
                </a:lnTo>
                <a:lnTo>
                  <a:pt x="4" y="732"/>
                </a:lnTo>
                <a:lnTo>
                  <a:pt x="10" y="732"/>
                </a:lnTo>
                <a:lnTo>
                  <a:pt x="10" y="730"/>
                </a:lnTo>
                <a:lnTo>
                  <a:pt x="12" y="730"/>
                </a:lnTo>
                <a:lnTo>
                  <a:pt x="12" y="726"/>
                </a:lnTo>
                <a:lnTo>
                  <a:pt x="12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3987" name="Rectangle 131"/>
          <p:cNvSpPr>
            <a:spLocks noChangeArrowheads="1"/>
          </p:cNvSpPr>
          <p:nvPr/>
        </p:nvSpPr>
        <p:spPr bwMode="auto">
          <a:xfrm>
            <a:off x="4306888" y="4343400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C</a:t>
            </a:r>
            <a:endParaRPr lang="en-US" sz="2400" b="1" u="none" baseline="0"/>
          </a:p>
        </p:txBody>
      </p:sp>
      <p:sp>
        <p:nvSpPr>
          <p:cNvPr id="633991" name="AutoShape 135"/>
          <p:cNvSpPr>
            <a:spLocks noChangeArrowheads="1"/>
          </p:cNvSpPr>
          <p:nvPr/>
        </p:nvSpPr>
        <p:spPr bwMode="auto">
          <a:xfrm>
            <a:off x="5156200" y="5207000"/>
            <a:ext cx="774700" cy="3429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33992" name="AutoShape 136"/>
          <p:cNvSpPr>
            <a:spLocks noChangeArrowheads="1"/>
          </p:cNvSpPr>
          <p:nvPr/>
        </p:nvSpPr>
        <p:spPr bwMode="auto">
          <a:xfrm>
            <a:off x="5651500" y="5232400"/>
            <a:ext cx="774700" cy="3429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33993" name="AutoShape 137"/>
          <p:cNvSpPr>
            <a:spLocks noChangeArrowheads="1"/>
          </p:cNvSpPr>
          <p:nvPr/>
        </p:nvSpPr>
        <p:spPr bwMode="auto">
          <a:xfrm rot="-5400000">
            <a:off x="5410200" y="4991100"/>
            <a:ext cx="774700" cy="3429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01E4EDBB-51DC-4803-87F8-DB5C943F9F06}" type="slidenum">
              <a:rPr lang="en-US"/>
              <a:pPr/>
              <a:t>12</a:t>
            </a:fld>
            <a:endParaRPr lang="en-US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Equations: Full-Adder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/>
              <a:t>From the K-Map, we get: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endParaRPr lang="en-US" sz="2400"/>
          </a:p>
          <a:p>
            <a:pPr marL="342900" indent="-342900">
              <a:lnSpc>
                <a:spcPct val="90000"/>
              </a:lnSpc>
            </a:pPr>
            <a:r>
              <a:rPr lang="en-US" sz="2400"/>
              <a:t>The S function is the three-bit XOR function (Odd Function):</a:t>
            </a:r>
          </a:p>
          <a:p>
            <a:pPr marL="342900" indent="-342900">
              <a:lnSpc>
                <a:spcPct val="90000"/>
              </a:lnSpc>
            </a:pPr>
            <a:endParaRPr lang="en-US" sz="240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400"/>
              <a:t>The Carry bit C is 1 if both X and Y are 1 (the sum is 2), or if the sum is 1 and a carry-in (Z) occurs.   Thus C can be re-written as:</a:t>
            </a:r>
          </a:p>
          <a:p>
            <a:pPr marL="342900" indent="-342900">
              <a:lnSpc>
                <a:spcPct val="90000"/>
              </a:lnSpc>
            </a:pPr>
            <a:endParaRPr lang="en-US" sz="24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The term X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/>
              <a:t>Y   is </a:t>
            </a:r>
            <a:r>
              <a:rPr lang="en-US" sz="2400" i="1"/>
              <a:t>carry generate</a:t>
            </a:r>
            <a:r>
              <a:rPr lang="en-US" sz="2400"/>
              <a:t>.</a:t>
            </a:r>
          </a:p>
          <a:p>
            <a:pPr marL="342900" indent="-342900">
              <a:lnSpc>
                <a:spcPct val="90000"/>
              </a:lnSpc>
            </a:pPr>
            <a:r>
              <a:rPr lang="en-US" sz="2400"/>
              <a:t>The term X</a:t>
            </a:r>
            <a:r>
              <a:rPr lang="en-US" sz="2400">
                <a:sym typeface="Symbol" pitchFamily="18" charset="2"/>
              </a:rPr>
              <a:t></a:t>
            </a:r>
            <a:r>
              <a:rPr lang="en-US" sz="2400"/>
              <a:t>Y  is </a:t>
            </a:r>
            <a:r>
              <a:rPr lang="en-US" sz="2400" i="1"/>
              <a:t>carry propagate</a:t>
            </a:r>
            <a:r>
              <a:rPr lang="en-US" sz="2400"/>
              <a:t>.</a:t>
            </a:r>
          </a:p>
        </p:txBody>
      </p:sp>
      <p:grpSp>
        <p:nvGrpSpPr>
          <p:cNvPr id="634884" name="Group 4"/>
          <p:cNvGrpSpPr>
            <a:grpSpLocks/>
          </p:cNvGrpSpPr>
          <p:nvPr/>
        </p:nvGrpSpPr>
        <p:grpSpPr bwMode="auto">
          <a:xfrm>
            <a:off x="1563688" y="1703388"/>
            <a:ext cx="5089525" cy="822325"/>
            <a:chOff x="985" y="1161"/>
            <a:chExt cx="3206" cy="518"/>
          </a:xfrm>
        </p:grpSpPr>
        <p:sp>
          <p:nvSpPr>
            <p:cNvPr id="634885" name="Line 5"/>
            <p:cNvSpPr>
              <a:spLocks noChangeShapeType="1"/>
            </p:cNvSpPr>
            <p:nvPr/>
          </p:nvSpPr>
          <p:spPr bwMode="auto">
            <a:xfrm>
              <a:off x="1550" y="1195"/>
              <a:ext cx="15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886" name="Line 6"/>
            <p:cNvSpPr>
              <a:spLocks noChangeShapeType="1"/>
            </p:cNvSpPr>
            <p:nvPr/>
          </p:nvSpPr>
          <p:spPr bwMode="auto">
            <a:xfrm>
              <a:off x="1744" y="1195"/>
              <a:ext cx="1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887" name="Line 7"/>
            <p:cNvSpPr>
              <a:spLocks noChangeShapeType="1"/>
            </p:cNvSpPr>
            <p:nvPr/>
          </p:nvSpPr>
          <p:spPr bwMode="auto">
            <a:xfrm>
              <a:off x="2104" y="1195"/>
              <a:ext cx="15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888" name="Line 8"/>
            <p:cNvSpPr>
              <a:spLocks noChangeShapeType="1"/>
            </p:cNvSpPr>
            <p:nvPr/>
          </p:nvSpPr>
          <p:spPr bwMode="auto">
            <a:xfrm>
              <a:off x="2497" y="1195"/>
              <a:ext cx="18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889" name="Line 9"/>
            <p:cNvSpPr>
              <a:spLocks noChangeShapeType="1"/>
            </p:cNvSpPr>
            <p:nvPr/>
          </p:nvSpPr>
          <p:spPr bwMode="auto">
            <a:xfrm>
              <a:off x="2898" y="1195"/>
              <a:ext cx="15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890" name="Line 10"/>
            <p:cNvSpPr>
              <a:spLocks noChangeShapeType="1"/>
            </p:cNvSpPr>
            <p:nvPr/>
          </p:nvSpPr>
          <p:spPr bwMode="auto">
            <a:xfrm>
              <a:off x="3097" y="1195"/>
              <a:ext cx="15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891" name="Rectangle 11"/>
            <p:cNvSpPr>
              <a:spLocks noChangeArrowheads="1"/>
            </p:cNvSpPr>
            <p:nvPr/>
          </p:nvSpPr>
          <p:spPr bwMode="auto">
            <a:xfrm>
              <a:off x="2681" y="141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892" name="Rectangle 12"/>
            <p:cNvSpPr>
              <a:spLocks noChangeArrowheads="1"/>
            </p:cNvSpPr>
            <p:nvPr/>
          </p:nvSpPr>
          <p:spPr bwMode="auto">
            <a:xfrm>
              <a:off x="2487" y="141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893" name="Rectangle 13"/>
            <p:cNvSpPr>
              <a:spLocks noChangeArrowheads="1"/>
            </p:cNvSpPr>
            <p:nvPr/>
          </p:nvSpPr>
          <p:spPr bwMode="auto">
            <a:xfrm>
              <a:off x="2137" y="141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894" name="Rectangle 14"/>
            <p:cNvSpPr>
              <a:spLocks noChangeArrowheads="1"/>
            </p:cNvSpPr>
            <p:nvPr/>
          </p:nvSpPr>
          <p:spPr bwMode="auto">
            <a:xfrm>
              <a:off x="1937" y="141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895" name="Rectangle 15"/>
            <p:cNvSpPr>
              <a:spLocks noChangeArrowheads="1"/>
            </p:cNvSpPr>
            <p:nvPr/>
          </p:nvSpPr>
          <p:spPr bwMode="auto">
            <a:xfrm>
              <a:off x="1583" y="141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896" name="Rectangle 16"/>
            <p:cNvSpPr>
              <a:spLocks noChangeArrowheads="1"/>
            </p:cNvSpPr>
            <p:nvPr/>
          </p:nvSpPr>
          <p:spPr bwMode="auto">
            <a:xfrm>
              <a:off x="1384" y="141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897" name="Rectangle 17"/>
            <p:cNvSpPr>
              <a:spLocks noChangeArrowheads="1"/>
            </p:cNvSpPr>
            <p:nvPr/>
          </p:nvSpPr>
          <p:spPr bwMode="auto">
            <a:xfrm>
              <a:off x="988" y="141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34898" name="Rectangle 18"/>
            <p:cNvSpPr>
              <a:spLocks noChangeArrowheads="1"/>
            </p:cNvSpPr>
            <p:nvPr/>
          </p:nvSpPr>
          <p:spPr bwMode="auto">
            <a:xfrm>
              <a:off x="4042" y="118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899" name="Rectangle 19"/>
            <p:cNvSpPr>
              <a:spLocks noChangeArrowheads="1"/>
            </p:cNvSpPr>
            <p:nvPr/>
          </p:nvSpPr>
          <p:spPr bwMode="auto">
            <a:xfrm>
              <a:off x="3848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900" name="Rectangle 20"/>
            <p:cNvSpPr>
              <a:spLocks noChangeArrowheads="1"/>
            </p:cNvSpPr>
            <p:nvPr/>
          </p:nvSpPr>
          <p:spPr bwMode="auto">
            <a:xfrm>
              <a:off x="3649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901" name="Rectangle 21"/>
            <p:cNvSpPr>
              <a:spLocks noChangeArrowheads="1"/>
            </p:cNvSpPr>
            <p:nvPr/>
          </p:nvSpPr>
          <p:spPr bwMode="auto">
            <a:xfrm>
              <a:off x="3288" y="118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902" name="Rectangle 22"/>
            <p:cNvSpPr>
              <a:spLocks noChangeArrowheads="1"/>
            </p:cNvSpPr>
            <p:nvPr/>
          </p:nvSpPr>
          <p:spPr bwMode="auto">
            <a:xfrm>
              <a:off x="3094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903" name="Rectangle 23"/>
            <p:cNvSpPr>
              <a:spLocks noChangeArrowheads="1"/>
            </p:cNvSpPr>
            <p:nvPr/>
          </p:nvSpPr>
          <p:spPr bwMode="auto">
            <a:xfrm>
              <a:off x="2895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904" name="Rectangle 24"/>
            <p:cNvSpPr>
              <a:spLocks noChangeArrowheads="1"/>
            </p:cNvSpPr>
            <p:nvPr/>
          </p:nvSpPr>
          <p:spPr bwMode="auto">
            <a:xfrm>
              <a:off x="2535" y="118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905" name="Rectangle 25"/>
            <p:cNvSpPr>
              <a:spLocks noChangeArrowheads="1"/>
            </p:cNvSpPr>
            <p:nvPr/>
          </p:nvSpPr>
          <p:spPr bwMode="auto">
            <a:xfrm>
              <a:off x="2301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906" name="Rectangle 26"/>
            <p:cNvSpPr>
              <a:spLocks noChangeArrowheads="1"/>
            </p:cNvSpPr>
            <p:nvPr/>
          </p:nvSpPr>
          <p:spPr bwMode="auto">
            <a:xfrm>
              <a:off x="2101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907" name="Rectangle 27"/>
            <p:cNvSpPr>
              <a:spLocks noChangeArrowheads="1"/>
            </p:cNvSpPr>
            <p:nvPr/>
          </p:nvSpPr>
          <p:spPr bwMode="auto">
            <a:xfrm>
              <a:off x="1741" y="118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908" name="Rectangle 28"/>
            <p:cNvSpPr>
              <a:spLocks noChangeArrowheads="1"/>
            </p:cNvSpPr>
            <p:nvPr/>
          </p:nvSpPr>
          <p:spPr bwMode="auto">
            <a:xfrm>
              <a:off x="1547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909" name="Rectangle 29"/>
            <p:cNvSpPr>
              <a:spLocks noChangeArrowheads="1"/>
            </p:cNvSpPr>
            <p:nvPr/>
          </p:nvSpPr>
          <p:spPr bwMode="auto">
            <a:xfrm>
              <a:off x="1347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910" name="Rectangle 30"/>
            <p:cNvSpPr>
              <a:spLocks noChangeArrowheads="1"/>
            </p:cNvSpPr>
            <p:nvPr/>
          </p:nvSpPr>
          <p:spPr bwMode="auto">
            <a:xfrm>
              <a:off x="985" y="1186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634911" name="Rectangle 31"/>
            <p:cNvSpPr>
              <a:spLocks noChangeArrowheads="1"/>
            </p:cNvSpPr>
            <p:nvPr/>
          </p:nvSpPr>
          <p:spPr bwMode="auto">
            <a:xfrm>
              <a:off x="2327" y="138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4912" name="Rectangle 32"/>
            <p:cNvSpPr>
              <a:spLocks noChangeArrowheads="1"/>
            </p:cNvSpPr>
            <p:nvPr/>
          </p:nvSpPr>
          <p:spPr bwMode="auto">
            <a:xfrm>
              <a:off x="1777" y="138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4913" name="Rectangle 33"/>
            <p:cNvSpPr>
              <a:spLocks noChangeArrowheads="1"/>
            </p:cNvSpPr>
            <p:nvPr/>
          </p:nvSpPr>
          <p:spPr bwMode="auto">
            <a:xfrm>
              <a:off x="1201" y="138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634914" name="Rectangle 34"/>
            <p:cNvSpPr>
              <a:spLocks noChangeArrowheads="1"/>
            </p:cNvSpPr>
            <p:nvPr/>
          </p:nvSpPr>
          <p:spPr bwMode="auto">
            <a:xfrm>
              <a:off x="3478" y="116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4915" name="Rectangle 35"/>
            <p:cNvSpPr>
              <a:spLocks noChangeArrowheads="1"/>
            </p:cNvSpPr>
            <p:nvPr/>
          </p:nvSpPr>
          <p:spPr bwMode="auto">
            <a:xfrm>
              <a:off x="2725" y="116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4916" name="Rectangle 36"/>
            <p:cNvSpPr>
              <a:spLocks noChangeArrowheads="1"/>
            </p:cNvSpPr>
            <p:nvPr/>
          </p:nvSpPr>
          <p:spPr bwMode="auto">
            <a:xfrm>
              <a:off x="1931" y="116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4917" name="Rectangle 37"/>
            <p:cNvSpPr>
              <a:spLocks noChangeArrowheads="1"/>
            </p:cNvSpPr>
            <p:nvPr/>
          </p:nvSpPr>
          <p:spPr bwMode="auto">
            <a:xfrm>
              <a:off x="1165" y="116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  <p:grpSp>
        <p:nvGrpSpPr>
          <p:cNvPr id="634918" name="Group 38"/>
          <p:cNvGrpSpPr>
            <a:grpSpLocks/>
          </p:cNvGrpSpPr>
          <p:nvPr/>
        </p:nvGrpSpPr>
        <p:grpSpPr bwMode="auto">
          <a:xfrm>
            <a:off x="1592263" y="3108325"/>
            <a:ext cx="2133600" cy="466725"/>
            <a:chOff x="1003" y="2038"/>
            <a:chExt cx="1344" cy="294"/>
          </a:xfrm>
        </p:grpSpPr>
        <p:sp>
          <p:nvSpPr>
            <p:cNvPr id="634919" name="Rectangle 39"/>
            <p:cNvSpPr>
              <a:spLocks noChangeArrowheads="1"/>
            </p:cNvSpPr>
            <p:nvPr/>
          </p:nvSpPr>
          <p:spPr bwMode="auto">
            <a:xfrm>
              <a:off x="2198" y="2063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920" name="Rectangle 40"/>
            <p:cNvSpPr>
              <a:spLocks noChangeArrowheads="1"/>
            </p:cNvSpPr>
            <p:nvPr/>
          </p:nvSpPr>
          <p:spPr bwMode="auto">
            <a:xfrm>
              <a:off x="1785" y="2063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921" name="Rectangle 41"/>
            <p:cNvSpPr>
              <a:spLocks noChangeArrowheads="1"/>
            </p:cNvSpPr>
            <p:nvPr/>
          </p:nvSpPr>
          <p:spPr bwMode="auto">
            <a:xfrm>
              <a:off x="1365" y="2063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922" name="Rectangle 42"/>
            <p:cNvSpPr>
              <a:spLocks noChangeArrowheads="1"/>
            </p:cNvSpPr>
            <p:nvPr/>
          </p:nvSpPr>
          <p:spPr bwMode="auto">
            <a:xfrm>
              <a:off x="1003" y="2063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634923" name="Rectangle 43"/>
            <p:cNvSpPr>
              <a:spLocks noChangeArrowheads="1"/>
            </p:cNvSpPr>
            <p:nvPr/>
          </p:nvSpPr>
          <p:spPr bwMode="auto">
            <a:xfrm>
              <a:off x="1983" y="2038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634924" name="Rectangle 44"/>
            <p:cNvSpPr>
              <a:spLocks noChangeArrowheads="1"/>
            </p:cNvSpPr>
            <p:nvPr/>
          </p:nvSpPr>
          <p:spPr bwMode="auto">
            <a:xfrm>
              <a:off x="1569" y="2038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634925" name="Rectangle 45"/>
            <p:cNvSpPr>
              <a:spLocks noChangeArrowheads="1"/>
            </p:cNvSpPr>
            <p:nvPr/>
          </p:nvSpPr>
          <p:spPr bwMode="auto">
            <a:xfrm>
              <a:off x="1183" y="203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  <p:grpSp>
        <p:nvGrpSpPr>
          <p:cNvPr id="634926" name="Group 46"/>
          <p:cNvGrpSpPr>
            <a:grpSpLocks/>
          </p:cNvGrpSpPr>
          <p:nvPr/>
        </p:nvGrpSpPr>
        <p:grpSpPr bwMode="auto">
          <a:xfrm>
            <a:off x="1655763" y="4576763"/>
            <a:ext cx="3009900" cy="466725"/>
            <a:chOff x="1043" y="2971"/>
            <a:chExt cx="1896" cy="294"/>
          </a:xfrm>
        </p:grpSpPr>
        <p:sp>
          <p:nvSpPr>
            <p:cNvPr id="634927" name="Rectangle 47"/>
            <p:cNvSpPr>
              <a:spLocks noChangeArrowheads="1"/>
            </p:cNvSpPr>
            <p:nvPr/>
          </p:nvSpPr>
          <p:spPr bwMode="auto">
            <a:xfrm>
              <a:off x="2790" y="299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928" name="Rectangle 48"/>
            <p:cNvSpPr>
              <a:spLocks noChangeArrowheads="1"/>
            </p:cNvSpPr>
            <p:nvPr/>
          </p:nvSpPr>
          <p:spPr bwMode="auto">
            <a:xfrm>
              <a:off x="2686" y="299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634929" name="Rectangle 49"/>
            <p:cNvSpPr>
              <a:spLocks noChangeArrowheads="1"/>
            </p:cNvSpPr>
            <p:nvPr/>
          </p:nvSpPr>
          <p:spPr bwMode="auto">
            <a:xfrm>
              <a:off x="2514" y="299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930" name="Rectangle 50"/>
            <p:cNvSpPr>
              <a:spLocks noChangeArrowheads="1"/>
            </p:cNvSpPr>
            <p:nvPr/>
          </p:nvSpPr>
          <p:spPr bwMode="auto">
            <a:xfrm>
              <a:off x="2095" y="299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931" name="Rectangle 51"/>
            <p:cNvSpPr>
              <a:spLocks noChangeArrowheads="1"/>
            </p:cNvSpPr>
            <p:nvPr/>
          </p:nvSpPr>
          <p:spPr bwMode="auto">
            <a:xfrm>
              <a:off x="2007" y="299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634932" name="Rectangle 52"/>
            <p:cNvSpPr>
              <a:spLocks noChangeArrowheads="1"/>
            </p:cNvSpPr>
            <p:nvPr/>
          </p:nvSpPr>
          <p:spPr bwMode="auto">
            <a:xfrm>
              <a:off x="1638" y="299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933" name="Rectangle 53"/>
            <p:cNvSpPr>
              <a:spLocks noChangeArrowheads="1"/>
            </p:cNvSpPr>
            <p:nvPr/>
          </p:nvSpPr>
          <p:spPr bwMode="auto">
            <a:xfrm>
              <a:off x="1439" y="299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934" name="Rectangle 54"/>
            <p:cNvSpPr>
              <a:spLocks noChangeArrowheads="1"/>
            </p:cNvSpPr>
            <p:nvPr/>
          </p:nvSpPr>
          <p:spPr bwMode="auto">
            <a:xfrm>
              <a:off x="1043" y="299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34935" name="Rectangle 55"/>
            <p:cNvSpPr>
              <a:spLocks noChangeArrowheads="1"/>
            </p:cNvSpPr>
            <p:nvPr/>
          </p:nvSpPr>
          <p:spPr bwMode="auto">
            <a:xfrm>
              <a:off x="2299" y="2971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634936" name="Rectangle 56"/>
            <p:cNvSpPr>
              <a:spLocks noChangeArrowheads="1"/>
            </p:cNvSpPr>
            <p:nvPr/>
          </p:nvSpPr>
          <p:spPr bwMode="auto">
            <a:xfrm>
              <a:off x="1842" y="297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4937" name="Rectangle 57"/>
            <p:cNvSpPr>
              <a:spLocks noChangeArrowheads="1"/>
            </p:cNvSpPr>
            <p:nvPr/>
          </p:nvSpPr>
          <p:spPr bwMode="auto">
            <a:xfrm>
              <a:off x="1256" y="297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1F3B2643-F8A8-4B8E-ADCB-AD311B7E8E82}" type="slidenum">
              <a:rPr lang="en-US"/>
              <a:pPr/>
              <a:t>13</a:t>
            </a:fld>
            <a:endParaRPr lang="en-US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Implementation: Full Adder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1338263"/>
            <a:ext cx="7772400" cy="47244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en-US" sz="2400"/>
              <a:t>Full Adder Schematic  </a:t>
            </a:r>
            <a:endParaRPr lang="en-US" sz="240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en-US" sz="2400"/>
              <a:t>Here X, Y, and Z, and C</a:t>
            </a:r>
            <a:br>
              <a:rPr lang="en-US" sz="2400"/>
            </a:br>
            <a:r>
              <a:rPr lang="en-US" sz="2400"/>
              <a:t>(from the previous pages)</a:t>
            </a:r>
            <a:br>
              <a:rPr lang="en-US" sz="2400"/>
            </a:br>
            <a:r>
              <a:rPr lang="en-US" sz="2400"/>
              <a:t>are A, B, C</a:t>
            </a:r>
            <a:r>
              <a:rPr lang="en-US" sz="2400" baseline="-25000"/>
              <a:t>i</a:t>
            </a:r>
            <a:r>
              <a:rPr lang="en-US" sz="2400"/>
              <a:t> and C</a:t>
            </a:r>
            <a:r>
              <a:rPr lang="en-US" sz="2400" baseline="-25000"/>
              <a:t>o</a:t>
            </a:r>
            <a:r>
              <a:rPr lang="en-US" sz="2400"/>
              <a:t>,</a:t>
            </a:r>
            <a:br>
              <a:rPr lang="en-US" sz="2400"/>
            </a:br>
            <a:r>
              <a:rPr lang="en-US" sz="2400"/>
              <a:t>respectively. Also, </a:t>
            </a:r>
            <a:r>
              <a:rPr lang="en-US" sz="2800"/>
              <a:t/>
            </a:r>
            <a:br>
              <a:rPr lang="en-US" sz="2800"/>
            </a:br>
            <a:r>
              <a:rPr lang="en-US"/>
              <a:t>   </a:t>
            </a:r>
            <a:r>
              <a:rPr lang="en-US" sz="2400"/>
              <a:t>G = generate and </a:t>
            </a:r>
            <a:br>
              <a:rPr lang="en-US" sz="2400"/>
            </a:br>
            <a:r>
              <a:rPr lang="en-US" sz="2400"/>
              <a:t>    P = propagate.</a:t>
            </a:r>
          </a:p>
          <a:p>
            <a:pPr marL="342900" indent="-342900">
              <a:lnSpc>
                <a:spcPct val="90000"/>
              </a:lnSpc>
            </a:pPr>
            <a:r>
              <a:rPr lang="en-US" sz="2400"/>
              <a:t>Note:   This is really a combination</a:t>
            </a:r>
            <a:br>
              <a:rPr lang="en-US" sz="2400"/>
            </a:br>
            <a:r>
              <a:rPr lang="en-US" sz="2400"/>
              <a:t>of a 3-bit odd function (for S)) and</a:t>
            </a:r>
            <a:br>
              <a:rPr lang="en-US" sz="2400"/>
            </a:br>
            <a:r>
              <a:rPr lang="en-US" sz="2400"/>
              <a:t>Carry logic (for C</a:t>
            </a:r>
            <a:r>
              <a:rPr lang="en-US" sz="2400" baseline="-25000"/>
              <a:t>o</a:t>
            </a:r>
            <a:r>
              <a:rPr lang="en-US" sz="2400"/>
              <a:t>):</a:t>
            </a:r>
            <a:br>
              <a:rPr lang="en-US" sz="2400"/>
            </a:br>
            <a:r>
              <a:rPr lang="en-US" sz="1600"/>
              <a:t/>
            </a:r>
            <a:br>
              <a:rPr lang="en-US" sz="1600"/>
            </a:br>
            <a:r>
              <a:rPr lang="en-US" sz="2400"/>
              <a:t>	</a:t>
            </a:r>
            <a:r>
              <a:rPr lang="en-US" sz="2000"/>
              <a:t>(G = Generate) OR (P =Propagate AND C</a:t>
            </a:r>
            <a:r>
              <a:rPr lang="en-US" sz="2000" baseline="-25000"/>
              <a:t>i</a:t>
            </a:r>
            <a:r>
              <a:rPr lang="en-US" sz="2000"/>
              <a:t> = Carry In)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		</a:t>
            </a:r>
            <a:r>
              <a:rPr lang="en-US" sz="2000">
                <a:cs typeface="Times New Roman" pitchFamily="18" charset="0"/>
              </a:rPr>
              <a:t>Co </a:t>
            </a:r>
            <a:r>
              <a:rPr lang="en-US" sz="2000">
                <a:latin typeface="Symbol" pitchFamily="18" charset="2"/>
                <a:cs typeface="Times New Roman" pitchFamily="18" charset="0"/>
              </a:rPr>
              <a:t>=</a:t>
            </a:r>
            <a:r>
              <a:rPr lang="en-US" sz="2000"/>
              <a:t> G + P </a:t>
            </a:r>
            <a:r>
              <a:rPr lang="en-US" sz="2000">
                <a:sym typeface="Symbol" pitchFamily="18" charset="2"/>
              </a:rPr>
              <a:t>· </a:t>
            </a:r>
            <a:r>
              <a:rPr lang="en-US" sz="2000"/>
              <a:t>Ci</a:t>
            </a:r>
          </a:p>
        </p:txBody>
      </p:sp>
      <p:grpSp>
        <p:nvGrpSpPr>
          <p:cNvPr id="635999" name="Group 95"/>
          <p:cNvGrpSpPr>
            <a:grpSpLocks/>
          </p:cNvGrpSpPr>
          <p:nvPr/>
        </p:nvGrpSpPr>
        <p:grpSpPr bwMode="auto">
          <a:xfrm>
            <a:off x="5635625" y="1200150"/>
            <a:ext cx="3248025" cy="4019550"/>
            <a:chOff x="3550" y="756"/>
            <a:chExt cx="2046" cy="2532"/>
          </a:xfrm>
        </p:grpSpPr>
        <p:grpSp>
          <p:nvGrpSpPr>
            <p:cNvPr id="635964" name="Group 60"/>
            <p:cNvGrpSpPr>
              <a:grpSpLocks noChangeAspect="1"/>
            </p:cNvGrpSpPr>
            <p:nvPr/>
          </p:nvGrpSpPr>
          <p:grpSpPr bwMode="auto">
            <a:xfrm rot="5400000">
              <a:off x="4730" y="2415"/>
              <a:ext cx="437" cy="325"/>
              <a:chOff x="750" y="2323"/>
              <a:chExt cx="774" cy="576"/>
            </a:xfrm>
          </p:grpSpPr>
          <p:sp>
            <p:nvSpPr>
              <p:cNvPr id="635965" name="Freeform 61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10" y="576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66" name="Freeform 62"/>
              <p:cNvSpPr>
                <a:spLocks noChangeAspect="1"/>
              </p:cNvSpPr>
              <p:nvPr/>
            </p:nvSpPr>
            <p:spPr bwMode="auto">
              <a:xfrm>
                <a:off x="750" y="2326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5967" name="AutoShape 63"/>
            <p:cNvSpPr>
              <a:spLocks noChangeAspect="1" noChangeArrowheads="1"/>
            </p:cNvSpPr>
            <p:nvPr/>
          </p:nvSpPr>
          <p:spPr bwMode="auto">
            <a:xfrm flipH="1">
              <a:off x="4231" y="1978"/>
              <a:ext cx="398" cy="32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35968" name="Freeform 64"/>
            <p:cNvSpPr>
              <a:spLocks noChangeAspect="1"/>
            </p:cNvSpPr>
            <p:nvPr/>
          </p:nvSpPr>
          <p:spPr bwMode="auto">
            <a:xfrm rot="5400000">
              <a:off x="3852" y="2435"/>
              <a:ext cx="398" cy="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0"/>
                </a:cxn>
                <a:cxn ang="0">
                  <a:pos x="39" y="95"/>
                </a:cxn>
                <a:cxn ang="0">
                  <a:pos x="54" y="157"/>
                </a:cxn>
                <a:cxn ang="0">
                  <a:pos x="66" y="227"/>
                </a:cxn>
                <a:cxn ang="0">
                  <a:pos x="74" y="284"/>
                </a:cxn>
                <a:cxn ang="0">
                  <a:pos x="69" y="338"/>
                </a:cxn>
                <a:cxn ang="0">
                  <a:pos x="58" y="399"/>
                </a:cxn>
                <a:cxn ang="0">
                  <a:pos x="45" y="458"/>
                </a:cxn>
                <a:cxn ang="0">
                  <a:pos x="28" y="512"/>
                </a:cxn>
                <a:cxn ang="0">
                  <a:pos x="0" y="572"/>
                </a:cxn>
                <a:cxn ang="0">
                  <a:pos x="210" y="576"/>
                </a:cxn>
                <a:cxn ang="0">
                  <a:pos x="297" y="570"/>
                </a:cxn>
                <a:cxn ang="0">
                  <a:pos x="342" y="567"/>
                </a:cxn>
                <a:cxn ang="0">
                  <a:pos x="375" y="559"/>
                </a:cxn>
                <a:cxn ang="0">
                  <a:pos x="409" y="549"/>
                </a:cxn>
                <a:cxn ang="0">
                  <a:pos x="445" y="533"/>
                </a:cxn>
                <a:cxn ang="0">
                  <a:pos x="486" y="515"/>
                </a:cxn>
                <a:cxn ang="0">
                  <a:pos x="526" y="490"/>
                </a:cxn>
                <a:cxn ang="0">
                  <a:pos x="552" y="470"/>
                </a:cxn>
                <a:cxn ang="0">
                  <a:pos x="577" y="447"/>
                </a:cxn>
                <a:cxn ang="0">
                  <a:pos x="604" y="420"/>
                </a:cxn>
                <a:cxn ang="0">
                  <a:pos x="628" y="398"/>
                </a:cxn>
                <a:cxn ang="0">
                  <a:pos x="651" y="370"/>
                </a:cxn>
                <a:cxn ang="0">
                  <a:pos x="680" y="333"/>
                </a:cxn>
                <a:cxn ang="0">
                  <a:pos x="708" y="286"/>
                </a:cxn>
                <a:cxn ang="0">
                  <a:pos x="682" y="245"/>
                </a:cxn>
                <a:cxn ang="0">
                  <a:pos x="658" y="210"/>
                </a:cxn>
                <a:cxn ang="0">
                  <a:pos x="638" y="185"/>
                </a:cxn>
                <a:cxn ang="0">
                  <a:pos x="616" y="161"/>
                </a:cxn>
                <a:cxn ang="0">
                  <a:pos x="592" y="138"/>
                </a:cxn>
                <a:cxn ang="0">
                  <a:pos x="572" y="120"/>
                </a:cxn>
                <a:cxn ang="0">
                  <a:pos x="552" y="103"/>
                </a:cxn>
                <a:cxn ang="0">
                  <a:pos x="528" y="85"/>
                </a:cxn>
                <a:cxn ang="0">
                  <a:pos x="506" y="72"/>
                </a:cxn>
                <a:cxn ang="0">
                  <a:pos x="480" y="58"/>
                </a:cxn>
                <a:cxn ang="0">
                  <a:pos x="451" y="43"/>
                </a:cxn>
                <a:cxn ang="0">
                  <a:pos x="415" y="29"/>
                </a:cxn>
                <a:cxn ang="0">
                  <a:pos x="385" y="20"/>
                </a:cxn>
                <a:cxn ang="0">
                  <a:pos x="350" y="11"/>
                </a:cxn>
                <a:cxn ang="0">
                  <a:pos x="313" y="5"/>
                </a:cxn>
                <a:cxn ang="0">
                  <a:pos x="278" y="1"/>
                </a:cxn>
                <a:cxn ang="0">
                  <a:pos x="253" y="1"/>
                </a:cxn>
                <a:cxn ang="0">
                  <a:pos x="227" y="0"/>
                </a:cxn>
                <a:cxn ang="0">
                  <a:pos x="0" y="0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69" name="AutoShape 65"/>
            <p:cNvSpPr>
              <a:spLocks noChangeAspect="1" noChangeArrowheads="1"/>
            </p:cNvSpPr>
            <p:nvPr/>
          </p:nvSpPr>
          <p:spPr bwMode="auto">
            <a:xfrm flipH="1">
              <a:off x="4231" y="1179"/>
              <a:ext cx="398" cy="32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635970" name="Group 66"/>
            <p:cNvGrpSpPr>
              <a:grpSpLocks noChangeAspect="1"/>
            </p:cNvGrpSpPr>
            <p:nvPr/>
          </p:nvGrpSpPr>
          <p:grpSpPr bwMode="auto">
            <a:xfrm rot="5400000">
              <a:off x="4640" y="1572"/>
              <a:ext cx="437" cy="325"/>
              <a:chOff x="750" y="2323"/>
              <a:chExt cx="774" cy="576"/>
            </a:xfrm>
          </p:grpSpPr>
          <p:sp>
            <p:nvSpPr>
              <p:cNvPr id="635971" name="Freeform 67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10" y="576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72" name="Freeform 68"/>
              <p:cNvSpPr>
                <a:spLocks noChangeAspect="1"/>
              </p:cNvSpPr>
              <p:nvPr/>
            </p:nvSpPr>
            <p:spPr bwMode="auto">
              <a:xfrm>
                <a:off x="750" y="2326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5973" name="Line 69"/>
            <p:cNvSpPr>
              <a:spLocks noChangeAspect="1" noChangeShapeType="1"/>
            </p:cNvSpPr>
            <p:nvPr/>
          </p:nvSpPr>
          <p:spPr bwMode="auto">
            <a:xfrm>
              <a:off x="4054" y="2801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74" name="Line 70"/>
            <p:cNvSpPr>
              <a:spLocks noChangeAspect="1" noChangeShapeType="1"/>
            </p:cNvSpPr>
            <p:nvPr/>
          </p:nvSpPr>
          <p:spPr bwMode="auto">
            <a:xfrm>
              <a:off x="4954" y="2795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75" name="Line 71"/>
            <p:cNvSpPr>
              <a:spLocks noChangeAspect="1" noChangeShapeType="1"/>
            </p:cNvSpPr>
            <p:nvPr/>
          </p:nvSpPr>
          <p:spPr bwMode="auto">
            <a:xfrm>
              <a:off x="4858" y="1954"/>
              <a:ext cx="0" cy="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76" name="Line 72"/>
            <p:cNvSpPr>
              <a:spLocks noChangeAspect="1" noChangeShapeType="1"/>
            </p:cNvSpPr>
            <p:nvPr/>
          </p:nvSpPr>
          <p:spPr bwMode="auto">
            <a:xfrm>
              <a:off x="5032" y="2218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77" name="Line 73"/>
            <p:cNvSpPr>
              <a:spLocks noChangeAspect="1" noChangeShapeType="1"/>
            </p:cNvSpPr>
            <p:nvPr/>
          </p:nvSpPr>
          <p:spPr bwMode="auto">
            <a:xfrm>
              <a:off x="4636" y="2224"/>
              <a:ext cx="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78" name="Line 74"/>
            <p:cNvSpPr>
              <a:spLocks noChangeAspect="1" noChangeShapeType="1"/>
            </p:cNvSpPr>
            <p:nvPr/>
          </p:nvSpPr>
          <p:spPr bwMode="auto">
            <a:xfrm>
              <a:off x="4630" y="2044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79" name="Line 75"/>
            <p:cNvSpPr>
              <a:spLocks noChangeAspect="1" noChangeShapeType="1"/>
            </p:cNvSpPr>
            <p:nvPr/>
          </p:nvSpPr>
          <p:spPr bwMode="auto">
            <a:xfrm flipV="1">
              <a:off x="4132" y="2134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80" name="Line 76"/>
            <p:cNvSpPr>
              <a:spLocks noChangeAspect="1" noChangeShapeType="1"/>
            </p:cNvSpPr>
            <p:nvPr/>
          </p:nvSpPr>
          <p:spPr bwMode="auto">
            <a:xfrm flipV="1">
              <a:off x="3964" y="1336"/>
              <a:ext cx="0" cy="1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81" name="Line 77"/>
            <p:cNvSpPr>
              <a:spLocks noChangeAspect="1" noChangeShapeType="1"/>
            </p:cNvSpPr>
            <p:nvPr/>
          </p:nvSpPr>
          <p:spPr bwMode="auto">
            <a:xfrm>
              <a:off x="3964" y="1336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82" name="Line 78"/>
            <p:cNvSpPr>
              <a:spLocks noChangeAspect="1" noChangeShapeType="1"/>
            </p:cNvSpPr>
            <p:nvPr/>
          </p:nvSpPr>
          <p:spPr bwMode="auto">
            <a:xfrm flipH="1">
              <a:off x="4126" y="2128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83" name="Line 79"/>
            <p:cNvSpPr>
              <a:spLocks noChangeAspect="1" noChangeShapeType="1"/>
            </p:cNvSpPr>
            <p:nvPr/>
          </p:nvSpPr>
          <p:spPr bwMode="auto">
            <a:xfrm flipV="1">
              <a:off x="4768" y="1047"/>
              <a:ext cx="0" cy="5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84" name="Line 80"/>
            <p:cNvSpPr>
              <a:spLocks noChangeAspect="1" noChangeShapeType="1"/>
            </p:cNvSpPr>
            <p:nvPr/>
          </p:nvSpPr>
          <p:spPr bwMode="auto">
            <a:xfrm flipV="1">
              <a:off x="4948" y="1047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85" name="Line 81"/>
            <p:cNvSpPr>
              <a:spLocks noChangeAspect="1" noChangeShapeType="1"/>
            </p:cNvSpPr>
            <p:nvPr/>
          </p:nvSpPr>
          <p:spPr bwMode="auto">
            <a:xfrm>
              <a:off x="4624" y="123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86" name="Line 82"/>
            <p:cNvSpPr>
              <a:spLocks noChangeAspect="1" noChangeShapeType="1"/>
            </p:cNvSpPr>
            <p:nvPr/>
          </p:nvSpPr>
          <p:spPr bwMode="auto">
            <a:xfrm>
              <a:off x="4624" y="1426"/>
              <a:ext cx="3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87" name="Text Box 83"/>
            <p:cNvSpPr txBox="1">
              <a:spLocks noChangeAspect="1" noChangeArrowheads="1"/>
            </p:cNvSpPr>
            <p:nvPr/>
          </p:nvSpPr>
          <p:spPr bwMode="auto">
            <a:xfrm>
              <a:off x="4613" y="756"/>
              <a:ext cx="3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u="none" baseline="0"/>
                <a:t>A</a:t>
              </a:r>
              <a:r>
                <a:rPr lang="en-US" sz="2800" u="none"/>
                <a:t>i</a:t>
              </a:r>
            </a:p>
          </p:txBody>
        </p:sp>
        <p:sp>
          <p:nvSpPr>
            <p:cNvPr id="635988" name="Text Box 84"/>
            <p:cNvSpPr txBox="1">
              <a:spLocks noChangeAspect="1" noChangeArrowheads="1"/>
            </p:cNvSpPr>
            <p:nvPr/>
          </p:nvSpPr>
          <p:spPr bwMode="auto">
            <a:xfrm>
              <a:off x="4839" y="756"/>
              <a:ext cx="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u="none" baseline="0"/>
                <a:t>B</a:t>
              </a:r>
              <a:r>
                <a:rPr lang="en-US" sz="2800" u="none"/>
                <a:t>i</a:t>
              </a:r>
            </a:p>
          </p:txBody>
        </p:sp>
        <p:sp>
          <p:nvSpPr>
            <p:cNvPr id="635989" name="Text Box 85"/>
            <p:cNvSpPr txBox="1">
              <a:spLocks noChangeAspect="1" noChangeArrowheads="1"/>
            </p:cNvSpPr>
            <p:nvPr/>
          </p:nvSpPr>
          <p:spPr bwMode="auto">
            <a:xfrm>
              <a:off x="5241" y="2089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u="none" baseline="0"/>
                <a:t>C</a:t>
              </a:r>
              <a:r>
                <a:rPr lang="en-US" sz="2800" u="none"/>
                <a:t>i</a:t>
              </a:r>
            </a:p>
          </p:txBody>
        </p:sp>
        <p:sp>
          <p:nvSpPr>
            <p:cNvPr id="635990" name="Text Box 86"/>
            <p:cNvSpPr txBox="1">
              <a:spLocks noChangeAspect="1" noChangeArrowheads="1"/>
            </p:cNvSpPr>
            <p:nvPr/>
          </p:nvSpPr>
          <p:spPr bwMode="auto">
            <a:xfrm>
              <a:off x="3550" y="2856"/>
              <a:ext cx="46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u="none" baseline="0"/>
                <a:t>C</a:t>
              </a:r>
              <a:r>
                <a:rPr lang="en-US" sz="2800" u="none"/>
                <a:t>i+1</a:t>
              </a:r>
            </a:p>
          </p:txBody>
        </p:sp>
        <p:sp>
          <p:nvSpPr>
            <p:cNvPr id="635991" name="Text Box 87"/>
            <p:cNvSpPr txBox="1">
              <a:spLocks noChangeAspect="1" noChangeArrowheads="1"/>
            </p:cNvSpPr>
            <p:nvPr/>
          </p:nvSpPr>
          <p:spPr bwMode="auto">
            <a:xfrm>
              <a:off x="3814" y="976"/>
              <a:ext cx="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u="none" baseline="0"/>
                <a:t>G</a:t>
              </a:r>
              <a:r>
                <a:rPr lang="en-US" sz="2800" u="none"/>
                <a:t>i</a:t>
              </a:r>
            </a:p>
          </p:txBody>
        </p:sp>
        <p:sp>
          <p:nvSpPr>
            <p:cNvPr id="635992" name="Text Box 88"/>
            <p:cNvSpPr txBox="1">
              <a:spLocks noChangeAspect="1" noChangeArrowheads="1"/>
            </p:cNvSpPr>
            <p:nvPr/>
          </p:nvSpPr>
          <p:spPr bwMode="auto">
            <a:xfrm>
              <a:off x="4881" y="1891"/>
              <a:ext cx="2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u="none" baseline="0"/>
                <a:t>P</a:t>
              </a:r>
              <a:r>
                <a:rPr lang="en-US" sz="2800" u="none"/>
                <a:t>i</a:t>
              </a:r>
            </a:p>
          </p:txBody>
        </p:sp>
        <p:sp>
          <p:nvSpPr>
            <p:cNvPr id="635993" name="Freeform 89"/>
            <p:cNvSpPr>
              <a:spLocks noChangeAspect="1"/>
            </p:cNvSpPr>
            <p:nvPr/>
          </p:nvSpPr>
          <p:spPr bwMode="auto">
            <a:xfrm>
              <a:off x="4746" y="1220"/>
              <a:ext cx="41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994" name="Freeform 90"/>
            <p:cNvSpPr>
              <a:spLocks noChangeAspect="1"/>
            </p:cNvSpPr>
            <p:nvPr/>
          </p:nvSpPr>
          <p:spPr bwMode="auto">
            <a:xfrm>
              <a:off x="4927" y="1412"/>
              <a:ext cx="40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995" name="Freeform 91"/>
            <p:cNvSpPr>
              <a:spLocks noChangeAspect="1"/>
            </p:cNvSpPr>
            <p:nvPr/>
          </p:nvSpPr>
          <p:spPr bwMode="auto">
            <a:xfrm>
              <a:off x="4836" y="2031"/>
              <a:ext cx="41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996" name="Freeform 92"/>
            <p:cNvSpPr>
              <a:spLocks noChangeAspect="1"/>
            </p:cNvSpPr>
            <p:nvPr/>
          </p:nvSpPr>
          <p:spPr bwMode="auto">
            <a:xfrm>
              <a:off x="5011" y="2211"/>
              <a:ext cx="40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997" name="Text Box 93"/>
            <p:cNvSpPr txBox="1">
              <a:spLocks noChangeAspect="1" noChangeArrowheads="1"/>
            </p:cNvSpPr>
            <p:nvPr/>
          </p:nvSpPr>
          <p:spPr bwMode="auto">
            <a:xfrm>
              <a:off x="4777" y="2961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u="none" baseline="0"/>
                <a:t>S</a:t>
              </a:r>
              <a:r>
                <a:rPr lang="en-US" sz="2800" u="none"/>
                <a:t>i</a:t>
              </a:r>
            </a:p>
          </p:txBody>
        </p:sp>
        <p:sp>
          <p:nvSpPr>
            <p:cNvPr id="635998" name="Line 94"/>
            <p:cNvSpPr>
              <a:spLocks noChangeShapeType="1"/>
            </p:cNvSpPr>
            <p:nvPr/>
          </p:nvSpPr>
          <p:spPr bwMode="auto">
            <a:xfrm flipH="1">
              <a:off x="3936" y="3016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69535F5E-458B-467D-8A81-2D068B1C8481}" type="slidenum">
              <a:rPr lang="en-US"/>
              <a:pPr/>
              <a:t>14</a:t>
            </a:fld>
            <a:endParaRPr lang="en-US"/>
          </a:p>
        </p:txBody>
      </p:sp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Binary Adders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724400"/>
          </a:xfrm>
        </p:spPr>
        <p:txBody>
          <a:bodyPr/>
          <a:lstStyle/>
          <a:p>
            <a:pPr marL="342900" indent="-342900">
              <a:spcAft>
                <a:spcPts val="600"/>
              </a:spcAft>
            </a:pPr>
            <a:r>
              <a:rPr lang="en-US" sz="2400"/>
              <a:t>To  add multiple operands, we “bundle” logical signals together into vectors and use functional blocks that operate on the vectors</a:t>
            </a:r>
          </a:p>
          <a:p>
            <a:pPr marL="342900" indent="-342900">
              <a:spcAft>
                <a:spcPts val="600"/>
              </a:spcAft>
            </a:pPr>
            <a:r>
              <a:rPr lang="en-US" sz="2400"/>
              <a:t>Example: </a:t>
            </a:r>
            <a:r>
              <a:rPr lang="en-US" sz="2400" u="sng"/>
              <a:t>4-bit ripple carry</a:t>
            </a:r>
            <a:br>
              <a:rPr lang="en-US" sz="2400" u="sng"/>
            </a:br>
            <a:r>
              <a:rPr lang="en-US" sz="2400" u="sng"/>
              <a:t>adder:</a:t>
            </a:r>
            <a:r>
              <a:rPr lang="en-US" sz="2400"/>
              <a:t>  Adds input vectors                                                A(3:0) and B(3:0) to get</a:t>
            </a:r>
            <a:br>
              <a:rPr lang="en-US" sz="2400"/>
            </a:br>
            <a:r>
              <a:rPr lang="en-US" sz="2400"/>
              <a:t>a sum  vector S(3:0) </a:t>
            </a:r>
          </a:p>
          <a:p>
            <a:pPr marL="342900" indent="-342900">
              <a:spcAft>
                <a:spcPts val="600"/>
              </a:spcAft>
            </a:pPr>
            <a:r>
              <a:rPr lang="en-US" sz="2400"/>
              <a:t>Note: carry out of cell i</a:t>
            </a:r>
            <a:br>
              <a:rPr lang="en-US" sz="2400"/>
            </a:br>
            <a:r>
              <a:rPr lang="en-US" sz="2400"/>
              <a:t>becomes carry in of cell</a:t>
            </a:r>
            <a:br>
              <a:rPr lang="en-US" sz="2400"/>
            </a:br>
            <a:r>
              <a:rPr lang="en-US" sz="2400"/>
              <a:t>i + 1</a:t>
            </a:r>
          </a:p>
        </p:txBody>
      </p:sp>
      <p:sp>
        <p:nvSpPr>
          <p:cNvPr id="636967" name="Rectangle 39"/>
          <p:cNvSpPr>
            <a:spLocks noChangeArrowheads="1"/>
          </p:cNvSpPr>
          <p:nvPr/>
        </p:nvSpPr>
        <p:spPr bwMode="auto">
          <a:xfrm>
            <a:off x="6523038" y="2481263"/>
            <a:ext cx="7937" cy="644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20" name="Rectangle 92"/>
          <p:cNvSpPr>
            <a:spLocks noChangeArrowheads="1"/>
          </p:cNvSpPr>
          <p:nvPr/>
        </p:nvSpPr>
        <p:spPr bwMode="auto">
          <a:xfrm>
            <a:off x="4978400" y="3576638"/>
            <a:ext cx="17463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22" name="Rectangle 94"/>
          <p:cNvSpPr>
            <a:spLocks noChangeArrowheads="1"/>
          </p:cNvSpPr>
          <p:nvPr/>
        </p:nvSpPr>
        <p:spPr bwMode="auto">
          <a:xfrm>
            <a:off x="4995863" y="3576638"/>
            <a:ext cx="1524000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24" name="Rectangle 96"/>
          <p:cNvSpPr>
            <a:spLocks noChangeArrowheads="1"/>
          </p:cNvSpPr>
          <p:nvPr/>
        </p:nvSpPr>
        <p:spPr bwMode="auto">
          <a:xfrm>
            <a:off x="6519863" y="3576638"/>
            <a:ext cx="17462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26" name="Rectangle 98"/>
          <p:cNvSpPr>
            <a:spLocks noChangeArrowheads="1"/>
          </p:cNvSpPr>
          <p:nvPr/>
        </p:nvSpPr>
        <p:spPr bwMode="auto">
          <a:xfrm>
            <a:off x="7762875" y="3576638"/>
            <a:ext cx="17463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28" name="Rectangle 100"/>
          <p:cNvSpPr>
            <a:spLocks noChangeArrowheads="1"/>
          </p:cNvSpPr>
          <p:nvPr/>
        </p:nvSpPr>
        <p:spPr bwMode="auto">
          <a:xfrm>
            <a:off x="7780338" y="3576638"/>
            <a:ext cx="887412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30" name="Rectangle 102"/>
          <p:cNvSpPr>
            <a:spLocks noChangeArrowheads="1"/>
          </p:cNvSpPr>
          <p:nvPr/>
        </p:nvSpPr>
        <p:spPr bwMode="auto">
          <a:xfrm>
            <a:off x="8667750" y="3576638"/>
            <a:ext cx="17463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48" name="Rectangle 120"/>
          <p:cNvSpPr>
            <a:spLocks noChangeArrowheads="1"/>
          </p:cNvSpPr>
          <p:nvPr/>
        </p:nvSpPr>
        <p:spPr bwMode="auto">
          <a:xfrm>
            <a:off x="4978400" y="3944938"/>
            <a:ext cx="17463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50" name="Rectangle 122"/>
          <p:cNvSpPr>
            <a:spLocks noChangeArrowheads="1"/>
          </p:cNvSpPr>
          <p:nvPr/>
        </p:nvSpPr>
        <p:spPr bwMode="auto">
          <a:xfrm>
            <a:off x="4995863" y="3944938"/>
            <a:ext cx="1524000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52" name="Rectangle 124"/>
          <p:cNvSpPr>
            <a:spLocks noChangeArrowheads="1"/>
          </p:cNvSpPr>
          <p:nvPr/>
        </p:nvSpPr>
        <p:spPr bwMode="auto">
          <a:xfrm>
            <a:off x="6519863" y="3944938"/>
            <a:ext cx="17462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54" name="Rectangle 126"/>
          <p:cNvSpPr>
            <a:spLocks noChangeArrowheads="1"/>
          </p:cNvSpPr>
          <p:nvPr/>
        </p:nvSpPr>
        <p:spPr bwMode="auto">
          <a:xfrm>
            <a:off x="7762875" y="3944938"/>
            <a:ext cx="17463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56" name="Rectangle 128"/>
          <p:cNvSpPr>
            <a:spLocks noChangeArrowheads="1"/>
          </p:cNvSpPr>
          <p:nvPr/>
        </p:nvSpPr>
        <p:spPr bwMode="auto">
          <a:xfrm>
            <a:off x="7780338" y="3944938"/>
            <a:ext cx="887412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58" name="Rectangle 130"/>
          <p:cNvSpPr>
            <a:spLocks noChangeArrowheads="1"/>
          </p:cNvSpPr>
          <p:nvPr/>
        </p:nvSpPr>
        <p:spPr bwMode="auto">
          <a:xfrm>
            <a:off x="8667750" y="3944938"/>
            <a:ext cx="17463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33" name="Rectangle 5"/>
          <p:cNvSpPr>
            <a:spLocks noChangeArrowheads="1"/>
          </p:cNvSpPr>
          <p:nvPr/>
        </p:nvSpPr>
        <p:spPr bwMode="auto">
          <a:xfrm>
            <a:off x="5056188" y="2493963"/>
            <a:ext cx="1192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Description</a:t>
            </a:r>
            <a:endParaRPr lang="en-US" sz="2400" u="none" baseline="0"/>
          </a:p>
        </p:txBody>
      </p:sp>
      <p:sp>
        <p:nvSpPr>
          <p:cNvPr id="636934" name="Rectangle 6"/>
          <p:cNvSpPr>
            <a:spLocks noChangeArrowheads="1"/>
          </p:cNvSpPr>
          <p:nvPr/>
        </p:nvSpPr>
        <p:spPr bwMode="auto">
          <a:xfrm>
            <a:off x="6265863" y="2493963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6935" name="Rectangle 7"/>
          <p:cNvSpPr>
            <a:spLocks noChangeArrowheads="1"/>
          </p:cNvSpPr>
          <p:nvPr/>
        </p:nvSpPr>
        <p:spPr bwMode="auto">
          <a:xfrm>
            <a:off x="6596063" y="2493963"/>
            <a:ext cx="9937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Subscript</a:t>
            </a:r>
            <a:endParaRPr lang="en-US" sz="2400" u="none" baseline="0"/>
          </a:p>
        </p:txBody>
      </p:sp>
      <p:sp>
        <p:nvSpPr>
          <p:cNvPr id="636936" name="Rectangle 8"/>
          <p:cNvSpPr>
            <a:spLocks noChangeArrowheads="1"/>
          </p:cNvSpPr>
          <p:nvPr/>
        </p:nvSpPr>
        <p:spPr bwMode="auto">
          <a:xfrm>
            <a:off x="7600950" y="2493963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6937" name="Rectangle 9"/>
          <p:cNvSpPr>
            <a:spLocks noChangeArrowheads="1"/>
          </p:cNvSpPr>
          <p:nvPr/>
        </p:nvSpPr>
        <p:spPr bwMode="auto">
          <a:xfrm>
            <a:off x="6596063" y="2778125"/>
            <a:ext cx="844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  3 2 1 0</a:t>
            </a:r>
            <a:endParaRPr lang="en-US" sz="2400" u="none" baseline="0"/>
          </a:p>
        </p:txBody>
      </p:sp>
      <p:sp>
        <p:nvSpPr>
          <p:cNvPr id="636938" name="Rectangle 10"/>
          <p:cNvSpPr>
            <a:spLocks noChangeArrowheads="1"/>
          </p:cNvSpPr>
          <p:nvPr/>
        </p:nvSpPr>
        <p:spPr bwMode="auto">
          <a:xfrm>
            <a:off x="7462838" y="2778125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6939" name="Rectangle 11"/>
          <p:cNvSpPr>
            <a:spLocks noChangeArrowheads="1"/>
          </p:cNvSpPr>
          <p:nvPr/>
        </p:nvSpPr>
        <p:spPr bwMode="auto">
          <a:xfrm>
            <a:off x="7918450" y="2493963"/>
            <a:ext cx="603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Name</a:t>
            </a:r>
            <a:endParaRPr lang="en-US" sz="2400" u="none" baseline="0"/>
          </a:p>
        </p:txBody>
      </p:sp>
      <p:sp>
        <p:nvSpPr>
          <p:cNvPr id="636940" name="Rectangle 12"/>
          <p:cNvSpPr>
            <a:spLocks noChangeArrowheads="1"/>
          </p:cNvSpPr>
          <p:nvPr/>
        </p:nvSpPr>
        <p:spPr bwMode="auto">
          <a:xfrm>
            <a:off x="8526463" y="2493963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6941" name="Rectangle 13"/>
          <p:cNvSpPr>
            <a:spLocks noChangeArrowheads="1"/>
          </p:cNvSpPr>
          <p:nvPr/>
        </p:nvSpPr>
        <p:spPr bwMode="auto">
          <a:xfrm>
            <a:off x="4978400" y="2463800"/>
            <a:ext cx="17463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42" name="Line 14"/>
          <p:cNvSpPr>
            <a:spLocks noChangeShapeType="1"/>
          </p:cNvSpPr>
          <p:nvPr/>
        </p:nvSpPr>
        <p:spPr bwMode="auto">
          <a:xfrm>
            <a:off x="4978400" y="246380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43" name="Line 15"/>
          <p:cNvSpPr>
            <a:spLocks noChangeShapeType="1"/>
          </p:cNvSpPr>
          <p:nvPr/>
        </p:nvSpPr>
        <p:spPr bwMode="auto">
          <a:xfrm>
            <a:off x="4978400" y="2463800"/>
            <a:ext cx="1588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44" name="Rectangle 16"/>
          <p:cNvSpPr>
            <a:spLocks noChangeArrowheads="1"/>
          </p:cNvSpPr>
          <p:nvPr/>
        </p:nvSpPr>
        <p:spPr bwMode="auto">
          <a:xfrm>
            <a:off x="4978400" y="2463800"/>
            <a:ext cx="17463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45" name="Line 17"/>
          <p:cNvSpPr>
            <a:spLocks noChangeShapeType="1"/>
          </p:cNvSpPr>
          <p:nvPr/>
        </p:nvSpPr>
        <p:spPr bwMode="auto">
          <a:xfrm>
            <a:off x="4978400" y="246380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46" name="Line 18"/>
          <p:cNvSpPr>
            <a:spLocks noChangeShapeType="1"/>
          </p:cNvSpPr>
          <p:nvPr/>
        </p:nvSpPr>
        <p:spPr bwMode="auto">
          <a:xfrm>
            <a:off x="4978400" y="2463800"/>
            <a:ext cx="1588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47" name="Rectangle 19"/>
          <p:cNvSpPr>
            <a:spLocks noChangeArrowheads="1"/>
          </p:cNvSpPr>
          <p:nvPr/>
        </p:nvSpPr>
        <p:spPr bwMode="auto">
          <a:xfrm>
            <a:off x="4995863" y="2463800"/>
            <a:ext cx="1527175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48" name="Line 20"/>
          <p:cNvSpPr>
            <a:spLocks noChangeShapeType="1"/>
          </p:cNvSpPr>
          <p:nvPr/>
        </p:nvSpPr>
        <p:spPr bwMode="auto">
          <a:xfrm>
            <a:off x="4995863" y="2463800"/>
            <a:ext cx="1527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49" name="Rectangle 21"/>
          <p:cNvSpPr>
            <a:spLocks noChangeArrowheads="1"/>
          </p:cNvSpPr>
          <p:nvPr/>
        </p:nvSpPr>
        <p:spPr bwMode="auto">
          <a:xfrm>
            <a:off x="6523038" y="2463800"/>
            <a:ext cx="17462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50" name="Line 22"/>
          <p:cNvSpPr>
            <a:spLocks noChangeShapeType="1"/>
          </p:cNvSpPr>
          <p:nvPr/>
        </p:nvSpPr>
        <p:spPr bwMode="auto">
          <a:xfrm>
            <a:off x="6523038" y="2463800"/>
            <a:ext cx="17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51" name="Line 23"/>
          <p:cNvSpPr>
            <a:spLocks noChangeShapeType="1"/>
          </p:cNvSpPr>
          <p:nvPr/>
        </p:nvSpPr>
        <p:spPr bwMode="auto">
          <a:xfrm>
            <a:off x="6523038" y="2463800"/>
            <a:ext cx="1587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52" name="Rectangle 24"/>
          <p:cNvSpPr>
            <a:spLocks noChangeArrowheads="1"/>
          </p:cNvSpPr>
          <p:nvPr/>
        </p:nvSpPr>
        <p:spPr bwMode="auto">
          <a:xfrm>
            <a:off x="6540500" y="2463800"/>
            <a:ext cx="122555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53" name="Line 25"/>
          <p:cNvSpPr>
            <a:spLocks noChangeShapeType="1"/>
          </p:cNvSpPr>
          <p:nvPr/>
        </p:nvSpPr>
        <p:spPr bwMode="auto">
          <a:xfrm>
            <a:off x="6527800" y="2463800"/>
            <a:ext cx="12382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54" name="Rectangle 26"/>
          <p:cNvSpPr>
            <a:spLocks noChangeArrowheads="1"/>
          </p:cNvSpPr>
          <p:nvPr/>
        </p:nvSpPr>
        <p:spPr bwMode="auto">
          <a:xfrm>
            <a:off x="7766050" y="2463800"/>
            <a:ext cx="17463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55" name="Line 27"/>
          <p:cNvSpPr>
            <a:spLocks noChangeShapeType="1"/>
          </p:cNvSpPr>
          <p:nvPr/>
        </p:nvSpPr>
        <p:spPr bwMode="auto">
          <a:xfrm>
            <a:off x="7766050" y="246380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56" name="Line 28"/>
          <p:cNvSpPr>
            <a:spLocks noChangeShapeType="1"/>
          </p:cNvSpPr>
          <p:nvPr/>
        </p:nvSpPr>
        <p:spPr bwMode="auto">
          <a:xfrm>
            <a:off x="7766050" y="2463800"/>
            <a:ext cx="1588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57" name="Rectangle 29"/>
          <p:cNvSpPr>
            <a:spLocks noChangeArrowheads="1"/>
          </p:cNvSpPr>
          <p:nvPr/>
        </p:nvSpPr>
        <p:spPr bwMode="auto">
          <a:xfrm>
            <a:off x="7783513" y="2463800"/>
            <a:ext cx="884237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58" name="Line 30"/>
          <p:cNvSpPr>
            <a:spLocks noChangeShapeType="1"/>
          </p:cNvSpPr>
          <p:nvPr/>
        </p:nvSpPr>
        <p:spPr bwMode="auto">
          <a:xfrm>
            <a:off x="7783513" y="2463800"/>
            <a:ext cx="8842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59" name="Rectangle 31"/>
          <p:cNvSpPr>
            <a:spLocks noChangeArrowheads="1"/>
          </p:cNvSpPr>
          <p:nvPr/>
        </p:nvSpPr>
        <p:spPr bwMode="auto">
          <a:xfrm>
            <a:off x="8667750" y="2463800"/>
            <a:ext cx="17463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60" name="Line 32"/>
          <p:cNvSpPr>
            <a:spLocks noChangeShapeType="1"/>
          </p:cNvSpPr>
          <p:nvPr/>
        </p:nvSpPr>
        <p:spPr bwMode="auto">
          <a:xfrm>
            <a:off x="8667750" y="246380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61" name="Line 33"/>
          <p:cNvSpPr>
            <a:spLocks noChangeShapeType="1"/>
          </p:cNvSpPr>
          <p:nvPr/>
        </p:nvSpPr>
        <p:spPr bwMode="auto">
          <a:xfrm>
            <a:off x="8667750" y="2463800"/>
            <a:ext cx="1588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62" name="Rectangle 34"/>
          <p:cNvSpPr>
            <a:spLocks noChangeArrowheads="1"/>
          </p:cNvSpPr>
          <p:nvPr/>
        </p:nvSpPr>
        <p:spPr bwMode="auto">
          <a:xfrm>
            <a:off x="8667750" y="2463800"/>
            <a:ext cx="17463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63" name="Line 35"/>
          <p:cNvSpPr>
            <a:spLocks noChangeShapeType="1"/>
          </p:cNvSpPr>
          <p:nvPr/>
        </p:nvSpPr>
        <p:spPr bwMode="auto">
          <a:xfrm>
            <a:off x="8667750" y="246380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64" name="Line 36"/>
          <p:cNvSpPr>
            <a:spLocks noChangeShapeType="1"/>
          </p:cNvSpPr>
          <p:nvPr/>
        </p:nvSpPr>
        <p:spPr bwMode="auto">
          <a:xfrm>
            <a:off x="8667750" y="2463800"/>
            <a:ext cx="1588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65" name="Rectangle 37"/>
          <p:cNvSpPr>
            <a:spLocks noChangeArrowheads="1"/>
          </p:cNvSpPr>
          <p:nvPr/>
        </p:nvSpPr>
        <p:spPr bwMode="auto">
          <a:xfrm>
            <a:off x="4978400" y="2481263"/>
            <a:ext cx="17463" cy="644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66" name="Line 38"/>
          <p:cNvSpPr>
            <a:spLocks noChangeShapeType="1"/>
          </p:cNvSpPr>
          <p:nvPr/>
        </p:nvSpPr>
        <p:spPr bwMode="auto">
          <a:xfrm>
            <a:off x="4978400" y="2481263"/>
            <a:ext cx="1588" cy="644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69" name="Rectangle 41"/>
          <p:cNvSpPr>
            <a:spLocks noChangeArrowheads="1"/>
          </p:cNvSpPr>
          <p:nvPr/>
        </p:nvSpPr>
        <p:spPr bwMode="auto">
          <a:xfrm>
            <a:off x="7766050" y="2481263"/>
            <a:ext cx="7938" cy="644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70" name="Line 42"/>
          <p:cNvSpPr>
            <a:spLocks noChangeShapeType="1"/>
          </p:cNvSpPr>
          <p:nvPr/>
        </p:nvSpPr>
        <p:spPr bwMode="auto">
          <a:xfrm>
            <a:off x="7766050" y="2481263"/>
            <a:ext cx="1588" cy="644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71" name="Rectangle 43"/>
          <p:cNvSpPr>
            <a:spLocks noChangeArrowheads="1"/>
          </p:cNvSpPr>
          <p:nvPr/>
        </p:nvSpPr>
        <p:spPr bwMode="auto">
          <a:xfrm>
            <a:off x="8667750" y="2481263"/>
            <a:ext cx="17463" cy="644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73" name="Rectangle 45"/>
          <p:cNvSpPr>
            <a:spLocks noChangeArrowheads="1"/>
          </p:cNvSpPr>
          <p:nvPr/>
        </p:nvSpPr>
        <p:spPr bwMode="auto">
          <a:xfrm>
            <a:off x="5056188" y="3155950"/>
            <a:ext cx="9175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Carry In</a:t>
            </a:r>
            <a:endParaRPr lang="en-US" sz="2400" u="none" baseline="0"/>
          </a:p>
        </p:txBody>
      </p:sp>
      <p:sp>
        <p:nvSpPr>
          <p:cNvPr id="636974" name="Rectangle 46"/>
          <p:cNvSpPr>
            <a:spLocks noChangeArrowheads="1"/>
          </p:cNvSpPr>
          <p:nvPr/>
        </p:nvSpPr>
        <p:spPr bwMode="auto">
          <a:xfrm>
            <a:off x="6342063" y="3155950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6975" name="Rectangle 47"/>
          <p:cNvSpPr>
            <a:spLocks noChangeArrowheads="1"/>
          </p:cNvSpPr>
          <p:nvPr/>
        </p:nvSpPr>
        <p:spPr bwMode="auto">
          <a:xfrm>
            <a:off x="6596063" y="3155950"/>
            <a:ext cx="844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  0 1 1 0</a:t>
            </a:r>
            <a:endParaRPr lang="en-US" sz="2400" u="none" baseline="0"/>
          </a:p>
        </p:txBody>
      </p:sp>
      <p:sp>
        <p:nvSpPr>
          <p:cNvPr id="636976" name="Rectangle 48"/>
          <p:cNvSpPr>
            <a:spLocks noChangeArrowheads="1"/>
          </p:cNvSpPr>
          <p:nvPr/>
        </p:nvSpPr>
        <p:spPr bwMode="auto">
          <a:xfrm>
            <a:off x="7462838" y="3155950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6977" name="Rectangle 49"/>
          <p:cNvSpPr>
            <a:spLocks noChangeArrowheads="1"/>
          </p:cNvSpPr>
          <p:nvPr/>
        </p:nvSpPr>
        <p:spPr bwMode="auto">
          <a:xfrm>
            <a:off x="8015288" y="3155950"/>
            <a:ext cx="2206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C</a:t>
            </a:r>
            <a:r>
              <a:rPr lang="en-US" sz="1900" b="1" u="none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636978" name="Rectangle 50"/>
          <p:cNvSpPr>
            <a:spLocks noChangeArrowheads="1"/>
          </p:cNvSpPr>
          <p:nvPr/>
        </p:nvSpPr>
        <p:spPr bwMode="auto">
          <a:xfrm>
            <a:off x="8424863" y="3155950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6979" name="Rectangle 51"/>
          <p:cNvSpPr>
            <a:spLocks noChangeArrowheads="1"/>
          </p:cNvSpPr>
          <p:nvPr/>
        </p:nvSpPr>
        <p:spPr bwMode="auto">
          <a:xfrm>
            <a:off x="4978400" y="3125788"/>
            <a:ext cx="17463" cy="174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80" name="Line 52"/>
          <p:cNvSpPr>
            <a:spLocks noChangeShapeType="1"/>
          </p:cNvSpPr>
          <p:nvPr/>
        </p:nvSpPr>
        <p:spPr bwMode="auto">
          <a:xfrm>
            <a:off x="4978400" y="312578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81" name="Line 53"/>
          <p:cNvSpPr>
            <a:spLocks noChangeShapeType="1"/>
          </p:cNvSpPr>
          <p:nvPr/>
        </p:nvSpPr>
        <p:spPr bwMode="auto">
          <a:xfrm>
            <a:off x="4978400" y="3125788"/>
            <a:ext cx="1588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82" name="Rectangle 54"/>
          <p:cNvSpPr>
            <a:spLocks noChangeArrowheads="1"/>
          </p:cNvSpPr>
          <p:nvPr/>
        </p:nvSpPr>
        <p:spPr bwMode="auto">
          <a:xfrm>
            <a:off x="4995863" y="3125788"/>
            <a:ext cx="15240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83" name="Line 55"/>
          <p:cNvSpPr>
            <a:spLocks noChangeShapeType="1"/>
          </p:cNvSpPr>
          <p:nvPr/>
        </p:nvSpPr>
        <p:spPr bwMode="auto">
          <a:xfrm>
            <a:off x="4995863" y="3125788"/>
            <a:ext cx="15240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84" name="Rectangle 56"/>
          <p:cNvSpPr>
            <a:spLocks noChangeArrowheads="1"/>
          </p:cNvSpPr>
          <p:nvPr/>
        </p:nvSpPr>
        <p:spPr bwMode="auto">
          <a:xfrm>
            <a:off x="6519863" y="3125788"/>
            <a:ext cx="17462" cy="174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85" name="Line 57"/>
          <p:cNvSpPr>
            <a:spLocks noChangeShapeType="1"/>
          </p:cNvSpPr>
          <p:nvPr/>
        </p:nvSpPr>
        <p:spPr bwMode="auto">
          <a:xfrm>
            <a:off x="6519863" y="3125788"/>
            <a:ext cx="17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86" name="Line 58"/>
          <p:cNvSpPr>
            <a:spLocks noChangeShapeType="1"/>
          </p:cNvSpPr>
          <p:nvPr/>
        </p:nvSpPr>
        <p:spPr bwMode="auto">
          <a:xfrm>
            <a:off x="6519863" y="3125788"/>
            <a:ext cx="1587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87" name="Rectangle 59"/>
          <p:cNvSpPr>
            <a:spLocks noChangeArrowheads="1"/>
          </p:cNvSpPr>
          <p:nvPr/>
        </p:nvSpPr>
        <p:spPr bwMode="auto">
          <a:xfrm>
            <a:off x="6519863" y="3125788"/>
            <a:ext cx="17462" cy="174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88" name="Line 60"/>
          <p:cNvSpPr>
            <a:spLocks noChangeShapeType="1"/>
          </p:cNvSpPr>
          <p:nvPr/>
        </p:nvSpPr>
        <p:spPr bwMode="auto">
          <a:xfrm>
            <a:off x="6519863" y="3125788"/>
            <a:ext cx="17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89" name="Line 61"/>
          <p:cNvSpPr>
            <a:spLocks noChangeShapeType="1"/>
          </p:cNvSpPr>
          <p:nvPr/>
        </p:nvSpPr>
        <p:spPr bwMode="auto">
          <a:xfrm>
            <a:off x="6519863" y="3125788"/>
            <a:ext cx="1587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90" name="Rectangle 62"/>
          <p:cNvSpPr>
            <a:spLocks noChangeArrowheads="1"/>
          </p:cNvSpPr>
          <p:nvPr/>
        </p:nvSpPr>
        <p:spPr bwMode="auto">
          <a:xfrm>
            <a:off x="6537325" y="3125788"/>
            <a:ext cx="17463" cy="174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91" name="Line 63"/>
          <p:cNvSpPr>
            <a:spLocks noChangeShapeType="1"/>
          </p:cNvSpPr>
          <p:nvPr/>
        </p:nvSpPr>
        <p:spPr bwMode="auto">
          <a:xfrm>
            <a:off x="6537325" y="312578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92" name="Line 64"/>
          <p:cNvSpPr>
            <a:spLocks noChangeShapeType="1"/>
          </p:cNvSpPr>
          <p:nvPr/>
        </p:nvSpPr>
        <p:spPr bwMode="auto">
          <a:xfrm>
            <a:off x="6537325" y="3125788"/>
            <a:ext cx="1588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93" name="Rectangle 65"/>
          <p:cNvSpPr>
            <a:spLocks noChangeArrowheads="1"/>
          </p:cNvSpPr>
          <p:nvPr/>
        </p:nvSpPr>
        <p:spPr bwMode="auto">
          <a:xfrm>
            <a:off x="6554788" y="3125788"/>
            <a:ext cx="1208087" cy="174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94" name="Line 66"/>
          <p:cNvSpPr>
            <a:spLocks noChangeShapeType="1"/>
          </p:cNvSpPr>
          <p:nvPr/>
        </p:nvSpPr>
        <p:spPr bwMode="auto">
          <a:xfrm>
            <a:off x="6554788" y="3125788"/>
            <a:ext cx="12080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95" name="Rectangle 67"/>
          <p:cNvSpPr>
            <a:spLocks noChangeArrowheads="1"/>
          </p:cNvSpPr>
          <p:nvPr/>
        </p:nvSpPr>
        <p:spPr bwMode="auto">
          <a:xfrm>
            <a:off x="7762875" y="3125788"/>
            <a:ext cx="17463" cy="174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96" name="Line 68"/>
          <p:cNvSpPr>
            <a:spLocks noChangeShapeType="1"/>
          </p:cNvSpPr>
          <p:nvPr/>
        </p:nvSpPr>
        <p:spPr bwMode="auto">
          <a:xfrm>
            <a:off x="7762875" y="312578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97" name="Line 69"/>
          <p:cNvSpPr>
            <a:spLocks noChangeShapeType="1"/>
          </p:cNvSpPr>
          <p:nvPr/>
        </p:nvSpPr>
        <p:spPr bwMode="auto">
          <a:xfrm>
            <a:off x="7762875" y="3125788"/>
            <a:ext cx="1588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98" name="Rectangle 70"/>
          <p:cNvSpPr>
            <a:spLocks noChangeArrowheads="1"/>
          </p:cNvSpPr>
          <p:nvPr/>
        </p:nvSpPr>
        <p:spPr bwMode="auto">
          <a:xfrm>
            <a:off x="7762875" y="3125788"/>
            <a:ext cx="17463" cy="174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999" name="Line 71"/>
          <p:cNvSpPr>
            <a:spLocks noChangeShapeType="1"/>
          </p:cNvSpPr>
          <p:nvPr/>
        </p:nvSpPr>
        <p:spPr bwMode="auto">
          <a:xfrm>
            <a:off x="7762875" y="312578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00" name="Line 72"/>
          <p:cNvSpPr>
            <a:spLocks noChangeShapeType="1"/>
          </p:cNvSpPr>
          <p:nvPr/>
        </p:nvSpPr>
        <p:spPr bwMode="auto">
          <a:xfrm>
            <a:off x="7762875" y="3125788"/>
            <a:ext cx="1588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01" name="Rectangle 73"/>
          <p:cNvSpPr>
            <a:spLocks noChangeArrowheads="1"/>
          </p:cNvSpPr>
          <p:nvPr/>
        </p:nvSpPr>
        <p:spPr bwMode="auto">
          <a:xfrm>
            <a:off x="7780338" y="3125788"/>
            <a:ext cx="88741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02" name="Line 74"/>
          <p:cNvSpPr>
            <a:spLocks noChangeShapeType="1"/>
          </p:cNvSpPr>
          <p:nvPr/>
        </p:nvSpPr>
        <p:spPr bwMode="auto">
          <a:xfrm>
            <a:off x="7780338" y="3125788"/>
            <a:ext cx="8874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03" name="Rectangle 75"/>
          <p:cNvSpPr>
            <a:spLocks noChangeArrowheads="1"/>
          </p:cNvSpPr>
          <p:nvPr/>
        </p:nvSpPr>
        <p:spPr bwMode="auto">
          <a:xfrm>
            <a:off x="8667750" y="3125788"/>
            <a:ext cx="17463" cy="174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04" name="Line 76"/>
          <p:cNvSpPr>
            <a:spLocks noChangeShapeType="1"/>
          </p:cNvSpPr>
          <p:nvPr/>
        </p:nvSpPr>
        <p:spPr bwMode="auto">
          <a:xfrm>
            <a:off x="8667750" y="312578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05" name="Line 77"/>
          <p:cNvSpPr>
            <a:spLocks noChangeShapeType="1"/>
          </p:cNvSpPr>
          <p:nvPr/>
        </p:nvSpPr>
        <p:spPr bwMode="auto">
          <a:xfrm>
            <a:off x="8667750" y="3125788"/>
            <a:ext cx="1588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06" name="Rectangle 78"/>
          <p:cNvSpPr>
            <a:spLocks noChangeArrowheads="1"/>
          </p:cNvSpPr>
          <p:nvPr/>
        </p:nvSpPr>
        <p:spPr bwMode="auto">
          <a:xfrm>
            <a:off x="4978400" y="3143250"/>
            <a:ext cx="17463" cy="4333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07" name="Line 79"/>
          <p:cNvSpPr>
            <a:spLocks noChangeShapeType="1"/>
          </p:cNvSpPr>
          <p:nvPr/>
        </p:nvSpPr>
        <p:spPr bwMode="auto">
          <a:xfrm>
            <a:off x="4978400" y="3143250"/>
            <a:ext cx="1588" cy="433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08" name="Rectangle 80"/>
          <p:cNvSpPr>
            <a:spLocks noChangeArrowheads="1"/>
          </p:cNvSpPr>
          <p:nvPr/>
        </p:nvSpPr>
        <p:spPr bwMode="auto">
          <a:xfrm>
            <a:off x="6519863" y="3143250"/>
            <a:ext cx="17462" cy="4333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09" name="Line 81"/>
          <p:cNvSpPr>
            <a:spLocks noChangeShapeType="1"/>
          </p:cNvSpPr>
          <p:nvPr/>
        </p:nvSpPr>
        <p:spPr bwMode="auto">
          <a:xfrm>
            <a:off x="6519863" y="3143250"/>
            <a:ext cx="1587" cy="433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10" name="Rectangle 82"/>
          <p:cNvSpPr>
            <a:spLocks noChangeArrowheads="1"/>
          </p:cNvSpPr>
          <p:nvPr/>
        </p:nvSpPr>
        <p:spPr bwMode="auto">
          <a:xfrm>
            <a:off x="7762875" y="3143250"/>
            <a:ext cx="17463" cy="4333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11" name="Line 83"/>
          <p:cNvSpPr>
            <a:spLocks noChangeShapeType="1"/>
          </p:cNvSpPr>
          <p:nvPr/>
        </p:nvSpPr>
        <p:spPr bwMode="auto">
          <a:xfrm>
            <a:off x="7762875" y="3143250"/>
            <a:ext cx="1588" cy="433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12" name="Rectangle 84"/>
          <p:cNvSpPr>
            <a:spLocks noChangeArrowheads="1"/>
          </p:cNvSpPr>
          <p:nvPr/>
        </p:nvSpPr>
        <p:spPr bwMode="auto">
          <a:xfrm>
            <a:off x="8667750" y="3143250"/>
            <a:ext cx="17463" cy="4333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14" name="Rectangle 86"/>
          <p:cNvSpPr>
            <a:spLocks noChangeArrowheads="1"/>
          </p:cNvSpPr>
          <p:nvPr/>
        </p:nvSpPr>
        <p:spPr bwMode="auto">
          <a:xfrm>
            <a:off x="5056188" y="3597275"/>
            <a:ext cx="806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Augend</a:t>
            </a:r>
            <a:endParaRPr lang="en-US" sz="2400" u="none" baseline="0"/>
          </a:p>
        </p:txBody>
      </p:sp>
      <p:sp>
        <p:nvSpPr>
          <p:cNvPr id="637015" name="Rectangle 87"/>
          <p:cNvSpPr>
            <a:spLocks noChangeArrowheads="1"/>
          </p:cNvSpPr>
          <p:nvPr/>
        </p:nvSpPr>
        <p:spPr bwMode="auto">
          <a:xfrm>
            <a:off x="5872163" y="3597275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7016" name="Rectangle 88"/>
          <p:cNvSpPr>
            <a:spLocks noChangeArrowheads="1"/>
          </p:cNvSpPr>
          <p:nvPr/>
        </p:nvSpPr>
        <p:spPr bwMode="auto">
          <a:xfrm>
            <a:off x="6596063" y="3597275"/>
            <a:ext cx="844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  1 0 1 1</a:t>
            </a:r>
            <a:endParaRPr lang="en-US" sz="2400" u="none" baseline="0"/>
          </a:p>
        </p:txBody>
      </p:sp>
      <p:sp>
        <p:nvSpPr>
          <p:cNvPr id="637017" name="Rectangle 89"/>
          <p:cNvSpPr>
            <a:spLocks noChangeArrowheads="1"/>
          </p:cNvSpPr>
          <p:nvPr/>
        </p:nvSpPr>
        <p:spPr bwMode="auto">
          <a:xfrm>
            <a:off x="7462838" y="3597275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7018" name="Rectangle 90"/>
          <p:cNvSpPr>
            <a:spLocks noChangeArrowheads="1"/>
          </p:cNvSpPr>
          <p:nvPr/>
        </p:nvSpPr>
        <p:spPr bwMode="auto">
          <a:xfrm>
            <a:off x="8015288" y="3597275"/>
            <a:ext cx="2206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A</a:t>
            </a:r>
            <a:r>
              <a:rPr lang="en-US" sz="1900" b="1" u="none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637019" name="Rectangle 91"/>
          <p:cNvSpPr>
            <a:spLocks noChangeArrowheads="1"/>
          </p:cNvSpPr>
          <p:nvPr/>
        </p:nvSpPr>
        <p:spPr bwMode="auto">
          <a:xfrm>
            <a:off x="8424863" y="3597275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7021" name="Line 93"/>
          <p:cNvSpPr>
            <a:spLocks noChangeShapeType="1"/>
          </p:cNvSpPr>
          <p:nvPr/>
        </p:nvSpPr>
        <p:spPr bwMode="auto">
          <a:xfrm>
            <a:off x="4978400" y="357663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23" name="Line 95"/>
          <p:cNvSpPr>
            <a:spLocks noChangeShapeType="1"/>
          </p:cNvSpPr>
          <p:nvPr/>
        </p:nvSpPr>
        <p:spPr bwMode="auto">
          <a:xfrm>
            <a:off x="4995863" y="3576638"/>
            <a:ext cx="15240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25" name="Line 97"/>
          <p:cNvSpPr>
            <a:spLocks noChangeShapeType="1"/>
          </p:cNvSpPr>
          <p:nvPr/>
        </p:nvSpPr>
        <p:spPr bwMode="auto">
          <a:xfrm>
            <a:off x="6519863" y="3576638"/>
            <a:ext cx="17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27" name="Line 99"/>
          <p:cNvSpPr>
            <a:spLocks noChangeShapeType="1"/>
          </p:cNvSpPr>
          <p:nvPr/>
        </p:nvSpPr>
        <p:spPr bwMode="auto">
          <a:xfrm>
            <a:off x="7762875" y="357663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29" name="Line 101"/>
          <p:cNvSpPr>
            <a:spLocks noChangeShapeType="1"/>
          </p:cNvSpPr>
          <p:nvPr/>
        </p:nvSpPr>
        <p:spPr bwMode="auto">
          <a:xfrm>
            <a:off x="7780338" y="3576638"/>
            <a:ext cx="8874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31" name="Line 103"/>
          <p:cNvSpPr>
            <a:spLocks noChangeShapeType="1"/>
          </p:cNvSpPr>
          <p:nvPr/>
        </p:nvSpPr>
        <p:spPr bwMode="auto">
          <a:xfrm>
            <a:off x="8667750" y="357663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32" name="Rectangle 104"/>
          <p:cNvSpPr>
            <a:spLocks noChangeArrowheads="1"/>
          </p:cNvSpPr>
          <p:nvPr/>
        </p:nvSpPr>
        <p:spPr bwMode="auto">
          <a:xfrm>
            <a:off x="4978400" y="3584575"/>
            <a:ext cx="17463" cy="3603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33" name="Line 105"/>
          <p:cNvSpPr>
            <a:spLocks noChangeShapeType="1"/>
          </p:cNvSpPr>
          <p:nvPr/>
        </p:nvSpPr>
        <p:spPr bwMode="auto">
          <a:xfrm>
            <a:off x="4978400" y="3584575"/>
            <a:ext cx="1588" cy="3603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34" name="Rectangle 106"/>
          <p:cNvSpPr>
            <a:spLocks noChangeArrowheads="1"/>
          </p:cNvSpPr>
          <p:nvPr/>
        </p:nvSpPr>
        <p:spPr bwMode="auto">
          <a:xfrm>
            <a:off x="6519863" y="3584575"/>
            <a:ext cx="17462" cy="3603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35" name="Line 107"/>
          <p:cNvSpPr>
            <a:spLocks noChangeShapeType="1"/>
          </p:cNvSpPr>
          <p:nvPr/>
        </p:nvSpPr>
        <p:spPr bwMode="auto">
          <a:xfrm>
            <a:off x="6519863" y="3584575"/>
            <a:ext cx="1587" cy="3603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36" name="Rectangle 108"/>
          <p:cNvSpPr>
            <a:spLocks noChangeArrowheads="1"/>
          </p:cNvSpPr>
          <p:nvPr/>
        </p:nvSpPr>
        <p:spPr bwMode="auto">
          <a:xfrm>
            <a:off x="7762875" y="3584575"/>
            <a:ext cx="17463" cy="3603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37" name="Line 109"/>
          <p:cNvSpPr>
            <a:spLocks noChangeShapeType="1"/>
          </p:cNvSpPr>
          <p:nvPr/>
        </p:nvSpPr>
        <p:spPr bwMode="auto">
          <a:xfrm>
            <a:off x="7762875" y="3584575"/>
            <a:ext cx="1588" cy="3603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38" name="Rectangle 110"/>
          <p:cNvSpPr>
            <a:spLocks noChangeArrowheads="1"/>
          </p:cNvSpPr>
          <p:nvPr/>
        </p:nvSpPr>
        <p:spPr bwMode="auto">
          <a:xfrm>
            <a:off x="8667750" y="3584575"/>
            <a:ext cx="17463" cy="3603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40" name="Rectangle 112"/>
          <p:cNvSpPr>
            <a:spLocks noChangeArrowheads="1"/>
          </p:cNvSpPr>
          <p:nvPr/>
        </p:nvSpPr>
        <p:spPr bwMode="auto">
          <a:xfrm>
            <a:off x="5056188" y="3965575"/>
            <a:ext cx="8207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Addend</a:t>
            </a:r>
            <a:endParaRPr lang="en-US" sz="2400" u="none" baseline="0"/>
          </a:p>
        </p:txBody>
      </p:sp>
      <p:sp>
        <p:nvSpPr>
          <p:cNvPr id="637041" name="Rectangle 113"/>
          <p:cNvSpPr>
            <a:spLocks noChangeArrowheads="1"/>
          </p:cNvSpPr>
          <p:nvPr/>
        </p:nvSpPr>
        <p:spPr bwMode="auto">
          <a:xfrm>
            <a:off x="5883275" y="3965575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7042" name="Rectangle 114"/>
          <p:cNvSpPr>
            <a:spLocks noChangeArrowheads="1"/>
          </p:cNvSpPr>
          <p:nvPr/>
        </p:nvSpPr>
        <p:spPr bwMode="auto">
          <a:xfrm>
            <a:off x="6596063" y="3965575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7043" name="Rectangle 115"/>
          <p:cNvSpPr>
            <a:spLocks noChangeArrowheads="1"/>
          </p:cNvSpPr>
          <p:nvPr/>
        </p:nvSpPr>
        <p:spPr bwMode="auto">
          <a:xfrm>
            <a:off x="6657975" y="3965575"/>
            <a:ext cx="7842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 0 0 1 1</a:t>
            </a:r>
            <a:endParaRPr lang="en-US" sz="2400" u="none" baseline="0"/>
          </a:p>
        </p:txBody>
      </p:sp>
      <p:sp>
        <p:nvSpPr>
          <p:cNvPr id="637044" name="Rectangle 116"/>
          <p:cNvSpPr>
            <a:spLocks noChangeArrowheads="1"/>
          </p:cNvSpPr>
          <p:nvPr/>
        </p:nvSpPr>
        <p:spPr bwMode="auto">
          <a:xfrm>
            <a:off x="6657975" y="4211638"/>
            <a:ext cx="804863" cy="238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45" name="Rectangle 117"/>
          <p:cNvSpPr>
            <a:spLocks noChangeArrowheads="1"/>
          </p:cNvSpPr>
          <p:nvPr/>
        </p:nvSpPr>
        <p:spPr bwMode="auto">
          <a:xfrm>
            <a:off x="7462838" y="3965575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7046" name="Rectangle 118"/>
          <p:cNvSpPr>
            <a:spLocks noChangeArrowheads="1"/>
          </p:cNvSpPr>
          <p:nvPr/>
        </p:nvSpPr>
        <p:spPr bwMode="auto">
          <a:xfrm>
            <a:off x="8021638" y="3965575"/>
            <a:ext cx="2063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B</a:t>
            </a:r>
            <a:r>
              <a:rPr lang="en-US" sz="1900" b="1" u="none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637047" name="Rectangle 119"/>
          <p:cNvSpPr>
            <a:spLocks noChangeArrowheads="1"/>
          </p:cNvSpPr>
          <p:nvPr/>
        </p:nvSpPr>
        <p:spPr bwMode="auto">
          <a:xfrm>
            <a:off x="8420100" y="3965575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7049" name="Line 121"/>
          <p:cNvSpPr>
            <a:spLocks noChangeShapeType="1"/>
          </p:cNvSpPr>
          <p:nvPr/>
        </p:nvSpPr>
        <p:spPr bwMode="auto">
          <a:xfrm>
            <a:off x="4978400" y="394493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51" name="Line 123"/>
          <p:cNvSpPr>
            <a:spLocks noChangeShapeType="1"/>
          </p:cNvSpPr>
          <p:nvPr/>
        </p:nvSpPr>
        <p:spPr bwMode="auto">
          <a:xfrm>
            <a:off x="4995863" y="3944938"/>
            <a:ext cx="15240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53" name="Line 125"/>
          <p:cNvSpPr>
            <a:spLocks noChangeShapeType="1"/>
          </p:cNvSpPr>
          <p:nvPr/>
        </p:nvSpPr>
        <p:spPr bwMode="auto">
          <a:xfrm>
            <a:off x="6519863" y="3944938"/>
            <a:ext cx="17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55" name="Line 127"/>
          <p:cNvSpPr>
            <a:spLocks noChangeShapeType="1"/>
          </p:cNvSpPr>
          <p:nvPr/>
        </p:nvSpPr>
        <p:spPr bwMode="auto">
          <a:xfrm>
            <a:off x="7762875" y="394493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57" name="Line 129"/>
          <p:cNvSpPr>
            <a:spLocks noChangeShapeType="1"/>
          </p:cNvSpPr>
          <p:nvPr/>
        </p:nvSpPr>
        <p:spPr bwMode="auto">
          <a:xfrm>
            <a:off x="7780338" y="3944938"/>
            <a:ext cx="8874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59" name="Line 131"/>
          <p:cNvSpPr>
            <a:spLocks noChangeShapeType="1"/>
          </p:cNvSpPr>
          <p:nvPr/>
        </p:nvSpPr>
        <p:spPr bwMode="auto">
          <a:xfrm>
            <a:off x="8667750" y="394493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60" name="Rectangle 132"/>
          <p:cNvSpPr>
            <a:spLocks noChangeArrowheads="1"/>
          </p:cNvSpPr>
          <p:nvPr/>
        </p:nvSpPr>
        <p:spPr bwMode="auto">
          <a:xfrm>
            <a:off x="4978400" y="3952875"/>
            <a:ext cx="17463" cy="3587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61" name="Line 133"/>
          <p:cNvSpPr>
            <a:spLocks noChangeShapeType="1"/>
          </p:cNvSpPr>
          <p:nvPr/>
        </p:nvSpPr>
        <p:spPr bwMode="auto">
          <a:xfrm>
            <a:off x="4978400" y="3952875"/>
            <a:ext cx="1588" cy="3587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62" name="Rectangle 134"/>
          <p:cNvSpPr>
            <a:spLocks noChangeArrowheads="1"/>
          </p:cNvSpPr>
          <p:nvPr/>
        </p:nvSpPr>
        <p:spPr bwMode="auto">
          <a:xfrm>
            <a:off x="6519863" y="3952875"/>
            <a:ext cx="17462" cy="3587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63" name="Line 135"/>
          <p:cNvSpPr>
            <a:spLocks noChangeShapeType="1"/>
          </p:cNvSpPr>
          <p:nvPr/>
        </p:nvSpPr>
        <p:spPr bwMode="auto">
          <a:xfrm>
            <a:off x="6519863" y="3952875"/>
            <a:ext cx="1587" cy="3587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64" name="Rectangle 136"/>
          <p:cNvSpPr>
            <a:spLocks noChangeArrowheads="1"/>
          </p:cNvSpPr>
          <p:nvPr/>
        </p:nvSpPr>
        <p:spPr bwMode="auto">
          <a:xfrm>
            <a:off x="7762875" y="3952875"/>
            <a:ext cx="17463" cy="3587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65" name="Line 137"/>
          <p:cNvSpPr>
            <a:spLocks noChangeShapeType="1"/>
          </p:cNvSpPr>
          <p:nvPr/>
        </p:nvSpPr>
        <p:spPr bwMode="auto">
          <a:xfrm>
            <a:off x="7762875" y="3952875"/>
            <a:ext cx="1588" cy="3587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66" name="Rectangle 138"/>
          <p:cNvSpPr>
            <a:spLocks noChangeArrowheads="1"/>
          </p:cNvSpPr>
          <p:nvPr/>
        </p:nvSpPr>
        <p:spPr bwMode="auto">
          <a:xfrm>
            <a:off x="8667750" y="3952875"/>
            <a:ext cx="17463" cy="3587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68" name="Rectangle 140"/>
          <p:cNvSpPr>
            <a:spLocks noChangeArrowheads="1"/>
          </p:cNvSpPr>
          <p:nvPr/>
        </p:nvSpPr>
        <p:spPr bwMode="auto">
          <a:xfrm>
            <a:off x="5056188" y="4332288"/>
            <a:ext cx="4714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Sum</a:t>
            </a:r>
            <a:endParaRPr lang="en-US" sz="2400" u="none" baseline="0"/>
          </a:p>
        </p:txBody>
      </p:sp>
      <p:sp>
        <p:nvSpPr>
          <p:cNvPr id="637069" name="Rectangle 141"/>
          <p:cNvSpPr>
            <a:spLocks noChangeArrowheads="1"/>
          </p:cNvSpPr>
          <p:nvPr/>
        </p:nvSpPr>
        <p:spPr bwMode="auto">
          <a:xfrm>
            <a:off x="5524500" y="4332288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7070" name="Rectangle 142"/>
          <p:cNvSpPr>
            <a:spLocks noChangeArrowheads="1"/>
          </p:cNvSpPr>
          <p:nvPr/>
        </p:nvSpPr>
        <p:spPr bwMode="auto">
          <a:xfrm>
            <a:off x="6596063" y="4332288"/>
            <a:ext cx="844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  1 1 1 0</a:t>
            </a:r>
            <a:endParaRPr lang="en-US" sz="2400" u="none" baseline="0"/>
          </a:p>
        </p:txBody>
      </p:sp>
      <p:sp>
        <p:nvSpPr>
          <p:cNvPr id="637071" name="Rectangle 143"/>
          <p:cNvSpPr>
            <a:spLocks noChangeArrowheads="1"/>
          </p:cNvSpPr>
          <p:nvPr/>
        </p:nvSpPr>
        <p:spPr bwMode="auto">
          <a:xfrm>
            <a:off x="7462838" y="4332288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7072" name="Rectangle 144"/>
          <p:cNvSpPr>
            <a:spLocks noChangeArrowheads="1"/>
          </p:cNvSpPr>
          <p:nvPr/>
        </p:nvSpPr>
        <p:spPr bwMode="auto">
          <a:xfrm>
            <a:off x="8035925" y="4332288"/>
            <a:ext cx="1809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S</a:t>
            </a:r>
            <a:r>
              <a:rPr lang="en-US" sz="1900" b="1" u="none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637073" name="Rectangle 145"/>
          <p:cNvSpPr>
            <a:spLocks noChangeArrowheads="1"/>
          </p:cNvSpPr>
          <p:nvPr/>
        </p:nvSpPr>
        <p:spPr bwMode="auto">
          <a:xfrm>
            <a:off x="8404225" y="4332288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7074" name="Rectangle 146"/>
          <p:cNvSpPr>
            <a:spLocks noChangeArrowheads="1"/>
          </p:cNvSpPr>
          <p:nvPr/>
        </p:nvSpPr>
        <p:spPr bwMode="auto">
          <a:xfrm>
            <a:off x="4978400" y="4311650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75" name="Line 147"/>
          <p:cNvSpPr>
            <a:spLocks noChangeShapeType="1"/>
          </p:cNvSpPr>
          <p:nvPr/>
        </p:nvSpPr>
        <p:spPr bwMode="auto">
          <a:xfrm>
            <a:off x="4978400" y="431165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76" name="Rectangle 148"/>
          <p:cNvSpPr>
            <a:spLocks noChangeArrowheads="1"/>
          </p:cNvSpPr>
          <p:nvPr/>
        </p:nvSpPr>
        <p:spPr bwMode="auto">
          <a:xfrm>
            <a:off x="4995863" y="4311650"/>
            <a:ext cx="15240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77" name="Line 149"/>
          <p:cNvSpPr>
            <a:spLocks noChangeShapeType="1"/>
          </p:cNvSpPr>
          <p:nvPr/>
        </p:nvSpPr>
        <p:spPr bwMode="auto">
          <a:xfrm>
            <a:off x="4995863" y="4311650"/>
            <a:ext cx="15240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78" name="Rectangle 150"/>
          <p:cNvSpPr>
            <a:spLocks noChangeArrowheads="1"/>
          </p:cNvSpPr>
          <p:nvPr/>
        </p:nvSpPr>
        <p:spPr bwMode="auto">
          <a:xfrm>
            <a:off x="6519863" y="4311650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79" name="Line 151"/>
          <p:cNvSpPr>
            <a:spLocks noChangeShapeType="1"/>
          </p:cNvSpPr>
          <p:nvPr/>
        </p:nvSpPr>
        <p:spPr bwMode="auto">
          <a:xfrm>
            <a:off x="6519863" y="4311650"/>
            <a:ext cx="17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80" name="Rectangle 152"/>
          <p:cNvSpPr>
            <a:spLocks noChangeArrowheads="1"/>
          </p:cNvSpPr>
          <p:nvPr/>
        </p:nvSpPr>
        <p:spPr bwMode="auto">
          <a:xfrm>
            <a:off x="7762875" y="4311650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81" name="Line 153"/>
          <p:cNvSpPr>
            <a:spLocks noChangeShapeType="1"/>
          </p:cNvSpPr>
          <p:nvPr/>
        </p:nvSpPr>
        <p:spPr bwMode="auto">
          <a:xfrm>
            <a:off x="7762875" y="431165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82" name="Rectangle 154"/>
          <p:cNvSpPr>
            <a:spLocks noChangeArrowheads="1"/>
          </p:cNvSpPr>
          <p:nvPr/>
        </p:nvSpPr>
        <p:spPr bwMode="auto">
          <a:xfrm>
            <a:off x="7780338" y="4311650"/>
            <a:ext cx="88741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83" name="Line 155"/>
          <p:cNvSpPr>
            <a:spLocks noChangeShapeType="1"/>
          </p:cNvSpPr>
          <p:nvPr/>
        </p:nvSpPr>
        <p:spPr bwMode="auto">
          <a:xfrm>
            <a:off x="7780338" y="4311650"/>
            <a:ext cx="8874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84" name="Rectangle 156"/>
          <p:cNvSpPr>
            <a:spLocks noChangeArrowheads="1"/>
          </p:cNvSpPr>
          <p:nvPr/>
        </p:nvSpPr>
        <p:spPr bwMode="auto">
          <a:xfrm>
            <a:off x="8667750" y="4311650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85" name="Line 157"/>
          <p:cNvSpPr>
            <a:spLocks noChangeShapeType="1"/>
          </p:cNvSpPr>
          <p:nvPr/>
        </p:nvSpPr>
        <p:spPr bwMode="auto">
          <a:xfrm>
            <a:off x="8667750" y="431165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86" name="Rectangle 158"/>
          <p:cNvSpPr>
            <a:spLocks noChangeArrowheads="1"/>
          </p:cNvSpPr>
          <p:nvPr/>
        </p:nvSpPr>
        <p:spPr bwMode="auto">
          <a:xfrm>
            <a:off x="4978400" y="4321175"/>
            <a:ext cx="17463" cy="3587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87" name="Line 159"/>
          <p:cNvSpPr>
            <a:spLocks noChangeShapeType="1"/>
          </p:cNvSpPr>
          <p:nvPr/>
        </p:nvSpPr>
        <p:spPr bwMode="auto">
          <a:xfrm>
            <a:off x="4978400" y="4321175"/>
            <a:ext cx="1588" cy="3587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88" name="Rectangle 160"/>
          <p:cNvSpPr>
            <a:spLocks noChangeArrowheads="1"/>
          </p:cNvSpPr>
          <p:nvPr/>
        </p:nvSpPr>
        <p:spPr bwMode="auto">
          <a:xfrm>
            <a:off x="6519863" y="4321175"/>
            <a:ext cx="17462" cy="3587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89" name="Line 161"/>
          <p:cNvSpPr>
            <a:spLocks noChangeShapeType="1"/>
          </p:cNvSpPr>
          <p:nvPr/>
        </p:nvSpPr>
        <p:spPr bwMode="auto">
          <a:xfrm>
            <a:off x="6519863" y="4321175"/>
            <a:ext cx="1587" cy="3587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90" name="Rectangle 162"/>
          <p:cNvSpPr>
            <a:spLocks noChangeArrowheads="1"/>
          </p:cNvSpPr>
          <p:nvPr/>
        </p:nvSpPr>
        <p:spPr bwMode="auto">
          <a:xfrm>
            <a:off x="7762875" y="4321175"/>
            <a:ext cx="17463" cy="3587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91" name="Line 163"/>
          <p:cNvSpPr>
            <a:spLocks noChangeShapeType="1"/>
          </p:cNvSpPr>
          <p:nvPr/>
        </p:nvSpPr>
        <p:spPr bwMode="auto">
          <a:xfrm>
            <a:off x="7762875" y="4321175"/>
            <a:ext cx="1588" cy="3587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92" name="Rectangle 164"/>
          <p:cNvSpPr>
            <a:spLocks noChangeArrowheads="1"/>
          </p:cNvSpPr>
          <p:nvPr/>
        </p:nvSpPr>
        <p:spPr bwMode="auto">
          <a:xfrm>
            <a:off x="8667750" y="4321175"/>
            <a:ext cx="17463" cy="3587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094" name="Rectangle 166"/>
          <p:cNvSpPr>
            <a:spLocks noChangeArrowheads="1"/>
          </p:cNvSpPr>
          <p:nvPr/>
        </p:nvSpPr>
        <p:spPr bwMode="auto">
          <a:xfrm>
            <a:off x="5056188" y="4848225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7095" name="Rectangle 167"/>
          <p:cNvSpPr>
            <a:spLocks noChangeArrowheads="1"/>
          </p:cNvSpPr>
          <p:nvPr/>
        </p:nvSpPr>
        <p:spPr bwMode="auto">
          <a:xfrm>
            <a:off x="5056188" y="4867275"/>
            <a:ext cx="10255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Carry out</a:t>
            </a:r>
            <a:endParaRPr lang="en-US" sz="2400" u="none" baseline="0"/>
          </a:p>
        </p:txBody>
      </p:sp>
      <p:sp>
        <p:nvSpPr>
          <p:cNvPr id="637096" name="Rectangle 168"/>
          <p:cNvSpPr>
            <a:spLocks noChangeArrowheads="1"/>
          </p:cNvSpPr>
          <p:nvPr/>
        </p:nvSpPr>
        <p:spPr bwMode="auto">
          <a:xfrm>
            <a:off x="5697538" y="5133975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7097" name="Rectangle 169"/>
          <p:cNvSpPr>
            <a:spLocks noChangeArrowheads="1"/>
          </p:cNvSpPr>
          <p:nvPr/>
        </p:nvSpPr>
        <p:spPr bwMode="auto">
          <a:xfrm>
            <a:off x="6596063" y="4848225"/>
            <a:ext cx="9048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  0 0 1 1 </a:t>
            </a:r>
            <a:endParaRPr lang="en-US" sz="2400" u="none" baseline="0"/>
          </a:p>
        </p:txBody>
      </p:sp>
      <p:sp>
        <p:nvSpPr>
          <p:cNvPr id="637098" name="Rectangle 170"/>
          <p:cNvSpPr>
            <a:spLocks noChangeArrowheads="1"/>
          </p:cNvSpPr>
          <p:nvPr/>
        </p:nvSpPr>
        <p:spPr bwMode="auto">
          <a:xfrm>
            <a:off x="7524750" y="4848225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7099" name="Rectangle 171"/>
          <p:cNvSpPr>
            <a:spLocks noChangeArrowheads="1"/>
          </p:cNvSpPr>
          <p:nvPr/>
        </p:nvSpPr>
        <p:spPr bwMode="auto">
          <a:xfrm>
            <a:off x="7886700" y="4848225"/>
            <a:ext cx="3968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C</a:t>
            </a:r>
            <a:r>
              <a:rPr lang="en-US" sz="1900" b="1" u="none">
                <a:solidFill>
                  <a:srgbClr val="000000"/>
                </a:solidFill>
              </a:rPr>
              <a:t>i+1</a:t>
            </a:r>
          </a:p>
        </p:txBody>
      </p:sp>
      <p:sp>
        <p:nvSpPr>
          <p:cNvPr id="637100" name="Rectangle 172"/>
          <p:cNvSpPr>
            <a:spLocks noChangeArrowheads="1"/>
          </p:cNvSpPr>
          <p:nvPr/>
        </p:nvSpPr>
        <p:spPr bwMode="auto">
          <a:xfrm>
            <a:off x="8558213" y="4848225"/>
            <a:ext cx="60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7101" name="Rectangle 173"/>
          <p:cNvSpPr>
            <a:spLocks noChangeArrowheads="1"/>
          </p:cNvSpPr>
          <p:nvPr/>
        </p:nvSpPr>
        <p:spPr bwMode="auto">
          <a:xfrm>
            <a:off x="4978400" y="4679950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02" name="Line 174"/>
          <p:cNvSpPr>
            <a:spLocks noChangeShapeType="1"/>
          </p:cNvSpPr>
          <p:nvPr/>
        </p:nvSpPr>
        <p:spPr bwMode="auto">
          <a:xfrm>
            <a:off x="4978400" y="467995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03" name="Rectangle 175"/>
          <p:cNvSpPr>
            <a:spLocks noChangeArrowheads="1"/>
          </p:cNvSpPr>
          <p:nvPr/>
        </p:nvSpPr>
        <p:spPr bwMode="auto">
          <a:xfrm>
            <a:off x="4995863" y="4679950"/>
            <a:ext cx="15240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04" name="Line 176"/>
          <p:cNvSpPr>
            <a:spLocks noChangeShapeType="1"/>
          </p:cNvSpPr>
          <p:nvPr/>
        </p:nvSpPr>
        <p:spPr bwMode="auto">
          <a:xfrm>
            <a:off x="4995863" y="4679950"/>
            <a:ext cx="15240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05" name="Rectangle 177"/>
          <p:cNvSpPr>
            <a:spLocks noChangeArrowheads="1"/>
          </p:cNvSpPr>
          <p:nvPr/>
        </p:nvSpPr>
        <p:spPr bwMode="auto">
          <a:xfrm>
            <a:off x="6519863" y="4679950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06" name="Line 178"/>
          <p:cNvSpPr>
            <a:spLocks noChangeShapeType="1"/>
          </p:cNvSpPr>
          <p:nvPr/>
        </p:nvSpPr>
        <p:spPr bwMode="auto">
          <a:xfrm>
            <a:off x="6519863" y="4679950"/>
            <a:ext cx="17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07" name="Rectangle 179"/>
          <p:cNvSpPr>
            <a:spLocks noChangeArrowheads="1"/>
          </p:cNvSpPr>
          <p:nvPr/>
        </p:nvSpPr>
        <p:spPr bwMode="auto">
          <a:xfrm>
            <a:off x="7762875" y="4679950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08" name="Line 180"/>
          <p:cNvSpPr>
            <a:spLocks noChangeShapeType="1"/>
          </p:cNvSpPr>
          <p:nvPr/>
        </p:nvSpPr>
        <p:spPr bwMode="auto">
          <a:xfrm>
            <a:off x="7762875" y="467995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09" name="Rectangle 181"/>
          <p:cNvSpPr>
            <a:spLocks noChangeArrowheads="1"/>
          </p:cNvSpPr>
          <p:nvPr/>
        </p:nvSpPr>
        <p:spPr bwMode="auto">
          <a:xfrm>
            <a:off x="7780338" y="4679950"/>
            <a:ext cx="88741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10" name="Line 182"/>
          <p:cNvSpPr>
            <a:spLocks noChangeShapeType="1"/>
          </p:cNvSpPr>
          <p:nvPr/>
        </p:nvSpPr>
        <p:spPr bwMode="auto">
          <a:xfrm>
            <a:off x="7780338" y="4679950"/>
            <a:ext cx="8874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11" name="Rectangle 183"/>
          <p:cNvSpPr>
            <a:spLocks noChangeArrowheads="1"/>
          </p:cNvSpPr>
          <p:nvPr/>
        </p:nvSpPr>
        <p:spPr bwMode="auto">
          <a:xfrm>
            <a:off x="8667750" y="4679950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12" name="Line 184"/>
          <p:cNvSpPr>
            <a:spLocks noChangeShapeType="1"/>
          </p:cNvSpPr>
          <p:nvPr/>
        </p:nvSpPr>
        <p:spPr bwMode="auto">
          <a:xfrm>
            <a:off x="8667750" y="467995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13" name="Rectangle 185"/>
          <p:cNvSpPr>
            <a:spLocks noChangeArrowheads="1"/>
          </p:cNvSpPr>
          <p:nvPr/>
        </p:nvSpPr>
        <p:spPr bwMode="auto">
          <a:xfrm>
            <a:off x="4978400" y="4689475"/>
            <a:ext cx="17463" cy="7175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14" name="Line 186"/>
          <p:cNvSpPr>
            <a:spLocks noChangeShapeType="1"/>
          </p:cNvSpPr>
          <p:nvPr/>
        </p:nvSpPr>
        <p:spPr bwMode="auto">
          <a:xfrm>
            <a:off x="4978400" y="4689475"/>
            <a:ext cx="1588" cy="717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15" name="Rectangle 187"/>
          <p:cNvSpPr>
            <a:spLocks noChangeArrowheads="1"/>
          </p:cNvSpPr>
          <p:nvPr/>
        </p:nvSpPr>
        <p:spPr bwMode="auto">
          <a:xfrm>
            <a:off x="4978400" y="5407025"/>
            <a:ext cx="17463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16" name="Line 188"/>
          <p:cNvSpPr>
            <a:spLocks noChangeShapeType="1"/>
          </p:cNvSpPr>
          <p:nvPr/>
        </p:nvSpPr>
        <p:spPr bwMode="auto">
          <a:xfrm>
            <a:off x="4978400" y="5407025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17" name="Line 189"/>
          <p:cNvSpPr>
            <a:spLocks noChangeShapeType="1"/>
          </p:cNvSpPr>
          <p:nvPr/>
        </p:nvSpPr>
        <p:spPr bwMode="auto">
          <a:xfrm>
            <a:off x="4978400" y="5407025"/>
            <a:ext cx="1588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18" name="Rectangle 190"/>
          <p:cNvSpPr>
            <a:spLocks noChangeArrowheads="1"/>
          </p:cNvSpPr>
          <p:nvPr/>
        </p:nvSpPr>
        <p:spPr bwMode="auto">
          <a:xfrm>
            <a:off x="4978400" y="5407025"/>
            <a:ext cx="17463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19" name="Line 191"/>
          <p:cNvSpPr>
            <a:spLocks noChangeShapeType="1"/>
          </p:cNvSpPr>
          <p:nvPr/>
        </p:nvSpPr>
        <p:spPr bwMode="auto">
          <a:xfrm>
            <a:off x="4978400" y="5407025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20" name="Line 192"/>
          <p:cNvSpPr>
            <a:spLocks noChangeShapeType="1"/>
          </p:cNvSpPr>
          <p:nvPr/>
        </p:nvSpPr>
        <p:spPr bwMode="auto">
          <a:xfrm>
            <a:off x="4978400" y="5407025"/>
            <a:ext cx="1588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21" name="Rectangle 193"/>
          <p:cNvSpPr>
            <a:spLocks noChangeArrowheads="1"/>
          </p:cNvSpPr>
          <p:nvPr/>
        </p:nvSpPr>
        <p:spPr bwMode="auto">
          <a:xfrm>
            <a:off x="4995863" y="5407025"/>
            <a:ext cx="152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22" name="Line 194"/>
          <p:cNvSpPr>
            <a:spLocks noChangeShapeType="1"/>
          </p:cNvSpPr>
          <p:nvPr/>
        </p:nvSpPr>
        <p:spPr bwMode="auto">
          <a:xfrm>
            <a:off x="4995863" y="5407025"/>
            <a:ext cx="15240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23" name="Rectangle 195"/>
          <p:cNvSpPr>
            <a:spLocks noChangeArrowheads="1"/>
          </p:cNvSpPr>
          <p:nvPr/>
        </p:nvSpPr>
        <p:spPr bwMode="auto">
          <a:xfrm>
            <a:off x="6519863" y="4689475"/>
            <a:ext cx="17462" cy="7175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24" name="Line 196"/>
          <p:cNvSpPr>
            <a:spLocks noChangeShapeType="1"/>
          </p:cNvSpPr>
          <p:nvPr/>
        </p:nvSpPr>
        <p:spPr bwMode="auto">
          <a:xfrm>
            <a:off x="6519863" y="4689475"/>
            <a:ext cx="1587" cy="717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25" name="Rectangle 197"/>
          <p:cNvSpPr>
            <a:spLocks noChangeArrowheads="1"/>
          </p:cNvSpPr>
          <p:nvPr/>
        </p:nvSpPr>
        <p:spPr bwMode="auto">
          <a:xfrm>
            <a:off x="6519863" y="5407025"/>
            <a:ext cx="17462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26" name="Line 198"/>
          <p:cNvSpPr>
            <a:spLocks noChangeShapeType="1"/>
          </p:cNvSpPr>
          <p:nvPr/>
        </p:nvSpPr>
        <p:spPr bwMode="auto">
          <a:xfrm>
            <a:off x="6519863" y="5407025"/>
            <a:ext cx="17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27" name="Line 199"/>
          <p:cNvSpPr>
            <a:spLocks noChangeShapeType="1"/>
          </p:cNvSpPr>
          <p:nvPr/>
        </p:nvSpPr>
        <p:spPr bwMode="auto">
          <a:xfrm>
            <a:off x="6519863" y="5407025"/>
            <a:ext cx="1587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28" name="Rectangle 200"/>
          <p:cNvSpPr>
            <a:spLocks noChangeArrowheads="1"/>
          </p:cNvSpPr>
          <p:nvPr/>
        </p:nvSpPr>
        <p:spPr bwMode="auto">
          <a:xfrm>
            <a:off x="6537325" y="5407025"/>
            <a:ext cx="122555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29" name="Line 201"/>
          <p:cNvSpPr>
            <a:spLocks noChangeShapeType="1"/>
          </p:cNvSpPr>
          <p:nvPr/>
        </p:nvSpPr>
        <p:spPr bwMode="auto">
          <a:xfrm>
            <a:off x="6537325" y="5407025"/>
            <a:ext cx="12255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30" name="Rectangle 202"/>
          <p:cNvSpPr>
            <a:spLocks noChangeArrowheads="1"/>
          </p:cNvSpPr>
          <p:nvPr/>
        </p:nvSpPr>
        <p:spPr bwMode="auto">
          <a:xfrm>
            <a:off x="7762875" y="4689475"/>
            <a:ext cx="17463" cy="7175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31" name="Line 203"/>
          <p:cNvSpPr>
            <a:spLocks noChangeShapeType="1"/>
          </p:cNvSpPr>
          <p:nvPr/>
        </p:nvSpPr>
        <p:spPr bwMode="auto">
          <a:xfrm>
            <a:off x="7762875" y="4689475"/>
            <a:ext cx="1588" cy="717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32" name="Rectangle 204"/>
          <p:cNvSpPr>
            <a:spLocks noChangeArrowheads="1"/>
          </p:cNvSpPr>
          <p:nvPr/>
        </p:nvSpPr>
        <p:spPr bwMode="auto">
          <a:xfrm>
            <a:off x="7762875" y="5407025"/>
            <a:ext cx="17463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33" name="Line 205"/>
          <p:cNvSpPr>
            <a:spLocks noChangeShapeType="1"/>
          </p:cNvSpPr>
          <p:nvPr/>
        </p:nvSpPr>
        <p:spPr bwMode="auto">
          <a:xfrm>
            <a:off x="7762875" y="5407025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34" name="Line 206"/>
          <p:cNvSpPr>
            <a:spLocks noChangeShapeType="1"/>
          </p:cNvSpPr>
          <p:nvPr/>
        </p:nvSpPr>
        <p:spPr bwMode="auto">
          <a:xfrm>
            <a:off x="7762875" y="5407025"/>
            <a:ext cx="1588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35" name="Rectangle 207"/>
          <p:cNvSpPr>
            <a:spLocks noChangeArrowheads="1"/>
          </p:cNvSpPr>
          <p:nvPr/>
        </p:nvSpPr>
        <p:spPr bwMode="auto">
          <a:xfrm>
            <a:off x="7780338" y="5407025"/>
            <a:ext cx="887412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36" name="Line 208"/>
          <p:cNvSpPr>
            <a:spLocks noChangeShapeType="1"/>
          </p:cNvSpPr>
          <p:nvPr/>
        </p:nvSpPr>
        <p:spPr bwMode="auto">
          <a:xfrm>
            <a:off x="7780338" y="5407025"/>
            <a:ext cx="8874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37" name="Rectangle 209"/>
          <p:cNvSpPr>
            <a:spLocks noChangeArrowheads="1"/>
          </p:cNvSpPr>
          <p:nvPr/>
        </p:nvSpPr>
        <p:spPr bwMode="auto">
          <a:xfrm>
            <a:off x="8667750" y="4689475"/>
            <a:ext cx="17463" cy="7175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39" name="Rectangle 211"/>
          <p:cNvSpPr>
            <a:spLocks noChangeArrowheads="1"/>
          </p:cNvSpPr>
          <p:nvPr/>
        </p:nvSpPr>
        <p:spPr bwMode="auto">
          <a:xfrm>
            <a:off x="8667750" y="5407025"/>
            <a:ext cx="17463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40" name="Line 212"/>
          <p:cNvSpPr>
            <a:spLocks noChangeShapeType="1"/>
          </p:cNvSpPr>
          <p:nvPr/>
        </p:nvSpPr>
        <p:spPr bwMode="auto">
          <a:xfrm>
            <a:off x="8667750" y="5407025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41" name="Line 213"/>
          <p:cNvSpPr>
            <a:spLocks noChangeShapeType="1"/>
          </p:cNvSpPr>
          <p:nvPr/>
        </p:nvSpPr>
        <p:spPr bwMode="auto">
          <a:xfrm>
            <a:off x="8667750" y="5407025"/>
            <a:ext cx="1588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42" name="Rectangle 214"/>
          <p:cNvSpPr>
            <a:spLocks noChangeArrowheads="1"/>
          </p:cNvSpPr>
          <p:nvPr/>
        </p:nvSpPr>
        <p:spPr bwMode="auto">
          <a:xfrm>
            <a:off x="8667750" y="5407025"/>
            <a:ext cx="17463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43" name="Line 215"/>
          <p:cNvSpPr>
            <a:spLocks noChangeShapeType="1"/>
          </p:cNvSpPr>
          <p:nvPr/>
        </p:nvSpPr>
        <p:spPr bwMode="auto">
          <a:xfrm>
            <a:off x="8667750" y="5407025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44" name="Line 216"/>
          <p:cNvSpPr>
            <a:spLocks noChangeShapeType="1"/>
          </p:cNvSpPr>
          <p:nvPr/>
        </p:nvSpPr>
        <p:spPr bwMode="auto">
          <a:xfrm>
            <a:off x="8667750" y="5407025"/>
            <a:ext cx="1588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145" name="Rectangle 217"/>
          <p:cNvSpPr>
            <a:spLocks noChangeArrowheads="1"/>
          </p:cNvSpPr>
          <p:nvPr/>
        </p:nvSpPr>
        <p:spPr bwMode="auto">
          <a:xfrm>
            <a:off x="4775200" y="5430838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 u="none" baseline="0">
                <a:solidFill>
                  <a:srgbClr val="000000"/>
                </a:solidFill>
              </a:rPr>
              <a:t> </a:t>
            </a:r>
            <a:endParaRPr lang="en-US" sz="2400" u="none" baseline="0"/>
          </a:p>
        </p:txBody>
      </p:sp>
      <p:sp>
        <p:nvSpPr>
          <p:cNvPr id="637148" name="Line 220"/>
          <p:cNvSpPr>
            <a:spLocks noChangeShapeType="1"/>
          </p:cNvSpPr>
          <p:nvPr/>
        </p:nvSpPr>
        <p:spPr bwMode="auto">
          <a:xfrm flipV="1">
            <a:off x="6515100" y="2476500"/>
            <a:ext cx="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9B89B69C-3BD0-4D5B-9C23-139CC8EBDB59}" type="slidenum">
              <a:rPr lang="en-US"/>
              <a:pPr/>
              <a:t>15</a:t>
            </a:fld>
            <a:endParaRPr lang="en-US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4-bit Ripple-Carry Binary Adder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r>
              <a:rPr lang="en-US" sz="2800"/>
              <a:t>A four-bit Ripple Carry Adder made from four 1-bit Full Adders:    </a:t>
            </a:r>
            <a:endParaRPr lang="en-US" sz="2800">
              <a:sym typeface="Symbol" pitchFamily="18" charset="2"/>
            </a:endParaRPr>
          </a:p>
          <a:p>
            <a:endParaRPr lang="en-US" sz="2800">
              <a:sym typeface="Symbol" pitchFamily="18" charset="2"/>
            </a:endParaRPr>
          </a:p>
          <a:p>
            <a:endParaRPr lang="en-US" sz="2800">
              <a:sym typeface="Symbol" pitchFamily="18" charset="2"/>
            </a:endParaRPr>
          </a:p>
          <a:p>
            <a:endParaRPr lang="en-US" sz="2800">
              <a:sym typeface="Symbol" pitchFamily="18" charset="2"/>
            </a:endParaRPr>
          </a:p>
          <a:p>
            <a:endParaRPr lang="en-US" sz="2800"/>
          </a:p>
          <a:p>
            <a:endParaRPr lang="en-US" sz="2800">
              <a:sym typeface="Symbol" pitchFamily="18" charset="2"/>
            </a:endParaRP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1109663" y="3048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 b="1" u="none" baseline="0">
              <a:sym typeface="Symbol" pitchFamily="18" charset="2"/>
            </a:endParaRPr>
          </a:p>
        </p:txBody>
      </p:sp>
      <p:pic>
        <p:nvPicPr>
          <p:cNvPr id="638124" name="Picture 172" descr="Fig_5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550" y="2784475"/>
            <a:ext cx="7734300" cy="2305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AE52D931-31DF-472F-8030-5A2652CE4F55}" type="slidenum">
              <a:rPr lang="en-US"/>
              <a:pPr/>
              <a:t>16</a:t>
            </a:fld>
            <a:endParaRPr lang="en-US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Unsigned Subtraction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Algorithm:</a:t>
            </a:r>
          </a:p>
          <a:p>
            <a:pPr lvl="1"/>
            <a:r>
              <a:rPr lang="en-US" sz="2400"/>
              <a:t>Subtract the subtrahend N from the minuend M</a:t>
            </a:r>
          </a:p>
          <a:p>
            <a:pPr lvl="1"/>
            <a:r>
              <a:rPr lang="en-US" sz="2400"/>
              <a:t>If no end borrow occurs, then M </a:t>
            </a:r>
            <a:r>
              <a:rPr lang="en-US" sz="2400">
                <a:latin typeface="Symbol" pitchFamily="18" charset="2"/>
              </a:rPr>
              <a:t>³</a:t>
            </a:r>
            <a:r>
              <a:rPr lang="en-US" sz="2400"/>
              <a:t> N, and the result is a non-negative number and correct.</a:t>
            </a:r>
          </a:p>
          <a:p>
            <a:pPr lvl="1"/>
            <a:r>
              <a:rPr lang="en-US" sz="2400"/>
              <a:t>If an end borrow occurs, the N &gt; M and the difference M </a:t>
            </a:r>
            <a:r>
              <a:rPr lang="en-US" sz="2400">
                <a:latin typeface="Symbol" pitchFamily="18" charset="2"/>
              </a:rPr>
              <a:t>- </a:t>
            </a:r>
            <a:r>
              <a:rPr lang="en-US" sz="2400"/>
              <a:t>N + 2n is subtracted from 2n, and a minus sign is appended to the result.</a:t>
            </a:r>
          </a:p>
          <a:p>
            <a:r>
              <a:rPr lang="en-US" sz="2800">
                <a:latin typeface="MS Shell Dlg" charset="0"/>
              </a:rPr>
              <a:t>Examples:  </a:t>
            </a:r>
          </a:p>
          <a:p>
            <a:pPr lvl="1"/>
            <a:endParaRPr lang="en-US" sz="2400"/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3124200" y="3992563"/>
            <a:ext cx="3962400" cy="27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none" baseline="0"/>
              <a:t> </a:t>
            </a:r>
            <a:r>
              <a:rPr lang="en-US" sz="2400" b="1" u="none" baseline="0"/>
              <a:t>0                    1         </a:t>
            </a:r>
            <a:br>
              <a:rPr lang="en-US" sz="2400" b="1" u="none" baseline="0"/>
            </a:br>
            <a:r>
              <a:rPr lang="en-US" sz="2400" b="1" u="none" baseline="0"/>
              <a:t>   1001               0100</a:t>
            </a:r>
            <a:br>
              <a:rPr lang="en-US" sz="2400" b="1" u="none" baseline="0"/>
            </a:br>
            <a:r>
              <a:rPr lang="en-US" sz="2400" b="1" u="none" baseline="0">
                <a:latin typeface="Symbol" pitchFamily="18" charset="2"/>
              </a:rPr>
              <a:t>-</a:t>
            </a:r>
            <a:r>
              <a:rPr lang="en-US" sz="2400" b="1" u="none" baseline="0"/>
              <a:t> </a:t>
            </a:r>
            <a:r>
              <a:rPr lang="en-US" sz="2400" b="1" baseline="0"/>
              <a:t>0111</a:t>
            </a:r>
            <a:r>
              <a:rPr lang="en-US" sz="2400" b="1" u="none" baseline="0"/>
              <a:t>            </a:t>
            </a:r>
            <a:r>
              <a:rPr lang="en-US" sz="2400" b="1" u="none" baseline="0">
                <a:latin typeface="Symbol" pitchFamily="18" charset="2"/>
              </a:rPr>
              <a:t>-</a:t>
            </a:r>
            <a:r>
              <a:rPr lang="en-US" sz="800" b="1" u="none" baseline="0"/>
              <a:t>  </a:t>
            </a:r>
            <a:r>
              <a:rPr lang="en-US" sz="2400" b="1" baseline="0"/>
              <a:t>0111</a:t>
            </a:r>
            <a:br>
              <a:rPr lang="en-US" sz="2400" b="1" baseline="0"/>
            </a:br>
            <a:r>
              <a:rPr lang="en-US" sz="2400" b="1" u="none" baseline="0"/>
              <a:t>   0010               1101</a:t>
            </a:r>
            <a:br>
              <a:rPr lang="en-US" sz="2400" b="1" u="none" baseline="0"/>
            </a:br>
            <a:r>
              <a:rPr lang="en-US" sz="2400" b="1" u="none" baseline="0"/>
              <a:t>                        10000</a:t>
            </a:r>
            <a:br>
              <a:rPr lang="en-US" sz="2400" b="1" u="none" baseline="0"/>
            </a:br>
            <a:r>
              <a:rPr lang="en-US" sz="2400" b="1" u="none" baseline="0"/>
              <a:t>                       </a:t>
            </a:r>
            <a:r>
              <a:rPr lang="en-US" sz="2400" b="1" u="none" baseline="0">
                <a:latin typeface="Symbol" pitchFamily="18" charset="2"/>
              </a:rPr>
              <a:t>-</a:t>
            </a:r>
            <a:r>
              <a:rPr lang="en-US" sz="2400" b="1" baseline="0">
                <a:latin typeface="Symbol" pitchFamily="18" charset="2"/>
              </a:rPr>
              <a:t> </a:t>
            </a:r>
            <a:r>
              <a:rPr lang="en-US" sz="2400" b="1" baseline="0"/>
              <a:t>1101</a:t>
            </a:r>
            <a:br>
              <a:rPr lang="en-US" sz="2400" b="1" baseline="0"/>
            </a:br>
            <a:r>
              <a:rPr lang="en-US" sz="2400" b="1" u="none" baseline="0"/>
              <a:t>                    (</a:t>
            </a:r>
            <a:r>
              <a:rPr lang="en-US" sz="2400" b="1" u="none" baseline="0">
                <a:latin typeface="Symbol" pitchFamily="18" charset="2"/>
              </a:rPr>
              <a:t>-</a:t>
            </a:r>
            <a:r>
              <a:rPr lang="en-US" sz="2400" b="1" u="none" baseline="0">
                <a:latin typeface="MS Shell Dlg" charset="0"/>
              </a:rPr>
              <a:t>)</a:t>
            </a:r>
            <a:r>
              <a:rPr lang="en-US" sz="1000" b="1" u="none" baseline="0"/>
              <a:t>   </a:t>
            </a:r>
            <a:r>
              <a:rPr lang="en-US" sz="2400" b="1" u="none" baseline="0"/>
              <a:t>0011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145EF681-34D3-4082-ACC1-8E7A0F4DCB33}" type="slidenum">
              <a:rPr lang="en-US"/>
              <a:pPr/>
              <a:t>17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191500" cy="1020763"/>
          </a:xfrm>
        </p:spPr>
        <p:txBody>
          <a:bodyPr/>
          <a:lstStyle/>
          <a:p>
            <a:r>
              <a:rPr lang="en-US"/>
              <a:t>Unsigned Subtraction </a:t>
            </a:r>
            <a:r>
              <a:rPr lang="en-US" b="0"/>
              <a:t>(continued)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subtraction, 2</a:t>
            </a:r>
            <a:r>
              <a:rPr lang="en-US" sz="2800" baseline="30000"/>
              <a:t>n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-</a:t>
            </a:r>
            <a:r>
              <a:rPr lang="en-US" sz="2800"/>
              <a:t> N, is taking the 2’s complement of N</a:t>
            </a:r>
          </a:p>
          <a:p>
            <a:r>
              <a:rPr lang="en-US" sz="2800"/>
              <a:t>To do both unsigned addition and unsigned subtraction requires:</a:t>
            </a:r>
          </a:p>
          <a:p>
            <a:r>
              <a:rPr lang="en-US" sz="2800"/>
              <a:t>Quite complex!</a:t>
            </a:r>
          </a:p>
          <a:p>
            <a:r>
              <a:rPr lang="en-US" sz="2800"/>
              <a:t>Goal: Shared simpler</a:t>
            </a:r>
            <a:br>
              <a:rPr lang="en-US" sz="2800"/>
            </a:br>
            <a:r>
              <a:rPr lang="en-US" sz="2800"/>
              <a:t>logic for both addition</a:t>
            </a:r>
            <a:br>
              <a:rPr lang="en-US" sz="2800"/>
            </a:br>
            <a:r>
              <a:rPr lang="en-US" sz="2800"/>
              <a:t>and subtraction</a:t>
            </a:r>
          </a:p>
          <a:p>
            <a:r>
              <a:rPr lang="en-US" sz="2800"/>
              <a:t>Introduce complements</a:t>
            </a:r>
            <a:br>
              <a:rPr lang="en-US" sz="2800"/>
            </a:br>
            <a:r>
              <a:rPr lang="en-US" sz="2800"/>
              <a:t>as an approach </a:t>
            </a:r>
          </a:p>
          <a:p>
            <a:endParaRPr lang="en-US" sz="2800"/>
          </a:p>
        </p:txBody>
      </p:sp>
      <p:pic>
        <p:nvPicPr>
          <p:cNvPr id="686084" name="Picture 4" descr="Fig_5-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75" y="2693988"/>
            <a:ext cx="4219575" cy="40560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0C45921B-54F3-4F55-95BB-85EA43325847}" type="slidenum">
              <a:rPr lang="en-US"/>
              <a:pPr/>
              <a:t>18</a:t>
            </a:fld>
            <a:endParaRPr lang="en-US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Complements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8204200" cy="5027613"/>
          </a:xfrm>
        </p:spPr>
        <p:txBody>
          <a:bodyPr/>
          <a:lstStyle/>
          <a:p>
            <a:pPr marL="342900" indent="-342900"/>
            <a:r>
              <a:rPr lang="en-US" sz="2800"/>
              <a:t>Two complements:</a:t>
            </a:r>
          </a:p>
          <a:p>
            <a:pPr marL="742950" lvl="1" indent="-285750"/>
            <a:r>
              <a:rPr lang="en-US" sz="2400"/>
              <a:t>Diminished Radix Complement of N</a:t>
            </a:r>
          </a:p>
          <a:p>
            <a:pPr lvl="2"/>
            <a:r>
              <a:rPr lang="en-US" sz="2000"/>
              <a:t>(r </a:t>
            </a:r>
            <a:r>
              <a:rPr lang="en-US" sz="2000">
                <a:latin typeface="Symbol" pitchFamily="18" charset="2"/>
              </a:rPr>
              <a:t>-</a:t>
            </a:r>
            <a:r>
              <a:rPr lang="en-US" sz="2000"/>
              <a:t> 1)’s complement for radix r</a:t>
            </a:r>
          </a:p>
          <a:p>
            <a:pPr lvl="2"/>
            <a:r>
              <a:rPr lang="en-US" sz="2000"/>
              <a:t>1’s complement for radix 2</a:t>
            </a:r>
          </a:p>
          <a:p>
            <a:pPr lvl="2"/>
            <a:r>
              <a:rPr lang="en-US" sz="2000"/>
              <a:t>Defined as (r</a:t>
            </a:r>
            <a:r>
              <a:rPr lang="en-US" baseline="30000"/>
              <a:t>n</a:t>
            </a:r>
            <a:r>
              <a:rPr lang="en-US" sz="2000"/>
              <a:t> </a:t>
            </a:r>
            <a:r>
              <a:rPr lang="en-US" sz="1800">
                <a:latin typeface="Symbol" pitchFamily="18" charset="2"/>
              </a:rPr>
              <a:t>- 1</a:t>
            </a:r>
            <a:r>
              <a:rPr lang="en-US" sz="2000">
                <a:latin typeface="Symbol" pitchFamily="18" charset="2"/>
              </a:rPr>
              <a:t>)</a:t>
            </a:r>
            <a:r>
              <a:rPr lang="en-US" sz="1800">
                <a:latin typeface="Symbol" pitchFamily="18" charset="2"/>
              </a:rPr>
              <a:t> - </a:t>
            </a:r>
            <a:r>
              <a:rPr lang="en-US" sz="2000">
                <a:latin typeface="Symbol" pitchFamily="18" charset="2"/>
              </a:rPr>
              <a:t>N</a:t>
            </a:r>
            <a:endParaRPr lang="en-US" sz="2000"/>
          </a:p>
          <a:p>
            <a:pPr marL="742950" lvl="1" indent="-285750"/>
            <a:r>
              <a:rPr lang="en-US" sz="2400"/>
              <a:t>Radix Complement</a:t>
            </a:r>
          </a:p>
          <a:p>
            <a:pPr lvl="2"/>
            <a:r>
              <a:rPr lang="en-US" sz="2000"/>
              <a:t>r’s complement for radix r</a:t>
            </a:r>
          </a:p>
          <a:p>
            <a:pPr lvl="2"/>
            <a:r>
              <a:rPr lang="en-US" sz="2000"/>
              <a:t>2’s complement in binary</a:t>
            </a:r>
          </a:p>
          <a:p>
            <a:pPr lvl="2"/>
            <a:r>
              <a:rPr lang="en-US" sz="2000"/>
              <a:t>Defined as r</a:t>
            </a:r>
            <a:r>
              <a:rPr lang="en-US" baseline="30000"/>
              <a:t>n</a:t>
            </a:r>
            <a:r>
              <a:rPr lang="en-US" sz="2000"/>
              <a:t> </a:t>
            </a:r>
            <a:r>
              <a:rPr lang="en-US" sz="2000">
                <a:latin typeface="Symbol" pitchFamily="18" charset="2"/>
              </a:rPr>
              <a:t>-</a:t>
            </a:r>
            <a:r>
              <a:rPr lang="en-US" sz="2000"/>
              <a:t> N</a:t>
            </a:r>
          </a:p>
          <a:p>
            <a:pPr marL="342900" indent="-342900"/>
            <a:r>
              <a:rPr lang="en-US" sz="2800"/>
              <a:t>Subtraction is done by adding the complement of the subtrahend</a:t>
            </a:r>
          </a:p>
          <a:p>
            <a:pPr marL="342900" indent="-342900"/>
            <a:r>
              <a:rPr lang="en-US" sz="2800"/>
              <a:t>If the result is negative, takes its 2’s complement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D2848562-EC6A-47B0-9359-20F12EF92A3E}" type="slidenum">
              <a:rPr lang="en-US"/>
              <a:pPr/>
              <a:t>19</a:t>
            </a:fld>
            <a:endParaRPr lang="en-US"/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Binary 1's Complement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For </a:t>
            </a:r>
            <a:r>
              <a:rPr lang="en-US" sz="2800" i="1">
                <a:cs typeface="Times New Roman" pitchFamily="18" charset="0"/>
              </a:rPr>
              <a:t>r</a:t>
            </a:r>
            <a:r>
              <a:rPr lang="en-US" sz="2800">
                <a:cs typeface="Times New Roman" pitchFamily="18" charset="0"/>
              </a:rPr>
              <a:t> = 2, </a:t>
            </a:r>
            <a:r>
              <a:rPr lang="en-US" sz="2800" i="1">
                <a:cs typeface="Times New Roman" pitchFamily="18" charset="0"/>
              </a:rPr>
              <a:t>N</a:t>
            </a:r>
            <a:r>
              <a:rPr lang="en-US" sz="2800">
                <a:cs typeface="Times New Roman" pitchFamily="18" charset="0"/>
              </a:rPr>
              <a:t> = 01110011</a:t>
            </a:r>
            <a:r>
              <a:rPr lang="en-US" sz="2800" baseline="-25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, </a:t>
            </a:r>
            <a:r>
              <a:rPr lang="en-US" sz="2800" i="1">
                <a:cs typeface="Times New Roman" pitchFamily="18" charset="0"/>
              </a:rPr>
              <a:t>n</a:t>
            </a:r>
            <a:r>
              <a:rPr lang="en-US" sz="2800">
                <a:cs typeface="Times New Roman" pitchFamily="18" charset="0"/>
              </a:rPr>
              <a:t> = 8  (8 digits):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cs typeface="Times New Roman" pitchFamily="18" charset="0"/>
              </a:rPr>
              <a:t>        (r</a:t>
            </a:r>
            <a:r>
              <a:rPr lang="en-US" sz="2800" baseline="30000">
                <a:cs typeface="Times New Roman" pitchFamily="18" charset="0"/>
              </a:rPr>
              <a:t>n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–</a:t>
            </a:r>
            <a:r>
              <a:rPr lang="en-US" sz="2800">
                <a:cs typeface="Times New Roman" pitchFamily="18" charset="0"/>
              </a:rPr>
              <a:t> 1) = 256 -1 = 255</a:t>
            </a:r>
            <a:r>
              <a:rPr lang="en-US" sz="2800" baseline="-25000">
                <a:cs typeface="Times New Roman" pitchFamily="18" charset="0"/>
              </a:rPr>
              <a:t>10</a:t>
            </a:r>
            <a:r>
              <a:rPr lang="en-US" sz="2800">
                <a:cs typeface="Times New Roman" pitchFamily="18" charset="0"/>
              </a:rPr>
              <a:t>  or 11111111</a:t>
            </a:r>
            <a:r>
              <a:rPr lang="en-US" sz="2800" baseline="-25000"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The 1's complement of 01110011</a:t>
            </a:r>
            <a:r>
              <a:rPr lang="en-US" sz="2800" baseline="-25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 is then: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cs typeface="Times New Roman" pitchFamily="18" charset="0"/>
              </a:rPr>
              <a:t>			11111111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cs typeface="Times New Roman" pitchFamily="18" charset="0"/>
              </a:rPr>
              <a:t>		      </a:t>
            </a:r>
            <a:r>
              <a:rPr lang="en-US">
                <a:cs typeface="Times New Roman" pitchFamily="18" charset="0"/>
              </a:rPr>
              <a:t>– </a:t>
            </a:r>
            <a:r>
              <a:rPr lang="en-US" sz="2800" u="sng">
                <a:cs typeface="Times New Roman" pitchFamily="18" charset="0"/>
              </a:rPr>
              <a:t>01110011</a:t>
            </a:r>
            <a:endParaRPr lang="en-US" sz="280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cs typeface="Times New Roman" pitchFamily="18" charset="0"/>
              </a:rPr>
              <a:t>			10001100</a:t>
            </a:r>
          </a:p>
          <a:p>
            <a:pPr marL="342900" indent="-342900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Since the 2</a:t>
            </a:r>
            <a:r>
              <a:rPr lang="en-US" sz="2800" baseline="30000">
                <a:cs typeface="Times New Roman" pitchFamily="18" charset="0"/>
              </a:rPr>
              <a:t>n </a:t>
            </a:r>
            <a:r>
              <a:rPr lang="en-US">
                <a:cs typeface="Times New Roman" pitchFamily="18" charset="0"/>
              </a:rPr>
              <a:t>–</a:t>
            </a:r>
            <a:r>
              <a:rPr lang="en-US" sz="2800">
                <a:cs typeface="Times New Roman" pitchFamily="18" charset="0"/>
              </a:rPr>
              <a:t> 1 factor consists of all 1's and since 1 – 0 = 1 and 1 </a:t>
            </a:r>
            <a:r>
              <a:rPr lang="en-US">
                <a:cs typeface="Times New Roman" pitchFamily="18" charset="0"/>
              </a:rPr>
              <a:t>–</a:t>
            </a:r>
            <a:r>
              <a:rPr lang="en-US" sz="2800">
                <a:cs typeface="Times New Roman" pitchFamily="18" charset="0"/>
              </a:rPr>
              <a:t> 1 = 0, the one's complement is obtained by </a:t>
            </a:r>
            <a:r>
              <a:rPr lang="en-US" sz="2800" u="sng">
                <a:cs typeface="Times New Roman" pitchFamily="18" charset="0"/>
              </a:rPr>
              <a:t>complementing each individual bit</a:t>
            </a:r>
            <a:r>
              <a:rPr lang="en-US" sz="2800">
                <a:cs typeface="Times New Roman" pitchFamily="18" charset="0"/>
              </a:rPr>
              <a:t> (bitwise NOT).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494E77D4-DCB9-43D8-B8B2-7255298E2AA1}" type="slidenum">
              <a:rPr lang="en-US"/>
              <a:pPr/>
              <a:t>2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174750"/>
            <a:ext cx="77724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Iterative combinational circuits</a:t>
            </a:r>
          </a:p>
          <a:p>
            <a:pPr>
              <a:lnSpc>
                <a:spcPct val="90000"/>
              </a:lnSpc>
            </a:pPr>
            <a:r>
              <a:rPr lang="en-US" sz="2800"/>
              <a:t>Binary adders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Half and full adders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Ripple carry and carry lookahead adders</a:t>
            </a:r>
          </a:p>
          <a:p>
            <a:pPr>
              <a:lnSpc>
                <a:spcPct val="90000"/>
              </a:lnSpc>
            </a:pPr>
            <a:r>
              <a:rPr lang="en-US" sz="2800"/>
              <a:t>Binary subtraction</a:t>
            </a:r>
          </a:p>
          <a:p>
            <a:pPr>
              <a:lnSpc>
                <a:spcPct val="90000"/>
              </a:lnSpc>
            </a:pPr>
            <a:r>
              <a:rPr lang="en-US" sz="2800"/>
              <a:t>Binary adder-subtractors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Signed binary numbers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Signed binary addition and subtraction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Overflow</a:t>
            </a:r>
          </a:p>
          <a:p>
            <a:pPr>
              <a:lnSpc>
                <a:spcPct val="90000"/>
              </a:lnSpc>
            </a:pPr>
            <a:r>
              <a:rPr lang="en-US" sz="2800"/>
              <a:t>Binary multiplication</a:t>
            </a:r>
          </a:p>
          <a:p>
            <a:pPr>
              <a:lnSpc>
                <a:spcPct val="90000"/>
              </a:lnSpc>
            </a:pPr>
            <a:r>
              <a:rPr lang="en-US" sz="2800"/>
              <a:t>Other arithmetic functions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Design by contraction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99B3FBFE-42C8-4B6C-871D-EED790ABAA34}" type="slidenum">
              <a:rPr lang="en-US"/>
              <a:pPr/>
              <a:t>20</a:t>
            </a:fld>
            <a:endParaRPr lang="en-US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Binary 2's Complement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For </a:t>
            </a:r>
            <a:r>
              <a:rPr lang="en-US" i="1">
                <a:cs typeface="Times New Roman" pitchFamily="18" charset="0"/>
              </a:rPr>
              <a:t>r</a:t>
            </a:r>
            <a:r>
              <a:rPr lang="en-US">
                <a:cs typeface="Times New Roman" pitchFamily="18" charset="0"/>
              </a:rPr>
              <a:t> = 2, </a:t>
            </a:r>
            <a:r>
              <a:rPr lang="en-US" i="1"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 = 01110011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 i="1"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 = 8  (8 digits), we have: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    (r</a:t>
            </a:r>
            <a:r>
              <a:rPr lang="en-US" baseline="30000"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 ) = 256</a:t>
            </a:r>
            <a:r>
              <a:rPr lang="en-US" baseline="-25000">
                <a:cs typeface="Times New Roman" pitchFamily="18" charset="0"/>
              </a:rPr>
              <a:t>10</a:t>
            </a:r>
            <a:r>
              <a:rPr lang="en-US">
                <a:cs typeface="Times New Roman" pitchFamily="18" charset="0"/>
              </a:rPr>
              <a:t>  or 100000000</a:t>
            </a:r>
            <a:r>
              <a:rPr lang="en-US" baseline="-25000"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The 2's complement of 01110011 is then: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 			100000000</a:t>
            </a:r>
            <a:br>
              <a:rPr lang="en-US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             </a:t>
            </a:r>
            <a:r>
              <a:rPr lang="en-US" sz="3600">
                <a:cs typeface="Times New Roman" pitchFamily="18" charset="0"/>
              </a:rPr>
              <a:t>– </a:t>
            </a:r>
            <a:r>
              <a:rPr lang="en-US" u="sng">
                <a:cs typeface="Times New Roman" pitchFamily="18" charset="0"/>
              </a:rPr>
              <a:t>01110011</a:t>
            </a:r>
            <a:r>
              <a:rPr lang="en-US">
                <a:cs typeface="Times New Roman" pitchFamily="18" charset="0"/>
              </a:rPr>
              <a:t> </a:t>
            </a:r>
            <a:br>
              <a:rPr lang="en-US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 		  10001101</a:t>
            </a:r>
          </a:p>
          <a:p>
            <a:pPr marL="342900" indent="-3429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Note the result is the 1's complement plus 1, a fact that can be used in designing hardware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81171CB9-1F70-4C48-B884-33CAD150FAA8}" type="slidenum">
              <a:rPr lang="en-US"/>
              <a:pPr/>
              <a:t>21</a:t>
            </a:fld>
            <a:endParaRPr lang="en-US"/>
          </a:p>
        </p:txBody>
      </p:sp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0"/>
            <a:ext cx="8669337" cy="1020763"/>
          </a:xfrm>
        </p:spPr>
        <p:txBody>
          <a:bodyPr/>
          <a:lstStyle/>
          <a:p>
            <a:r>
              <a:rPr lang="en-US"/>
              <a:t>Alternate 2’s Complement Method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8089900" cy="5027613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Given: an </a:t>
            </a:r>
            <a:r>
              <a:rPr lang="en-US" sz="2800" i="1">
                <a:cs typeface="Times New Roman" pitchFamily="18" charset="0"/>
              </a:rPr>
              <a:t>n</a:t>
            </a:r>
            <a:r>
              <a:rPr lang="en-US" sz="2800">
                <a:cs typeface="Times New Roman" pitchFamily="18" charset="0"/>
              </a:rPr>
              <a:t>-bit binary number, beginning at the least significant bit and proceeding upward: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Copy all least significant 0’s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Copy the first 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Complement all bits thereafter.</a:t>
            </a:r>
          </a:p>
          <a:p>
            <a:pPr marL="342900" indent="-342900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2’s Complement Example:</a:t>
            </a:r>
          </a:p>
          <a:p>
            <a:pPr marL="742950" lvl="1" indent="-285750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		10010</a:t>
            </a:r>
            <a:r>
              <a:rPr lang="en-US" sz="2400" u="sng">
                <a:cs typeface="Times New Roman" pitchFamily="18" charset="0"/>
              </a:rPr>
              <a:t>100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Copy underlined bits:</a:t>
            </a:r>
          </a:p>
          <a:p>
            <a:pPr marL="742950" lvl="1" indent="-285750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		          </a:t>
            </a:r>
            <a:r>
              <a:rPr lang="en-US" sz="2400" u="sng">
                <a:cs typeface="Times New Roman" pitchFamily="18" charset="0"/>
              </a:rPr>
              <a:t>100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and complement bits to the left:</a:t>
            </a:r>
          </a:p>
          <a:p>
            <a:pPr marL="742950" lvl="1" indent="-285750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		</a:t>
            </a:r>
            <a:r>
              <a:rPr lang="en-US" sz="2400" u="sng">
                <a:cs typeface="Times New Roman" pitchFamily="18" charset="0"/>
              </a:rPr>
              <a:t>01101</a:t>
            </a:r>
            <a:r>
              <a:rPr lang="en-US" sz="2400">
                <a:cs typeface="Times New Roman" pitchFamily="18" charset="0"/>
              </a:rPr>
              <a:t>100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3287144A-E94A-4509-90C9-F4D0162D28FD}" type="slidenum">
              <a:rPr lang="en-US"/>
              <a:pPr/>
              <a:t>22</a:t>
            </a:fld>
            <a:endParaRPr lang="en-US"/>
          </a:p>
        </p:txBody>
      </p:sp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09000" cy="8382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Subtraction with 2’s Compleme</a:t>
            </a:r>
            <a:r>
              <a:rPr lang="en-US" sz="3200">
                <a:solidFill>
                  <a:schemeClr val="tx1"/>
                </a:solidFill>
              </a:rPr>
              <a:t>nt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1775" indent="-231775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For n-digit, </a:t>
            </a:r>
            <a:r>
              <a:rPr lang="en-US" sz="2800" u="sng">
                <a:cs typeface="Times New Roman" pitchFamily="18" charset="0"/>
              </a:rPr>
              <a:t>unsigned</a:t>
            </a:r>
            <a:r>
              <a:rPr lang="en-US" sz="2800">
                <a:cs typeface="Times New Roman" pitchFamily="18" charset="0"/>
              </a:rPr>
              <a:t> numbers M and N, find M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>
                <a:cs typeface="Times New Roman" pitchFamily="18" charset="0"/>
              </a:rPr>
              <a:t> N in base 2:</a:t>
            </a:r>
          </a:p>
          <a:p>
            <a:pPr marL="917575" lvl="1" indent="-28575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Add the 2's complement of the subtrahend N  to the minuend M: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        M + (2</a:t>
            </a:r>
            <a:r>
              <a:rPr lang="en-US" baseline="30000">
                <a:cs typeface="Times New Roman" pitchFamily="18" charset="0"/>
              </a:rPr>
              <a:t>n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400">
                <a:cs typeface="Times New Roman" pitchFamily="18" charset="0"/>
              </a:rPr>
              <a:t> N) = M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400">
                <a:cs typeface="Times New Roman" pitchFamily="18" charset="0"/>
              </a:rPr>
              <a:t> N + 2</a:t>
            </a:r>
            <a:r>
              <a:rPr lang="en-US" baseline="30000">
                <a:cs typeface="Times New Roman" pitchFamily="18" charset="0"/>
              </a:rPr>
              <a:t>n</a:t>
            </a:r>
          </a:p>
          <a:p>
            <a:pPr marL="917575" lvl="1" indent="-28575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If M </a:t>
            </a:r>
            <a:r>
              <a:rPr lang="en-US" sz="2400" u="sng">
                <a:cs typeface="Times New Roman" pitchFamily="18" charset="0"/>
                <a:sym typeface="Symbol" pitchFamily="18" charset="2"/>
              </a:rPr>
              <a:t></a:t>
            </a:r>
            <a:r>
              <a:rPr lang="en-US" sz="2400">
                <a:cs typeface="Times New Roman" pitchFamily="18" charset="0"/>
              </a:rPr>
              <a:t> N, the sum produces end carry r</a:t>
            </a:r>
            <a:r>
              <a:rPr lang="en-US" baseline="30000">
                <a:cs typeface="Times New Roman" pitchFamily="18" charset="0"/>
              </a:rPr>
              <a:t>n</a:t>
            </a:r>
            <a:r>
              <a:rPr lang="en-US" sz="2400">
                <a:cs typeface="Times New Roman" pitchFamily="18" charset="0"/>
              </a:rPr>
              <a:t> which is discarded; from above, M </a:t>
            </a:r>
            <a:r>
              <a:rPr lang="en-US" sz="2400">
                <a:latin typeface="Symbol" pitchFamily="18" charset="2"/>
              </a:rPr>
              <a:t>-</a:t>
            </a:r>
            <a:r>
              <a:rPr lang="en-US" sz="2400">
                <a:cs typeface="Times New Roman" pitchFamily="18" charset="0"/>
              </a:rPr>
              <a:t> N remains.</a:t>
            </a:r>
          </a:p>
          <a:p>
            <a:pPr marL="917575" lvl="1" indent="-28575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If M &lt; N, the sum does not produce an end carry and, from above, is equal to 2</a:t>
            </a:r>
            <a:r>
              <a:rPr lang="en-US" baseline="30000">
                <a:cs typeface="Times New Roman" pitchFamily="18" charset="0"/>
              </a:rPr>
              <a:t>n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400">
                <a:cs typeface="Times New Roman" pitchFamily="18" charset="0"/>
              </a:rPr>
              <a:t> ( N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400">
                <a:cs typeface="Times New Roman" pitchFamily="18" charset="0"/>
              </a:rPr>
              <a:t> M ), the 2's complement of ( N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400">
                <a:cs typeface="Times New Roman" pitchFamily="18" charset="0"/>
              </a:rPr>
              <a:t> M ).  </a:t>
            </a:r>
          </a:p>
          <a:p>
            <a:pPr marL="917575" lvl="1" indent="-28575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To obtain the result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 (N – M) </a:t>
            </a:r>
            <a:r>
              <a:rPr lang="en-US" sz="2400">
                <a:cs typeface="Times New Roman" pitchFamily="18" charset="0"/>
              </a:rPr>
              <a:t>, take the 2's complement of the sum and place a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400">
                <a:cs typeface="Times New Roman" pitchFamily="18" charset="0"/>
              </a:rPr>
              <a:t> to its left.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CCDCACE2-3262-4C6B-A234-188D87AD3C97}" type="slidenum">
              <a:rPr lang="en-US"/>
              <a:pPr/>
              <a:t>23</a:t>
            </a:fld>
            <a:endParaRPr lang="en-US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Unsigned 2’s Complement Subtraction Example 1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01010100</a:t>
            </a:r>
            <a:r>
              <a:rPr lang="en-US" baseline="-25000"/>
              <a:t>2</a:t>
            </a:r>
            <a:r>
              <a:rPr lang="en-US"/>
              <a:t> – 0</a:t>
            </a:r>
            <a:r>
              <a:rPr lang="en-US">
                <a:cs typeface="Times New Roman" pitchFamily="18" charset="0"/>
              </a:rPr>
              <a:t>1000011</a:t>
            </a:r>
            <a:r>
              <a:rPr lang="en-US" baseline="-25000"/>
              <a:t>2</a:t>
            </a:r>
          </a:p>
          <a:p>
            <a:endParaRPr lang="en-US" baseline="-25000"/>
          </a:p>
          <a:p>
            <a:pPr>
              <a:buFont typeface="Wingdings" pitchFamily="2" charset="2"/>
              <a:buNone/>
            </a:pPr>
            <a:r>
              <a:rPr lang="en-US"/>
              <a:t>		  </a:t>
            </a:r>
            <a:r>
              <a:rPr lang="en-US" sz="1200"/>
              <a:t> </a:t>
            </a:r>
            <a:r>
              <a:rPr lang="en-US"/>
              <a:t>01010100		</a:t>
            </a:r>
            <a:r>
              <a:rPr lang="en-US" sz="1800"/>
              <a:t> </a:t>
            </a:r>
            <a:r>
              <a:rPr lang="en-US"/>
              <a:t>0</a:t>
            </a:r>
            <a:r>
              <a:rPr lang="en-US">
                <a:cs typeface="Times New Roman" pitchFamily="18" charset="0"/>
              </a:rPr>
              <a:t>1010100</a:t>
            </a:r>
            <a:endParaRPr lang="en-US" sz="3600"/>
          </a:p>
          <a:p>
            <a:pPr>
              <a:buFont typeface="Wingdings" pitchFamily="2" charset="2"/>
              <a:buNone/>
            </a:pPr>
            <a:r>
              <a:rPr lang="en-US"/>
              <a:t>	    –  </a:t>
            </a:r>
            <a:r>
              <a:rPr lang="en-US" u="sng"/>
              <a:t>0</a:t>
            </a:r>
            <a:r>
              <a:rPr lang="en-US" u="sng">
                <a:cs typeface="Times New Roman" pitchFamily="18" charset="0"/>
              </a:rPr>
              <a:t>1000011</a:t>
            </a:r>
            <a:r>
              <a:rPr lang="en-US"/>
              <a:t>	                + </a:t>
            </a:r>
            <a:r>
              <a:rPr lang="en-US" u="sng"/>
              <a:t>10111101</a:t>
            </a:r>
          </a:p>
          <a:p>
            <a:pPr>
              <a:buFont typeface="Wingdings" pitchFamily="2" charset="2"/>
              <a:buNone/>
            </a:pPr>
            <a:r>
              <a:rPr lang="en-US"/>
              <a:t>						</a:t>
            </a:r>
            <a:r>
              <a:rPr lang="en-US" sz="1000"/>
              <a:t> </a:t>
            </a:r>
            <a:r>
              <a:rPr lang="en-US"/>
              <a:t>00010001</a:t>
            </a:r>
          </a:p>
          <a:p>
            <a:r>
              <a:rPr lang="en-US"/>
              <a:t>The carry of 1 indicates that no correction of the result is required.</a:t>
            </a:r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5105400" y="2209800"/>
            <a:ext cx="38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none" baseline="0"/>
              <a:t>1</a:t>
            </a:r>
          </a:p>
        </p:txBody>
      </p:sp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3708400" y="2921000"/>
            <a:ext cx="1344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none" baseline="0"/>
              <a:t>2’s comp</a:t>
            </a:r>
          </a:p>
        </p:txBody>
      </p:sp>
      <p:sp>
        <p:nvSpPr>
          <p:cNvPr id="653318" name="Line 6"/>
          <p:cNvSpPr>
            <a:spLocks noChangeShapeType="1"/>
          </p:cNvSpPr>
          <p:nvPr/>
        </p:nvSpPr>
        <p:spPr bwMode="auto">
          <a:xfrm>
            <a:off x="3657600" y="33528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CEEB5092-EF4C-442C-B45F-878DB4AEF549}" type="slidenum">
              <a:rPr lang="en-US"/>
              <a:pPr/>
              <a:t>24</a:t>
            </a:fld>
            <a:endParaRPr lang="en-US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Unsigned 2’s Complement Subtraction Example 2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/>
              <a:t>Find 01000011</a:t>
            </a:r>
            <a:r>
              <a:rPr lang="en-US" baseline="-25000"/>
              <a:t>2</a:t>
            </a:r>
            <a:r>
              <a:rPr lang="en-US"/>
              <a:t> – 0</a:t>
            </a:r>
            <a:r>
              <a:rPr lang="en-US">
                <a:cs typeface="Times New Roman" pitchFamily="18" charset="0"/>
              </a:rPr>
              <a:t>1010100</a:t>
            </a:r>
            <a:r>
              <a:rPr lang="en-US" baseline="-25000"/>
              <a:t>2</a:t>
            </a:r>
          </a:p>
          <a:p>
            <a:pPr marL="342900" indent="-342900">
              <a:lnSpc>
                <a:spcPct val="90000"/>
              </a:lnSpc>
            </a:pPr>
            <a:endParaRPr lang="en-US" baseline="-25000"/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  </a:t>
            </a:r>
            <a:r>
              <a:rPr lang="en-US" sz="1200"/>
              <a:t> </a:t>
            </a:r>
            <a:r>
              <a:rPr lang="en-US"/>
              <a:t>01000011		</a:t>
            </a:r>
            <a:r>
              <a:rPr lang="en-US" sz="1800"/>
              <a:t> </a:t>
            </a:r>
            <a:r>
              <a:rPr lang="en-US"/>
              <a:t>01000011</a:t>
            </a:r>
            <a:endParaRPr lang="en-US" sz="3600"/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    –  </a:t>
            </a:r>
            <a:r>
              <a:rPr lang="en-US" u="sng"/>
              <a:t>0</a:t>
            </a:r>
            <a:r>
              <a:rPr lang="en-US" u="sng">
                <a:cs typeface="Times New Roman" pitchFamily="18" charset="0"/>
              </a:rPr>
              <a:t>1010100</a:t>
            </a:r>
            <a:r>
              <a:rPr lang="en-US"/>
              <a:t>	      + </a:t>
            </a:r>
            <a:r>
              <a:rPr lang="en-US" u="sng"/>
              <a:t>10101100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				</a:t>
            </a:r>
            <a:r>
              <a:rPr lang="en-US" sz="1000"/>
              <a:t> </a:t>
            </a:r>
            <a:r>
              <a:rPr lang="en-US"/>
              <a:t>11101111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				</a:t>
            </a:r>
            <a:r>
              <a:rPr lang="en-US" sz="1400"/>
              <a:t> </a:t>
            </a:r>
            <a:r>
              <a:rPr lang="en-US"/>
              <a:t>00010001</a:t>
            </a:r>
          </a:p>
          <a:p>
            <a:pPr marL="342900" indent="-342900">
              <a:lnSpc>
                <a:spcPct val="90000"/>
              </a:lnSpc>
            </a:pPr>
            <a:r>
              <a:rPr lang="en-US"/>
              <a:t>The carry of 0 indicates that a correction of the result is required.</a:t>
            </a:r>
          </a:p>
          <a:p>
            <a:pPr marL="342900" indent="-342900">
              <a:lnSpc>
                <a:spcPct val="90000"/>
              </a:lnSpc>
            </a:pPr>
            <a:r>
              <a:rPr lang="en-US"/>
              <a:t>Result = – (00010001)</a:t>
            </a:r>
          </a:p>
          <a:p>
            <a:pPr marL="342900" indent="-342900">
              <a:lnSpc>
                <a:spcPct val="90000"/>
              </a:lnSpc>
            </a:pPr>
            <a:endParaRPr lang="en-US"/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5105400" y="1930400"/>
            <a:ext cx="38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none" baseline="0"/>
              <a:t>0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3657600" y="2895600"/>
            <a:ext cx="1344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none" baseline="0"/>
              <a:t>2’s comp</a:t>
            </a:r>
          </a:p>
        </p:txBody>
      </p:sp>
      <p:sp>
        <p:nvSpPr>
          <p:cNvPr id="654342" name="Line 6"/>
          <p:cNvSpPr>
            <a:spLocks noChangeShapeType="1"/>
          </p:cNvSpPr>
          <p:nvPr/>
        </p:nvSpPr>
        <p:spPr bwMode="auto">
          <a:xfrm>
            <a:off x="3657600" y="33528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4343" name="Text Box 7"/>
          <p:cNvSpPr txBox="1">
            <a:spLocks noChangeArrowheads="1"/>
          </p:cNvSpPr>
          <p:nvPr/>
        </p:nvSpPr>
        <p:spPr bwMode="auto">
          <a:xfrm>
            <a:off x="7086600" y="3276600"/>
            <a:ext cx="1344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none" baseline="0"/>
              <a:t>2’s comp</a:t>
            </a:r>
          </a:p>
        </p:txBody>
      </p:sp>
      <p:sp>
        <p:nvSpPr>
          <p:cNvPr id="654344" name="Line 8"/>
          <p:cNvSpPr>
            <a:spLocks noChangeShapeType="1"/>
          </p:cNvSpPr>
          <p:nvPr/>
        </p:nvSpPr>
        <p:spPr bwMode="auto">
          <a:xfrm>
            <a:off x="7086600" y="37338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F2B72482-B27B-441D-8FC8-BBDE17C7F818}" type="slidenum">
              <a:rPr lang="en-US"/>
              <a:pPr/>
              <a:t>25</a:t>
            </a:fld>
            <a:endParaRPr lang="en-US"/>
          </a:p>
        </p:txBody>
      </p:sp>
      <p:sp>
        <p:nvSpPr>
          <p:cNvPr id="65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Integers</a:t>
            </a:r>
          </a:p>
        </p:txBody>
      </p:sp>
      <p:sp>
        <p:nvSpPr>
          <p:cNvPr id="658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9138" y="1162050"/>
            <a:ext cx="7772400" cy="5027613"/>
          </a:xfrm>
        </p:spPr>
        <p:txBody>
          <a:bodyPr/>
          <a:lstStyle/>
          <a:p>
            <a:r>
              <a:rPr lang="en-US" sz="2400"/>
              <a:t>Positive numbers and zero can be represented by unsigned n-digit, radix </a:t>
            </a:r>
            <a:r>
              <a:rPr lang="en-US" sz="2400" i="1"/>
              <a:t>r</a:t>
            </a:r>
            <a:r>
              <a:rPr lang="en-US" sz="2400"/>
              <a:t> numbers.   We need a representation for negative numbers.   </a:t>
            </a:r>
          </a:p>
          <a:p>
            <a:r>
              <a:rPr lang="en-US" sz="2400"/>
              <a:t>To represent a sign (+ or –) we need exactly one more bit of information (1 binary digit gives 2</a:t>
            </a:r>
            <a:r>
              <a:rPr lang="en-US" sz="2400" baseline="30000"/>
              <a:t>1</a:t>
            </a:r>
            <a:r>
              <a:rPr lang="en-US" sz="2400"/>
              <a:t> = 2 elements which is exactly what is needed).</a:t>
            </a:r>
          </a:p>
          <a:p>
            <a:r>
              <a:rPr lang="en-US" sz="2400"/>
              <a:t>Since computers use binary numbers, by convention,  the most significant bit is interpreted as a sign bit: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		</a:t>
            </a:r>
            <a:r>
              <a:rPr lang="en-US" sz="2800"/>
              <a:t>s a</a:t>
            </a:r>
            <a:r>
              <a:rPr lang="en-US" sz="2800" baseline="-25000"/>
              <a:t>n–2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</a:t>
            </a:r>
            <a:r>
              <a:rPr lang="en-US" sz="2800"/>
              <a:t> a</a:t>
            </a:r>
            <a:r>
              <a:rPr lang="en-US" sz="2800" baseline="-25000"/>
              <a:t>2</a:t>
            </a:r>
            <a:r>
              <a:rPr lang="en-US" sz="2800"/>
              <a:t>a</a:t>
            </a:r>
            <a:r>
              <a:rPr lang="en-US" sz="2800" baseline="-25000"/>
              <a:t>1</a:t>
            </a:r>
            <a:r>
              <a:rPr lang="en-US" sz="2800"/>
              <a:t>a</a:t>
            </a:r>
            <a:r>
              <a:rPr lang="en-US" sz="2800" baseline="-25000"/>
              <a:t>0</a:t>
            </a:r>
            <a:br>
              <a:rPr lang="en-US" sz="2800" baseline="-25000"/>
            </a:br>
            <a:r>
              <a:rPr lang="en-US" sz="2400"/>
              <a:t>where:</a:t>
            </a:r>
            <a:br>
              <a:rPr lang="en-US" sz="2400"/>
            </a:br>
            <a:r>
              <a:rPr lang="en-US" sz="2400"/>
              <a:t>  </a:t>
            </a:r>
            <a:r>
              <a:rPr lang="en-US" sz="2800"/>
              <a:t>s</a:t>
            </a:r>
            <a:r>
              <a:rPr lang="en-US" sz="2400"/>
              <a:t> = 0 for Positive numbers</a:t>
            </a:r>
            <a:br>
              <a:rPr lang="en-US" sz="2400"/>
            </a:br>
            <a:r>
              <a:rPr lang="en-US" sz="2400"/>
              <a:t>  </a:t>
            </a:r>
            <a:r>
              <a:rPr lang="en-US" sz="2800"/>
              <a:t>s</a:t>
            </a:r>
            <a:r>
              <a:rPr lang="en-US" sz="2400"/>
              <a:t> = 1 for Negative numbers</a:t>
            </a:r>
            <a:br>
              <a:rPr lang="en-US" sz="2400"/>
            </a:br>
            <a:r>
              <a:rPr lang="en-US" sz="2400"/>
              <a:t>and a</a:t>
            </a:r>
            <a:r>
              <a:rPr lang="en-US" sz="2400" baseline="-25000"/>
              <a:t>i</a:t>
            </a:r>
            <a:r>
              <a:rPr lang="en-US" sz="2400"/>
              <a:t> = 0 or 1 represent the magnitude in some 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C9734CAA-9B54-4162-B08C-4E8E8DD94F90}" type="slidenum">
              <a:rPr lang="en-US"/>
              <a:pPr/>
              <a:t>26</a:t>
            </a:fld>
            <a:endParaRPr lang="en-US"/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Signed Integer Representations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724400"/>
          </a:xfrm>
        </p:spPr>
        <p:txBody>
          <a:bodyPr/>
          <a:lstStyle/>
          <a:p>
            <a:pPr marL="0" indent="0"/>
            <a:r>
              <a:rPr lang="en-US" sz="2800" i="1">
                <a:cs typeface="Times New Roman" pitchFamily="18" charset="0"/>
              </a:rPr>
              <a:t>Signed-Magnitude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400"/>
              <a:t>–</a:t>
            </a:r>
            <a:r>
              <a:rPr lang="en-US" sz="2800">
                <a:cs typeface="Times New Roman" pitchFamily="18" charset="0"/>
              </a:rPr>
              <a:t> here the n </a:t>
            </a:r>
            <a:r>
              <a:rPr lang="en-US" sz="2400"/>
              <a:t>– </a:t>
            </a:r>
            <a:r>
              <a:rPr lang="en-US" sz="2800">
                <a:cs typeface="Times New Roman" pitchFamily="18" charset="0"/>
              </a:rPr>
              <a:t>1 digits are interpreted as a positive magnitude.</a:t>
            </a:r>
          </a:p>
          <a:p>
            <a:pPr marL="0" indent="0"/>
            <a:r>
              <a:rPr lang="en-US" sz="2800" i="1">
                <a:cs typeface="Times New Roman" pitchFamily="18" charset="0"/>
              </a:rPr>
              <a:t>Signed-Complement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400"/>
              <a:t>–</a:t>
            </a:r>
            <a:r>
              <a:rPr lang="en-US" sz="2800">
                <a:cs typeface="Times New Roman" pitchFamily="18" charset="0"/>
              </a:rPr>
              <a:t> here the digits are interpreted as the rest of the complement of the number.   There are two possibilities here:</a:t>
            </a:r>
          </a:p>
          <a:p>
            <a:pPr marL="742950" lvl="1" indent="-285750"/>
            <a:r>
              <a:rPr lang="en-US" sz="2400" i="1">
                <a:cs typeface="Times New Roman" pitchFamily="18" charset="0"/>
              </a:rPr>
              <a:t>Signed 1's Complement </a:t>
            </a:r>
          </a:p>
          <a:p>
            <a:pPr lvl="2"/>
            <a:r>
              <a:rPr lang="en-US" sz="2000">
                <a:cs typeface="Times New Roman" pitchFamily="18" charset="0"/>
              </a:rPr>
              <a:t>Uses 1's Complement Arithmetic</a:t>
            </a:r>
          </a:p>
          <a:p>
            <a:pPr marL="742950" lvl="1" indent="-285750"/>
            <a:r>
              <a:rPr lang="en-US" sz="2400" i="1">
                <a:cs typeface="Times New Roman" pitchFamily="18" charset="0"/>
              </a:rPr>
              <a:t>Signed 2's Complement</a:t>
            </a:r>
          </a:p>
          <a:p>
            <a:pPr lvl="2"/>
            <a:r>
              <a:rPr lang="en-US" sz="2000">
                <a:cs typeface="Times New Roman" pitchFamily="18" charset="0"/>
              </a:rPr>
              <a:t>Uses 2's Complement Arithmetic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CD7CCCA5-3E56-4D75-AEBD-E11CD9BE6BD7}" type="slidenum">
              <a:rPr lang="en-US"/>
              <a:pPr/>
              <a:t>27</a:t>
            </a:fld>
            <a:endParaRPr lang="en-US"/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7488"/>
            <a:ext cx="8077200" cy="8382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Signed Integer Representation Example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 =2, n=3</a:t>
            </a:r>
          </a:p>
        </p:txBody>
      </p:sp>
      <p:grpSp>
        <p:nvGrpSpPr>
          <p:cNvPr id="660871" name="Group 391"/>
          <p:cNvGrpSpPr>
            <a:grpSpLocks/>
          </p:cNvGrpSpPr>
          <p:nvPr/>
        </p:nvGrpSpPr>
        <p:grpSpPr bwMode="auto">
          <a:xfrm>
            <a:off x="1666875" y="2247900"/>
            <a:ext cx="6769100" cy="3992563"/>
            <a:chOff x="1050" y="1416"/>
            <a:chExt cx="4264" cy="2515"/>
          </a:xfrm>
        </p:grpSpPr>
        <p:sp>
          <p:nvSpPr>
            <p:cNvPr id="660485" name="Rectangle 5"/>
            <p:cNvSpPr>
              <a:spLocks noChangeArrowheads="1"/>
            </p:cNvSpPr>
            <p:nvPr/>
          </p:nvSpPr>
          <p:spPr bwMode="auto">
            <a:xfrm>
              <a:off x="1161" y="1432"/>
              <a:ext cx="68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Number</a:t>
              </a:r>
              <a:endParaRPr lang="en-US" sz="2400" u="none" baseline="0"/>
            </a:p>
          </p:txBody>
        </p:sp>
        <p:sp>
          <p:nvSpPr>
            <p:cNvPr id="660486" name="Rectangle 6"/>
            <p:cNvSpPr>
              <a:spLocks noChangeArrowheads="1"/>
            </p:cNvSpPr>
            <p:nvPr/>
          </p:nvSpPr>
          <p:spPr bwMode="auto">
            <a:xfrm>
              <a:off x="1917" y="143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487" name="Rectangle 7"/>
            <p:cNvSpPr>
              <a:spLocks noChangeArrowheads="1"/>
            </p:cNvSpPr>
            <p:nvPr/>
          </p:nvSpPr>
          <p:spPr bwMode="auto">
            <a:xfrm>
              <a:off x="2094" y="1432"/>
              <a:ext cx="36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Sign</a:t>
              </a:r>
              <a:endParaRPr lang="en-US" sz="2400" u="none" baseline="0"/>
            </a:p>
          </p:txBody>
        </p:sp>
        <p:sp>
          <p:nvSpPr>
            <p:cNvPr id="660488" name="Rectangle 8"/>
            <p:cNvSpPr>
              <a:spLocks noChangeArrowheads="1"/>
            </p:cNvSpPr>
            <p:nvPr/>
          </p:nvSpPr>
          <p:spPr bwMode="auto">
            <a:xfrm>
              <a:off x="2500" y="1432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-</a:t>
              </a:r>
              <a:endParaRPr lang="en-US" sz="2400" u="none" baseline="0"/>
            </a:p>
          </p:txBody>
        </p:sp>
        <p:sp>
          <p:nvSpPr>
            <p:cNvPr id="660489" name="Rectangle 9"/>
            <p:cNvSpPr>
              <a:spLocks noChangeArrowheads="1"/>
            </p:cNvSpPr>
            <p:nvPr/>
          </p:nvSpPr>
          <p:spPr bwMode="auto">
            <a:xfrm>
              <a:off x="2570" y="1432"/>
              <a:ext cx="4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Mag.</a:t>
              </a:r>
              <a:endParaRPr lang="en-US" sz="2400" u="none" baseline="0"/>
            </a:p>
          </p:txBody>
        </p:sp>
        <p:sp>
          <p:nvSpPr>
            <p:cNvPr id="660491" name="Rectangle 11"/>
            <p:cNvSpPr>
              <a:spLocks noChangeArrowheads="1"/>
            </p:cNvSpPr>
            <p:nvPr/>
          </p:nvSpPr>
          <p:spPr bwMode="auto">
            <a:xfrm>
              <a:off x="3209" y="1432"/>
              <a:ext cx="82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1's Comp.</a:t>
              </a:r>
              <a:endParaRPr lang="en-US" sz="2400" u="none" baseline="0"/>
            </a:p>
          </p:txBody>
        </p:sp>
        <p:sp>
          <p:nvSpPr>
            <p:cNvPr id="660493" name="Rectangle 13"/>
            <p:cNvSpPr>
              <a:spLocks noChangeArrowheads="1"/>
            </p:cNvSpPr>
            <p:nvPr/>
          </p:nvSpPr>
          <p:spPr bwMode="auto">
            <a:xfrm>
              <a:off x="4306" y="1432"/>
              <a:ext cx="82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2's Comp.</a:t>
              </a:r>
              <a:endParaRPr lang="en-US" sz="2400" u="none" baseline="0"/>
            </a:p>
          </p:txBody>
        </p:sp>
        <p:sp>
          <p:nvSpPr>
            <p:cNvPr id="660494" name="Rectangle 14"/>
            <p:cNvSpPr>
              <a:spLocks noChangeArrowheads="1"/>
            </p:cNvSpPr>
            <p:nvPr/>
          </p:nvSpPr>
          <p:spPr bwMode="auto">
            <a:xfrm>
              <a:off x="5218" y="143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495" name="Rectangle 15"/>
            <p:cNvSpPr>
              <a:spLocks noChangeArrowheads="1"/>
            </p:cNvSpPr>
            <p:nvPr/>
          </p:nvSpPr>
          <p:spPr bwMode="auto">
            <a:xfrm>
              <a:off x="1050" y="1419"/>
              <a:ext cx="96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496" name="Line 16"/>
            <p:cNvSpPr>
              <a:spLocks noChangeShapeType="1"/>
            </p:cNvSpPr>
            <p:nvPr/>
          </p:nvSpPr>
          <p:spPr bwMode="auto">
            <a:xfrm>
              <a:off x="1050" y="1419"/>
              <a:ext cx="9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497" name="Rectangle 17"/>
            <p:cNvSpPr>
              <a:spLocks noChangeArrowheads="1"/>
            </p:cNvSpPr>
            <p:nvPr/>
          </p:nvSpPr>
          <p:spPr bwMode="auto">
            <a:xfrm>
              <a:off x="2015" y="1419"/>
              <a:ext cx="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498" name="Line 18"/>
            <p:cNvSpPr>
              <a:spLocks noChangeShapeType="1"/>
            </p:cNvSpPr>
            <p:nvPr/>
          </p:nvSpPr>
          <p:spPr bwMode="auto">
            <a:xfrm>
              <a:off x="2015" y="141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499" name="Line 19"/>
            <p:cNvSpPr>
              <a:spLocks noChangeShapeType="1"/>
            </p:cNvSpPr>
            <p:nvPr/>
          </p:nvSpPr>
          <p:spPr bwMode="auto">
            <a:xfrm>
              <a:off x="2015" y="141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00" name="Rectangle 20"/>
            <p:cNvSpPr>
              <a:spLocks noChangeArrowheads="1"/>
            </p:cNvSpPr>
            <p:nvPr/>
          </p:nvSpPr>
          <p:spPr bwMode="auto">
            <a:xfrm>
              <a:off x="2022" y="1419"/>
              <a:ext cx="109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01" name="Line 21"/>
            <p:cNvSpPr>
              <a:spLocks noChangeShapeType="1"/>
            </p:cNvSpPr>
            <p:nvPr/>
          </p:nvSpPr>
          <p:spPr bwMode="auto">
            <a:xfrm>
              <a:off x="2022" y="1419"/>
              <a:ext cx="10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05" name="Rectangle 25"/>
            <p:cNvSpPr>
              <a:spLocks noChangeArrowheads="1"/>
            </p:cNvSpPr>
            <p:nvPr/>
          </p:nvSpPr>
          <p:spPr bwMode="auto">
            <a:xfrm>
              <a:off x="3119" y="1419"/>
              <a:ext cx="109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09" name="Rectangle 29"/>
            <p:cNvSpPr>
              <a:spLocks noChangeArrowheads="1"/>
            </p:cNvSpPr>
            <p:nvPr/>
          </p:nvSpPr>
          <p:spPr bwMode="auto">
            <a:xfrm>
              <a:off x="4216" y="1419"/>
              <a:ext cx="109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10" name="Line 30"/>
            <p:cNvSpPr>
              <a:spLocks noChangeShapeType="1"/>
            </p:cNvSpPr>
            <p:nvPr/>
          </p:nvSpPr>
          <p:spPr bwMode="auto">
            <a:xfrm>
              <a:off x="4216" y="1419"/>
              <a:ext cx="10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11" name="Rectangle 31"/>
            <p:cNvSpPr>
              <a:spLocks noChangeArrowheads="1"/>
            </p:cNvSpPr>
            <p:nvPr/>
          </p:nvSpPr>
          <p:spPr bwMode="auto">
            <a:xfrm>
              <a:off x="5307" y="1419"/>
              <a:ext cx="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12" name="Line 32"/>
            <p:cNvSpPr>
              <a:spLocks noChangeShapeType="1"/>
            </p:cNvSpPr>
            <p:nvPr/>
          </p:nvSpPr>
          <p:spPr bwMode="auto">
            <a:xfrm>
              <a:off x="5307" y="141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13" name="Line 33"/>
            <p:cNvSpPr>
              <a:spLocks noChangeShapeType="1"/>
            </p:cNvSpPr>
            <p:nvPr/>
          </p:nvSpPr>
          <p:spPr bwMode="auto">
            <a:xfrm>
              <a:off x="5307" y="141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14" name="Rectangle 34"/>
            <p:cNvSpPr>
              <a:spLocks noChangeArrowheads="1"/>
            </p:cNvSpPr>
            <p:nvPr/>
          </p:nvSpPr>
          <p:spPr bwMode="auto">
            <a:xfrm>
              <a:off x="5307" y="1419"/>
              <a:ext cx="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15" name="Line 35"/>
            <p:cNvSpPr>
              <a:spLocks noChangeShapeType="1"/>
            </p:cNvSpPr>
            <p:nvPr/>
          </p:nvSpPr>
          <p:spPr bwMode="auto">
            <a:xfrm>
              <a:off x="5307" y="141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16" name="Line 36"/>
            <p:cNvSpPr>
              <a:spLocks noChangeShapeType="1"/>
            </p:cNvSpPr>
            <p:nvPr/>
          </p:nvSpPr>
          <p:spPr bwMode="auto">
            <a:xfrm>
              <a:off x="5307" y="141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17" name="Rectangle 37"/>
            <p:cNvSpPr>
              <a:spLocks noChangeArrowheads="1"/>
            </p:cNvSpPr>
            <p:nvPr/>
          </p:nvSpPr>
          <p:spPr bwMode="auto">
            <a:xfrm>
              <a:off x="1050" y="1425"/>
              <a:ext cx="13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18" name="Line 38"/>
            <p:cNvSpPr>
              <a:spLocks noChangeShapeType="1"/>
            </p:cNvSpPr>
            <p:nvPr/>
          </p:nvSpPr>
          <p:spPr bwMode="auto">
            <a:xfrm>
              <a:off x="1050" y="142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19" name="Rectangle 39"/>
            <p:cNvSpPr>
              <a:spLocks noChangeArrowheads="1"/>
            </p:cNvSpPr>
            <p:nvPr/>
          </p:nvSpPr>
          <p:spPr bwMode="auto">
            <a:xfrm>
              <a:off x="2015" y="1425"/>
              <a:ext cx="7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20" name="Line 40"/>
            <p:cNvSpPr>
              <a:spLocks noChangeShapeType="1"/>
            </p:cNvSpPr>
            <p:nvPr/>
          </p:nvSpPr>
          <p:spPr bwMode="auto">
            <a:xfrm>
              <a:off x="2015" y="142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24" name="Rectangle 44"/>
            <p:cNvSpPr>
              <a:spLocks noChangeArrowheads="1"/>
            </p:cNvSpPr>
            <p:nvPr/>
          </p:nvSpPr>
          <p:spPr bwMode="auto">
            <a:xfrm>
              <a:off x="5307" y="1425"/>
              <a:ext cx="7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25" name="Line 45"/>
            <p:cNvSpPr>
              <a:spLocks noChangeShapeType="1"/>
            </p:cNvSpPr>
            <p:nvPr/>
          </p:nvSpPr>
          <p:spPr bwMode="auto">
            <a:xfrm>
              <a:off x="5307" y="142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26" name="Rectangle 46"/>
            <p:cNvSpPr>
              <a:spLocks noChangeArrowheads="1"/>
            </p:cNvSpPr>
            <p:nvPr/>
          </p:nvSpPr>
          <p:spPr bwMode="auto">
            <a:xfrm>
              <a:off x="1424" y="1672"/>
              <a:ext cx="2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+3</a:t>
              </a:r>
              <a:endParaRPr lang="en-US" sz="2400" u="none" baseline="0"/>
            </a:p>
          </p:txBody>
        </p:sp>
        <p:sp>
          <p:nvSpPr>
            <p:cNvPr id="660527" name="Rectangle 47"/>
            <p:cNvSpPr>
              <a:spLocks noChangeArrowheads="1"/>
            </p:cNvSpPr>
            <p:nvPr/>
          </p:nvSpPr>
          <p:spPr bwMode="auto">
            <a:xfrm>
              <a:off x="1652" y="167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528" name="Rectangle 48"/>
            <p:cNvSpPr>
              <a:spLocks noChangeArrowheads="1"/>
            </p:cNvSpPr>
            <p:nvPr/>
          </p:nvSpPr>
          <p:spPr bwMode="auto">
            <a:xfrm>
              <a:off x="2406" y="1672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011</a:t>
              </a:r>
              <a:endParaRPr lang="en-US" sz="2400" u="none" baseline="0"/>
            </a:p>
          </p:txBody>
        </p:sp>
        <p:sp>
          <p:nvSpPr>
            <p:cNvPr id="660529" name="Rectangle 49"/>
            <p:cNvSpPr>
              <a:spLocks noChangeArrowheads="1"/>
            </p:cNvSpPr>
            <p:nvPr/>
          </p:nvSpPr>
          <p:spPr bwMode="auto">
            <a:xfrm>
              <a:off x="2726" y="167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530" name="Rectangle 50"/>
            <p:cNvSpPr>
              <a:spLocks noChangeArrowheads="1"/>
            </p:cNvSpPr>
            <p:nvPr/>
          </p:nvSpPr>
          <p:spPr bwMode="auto">
            <a:xfrm>
              <a:off x="3503" y="1672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011</a:t>
              </a:r>
              <a:endParaRPr lang="en-US" sz="2400" u="none" baseline="0"/>
            </a:p>
          </p:txBody>
        </p:sp>
        <p:sp>
          <p:nvSpPr>
            <p:cNvPr id="660531" name="Rectangle 51"/>
            <p:cNvSpPr>
              <a:spLocks noChangeArrowheads="1"/>
            </p:cNvSpPr>
            <p:nvPr/>
          </p:nvSpPr>
          <p:spPr bwMode="auto">
            <a:xfrm>
              <a:off x="3824" y="167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532" name="Rectangle 52"/>
            <p:cNvSpPr>
              <a:spLocks noChangeArrowheads="1"/>
            </p:cNvSpPr>
            <p:nvPr/>
          </p:nvSpPr>
          <p:spPr bwMode="auto">
            <a:xfrm>
              <a:off x="4601" y="1672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011</a:t>
              </a:r>
              <a:endParaRPr lang="en-US" sz="2400" u="none" baseline="0"/>
            </a:p>
          </p:txBody>
        </p:sp>
        <p:sp>
          <p:nvSpPr>
            <p:cNvPr id="660533" name="Rectangle 53"/>
            <p:cNvSpPr>
              <a:spLocks noChangeArrowheads="1"/>
            </p:cNvSpPr>
            <p:nvPr/>
          </p:nvSpPr>
          <p:spPr bwMode="auto">
            <a:xfrm>
              <a:off x="4921" y="167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534" name="Rectangle 54"/>
            <p:cNvSpPr>
              <a:spLocks noChangeArrowheads="1"/>
            </p:cNvSpPr>
            <p:nvPr/>
          </p:nvSpPr>
          <p:spPr bwMode="auto">
            <a:xfrm>
              <a:off x="1050" y="1659"/>
              <a:ext cx="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35" name="Line 55"/>
            <p:cNvSpPr>
              <a:spLocks noChangeShapeType="1"/>
            </p:cNvSpPr>
            <p:nvPr/>
          </p:nvSpPr>
          <p:spPr bwMode="auto">
            <a:xfrm>
              <a:off x="1050" y="1659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36" name="Rectangle 56"/>
            <p:cNvSpPr>
              <a:spLocks noChangeArrowheads="1"/>
            </p:cNvSpPr>
            <p:nvPr/>
          </p:nvSpPr>
          <p:spPr bwMode="auto">
            <a:xfrm>
              <a:off x="1063" y="1659"/>
              <a:ext cx="95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37" name="Line 57"/>
            <p:cNvSpPr>
              <a:spLocks noChangeShapeType="1"/>
            </p:cNvSpPr>
            <p:nvPr/>
          </p:nvSpPr>
          <p:spPr bwMode="auto">
            <a:xfrm>
              <a:off x="1063" y="1659"/>
              <a:ext cx="9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38" name="Rectangle 58"/>
            <p:cNvSpPr>
              <a:spLocks noChangeArrowheads="1"/>
            </p:cNvSpPr>
            <p:nvPr/>
          </p:nvSpPr>
          <p:spPr bwMode="auto">
            <a:xfrm>
              <a:off x="2015" y="1659"/>
              <a:ext cx="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39" name="Line 59"/>
            <p:cNvSpPr>
              <a:spLocks noChangeShapeType="1"/>
            </p:cNvSpPr>
            <p:nvPr/>
          </p:nvSpPr>
          <p:spPr bwMode="auto">
            <a:xfrm>
              <a:off x="2015" y="165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40" name="Line 60"/>
            <p:cNvSpPr>
              <a:spLocks noChangeShapeType="1"/>
            </p:cNvSpPr>
            <p:nvPr/>
          </p:nvSpPr>
          <p:spPr bwMode="auto">
            <a:xfrm>
              <a:off x="2015" y="165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41" name="Rectangle 61"/>
            <p:cNvSpPr>
              <a:spLocks noChangeArrowheads="1"/>
            </p:cNvSpPr>
            <p:nvPr/>
          </p:nvSpPr>
          <p:spPr bwMode="auto">
            <a:xfrm>
              <a:off x="2022" y="1659"/>
              <a:ext cx="109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42" name="Line 62"/>
            <p:cNvSpPr>
              <a:spLocks noChangeShapeType="1"/>
            </p:cNvSpPr>
            <p:nvPr/>
          </p:nvSpPr>
          <p:spPr bwMode="auto">
            <a:xfrm>
              <a:off x="2022" y="1659"/>
              <a:ext cx="10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46" name="Rectangle 66"/>
            <p:cNvSpPr>
              <a:spLocks noChangeArrowheads="1"/>
            </p:cNvSpPr>
            <p:nvPr/>
          </p:nvSpPr>
          <p:spPr bwMode="auto">
            <a:xfrm>
              <a:off x="3119" y="1659"/>
              <a:ext cx="109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47" name="Line 67"/>
            <p:cNvSpPr>
              <a:spLocks noChangeShapeType="1"/>
            </p:cNvSpPr>
            <p:nvPr/>
          </p:nvSpPr>
          <p:spPr bwMode="auto">
            <a:xfrm>
              <a:off x="3119" y="1659"/>
              <a:ext cx="10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50" name="Rectangle 70"/>
            <p:cNvSpPr>
              <a:spLocks noChangeArrowheads="1"/>
            </p:cNvSpPr>
            <p:nvPr/>
          </p:nvSpPr>
          <p:spPr bwMode="auto">
            <a:xfrm>
              <a:off x="4216" y="1659"/>
              <a:ext cx="109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51" name="Line 71"/>
            <p:cNvSpPr>
              <a:spLocks noChangeShapeType="1"/>
            </p:cNvSpPr>
            <p:nvPr/>
          </p:nvSpPr>
          <p:spPr bwMode="auto">
            <a:xfrm>
              <a:off x="4216" y="1659"/>
              <a:ext cx="10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52" name="Rectangle 72"/>
            <p:cNvSpPr>
              <a:spLocks noChangeArrowheads="1"/>
            </p:cNvSpPr>
            <p:nvPr/>
          </p:nvSpPr>
          <p:spPr bwMode="auto">
            <a:xfrm>
              <a:off x="5307" y="1659"/>
              <a:ext cx="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53" name="Line 73"/>
            <p:cNvSpPr>
              <a:spLocks noChangeShapeType="1"/>
            </p:cNvSpPr>
            <p:nvPr/>
          </p:nvSpPr>
          <p:spPr bwMode="auto">
            <a:xfrm>
              <a:off x="5307" y="165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54" name="Line 74"/>
            <p:cNvSpPr>
              <a:spLocks noChangeShapeType="1"/>
            </p:cNvSpPr>
            <p:nvPr/>
          </p:nvSpPr>
          <p:spPr bwMode="auto">
            <a:xfrm>
              <a:off x="5307" y="165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55" name="Rectangle 75"/>
            <p:cNvSpPr>
              <a:spLocks noChangeArrowheads="1"/>
            </p:cNvSpPr>
            <p:nvPr/>
          </p:nvSpPr>
          <p:spPr bwMode="auto">
            <a:xfrm>
              <a:off x="1050" y="1665"/>
              <a:ext cx="13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56" name="Line 76"/>
            <p:cNvSpPr>
              <a:spLocks noChangeShapeType="1"/>
            </p:cNvSpPr>
            <p:nvPr/>
          </p:nvSpPr>
          <p:spPr bwMode="auto">
            <a:xfrm>
              <a:off x="1050" y="166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57" name="Rectangle 77"/>
            <p:cNvSpPr>
              <a:spLocks noChangeArrowheads="1"/>
            </p:cNvSpPr>
            <p:nvPr/>
          </p:nvSpPr>
          <p:spPr bwMode="auto">
            <a:xfrm>
              <a:off x="2015" y="1665"/>
              <a:ext cx="7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58" name="Line 78"/>
            <p:cNvSpPr>
              <a:spLocks noChangeShapeType="1"/>
            </p:cNvSpPr>
            <p:nvPr/>
          </p:nvSpPr>
          <p:spPr bwMode="auto">
            <a:xfrm>
              <a:off x="2015" y="166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62" name="Rectangle 82"/>
            <p:cNvSpPr>
              <a:spLocks noChangeArrowheads="1"/>
            </p:cNvSpPr>
            <p:nvPr/>
          </p:nvSpPr>
          <p:spPr bwMode="auto">
            <a:xfrm>
              <a:off x="5307" y="1665"/>
              <a:ext cx="7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63" name="Line 83"/>
            <p:cNvSpPr>
              <a:spLocks noChangeShapeType="1"/>
            </p:cNvSpPr>
            <p:nvPr/>
          </p:nvSpPr>
          <p:spPr bwMode="auto">
            <a:xfrm>
              <a:off x="5307" y="166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64" name="Rectangle 84"/>
            <p:cNvSpPr>
              <a:spLocks noChangeArrowheads="1"/>
            </p:cNvSpPr>
            <p:nvPr/>
          </p:nvSpPr>
          <p:spPr bwMode="auto">
            <a:xfrm>
              <a:off x="1424" y="1913"/>
              <a:ext cx="2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+2</a:t>
              </a:r>
              <a:endParaRPr lang="en-US" sz="2400" u="none" baseline="0"/>
            </a:p>
          </p:txBody>
        </p:sp>
        <p:sp>
          <p:nvSpPr>
            <p:cNvPr id="660565" name="Rectangle 85"/>
            <p:cNvSpPr>
              <a:spLocks noChangeArrowheads="1"/>
            </p:cNvSpPr>
            <p:nvPr/>
          </p:nvSpPr>
          <p:spPr bwMode="auto">
            <a:xfrm>
              <a:off x="1652" y="191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566" name="Rectangle 86"/>
            <p:cNvSpPr>
              <a:spLocks noChangeArrowheads="1"/>
            </p:cNvSpPr>
            <p:nvPr/>
          </p:nvSpPr>
          <p:spPr bwMode="auto">
            <a:xfrm>
              <a:off x="2406" y="191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010</a:t>
              </a:r>
              <a:endParaRPr lang="en-US" sz="2400" u="none" baseline="0"/>
            </a:p>
          </p:txBody>
        </p:sp>
        <p:sp>
          <p:nvSpPr>
            <p:cNvPr id="660567" name="Rectangle 87"/>
            <p:cNvSpPr>
              <a:spLocks noChangeArrowheads="1"/>
            </p:cNvSpPr>
            <p:nvPr/>
          </p:nvSpPr>
          <p:spPr bwMode="auto">
            <a:xfrm>
              <a:off x="2726" y="191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568" name="Rectangle 88"/>
            <p:cNvSpPr>
              <a:spLocks noChangeArrowheads="1"/>
            </p:cNvSpPr>
            <p:nvPr/>
          </p:nvSpPr>
          <p:spPr bwMode="auto">
            <a:xfrm>
              <a:off x="3503" y="191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010</a:t>
              </a:r>
              <a:endParaRPr lang="en-US" sz="2400" u="none" baseline="0"/>
            </a:p>
          </p:txBody>
        </p:sp>
        <p:sp>
          <p:nvSpPr>
            <p:cNvPr id="660569" name="Rectangle 89"/>
            <p:cNvSpPr>
              <a:spLocks noChangeArrowheads="1"/>
            </p:cNvSpPr>
            <p:nvPr/>
          </p:nvSpPr>
          <p:spPr bwMode="auto">
            <a:xfrm>
              <a:off x="3824" y="191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570" name="Rectangle 90"/>
            <p:cNvSpPr>
              <a:spLocks noChangeArrowheads="1"/>
            </p:cNvSpPr>
            <p:nvPr/>
          </p:nvSpPr>
          <p:spPr bwMode="auto">
            <a:xfrm>
              <a:off x="4601" y="191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010</a:t>
              </a:r>
              <a:endParaRPr lang="en-US" sz="2400" u="none" baseline="0"/>
            </a:p>
          </p:txBody>
        </p:sp>
        <p:sp>
          <p:nvSpPr>
            <p:cNvPr id="660571" name="Rectangle 91"/>
            <p:cNvSpPr>
              <a:spLocks noChangeArrowheads="1"/>
            </p:cNvSpPr>
            <p:nvPr/>
          </p:nvSpPr>
          <p:spPr bwMode="auto">
            <a:xfrm>
              <a:off x="4921" y="191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572" name="Rectangle 92"/>
            <p:cNvSpPr>
              <a:spLocks noChangeArrowheads="1"/>
            </p:cNvSpPr>
            <p:nvPr/>
          </p:nvSpPr>
          <p:spPr bwMode="auto">
            <a:xfrm>
              <a:off x="1050" y="1899"/>
              <a:ext cx="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73" name="Line 93"/>
            <p:cNvSpPr>
              <a:spLocks noChangeShapeType="1"/>
            </p:cNvSpPr>
            <p:nvPr/>
          </p:nvSpPr>
          <p:spPr bwMode="auto">
            <a:xfrm>
              <a:off x="1050" y="1899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74" name="Rectangle 94"/>
            <p:cNvSpPr>
              <a:spLocks noChangeArrowheads="1"/>
            </p:cNvSpPr>
            <p:nvPr/>
          </p:nvSpPr>
          <p:spPr bwMode="auto">
            <a:xfrm>
              <a:off x="1063" y="1899"/>
              <a:ext cx="95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75" name="Line 95"/>
            <p:cNvSpPr>
              <a:spLocks noChangeShapeType="1"/>
            </p:cNvSpPr>
            <p:nvPr/>
          </p:nvSpPr>
          <p:spPr bwMode="auto">
            <a:xfrm>
              <a:off x="1063" y="1899"/>
              <a:ext cx="9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76" name="Rectangle 96"/>
            <p:cNvSpPr>
              <a:spLocks noChangeArrowheads="1"/>
            </p:cNvSpPr>
            <p:nvPr/>
          </p:nvSpPr>
          <p:spPr bwMode="auto">
            <a:xfrm>
              <a:off x="2015" y="1899"/>
              <a:ext cx="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77" name="Line 97"/>
            <p:cNvSpPr>
              <a:spLocks noChangeShapeType="1"/>
            </p:cNvSpPr>
            <p:nvPr/>
          </p:nvSpPr>
          <p:spPr bwMode="auto">
            <a:xfrm>
              <a:off x="2015" y="189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78" name="Line 98"/>
            <p:cNvSpPr>
              <a:spLocks noChangeShapeType="1"/>
            </p:cNvSpPr>
            <p:nvPr/>
          </p:nvSpPr>
          <p:spPr bwMode="auto">
            <a:xfrm>
              <a:off x="2015" y="189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79" name="Rectangle 99"/>
            <p:cNvSpPr>
              <a:spLocks noChangeArrowheads="1"/>
            </p:cNvSpPr>
            <p:nvPr/>
          </p:nvSpPr>
          <p:spPr bwMode="auto">
            <a:xfrm>
              <a:off x="2022" y="1899"/>
              <a:ext cx="109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80" name="Line 100"/>
            <p:cNvSpPr>
              <a:spLocks noChangeShapeType="1"/>
            </p:cNvSpPr>
            <p:nvPr/>
          </p:nvSpPr>
          <p:spPr bwMode="auto">
            <a:xfrm>
              <a:off x="2022" y="1899"/>
              <a:ext cx="10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84" name="Rectangle 104"/>
            <p:cNvSpPr>
              <a:spLocks noChangeArrowheads="1"/>
            </p:cNvSpPr>
            <p:nvPr/>
          </p:nvSpPr>
          <p:spPr bwMode="auto">
            <a:xfrm>
              <a:off x="3119" y="1899"/>
              <a:ext cx="109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85" name="Line 105"/>
            <p:cNvSpPr>
              <a:spLocks noChangeShapeType="1"/>
            </p:cNvSpPr>
            <p:nvPr/>
          </p:nvSpPr>
          <p:spPr bwMode="auto">
            <a:xfrm>
              <a:off x="3119" y="1899"/>
              <a:ext cx="10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88" name="Rectangle 108"/>
            <p:cNvSpPr>
              <a:spLocks noChangeArrowheads="1"/>
            </p:cNvSpPr>
            <p:nvPr/>
          </p:nvSpPr>
          <p:spPr bwMode="auto">
            <a:xfrm>
              <a:off x="4216" y="1899"/>
              <a:ext cx="109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89" name="Line 109"/>
            <p:cNvSpPr>
              <a:spLocks noChangeShapeType="1"/>
            </p:cNvSpPr>
            <p:nvPr/>
          </p:nvSpPr>
          <p:spPr bwMode="auto">
            <a:xfrm>
              <a:off x="4216" y="1899"/>
              <a:ext cx="10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90" name="Rectangle 110"/>
            <p:cNvSpPr>
              <a:spLocks noChangeArrowheads="1"/>
            </p:cNvSpPr>
            <p:nvPr/>
          </p:nvSpPr>
          <p:spPr bwMode="auto">
            <a:xfrm>
              <a:off x="5307" y="1899"/>
              <a:ext cx="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91" name="Line 111"/>
            <p:cNvSpPr>
              <a:spLocks noChangeShapeType="1"/>
            </p:cNvSpPr>
            <p:nvPr/>
          </p:nvSpPr>
          <p:spPr bwMode="auto">
            <a:xfrm>
              <a:off x="5307" y="189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92" name="Line 112"/>
            <p:cNvSpPr>
              <a:spLocks noChangeShapeType="1"/>
            </p:cNvSpPr>
            <p:nvPr/>
          </p:nvSpPr>
          <p:spPr bwMode="auto">
            <a:xfrm>
              <a:off x="5307" y="189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93" name="Rectangle 113"/>
            <p:cNvSpPr>
              <a:spLocks noChangeArrowheads="1"/>
            </p:cNvSpPr>
            <p:nvPr/>
          </p:nvSpPr>
          <p:spPr bwMode="auto">
            <a:xfrm>
              <a:off x="1050" y="1905"/>
              <a:ext cx="13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94" name="Line 114"/>
            <p:cNvSpPr>
              <a:spLocks noChangeShapeType="1"/>
            </p:cNvSpPr>
            <p:nvPr/>
          </p:nvSpPr>
          <p:spPr bwMode="auto">
            <a:xfrm>
              <a:off x="1050" y="190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95" name="Rectangle 115"/>
            <p:cNvSpPr>
              <a:spLocks noChangeArrowheads="1"/>
            </p:cNvSpPr>
            <p:nvPr/>
          </p:nvSpPr>
          <p:spPr bwMode="auto">
            <a:xfrm>
              <a:off x="2015" y="1905"/>
              <a:ext cx="7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96" name="Line 116"/>
            <p:cNvSpPr>
              <a:spLocks noChangeShapeType="1"/>
            </p:cNvSpPr>
            <p:nvPr/>
          </p:nvSpPr>
          <p:spPr bwMode="auto">
            <a:xfrm>
              <a:off x="2015" y="190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00" name="Rectangle 120"/>
            <p:cNvSpPr>
              <a:spLocks noChangeArrowheads="1"/>
            </p:cNvSpPr>
            <p:nvPr/>
          </p:nvSpPr>
          <p:spPr bwMode="auto">
            <a:xfrm>
              <a:off x="5307" y="1905"/>
              <a:ext cx="7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01" name="Line 121"/>
            <p:cNvSpPr>
              <a:spLocks noChangeShapeType="1"/>
            </p:cNvSpPr>
            <p:nvPr/>
          </p:nvSpPr>
          <p:spPr bwMode="auto">
            <a:xfrm>
              <a:off x="5307" y="190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02" name="Rectangle 122"/>
            <p:cNvSpPr>
              <a:spLocks noChangeArrowheads="1"/>
            </p:cNvSpPr>
            <p:nvPr/>
          </p:nvSpPr>
          <p:spPr bwMode="auto">
            <a:xfrm>
              <a:off x="1424" y="2153"/>
              <a:ext cx="2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+1</a:t>
              </a:r>
              <a:endParaRPr lang="en-US" sz="2400" u="none" baseline="0"/>
            </a:p>
          </p:txBody>
        </p:sp>
        <p:sp>
          <p:nvSpPr>
            <p:cNvPr id="660603" name="Rectangle 123"/>
            <p:cNvSpPr>
              <a:spLocks noChangeArrowheads="1"/>
            </p:cNvSpPr>
            <p:nvPr/>
          </p:nvSpPr>
          <p:spPr bwMode="auto">
            <a:xfrm>
              <a:off x="1652" y="215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604" name="Rectangle 124"/>
            <p:cNvSpPr>
              <a:spLocks noChangeArrowheads="1"/>
            </p:cNvSpPr>
            <p:nvPr/>
          </p:nvSpPr>
          <p:spPr bwMode="auto">
            <a:xfrm>
              <a:off x="2406" y="215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001</a:t>
              </a:r>
              <a:endParaRPr lang="en-US" sz="2400" u="none" baseline="0"/>
            </a:p>
          </p:txBody>
        </p:sp>
        <p:sp>
          <p:nvSpPr>
            <p:cNvPr id="660605" name="Rectangle 125"/>
            <p:cNvSpPr>
              <a:spLocks noChangeArrowheads="1"/>
            </p:cNvSpPr>
            <p:nvPr/>
          </p:nvSpPr>
          <p:spPr bwMode="auto">
            <a:xfrm>
              <a:off x="2726" y="215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606" name="Rectangle 126"/>
            <p:cNvSpPr>
              <a:spLocks noChangeArrowheads="1"/>
            </p:cNvSpPr>
            <p:nvPr/>
          </p:nvSpPr>
          <p:spPr bwMode="auto">
            <a:xfrm>
              <a:off x="3503" y="215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001</a:t>
              </a:r>
              <a:endParaRPr lang="en-US" sz="2400" u="none" baseline="0"/>
            </a:p>
          </p:txBody>
        </p:sp>
        <p:sp>
          <p:nvSpPr>
            <p:cNvPr id="660607" name="Rectangle 127"/>
            <p:cNvSpPr>
              <a:spLocks noChangeArrowheads="1"/>
            </p:cNvSpPr>
            <p:nvPr/>
          </p:nvSpPr>
          <p:spPr bwMode="auto">
            <a:xfrm>
              <a:off x="3824" y="215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608" name="Rectangle 128"/>
            <p:cNvSpPr>
              <a:spLocks noChangeArrowheads="1"/>
            </p:cNvSpPr>
            <p:nvPr/>
          </p:nvSpPr>
          <p:spPr bwMode="auto">
            <a:xfrm>
              <a:off x="4601" y="215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001</a:t>
              </a:r>
              <a:endParaRPr lang="en-US" sz="2400" u="none" baseline="0"/>
            </a:p>
          </p:txBody>
        </p:sp>
        <p:sp>
          <p:nvSpPr>
            <p:cNvPr id="660609" name="Rectangle 129"/>
            <p:cNvSpPr>
              <a:spLocks noChangeArrowheads="1"/>
            </p:cNvSpPr>
            <p:nvPr/>
          </p:nvSpPr>
          <p:spPr bwMode="auto">
            <a:xfrm>
              <a:off x="4921" y="215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610" name="Rectangle 130"/>
            <p:cNvSpPr>
              <a:spLocks noChangeArrowheads="1"/>
            </p:cNvSpPr>
            <p:nvPr/>
          </p:nvSpPr>
          <p:spPr bwMode="auto">
            <a:xfrm>
              <a:off x="1050" y="2139"/>
              <a:ext cx="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11" name="Line 131"/>
            <p:cNvSpPr>
              <a:spLocks noChangeShapeType="1"/>
            </p:cNvSpPr>
            <p:nvPr/>
          </p:nvSpPr>
          <p:spPr bwMode="auto">
            <a:xfrm>
              <a:off x="1050" y="2139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12" name="Rectangle 132"/>
            <p:cNvSpPr>
              <a:spLocks noChangeArrowheads="1"/>
            </p:cNvSpPr>
            <p:nvPr/>
          </p:nvSpPr>
          <p:spPr bwMode="auto">
            <a:xfrm>
              <a:off x="1063" y="2139"/>
              <a:ext cx="95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13" name="Line 133"/>
            <p:cNvSpPr>
              <a:spLocks noChangeShapeType="1"/>
            </p:cNvSpPr>
            <p:nvPr/>
          </p:nvSpPr>
          <p:spPr bwMode="auto">
            <a:xfrm>
              <a:off x="1063" y="2139"/>
              <a:ext cx="9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14" name="Rectangle 134"/>
            <p:cNvSpPr>
              <a:spLocks noChangeArrowheads="1"/>
            </p:cNvSpPr>
            <p:nvPr/>
          </p:nvSpPr>
          <p:spPr bwMode="auto">
            <a:xfrm>
              <a:off x="2015" y="2139"/>
              <a:ext cx="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15" name="Line 135"/>
            <p:cNvSpPr>
              <a:spLocks noChangeShapeType="1"/>
            </p:cNvSpPr>
            <p:nvPr/>
          </p:nvSpPr>
          <p:spPr bwMode="auto">
            <a:xfrm>
              <a:off x="2015" y="213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16" name="Line 136"/>
            <p:cNvSpPr>
              <a:spLocks noChangeShapeType="1"/>
            </p:cNvSpPr>
            <p:nvPr/>
          </p:nvSpPr>
          <p:spPr bwMode="auto">
            <a:xfrm>
              <a:off x="2015" y="213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17" name="Rectangle 137"/>
            <p:cNvSpPr>
              <a:spLocks noChangeArrowheads="1"/>
            </p:cNvSpPr>
            <p:nvPr/>
          </p:nvSpPr>
          <p:spPr bwMode="auto">
            <a:xfrm>
              <a:off x="2022" y="2139"/>
              <a:ext cx="109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18" name="Line 138"/>
            <p:cNvSpPr>
              <a:spLocks noChangeShapeType="1"/>
            </p:cNvSpPr>
            <p:nvPr/>
          </p:nvSpPr>
          <p:spPr bwMode="auto">
            <a:xfrm>
              <a:off x="2022" y="2139"/>
              <a:ext cx="10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22" name="Rectangle 142"/>
            <p:cNvSpPr>
              <a:spLocks noChangeArrowheads="1"/>
            </p:cNvSpPr>
            <p:nvPr/>
          </p:nvSpPr>
          <p:spPr bwMode="auto">
            <a:xfrm>
              <a:off x="3119" y="2139"/>
              <a:ext cx="109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23" name="Line 143"/>
            <p:cNvSpPr>
              <a:spLocks noChangeShapeType="1"/>
            </p:cNvSpPr>
            <p:nvPr/>
          </p:nvSpPr>
          <p:spPr bwMode="auto">
            <a:xfrm>
              <a:off x="3119" y="2139"/>
              <a:ext cx="10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26" name="Rectangle 146"/>
            <p:cNvSpPr>
              <a:spLocks noChangeArrowheads="1"/>
            </p:cNvSpPr>
            <p:nvPr/>
          </p:nvSpPr>
          <p:spPr bwMode="auto">
            <a:xfrm>
              <a:off x="4216" y="2139"/>
              <a:ext cx="109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27" name="Line 147"/>
            <p:cNvSpPr>
              <a:spLocks noChangeShapeType="1"/>
            </p:cNvSpPr>
            <p:nvPr/>
          </p:nvSpPr>
          <p:spPr bwMode="auto">
            <a:xfrm>
              <a:off x="4216" y="2139"/>
              <a:ext cx="10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28" name="Rectangle 148"/>
            <p:cNvSpPr>
              <a:spLocks noChangeArrowheads="1"/>
            </p:cNvSpPr>
            <p:nvPr/>
          </p:nvSpPr>
          <p:spPr bwMode="auto">
            <a:xfrm>
              <a:off x="5307" y="2139"/>
              <a:ext cx="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29" name="Line 149"/>
            <p:cNvSpPr>
              <a:spLocks noChangeShapeType="1"/>
            </p:cNvSpPr>
            <p:nvPr/>
          </p:nvSpPr>
          <p:spPr bwMode="auto">
            <a:xfrm>
              <a:off x="5307" y="213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30" name="Line 150"/>
            <p:cNvSpPr>
              <a:spLocks noChangeShapeType="1"/>
            </p:cNvSpPr>
            <p:nvPr/>
          </p:nvSpPr>
          <p:spPr bwMode="auto">
            <a:xfrm>
              <a:off x="5307" y="213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31" name="Rectangle 151"/>
            <p:cNvSpPr>
              <a:spLocks noChangeArrowheads="1"/>
            </p:cNvSpPr>
            <p:nvPr/>
          </p:nvSpPr>
          <p:spPr bwMode="auto">
            <a:xfrm>
              <a:off x="1050" y="2145"/>
              <a:ext cx="13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32" name="Line 152"/>
            <p:cNvSpPr>
              <a:spLocks noChangeShapeType="1"/>
            </p:cNvSpPr>
            <p:nvPr/>
          </p:nvSpPr>
          <p:spPr bwMode="auto">
            <a:xfrm>
              <a:off x="1050" y="214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33" name="Rectangle 153"/>
            <p:cNvSpPr>
              <a:spLocks noChangeArrowheads="1"/>
            </p:cNvSpPr>
            <p:nvPr/>
          </p:nvSpPr>
          <p:spPr bwMode="auto">
            <a:xfrm>
              <a:off x="2015" y="2145"/>
              <a:ext cx="7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34" name="Line 154"/>
            <p:cNvSpPr>
              <a:spLocks noChangeShapeType="1"/>
            </p:cNvSpPr>
            <p:nvPr/>
          </p:nvSpPr>
          <p:spPr bwMode="auto">
            <a:xfrm>
              <a:off x="2015" y="214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38" name="Rectangle 158"/>
            <p:cNvSpPr>
              <a:spLocks noChangeArrowheads="1"/>
            </p:cNvSpPr>
            <p:nvPr/>
          </p:nvSpPr>
          <p:spPr bwMode="auto">
            <a:xfrm>
              <a:off x="5307" y="2145"/>
              <a:ext cx="7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39" name="Line 159"/>
            <p:cNvSpPr>
              <a:spLocks noChangeShapeType="1"/>
            </p:cNvSpPr>
            <p:nvPr/>
          </p:nvSpPr>
          <p:spPr bwMode="auto">
            <a:xfrm>
              <a:off x="5307" y="214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40" name="Rectangle 160"/>
            <p:cNvSpPr>
              <a:spLocks noChangeArrowheads="1"/>
            </p:cNvSpPr>
            <p:nvPr/>
          </p:nvSpPr>
          <p:spPr bwMode="auto">
            <a:xfrm>
              <a:off x="1424" y="2393"/>
              <a:ext cx="2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+0</a:t>
              </a:r>
              <a:endParaRPr lang="en-US" sz="2400" u="none" baseline="0"/>
            </a:p>
          </p:txBody>
        </p:sp>
        <p:sp>
          <p:nvSpPr>
            <p:cNvPr id="660641" name="Rectangle 161"/>
            <p:cNvSpPr>
              <a:spLocks noChangeArrowheads="1"/>
            </p:cNvSpPr>
            <p:nvPr/>
          </p:nvSpPr>
          <p:spPr bwMode="auto">
            <a:xfrm>
              <a:off x="1652" y="239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642" name="Rectangle 162"/>
            <p:cNvSpPr>
              <a:spLocks noChangeArrowheads="1"/>
            </p:cNvSpPr>
            <p:nvPr/>
          </p:nvSpPr>
          <p:spPr bwMode="auto">
            <a:xfrm>
              <a:off x="2406" y="239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000</a:t>
              </a:r>
              <a:endParaRPr lang="en-US" sz="2400" u="none" baseline="0"/>
            </a:p>
          </p:txBody>
        </p:sp>
        <p:sp>
          <p:nvSpPr>
            <p:cNvPr id="660643" name="Rectangle 163"/>
            <p:cNvSpPr>
              <a:spLocks noChangeArrowheads="1"/>
            </p:cNvSpPr>
            <p:nvPr/>
          </p:nvSpPr>
          <p:spPr bwMode="auto">
            <a:xfrm>
              <a:off x="2726" y="239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644" name="Rectangle 164"/>
            <p:cNvSpPr>
              <a:spLocks noChangeArrowheads="1"/>
            </p:cNvSpPr>
            <p:nvPr/>
          </p:nvSpPr>
          <p:spPr bwMode="auto">
            <a:xfrm>
              <a:off x="3503" y="239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000</a:t>
              </a:r>
              <a:endParaRPr lang="en-US" sz="2400" u="none" baseline="0"/>
            </a:p>
          </p:txBody>
        </p:sp>
        <p:sp>
          <p:nvSpPr>
            <p:cNvPr id="660645" name="Rectangle 165"/>
            <p:cNvSpPr>
              <a:spLocks noChangeArrowheads="1"/>
            </p:cNvSpPr>
            <p:nvPr/>
          </p:nvSpPr>
          <p:spPr bwMode="auto">
            <a:xfrm>
              <a:off x="3824" y="239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646" name="Rectangle 166"/>
            <p:cNvSpPr>
              <a:spLocks noChangeArrowheads="1"/>
            </p:cNvSpPr>
            <p:nvPr/>
          </p:nvSpPr>
          <p:spPr bwMode="auto">
            <a:xfrm>
              <a:off x="4601" y="239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000</a:t>
              </a:r>
              <a:endParaRPr lang="en-US" sz="2400" u="none" baseline="0"/>
            </a:p>
          </p:txBody>
        </p:sp>
        <p:sp>
          <p:nvSpPr>
            <p:cNvPr id="660647" name="Rectangle 167"/>
            <p:cNvSpPr>
              <a:spLocks noChangeArrowheads="1"/>
            </p:cNvSpPr>
            <p:nvPr/>
          </p:nvSpPr>
          <p:spPr bwMode="auto">
            <a:xfrm>
              <a:off x="4921" y="239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648" name="Line 168"/>
            <p:cNvSpPr>
              <a:spLocks noChangeShapeType="1"/>
            </p:cNvSpPr>
            <p:nvPr/>
          </p:nvSpPr>
          <p:spPr bwMode="auto">
            <a:xfrm>
              <a:off x="1050" y="2379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49" name="Line 169"/>
            <p:cNvSpPr>
              <a:spLocks noChangeShapeType="1"/>
            </p:cNvSpPr>
            <p:nvPr/>
          </p:nvSpPr>
          <p:spPr bwMode="auto">
            <a:xfrm>
              <a:off x="1063" y="2379"/>
              <a:ext cx="9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50" name="Line 170"/>
            <p:cNvSpPr>
              <a:spLocks noChangeShapeType="1"/>
            </p:cNvSpPr>
            <p:nvPr/>
          </p:nvSpPr>
          <p:spPr bwMode="auto">
            <a:xfrm>
              <a:off x="2015" y="237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51" name="Line 171"/>
            <p:cNvSpPr>
              <a:spLocks noChangeShapeType="1"/>
            </p:cNvSpPr>
            <p:nvPr/>
          </p:nvSpPr>
          <p:spPr bwMode="auto">
            <a:xfrm>
              <a:off x="2015" y="237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52" name="Line 172"/>
            <p:cNvSpPr>
              <a:spLocks noChangeShapeType="1"/>
            </p:cNvSpPr>
            <p:nvPr/>
          </p:nvSpPr>
          <p:spPr bwMode="auto">
            <a:xfrm>
              <a:off x="2022" y="2379"/>
              <a:ext cx="10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55" name="Line 175"/>
            <p:cNvSpPr>
              <a:spLocks noChangeShapeType="1"/>
            </p:cNvSpPr>
            <p:nvPr/>
          </p:nvSpPr>
          <p:spPr bwMode="auto">
            <a:xfrm>
              <a:off x="3119" y="2379"/>
              <a:ext cx="10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58" name="Line 178"/>
            <p:cNvSpPr>
              <a:spLocks noChangeShapeType="1"/>
            </p:cNvSpPr>
            <p:nvPr/>
          </p:nvSpPr>
          <p:spPr bwMode="auto">
            <a:xfrm>
              <a:off x="4216" y="2379"/>
              <a:ext cx="10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59" name="Line 179"/>
            <p:cNvSpPr>
              <a:spLocks noChangeShapeType="1"/>
            </p:cNvSpPr>
            <p:nvPr/>
          </p:nvSpPr>
          <p:spPr bwMode="auto">
            <a:xfrm>
              <a:off x="5307" y="237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60" name="Line 180"/>
            <p:cNvSpPr>
              <a:spLocks noChangeShapeType="1"/>
            </p:cNvSpPr>
            <p:nvPr/>
          </p:nvSpPr>
          <p:spPr bwMode="auto">
            <a:xfrm>
              <a:off x="5307" y="237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61" name="Rectangle 181"/>
            <p:cNvSpPr>
              <a:spLocks noChangeArrowheads="1"/>
            </p:cNvSpPr>
            <p:nvPr/>
          </p:nvSpPr>
          <p:spPr bwMode="auto">
            <a:xfrm>
              <a:off x="1050" y="2385"/>
              <a:ext cx="13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62" name="Line 182"/>
            <p:cNvSpPr>
              <a:spLocks noChangeShapeType="1"/>
            </p:cNvSpPr>
            <p:nvPr/>
          </p:nvSpPr>
          <p:spPr bwMode="auto">
            <a:xfrm>
              <a:off x="1050" y="238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63" name="Rectangle 183"/>
            <p:cNvSpPr>
              <a:spLocks noChangeArrowheads="1"/>
            </p:cNvSpPr>
            <p:nvPr/>
          </p:nvSpPr>
          <p:spPr bwMode="auto">
            <a:xfrm>
              <a:off x="2015" y="2385"/>
              <a:ext cx="7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64" name="Line 184"/>
            <p:cNvSpPr>
              <a:spLocks noChangeShapeType="1"/>
            </p:cNvSpPr>
            <p:nvPr/>
          </p:nvSpPr>
          <p:spPr bwMode="auto">
            <a:xfrm>
              <a:off x="2015" y="238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68" name="Rectangle 188"/>
            <p:cNvSpPr>
              <a:spLocks noChangeArrowheads="1"/>
            </p:cNvSpPr>
            <p:nvPr/>
          </p:nvSpPr>
          <p:spPr bwMode="auto">
            <a:xfrm>
              <a:off x="5307" y="2385"/>
              <a:ext cx="7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69" name="Line 189"/>
            <p:cNvSpPr>
              <a:spLocks noChangeShapeType="1"/>
            </p:cNvSpPr>
            <p:nvPr/>
          </p:nvSpPr>
          <p:spPr bwMode="auto">
            <a:xfrm>
              <a:off x="5307" y="238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70" name="Rectangle 190"/>
            <p:cNvSpPr>
              <a:spLocks noChangeArrowheads="1"/>
            </p:cNvSpPr>
            <p:nvPr/>
          </p:nvSpPr>
          <p:spPr bwMode="auto">
            <a:xfrm>
              <a:off x="1392" y="264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/>
                <a:t>–</a:t>
              </a:r>
            </a:p>
          </p:txBody>
        </p:sp>
        <p:sp>
          <p:nvSpPr>
            <p:cNvPr id="660671" name="Rectangle 191"/>
            <p:cNvSpPr>
              <a:spLocks noChangeArrowheads="1"/>
            </p:cNvSpPr>
            <p:nvPr/>
          </p:nvSpPr>
          <p:spPr bwMode="auto">
            <a:xfrm>
              <a:off x="1520" y="263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60672" name="Rectangle 192"/>
            <p:cNvSpPr>
              <a:spLocks noChangeArrowheads="1"/>
            </p:cNvSpPr>
            <p:nvPr/>
          </p:nvSpPr>
          <p:spPr bwMode="auto">
            <a:xfrm>
              <a:off x="1627" y="263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673" name="Rectangle 193"/>
            <p:cNvSpPr>
              <a:spLocks noChangeArrowheads="1"/>
            </p:cNvSpPr>
            <p:nvPr/>
          </p:nvSpPr>
          <p:spPr bwMode="auto">
            <a:xfrm>
              <a:off x="2406" y="263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100</a:t>
              </a:r>
              <a:endParaRPr lang="en-US" sz="2400" u="none" baseline="0"/>
            </a:p>
          </p:txBody>
        </p:sp>
        <p:sp>
          <p:nvSpPr>
            <p:cNvPr id="660674" name="Rectangle 194"/>
            <p:cNvSpPr>
              <a:spLocks noChangeArrowheads="1"/>
            </p:cNvSpPr>
            <p:nvPr/>
          </p:nvSpPr>
          <p:spPr bwMode="auto">
            <a:xfrm>
              <a:off x="2726" y="263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675" name="Rectangle 195"/>
            <p:cNvSpPr>
              <a:spLocks noChangeArrowheads="1"/>
            </p:cNvSpPr>
            <p:nvPr/>
          </p:nvSpPr>
          <p:spPr bwMode="auto">
            <a:xfrm>
              <a:off x="3503" y="263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111</a:t>
              </a:r>
              <a:endParaRPr lang="en-US" sz="2400" u="none" baseline="0"/>
            </a:p>
          </p:txBody>
        </p:sp>
        <p:sp>
          <p:nvSpPr>
            <p:cNvPr id="660676" name="Rectangle 196"/>
            <p:cNvSpPr>
              <a:spLocks noChangeArrowheads="1"/>
            </p:cNvSpPr>
            <p:nvPr/>
          </p:nvSpPr>
          <p:spPr bwMode="auto">
            <a:xfrm>
              <a:off x="3824" y="263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677" name="Rectangle 197"/>
            <p:cNvSpPr>
              <a:spLocks noChangeArrowheads="1"/>
            </p:cNvSpPr>
            <p:nvPr/>
          </p:nvSpPr>
          <p:spPr bwMode="auto">
            <a:xfrm>
              <a:off x="4656" y="2633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  <a:cs typeface="Times New Roman" pitchFamily="18" charset="0"/>
                </a:rPr>
                <a:t>—</a:t>
              </a:r>
            </a:p>
          </p:txBody>
        </p:sp>
        <p:sp>
          <p:nvSpPr>
            <p:cNvPr id="660678" name="Rectangle 198"/>
            <p:cNvSpPr>
              <a:spLocks noChangeArrowheads="1"/>
            </p:cNvSpPr>
            <p:nvPr/>
          </p:nvSpPr>
          <p:spPr bwMode="auto">
            <a:xfrm>
              <a:off x="4868" y="263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679" name="Line 199"/>
            <p:cNvSpPr>
              <a:spLocks noChangeShapeType="1"/>
            </p:cNvSpPr>
            <p:nvPr/>
          </p:nvSpPr>
          <p:spPr bwMode="auto">
            <a:xfrm>
              <a:off x="1050" y="2619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80" name="Line 200"/>
            <p:cNvSpPr>
              <a:spLocks noChangeShapeType="1"/>
            </p:cNvSpPr>
            <p:nvPr/>
          </p:nvSpPr>
          <p:spPr bwMode="auto">
            <a:xfrm>
              <a:off x="1063" y="2619"/>
              <a:ext cx="9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81" name="Line 201"/>
            <p:cNvSpPr>
              <a:spLocks noChangeShapeType="1"/>
            </p:cNvSpPr>
            <p:nvPr/>
          </p:nvSpPr>
          <p:spPr bwMode="auto">
            <a:xfrm>
              <a:off x="2015" y="261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82" name="Line 202"/>
            <p:cNvSpPr>
              <a:spLocks noChangeShapeType="1"/>
            </p:cNvSpPr>
            <p:nvPr/>
          </p:nvSpPr>
          <p:spPr bwMode="auto">
            <a:xfrm>
              <a:off x="2015" y="261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83" name="Line 203"/>
            <p:cNvSpPr>
              <a:spLocks noChangeShapeType="1"/>
            </p:cNvSpPr>
            <p:nvPr/>
          </p:nvSpPr>
          <p:spPr bwMode="auto">
            <a:xfrm>
              <a:off x="2022" y="2619"/>
              <a:ext cx="10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86" name="Line 206"/>
            <p:cNvSpPr>
              <a:spLocks noChangeShapeType="1"/>
            </p:cNvSpPr>
            <p:nvPr/>
          </p:nvSpPr>
          <p:spPr bwMode="auto">
            <a:xfrm>
              <a:off x="3119" y="2619"/>
              <a:ext cx="10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89" name="Line 209"/>
            <p:cNvSpPr>
              <a:spLocks noChangeShapeType="1"/>
            </p:cNvSpPr>
            <p:nvPr/>
          </p:nvSpPr>
          <p:spPr bwMode="auto">
            <a:xfrm>
              <a:off x="4216" y="2619"/>
              <a:ext cx="10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90" name="Line 210"/>
            <p:cNvSpPr>
              <a:spLocks noChangeShapeType="1"/>
            </p:cNvSpPr>
            <p:nvPr/>
          </p:nvSpPr>
          <p:spPr bwMode="auto">
            <a:xfrm>
              <a:off x="5307" y="261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91" name="Line 211"/>
            <p:cNvSpPr>
              <a:spLocks noChangeShapeType="1"/>
            </p:cNvSpPr>
            <p:nvPr/>
          </p:nvSpPr>
          <p:spPr bwMode="auto">
            <a:xfrm>
              <a:off x="5307" y="261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92" name="Rectangle 212"/>
            <p:cNvSpPr>
              <a:spLocks noChangeArrowheads="1"/>
            </p:cNvSpPr>
            <p:nvPr/>
          </p:nvSpPr>
          <p:spPr bwMode="auto">
            <a:xfrm>
              <a:off x="1050" y="2625"/>
              <a:ext cx="13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93" name="Line 213"/>
            <p:cNvSpPr>
              <a:spLocks noChangeShapeType="1"/>
            </p:cNvSpPr>
            <p:nvPr/>
          </p:nvSpPr>
          <p:spPr bwMode="auto">
            <a:xfrm>
              <a:off x="1050" y="262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94" name="Rectangle 214"/>
            <p:cNvSpPr>
              <a:spLocks noChangeArrowheads="1"/>
            </p:cNvSpPr>
            <p:nvPr/>
          </p:nvSpPr>
          <p:spPr bwMode="auto">
            <a:xfrm>
              <a:off x="2015" y="2625"/>
              <a:ext cx="7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95" name="Line 215"/>
            <p:cNvSpPr>
              <a:spLocks noChangeShapeType="1"/>
            </p:cNvSpPr>
            <p:nvPr/>
          </p:nvSpPr>
          <p:spPr bwMode="auto">
            <a:xfrm>
              <a:off x="2015" y="262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99" name="Rectangle 219"/>
            <p:cNvSpPr>
              <a:spLocks noChangeArrowheads="1"/>
            </p:cNvSpPr>
            <p:nvPr/>
          </p:nvSpPr>
          <p:spPr bwMode="auto">
            <a:xfrm>
              <a:off x="5307" y="2625"/>
              <a:ext cx="7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00" name="Line 220"/>
            <p:cNvSpPr>
              <a:spLocks noChangeShapeType="1"/>
            </p:cNvSpPr>
            <p:nvPr/>
          </p:nvSpPr>
          <p:spPr bwMode="auto">
            <a:xfrm>
              <a:off x="5307" y="262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01" name="Rectangle 221"/>
            <p:cNvSpPr>
              <a:spLocks noChangeArrowheads="1"/>
            </p:cNvSpPr>
            <p:nvPr/>
          </p:nvSpPr>
          <p:spPr bwMode="auto">
            <a:xfrm>
              <a:off x="1392" y="288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/>
                <a:t>–</a:t>
              </a:r>
            </a:p>
          </p:txBody>
        </p:sp>
        <p:sp>
          <p:nvSpPr>
            <p:cNvPr id="660702" name="Rectangle 222"/>
            <p:cNvSpPr>
              <a:spLocks noChangeArrowheads="1"/>
            </p:cNvSpPr>
            <p:nvPr/>
          </p:nvSpPr>
          <p:spPr bwMode="auto">
            <a:xfrm>
              <a:off x="1520" y="287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60703" name="Rectangle 223"/>
            <p:cNvSpPr>
              <a:spLocks noChangeArrowheads="1"/>
            </p:cNvSpPr>
            <p:nvPr/>
          </p:nvSpPr>
          <p:spPr bwMode="auto">
            <a:xfrm>
              <a:off x="1627" y="287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704" name="Rectangle 224"/>
            <p:cNvSpPr>
              <a:spLocks noChangeArrowheads="1"/>
            </p:cNvSpPr>
            <p:nvPr/>
          </p:nvSpPr>
          <p:spPr bwMode="auto">
            <a:xfrm>
              <a:off x="2406" y="287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101</a:t>
              </a:r>
              <a:endParaRPr lang="en-US" sz="2400" u="none" baseline="0"/>
            </a:p>
          </p:txBody>
        </p:sp>
        <p:sp>
          <p:nvSpPr>
            <p:cNvPr id="660705" name="Rectangle 225"/>
            <p:cNvSpPr>
              <a:spLocks noChangeArrowheads="1"/>
            </p:cNvSpPr>
            <p:nvPr/>
          </p:nvSpPr>
          <p:spPr bwMode="auto">
            <a:xfrm>
              <a:off x="2726" y="287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706" name="Rectangle 226"/>
            <p:cNvSpPr>
              <a:spLocks noChangeArrowheads="1"/>
            </p:cNvSpPr>
            <p:nvPr/>
          </p:nvSpPr>
          <p:spPr bwMode="auto">
            <a:xfrm>
              <a:off x="3503" y="287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110</a:t>
              </a:r>
              <a:endParaRPr lang="en-US" sz="2400" u="none" baseline="0"/>
            </a:p>
          </p:txBody>
        </p:sp>
        <p:sp>
          <p:nvSpPr>
            <p:cNvPr id="660707" name="Rectangle 227"/>
            <p:cNvSpPr>
              <a:spLocks noChangeArrowheads="1"/>
            </p:cNvSpPr>
            <p:nvPr/>
          </p:nvSpPr>
          <p:spPr bwMode="auto">
            <a:xfrm>
              <a:off x="3824" y="287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708" name="Rectangle 228"/>
            <p:cNvSpPr>
              <a:spLocks noChangeArrowheads="1"/>
            </p:cNvSpPr>
            <p:nvPr/>
          </p:nvSpPr>
          <p:spPr bwMode="auto">
            <a:xfrm>
              <a:off x="4601" y="287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111</a:t>
              </a:r>
              <a:endParaRPr lang="en-US" sz="2400" u="none" baseline="0"/>
            </a:p>
          </p:txBody>
        </p:sp>
        <p:sp>
          <p:nvSpPr>
            <p:cNvPr id="660709" name="Rectangle 229"/>
            <p:cNvSpPr>
              <a:spLocks noChangeArrowheads="1"/>
            </p:cNvSpPr>
            <p:nvPr/>
          </p:nvSpPr>
          <p:spPr bwMode="auto">
            <a:xfrm>
              <a:off x="4921" y="287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710" name="Line 230"/>
            <p:cNvSpPr>
              <a:spLocks noChangeShapeType="1"/>
            </p:cNvSpPr>
            <p:nvPr/>
          </p:nvSpPr>
          <p:spPr bwMode="auto">
            <a:xfrm>
              <a:off x="1050" y="2859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11" name="Line 231"/>
            <p:cNvSpPr>
              <a:spLocks noChangeShapeType="1"/>
            </p:cNvSpPr>
            <p:nvPr/>
          </p:nvSpPr>
          <p:spPr bwMode="auto">
            <a:xfrm>
              <a:off x="1063" y="2859"/>
              <a:ext cx="9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12" name="Line 232"/>
            <p:cNvSpPr>
              <a:spLocks noChangeShapeType="1"/>
            </p:cNvSpPr>
            <p:nvPr/>
          </p:nvSpPr>
          <p:spPr bwMode="auto">
            <a:xfrm>
              <a:off x="2015" y="285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13" name="Line 233"/>
            <p:cNvSpPr>
              <a:spLocks noChangeShapeType="1"/>
            </p:cNvSpPr>
            <p:nvPr/>
          </p:nvSpPr>
          <p:spPr bwMode="auto">
            <a:xfrm>
              <a:off x="2015" y="285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14" name="Line 234"/>
            <p:cNvSpPr>
              <a:spLocks noChangeShapeType="1"/>
            </p:cNvSpPr>
            <p:nvPr/>
          </p:nvSpPr>
          <p:spPr bwMode="auto">
            <a:xfrm>
              <a:off x="2022" y="2859"/>
              <a:ext cx="10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17" name="Line 237"/>
            <p:cNvSpPr>
              <a:spLocks noChangeShapeType="1"/>
            </p:cNvSpPr>
            <p:nvPr/>
          </p:nvSpPr>
          <p:spPr bwMode="auto">
            <a:xfrm>
              <a:off x="3119" y="2859"/>
              <a:ext cx="10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20" name="Line 240"/>
            <p:cNvSpPr>
              <a:spLocks noChangeShapeType="1"/>
            </p:cNvSpPr>
            <p:nvPr/>
          </p:nvSpPr>
          <p:spPr bwMode="auto">
            <a:xfrm>
              <a:off x="4216" y="2859"/>
              <a:ext cx="10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21" name="Line 241"/>
            <p:cNvSpPr>
              <a:spLocks noChangeShapeType="1"/>
            </p:cNvSpPr>
            <p:nvPr/>
          </p:nvSpPr>
          <p:spPr bwMode="auto">
            <a:xfrm>
              <a:off x="5307" y="285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22" name="Line 242"/>
            <p:cNvSpPr>
              <a:spLocks noChangeShapeType="1"/>
            </p:cNvSpPr>
            <p:nvPr/>
          </p:nvSpPr>
          <p:spPr bwMode="auto">
            <a:xfrm>
              <a:off x="5307" y="285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23" name="Rectangle 243"/>
            <p:cNvSpPr>
              <a:spLocks noChangeArrowheads="1"/>
            </p:cNvSpPr>
            <p:nvPr/>
          </p:nvSpPr>
          <p:spPr bwMode="auto">
            <a:xfrm>
              <a:off x="1050" y="2865"/>
              <a:ext cx="13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24" name="Line 244"/>
            <p:cNvSpPr>
              <a:spLocks noChangeShapeType="1"/>
            </p:cNvSpPr>
            <p:nvPr/>
          </p:nvSpPr>
          <p:spPr bwMode="auto">
            <a:xfrm>
              <a:off x="1050" y="286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25" name="Rectangle 245"/>
            <p:cNvSpPr>
              <a:spLocks noChangeArrowheads="1"/>
            </p:cNvSpPr>
            <p:nvPr/>
          </p:nvSpPr>
          <p:spPr bwMode="auto">
            <a:xfrm>
              <a:off x="2015" y="2865"/>
              <a:ext cx="7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26" name="Line 246"/>
            <p:cNvSpPr>
              <a:spLocks noChangeShapeType="1"/>
            </p:cNvSpPr>
            <p:nvPr/>
          </p:nvSpPr>
          <p:spPr bwMode="auto">
            <a:xfrm>
              <a:off x="2015" y="286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30" name="Rectangle 250"/>
            <p:cNvSpPr>
              <a:spLocks noChangeArrowheads="1"/>
            </p:cNvSpPr>
            <p:nvPr/>
          </p:nvSpPr>
          <p:spPr bwMode="auto">
            <a:xfrm>
              <a:off x="5307" y="2865"/>
              <a:ext cx="7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31" name="Line 251"/>
            <p:cNvSpPr>
              <a:spLocks noChangeShapeType="1"/>
            </p:cNvSpPr>
            <p:nvPr/>
          </p:nvSpPr>
          <p:spPr bwMode="auto">
            <a:xfrm>
              <a:off x="5307" y="286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32" name="Rectangle 252"/>
            <p:cNvSpPr>
              <a:spLocks noChangeArrowheads="1"/>
            </p:cNvSpPr>
            <p:nvPr/>
          </p:nvSpPr>
          <p:spPr bwMode="auto">
            <a:xfrm>
              <a:off x="1392" y="312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/>
                <a:t>–</a:t>
              </a:r>
            </a:p>
          </p:txBody>
        </p:sp>
        <p:sp>
          <p:nvSpPr>
            <p:cNvPr id="660733" name="Rectangle 253"/>
            <p:cNvSpPr>
              <a:spLocks noChangeArrowheads="1"/>
            </p:cNvSpPr>
            <p:nvPr/>
          </p:nvSpPr>
          <p:spPr bwMode="auto">
            <a:xfrm>
              <a:off x="1520" y="311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2</a:t>
              </a:r>
              <a:endParaRPr lang="en-US" sz="2400" u="none" baseline="0"/>
            </a:p>
          </p:txBody>
        </p:sp>
        <p:sp>
          <p:nvSpPr>
            <p:cNvPr id="660734" name="Rectangle 254"/>
            <p:cNvSpPr>
              <a:spLocks noChangeArrowheads="1"/>
            </p:cNvSpPr>
            <p:nvPr/>
          </p:nvSpPr>
          <p:spPr bwMode="auto">
            <a:xfrm>
              <a:off x="1627" y="311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735" name="Rectangle 255"/>
            <p:cNvSpPr>
              <a:spLocks noChangeArrowheads="1"/>
            </p:cNvSpPr>
            <p:nvPr/>
          </p:nvSpPr>
          <p:spPr bwMode="auto">
            <a:xfrm>
              <a:off x="2406" y="311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110</a:t>
              </a:r>
              <a:endParaRPr lang="en-US" sz="2400" u="none" baseline="0"/>
            </a:p>
          </p:txBody>
        </p:sp>
        <p:sp>
          <p:nvSpPr>
            <p:cNvPr id="660736" name="Rectangle 256"/>
            <p:cNvSpPr>
              <a:spLocks noChangeArrowheads="1"/>
            </p:cNvSpPr>
            <p:nvPr/>
          </p:nvSpPr>
          <p:spPr bwMode="auto">
            <a:xfrm>
              <a:off x="2726" y="311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737" name="Rectangle 257"/>
            <p:cNvSpPr>
              <a:spLocks noChangeArrowheads="1"/>
            </p:cNvSpPr>
            <p:nvPr/>
          </p:nvSpPr>
          <p:spPr bwMode="auto">
            <a:xfrm>
              <a:off x="3503" y="311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101</a:t>
              </a:r>
              <a:endParaRPr lang="en-US" sz="2400" u="none" baseline="0"/>
            </a:p>
          </p:txBody>
        </p:sp>
        <p:sp>
          <p:nvSpPr>
            <p:cNvPr id="660738" name="Rectangle 258"/>
            <p:cNvSpPr>
              <a:spLocks noChangeArrowheads="1"/>
            </p:cNvSpPr>
            <p:nvPr/>
          </p:nvSpPr>
          <p:spPr bwMode="auto">
            <a:xfrm>
              <a:off x="3824" y="311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739" name="Rectangle 259"/>
            <p:cNvSpPr>
              <a:spLocks noChangeArrowheads="1"/>
            </p:cNvSpPr>
            <p:nvPr/>
          </p:nvSpPr>
          <p:spPr bwMode="auto">
            <a:xfrm>
              <a:off x="4601" y="311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110</a:t>
              </a:r>
              <a:endParaRPr lang="en-US" sz="2400" u="none" baseline="0"/>
            </a:p>
          </p:txBody>
        </p:sp>
        <p:sp>
          <p:nvSpPr>
            <p:cNvPr id="660740" name="Rectangle 260"/>
            <p:cNvSpPr>
              <a:spLocks noChangeArrowheads="1"/>
            </p:cNvSpPr>
            <p:nvPr/>
          </p:nvSpPr>
          <p:spPr bwMode="auto">
            <a:xfrm>
              <a:off x="4921" y="311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741" name="Rectangle 261"/>
            <p:cNvSpPr>
              <a:spLocks noChangeArrowheads="1"/>
            </p:cNvSpPr>
            <p:nvPr/>
          </p:nvSpPr>
          <p:spPr bwMode="auto">
            <a:xfrm>
              <a:off x="1050" y="3099"/>
              <a:ext cx="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42" name="Line 262"/>
            <p:cNvSpPr>
              <a:spLocks noChangeShapeType="1"/>
            </p:cNvSpPr>
            <p:nvPr/>
          </p:nvSpPr>
          <p:spPr bwMode="auto">
            <a:xfrm>
              <a:off x="1050" y="3099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43" name="Rectangle 263"/>
            <p:cNvSpPr>
              <a:spLocks noChangeArrowheads="1"/>
            </p:cNvSpPr>
            <p:nvPr/>
          </p:nvSpPr>
          <p:spPr bwMode="auto">
            <a:xfrm>
              <a:off x="1063" y="3099"/>
              <a:ext cx="95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44" name="Rectangle 264"/>
            <p:cNvSpPr>
              <a:spLocks noChangeArrowheads="1"/>
            </p:cNvSpPr>
            <p:nvPr/>
          </p:nvSpPr>
          <p:spPr bwMode="auto">
            <a:xfrm>
              <a:off x="2015" y="3099"/>
              <a:ext cx="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45" name="Line 265"/>
            <p:cNvSpPr>
              <a:spLocks noChangeShapeType="1"/>
            </p:cNvSpPr>
            <p:nvPr/>
          </p:nvSpPr>
          <p:spPr bwMode="auto">
            <a:xfrm>
              <a:off x="2015" y="309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46" name="Line 266"/>
            <p:cNvSpPr>
              <a:spLocks noChangeShapeType="1"/>
            </p:cNvSpPr>
            <p:nvPr/>
          </p:nvSpPr>
          <p:spPr bwMode="auto">
            <a:xfrm>
              <a:off x="2015" y="309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47" name="Rectangle 267"/>
            <p:cNvSpPr>
              <a:spLocks noChangeArrowheads="1"/>
            </p:cNvSpPr>
            <p:nvPr/>
          </p:nvSpPr>
          <p:spPr bwMode="auto">
            <a:xfrm>
              <a:off x="2022" y="3099"/>
              <a:ext cx="109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51" name="Rectangle 271"/>
            <p:cNvSpPr>
              <a:spLocks noChangeArrowheads="1"/>
            </p:cNvSpPr>
            <p:nvPr/>
          </p:nvSpPr>
          <p:spPr bwMode="auto">
            <a:xfrm>
              <a:off x="3119" y="3099"/>
              <a:ext cx="109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54" name="Rectangle 274"/>
            <p:cNvSpPr>
              <a:spLocks noChangeArrowheads="1"/>
            </p:cNvSpPr>
            <p:nvPr/>
          </p:nvSpPr>
          <p:spPr bwMode="auto">
            <a:xfrm>
              <a:off x="4216" y="3099"/>
              <a:ext cx="109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55" name="Rectangle 275"/>
            <p:cNvSpPr>
              <a:spLocks noChangeArrowheads="1"/>
            </p:cNvSpPr>
            <p:nvPr/>
          </p:nvSpPr>
          <p:spPr bwMode="auto">
            <a:xfrm>
              <a:off x="5307" y="3099"/>
              <a:ext cx="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56" name="Line 276"/>
            <p:cNvSpPr>
              <a:spLocks noChangeShapeType="1"/>
            </p:cNvSpPr>
            <p:nvPr/>
          </p:nvSpPr>
          <p:spPr bwMode="auto">
            <a:xfrm>
              <a:off x="5307" y="309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57" name="Line 277"/>
            <p:cNvSpPr>
              <a:spLocks noChangeShapeType="1"/>
            </p:cNvSpPr>
            <p:nvPr/>
          </p:nvSpPr>
          <p:spPr bwMode="auto">
            <a:xfrm>
              <a:off x="5307" y="309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58" name="Rectangle 278"/>
            <p:cNvSpPr>
              <a:spLocks noChangeArrowheads="1"/>
            </p:cNvSpPr>
            <p:nvPr/>
          </p:nvSpPr>
          <p:spPr bwMode="auto">
            <a:xfrm>
              <a:off x="1050" y="3105"/>
              <a:ext cx="13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59" name="Line 279"/>
            <p:cNvSpPr>
              <a:spLocks noChangeShapeType="1"/>
            </p:cNvSpPr>
            <p:nvPr/>
          </p:nvSpPr>
          <p:spPr bwMode="auto">
            <a:xfrm>
              <a:off x="1050" y="310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60" name="Rectangle 280"/>
            <p:cNvSpPr>
              <a:spLocks noChangeArrowheads="1"/>
            </p:cNvSpPr>
            <p:nvPr/>
          </p:nvSpPr>
          <p:spPr bwMode="auto">
            <a:xfrm>
              <a:off x="2015" y="3105"/>
              <a:ext cx="7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61" name="Line 281"/>
            <p:cNvSpPr>
              <a:spLocks noChangeShapeType="1"/>
            </p:cNvSpPr>
            <p:nvPr/>
          </p:nvSpPr>
          <p:spPr bwMode="auto">
            <a:xfrm>
              <a:off x="2015" y="310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65" name="Rectangle 285"/>
            <p:cNvSpPr>
              <a:spLocks noChangeArrowheads="1"/>
            </p:cNvSpPr>
            <p:nvPr/>
          </p:nvSpPr>
          <p:spPr bwMode="auto">
            <a:xfrm>
              <a:off x="5307" y="3105"/>
              <a:ext cx="7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66" name="Line 286"/>
            <p:cNvSpPr>
              <a:spLocks noChangeShapeType="1"/>
            </p:cNvSpPr>
            <p:nvPr/>
          </p:nvSpPr>
          <p:spPr bwMode="auto">
            <a:xfrm>
              <a:off x="5307" y="310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67" name="Rectangle 287"/>
            <p:cNvSpPr>
              <a:spLocks noChangeArrowheads="1"/>
            </p:cNvSpPr>
            <p:nvPr/>
          </p:nvSpPr>
          <p:spPr bwMode="auto">
            <a:xfrm>
              <a:off x="1392" y="336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/>
                <a:t>–</a:t>
              </a:r>
            </a:p>
          </p:txBody>
        </p:sp>
        <p:sp>
          <p:nvSpPr>
            <p:cNvPr id="660768" name="Rectangle 288"/>
            <p:cNvSpPr>
              <a:spLocks noChangeArrowheads="1"/>
            </p:cNvSpPr>
            <p:nvPr/>
          </p:nvSpPr>
          <p:spPr bwMode="auto">
            <a:xfrm>
              <a:off x="1520" y="335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3</a:t>
              </a:r>
              <a:endParaRPr lang="en-US" sz="2400" u="none" baseline="0"/>
            </a:p>
          </p:txBody>
        </p:sp>
        <p:sp>
          <p:nvSpPr>
            <p:cNvPr id="660769" name="Rectangle 289"/>
            <p:cNvSpPr>
              <a:spLocks noChangeArrowheads="1"/>
            </p:cNvSpPr>
            <p:nvPr/>
          </p:nvSpPr>
          <p:spPr bwMode="auto">
            <a:xfrm>
              <a:off x="1627" y="335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770" name="Rectangle 290"/>
            <p:cNvSpPr>
              <a:spLocks noChangeArrowheads="1"/>
            </p:cNvSpPr>
            <p:nvPr/>
          </p:nvSpPr>
          <p:spPr bwMode="auto">
            <a:xfrm>
              <a:off x="2406" y="335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111</a:t>
              </a:r>
              <a:endParaRPr lang="en-US" sz="2400" u="none" baseline="0"/>
            </a:p>
          </p:txBody>
        </p:sp>
        <p:sp>
          <p:nvSpPr>
            <p:cNvPr id="660771" name="Rectangle 291"/>
            <p:cNvSpPr>
              <a:spLocks noChangeArrowheads="1"/>
            </p:cNvSpPr>
            <p:nvPr/>
          </p:nvSpPr>
          <p:spPr bwMode="auto">
            <a:xfrm>
              <a:off x="2726" y="335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772" name="Rectangle 292"/>
            <p:cNvSpPr>
              <a:spLocks noChangeArrowheads="1"/>
            </p:cNvSpPr>
            <p:nvPr/>
          </p:nvSpPr>
          <p:spPr bwMode="auto">
            <a:xfrm>
              <a:off x="3503" y="335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100</a:t>
              </a:r>
              <a:endParaRPr lang="en-US" sz="2400" u="none" baseline="0"/>
            </a:p>
          </p:txBody>
        </p:sp>
        <p:sp>
          <p:nvSpPr>
            <p:cNvPr id="660773" name="Rectangle 293"/>
            <p:cNvSpPr>
              <a:spLocks noChangeArrowheads="1"/>
            </p:cNvSpPr>
            <p:nvPr/>
          </p:nvSpPr>
          <p:spPr bwMode="auto">
            <a:xfrm>
              <a:off x="3824" y="335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774" name="Rectangle 294"/>
            <p:cNvSpPr>
              <a:spLocks noChangeArrowheads="1"/>
            </p:cNvSpPr>
            <p:nvPr/>
          </p:nvSpPr>
          <p:spPr bwMode="auto">
            <a:xfrm>
              <a:off x="4601" y="335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101</a:t>
              </a:r>
              <a:endParaRPr lang="en-US" sz="2400" u="none" baseline="0"/>
            </a:p>
          </p:txBody>
        </p:sp>
        <p:sp>
          <p:nvSpPr>
            <p:cNvPr id="660775" name="Rectangle 295"/>
            <p:cNvSpPr>
              <a:spLocks noChangeArrowheads="1"/>
            </p:cNvSpPr>
            <p:nvPr/>
          </p:nvSpPr>
          <p:spPr bwMode="auto">
            <a:xfrm>
              <a:off x="4921" y="335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776" name="Rectangle 296"/>
            <p:cNvSpPr>
              <a:spLocks noChangeArrowheads="1"/>
            </p:cNvSpPr>
            <p:nvPr/>
          </p:nvSpPr>
          <p:spPr bwMode="auto">
            <a:xfrm>
              <a:off x="1050" y="3339"/>
              <a:ext cx="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77" name="Line 297"/>
            <p:cNvSpPr>
              <a:spLocks noChangeShapeType="1"/>
            </p:cNvSpPr>
            <p:nvPr/>
          </p:nvSpPr>
          <p:spPr bwMode="auto">
            <a:xfrm>
              <a:off x="1050" y="3339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78" name="Rectangle 298"/>
            <p:cNvSpPr>
              <a:spLocks noChangeArrowheads="1"/>
            </p:cNvSpPr>
            <p:nvPr/>
          </p:nvSpPr>
          <p:spPr bwMode="auto">
            <a:xfrm>
              <a:off x="1063" y="3339"/>
              <a:ext cx="95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79" name="Rectangle 299"/>
            <p:cNvSpPr>
              <a:spLocks noChangeArrowheads="1"/>
            </p:cNvSpPr>
            <p:nvPr/>
          </p:nvSpPr>
          <p:spPr bwMode="auto">
            <a:xfrm>
              <a:off x="2015" y="3339"/>
              <a:ext cx="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80" name="Line 300"/>
            <p:cNvSpPr>
              <a:spLocks noChangeShapeType="1"/>
            </p:cNvSpPr>
            <p:nvPr/>
          </p:nvSpPr>
          <p:spPr bwMode="auto">
            <a:xfrm>
              <a:off x="2015" y="333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81" name="Line 301"/>
            <p:cNvSpPr>
              <a:spLocks noChangeShapeType="1"/>
            </p:cNvSpPr>
            <p:nvPr/>
          </p:nvSpPr>
          <p:spPr bwMode="auto">
            <a:xfrm>
              <a:off x="2015" y="333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82" name="Rectangle 302"/>
            <p:cNvSpPr>
              <a:spLocks noChangeArrowheads="1"/>
            </p:cNvSpPr>
            <p:nvPr/>
          </p:nvSpPr>
          <p:spPr bwMode="auto">
            <a:xfrm>
              <a:off x="2022" y="3339"/>
              <a:ext cx="109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86" name="Rectangle 306"/>
            <p:cNvSpPr>
              <a:spLocks noChangeArrowheads="1"/>
            </p:cNvSpPr>
            <p:nvPr/>
          </p:nvSpPr>
          <p:spPr bwMode="auto">
            <a:xfrm>
              <a:off x="3119" y="3339"/>
              <a:ext cx="109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89" name="Rectangle 309"/>
            <p:cNvSpPr>
              <a:spLocks noChangeArrowheads="1"/>
            </p:cNvSpPr>
            <p:nvPr/>
          </p:nvSpPr>
          <p:spPr bwMode="auto">
            <a:xfrm>
              <a:off x="4216" y="3339"/>
              <a:ext cx="109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90" name="Rectangle 310"/>
            <p:cNvSpPr>
              <a:spLocks noChangeArrowheads="1"/>
            </p:cNvSpPr>
            <p:nvPr/>
          </p:nvSpPr>
          <p:spPr bwMode="auto">
            <a:xfrm>
              <a:off x="5307" y="3339"/>
              <a:ext cx="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91" name="Line 311"/>
            <p:cNvSpPr>
              <a:spLocks noChangeShapeType="1"/>
            </p:cNvSpPr>
            <p:nvPr/>
          </p:nvSpPr>
          <p:spPr bwMode="auto">
            <a:xfrm>
              <a:off x="5307" y="333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92" name="Line 312"/>
            <p:cNvSpPr>
              <a:spLocks noChangeShapeType="1"/>
            </p:cNvSpPr>
            <p:nvPr/>
          </p:nvSpPr>
          <p:spPr bwMode="auto">
            <a:xfrm>
              <a:off x="5307" y="333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93" name="Rectangle 313"/>
            <p:cNvSpPr>
              <a:spLocks noChangeArrowheads="1"/>
            </p:cNvSpPr>
            <p:nvPr/>
          </p:nvSpPr>
          <p:spPr bwMode="auto">
            <a:xfrm>
              <a:off x="1050" y="3345"/>
              <a:ext cx="13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94" name="Line 314"/>
            <p:cNvSpPr>
              <a:spLocks noChangeShapeType="1"/>
            </p:cNvSpPr>
            <p:nvPr/>
          </p:nvSpPr>
          <p:spPr bwMode="auto">
            <a:xfrm>
              <a:off x="1050" y="334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95" name="Rectangle 315"/>
            <p:cNvSpPr>
              <a:spLocks noChangeArrowheads="1"/>
            </p:cNvSpPr>
            <p:nvPr/>
          </p:nvSpPr>
          <p:spPr bwMode="auto">
            <a:xfrm>
              <a:off x="2015" y="3345"/>
              <a:ext cx="7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96" name="Line 316"/>
            <p:cNvSpPr>
              <a:spLocks noChangeShapeType="1"/>
            </p:cNvSpPr>
            <p:nvPr/>
          </p:nvSpPr>
          <p:spPr bwMode="auto">
            <a:xfrm>
              <a:off x="2015" y="334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00" name="Rectangle 320"/>
            <p:cNvSpPr>
              <a:spLocks noChangeArrowheads="1"/>
            </p:cNvSpPr>
            <p:nvPr/>
          </p:nvSpPr>
          <p:spPr bwMode="auto">
            <a:xfrm>
              <a:off x="5307" y="3345"/>
              <a:ext cx="7" cy="2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01" name="Line 321"/>
            <p:cNvSpPr>
              <a:spLocks noChangeShapeType="1"/>
            </p:cNvSpPr>
            <p:nvPr/>
          </p:nvSpPr>
          <p:spPr bwMode="auto">
            <a:xfrm>
              <a:off x="5307" y="334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02" name="Rectangle 322"/>
            <p:cNvSpPr>
              <a:spLocks noChangeArrowheads="1"/>
            </p:cNvSpPr>
            <p:nvPr/>
          </p:nvSpPr>
          <p:spPr bwMode="auto">
            <a:xfrm>
              <a:off x="1392" y="360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/>
                <a:t>–</a:t>
              </a:r>
            </a:p>
          </p:txBody>
        </p:sp>
        <p:sp>
          <p:nvSpPr>
            <p:cNvPr id="660803" name="Rectangle 323"/>
            <p:cNvSpPr>
              <a:spLocks noChangeArrowheads="1"/>
            </p:cNvSpPr>
            <p:nvPr/>
          </p:nvSpPr>
          <p:spPr bwMode="auto">
            <a:xfrm>
              <a:off x="1520" y="359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4</a:t>
              </a:r>
              <a:endParaRPr lang="en-US" sz="2400" u="none" baseline="0"/>
            </a:p>
          </p:txBody>
        </p:sp>
        <p:sp>
          <p:nvSpPr>
            <p:cNvPr id="660804" name="Rectangle 324"/>
            <p:cNvSpPr>
              <a:spLocks noChangeArrowheads="1"/>
            </p:cNvSpPr>
            <p:nvPr/>
          </p:nvSpPr>
          <p:spPr bwMode="auto">
            <a:xfrm>
              <a:off x="1627" y="359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805" name="Rectangle 325"/>
            <p:cNvSpPr>
              <a:spLocks noChangeArrowheads="1"/>
            </p:cNvSpPr>
            <p:nvPr/>
          </p:nvSpPr>
          <p:spPr bwMode="auto">
            <a:xfrm>
              <a:off x="2462" y="3599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  <a:cs typeface="Times New Roman" pitchFamily="18" charset="0"/>
                </a:rPr>
                <a:t>—</a:t>
              </a:r>
              <a:endParaRPr lang="en-US" sz="2400" u="none" baseline="0"/>
            </a:p>
          </p:txBody>
        </p:sp>
        <p:sp>
          <p:nvSpPr>
            <p:cNvPr id="660806" name="Rectangle 326"/>
            <p:cNvSpPr>
              <a:spLocks noChangeArrowheads="1"/>
            </p:cNvSpPr>
            <p:nvPr/>
          </p:nvSpPr>
          <p:spPr bwMode="auto">
            <a:xfrm>
              <a:off x="2673" y="359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807" name="Rectangle 327"/>
            <p:cNvSpPr>
              <a:spLocks noChangeArrowheads="1"/>
            </p:cNvSpPr>
            <p:nvPr/>
          </p:nvSpPr>
          <p:spPr bwMode="auto">
            <a:xfrm>
              <a:off x="3559" y="3599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  <a:cs typeface="Times New Roman" pitchFamily="18" charset="0"/>
                </a:rPr>
                <a:t>—</a:t>
              </a:r>
            </a:p>
          </p:txBody>
        </p:sp>
        <p:sp>
          <p:nvSpPr>
            <p:cNvPr id="660808" name="Rectangle 328"/>
            <p:cNvSpPr>
              <a:spLocks noChangeArrowheads="1"/>
            </p:cNvSpPr>
            <p:nvPr/>
          </p:nvSpPr>
          <p:spPr bwMode="auto">
            <a:xfrm>
              <a:off x="3770" y="359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809" name="Rectangle 329"/>
            <p:cNvSpPr>
              <a:spLocks noChangeArrowheads="1"/>
            </p:cNvSpPr>
            <p:nvPr/>
          </p:nvSpPr>
          <p:spPr bwMode="auto">
            <a:xfrm>
              <a:off x="4601" y="3599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100</a:t>
              </a:r>
              <a:endParaRPr lang="en-US" sz="2400" u="none" baseline="0"/>
            </a:p>
          </p:txBody>
        </p:sp>
        <p:sp>
          <p:nvSpPr>
            <p:cNvPr id="660810" name="Rectangle 330"/>
            <p:cNvSpPr>
              <a:spLocks noChangeArrowheads="1"/>
            </p:cNvSpPr>
            <p:nvPr/>
          </p:nvSpPr>
          <p:spPr bwMode="auto">
            <a:xfrm>
              <a:off x="4921" y="359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811" name="Rectangle 331"/>
            <p:cNvSpPr>
              <a:spLocks noChangeArrowheads="1"/>
            </p:cNvSpPr>
            <p:nvPr/>
          </p:nvSpPr>
          <p:spPr bwMode="auto">
            <a:xfrm>
              <a:off x="1050" y="3579"/>
              <a:ext cx="1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12" name="Line 332"/>
            <p:cNvSpPr>
              <a:spLocks noChangeShapeType="1"/>
            </p:cNvSpPr>
            <p:nvPr/>
          </p:nvSpPr>
          <p:spPr bwMode="auto">
            <a:xfrm>
              <a:off x="1050" y="3579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13" name="Line 333"/>
            <p:cNvSpPr>
              <a:spLocks noChangeShapeType="1"/>
            </p:cNvSpPr>
            <p:nvPr/>
          </p:nvSpPr>
          <p:spPr bwMode="auto">
            <a:xfrm>
              <a:off x="1050" y="357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14" name="Rectangle 334"/>
            <p:cNvSpPr>
              <a:spLocks noChangeArrowheads="1"/>
            </p:cNvSpPr>
            <p:nvPr/>
          </p:nvSpPr>
          <p:spPr bwMode="auto">
            <a:xfrm>
              <a:off x="1063" y="3579"/>
              <a:ext cx="95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15" name="Line 335"/>
            <p:cNvSpPr>
              <a:spLocks noChangeShapeType="1"/>
            </p:cNvSpPr>
            <p:nvPr/>
          </p:nvSpPr>
          <p:spPr bwMode="auto">
            <a:xfrm>
              <a:off x="1063" y="3579"/>
              <a:ext cx="9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16" name="Rectangle 336"/>
            <p:cNvSpPr>
              <a:spLocks noChangeArrowheads="1"/>
            </p:cNvSpPr>
            <p:nvPr/>
          </p:nvSpPr>
          <p:spPr bwMode="auto">
            <a:xfrm>
              <a:off x="2015" y="3579"/>
              <a:ext cx="1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17" name="Line 337"/>
            <p:cNvSpPr>
              <a:spLocks noChangeShapeType="1"/>
            </p:cNvSpPr>
            <p:nvPr/>
          </p:nvSpPr>
          <p:spPr bwMode="auto">
            <a:xfrm>
              <a:off x="2015" y="3579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18" name="Line 338"/>
            <p:cNvSpPr>
              <a:spLocks noChangeShapeType="1"/>
            </p:cNvSpPr>
            <p:nvPr/>
          </p:nvSpPr>
          <p:spPr bwMode="auto">
            <a:xfrm>
              <a:off x="2015" y="357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19" name="Rectangle 339"/>
            <p:cNvSpPr>
              <a:spLocks noChangeArrowheads="1"/>
            </p:cNvSpPr>
            <p:nvPr/>
          </p:nvSpPr>
          <p:spPr bwMode="auto">
            <a:xfrm>
              <a:off x="2028" y="3579"/>
              <a:ext cx="108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20" name="Line 340"/>
            <p:cNvSpPr>
              <a:spLocks noChangeShapeType="1"/>
            </p:cNvSpPr>
            <p:nvPr/>
          </p:nvSpPr>
          <p:spPr bwMode="auto">
            <a:xfrm>
              <a:off x="2028" y="3579"/>
              <a:ext cx="10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24" name="Rectangle 344"/>
            <p:cNvSpPr>
              <a:spLocks noChangeArrowheads="1"/>
            </p:cNvSpPr>
            <p:nvPr/>
          </p:nvSpPr>
          <p:spPr bwMode="auto">
            <a:xfrm>
              <a:off x="3126" y="3579"/>
              <a:ext cx="108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25" name="Line 345"/>
            <p:cNvSpPr>
              <a:spLocks noChangeShapeType="1"/>
            </p:cNvSpPr>
            <p:nvPr/>
          </p:nvSpPr>
          <p:spPr bwMode="auto">
            <a:xfrm>
              <a:off x="3126" y="3579"/>
              <a:ext cx="10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29" name="Rectangle 349"/>
            <p:cNvSpPr>
              <a:spLocks noChangeArrowheads="1"/>
            </p:cNvSpPr>
            <p:nvPr/>
          </p:nvSpPr>
          <p:spPr bwMode="auto">
            <a:xfrm>
              <a:off x="4223" y="3579"/>
              <a:ext cx="108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30" name="Rectangle 350"/>
            <p:cNvSpPr>
              <a:spLocks noChangeArrowheads="1"/>
            </p:cNvSpPr>
            <p:nvPr/>
          </p:nvSpPr>
          <p:spPr bwMode="auto">
            <a:xfrm>
              <a:off x="5307" y="3579"/>
              <a:ext cx="7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31" name="Line 351"/>
            <p:cNvSpPr>
              <a:spLocks noChangeShapeType="1"/>
            </p:cNvSpPr>
            <p:nvPr/>
          </p:nvSpPr>
          <p:spPr bwMode="auto">
            <a:xfrm>
              <a:off x="5307" y="357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32" name="Rectangle 352"/>
            <p:cNvSpPr>
              <a:spLocks noChangeArrowheads="1"/>
            </p:cNvSpPr>
            <p:nvPr/>
          </p:nvSpPr>
          <p:spPr bwMode="auto">
            <a:xfrm>
              <a:off x="1050" y="3591"/>
              <a:ext cx="13" cy="2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33" name="Line 353"/>
            <p:cNvSpPr>
              <a:spLocks noChangeShapeType="1"/>
            </p:cNvSpPr>
            <p:nvPr/>
          </p:nvSpPr>
          <p:spPr bwMode="auto">
            <a:xfrm>
              <a:off x="1050" y="3591"/>
              <a:ext cx="1" cy="2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34" name="Rectangle 354"/>
            <p:cNvSpPr>
              <a:spLocks noChangeArrowheads="1"/>
            </p:cNvSpPr>
            <p:nvPr/>
          </p:nvSpPr>
          <p:spPr bwMode="auto">
            <a:xfrm>
              <a:off x="1050" y="3819"/>
              <a:ext cx="1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35" name="Line 355"/>
            <p:cNvSpPr>
              <a:spLocks noChangeShapeType="1"/>
            </p:cNvSpPr>
            <p:nvPr/>
          </p:nvSpPr>
          <p:spPr bwMode="auto">
            <a:xfrm>
              <a:off x="1050" y="3819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36" name="Line 356"/>
            <p:cNvSpPr>
              <a:spLocks noChangeShapeType="1"/>
            </p:cNvSpPr>
            <p:nvPr/>
          </p:nvSpPr>
          <p:spPr bwMode="auto">
            <a:xfrm>
              <a:off x="1050" y="381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37" name="Rectangle 357"/>
            <p:cNvSpPr>
              <a:spLocks noChangeArrowheads="1"/>
            </p:cNvSpPr>
            <p:nvPr/>
          </p:nvSpPr>
          <p:spPr bwMode="auto">
            <a:xfrm>
              <a:off x="1050" y="3819"/>
              <a:ext cx="1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38" name="Line 358"/>
            <p:cNvSpPr>
              <a:spLocks noChangeShapeType="1"/>
            </p:cNvSpPr>
            <p:nvPr/>
          </p:nvSpPr>
          <p:spPr bwMode="auto">
            <a:xfrm>
              <a:off x="1050" y="3819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39" name="Line 359"/>
            <p:cNvSpPr>
              <a:spLocks noChangeShapeType="1"/>
            </p:cNvSpPr>
            <p:nvPr/>
          </p:nvSpPr>
          <p:spPr bwMode="auto">
            <a:xfrm>
              <a:off x="1050" y="381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40" name="Rectangle 360"/>
            <p:cNvSpPr>
              <a:spLocks noChangeArrowheads="1"/>
            </p:cNvSpPr>
            <p:nvPr/>
          </p:nvSpPr>
          <p:spPr bwMode="auto">
            <a:xfrm>
              <a:off x="1063" y="3819"/>
              <a:ext cx="95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41" name="Line 361"/>
            <p:cNvSpPr>
              <a:spLocks noChangeShapeType="1"/>
            </p:cNvSpPr>
            <p:nvPr/>
          </p:nvSpPr>
          <p:spPr bwMode="auto">
            <a:xfrm>
              <a:off x="1063" y="3819"/>
              <a:ext cx="9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42" name="Rectangle 362"/>
            <p:cNvSpPr>
              <a:spLocks noChangeArrowheads="1"/>
            </p:cNvSpPr>
            <p:nvPr/>
          </p:nvSpPr>
          <p:spPr bwMode="auto">
            <a:xfrm>
              <a:off x="2015" y="3591"/>
              <a:ext cx="7" cy="2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43" name="Line 363"/>
            <p:cNvSpPr>
              <a:spLocks noChangeShapeType="1"/>
            </p:cNvSpPr>
            <p:nvPr/>
          </p:nvSpPr>
          <p:spPr bwMode="auto">
            <a:xfrm>
              <a:off x="2015" y="3591"/>
              <a:ext cx="1" cy="2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44" name="Rectangle 364"/>
            <p:cNvSpPr>
              <a:spLocks noChangeArrowheads="1"/>
            </p:cNvSpPr>
            <p:nvPr/>
          </p:nvSpPr>
          <p:spPr bwMode="auto">
            <a:xfrm>
              <a:off x="2015" y="3819"/>
              <a:ext cx="1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45" name="Line 365"/>
            <p:cNvSpPr>
              <a:spLocks noChangeShapeType="1"/>
            </p:cNvSpPr>
            <p:nvPr/>
          </p:nvSpPr>
          <p:spPr bwMode="auto">
            <a:xfrm>
              <a:off x="2015" y="3819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46" name="Line 366"/>
            <p:cNvSpPr>
              <a:spLocks noChangeShapeType="1"/>
            </p:cNvSpPr>
            <p:nvPr/>
          </p:nvSpPr>
          <p:spPr bwMode="auto">
            <a:xfrm>
              <a:off x="2015" y="381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47" name="Rectangle 367"/>
            <p:cNvSpPr>
              <a:spLocks noChangeArrowheads="1"/>
            </p:cNvSpPr>
            <p:nvPr/>
          </p:nvSpPr>
          <p:spPr bwMode="auto">
            <a:xfrm>
              <a:off x="2028" y="3819"/>
              <a:ext cx="108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48" name="Line 368"/>
            <p:cNvSpPr>
              <a:spLocks noChangeShapeType="1"/>
            </p:cNvSpPr>
            <p:nvPr/>
          </p:nvSpPr>
          <p:spPr bwMode="auto">
            <a:xfrm>
              <a:off x="2028" y="3819"/>
              <a:ext cx="10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54" name="Rectangle 374"/>
            <p:cNvSpPr>
              <a:spLocks noChangeArrowheads="1"/>
            </p:cNvSpPr>
            <p:nvPr/>
          </p:nvSpPr>
          <p:spPr bwMode="auto">
            <a:xfrm>
              <a:off x="3126" y="3819"/>
              <a:ext cx="108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55" name="Line 375"/>
            <p:cNvSpPr>
              <a:spLocks noChangeShapeType="1"/>
            </p:cNvSpPr>
            <p:nvPr/>
          </p:nvSpPr>
          <p:spPr bwMode="auto">
            <a:xfrm>
              <a:off x="3126" y="3819"/>
              <a:ext cx="10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60" name="Rectangle 380"/>
            <p:cNvSpPr>
              <a:spLocks noChangeArrowheads="1"/>
            </p:cNvSpPr>
            <p:nvPr/>
          </p:nvSpPr>
          <p:spPr bwMode="auto">
            <a:xfrm>
              <a:off x="4223" y="3819"/>
              <a:ext cx="108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61" name="Line 381"/>
            <p:cNvSpPr>
              <a:spLocks noChangeShapeType="1"/>
            </p:cNvSpPr>
            <p:nvPr/>
          </p:nvSpPr>
          <p:spPr bwMode="auto">
            <a:xfrm>
              <a:off x="4223" y="3819"/>
              <a:ext cx="10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62" name="Rectangle 382"/>
            <p:cNvSpPr>
              <a:spLocks noChangeArrowheads="1"/>
            </p:cNvSpPr>
            <p:nvPr/>
          </p:nvSpPr>
          <p:spPr bwMode="auto">
            <a:xfrm>
              <a:off x="5307" y="3591"/>
              <a:ext cx="7" cy="2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63" name="Line 383"/>
            <p:cNvSpPr>
              <a:spLocks noChangeShapeType="1"/>
            </p:cNvSpPr>
            <p:nvPr/>
          </p:nvSpPr>
          <p:spPr bwMode="auto">
            <a:xfrm>
              <a:off x="5307" y="3591"/>
              <a:ext cx="1" cy="2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64" name="Rectangle 384"/>
            <p:cNvSpPr>
              <a:spLocks noChangeArrowheads="1"/>
            </p:cNvSpPr>
            <p:nvPr/>
          </p:nvSpPr>
          <p:spPr bwMode="auto">
            <a:xfrm>
              <a:off x="5307" y="3819"/>
              <a:ext cx="7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65" name="Line 385"/>
            <p:cNvSpPr>
              <a:spLocks noChangeShapeType="1"/>
            </p:cNvSpPr>
            <p:nvPr/>
          </p:nvSpPr>
          <p:spPr bwMode="auto">
            <a:xfrm>
              <a:off x="5307" y="381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66" name="Rectangle 386"/>
            <p:cNvSpPr>
              <a:spLocks noChangeArrowheads="1"/>
            </p:cNvSpPr>
            <p:nvPr/>
          </p:nvSpPr>
          <p:spPr bwMode="auto">
            <a:xfrm>
              <a:off x="1057" y="3835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60868" name="Line 388"/>
            <p:cNvSpPr>
              <a:spLocks noChangeShapeType="1"/>
            </p:cNvSpPr>
            <p:nvPr/>
          </p:nvSpPr>
          <p:spPr bwMode="auto">
            <a:xfrm>
              <a:off x="4216" y="141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0870" name="Line 390"/>
            <p:cNvSpPr>
              <a:spLocks noChangeShapeType="1"/>
            </p:cNvSpPr>
            <p:nvPr/>
          </p:nvSpPr>
          <p:spPr bwMode="auto">
            <a:xfrm flipV="1">
              <a:off x="3120" y="1416"/>
              <a:ext cx="0" cy="2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59C7E701-2A76-4C9E-A909-F8AE5D0CE4E4}" type="slidenum">
              <a:rPr lang="en-US"/>
              <a:pPr/>
              <a:t>28</a:t>
            </a:fld>
            <a:endParaRPr lang="en-US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Signed-Magnitude Arithmetic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0788"/>
            <a:ext cx="8001000" cy="4724400"/>
          </a:xfrm>
        </p:spPr>
        <p:txBody>
          <a:bodyPr/>
          <a:lstStyle/>
          <a:p>
            <a:pPr marL="231775" indent="-231775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I</a:t>
            </a:r>
            <a:r>
              <a:rPr lang="en-US">
                <a:cs typeface="Times New Roman" pitchFamily="18" charset="0"/>
              </a:rPr>
              <a:t>f the parity of the three signs is 0:</a:t>
            </a:r>
          </a:p>
          <a:p>
            <a:pPr marL="1200150" lvl="2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1. Add the magnitudes.</a:t>
            </a:r>
          </a:p>
          <a:p>
            <a:pPr marL="1200150" lvl="2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2. Check for overflow (a carry out of the MSB) </a:t>
            </a:r>
            <a:endParaRPr lang="en-US" sz="2800">
              <a:cs typeface="Times New Roman" pitchFamily="18" charset="0"/>
            </a:endParaRPr>
          </a:p>
          <a:p>
            <a:pPr marL="1200150" lvl="2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3. The sign of the result is the same as the sign of the</a:t>
            </a:r>
            <a:br>
              <a:rPr lang="en-US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 first operand.</a:t>
            </a:r>
          </a:p>
          <a:p>
            <a:pPr marL="231775" indent="-231775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If the parity of the three signs is 1:</a:t>
            </a:r>
          </a:p>
          <a:p>
            <a:pPr marL="1200150" lvl="2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1. Subtract the second magnitude from the first.</a:t>
            </a:r>
          </a:p>
          <a:p>
            <a:pPr marL="1200150" lvl="2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2. If a borrow occurs:</a:t>
            </a:r>
          </a:p>
          <a:p>
            <a:pPr marL="1600200" lvl="3" indent="-22860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take the two’s complement of result</a:t>
            </a:r>
          </a:p>
          <a:p>
            <a:pPr marL="1600200" lvl="3" indent="-22860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and make the result sign the complement of the sign of the first operand.</a:t>
            </a:r>
          </a:p>
          <a:p>
            <a:pPr marL="1200150" lvl="2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3. Overflow will never occur.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00D6414A-3AC1-4E38-9761-A3AD4CD12B5A}" type="slidenum">
              <a:rPr lang="en-US"/>
              <a:pPr/>
              <a:t>29</a:t>
            </a:fld>
            <a:endParaRPr lang="en-US"/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1:     0010</a:t>
            </a:r>
            <a:br>
              <a:rPr lang="en-US"/>
            </a:br>
            <a:r>
              <a:rPr lang="en-US"/>
              <a:t>                      +</a:t>
            </a:r>
            <a:r>
              <a:rPr lang="en-US" sz="1000"/>
              <a:t> </a:t>
            </a:r>
            <a:r>
              <a:rPr lang="en-US" u="sng"/>
              <a:t>0101</a:t>
            </a:r>
          </a:p>
          <a:p>
            <a:endParaRPr lang="en-US" u="sng"/>
          </a:p>
          <a:p>
            <a:r>
              <a:rPr lang="en-US"/>
              <a:t>Example 2:     0010</a:t>
            </a:r>
            <a:br>
              <a:rPr lang="en-US"/>
            </a:br>
            <a:r>
              <a:rPr lang="en-US"/>
              <a:t>                      +</a:t>
            </a:r>
            <a:r>
              <a:rPr lang="en-US" sz="1000"/>
              <a:t> </a:t>
            </a:r>
            <a:r>
              <a:rPr lang="en-US" u="sng"/>
              <a:t>1101</a:t>
            </a:r>
          </a:p>
          <a:p>
            <a:endParaRPr lang="en-US" u="sng"/>
          </a:p>
          <a:p>
            <a:r>
              <a:rPr lang="en-US"/>
              <a:t>Example 3:     1010</a:t>
            </a:r>
            <a:br>
              <a:rPr lang="en-US"/>
            </a:br>
            <a:r>
              <a:rPr lang="en-US"/>
              <a:t>                     </a:t>
            </a:r>
            <a:r>
              <a:rPr lang="en-US" sz="1000"/>
              <a:t> </a:t>
            </a:r>
            <a:r>
              <a:rPr lang="en-US">
                <a:latin typeface="Symbol" pitchFamily="18" charset="2"/>
              </a:rPr>
              <a:t>-</a:t>
            </a:r>
            <a:r>
              <a:rPr lang="en-US"/>
              <a:t> </a:t>
            </a:r>
            <a:r>
              <a:rPr lang="en-US" u="sng"/>
              <a:t>0101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62533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Sign-Magnitude Arithmetic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DC88D0A6-7586-4BCD-881C-05EC55DF80E1}" type="slidenum">
              <a:rPr lang="en-US"/>
              <a:pPr/>
              <a:t>3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0"/>
            <a:ext cx="8369300" cy="1020763"/>
          </a:xfrm>
        </p:spPr>
        <p:txBody>
          <a:bodyPr/>
          <a:lstStyle/>
          <a:p>
            <a:r>
              <a:rPr lang="en-US"/>
              <a:t>Iterative Combinational Circuits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1263650"/>
            <a:ext cx="7772400" cy="5027613"/>
          </a:xfrm>
        </p:spPr>
        <p:txBody>
          <a:bodyPr/>
          <a:lstStyle/>
          <a:p>
            <a:r>
              <a:rPr lang="en-US" sz="2800"/>
              <a:t>Arithmetic functions</a:t>
            </a:r>
          </a:p>
          <a:p>
            <a:pPr lvl="1"/>
            <a:r>
              <a:rPr lang="en-US" sz="2400"/>
              <a:t>Operate on binary vectors</a:t>
            </a:r>
          </a:p>
          <a:p>
            <a:pPr lvl="1"/>
            <a:r>
              <a:rPr lang="en-US" sz="2400"/>
              <a:t>Use the same subfunction in each bit position</a:t>
            </a:r>
          </a:p>
          <a:p>
            <a:r>
              <a:rPr lang="en-US" sz="2800"/>
              <a:t>Can design functional block for subfunction and repeat to obtain functional block for overall function</a:t>
            </a:r>
          </a:p>
          <a:p>
            <a:r>
              <a:rPr lang="en-US" sz="2800" i="1"/>
              <a:t>Cell</a:t>
            </a:r>
            <a:r>
              <a:rPr lang="en-US" sz="2800"/>
              <a:t> - subfunction block</a:t>
            </a:r>
          </a:p>
          <a:p>
            <a:r>
              <a:rPr lang="en-US" sz="2800" i="1"/>
              <a:t>Iterative array</a:t>
            </a:r>
            <a:r>
              <a:rPr lang="en-US" sz="2800"/>
              <a:t> - a array of interconnected cells</a:t>
            </a:r>
          </a:p>
          <a:p>
            <a:r>
              <a:rPr lang="en-US" sz="2800"/>
              <a:t>An iterative array can be in a </a:t>
            </a:r>
            <a:r>
              <a:rPr lang="en-US" sz="2800" u="sng"/>
              <a:t>single</a:t>
            </a:r>
            <a:r>
              <a:rPr lang="en-US" sz="2800"/>
              <a:t> dimension (1D) or </a:t>
            </a:r>
            <a:r>
              <a:rPr lang="en-US" sz="2800" u="sng"/>
              <a:t>multiple</a:t>
            </a:r>
            <a:r>
              <a:rPr lang="en-US" sz="2800"/>
              <a:t> dimensions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616AEB01-F6BA-4917-8807-3F0DE6C17BC3}" type="slidenum">
              <a:rPr lang="en-US"/>
              <a:pPr/>
              <a:t>30</a:t>
            </a:fld>
            <a:endParaRPr lang="en-US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7488"/>
            <a:ext cx="8077200" cy="8382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Signed-Complement Arithmetic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800" u="sng">
                <a:cs typeface="Times New Roman" pitchFamily="18" charset="0"/>
              </a:rPr>
              <a:t>Addition:</a:t>
            </a:r>
            <a:endParaRPr lang="en-US" sz="2800">
              <a:cs typeface="Times New Roman" pitchFamily="18" charset="0"/>
            </a:endParaRPr>
          </a:p>
          <a:p>
            <a:pPr marL="742950" lvl="1" indent="-285750">
              <a:buFontTx/>
              <a:buNone/>
            </a:pPr>
            <a:r>
              <a:rPr lang="en-US" sz="2400">
                <a:cs typeface="Times New Roman" pitchFamily="18" charset="0"/>
              </a:rPr>
              <a:t>           1. Add the numbers including the sign bits,  discarding a carry out of the sign bits (2's Complement), or using an end-around carry (1's Complement).</a:t>
            </a:r>
          </a:p>
          <a:p>
            <a:pPr marL="742950" lvl="1" indent="-285750">
              <a:buFontTx/>
              <a:buNone/>
            </a:pPr>
            <a:r>
              <a:rPr lang="en-US" sz="2400">
                <a:cs typeface="Times New Roman" pitchFamily="18" charset="0"/>
              </a:rPr>
              <a:t>           2. If the sign bits were the same for both numbers and the sign of the result is different, an overflow has occurred.</a:t>
            </a:r>
          </a:p>
          <a:p>
            <a:pPr marL="742950" lvl="1" indent="-285750">
              <a:buFontTx/>
              <a:buNone/>
            </a:pPr>
            <a:r>
              <a:rPr lang="en-US" sz="2400">
                <a:cs typeface="Times New Roman" pitchFamily="18" charset="0"/>
              </a:rPr>
              <a:t>           3. The sign of the result is computed in step 1.</a:t>
            </a:r>
          </a:p>
          <a:p>
            <a:pPr marL="342900" indent="-342900"/>
            <a:r>
              <a:rPr lang="en-US" sz="2800" u="sng">
                <a:cs typeface="Times New Roman" pitchFamily="18" charset="0"/>
              </a:rPr>
              <a:t>Subtraction:</a:t>
            </a:r>
            <a:r>
              <a:rPr lang="en-US" sz="2800">
                <a:cs typeface="Times New Roman" pitchFamily="18" charset="0"/>
              </a:rPr>
              <a:t>   </a:t>
            </a:r>
          </a:p>
          <a:p>
            <a:pPr marL="742950" lvl="1" indent="-285750">
              <a:buFontTx/>
              <a:buNone/>
            </a:pPr>
            <a:r>
              <a:rPr lang="en-US" sz="2400">
                <a:cs typeface="Times New Roman" pitchFamily="18" charset="0"/>
              </a:rPr>
              <a:t>           Form the complement of the number you are subtracting and follow the rules for addition.</a:t>
            </a:r>
          </a:p>
          <a:p>
            <a:pPr marL="342900" indent="-342900"/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C7469EA4-2B2C-42BB-A566-0C07EE2B5BA3}" type="slidenum">
              <a:rPr lang="en-US"/>
              <a:pPr/>
              <a:t>31</a:t>
            </a:fld>
            <a:endParaRPr lang="en-US"/>
          </a:p>
        </p:txBody>
      </p:sp>
      <p:sp>
        <p:nvSpPr>
          <p:cNvPr id="6645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1:  1101</a:t>
            </a:r>
            <a:br>
              <a:rPr lang="en-US"/>
            </a:br>
            <a:r>
              <a:rPr lang="en-US"/>
              <a:t>                   +</a:t>
            </a:r>
            <a:r>
              <a:rPr lang="en-US" sz="1200" u="sng"/>
              <a:t> </a:t>
            </a:r>
            <a:r>
              <a:rPr lang="en-US" u="sng"/>
              <a:t>0011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Example 2:  1101</a:t>
            </a:r>
            <a:br>
              <a:rPr lang="en-US"/>
            </a:br>
            <a:r>
              <a:rPr lang="en-US"/>
              <a:t>                   </a:t>
            </a:r>
            <a:r>
              <a:rPr lang="en-US">
                <a:latin typeface="Symbol" pitchFamily="18" charset="2"/>
              </a:rPr>
              <a:t>-</a:t>
            </a:r>
            <a:r>
              <a:rPr lang="en-US" sz="1200" u="sng"/>
              <a:t> </a:t>
            </a:r>
            <a:r>
              <a:rPr lang="en-US" u="sng"/>
              <a:t>0011</a:t>
            </a:r>
          </a:p>
          <a:p>
            <a:endParaRPr lang="en-US" u="sng"/>
          </a:p>
          <a:p>
            <a:endParaRPr lang="en-US" u="sng"/>
          </a:p>
          <a:p>
            <a:endParaRPr lang="en-US"/>
          </a:p>
          <a:p>
            <a:endParaRPr lang="en-US"/>
          </a:p>
        </p:txBody>
      </p:sp>
      <p:sp>
        <p:nvSpPr>
          <p:cNvPr id="664582" name="Rectangle 6"/>
          <p:cNvSpPr>
            <a:spLocks noGrp="1" noChangeArrowheads="1"/>
          </p:cNvSpPr>
          <p:nvPr>
            <p:ph type="title"/>
          </p:nvPr>
        </p:nvSpPr>
        <p:spPr>
          <a:xfrm>
            <a:off x="461963" y="0"/>
            <a:ext cx="8440737" cy="1020763"/>
          </a:xfrm>
          <a:noFill/>
          <a:ln/>
        </p:spPr>
        <p:txBody>
          <a:bodyPr/>
          <a:lstStyle/>
          <a:p>
            <a:r>
              <a:rPr lang="en-US"/>
              <a:t>Signed 2’s Complement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1546A9EE-3AAE-4707-998A-A08B3DA59F7F}" type="slidenum">
              <a:rPr lang="en-US"/>
              <a:pPr/>
              <a:t>32</a:t>
            </a:fld>
            <a:endParaRPr lang="en-US"/>
          </a:p>
        </p:txBody>
      </p:sp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2’s Complement Adder/Subtractor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67700" cy="4724400"/>
          </a:xfrm>
        </p:spPr>
        <p:txBody>
          <a:bodyPr/>
          <a:lstStyle/>
          <a:p>
            <a:r>
              <a:rPr lang="en-US" sz="2400">
                <a:cs typeface="Times New Roman" pitchFamily="18" charset="0"/>
              </a:rPr>
              <a:t>Subtraction can be done by addition of the 2's Complement. 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          1. Complement each bit (1's Complement.)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          2. Add 1 to the result.</a:t>
            </a:r>
          </a:p>
          <a:p>
            <a:r>
              <a:rPr lang="en-US" sz="2400">
                <a:cs typeface="Times New Roman" pitchFamily="18" charset="0"/>
              </a:rPr>
              <a:t>The circuit shown computes A + B and A </a:t>
            </a:r>
            <a:r>
              <a:rPr lang="en-US" sz="2400"/>
              <a:t> –</a:t>
            </a:r>
            <a:r>
              <a:rPr lang="en-US" sz="2400">
                <a:cs typeface="Times New Roman" pitchFamily="18" charset="0"/>
              </a:rPr>
              <a:t> B:</a:t>
            </a:r>
          </a:p>
          <a:p>
            <a:r>
              <a:rPr lang="en-US" sz="2400">
                <a:cs typeface="Times New Roman" pitchFamily="18" charset="0"/>
              </a:rPr>
              <a:t>For S = 1, subtract,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the 2’s complement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of B is formed by using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XORs to form the 1’s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comp and adding the 1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applied to C</a:t>
            </a:r>
            <a:r>
              <a:rPr lang="en-US" sz="2400" baseline="-25000">
                <a:cs typeface="Times New Roman" pitchFamily="18" charset="0"/>
              </a:rPr>
              <a:t>0</a:t>
            </a:r>
            <a:r>
              <a:rPr lang="en-US" sz="2400">
                <a:cs typeface="Times New Roman" pitchFamily="18" charset="0"/>
              </a:rPr>
              <a:t>.</a:t>
            </a:r>
          </a:p>
          <a:p>
            <a:r>
              <a:rPr lang="en-US" sz="2400">
                <a:cs typeface="Times New Roman" pitchFamily="18" charset="0"/>
              </a:rPr>
              <a:t>For S = 0, add, B is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passed through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unchanged</a:t>
            </a:r>
          </a:p>
        </p:txBody>
      </p:sp>
      <p:pic>
        <p:nvPicPr>
          <p:cNvPr id="666777" name="Picture 153" descr="Fig_5-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2488" y="3419475"/>
            <a:ext cx="5535612" cy="2871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47AFF7ED-46CD-4274-B682-2EA4D60B4285}" type="slidenum">
              <a:rPr lang="en-US"/>
              <a:pPr/>
              <a:t>33</a:t>
            </a:fld>
            <a:endParaRPr lang="en-US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Overflow Detection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/>
              <a:t>Overflow</a:t>
            </a:r>
            <a:r>
              <a:rPr lang="en-US" sz="2400"/>
              <a:t> occurs if </a:t>
            </a:r>
            <a:r>
              <a:rPr lang="en-US" sz="2400" i="1"/>
              <a:t>n</a:t>
            </a:r>
            <a:r>
              <a:rPr lang="en-US" sz="2400"/>
              <a:t> + 1 bits are required to contain the result from an n-bit addition or subtraction</a:t>
            </a:r>
          </a:p>
          <a:p>
            <a:r>
              <a:rPr lang="en-US" sz="2400"/>
              <a:t>Overflow can occur for:</a:t>
            </a:r>
          </a:p>
          <a:p>
            <a:pPr lvl="1"/>
            <a:r>
              <a:rPr lang="en-US" sz="2000"/>
              <a:t>Addition of two operands with the same sign</a:t>
            </a:r>
          </a:p>
          <a:p>
            <a:pPr lvl="1"/>
            <a:r>
              <a:rPr lang="en-US" sz="2000"/>
              <a:t>Subtraction of operands with different signs</a:t>
            </a:r>
          </a:p>
          <a:p>
            <a:r>
              <a:rPr lang="en-US" sz="2400"/>
              <a:t>Signed number overflow cases with correct result sign</a:t>
            </a:r>
            <a:br>
              <a:rPr lang="en-US" sz="2400"/>
            </a:br>
            <a:r>
              <a:rPr lang="en-US" sz="2400"/>
              <a:t>             0      0      1   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          +</a:t>
            </a:r>
            <a:r>
              <a:rPr lang="en-US" sz="900"/>
              <a:t>  </a:t>
            </a:r>
            <a:r>
              <a:rPr lang="en-US" sz="2400" u="sng"/>
              <a:t>0</a:t>
            </a:r>
            <a:r>
              <a:rPr lang="en-US" sz="2400"/>
              <a:t>   </a:t>
            </a:r>
            <a:r>
              <a:rPr lang="en-US" sz="2400">
                <a:latin typeface="Symbol" pitchFamily="18" charset="2"/>
              </a:rPr>
              <a:t>-</a:t>
            </a:r>
            <a:r>
              <a:rPr lang="en-US" sz="800">
                <a:latin typeface="Symbol" pitchFamily="18" charset="2"/>
              </a:rPr>
              <a:t>  </a:t>
            </a:r>
            <a:r>
              <a:rPr lang="en-US" sz="2400" u="sng"/>
              <a:t>1</a:t>
            </a:r>
            <a:r>
              <a:rPr lang="en-US" sz="2400"/>
              <a:t>   </a:t>
            </a:r>
            <a:r>
              <a:rPr lang="en-US" sz="2400">
                <a:latin typeface="Symbol" pitchFamily="18" charset="2"/>
              </a:rPr>
              <a:t>- </a:t>
            </a:r>
            <a:r>
              <a:rPr lang="en-US" sz="2400" u="sng"/>
              <a:t>0</a:t>
            </a:r>
            <a:r>
              <a:rPr lang="en-US" sz="2400"/>
              <a:t>   +</a:t>
            </a:r>
            <a:r>
              <a:rPr lang="en-US" sz="1600"/>
              <a:t> </a:t>
            </a:r>
            <a:r>
              <a:rPr lang="en-US" sz="2400" u="sng"/>
              <a:t>1</a:t>
            </a:r>
            <a:br>
              <a:rPr lang="en-US" sz="2400" u="sng"/>
            </a:br>
            <a:r>
              <a:rPr lang="en-US" sz="2400"/>
              <a:t>             0      0      </a:t>
            </a:r>
            <a:r>
              <a:rPr lang="en-US" sz="800"/>
              <a:t> </a:t>
            </a:r>
            <a:r>
              <a:rPr lang="en-US" sz="2400"/>
              <a:t>1      1</a:t>
            </a:r>
          </a:p>
          <a:p>
            <a:r>
              <a:rPr lang="en-US" sz="2400"/>
              <a:t>Detection can be performed by examining the result signs which should match the signs of the top operand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F180089E-7F85-442A-8361-96C7C1CF1F6A}" type="slidenum">
              <a:rPr lang="en-US"/>
              <a:pPr/>
              <a:t>34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Overflow Detection 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149350"/>
            <a:ext cx="7772400" cy="5218113"/>
          </a:xfrm>
        </p:spPr>
        <p:txBody>
          <a:bodyPr/>
          <a:lstStyle/>
          <a:p>
            <a:r>
              <a:rPr lang="en-US" sz="2000"/>
              <a:t>Signed number cases with carries </a:t>
            </a:r>
            <a:r>
              <a:rPr lang="en-US" sz="2000" i="1"/>
              <a:t>C</a:t>
            </a:r>
            <a:r>
              <a:rPr lang="en-US" sz="2400" i="1" baseline="-25000"/>
              <a:t>n</a:t>
            </a:r>
            <a:r>
              <a:rPr lang="en-US" sz="2000"/>
              <a:t> and </a:t>
            </a:r>
            <a:r>
              <a:rPr lang="en-US" sz="2000" i="1"/>
              <a:t>C</a:t>
            </a:r>
            <a:r>
              <a:rPr lang="en-US" sz="2400" i="1" baseline="-25000"/>
              <a:t>n</a:t>
            </a:r>
            <a:r>
              <a:rPr lang="en-US" sz="2000" baseline="-25000">
                <a:latin typeface="Symbol" pitchFamily="18" charset="2"/>
              </a:rPr>
              <a:t>-1</a:t>
            </a:r>
            <a:r>
              <a:rPr lang="en-US" sz="2000">
                <a:latin typeface="Symbol" pitchFamily="18" charset="2"/>
              </a:rPr>
              <a:t> </a:t>
            </a:r>
            <a:r>
              <a:rPr lang="en-US" sz="2000"/>
              <a:t>shown for correct result signs:</a:t>
            </a:r>
            <a:br>
              <a:rPr lang="en-US" sz="2000"/>
            </a:br>
            <a:r>
              <a:rPr lang="en-US" sz="2000"/>
              <a:t>          0   0 0   0 1   1 1   1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                </a:t>
            </a:r>
            <a:r>
              <a:rPr lang="en-US" sz="800"/>
              <a:t> </a:t>
            </a:r>
            <a:r>
              <a:rPr lang="en-US" sz="2000"/>
              <a:t>0      0      1     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         +</a:t>
            </a:r>
            <a:r>
              <a:rPr lang="en-US" sz="1400"/>
              <a:t> </a:t>
            </a:r>
            <a:r>
              <a:rPr lang="en-US" sz="2000" u="sng"/>
              <a:t>0</a:t>
            </a:r>
            <a:r>
              <a:rPr lang="en-US" sz="2000"/>
              <a:t> </a:t>
            </a:r>
            <a:r>
              <a:rPr lang="en-US" sz="1800"/>
              <a:t>  </a:t>
            </a:r>
            <a:r>
              <a:rPr lang="en-US" sz="1200"/>
              <a:t> </a:t>
            </a:r>
            <a:r>
              <a:rPr lang="en-US" sz="2000">
                <a:latin typeface="Symbol" pitchFamily="18" charset="2"/>
              </a:rPr>
              <a:t>-</a:t>
            </a:r>
            <a:r>
              <a:rPr lang="en-US" sz="700">
                <a:latin typeface="Symbol" pitchFamily="18" charset="2"/>
              </a:rPr>
              <a:t> </a:t>
            </a:r>
            <a:r>
              <a:rPr lang="en-US" sz="2000" u="sng"/>
              <a:t>1</a:t>
            </a:r>
            <a:r>
              <a:rPr lang="en-US" sz="2000"/>
              <a:t>   </a:t>
            </a:r>
            <a:r>
              <a:rPr lang="en-US" sz="2000">
                <a:latin typeface="Symbol" pitchFamily="18" charset="2"/>
              </a:rPr>
              <a:t>-</a:t>
            </a:r>
            <a:r>
              <a:rPr lang="en-US" sz="1000">
                <a:latin typeface="Symbol" pitchFamily="18" charset="2"/>
              </a:rPr>
              <a:t> </a:t>
            </a:r>
            <a:r>
              <a:rPr lang="en-US" sz="2000" u="sng"/>
              <a:t>0</a:t>
            </a:r>
            <a:r>
              <a:rPr lang="en-US" sz="2000"/>
              <a:t>   +</a:t>
            </a:r>
            <a:r>
              <a:rPr lang="en-US" sz="1000"/>
              <a:t> </a:t>
            </a:r>
            <a:r>
              <a:rPr lang="en-US" sz="2000" u="sng"/>
              <a:t>1</a:t>
            </a:r>
            <a:br>
              <a:rPr lang="en-US" sz="2000" u="sng"/>
            </a:br>
            <a:r>
              <a:rPr lang="en-US" sz="2000"/>
              <a:t>            0      0     </a:t>
            </a:r>
            <a:r>
              <a:rPr lang="en-US" sz="700"/>
              <a:t> </a:t>
            </a:r>
            <a:r>
              <a:rPr lang="en-US" sz="2000"/>
              <a:t>1      1</a:t>
            </a:r>
          </a:p>
          <a:p>
            <a:r>
              <a:rPr lang="en-US" sz="2000"/>
              <a:t>Signed number cases with carries shown for erroneous result signs (indicating overflow):</a:t>
            </a:r>
            <a:br>
              <a:rPr lang="en-US" sz="2000"/>
            </a:br>
            <a:r>
              <a:rPr lang="en-US" sz="2000"/>
              <a:t>          0   1 0   1 1   0 1   0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                </a:t>
            </a:r>
            <a:r>
              <a:rPr lang="en-US" sz="800"/>
              <a:t> </a:t>
            </a:r>
            <a:r>
              <a:rPr lang="en-US" sz="2000"/>
              <a:t>0      0      1     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         +</a:t>
            </a:r>
            <a:r>
              <a:rPr lang="en-US" sz="800"/>
              <a:t> </a:t>
            </a:r>
            <a:r>
              <a:rPr lang="en-US" sz="1200"/>
              <a:t> </a:t>
            </a:r>
            <a:r>
              <a:rPr lang="en-US" sz="2000" u="sng"/>
              <a:t>0</a:t>
            </a:r>
            <a:r>
              <a:rPr lang="en-US" sz="2000"/>
              <a:t>   </a:t>
            </a:r>
            <a:r>
              <a:rPr lang="en-US" sz="2000">
                <a:latin typeface="Symbol" pitchFamily="18" charset="2"/>
              </a:rPr>
              <a:t>-</a:t>
            </a:r>
            <a:r>
              <a:rPr lang="en-US" sz="700">
                <a:latin typeface="Symbol" pitchFamily="18" charset="2"/>
              </a:rPr>
              <a:t>  </a:t>
            </a:r>
            <a:r>
              <a:rPr lang="en-US" sz="2000" u="sng"/>
              <a:t>1</a:t>
            </a:r>
            <a:r>
              <a:rPr lang="en-US" sz="2000"/>
              <a:t>   </a:t>
            </a:r>
            <a:r>
              <a:rPr lang="en-US" sz="2000">
                <a:latin typeface="Symbol" pitchFamily="18" charset="2"/>
              </a:rPr>
              <a:t>-</a:t>
            </a:r>
            <a:r>
              <a:rPr lang="en-US" sz="2000" u="sng"/>
              <a:t>0</a:t>
            </a:r>
            <a:r>
              <a:rPr lang="en-US" sz="2000"/>
              <a:t>   +</a:t>
            </a:r>
            <a:r>
              <a:rPr lang="en-US" sz="1800"/>
              <a:t> </a:t>
            </a:r>
            <a:r>
              <a:rPr lang="en-US" sz="2000" u="sng"/>
              <a:t>1</a:t>
            </a:r>
            <a:br>
              <a:rPr lang="en-US" sz="2000" u="sng"/>
            </a:br>
            <a:r>
              <a:rPr lang="en-US" sz="2000"/>
              <a:t>            </a:t>
            </a:r>
            <a:r>
              <a:rPr lang="en-US" sz="900"/>
              <a:t> </a:t>
            </a:r>
            <a:r>
              <a:rPr lang="en-US" sz="2000"/>
              <a:t>1      1     0      0</a:t>
            </a:r>
            <a:endParaRPr lang="en-US" sz="2400"/>
          </a:p>
          <a:p>
            <a:pPr>
              <a:buSzPct val="115000"/>
            </a:pPr>
            <a:r>
              <a:rPr lang="en-US" sz="2000"/>
              <a:t>Simplest way to implement overflow </a:t>
            </a:r>
            <a:r>
              <a:rPr lang="en-US" sz="2000" i="1"/>
              <a:t>V</a:t>
            </a:r>
            <a:r>
              <a:rPr lang="en-US" sz="2000"/>
              <a:t> = </a:t>
            </a:r>
            <a:r>
              <a:rPr lang="en-US" sz="2000" i="1"/>
              <a:t>C</a:t>
            </a:r>
            <a:r>
              <a:rPr lang="en-US" sz="2400" i="1" baseline="-25000"/>
              <a:t>n</a:t>
            </a:r>
            <a:r>
              <a:rPr lang="en-US" sz="2000"/>
              <a:t> + </a:t>
            </a:r>
            <a:r>
              <a:rPr lang="en-US" sz="2000" i="1"/>
              <a:t>C</a:t>
            </a:r>
            <a:r>
              <a:rPr lang="en-US" sz="2400" i="1" baseline="-25000"/>
              <a:t>n</a:t>
            </a:r>
            <a:r>
              <a:rPr lang="en-US" sz="2400" baseline="-25000"/>
              <a:t> </a:t>
            </a:r>
            <a:r>
              <a:rPr lang="en-US" sz="2400" baseline="-25000">
                <a:latin typeface="Symbol" pitchFamily="18" charset="2"/>
              </a:rPr>
              <a:t>- 1</a:t>
            </a:r>
          </a:p>
          <a:p>
            <a:pPr>
              <a:buSzPct val="115000"/>
            </a:pPr>
            <a:r>
              <a:rPr lang="en-US" sz="2000"/>
              <a:t>This works correctly only if 1’s complement and the addition of the carry in of 1 is used to implement the complementation! Otherwise fails for </a:t>
            </a:r>
            <a:r>
              <a:rPr lang="en-US" sz="2000">
                <a:latin typeface="Symbol" pitchFamily="18" charset="2"/>
              </a:rPr>
              <a:t>- </a:t>
            </a:r>
            <a:r>
              <a:rPr lang="en-US" sz="2000"/>
              <a:t>10 ... 0</a:t>
            </a:r>
          </a:p>
          <a:p>
            <a:pPr>
              <a:buSzPct val="115000"/>
            </a:pPr>
            <a:endParaRPr lang="en-US" sz="2000"/>
          </a:p>
        </p:txBody>
      </p:sp>
      <p:sp>
        <p:nvSpPr>
          <p:cNvPr id="687109" name="Oval 5"/>
          <p:cNvSpPr>
            <a:spLocks noChangeArrowheads="1"/>
          </p:cNvSpPr>
          <p:nvPr/>
        </p:nvSpPr>
        <p:spPr bwMode="auto">
          <a:xfrm>
            <a:off x="5829300" y="5143500"/>
            <a:ext cx="190500" cy="203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B6153856-C5B9-4801-9D24-08D31BF8AB7C}" type="slidenum">
              <a:rPr lang="en-US"/>
              <a:pPr/>
              <a:t>4</a:t>
            </a:fld>
            <a:endParaRPr lang="en-US"/>
          </a:p>
        </p:txBody>
      </p:sp>
      <p:pic>
        <p:nvPicPr>
          <p:cNvPr id="681988" name="Picture 4" descr="Fig_5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1252538"/>
            <a:ext cx="8429625" cy="2295525"/>
          </a:xfrm>
          <a:prstGeom prst="rect">
            <a:avLst/>
          </a:prstGeom>
          <a:noFill/>
        </p:spPr>
      </p:pic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178800" cy="1020763"/>
          </a:xfrm>
        </p:spPr>
        <p:txBody>
          <a:bodyPr/>
          <a:lstStyle/>
          <a:p>
            <a:r>
              <a:rPr lang="en-US"/>
              <a:t>Block Diagram of a 1D Iterative Array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1600"/>
          </a:p>
          <a:p>
            <a:r>
              <a:rPr lang="en-US" sz="2400"/>
              <a:t>Example: n = 32</a:t>
            </a:r>
          </a:p>
          <a:p>
            <a:pPr lvl="1"/>
            <a:r>
              <a:rPr lang="en-US" sz="2000"/>
              <a:t>Number of inputs = ?</a:t>
            </a:r>
          </a:p>
          <a:p>
            <a:pPr lvl="1"/>
            <a:r>
              <a:rPr lang="en-US" sz="2000"/>
              <a:t>Truth table rows =  ? </a:t>
            </a:r>
          </a:p>
          <a:p>
            <a:pPr lvl="1"/>
            <a:r>
              <a:rPr lang="en-US" sz="2000"/>
              <a:t>Equations with  up to ?  input variables </a:t>
            </a:r>
          </a:p>
          <a:p>
            <a:pPr lvl="1"/>
            <a:r>
              <a:rPr lang="en-US" sz="2000"/>
              <a:t>Equations with huge number of terms</a:t>
            </a:r>
          </a:p>
          <a:p>
            <a:pPr lvl="1"/>
            <a:r>
              <a:rPr lang="en-US" sz="2000"/>
              <a:t>Design impractical!</a:t>
            </a:r>
          </a:p>
          <a:p>
            <a:r>
              <a:rPr lang="en-US" sz="2400"/>
              <a:t>Iterative array takes advantage of the regularity to make design feasible</a:t>
            </a:r>
          </a:p>
          <a:p>
            <a:pPr lvl="1">
              <a:buFontTx/>
              <a:buNone/>
            </a:pP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3FB5C589-4CE6-44F5-8BF0-3F526D07207D}" type="slidenum">
              <a:rPr lang="en-US"/>
              <a:pPr/>
              <a:t>5</a:t>
            </a:fld>
            <a:endParaRPr lang="en-US"/>
          </a:p>
        </p:txBody>
      </p:sp>
      <p:sp>
        <p:nvSpPr>
          <p:cNvPr id="6277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Functional Blocks: Addition</a:t>
            </a:r>
          </a:p>
        </p:txBody>
      </p:sp>
      <p:sp>
        <p:nvSpPr>
          <p:cNvPr id="627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Binary addition used frequently</a:t>
            </a:r>
          </a:p>
          <a:p>
            <a:pPr marL="342900" indent="-3429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Addition Development: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i="1">
                <a:cs typeface="Times New Roman" pitchFamily="18" charset="0"/>
              </a:rPr>
              <a:t>Half-Adder</a:t>
            </a:r>
            <a:r>
              <a:rPr lang="en-US">
                <a:cs typeface="Times New Roman" pitchFamily="18" charset="0"/>
              </a:rPr>
              <a:t> (HA), a 2-input bit-wise addition functional block,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i="1">
                <a:cs typeface="Times New Roman" pitchFamily="18" charset="0"/>
              </a:rPr>
              <a:t>Full-Adder</a:t>
            </a:r>
            <a:r>
              <a:rPr lang="en-US">
                <a:cs typeface="Times New Roman" pitchFamily="18" charset="0"/>
              </a:rPr>
              <a:t> (FA), a 3-input bit-wise addition functional block,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i="1">
                <a:cs typeface="Times New Roman" pitchFamily="18" charset="0"/>
              </a:rPr>
              <a:t>Ripple Carry Adder</a:t>
            </a:r>
            <a:r>
              <a:rPr lang="en-US">
                <a:cs typeface="Times New Roman" pitchFamily="18" charset="0"/>
              </a:rPr>
              <a:t>, an iterative array to perform</a:t>
            </a:r>
            <a:r>
              <a:rPr lang="en-US" u="sng">
                <a:cs typeface="Times New Roman" pitchFamily="18" charset="0"/>
              </a:rPr>
              <a:t> binary addition</a:t>
            </a:r>
            <a:r>
              <a:rPr lang="en-US">
                <a:cs typeface="Times New Roman" pitchFamily="18" charset="0"/>
              </a:rPr>
              <a:t>, and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i="1">
                <a:cs typeface="Times New Roman" pitchFamily="18" charset="0"/>
              </a:rPr>
              <a:t>Carry-Look-Ahead Adder</a:t>
            </a:r>
            <a:r>
              <a:rPr lang="en-US">
                <a:cs typeface="Times New Roman" pitchFamily="18" charset="0"/>
              </a:rPr>
              <a:t> (CLA), a hierarchical structure to improve performance.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DE6B88D5-1A12-4475-9827-BA979654FE97}" type="slidenum">
              <a:rPr lang="en-US"/>
              <a:pPr/>
              <a:t>6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Functional Block: Half-Adder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400">
                <a:cs typeface="Times New Roman" pitchFamily="18" charset="0"/>
              </a:rPr>
              <a:t>A 2-input, 1-bit width binary adder that performs the following computations:</a:t>
            </a:r>
          </a:p>
          <a:p>
            <a:pPr marL="342900" indent="-342900"/>
            <a:endParaRPr lang="en-US" sz="2400">
              <a:cs typeface="Times New Roman" pitchFamily="18" charset="0"/>
            </a:endParaRPr>
          </a:p>
          <a:p>
            <a:pPr marL="342900" indent="-342900"/>
            <a:endParaRPr lang="en-US" sz="3600">
              <a:cs typeface="Times New Roman" pitchFamily="18" charset="0"/>
            </a:endParaRPr>
          </a:p>
          <a:p>
            <a:pPr marL="342900" indent="-342900"/>
            <a:r>
              <a:rPr lang="en-US" sz="2400">
                <a:cs typeface="Times New Roman" pitchFamily="18" charset="0"/>
              </a:rPr>
              <a:t>A half adder adds two bits to produce a two-bit sum</a:t>
            </a:r>
          </a:p>
          <a:p>
            <a:pPr marL="342900" indent="-342900"/>
            <a:r>
              <a:rPr lang="en-US" sz="2400">
                <a:cs typeface="Times New Roman" pitchFamily="18" charset="0"/>
              </a:rPr>
              <a:t>The sum is expressed as a                                                    </a:t>
            </a:r>
            <a:r>
              <a:rPr lang="en-US" sz="2400" u="sng">
                <a:cs typeface="Times New Roman" pitchFamily="18" charset="0"/>
              </a:rPr>
              <a:t>sum bit</a:t>
            </a:r>
            <a:r>
              <a:rPr lang="en-US" sz="2400">
                <a:cs typeface="Times New Roman" pitchFamily="18" charset="0"/>
              </a:rPr>
              <a:t> , S and a </a:t>
            </a:r>
            <a:r>
              <a:rPr lang="en-US" sz="2400" u="sng">
                <a:cs typeface="Times New Roman" pitchFamily="18" charset="0"/>
              </a:rPr>
              <a:t>carry bit</a:t>
            </a:r>
            <a:r>
              <a:rPr lang="en-US" sz="2400">
                <a:cs typeface="Times New Roman" pitchFamily="18" charset="0"/>
              </a:rPr>
              <a:t>, C</a:t>
            </a:r>
          </a:p>
          <a:p>
            <a:pPr marL="342900" indent="-342900"/>
            <a:r>
              <a:rPr lang="en-US" sz="2400">
                <a:cs typeface="Times New Roman" pitchFamily="18" charset="0"/>
              </a:rPr>
              <a:t>The half adder can be specified                                        as a truth table for S and C 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</a:t>
            </a:r>
            <a:endParaRPr lang="en-US" sz="2400">
              <a:cs typeface="Times New Roman" pitchFamily="18" charset="0"/>
            </a:endParaRPr>
          </a:p>
          <a:p>
            <a:pPr marL="342900" indent="-342900"/>
            <a:endParaRPr lang="en-US" sz="2400"/>
          </a:p>
        </p:txBody>
      </p:sp>
      <p:grpSp>
        <p:nvGrpSpPr>
          <p:cNvPr id="628740" name="Group 4"/>
          <p:cNvGrpSpPr>
            <a:grpSpLocks/>
          </p:cNvGrpSpPr>
          <p:nvPr/>
        </p:nvGrpSpPr>
        <p:grpSpPr bwMode="auto">
          <a:xfrm>
            <a:off x="3352800" y="2057400"/>
            <a:ext cx="4851400" cy="1455738"/>
            <a:chOff x="1044" y="1111"/>
            <a:chExt cx="3056" cy="917"/>
          </a:xfrm>
        </p:grpSpPr>
        <p:sp>
          <p:nvSpPr>
            <p:cNvPr id="628741" name="Rectangle 5"/>
            <p:cNvSpPr>
              <a:spLocks noChangeArrowheads="1"/>
            </p:cNvSpPr>
            <p:nvPr/>
          </p:nvSpPr>
          <p:spPr bwMode="auto">
            <a:xfrm>
              <a:off x="1311" y="1111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28742" name="Rectangle 6"/>
            <p:cNvSpPr>
              <a:spLocks noChangeArrowheads="1"/>
            </p:cNvSpPr>
            <p:nvPr/>
          </p:nvSpPr>
          <p:spPr bwMode="auto">
            <a:xfrm>
              <a:off x="1450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43" name="Rectangle 7"/>
            <p:cNvSpPr>
              <a:spLocks noChangeArrowheads="1"/>
            </p:cNvSpPr>
            <p:nvPr/>
          </p:nvSpPr>
          <p:spPr bwMode="auto">
            <a:xfrm>
              <a:off x="1738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44" name="Rectangle 8"/>
            <p:cNvSpPr>
              <a:spLocks noChangeArrowheads="1"/>
            </p:cNvSpPr>
            <p:nvPr/>
          </p:nvSpPr>
          <p:spPr bwMode="auto">
            <a:xfrm>
              <a:off x="2014" y="111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745" name="Rectangle 9"/>
            <p:cNvSpPr>
              <a:spLocks noChangeArrowheads="1"/>
            </p:cNvSpPr>
            <p:nvPr/>
          </p:nvSpPr>
          <p:spPr bwMode="auto">
            <a:xfrm>
              <a:off x="2110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46" name="Rectangle 10"/>
            <p:cNvSpPr>
              <a:spLocks noChangeArrowheads="1"/>
            </p:cNvSpPr>
            <p:nvPr/>
          </p:nvSpPr>
          <p:spPr bwMode="auto">
            <a:xfrm>
              <a:off x="2339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47" name="Rectangle 11"/>
            <p:cNvSpPr>
              <a:spLocks noChangeArrowheads="1"/>
            </p:cNvSpPr>
            <p:nvPr/>
          </p:nvSpPr>
          <p:spPr bwMode="auto">
            <a:xfrm>
              <a:off x="2615" y="111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748" name="Rectangle 12"/>
            <p:cNvSpPr>
              <a:spLocks noChangeArrowheads="1"/>
            </p:cNvSpPr>
            <p:nvPr/>
          </p:nvSpPr>
          <p:spPr bwMode="auto">
            <a:xfrm>
              <a:off x="2711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49" name="Rectangle 13"/>
            <p:cNvSpPr>
              <a:spLocks noChangeArrowheads="1"/>
            </p:cNvSpPr>
            <p:nvPr/>
          </p:nvSpPr>
          <p:spPr bwMode="auto">
            <a:xfrm>
              <a:off x="2986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50" name="Rectangle 14"/>
            <p:cNvSpPr>
              <a:spLocks noChangeArrowheads="1"/>
            </p:cNvSpPr>
            <p:nvPr/>
          </p:nvSpPr>
          <p:spPr bwMode="auto">
            <a:xfrm>
              <a:off x="3263" y="111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751" name="Rectangle 15"/>
            <p:cNvSpPr>
              <a:spLocks noChangeArrowheads="1"/>
            </p:cNvSpPr>
            <p:nvPr/>
          </p:nvSpPr>
          <p:spPr bwMode="auto">
            <a:xfrm>
              <a:off x="3359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52" name="Rectangle 16"/>
            <p:cNvSpPr>
              <a:spLocks noChangeArrowheads="1"/>
            </p:cNvSpPr>
            <p:nvPr/>
          </p:nvSpPr>
          <p:spPr bwMode="auto">
            <a:xfrm>
              <a:off x="3672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53" name="Rectangle 17"/>
            <p:cNvSpPr>
              <a:spLocks noChangeArrowheads="1"/>
            </p:cNvSpPr>
            <p:nvPr/>
          </p:nvSpPr>
          <p:spPr bwMode="auto">
            <a:xfrm>
              <a:off x="3958" y="111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754" name="Rectangle 18"/>
            <p:cNvSpPr>
              <a:spLocks noChangeArrowheads="1"/>
            </p:cNvSpPr>
            <p:nvPr/>
          </p:nvSpPr>
          <p:spPr bwMode="auto">
            <a:xfrm>
              <a:off x="4054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55" name="Rectangle 19"/>
            <p:cNvSpPr>
              <a:spLocks noChangeArrowheads="1"/>
            </p:cNvSpPr>
            <p:nvPr/>
          </p:nvSpPr>
          <p:spPr bwMode="auto">
            <a:xfrm>
              <a:off x="1154" y="1378"/>
              <a:ext cx="28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+ Y</a:t>
              </a:r>
              <a:endParaRPr lang="en-US" sz="2400" u="none" baseline="0"/>
            </a:p>
          </p:txBody>
        </p:sp>
        <p:sp>
          <p:nvSpPr>
            <p:cNvPr id="628756" name="Rectangle 20"/>
            <p:cNvSpPr>
              <a:spLocks noChangeArrowheads="1"/>
            </p:cNvSpPr>
            <p:nvPr/>
          </p:nvSpPr>
          <p:spPr bwMode="auto">
            <a:xfrm>
              <a:off x="1450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57" name="Rectangle 21"/>
            <p:cNvSpPr>
              <a:spLocks noChangeArrowheads="1"/>
            </p:cNvSpPr>
            <p:nvPr/>
          </p:nvSpPr>
          <p:spPr bwMode="auto">
            <a:xfrm>
              <a:off x="1044" y="1598"/>
              <a:ext cx="417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58" name="Line 22"/>
            <p:cNvSpPr>
              <a:spLocks noChangeShapeType="1"/>
            </p:cNvSpPr>
            <p:nvPr/>
          </p:nvSpPr>
          <p:spPr bwMode="auto">
            <a:xfrm>
              <a:off x="1044" y="1598"/>
              <a:ext cx="4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59" name="Rectangle 23"/>
            <p:cNvSpPr>
              <a:spLocks noChangeArrowheads="1"/>
            </p:cNvSpPr>
            <p:nvPr/>
          </p:nvSpPr>
          <p:spPr bwMode="auto">
            <a:xfrm>
              <a:off x="1738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60" name="Rectangle 24"/>
            <p:cNvSpPr>
              <a:spLocks noChangeArrowheads="1"/>
            </p:cNvSpPr>
            <p:nvPr/>
          </p:nvSpPr>
          <p:spPr bwMode="auto">
            <a:xfrm>
              <a:off x="1857" y="1378"/>
              <a:ext cx="24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+ 0</a:t>
              </a:r>
              <a:endParaRPr lang="en-US" sz="2400" u="none" baseline="0"/>
            </a:p>
          </p:txBody>
        </p:sp>
        <p:sp>
          <p:nvSpPr>
            <p:cNvPr id="628761" name="Rectangle 25"/>
            <p:cNvSpPr>
              <a:spLocks noChangeArrowheads="1"/>
            </p:cNvSpPr>
            <p:nvPr/>
          </p:nvSpPr>
          <p:spPr bwMode="auto">
            <a:xfrm>
              <a:off x="2110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62" name="Rectangle 26"/>
            <p:cNvSpPr>
              <a:spLocks noChangeArrowheads="1"/>
            </p:cNvSpPr>
            <p:nvPr/>
          </p:nvSpPr>
          <p:spPr bwMode="auto">
            <a:xfrm>
              <a:off x="1813" y="1598"/>
              <a:ext cx="309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63" name="Line 27"/>
            <p:cNvSpPr>
              <a:spLocks noChangeShapeType="1"/>
            </p:cNvSpPr>
            <p:nvPr/>
          </p:nvSpPr>
          <p:spPr bwMode="auto">
            <a:xfrm>
              <a:off x="1813" y="1598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64" name="Rectangle 28"/>
            <p:cNvSpPr>
              <a:spLocks noChangeArrowheads="1"/>
            </p:cNvSpPr>
            <p:nvPr/>
          </p:nvSpPr>
          <p:spPr bwMode="auto">
            <a:xfrm>
              <a:off x="2339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65" name="Rectangle 29"/>
            <p:cNvSpPr>
              <a:spLocks noChangeArrowheads="1"/>
            </p:cNvSpPr>
            <p:nvPr/>
          </p:nvSpPr>
          <p:spPr bwMode="auto">
            <a:xfrm>
              <a:off x="2458" y="1378"/>
              <a:ext cx="24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+ 1</a:t>
              </a:r>
              <a:endParaRPr lang="en-US" sz="2400" u="none" baseline="0"/>
            </a:p>
          </p:txBody>
        </p:sp>
        <p:sp>
          <p:nvSpPr>
            <p:cNvPr id="628766" name="Rectangle 30"/>
            <p:cNvSpPr>
              <a:spLocks noChangeArrowheads="1"/>
            </p:cNvSpPr>
            <p:nvPr/>
          </p:nvSpPr>
          <p:spPr bwMode="auto">
            <a:xfrm>
              <a:off x="2711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67" name="Rectangle 31"/>
            <p:cNvSpPr>
              <a:spLocks noChangeArrowheads="1"/>
            </p:cNvSpPr>
            <p:nvPr/>
          </p:nvSpPr>
          <p:spPr bwMode="auto">
            <a:xfrm>
              <a:off x="2414" y="1598"/>
              <a:ext cx="309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68" name="Line 32"/>
            <p:cNvSpPr>
              <a:spLocks noChangeShapeType="1"/>
            </p:cNvSpPr>
            <p:nvPr/>
          </p:nvSpPr>
          <p:spPr bwMode="auto">
            <a:xfrm>
              <a:off x="2414" y="1598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69" name="Rectangle 33"/>
            <p:cNvSpPr>
              <a:spLocks noChangeArrowheads="1"/>
            </p:cNvSpPr>
            <p:nvPr/>
          </p:nvSpPr>
          <p:spPr bwMode="auto">
            <a:xfrm>
              <a:off x="2986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70" name="Rectangle 34"/>
            <p:cNvSpPr>
              <a:spLocks noChangeArrowheads="1"/>
            </p:cNvSpPr>
            <p:nvPr/>
          </p:nvSpPr>
          <p:spPr bwMode="auto">
            <a:xfrm>
              <a:off x="3105" y="1378"/>
              <a:ext cx="24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+ 0</a:t>
              </a:r>
              <a:endParaRPr lang="en-US" sz="2400" u="none" baseline="0"/>
            </a:p>
          </p:txBody>
        </p:sp>
        <p:sp>
          <p:nvSpPr>
            <p:cNvPr id="628771" name="Rectangle 35"/>
            <p:cNvSpPr>
              <a:spLocks noChangeArrowheads="1"/>
            </p:cNvSpPr>
            <p:nvPr/>
          </p:nvSpPr>
          <p:spPr bwMode="auto">
            <a:xfrm>
              <a:off x="3359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72" name="Rectangle 36"/>
            <p:cNvSpPr>
              <a:spLocks noChangeArrowheads="1"/>
            </p:cNvSpPr>
            <p:nvPr/>
          </p:nvSpPr>
          <p:spPr bwMode="auto">
            <a:xfrm>
              <a:off x="3061" y="1598"/>
              <a:ext cx="309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73" name="Line 37"/>
            <p:cNvSpPr>
              <a:spLocks noChangeShapeType="1"/>
            </p:cNvSpPr>
            <p:nvPr/>
          </p:nvSpPr>
          <p:spPr bwMode="auto">
            <a:xfrm>
              <a:off x="3061" y="1598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74" name="Rectangle 38"/>
            <p:cNvSpPr>
              <a:spLocks noChangeArrowheads="1"/>
            </p:cNvSpPr>
            <p:nvPr/>
          </p:nvSpPr>
          <p:spPr bwMode="auto">
            <a:xfrm>
              <a:off x="3672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75" name="Rectangle 39"/>
            <p:cNvSpPr>
              <a:spLocks noChangeArrowheads="1"/>
            </p:cNvSpPr>
            <p:nvPr/>
          </p:nvSpPr>
          <p:spPr bwMode="auto">
            <a:xfrm>
              <a:off x="3800" y="1378"/>
              <a:ext cx="24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+ 1</a:t>
              </a:r>
              <a:endParaRPr lang="en-US" sz="2400" u="none" baseline="0"/>
            </a:p>
          </p:txBody>
        </p:sp>
        <p:sp>
          <p:nvSpPr>
            <p:cNvPr id="628776" name="Rectangle 40"/>
            <p:cNvSpPr>
              <a:spLocks noChangeArrowheads="1"/>
            </p:cNvSpPr>
            <p:nvPr/>
          </p:nvSpPr>
          <p:spPr bwMode="auto">
            <a:xfrm>
              <a:off x="4054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77" name="Rectangle 41"/>
            <p:cNvSpPr>
              <a:spLocks noChangeArrowheads="1"/>
            </p:cNvSpPr>
            <p:nvPr/>
          </p:nvSpPr>
          <p:spPr bwMode="auto">
            <a:xfrm>
              <a:off x="3745" y="1598"/>
              <a:ext cx="320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78" name="Line 42"/>
            <p:cNvSpPr>
              <a:spLocks noChangeShapeType="1"/>
            </p:cNvSpPr>
            <p:nvPr/>
          </p:nvSpPr>
          <p:spPr bwMode="auto">
            <a:xfrm>
              <a:off x="3745" y="1598"/>
              <a:ext cx="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79" name="Rectangle 43"/>
            <p:cNvSpPr>
              <a:spLocks noChangeArrowheads="1"/>
            </p:cNvSpPr>
            <p:nvPr/>
          </p:nvSpPr>
          <p:spPr bwMode="auto">
            <a:xfrm>
              <a:off x="1156" y="1669"/>
              <a:ext cx="28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C S</a:t>
              </a:r>
              <a:endParaRPr lang="en-US" sz="2400" u="none" baseline="0"/>
            </a:p>
          </p:txBody>
        </p:sp>
        <p:sp>
          <p:nvSpPr>
            <p:cNvPr id="628780" name="Rectangle 44"/>
            <p:cNvSpPr>
              <a:spLocks noChangeArrowheads="1"/>
            </p:cNvSpPr>
            <p:nvPr/>
          </p:nvSpPr>
          <p:spPr bwMode="auto">
            <a:xfrm>
              <a:off x="1450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81" name="Rectangle 45"/>
            <p:cNvSpPr>
              <a:spLocks noChangeArrowheads="1"/>
            </p:cNvSpPr>
            <p:nvPr/>
          </p:nvSpPr>
          <p:spPr bwMode="auto">
            <a:xfrm>
              <a:off x="1738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82" name="Rectangle 46"/>
            <p:cNvSpPr>
              <a:spLocks noChangeArrowheads="1"/>
            </p:cNvSpPr>
            <p:nvPr/>
          </p:nvSpPr>
          <p:spPr bwMode="auto">
            <a:xfrm>
              <a:off x="1870" y="1669"/>
              <a:ext cx="23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0 0</a:t>
              </a:r>
              <a:endParaRPr lang="en-US" sz="2400" u="none" baseline="0"/>
            </a:p>
          </p:txBody>
        </p:sp>
        <p:sp>
          <p:nvSpPr>
            <p:cNvPr id="628783" name="Rectangle 47"/>
            <p:cNvSpPr>
              <a:spLocks noChangeArrowheads="1"/>
            </p:cNvSpPr>
            <p:nvPr/>
          </p:nvSpPr>
          <p:spPr bwMode="auto">
            <a:xfrm>
              <a:off x="2110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84" name="Rectangle 48"/>
            <p:cNvSpPr>
              <a:spLocks noChangeArrowheads="1"/>
            </p:cNvSpPr>
            <p:nvPr/>
          </p:nvSpPr>
          <p:spPr bwMode="auto">
            <a:xfrm>
              <a:off x="2339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85" name="Rectangle 49"/>
            <p:cNvSpPr>
              <a:spLocks noChangeArrowheads="1"/>
            </p:cNvSpPr>
            <p:nvPr/>
          </p:nvSpPr>
          <p:spPr bwMode="auto">
            <a:xfrm>
              <a:off x="2471" y="1669"/>
              <a:ext cx="23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0 1</a:t>
              </a:r>
              <a:endParaRPr lang="en-US" sz="2400" u="none" baseline="0"/>
            </a:p>
          </p:txBody>
        </p:sp>
        <p:sp>
          <p:nvSpPr>
            <p:cNvPr id="628786" name="Rectangle 50"/>
            <p:cNvSpPr>
              <a:spLocks noChangeArrowheads="1"/>
            </p:cNvSpPr>
            <p:nvPr/>
          </p:nvSpPr>
          <p:spPr bwMode="auto">
            <a:xfrm>
              <a:off x="2711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87" name="Rectangle 51"/>
            <p:cNvSpPr>
              <a:spLocks noChangeArrowheads="1"/>
            </p:cNvSpPr>
            <p:nvPr/>
          </p:nvSpPr>
          <p:spPr bwMode="auto">
            <a:xfrm>
              <a:off x="2986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88" name="Rectangle 52"/>
            <p:cNvSpPr>
              <a:spLocks noChangeArrowheads="1"/>
            </p:cNvSpPr>
            <p:nvPr/>
          </p:nvSpPr>
          <p:spPr bwMode="auto">
            <a:xfrm>
              <a:off x="3119" y="1669"/>
              <a:ext cx="23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0 1</a:t>
              </a:r>
              <a:endParaRPr lang="en-US" sz="2400" u="none" baseline="0"/>
            </a:p>
          </p:txBody>
        </p:sp>
        <p:sp>
          <p:nvSpPr>
            <p:cNvPr id="628789" name="Rectangle 53"/>
            <p:cNvSpPr>
              <a:spLocks noChangeArrowheads="1"/>
            </p:cNvSpPr>
            <p:nvPr/>
          </p:nvSpPr>
          <p:spPr bwMode="auto">
            <a:xfrm>
              <a:off x="3359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90" name="Rectangle 54"/>
            <p:cNvSpPr>
              <a:spLocks noChangeArrowheads="1"/>
            </p:cNvSpPr>
            <p:nvPr/>
          </p:nvSpPr>
          <p:spPr bwMode="auto">
            <a:xfrm>
              <a:off x="3672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91" name="Rectangle 55"/>
            <p:cNvSpPr>
              <a:spLocks noChangeArrowheads="1"/>
            </p:cNvSpPr>
            <p:nvPr/>
          </p:nvSpPr>
          <p:spPr bwMode="auto">
            <a:xfrm>
              <a:off x="3814" y="1669"/>
              <a:ext cx="23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1 0</a:t>
              </a:r>
              <a:endParaRPr lang="en-US" sz="2400" u="none" baseline="0"/>
            </a:p>
          </p:txBody>
        </p:sp>
        <p:sp>
          <p:nvSpPr>
            <p:cNvPr id="628792" name="Rectangle 56"/>
            <p:cNvSpPr>
              <a:spLocks noChangeArrowheads="1"/>
            </p:cNvSpPr>
            <p:nvPr/>
          </p:nvSpPr>
          <p:spPr bwMode="auto">
            <a:xfrm>
              <a:off x="4054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93" name="Rectangle 57"/>
            <p:cNvSpPr>
              <a:spLocks noChangeArrowheads="1"/>
            </p:cNvSpPr>
            <p:nvPr/>
          </p:nvSpPr>
          <p:spPr bwMode="auto">
            <a:xfrm>
              <a:off x="1056" y="1932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</p:grpSp>
      <p:grpSp>
        <p:nvGrpSpPr>
          <p:cNvPr id="628794" name="Group 58"/>
          <p:cNvGrpSpPr>
            <a:grpSpLocks/>
          </p:cNvGrpSpPr>
          <p:nvPr/>
        </p:nvGrpSpPr>
        <p:grpSpPr bwMode="auto">
          <a:xfrm>
            <a:off x="5257800" y="3733800"/>
            <a:ext cx="2354263" cy="2308225"/>
            <a:chOff x="3550" y="2544"/>
            <a:chExt cx="1483" cy="1454"/>
          </a:xfrm>
        </p:grpSpPr>
        <p:sp>
          <p:nvSpPr>
            <p:cNvPr id="628795" name="Rectangle 59"/>
            <p:cNvSpPr>
              <a:spLocks noChangeArrowheads="1"/>
            </p:cNvSpPr>
            <p:nvPr/>
          </p:nvSpPr>
          <p:spPr bwMode="auto">
            <a:xfrm>
              <a:off x="3690" y="2551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28796" name="Rectangle 60"/>
            <p:cNvSpPr>
              <a:spLocks noChangeArrowheads="1"/>
            </p:cNvSpPr>
            <p:nvPr/>
          </p:nvSpPr>
          <p:spPr bwMode="auto">
            <a:xfrm>
              <a:off x="3828" y="255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97" name="Rectangle 61"/>
            <p:cNvSpPr>
              <a:spLocks noChangeArrowheads="1"/>
            </p:cNvSpPr>
            <p:nvPr/>
          </p:nvSpPr>
          <p:spPr bwMode="auto">
            <a:xfrm>
              <a:off x="3961" y="2551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28798" name="Rectangle 62"/>
            <p:cNvSpPr>
              <a:spLocks noChangeArrowheads="1"/>
            </p:cNvSpPr>
            <p:nvPr/>
          </p:nvSpPr>
          <p:spPr bwMode="auto">
            <a:xfrm>
              <a:off x="4099" y="255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99" name="Rectangle 63"/>
            <p:cNvSpPr>
              <a:spLocks noChangeArrowheads="1"/>
            </p:cNvSpPr>
            <p:nvPr/>
          </p:nvSpPr>
          <p:spPr bwMode="auto">
            <a:xfrm>
              <a:off x="4308" y="2551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28800" name="Rectangle 64"/>
            <p:cNvSpPr>
              <a:spLocks noChangeArrowheads="1"/>
            </p:cNvSpPr>
            <p:nvPr/>
          </p:nvSpPr>
          <p:spPr bwMode="auto">
            <a:xfrm>
              <a:off x="4446" y="255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01" name="Rectangle 65"/>
            <p:cNvSpPr>
              <a:spLocks noChangeArrowheads="1"/>
            </p:cNvSpPr>
            <p:nvPr/>
          </p:nvSpPr>
          <p:spPr bwMode="auto">
            <a:xfrm>
              <a:off x="4760" y="2551"/>
              <a:ext cx="1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628802" name="Rectangle 66"/>
            <p:cNvSpPr>
              <a:spLocks noChangeArrowheads="1"/>
            </p:cNvSpPr>
            <p:nvPr/>
          </p:nvSpPr>
          <p:spPr bwMode="auto">
            <a:xfrm>
              <a:off x="4868" y="255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03" name="Rectangle 67"/>
            <p:cNvSpPr>
              <a:spLocks noChangeArrowheads="1"/>
            </p:cNvSpPr>
            <p:nvPr/>
          </p:nvSpPr>
          <p:spPr bwMode="auto">
            <a:xfrm>
              <a:off x="4152" y="2544"/>
              <a:ext cx="18" cy="2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04" name="Line 68"/>
            <p:cNvSpPr>
              <a:spLocks noChangeShapeType="1"/>
            </p:cNvSpPr>
            <p:nvPr/>
          </p:nvSpPr>
          <p:spPr bwMode="auto">
            <a:xfrm>
              <a:off x="4152" y="2544"/>
              <a:ext cx="1" cy="2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05" name="Rectangle 69"/>
            <p:cNvSpPr>
              <a:spLocks noChangeArrowheads="1"/>
            </p:cNvSpPr>
            <p:nvPr/>
          </p:nvSpPr>
          <p:spPr bwMode="auto">
            <a:xfrm>
              <a:off x="3711" y="283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06" name="Rectangle 70"/>
            <p:cNvSpPr>
              <a:spLocks noChangeArrowheads="1"/>
            </p:cNvSpPr>
            <p:nvPr/>
          </p:nvSpPr>
          <p:spPr bwMode="auto">
            <a:xfrm>
              <a:off x="3807" y="2836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07" name="Rectangle 71"/>
            <p:cNvSpPr>
              <a:spLocks noChangeArrowheads="1"/>
            </p:cNvSpPr>
            <p:nvPr/>
          </p:nvSpPr>
          <p:spPr bwMode="auto">
            <a:xfrm>
              <a:off x="3982" y="283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08" name="Rectangle 72"/>
            <p:cNvSpPr>
              <a:spLocks noChangeArrowheads="1"/>
            </p:cNvSpPr>
            <p:nvPr/>
          </p:nvSpPr>
          <p:spPr bwMode="auto">
            <a:xfrm>
              <a:off x="4078" y="2836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09" name="Rectangle 73"/>
            <p:cNvSpPr>
              <a:spLocks noChangeArrowheads="1"/>
            </p:cNvSpPr>
            <p:nvPr/>
          </p:nvSpPr>
          <p:spPr bwMode="auto">
            <a:xfrm>
              <a:off x="4329" y="283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10" name="Rectangle 74"/>
            <p:cNvSpPr>
              <a:spLocks noChangeArrowheads="1"/>
            </p:cNvSpPr>
            <p:nvPr/>
          </p:nvSpPr>
          <p:spPr bwMode="auto">
            <a:xfrm>
              <a:off x="4425" y="2836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11" name="Rectangle 75"/>
            <p:cNvSpPr>
              <a:spLocks noChangeArrowheads="1"/>
            </p:cNvSpPr>
            <p:nvPr/>
          </p:nvSpPr>
          <p:spPr bwMode="auto">
            <a:xfrm>
              <a:off x="4766" y="283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12" name="Rectangle 76"/>
            <p:cNvSpPr>
              <a:spLocks noChangeArrowheads="1"/>
            </p:cNvSpPr>
            <p:nvPr/>
          </p:nvSpPr>
          <p:spPr bwMode="auto">
            <a:xfrm>
              <a:off x="4862" y="2836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13" name="Rectangle 77"/>
            <p:cNvSpPr>
              <a:spLocks noChangeArrowheads="1"/>
            </p:cNvSpPr>
            <p:nvPr/>
          </p:nvSpPr>
          <p:spPr bwMode="auto">
            <a:xfrm>
              <a:off x="3619" y="2812"/>
              <a:ext cx="274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14" name="Line 78"/>
            <p:cNvSpPr>
              <a:spLocks noChangeShapeType="1"/>
            </p:cNvSpPr>
            <p:nvPr/>
          </p:nvSpPr>
          <p:spPr bwMode="auto">
            <a:xfrm>
              <a:off x="3619" y="2812"/>
              <a:ext cx="27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15" name="Rectangle 79"/>
            <p:cNvSpPr>
              <a:spLocks noChangeArrowheads="1"/>
            </p:cNvSpPr>
            <p:nvPr/>
          </p:nvSpPr>
          <p:spPr bwMode="auto">
            <a:xfrm>
              <a:off x="3893" y="2812"/>
              <a:ext cx="1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16" name="Line 80"/>
            <p:cNvSpPr>
              <a:spLocks noChangeShapeType="1"/>
            </p:cNvSpPr>
            <p:nvPr/>
          </p:nvSpPr>
          <p:spPr bwMode="auto">
            <a:xfrm>
              <a:off x="3893" y="2812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17" name="Line 81"/>
            <p:cNvSpPr>
              <a:spLocks noChangeShapeType="1"/>
            </p:cNvSpPr>
            <p:nvPr/>
          </p:nvSpPr>
          <p:spPr bwMode="auto">
            <a:xfrm>
              <a:off x="3893" y="2812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18" name="Rectangle 82"/>
            <p:cNvSpPr>
              <a:spLocks noChangeArrowheads="1"/>
            </p:cNvSpPr>
            <p:nvPr/>
          </p:nvSpPr>
          <p:spPr bwMode="auto">
            <a:xfrm>
              <a:off x="3911" y="2812"/>
              <a:ext cx="241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19" name="Line 83"/>
            <p:cNvSpPr>
              <a:spLocks noChangeShapeType="1"/>
            </p:cNvSpPr>
            <p:nvPr/>
          </p:nvSpPr>
          <p:spPr bwMode="auto">
            <a:xfrm>
              <a:off x="3911" y="2812"/>
              <a:ext cx="2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20" name="Rectangle 84"/>
            <p:cNvSpPr>
              <a:spLocks noChangeArrowheads="1"/>
            </p:cNvSpPr>
            <p:nvPr/>
          </p:nvSpPr>
          <p:spPr bwMode="auto">
            <a:xfrm>
              <a:off x="4152" y="2812"/>
              <a:ext cx="1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21" name="Line 85"/>
            <p:cNvSpPr>
              <a:spLocks noChangeShapeType="1"/>
            </p:cNvSpPr>
            <p:nvPr/>
          </p:nvSpPr>
          <p:spPr bwMode="auto">
            <a:xfrm>
              <a:off x="4152" y="2812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22" name="Line 86"/>
            <p:cNvSpPr>
              <a:spLocks noChangeShapeType="1"/>
            </p:cNvSpPr>
            <p:nvPr/>
          </p:nvSpPr>
          <p:spPr bwMode="auto">
            <a:xfrm>
              <a:off x="4152" y="2812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23" name="Rectangle 87"/>
            <p:cNvSpPr>
              <a:spLocks noChangeArrowheads="1"/>
            </p:cNvSpPr>
            <p:nvPr/>
          </p:nvSpPr>
          <p:spPr bwMode="auto">
            <a:xfrm>
              <a:off x="4170" y="2812"/>
              <a:ext cx="420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24" name="Line 88"/>
            <p:cNvSpPr>
              <a:spLocks noChangeShapeType="1"/>
            </p:cNvSpPr>
            <p:nvPr/>
          </p:nvSpPr>
          <p:spPr bwMode="auto">
            <a:xfrm>
              <a:off x="4170" y="2812"/>
              <a:ext cx="4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25" name="Rectangle 89"/>
            <p:cNvSpPr>
              <a:spLocks noChangeArrowheads="1"/>
            </p:cNvSpPr>
            <p:nvPr/>
          </p:nvSpPr>
          <p:spPr bwMode="auto">
            <a:xfrm>
              <a:off x="4590" y="2812"/>
              <a:ext cx="17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26" name="Line 90"/>
            <p:cNvSpPr>
              <a:spLocks noChangeShapeType="1"/>
            </p:cNvSpPr>
            <p:nvPr/>
          </p:nvSpPr>
          <p:spPr bwMode="auto">
            <a:xfrm>
              <a:off x="4590" y="2812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27" name="Line 91"/>
            <p:cNvSpPr>
              <a:spLocks noChangeShapeType="1"/>
            </p:cNvSpPr>
            <p:nvPr/>
          </p:nvSpPr>
          <p:spPr bwMode="auto">
            <a:xfrm>
              <a:off x="4590" y="2812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28" name="Rectangle 92"/>
            <p:cNvSpPr>
              <a:spLocks noChangeArrowheads="1"/>
            </p:cNvSpPr>
            <p:nvPr/>
          </p:nvSpPr>
          <p:spPr bwMode="auto">
            <a:xfrm>
              <a:off x="4607" y="2812"/>
              <a:ext cx="42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29" name="Line 93"/>
            <p:cNvSpPr>
              <a:spLocks noChangeShapeType="1"/>
            </p:cNvSpPr>
            <p:nvPr/>
          </p:nvSpPr>
          <p:spPr bwMode="auto">
            <a:xfrm>
              <a:off x="4607" y="2812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30" name="Rectangle 94"/>
            <p:cNvSpPr>
              <a:spLocks noChangeArrowheads="1"/>
            </p:cNvSpPr>
            <p:nvPr/>
          </p:nvSpPr>
          <p:spPr bwMode="auto">
            <a:xfrm>
              <a:off x="4152" y="2828"/>
              <a:ext cx="18" cy="2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31" name="Line 95"/>
            <p:cNvSpPr>
              <a:spLocks noChangeShapeType="1"/>
            </p:cNvSpPr>
            <p:nvPr/>
          </p:nvSpPr>
          <p:spPr bwMode="auto">
            <a:xfrm>
              <a:off x="4152" y="2828"/>
              <a:ext cx="1" cy="2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32" name="Rectangle 96"/>
            <p:cNvSpPr>
              <a:spLocks noChangeArrowheads="1"/>
            </p:cNvSpPr>
            <p:nvPr/>
          </p:nvSpPr>
          <p:spPr bwMode="auto">
            <a:xfrm>
              <a:off x="3711" y="3103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33" name="Rectangle 97"/>
            <p:cNvSpPr>
              <a:spLocks noChangeArrowheads="1"/>
            </p:cNvSpPr>
            <p:nvPr/>
          </p:nvSpPr>
          <p:spPr bwMode="auto">
            <a:xfrm>
              <a:off x="3807" y="3103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34" name="Rectangle 98"/>
            <p:cNvSpPr>
              <a:spLocks noChangeArrowheads="1"/>
            </p:cNvSpPr>
            <p:nvPr/>
          </p:nvSpPr>
          <p:spPr bwMode="auto">
            <a:xfrm>
              <a:off x="3982" y="3103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835" name="Rectangle 99"/>
            <p:cNvSpPr>
              <a:spLocks noChangeArrowheads="1"/>
            </p:cNvSpPr>
            <p:nvPr/>
          </p:nvSpPr>
          <p:spPr bwMode="auto">
            <a:xfrm>
              <a:off x="4078" y="3103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36" name="Rectangle 100"/>
            <p:cNvSpPr>
              <a:spLocks noChangeArrowheads="1"/>
            </p:cNvSpPr>
            <p:nvPr/>
          </p:nvSpPr>
          <p:spPr bwMode="auto">
            <a:xfrm>
              <a:off x="4329" y="3103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37" name="Rectangle 101"/>
            <p:cNvSpPr>
              <a:spLocks noChangeArrowheads="1"/>
            </p:cNvSpPr>
            <p:nvPr/>
          </p:nvSpPr>
          <p:spPr bwMode="auto">
            <a:xfrm>
              <a:off x="4425" y="3103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38" name="Rectangle 102"/>
            <p:cNvSpPr>
              <a:spLocks noChangeArrowheads="1"/>
            </p:cNvSpPr>
            <p:nvPr/>
          </p:nvSpPr>
          <p:spPr bwMode="auto">
            <a:xfrm>
              <a:off x="4766" y="3103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839" name="Rectangle 103"/>
            <p:cNvSpPr>
              <a:spLocks noChangeArrowheads="1"/>
            </p:cNvSpPr>
            <p:nvPr/>
          </p:nvSpPr>
          <p:spPr bwMode="auto">
            <a:xfrm>
              <a:off x="4862" y="3103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40" name="Rectangle 104"/>
            <p:cNvSpPr>
              <a:spLocks noChangeArrowheads="1"/>
            </p:cNvSpPr>
            <p:nvPr/>
          </p:nvSpPr>
          <p:spPr bwMode="auto">
            <a:xfrm>
              <a:off x="4152" y="3096"/>
              <a:ext cx="18" cy="26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41" name="Line 105"/>
            <p:cNvSpPr>
              <a:spLocks noChangeShapeType="1"/>
            </p:cNvSpPr>
            <p:nvPr/>
          </p:nvSpPr>
          <p:spPr bwMode="auto">
            <a:xfrm>
              <a:off x="4152" y="3096"/>
              <a:ext cx="1" cy="2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42" name="Rectangle 106"/>
            <p:cNvSpPr>
              <a:spLocks noChangeArrowheads="1"/>
            </p:cNvSpPr>
            <p:nvPr/>
          </p:nvSpPr>
          <p:spPr bwMode="auto">
            <a:xfrm>
              <a:off x="3711" y="337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843" name="Rectangle 107"/>
            <p:cNvSpPr>
              <a:spLocks noChangeArrowheads="1"/>
            </p:cNvSpPr>
            <p:nvPr/>
          </p:nvSpPr>
          <p:spPr bwMode="auto">
            <a:xfrm>
              <a:off x="3807" y="337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44" name="Rectangle 108"/>
            <p:cNvSpPr>
              <a:spLocks noChangeArrowheads="1"/>
            </p:cNvSpPr>
            <p:nvPr/>
          </p:nvSpPr>
          <p:spPr bwMode="auto">
            <a:xfrm>
              <a:off x="3982" y="337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45" name="Rectangle 109"/>
            <p:cNvSpPr>
              <a:spLocks noChangeArrowheads="1"/>
            </p:cNvSpPr>
            <p:nvPr/>
          </p:nvSpPr>
          <p:spPr bwMode="auto">
            <a:xfrm>
              <a:off x="4078" y="337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46" name="Rectangle 110"/>
            <p:cNvSpPr>
              <a:spLocks noChangeArrowheads="1"/>
            </p:cNvSpPr>
            <p:nvPr/>
          </p:nvSpPr>
          <p:spPr bwMode="auto">
            <a:xfrm>
              <a:off x="4329" y="337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47" name="Rectangle 111"/>
            <p:cNvSpPr>
              <a:spLocks noChangeArrowheads="1"/>
            </p:cNvSpPr>
            <p:nvPr/>
          </p:nvSpPr>
          <p:spPr bwMode="auto">
            <a:xfrm>
              <a:off x="4425" y="337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48" name="Rectangle 112"/>
            <p:cNvSpPr>
              <a:spLocks noChangeArrowheads="1"/>
            </p:cNvSpPr>
            <p:nvPr/>
          </p:nvSpPr>
          <p:spPr bwMode="auto">
            <a:xfrm>
              <a:off x="4766" y="337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849" name="Rectangle 113"/>
            <p:cNvSpPr>
              <a:spLocks noChangeArrowheads="1"/>
            </p:cNvSpPr>
            <p:nvPr/>
          </p:nvSpPr>
          <p:spPr bwMode="auto">
            <a:xfrm>
              <a:off x="4862" y="337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50" name="Rectangle 114"/>
            <p:cNvSpPr>
              <a:spLocks noChangeArrowheads="1"/>
            </p:cNvSpPr>
            <p:nvPr/>
          </p:nvSpPr>
          <p:spPr bwMode="auto">
            <a:xfrm>
              <a:off x="4152" y="3363"/>
              <a:ext cx="18" cy="2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51" name="Line 115"/>
            <p:cNvSpPr>
              <a:spLocks noChangeShapeType="1"/>
            </p:cNvSpPr>
            <p:nvPr/>
          </p:nvSpPr>
          <p:spPr bwMode="auto">
            <a:xfrm>
              <a:off x="4152" y="3363"/>
              <a:ext cx="1" cy="2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52" name="Rectangle 116"/>
            <p:cNvSpPr>
              <a:spLocks noChangeArrowheads="1"/>
            </p:cNvSpPr>
            <p:nvPr/>
          </p:nvSpPr>
          <p:spPr bwMode="auto">
            <a:xfrm>
              <a:off x="3711" y="3638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853" name="Rectangle 117"/>
            <p:cNvSpPr>
              <a:spLocks noChangeArrowheads="1"/>
            </p:cNvSpPr>
            <p:nvPr/>
          </p:nvSpPr>
          <p:spPr bwMode="auto">
            <a:xfrm>
              <a:off x="3807" y="363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54" name="Rectangle 118"/>
            <p:cNvSpPr>
              <a:spLocks noChangeArrowheads="1"/>
            </p:cNvSpPr>
            <p:nvPr/>
          </p:nvSpPr>
          <p:spPr bwMode="auto">
            <a:xfrm>
              <a:off x="3982" y="3638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855" name="Rectangle 119"/>
            <p:cNvSpPr>
              <a:spLocks noChangeArrowheads="1"/>
            </p:cNvSpPr>
            <p:nvPr/>
          </p:nvSpPr>
          <p:spPr bwMode="auto">
            <a:xfrm>
              <a:off x="4078" y="363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56" name="Rectangle 120"/>
            <p:cNvSpPr>
              <a:spLocks noChangeArrowheads="1"/>
            </p:cNvSpPr>
            <p:nvPr/>
          </p:nvSpPr>
          <p:spPr bwMode="auto">
            <a:xfrm>
              <a:off x="4329" y="3638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857" name="Rectangle 121"/>
            <p:cNvSpPr>
              <a:spLocks noChangeArrowheads="1"/>
            </p:cNvSpPr>
            <p:nvPr/>
          </p:nvSpPr>
          <p:spPr bwMode="auto">
            <a:xfrm>
              <a:off x="4425" y="363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58" name="Rectangle 122"/>
            <p:cNvSpPr>
              <a:spLocks noChangeArrowheads="1"/>
            </p:cNvSpPr>
            <p:nvPr/>
          </p:nvSpPr>
          <p:spPr bwMode="auto">
            <a:xfrm>
              <a:off x="4766" y="3638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59" name="Rectangle 123"/>
            <p:cNvSpPr>
              <a:spLocks noChangeArrowheads="1"/>
            </p:cNvSpPr>
            <p:nvPr/>
          </p:nvSpPr>
          <p:spPr bwMode="auto">
            <a:xfrm>
              <a:off x="4862" y="363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60" name="Rectangle 124"/>
            <p:cNvSpPr>
              <a:spLocks noChangeArrowheads="1"/>
            </p:cNvSpPr>
            <p:nvPr/>
          </p:nvSpPr>
          <p:spPr bwMode="auto">
            <a:xfrm>
              <a:off x="4152" y="3631"/>
              <a:ext cx="18" cy="26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61" name="Line 125"/>
            <p:cNvSpPr>
              <a:spLocks noChangeShapeType="1"/>
            </p:cNvSpPr>
            <p:nvPr/>
          </p:nvSpPr>
          <p:spPr bwMode="auto">
            <a:xfrm>
              <a:off x="4152" y="3631"/>
              <a:ext cx="1" cy="2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62" name="Rectangle 126"/>
            <p:cNvSpPr>
              <a:spLocks noChangeArrowheads="1"/>
            </p:cNvSpPr>
            <p:nvPr/>
          </p:nvSpPr>
          <p:spPr bwMode="auto">
            <a:xfrm>
              <a:off x="3550" y="3902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06BCCE5E-A326-41A0-9E1D-D0D0B8405439}" type="slidenum">
              <a:rPr lang="en-US"/>
              <a:pPr/>
              <a:t>7</a:t>
            </a:fld>
            <a:endParaRPr lang="en-US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Logic Simplification: Half-Adder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The K-Map for S, C is:</a:t>
            </a:r>
          </a:p>
          <a:p>
            <a:pPr marL="342900" indent="-34290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This is a pretty trivial map!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By inspection:</a:t>
            </a:r>
          </a:p>
          <a:p>
            <a:pPr marL="342900" indent="-342900">
              <a:lnSpc>
                <a:spcPct val="90000"/>
              </a:lnSpc>
            </a:pPr>
            <a:endParaRPr lang="en-US" sz="240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40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40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80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and</a:t>
            </a:r>
          </a:p>
          <a:p>
            <a:pPr marL="342900" indent="-342900">
              <a:lnSpc>
                <a:spcPct val="90000"/>
              </a:lnSpc>
            </a:pPr>
            <a:endParaRPr lang="en-US" sz="240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40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40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These equations lead to several implementations. </a:t>
            </a:r>
          </a:p>
          <a:p>
            <a:pPr marL="342900" indent="-342900">
              <a:lnSpc>
                <a:spcPct val="90000"/>
              </a:lnSpc>
            </a:pPr>
            <a:endParaRPr lang="en-US" sz="2400"/>
          </a:p>
        </p:txBody>
      </p:sp>
      <p:grpSp>
        <p:nvGrpSpPr>
          <p:cNvPr id="629764" name="Group 4"/>
          <p:cNvGrpSpPr>
            <a:grpSpLocks/>
          </p:cNvGrpSpPr>
          <p:nvPr/>
        </p:nvGrpSpPr>
        <p:grpSpPr bwMode="auto">
          <a:xfrm>
            <a:off x="5029200" y="1379538"/>
            <a:ext cx="3300413" cy="1497012"/>
            <a:chOff x="1252" y="61"/>
            <a:chExt cx="2079" cy="943"/>
          </a:xfrm>
        </p:grpSpPr>
        <p:sp>
          <p:nvSpPr>
            <p:cNvPr id="629765" name="Rectangle 5"/>
            <p:cNvSpPr>
              <a:spLocks noChangeArrowheads="1"/>
            </p:cNvSpPr>
            <p:nvPr/>
          </p:nvSpPr>
          <p:spPr bwMode="auto">
            <a:xfrm>
              <a:off x="1918" y="102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u="none" baseline="0">
                  <a:solidFill>
                    <a:srgbClr val="000000"/>
                  </a:solidFill>
                  <a:latin typeface="Arial" pitchFamily="34" charset="0"/>
                </a:rPr>
                <a:t>Y</a:t>
              </a:r>
              <a:endParaRPr lang="en-US" sz="2400" u="none" baseline="0"/>
            </a:p>
          </p:txBody>
        </p:sp>
        <p:sp>
          <p:nvSpPr>
            <p:cNvPr id="629766" name="Freeform 6"/>
            <p:cNvSpPr>
              <a:spLocks/>
            </p:cNvSpPr>
            <p:nvPr/>
          </p:nvSpPr>
          <p:spPr bwMode="auto">
            <a:xfrm>
              <a:off x="1461" y="333"/>
              <a:ext cx="657" cy="6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60"/>
                </a:cxn>
                <a:cxn ang="0">
                  <a:pos x="657" y="660"/>
                </a:cxn>
                <a:cxn ang="0">
                  <a:pos x="657" y="0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655" y="8"/>
                </a:cxn>
                <a:cxn ang="0">
                  <a:pos x="649" y="3"/>
                </a:cxn>
                <a:cxn ang="0">
                  <a:pos x="649" y="657"/>
                </a:cxn>
                <a:cxn ang="0">
                  <a:pos x="655" y="652"/>
                </a:cxn>
                <a:cxn ang="0">
                  <a:pos x="3" y="652"/>
                </a:cxn>
                <a:cxn ang="0">
                  <a:pos x="8" y="657"/>
                </a:cxn>
                <a:cxn ang="0">
                  <a:pos x="8" y="3"/>
                </a:cxn>
                <a:cxn ang="0">
                  <a:pos x="3" y="8"/>
                </a:cxn>
                <a:cxn ang="0">
                  <a:pos x="0" y="0"/>
                </a:cxn>
              </a:cxnLst>
              <a:rect l="0" t="0" r="r" b="b"/>
              <a:pathLst>
                <a:path w="657" h="660">
                  <a:moveTo>
                    <a:pt x="0" y="0"/>
                  </a:moveTo>
                  <a:lnTo>
                    <a:pt x="0" y="660"/>
                  </a:lnTo>
                  <a:lnTo>
                    <a:pt x="657" y="660"/>
                  </a:lnTo>
                  <a:lnTo>
                    <a:pt x="657" y="0"/>
                  </a:lnTo>
                  <a:lnTo>
                    <a:pt x="0" y="0"/>
                  </a:lnTo>
                  <a:lnTo>
                    <a:pt x="3" y="8"/>
                  </a:lnTo>
                  <a:lnTo>
                    <a:pt x="655" y="8"/>
                  </a:lnTo>
                  <a:lnTo>
                    <a:pt x="649" y="3"/>
                  </a:lnTo>
                  <a:lnTo>
                    <a:pt x="649" y="657"/>
                  </a:lnTo>
                  <a:lnTo>
                    <a:pt x="655" y="652"/>
                  </a:lnTo>
                  <a:lnTo>
                    <a:pt x="3" y="652"/>
                  </a:lnTo>
                  <a:lnTo>
                    <a:pt x="8" y="657"/>
                  </a:lnTo>
                  <a:lnTo>
                    <a:pt x="8" y="3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767" name="Rectangle 7"/>
            <p:cNvSpPr>
              <a:spLocks noChangeArrowheads="1"/>
            </p:cNvSpPr>
            <p:nvPr/>
          </p:nvSpPr>
          <p:spPr bwMode="auto">
            <a:xfrm>
              <a:off x="1263" y="721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u="none" baseline="0">
                  <a:solidFill>
                    <a:srgbClr val="000000"/>
                  </a:solidFill>
                  <a:latin typeface="Arial" pitchFamily="34" charset="0"/>
                </a:rPr>
                <a:t>X</a:t>
              </a:r>
              <a:endParaRPr lang="en-US" sz="2400" u="none" baseline="0"/>
            </a:p>
          </p:txBody>
        </p:sp>
        <p:sp>
          <p:nvSpPr>
            <p:cNvPr id="629768" name="Freeform 8"/>
            <p:cNvSpPr>
              <a:spLocks/>
            </p:cNvSpPr>
            <p:nvPr/>
          </p:nvSpPr>
          <p:spPr bwMode="auto">
            <a:xfrm>
              <a:off x="1788" y="165"/>
              <a:ext cx="11" cy="839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3"/>
                </a:cxn>
                <a:cxn ang="0">
                  <a:pos x="9" y="3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836"/>
                </a:cxn>
                <a:cxn ang="0">
                  <a:pos x="3" y="836"/>
                </a:cxn>
                <a:cxn ang="0">
                  <a:pos x="3" y="839"/>
                </a:cxn>
                <a:cxn ang="0">
                  <a:pos x="9" y="839"/>
                </a:cxn>
                <a:cxn ang="0">
                  <a:pos x="9" y="836"/>
                </a:cxn>
                <a:cxn ang="0">
                  <a:pos x="11" y="836"/>
                </a:cxn>
                <a:cxn ang="0">
                  <a:pos x="11" y="833"/>
                </a:cxn>
                <a:cxn ang="0">
                  <a:pos x="11" y="6"/>
                </a:cxn>
              </a:cxnLst>
              <a:rect l="0" t="0" r="r" b="b"/>
              <a:pathLst>
                <a:path w="11" h="839">
                  <a:moveTo>
                    <a:pt x="11" y="6"/>
                  </a:moveTo>
                  <a:lnTo>
                    <a:pt x="11" y="3"/>
                  </a:lnTo>
                  <a:lnTo>
                    <a:pt x="9" y="3"/>
                  </a:lnTo>
                  <a:lnTo>
                    <a:pt x="9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836"/>
                  </a:lnTo>
                  <a:lnTo>
                    <a:pt x="3" y="836"/>
                  </a:lnTo>
                  <a:lnTo>
                    <a:pt x="3" y="839"/>
                  </a:lnTo>
                  <a:lnTo>
                    <a:pt x="9" y="839"/>
                  </a:lnTo>
                  <a:lnTo>
                    <a:pt x="9" y="836"/>
                  </a:lnTo>
                  <a:lnTo>
                    <a:pt x="11" y="836"/>
                  </a:lnTo>
                  <a:lnTo>
                    <a:pt x="11" y="833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769" name="Freeform 9"/>
            <p:cNvSpPr>
              <a:spLocks/>
            </p:cNvSpPr>
            <p:nvPr/>
          </p:nvSpPr>
          <p:spPr bwMode="auto">
            <a:xfrm>
              <a:off x="1252" y="663"/>
              <a:ext cx="875" cy="1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8"/>
                </a:cxn>
                <a:cxn ang="0">
                  <a:pos x="3" y="11"/>
                </a:cxn>
                <a:cxn ang="0">
                  <a:pos x="872" y="11"/>
                </a:cxn>
                <a:cxn ang="0">
                  <a:pos x="872" y="8"/>
                </a:cxn>
                <a:cxn ang="0">
                  <a:pos x="875" y="8"/>
                </a:cxn>
                <a:cxn ang="0">
                  <a:pos x="875" y="3"/>
                </a:cxn>
                <a:cxn ang="0">
                  <a:pos x="872" y="3"/>
                </a:cxn>
                <a:cxn ang="0">
                  <a:pos x="872" y="0"/>
                </a:cxn>
                <a:cxn ang="0">
                  <a:pos x="869" y="0"/>
                </a:cxn>
                <a:cxn ang="0">
                  <a:pos x="6" y="0"/>
                </a:cxn>
              </a:cxnLst>
              <a:rect l="0" t="0" r="r" b="b"/>
              <a:pathLst>
                <a:path w="875" h="11">
                  <a:moveTo>
                    <a:pt x="6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11"/>
                  </a:lnTo>
                  <a:lnTo>
                    <a:pt x="872" y="11"/>
                  </a:lnTo>
                  <a:lnTo>
                    <a:pt x="872" y="8"/>
                  </a:lnTo>
                  <a:lnTo>
                    <a:pt x="875" y="8"/>
                  </a:lnTo>
                  <a:lnTo>
                    <a:pt x="875" y="3"/>
                  </a:lnTo>
                  <a:lnTo>
                    <a:pt x="872" y="3"/>
                  </a:lnTo>
                  <a:lnTo>
                    <a:pt x="872" y="0"/>
                  </a:lnTo>
                  <a:lnTo>
                    <a:pt x="869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770" name="Rectangle 10"/>
            <p:cNvSpPr>
              <a:spLocks noChangeArrowheads="1"/>
            </p:cNvSpPr>
            <p:nvPr/>
          </p:nvSpPr>
          <p:spPr bwMode="auto">
            <a:xfrm>
              <a:off x="1711" y="539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2400" u="none" baseline="0"/>
            </a:p>
          </p:txBody>
        </p:sp>
        <p:sp>
          <p:nvSpPr>
            <p:cNvPr id="629771" name="Rectangle 11"/>
            <p:cNvSpPr>
              <a:spLocks noChangeArrowheads="1"/>
            </p:cNvSpPr>
            <p:nvPr/>
          </p:nvSpPr>
          <p:spPr bwMode="auto">
            <a:xfrm>
              <a:off x="2041" y="539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2400" u="none" baseline="0"/>
            </a:p>
          </p:txBody>
        </p:sp>
        <p:sp>
          <p:nvSpPr>
            <p:cNvPr id="629772" name="Rectangle 12"/>
            <p:cNvSpPr>
              <a:spLocks noChangeArrowheads="1"/>
            </p:cNvSpPr>
            <p:nvPr/>
          </p:nvSpPr>
          <p:spPr bwMode="auto">
            <a:xfrm>
              <a:off x="2041" y="82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3</a:t>
              </a:r>
              <a:endParaRPr lang="en-US" sz="2400" u="none" baseline="0"/>
            </a:p>
          </p:txBody>
        </p:sp>
        <p:sp>
          <p:nvSpPr>
            <p:cNvPr id="629773" name="Rectangle 13"/>
            <p:cNvSpPr>
              <a:spLocks noChangeArrowheads="1"/>
            </p:cNvSpPr>
            <p:nvPr/>
          </p:nvSpPr>
          <p:spPr bwMode="auto">
            <a:xfrm>
              <a:off x="1711" y="82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 sz="2400" u="none" baseline="0"/>
            </a:p>
          </p:txBody>
        </p:sp>
        <p:sp>
          <p:nvSpPr>
            <p:cNvPr id="629774" name="Rectangle 14"/>
            <p:cNvSpPr>
              <a:spLocks noChangeArrowheads="1"/>
            </p:cNvSpPr>
            <p:nvPr/>
          </p:nvSpPr>
          <p:spPr bwMode="auto">
            <a:xfrm>
              <a:off x="1588" y="699"/>
              <a:ext cx="1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2400" u="none" baseline="0"/>
            </a:p>
          </p:txBody>
        </p:sp>
        <p:sp>
          <p:nvSpPr>
            <p:cNvPr id="629775" name="Rectangle 15"/>
            <p:cNvSpPr>
              <a:spLocks noChangeArrowheads="1"/>
            </p:cNvSpPr>
            <p:nvPr/>
          </p:nvSpPr>
          <p:spPr bwMode="auto">
            <a:xfrm>
              <a:off x="1918" y="410"/>
              <a:ext cx="1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2400" u="none" baseline="0"/>
            </a:p>
          </p:txBody>
        </p:sp>
        <p:sp>
          <p:nvSpPr>
            <p:cNvPr id="629776" name="Rectangle 16"/>
            <p:cNvSpPr>
              <a:spLocks noChangeArrowheads="1"/>
            </p:cNvSpPr>
            <p:nvPr/>
          </p:nvSpPr>
          <p:spPr bwMode="auto">
            <a:xfrm>
              <a:off x="1258" y="61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u="none" baseline="0">
                  <a:solidFill>
                    <a:srgbClr val="000000"/>
                  </a:solidFill>
                  <a:latin typeface="Arial" pitchFamily="34" charset="0"/>
                </a:rPr>
                <a:t>S</a:t>
              </a:r>
              <a:endParaRPr lang="en-US" sz="2400" u="none" baseline="0"/>
            </a:p>
          </p:txBody>
        </p:sp>
        <p:sp>
          <p:nvSpPr>
            <p:cNvPr id="629777" name="Rectangle 17"/>
            <p:cNvSpPr>
              <a:spLocks noChangeArrowheads="1"/>
            </p:cNvSpPr>
            <p:nvPr/>
          </p:nvSpPr>
          <p:spPr bwMode="auto">
            <a:xfrm>
              <a:off x="3120" y="102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u="none" baseline="0">
                  <a:solidFill>
                    <a:srgbClr val="000000"/>
                  </a:solidFill>
                  <a:latin typeface="Arial" pitchFamily="34" charset="0"/>
                </a:rPr>
                <a:t>Y</a:t>
              </a:r>
              <a:endParaRPr lang="en-US" sz="2400" u="none" baseline="0"/>
            </a:p>
          </p:txBody>
        </p:sp>
        <p:sp>
          <p:nvSpPr>
            <p:cNvPr id="629778" name="Freeform 18"/>
            <p:cNvSpPr>
              <a:spLocks/>
            </p:cNvSpPr>
            <p:nvPr/>
          </p:nvSpPr>
          <p:spPr bwMode="auto">
            <a:xfrm>
              <a:off x="2663" y="333"/>
              <a:ext cx="657" cy="6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60"/>
                </a:cxn>
                <a:cxn ang="0">
                  <a:pos x="657" y="660"/>
                </a:cxn>
                <a:cxn ang="0">
                  <a:pos x="657" y="0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655" y="8"/>
                </a:cxn>
                <a:cxn ang="0">
                  <a:pos x="649" y="3"/>
                </a:cxn>
                <a:cxn ang="0">
                  <a:pos x="649" y="657"/>
                </a:cxn>
                <a:cxn ang="0">
                  <a:pos x="655" y="652"/>
                </a:cxn>
                <a:cxn ang="0">
                  <a:pos x="3" y="652"/>
                </a:cxn>
                <a:cxn ang="0">
                  <a:pos x="8" y="657"/>
                </a:cxn>
                <a:cxn ang="0">
                  <a:pos x="8" y="3"/>
                </a:cxn>
                <a:cxn ang="0">
                  <a:pos x="3" y="8"/>
                </a:cxn>
                <a:cxn ang="0">
                  <a:pos x="0" y="0"/>
                </a:cxn>
              </a:cxnLst>
              <a:rect l="0" t="0" r="r" b="b"/>
              <a:pathLst>
                <a:path w="657" h="660">
                  <a:moveTo>
                    <a:pt x="0" y="0"/>
                  </a:moveTo>
                  <a:lnTo>
                    <a:pt x="0" y="660"/>
                  </a:lnTo>
                  <a:lnTo>
                    <a:pt x="657" y="660"/>
                  </a:lnTo>
                  <a:lnTo>
                    <a:pt x="657" y="0"/>
                  </a:lnTo>
                  <a:lnTo>
                    <a:pt x="0" y="0"/>
                  </a:lnTo>
                  <a:lnTo>
                    <a:pt x="3" y="8"/>
                  </a:lnTo>
                  <a:lnTo>
                    <a:pt x="655" y="8"/>
                  </a:lnTo>
                  <a:lnTo>
                    <a:pt x="649" y="3"/>
                  </a:lnTo>
                  <a:lnTo>
                    <a:pt x="649" y="657"/>
                  </a:lnTo>
                  <a:lnTo>
                    <a:pt x="655" y="652"/>
                  </a:lnTo>
                  <a:lnTo>
                    <a:pt x="3" y="652"/>
                  </a:lnTo>
                  <a:lnTo>
                    <a:pt x="8" y="657"/>
                  </a:lnTo>
                  <a:lnTo>
                    <a:pt x="8" y="3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779" name="Rectangle 19"/>
            <p:cNvSpPr>
              <a:spLocks noChangeArrowheads="1"/>
            </p:cNvSpPr>
            <p:nvPr/>
          </p:nvSpPr>
          <p:spPr bwMode="auto">
            <a:xfrm>
              <a:off x="2465" y="721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u="none" baseline="0">
                  <a:solidFill>
                    <a:srgbClr val="000000"/>
                  </a:solidFill>
                  <a:latin typeface="Arial" pitchFamily="34" charset="0"/>
                </a:rPr>
                <a:t>X</a:t>
              </a:r>
              <a:endParaRPr lang="en-US" sz="2400" u="none" baseline="0"/>
            </a:p>
          </p:txBody>
        </p:sp>
        <p:sp>
          <p:nvSpPr>
            <p:cNvPr id="629780" name="Freeform 20"/>
            <p:cNvSpPr>
              <a:spLocks/>
            </p:cNvSpPr>
            <p:nvPr/>
          </p:nvSpPr>
          <p:spPr bwMode="auto">
            <a:xfrm>
              <a:off x="2990" y="165"/>
              <a:ext cx="11" cy="839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3"/>
                </a:cxn>
                <a:cxn ang="0">
                  <a:pos x="9" y="3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836"/>
                </a:cxn>
                <a:cxn ang="0">
                  <a:pos x="3" y="836"/>
                </a:cxn>
                <a:cxn ang="0">
                  <a:pos x="3" y="839"/>
                </a:cxn>
                <a:cxn ang="0">
                  <a:pos x="9" y="839"/>
                </a:cxn>
                <a:cxn ang="0">
                  <a:pos x="9" y="836"/>
                </a:cxn>
                <a:cxn ang="0">
                  <a:pos x="11" y="836"/>
                </a:cxn>
                <a:cxn ang="0">
                  <a:pos x="11" y="833"/>
                </a:cxn>
                <a:cxn ang="0">
                  <a:pos x="11" y="6"/>
                </a:cxn>
              </a:cxnLst>
              <a:rect l="0" t="0" r="r" b="b"/>
              <a:pathLst>
                <a:path w="11" h="839">
                  <a:moveTo>
                    <a:pt x="11" y="6"/>
                  </a:moveTo>
                  <a:lnTo>
                    <a:pt x="11" y="3"/>
                  </a:lnTo>
                  <a:lnTo>
                    <a:pt x="9" y="3"/>
                  </a:lnTo>
                  <a:lnTo>
                    <a:pt x="9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836"/>
                  </a:lnTo>
                  <a:lnTo>
                    <a:pt x="3" y="836"/>
                  </a:lnTo>
                  <a:lnTo>
                    <a:pt x="3" y="839"/>
                  </a:lnTo>
                  <a:lnTo>
                    <a:pt x="9" y="839"/>
                  </a:lnTo>
                  <a:lnTo>
                    <a:pt x="9" y="836"/>
                  </a:lnTo>
                  <a:lnTo>
                    <a:pt x="11" y="836"/>
                  </a:lnTo>
                  <a:lnTo>
                    <a:pt x="11" y="833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781" name="Freeform 21"/>
            <p:cNvSpPr>
              <a:spLocks/>
            </p:cNvSpPr>
            <p:nvPr/>
          </p:nvSpPr>
          <p:spPr bwMode="auto">
            <a:xfrm>
              <a:off x="2454" y="663"/>
              <a:ext cx="877" cy="1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8"/>
                </a:cxn>
                <a:cxn ang="0">
                  <a:pos x="3" y="11"/>
                </a:cxn>
                <a:cxn ang="0">
                  <a:pos x="875" y="11"/>
                </a:cxn>
                <a:cxn ang="0">
                  <a:pos x="875" y="8"/>
                </a:cxn>
                <a:cxn ang="0">
                  <a:pos x="877" y="8"/>
                </a:cxn>
                <a:cxn ang="0">
                  <a:pos x="877" y="3"/>
                </a:cxn>
                <a:cxn ang="0">
                  <a:pos x="875" y="3"/>
                </a:cxn>
                <a:cxn ang="0">
                  <a:pos x="875" y="0"/>
                </a:cxn>
                <a:cxn ang="0">
                  <a:pos x="872" y="0"/>
                </a:cxn>
                <a:cxn ang="0">
                  <a:pos x="6" y="0"/>
                </a:cxn>
              </a:cxnLst>
              <a:rect l="0" t="0" r="r" b="b"/>
              <a:pathLst>
                <a:path w="877" h="11">
                  <a:moveTo>
                    <a:pt x="6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11"/>
                  </a:lnTo>
                  <a:lnTo>
                    <a:pt x="875" y="11"/>
                  </a:lnTo>
                  <a:lnTo>
                    <a:pt x="875" y="8"/>
                  </a:lnTo>
                  <a:lnTo>
                    <a:pt x="877" y="8"/>
                  </a:lnTo>
                  <a:lnTo>
                    <a:pt x="877" y="3"/>
                  </a:lnTo>
                  <a:lnTo>
                    <a:pt x="875" y="3"/>
                  </a:lnTo>
                  <a:lnTo>
                    <a:pt x="875" y="0"/>
                  </a:lnTo>
                  <a:lnTo>
                    <a:pt x="87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782" name="Rectangle 22"/>
            <p:cNvSpPr>
              <a:spLocks noChangeArrowheads="1"/>
            </p:cNvSpPr>
            <p:nvPr/>
          </p:nvSpPr>
          <p:spPr bwMode="auto">
            <a:xfrm>
              <a:off x="2913" y="539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2400" u="none" baseline="0"/>
            </a:p>
          </p:txBody>
        </p:sp>
        <p:sp>
          <p:nvSpPr>
            <p:cNvPr id="629783" name="Rectangle 23"/>
            <p:cNvSpPr>
              <a:spLocks noChangeArrowheads="1"/>
            </p:cNvSpPr>
            <p:nvPr/>
          </p:nvSpPr>
          <p:spPr bwMode="auto">
            <a:xfrm>
              <a:off x="3243" y="539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2400" u="none" baseline="0"/>
            </a:p>
          </p:txBody>
        </p:sp>
        <p:sp>
          <p:nvSpPr>
            <p:cNvPr id="629784" name="Rectangle 24"/>
            <p:cNvSpPr>
              <a:spLocks noChangeArrowheads="1"/>
            </p:cNvSpPr>
            <p:nvPr/>
          </p:nvSpPr>
          <p:spPr bwMode="auto">
            <a:xfrm>
              <a:off x="3243" y="82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3</a:t>
              </a:r>
              <a:endParaRPr lang="en-US" sz="2400" u="none" baseline="0"/>
            </a:p>
          </p:txBody>
        </p:sp>
        <p:sp>
          <p:nvSpPr>
            <p:cNvPr id="629785" name="Rectangle 25"/>
            <p:cNvSpPr>
              <a:spLocks noChangeArrowheads="1"/>
            </p:cNvSpPr>
            <p:nvPr/>
          </p:nvSpPr>
          <p:spPr bwMode="auto">
            <a:xfrm>
              <a:off x="2913" y="82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 sz="2400" u="none" baseline="0"/>
            </a:p>
          </p:txBody>
        </p:sp>
        <p:sp>
          <p:nvSpPr>
            <p:cNvPr id="629786" name="Rectangle 26"/>
            <p:cNvSpPr>
              <a:spLocks noChangeArrowheads="1"/>
            </p:cNvSpPr>
            <p:nvPr/>
          </p:nvSpPr>
          <p:spPr bwMode="auto">
            <a:xfrm>
              <a:off x="3120" y="699"/>
              <a:ext cx="1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2400" u="none" baseline="0"/>
            </a:p>
          </p:txBody>
        </p:sp>
        <p:sp>
          <p:nvSpPr>
            <p:cNvPr id="629787" name="Rectangle 27"/>
            <p:cNvSpPr>
              <a:spLocks noChangeArrowheads="1"/>
            </p:cNvSpPr>
            <p:nvPr/>
          </p:nvSpPr>
          <p:spPr bwMode="auto">
            <a:xfrm>
              <a:off x="2460" y="61"/>
              <a:ext cx="12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u="none" baseline="0">
                  <a:solidFill>
                    <a:srgbClr val="000000"/>
                  </a:solidFill>
                  <a:latin typeface="Arial" pitchFamily="34" charset="0"/>
                </a:rPr>
                <a:t>C</a:t>
              </a:r>
              <a:endParaRPr lang="en-US" sz="2400" u="none" baseline="0"/>
            </a:p>
          </p:txBody>
        </p:sp>
      </p:grpSp>
      <p:grpSp>
        <p:nvGrpSpPr>
          <p:cNvPr id="629788" name="Group 28"/>
          <p:cNvGrpSpPr>
            <a:grpSpLocks/>
          </p:cNvGrpSpPr>
          <p:nvPr/>
        </p:nvGrpSpPr>
        <p:grpSpPr bwMode="auto">
          <a:xfrm>
            <a:off x="1092200" y="2622550"/>
            <a:ext cx="3641725" cy="1027113"/>
            <a:chOff x="688" y="1676"/>
            <a:chExt cx="2294" cy="647"/>
          </a:xfrm>
        </p:grpSpPr>
        <p:sp>
          <p:nvSpPr>
            <p:cNvPr id="629789" name="Line 29"/>
            <p:cNvSpPr>
              <a:spLocks noChangeShapeType="1"/>
            </p:cNvSpPr>
            <p:nvPr/>
          </p:nvSpPr>
          <p:spPr bwMode="auto">
            <a:xfrm>
              <a:off x="1341" y="1709"/>
              <a:ext cx="15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790" name="Line 30"/>
            <p:cNvSpPr>
              <a:spLocks noChangeShapeType="1"/>
            </p:cNvSpPr>
            <p:nvPr/>
          </p:nvSpPr>
          <p:spPr bwMode="auto">
            <a:xfrm>
              <a:off x="1715" y="1709"/>
              <a:ext cx="15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791" name="Line 31"/>
            <p:cNvSpPr>
              <a:spLocks noChangeShapeType="1"/>
            </p:cNvSpPr>
            <p:nvPr/>
          </p:nvSpPr>
          <p:spPr bwMode="auto">
            <a:xfrm>
              <a:off x="1879" y="2062"/>
              <a:ext cx="24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792" name="Line 32"/>
            <p:cNvSpPr>
              <a:spLocks noChangeShapeType="1"/>
            </p:cNvSpPr>
            <p:nvPr/>
          </p:nvSpPr>
          <p:spPr bwMode="auto">
            <a:xfrm>
              <a:off x="2341" y="2062"/>
              <a:ext cx="23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793" name="Rectangle 33"/>
            <p:cNvSpPr>
              <a:spLocks noChangeArrowheads="1"/>
            </p:cNvSpPr>
            <p:nvPr/>
          </p:nvSpPr>
          <p:spPr bwMode="auto">
            <a:xfrm>
              <a:off x="2510" y="2054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629794" name="Rectangle 34"/>
            <p:cNvSpPr>
              <a:spLocks noChangeArrowheads="1"/>
            </p:cNvSpPr>
            <p:nvPr/>
          </p:nvSpPr>
          <p:spPr bwMode="auto">
            <a:xfrm>
              <a:off x="2338" y="2054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29795" name="Rectangle 35"/>
            <p:cNvSpPr>
              <a:spLocks noChangeArrowheads="1"/>
            </p:cNvSpPr>
            <p:nvPr/>
          </p:nvSpPr>
          <p:spPr bwMode="auto">
            <a:xfrm>
              <a:off x="1959" y="2054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29796" name="Rectangle 36"/>
            <p:cNvSpPr>
              <a:spLocks noChangeArrowheads="1"/>
            </p:cNvSpPr>
            <p:nvPr/>
          </p:nvSpPr>
          <p:spPr bwMode="auto">
            <a:xfrm>
              <a:off x="1871" y="2054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629797" name="Rectangle 37"/>
            <p:cNvSpPr>
              <a:spLocks noChangeArrowheads="1"/>
            </p:cNvSpPr>
            <p:nvPr/>
          </p:nvSpPr>
          <p:spPr bwMode="auto">
            <a:xfrm>
              <a:off x="1684" y="2054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629798" name="Rectangle 38"/>
            <p:cNvSpPr>
              <a:spLocks noChangeArrowheads="1"/>
            </p:cNvSpPr>
            <p:nvPr/>
          </p:nvSpPr>
          <p:spPr bwMode="auto">
            <a:xfrm>
              <a:off x="1512" y="2054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29799" name="Rectangle 39"/>
            <p:cNvSpPr>
              <a:spLocks noChangeArrowheads="1"/>
            </p:cNvSpPr>
            <p:nvPr/>
          </p:nvSpPr>
          <p:spPr bwMode="auto">
            <a:xfrm>
              <a:off x="1133" y="2054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29800" name="Rectangle 40"/>
            <p:cNvSpPr>
              <a:spLocks noChangeArrowheads="1"/>
            </p:cNvSpPr>
            <p:nvPr/>
          </p:nvSpPr>
          <p:spPr bwMode="auto">
            <a:xfrm>
              <a:off x="1045" y="2054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629801" name="Rectangle 41"/>
            <p:cNvSpPr>
              <a:spLocks noChangeArrowheads="1"/>
            </p:cNvSpPr>
            <p:nvPr/>
          </p:nvSpPr>
          <p:spPr bwMode="auto">
            <a:xfrm>
              <a:off x="688" y="2054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629802" name="Rectangle 42"/>
            <p:cNvSpPr>
              <a:spLocks noChangeArrowheads="1"/>
            </p:cNvSpPr>
            <p:nvPr/>
          </p:nvSpPr>
          <p:spPr bwMode="auto">
            <a:xfrm>
              <a:off x="2820" y="170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29803" name="Rectangle 43"/>
            <p:cNvSpPr>
              <a:spLocks noChangeArrowheads="1"/>
            </p:cNvSpPr>
            <p:nvPr/>
          </p:nvSpPr>
          <p:spPr bwMode="auto">
            <a:xfrm>
              <a:off x="2401" y="170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29804" name="Rectangle 44"/>
            <p:cNvSpPr>
              <a:spLocks noChangeArrowheads="1"/>
            </p:cNvSpPr>
            <p:nvPr/>
          </p:nvSpPr>
          <p:spPr bwMode="auto">
            <a:xfrm>
              <a:off x="2000" y="170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29805" name="Rectangle 45"/>
            <p:cNvSpPr>
              <a:spLocks noChangeArrowheads="1"/>
            </p:cNvSpPr>
            <p:nvPr/>
          </p:nvSpPr>
          <p:spPr bwMode="auto">
            <a:xfrm>
              <a:off x="1712" y="170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29806" name="Rectangle 46"/>
            <p:cNvSpPr>
              <a:spLocks noChangeArrowheads="1"/>
            </p:cNvSpPr>
            <p:nvPr/>
          </p:nvSpPr>
          <p:spPr bwMode="auto">
            <a:xfrm>
              <a:off x="1338" y="170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29807" name="Rectangle 47"/>
            <p:cNvSpPr>
              <a:spLocks noChangeArrowheads="1"/>
            </p:cNvSpPr>
            <p:nvPr/>
          </p:nvSpPr>
          <p:spPr bwMode="auto">
            <a:xfrm>
              <a:off x="1050" y="170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29808" name="Rectangle 48"/>
            <p:cNvSpPr>
              <a:spLocks noChangeArrowheads="1"/>
            </p:cNvSpPr>
            <p:nvPr/>
          </p:nvSpPr>
          <p:spPr bwMode="auto">
            <a:xfrm>
              <a:off x="688" y="1701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629809" name="Rectangle 49"/>
            <p:cNvSpPr>
              <a:spLocks noChangeArrowheads="1"/>
            </p:cNvSpPr>
            <p:nvPr/>
          </p:nvSpPr>
          <p:spPr bwMode="auto">
            <a:xfrm>
              <a:off x="2168" y="202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29810" name="Rectangle 50"/>
            <p:cNvSpPr>
              <a:spLocks noChangeArrowheads="1"/>
            </p:cNvSpPr>
            <p:nvPr/>
          </p:nvSpPr>
          <p:spPr bwMode="auto">
            <a:xfrm>
              <a:off x="1787" y="2029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29811" name="Rectangle 51"/>
            <p:cNvSpPr>
              <a:spLocks noChangeArrowheads="1"/>
            </p:cNvSpPr>
            <p:nvPr/>
          </p:nvSpPr>
          <p:spPr bwMode="auto">
            <a:xfrm>
              <a:off x="1342" y="202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29812" name="Rectangle 52"/>
            <p:cNvSpPr>
              <a:spLocks noChangeArrowheads="1"/>
            </p:cNvSpPr>
            <p:nvPr/>
          </p:nvSpPr>
          <p:spPr bwMode="auto">
            <a:xfrm>
              <a:off x="868" y="202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629813" name="Rectangle 53"/>
            <p:cNvSpPr>
              <a:spLocks noChangeArrowheads="1"/>
            </p:cNvSpPr>
            <p:nvPr/>
          </p:nvSpPr>
          <p:spPr bwMode="auto">
            <a:xfrm>
              <a:off x="2605" y="1676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629814" name="Rectangle 54"/>
            <p:cNvSpPr>
              <a:spLocks noChangeArrowheads="1"/>
            </p:cNvSpPr>
            <p:nvPr/>
          </p:nvSpPr>
          <p:spPr bwMode="auto">
            <a:xfrm>
              <a:off x="2219" y="167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629815" name="Rectangle 55"/>
            <p:cNvSpPr>
              <a:spLocks noChangeArrowheads="1"/>
            </p:cNvSpPr>
            <p:nvPr/>
          </p:nvSpPr>
          <p:spPr bwMode="auto">
            <a:xfrm>
              <a:off x="1910" y="1676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29816" name="Rectangle 56"/>
            <p:cNvSpPr>
              <a:spLocks noChangeArrowheads="1"/>
            </p:cNvSpPr>
            <p:nvPr/>
          </p:nvSpPr>
          <p:spPr bwMode="auto">
            <a:xfrm>
              <a:off x="1542" y="167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29817" name="Rectangle 57"/>
            <p:cNvSpPr>
              <a:spLocks noChangeArrowheads="1"/>
            </p:cNvSpPr>
            <p:nvPr/>
          </p:nvSpPr>
          <p:spPr bwMode="auto">
            <a:xfrm>
              <a:off x="1249" y="1676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29818" name="Rectangle 58"/>
            <p:cNvSpPr>
              <a:spLocks noChangeArrowheads="1"/>
            </p:cNvSpPr>
            <p:nvPr/>
          </p:nvSpPr>
          <p:spPr bwMode="auto">
            <a:xfrm>
              <a:off x="868" y="167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  <p:grpSp>
        <p:nvGrpSpPr>
          <p:cNvPr id="629819" name="Group 59"/>
          <p:cNvGrpSpPr>
            <a:grpSpLocks/>
          </p:cNvGrpSpPr>
          <p:nvPr/>
        </p:nvGrpSpPr>
        <p:grpSpPr bwMode="auto">
          <a:xfrm>
            <a:off x="1049338" y="4244975"/>
            <a:ext cx="1597025" cy="1027113"/>
            <a:chOff x="741" y="2674"/>
            <a:chExt cx="1006" cy="647"/>
          </a:xfrm>
        </p:grpSpPr>
        <p:sp>
          <p:nvSpPr>
            <p:cNvPr id="629820" name="Line 60"/>
            <p:cNvSpPr>
              <a:spLocks noChangeShapeType="1"/>
            </p:cNvSpPr>
            <p:nvPr/>
          </p:nvSpPr>
          <p:spPr bwMode="auto">
            <a:xfrm>
              <a:off x="1222" y="3101"/>
              <a:ext cx="43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821" name="Line 61"/>
            <p:cNvSpPr>
              <a:spLocks noChangeShapeType="1"/>
            </p:cNvSpPr>
            <p:nvPr/>
          </p:nvSpPr>
          <p:spPr bwMode="auto">
            <a:xfrm>
              <a:off x="1139" y="3061"/>
              <a:ext cx="60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822" name="Rectangle 62"/>
            <p:cNvSpPr>
              <a:spLocks noChangeArrowheads="1"/>
            </p:cNvSpPr>
            <p:nvPr/>
          </p:nvSpPr>
          <p:spPr bwMode="auto">
            <a:xfrm>
              <a:off x="1672" y="3052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629823" name="Rectangle 63"/>
            <p:cNvSpPr>
              <a:spLocks noChangeArrowheads="1"/>
            </p:cNvSpPr>
            <p:nvPr/>
          </p:nvSpPr>
          <p:spPr bwMode="auto">
            <a:xfrm>
              <a:off x="1131" y="3052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629824" name="Rectangle 64"/>
            <p:cNvSpPr>
              <a:spLocks noChangeArrowheads="1"/>
            </p:cNvSpPr>
            <p:nvPr/>
          </p:nvSpPr>
          <p:spPr bwMode="auto">
            <a:xfrm>
              <a:off x="741" y="305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29825" name="Rectangle 65"/>
            <p:cNvSpPr>
              <a:spLocks noChangeArrowheads="1"/>
            </p:cNvSpPr>
            <p:nvPr/>
          </p:nvSpPr>
          <p:spPr bwMode="auto">
            <a:xfrm>
              <a:off x="1424" y="269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29826" name="Rectangle 66"/>
            <p:cNvSpPr>
              <a:spLocks noChangeArrowheads="1"/>
            </p:cNvSpPr>
            <p:nvPr/>
          </p:nvSpPr>
          <p:spPr bwMode="auto">
            <a:xfrm>
              <a:off x="1137" y="269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29827" name="Rectangle 67"/>
            <p:cNvSpPr>
              <a:spLocks noChangeArrowheads="1"/>
            </p:cNvSpPr>
            <p:nvPr/>
          </p:nvSpPr>
          <p:spPr bwMode="auto">
            <a:xfrm>
              <a:off x="741" y="269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29828" name="Rectangle 68"/>
            <p:cNvSpPr>
              <a:spLocks noChangeArrowheads="1"/>
            </p:cNvSpPr>
            <p:nvPr/>
          </p:nvSpPr>
          <p:spPr bwMode="auto">
            <a:xfrm>
              <a:off x="1604" y="3095"/>
              <a:ext cx="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629829" name="Rectangle 69"/>
            <p:cNvSpPr>
              <a:spLocks noChangeArrowheads="1"/>
            </p:cNvSpPr>
            <p:nvPr/>
          </p:nvSpPr>
          <p:spPr bwMode="auto">
            <a:xfrm>
              <a:off x="1465" y="3095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29830" name="Rectangle 70"/>
            <p:cNvSpPr>
              <a:spLocks noChangeArrowheads="1"/>
            </p:cNvSpPr>
            <p:nvPr/>
          </p:nvSpPr>
          <p:spPr bwMode="auto">
            <a:xfrm>
              <a:off x="1288" y="3095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29831" name="Rectangle 71"/>
            <p:cNvSpPr>
              <a:spLocks noChangeArrowheads="1"/>
            </p:cNvSpPr>
            <p:nvPr/>
          </p:nvSpPr>
          <p:spPr bwMode="auto">
            <a:xfrm>
              <a:off x="1215" y="3095"/>
              <a:ext cx="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629832" name="Rectangle 72"/>
            <p:cNvSpPr>
              <a:spLocks noChangeArrowheads="1"/>
            </p:cNvSpPr>
            <p:nvPr/>
          </p:nvSpPr>
          <p:spPr bwMode="auto">
            <a:xfrm>
              <a:off x="1419" y="3075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29833" name="Rectangle 73"/>
            <p:cNvSpPr>
              <a:spLocks noChangeArrowheads="1"/>
            </p:cNvSpPr>
            <p:nvPr/>
          </p:nvSpPr>
          <p:spPr bwMode="auto">
            <a:xfrm>
              <a:off x="954" y="302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629834" name="Rectangle 74"/>
            <p:cNvSpPr>
              <a:spLocks noChangeArrowheads="1"/>
            </p:cNvSpPr>
            <p:nvPr/>
          </p:nvSpPr>
          <p:spPr bwMode="auto">
            <a:xfrm>
              <a:off x="1335" y="2674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29835" name="Rectangle 75"/>
            <p:cNvSpPr>
              <a:spLocks noChangeArrowheads="1"/>
            </p:cNvSpPr>
            <p:nvPr/>
          </p:nvSpPr>
          <p:spPr bwMode="auto">
            <a:xfrm>
              <a:off x="954" y="267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40554635-2938-49DA-9B28-03E67B8995FA}" type="slidenum">
              <a:rPr lang="en-US"/>
              <a:pPr/>
              <a:t>8</a:t>
            </a:fld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7488"/>
            <a:ext cx="8458200" cy="838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Five Implementations: Half-Adder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988" y="1495425"/>
            <a:ext cx="7772400" cy="47244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400"/>
              <a:t>We can derive following sets of equations for a half-adder:</a:t>
            </a:r>
          </a:p>
          <a:p>
            <a:pPr marL="342900" indent="-342900">
              <a:lnSpc>
                <a:spcPct val="90000"/>
              </a:lnSpc>
            </a:pPr>
            <a:endParaRPr lang="en-US" sz="2400"/>
          </a:p>
          <a:p>
            <a:pPr marL="342900" indent="-342900">
              <a:lnSpc>
                <a:spcPct val="90000"/>
              </a:lnSpc>
            </a:pPr>
            <a:endParaRPr lang="en-US" sz="24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</a:pPr>
            <a:endParaRPr lang="en-US" sz="24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</a:pPr>
            <a:endParaRPr lang="en-US" sz="24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</a:pPr>
            <a:endParaRPr lang="en-US" sz="24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(a), (b), and (e) are SOP, POS, and XOR implementations for S. 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In (c), the C function is used as a term in the AND-NOR implementation of S, and in (d), the  </a:t>
            </a:r>
            <a:r>
              <a:rPr lang="en-US" sz="2400">
                <a:sym typeface="Symbol" pitchFamily="18" charset="2"/>
              </a:rPr>
              <a:t>   </a:t>
            </a:r>
            <a:r>
              <a:rPr lang="en-US" sz="2400"/>
              <a:t>function is used in a POS term for</a:t>
            </a:r>
            <a:r>
              <a:rPr lang="en-US" sz="2800"/>
              <a:t> S.</a:t>
            </a:r>
          </a:p>
        </p:txBody>
      </p:sp>
      <p:grpSp>
        <p:nvGrpSpPr>
          <p:cNvPr id="630893" name="Group 109"/>
          <p:cNvGrpSpPr>
            <a:grpSpLocks/>
          </p:cNvGrpSpPr>
          <p:nvPr/>
        </p:nvGrpSpPr>
        <p:grpSpPr bwMode="auto">
          <a:xfrm>
            <a:off x="1093788" y="2193925"/>
            <a:ext cx="3571875" cy="2298700"/>
            <a:chOff x="689" y="1382"/>
            <a:chExt cx="2250" cy="1448"/>
          </a:xfrm>
        </p:grpSpPr>
        <p:sp>
          <p:nvSpPr>
            <p:cNvPr id="630789" name="Line 5"/>
            <p:cNvSpPr>
              <a:spLocks noChangeShapeType="1"/>
            </p:cNvSpPr>
            <p:nvPr/>
          </p:nvSpPr>
          <p:spPr bwMode="auto">
            <a:xfrm>
              <a:off x="1678" y="1416"/>
              <a:ext cx="15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790" name="Line 6"/>
            <p:cNvSpPr>
              <a:spLocks noChangeShapeType="1"/>
            </p:cNvSpPr>
            <p:nvPr/>
          </p:nvSpPr>
          <p:spPr bwMode="auto">
            <a:xfrm>
              <a:off x="2052" y="1416"/>
              <a:ext cx="1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791" name="Line 7"/>
            <p:cNvSpPr>
              <a:spLocks noChangeShapeType="1"/>
            </p:cNvSpPr>
            <p:nvPr/>
          </p:nvSpPr>
          <p:spPr bwMode="auto">
            <a:xfrm>
              <a:off x="2316" y="1881"/>
              <a:ext cx="1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792" name="Line 8"/>
            <p:cNvSpPr>
              <a:spLocks noChangeShapeType="1"/>
            </p:cNvSpPr>
            <p:nvPr/>
          </p:nvSpPr>
          <p:spPr bwMode="auto">
            <a:xfrm>
              <a:off x="2695" y="1881"/>
              <a:ext cx="15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793" name="Line 9"/>
            <p:cNvSpPr>
              <a:spLocks noChangeShapeType="1"/>
            </p:cNvSpPr>
            <p:nvPr/>
          </p:nvSpPr>
          <p:spPr bwMode="auto">
            <a:xfrm>
              <a:off x="1771" y="2386"/>
              <a:ext cx="12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794" name="Line 10"/>
            <p:cNvSpPr>
              <a:spLocks noChangeShapeType="1"/>
            </p:cNvSpPr>
            <p:nvPr/>
          </p:nvSpPr>
          <p:spPr bwMode="auto">
            <a:xfrm>
              <a:off x="2018" y="2386"/>
              <a:ext cx="12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795" name="Line 11"/>
            <p:cNvSpPr>
              <a:spLocks noChangeShapeType="1"/>
            </p:cNvSpPr>
            <p:nvPr/>
          </p:nvSpPr>
          <p:spPr bwMode="auto">
            <a:xfrm>
              <a:off x="1382" y="2346"/>
              <a:ext cx="83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796" name="Rectangle 12"/>
            <p:cNvSpPr>
              <a:spLocks noChangeArrowheads="1"/>
            </p:cNvSpPr>
            <p:nvPr/>
          </p:nvSpPr>
          <p:spPr bwMode="auto">
            <a:xfrm>
              <a:off x="1692" y="256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0797" name="Rectangle 13"/>
            <p:cNvSpPr>
              <a:spLocks noChangeArrowheads="1"/>
            </p:cNvSpPr>
            <p:nvPr/>
          </p:nvSpPr>
          <p:spPr bwMode="auto">
            <a:xfrm>
              <a:off x="1405" y="256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0798" name="Rectangle 14"/>
            <p:cNvSpPr>
              <a:spLocks noChangeArrowheads="1"/>
            </p:cNvSpPr>
            <p:nvPr/>
          </p:nvSpPr>
          <p:spPr bwMode="auto">
            <a:xfrm>
              <a:off x="1009" y="256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30799" name="Rectangle 15"/>
            <p:cNvSpPr>
              <a:spLocks noChangeArrowheads="1"/>
            </p:cNvSpPr>
            <p:nvPr/>
          </p:nvSpPr>
          <p:spPr bwMode="auto">
            <a:xfrm>
              <a:off x="2154" y="2337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630800" name="Rectangle 16"/>
            <p:cNvSpPr>
              <a:spLocks noChangeArrowheads="1"/>
            </p:cNvSpPr>
            <p:nvPr/>
          </p:nvSpPr>
          <p:spPr bwMode="auto">
            <a:xfrm>
              <a:off x="1374" y="2337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630801" name="Rectangle 17"/>
            <p:cNvSpPr>
              <a:spLocks noChangeArrowheads="1"/>
            </p:cNvSpPr>
            <p:nvPr/>
          </p:nvSpPr>
          <p:spPr bwMode="auto">
            <a:xfrm>
              <a:off x="1017" y="2337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630802" name="Rectangle 18"/>
            <p:cNvSpPr>
              <a:spLocks noChangeArrowheads="1"/>
            </p:cNvSpPr>
            <p:nvPr/>
          </p:nvSpPr>
          <p:spPr bwMode="auto">
            <a:xfrm>
              <a:off x="881" y="2337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630803" name="Rectangle 19"/>
            <p:cNvSpPr>
              <a:spLocks noChangeArrowheads="1"/>
            </p:cNvSpPr>
            <p:nvPr/>
          </p:nvSpPr>
          <p:spPr bwMode="auto">
            <a:xfrm>
              <a:off x="771" y="2337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30804" name="Rectangle 20"/>
            <p:cNvSpPr>
              <a:spLocks noChangeArrowheads="1"/>
            </p:cNvSpPr>
            <p:nvPr/>
          </p:nvSpPr>
          <p:spPr bwMode="auto">
            <a:xfrm>
              <a:off x="689" y="2337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630805" name="Rectangle 21"/>
            <p:cNvSpPr>
              <a:spLocks noChangeArrowheads="1"/>
            </p:cNvSpPr>
            <p:nvPr/>
          </p:nvSpPr>
          <p:spPr bwMode="auto">
            <a:xfrm>
              <a:off x="1692" y="209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0806" name="Rectangle 22"/>
            <p:cNvSpPr>
              <a:spLocks noChangeArrowheads="1"/>
            </p:cNvSpPr>
            <p:nvPr/>
          </p:nvSpPr>
          <p:spPr bwMode="auto">
            <a:xfrm>
              <a:off x="1405" y="209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0807" name="Rectangle 23"/>
            <p:cNvSpPr>
              <a:spLocks noChangeArrowheads="1"/>
            </p:cNvSpPr>
            <p:nvPr/>
          </p:nvSpPr>
          <p:spPr bwMode="auto">
            <a:xfrm>
              <a:off x="1009" y="209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30808" name="Rectangle 24"/>
            <p:cNvSpPr>
              <a:spLocks noChangeArrowheads="1"/>
            </p:cNvSpPr>
            <p:nvPr/>
          </p:nvSpPr>
          <p:spPr bwMode="auto">
            <a:xfrm>
              <a:off x="2864" y="1872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630809" name="Rectangle 25"/>
            <p:cNvSpPr>
              <a:spLocks noChangeArrowheads="1"/>
            </p:cNvSpPr>
            <p:nvPr/>
          </p:nvSpPr>
          <p:spPr bwMode="auto">
            <a:xfrm>
              <a:off x="2693" y="187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0810" name="Rectangle 26"/>
            <p:cNvSpPr>
              <a:spLocks noChangeArrowheads="1"/>
            </p:cNvSpPr>
            <p:nvPr/>
          </p:nvSpPr>
          <p:spPr bwMode="auto">
            <a:xfrm>
              <a:off x="2313" y="187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0811" name="Rectangle 27"/>
            <p:cNvSpPr>
              <a:spLocks noChangeArrowheads="1"/>
            </p:cNvSpPr>
            <p:nvPr/>
          </p:nvSpPr>
          <p:spPr bwMode="auto">
            <a:xfrm>
              <a:off x="2225" y="1872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630812" name="Rectangle 28"/>
            <p:cNvSpPr>
              <a:spLocks noChangeArrowheads="1"/>
            </p:cNvSpPr>
            <p:nvPr/>
          </p:nvSpPr>
          <p:spPr bwMode="auto">
            <a:xfrm>
              <a:off x="2038" y="1872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630813" name="Rectangle 29"/>
            <p:cNvSpPr>
              <a:spLocks noChangeArrowheads="1"/>
            </p:cNvSpPr>
            <p:nvPr/>
          </p:nvSpPr>
          <p:spPr bwMode="auto">
            <a:xfrm>
              <a:off x="1867" y="187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0814" name="Rectangle 30"/>
            <p:cNvSpPr>
              <a:spLocks noChangeArrowheads="1"/>
            </p:cNvSpPr>
            <p:nvPr/>
          </p:nvSpPr>
          <p:spPr bwMode="auto">
            <a:xfrm>
              <a:off x="1487" y="187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0815" name="Rectangle 31"/>
            <p:cNvSpPr>
              <a:spLocks noChangeArrowheads="1"/>
            </p:cNvSpPr>
            <p:nvPr/>
          </p:nvSpPr>
          <p:spPr bwMode="auto">
            <a:xfrm>
              <a:off x="1399" y="1872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630816" name="Rectangle 32"/>
            <p:cNvSpPr>
              <a:spLocks noChangeArrowheads="1"/>
            </p:cNvSpPr>
            <p:nvPr/>
          </p:nvSpPr>
          <p:spPr bwMode="auto">
            <a:xfrm>
              <a:off x="1042" y="1872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630817" name="Rectangle 33"/>
            <p:cNvSpPr>
              <a:spLocks noChangeArrowheads="1"/>
            </p:cNvSpPr>
            <p:nvPr/>
          </p:nvSpPr>
          <p:spPr bwMode="auto">
            <a:xfrm>
              <a:off x="906" y="1872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630818" name="Rectangle 34"/>
            <p:cNvSpPr>
              <a:spLocks noChangeArrowheads="1"/>
            </p:cNvSpPr>
            <p:nvPr/>
          </p:nvSpPr>
          <p:spPr bwMode="auto">
            <a:xfrm>
              <a:off x="774" y="1872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b</a:t>
              </a:r>
              <a:endParaRPr lang="en-US" sz="2400" u="none" baseline="0"/>
            </a:p>
          </p:txBody>
        </p:sp>
        <p:sp>
          <p:nvSpPr>
            <p:cNvPr id="630819" name="Rectangle 35"/>
            <p:cNvSpPr>
              <a:spLocks noChangeArrowheads="1"/>
            </p:cNvSpPr>
            <p:nvPr/>
          </p:nvSpPr>
          <p:spPr bwMode="auto">
            <a:xfrm>
              <a:off x="689" y="1872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630820" name="Rectangle 36"/>
            <p:cNvSpPr>
              <a:spLocks noChangeArrowheads="1"/>
            </p:cNvSpPr>
            <p:nvPr/>
          </p:nvSpPr>
          <p:spPr bwMode="auto">
            <a:xfrm>
              <a:off x="1692" y="163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0821" name="Rectangle 37"/>
            <p:cNvSpPr>
              <a:spLocks noChangeArrowheads="1"/>
            </p:cNvSpPr>
            <p:nvPr/>
          </p:nvSpPr>
          <p:spPr bwMode="auto">
            <a:xfrm>
              <a:off x="1405" y="163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0822" name="Rectangle 38"/>
            <p:cNvSpPr>
              <a:spLocks noChangeArrowheads="1"/>
            </p:cNvSpPr>
            <p:nvPr/>
          </p:nvSpPr>
          <p:spPr bwMode="auto">
            <a:xfrm>
              <a:off x="1009" y="163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30823" name="Rectangle 39"/>
            <p:cNvSpPr>
              <a:spLocks noChangeArrowheads="1"/>
            </p:cNvSpPr>
            <p:nvPr/>
          </p:nvSpPr>
          <p:spPr bwMode="auto">
            <a:xfrm>
              <a:off x="2337" y="1407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0824" name="Rectangle 40"/>
            <p:cNvSpPr>
              <a:spLocks noChangeArrowheads="1"/>
            </p:cNvSpPr>
            <p:nvPr/>
          </p:nvSpPr>
          <p:spPr bwMode="auto">
            <a:xfrm>
              <a:off x="2050" y="1407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0825" name="Rectangle 41"/>
            <p:cNvSpPr>
              <a:spLocks noChangeArrowheads="1"/>
            </p:cNvSpPr>
            <p:nvPr/>
          </p:nvSpPr>
          <p:spPr bwMode="auto">
            <a:xfrm>
              <a:off x="1675" y="1407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0826" name="Rectangle 42"/>
            <p:cNvSpPr>
              <a:spLocks noChangeArrowheads="1"/>
            </p:cNvSpPr>
            <p:nvPr/>
          </p:nvSpPr>
          <p:spPr bwMode="auto">
            <a:xfrm>
              <a:off x="1388" y="1407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0827" name="Rectangle 43"/>
            <p:cNvSpPr>
              <a:spLocks noChangeArrowheads="1"/>
            </p:cNvSpPr>
            <p:nvPr/>
          </p:nvSpPr>
          <p:spPr bwMode="auto">
            <a:xfrm>
              <a:off x="1026" y="1407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630828" name="Rectangle 44"/>
            <p:cNvSpPr>
              <a:spLocks noChangeArrowheads="1"/>
            </p:cNvSpPr>
            <p:nvPr/>
          </p:nvSpPr>
          <p:spPr bwMode="auto">
            <a:xfrm>
              <a:off x="890" y="1407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630829" name="Rectangle 45"/>
            <p:cNvSpPr>
              <a:spLocks noChangeArrowheads="1"/>
            </p:cNvSpPr>
            <p:nvPr/>
          </p:nvSpPr>
          <p:spPr bwMode="auto">
            <a:xfrm>
              <a:off x="771" y="1407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a</a:t>
              </a:r>
              <a:endParaRPr lang="en-US" sz="2400" u="none" baseline="0"/>
            </a:p>
          </p:txBody>
        </p:sp>
        <p:sp>
          <p:nvSpPr>
            <p:cNvPr id="630830" name="Rectangle 46"/>
            <p:cNvSpPr>
              <a:spLocks noChangeArrowheads="1"/>
            </p:cNvSpPr>
            <p:nvPr/>
          </p:nvSpPr>
          <p:spPr bwMode="auto">
            <a:xfrm>
              <a:off x="689" y="1407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630831" name="Rectangle 47"/>
            <p:cNvSpPr>
              <a:spLocks noChangeArrowheads="1"/>
            </p:cNvSpPr>
            <p:nvPr/>
          </p:nvSpPr>
          <p:spPr bwMode="auto">
            <a:xfrm>
              <a:off x="2016" y="237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800" u="none" baseline="0"/>
            </a:p>
          </p:txBody>
        </p:sp>
        <p:sp>
          <p:nvSpPr>
            <p:cNvPr id="630832" name="Rectangle 48"/>
            <p:cNvSpPr>
              <a:spLocks noChangeArrowheads="1"/>
            </p:cNvSpPr>
            <p:nvPr/>
          </p:nvSpPr>
          <p:spPr bwMode="auto">
            <a:xfrm>
              <a:off x="1769" y="237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800" u="none" baseline="0"/>
            </a:p>
          </p:txBody>
        </p:sp>
        <p:sp>
          <p:nvSpPr>
            <p:cNvPr id="630833" name="Rectangle 49"/>
            <p:cNvSpPr>
              <a:spLocks noChangeArrowheads="1"/>
            </p:cNvSpPr>
            <p:nvPr/>
          </p:nvSpPr>
          <p:spPr bwMode="auto">
            <a:xfrm>
              <a:off x="1458" y="2364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800" u="none" baseline="0"/>
            </a:p>
          </p:txBody>
        </p:sp>
        <p:sp>
          <p:nvSpPr>
            <p:cNvPr id="630834" name="Rectangle 50"/>
            <p:cNvSpPr>
              <a:spLocks noChangeArrowheads="1"/>
            </p:cNvSpPr>
            <p:nvPr/>
          </p:nvSpPr>
          <p:spPr bwMode="auto">
            <a:xfrm>
              <a:off x="1603" y="2536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30835" name="Rectangle 51"/>
            <p:cNvSpPr>
              <a:spLocks noChangeArrowheads="1"/>
            </p:cNvSpPr>
            <p:nvPr/>
          </p:nvSpPr>
          <p:spPr bwMode="auto">
            <a:xfrm>
              <a:off x="1222" y="253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630836" name="Rectangle 52"/>
            <p:cNvSpPr>
              <a:spLocks noChangeArrowheads="1"/>
            </p:cNvSpPr>
            <p:nvPr/>
          </p:nvSpPr>
          <p:spPr bwMode="auto">
            <a:xfrm>
              <a:off x="1197" y="231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630837" name="Rectangle 53"/>
            <p:cNvSpPr>
              <a:spLocks noChangeArrowheads="1"/>
            </p:cNvSpPr>
            <p:nvPr/>
          </p:nvSpPr>
          <p:spPr bwMode="auto">
            <a:xfrm>
              <a:off x="1603" y="207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30838" name="Rectangle 54"/>
            <p:cNvSpPr>
              <a:spLocks noChangeArrowheads="1"/>
            </p:cNvSpPr>
            <p:nvPr/>
          </p:nvSpPr>
          <p:spPr bwMode="auto">
            <a:xfrm>
              <a:off x="1222" y="207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630839" name="Rectangle 55"/>
            <p:cNvSpPr>
              <a:spLocks noChangeArrowheads="1"/>
            </p:cNvSpPr>
            <p:nvPr/>
          </p:nvSpPr>
          <p:spPr bwMode="auto">
            <a:xfrm>
              <a:off x="2522" y="184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0840" name="Rectangle 56"/>
            <p:cNvSpPr>
              <a:spLocks noChangeArrowheads="1"/>
            </p:cNvSpPr>
            <p:nvPr/>
          </p:nvSpPr>
          <p:spPr bwMode="auto">
            <a:xfrm>
              <a:off x="2141" y="1847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30841" name="Rectangle 57"/>
            <p:cNvSpPr>
              <a:spLocks noChangeArrowheads="1"/>
            </p:cNvSpPr>
            <p:nvPr/>
          </p:nvSpPr>
          <p:spPr bwMode="auto">
            <a:xfrm>
              <a:off x="1696" y="184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0842" name="Rectangle 58"/>
            <p:cNvSpPr>
              <a:spLocks noChangeArrowheads="1"/>
            </p:cNvSpPr>
            <p:nvPr/>
          </p:nvSpPr>
          <p:spPr bwMode="auto">
            <a:xfrm>
              <a:off x="1222" y="184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630843" name="Rectangle 59"/>
            <p:cNvSpPr>
              <a:spLocks noChangeArrowheads="1"/>
            </p:cNvSpPr>
            <p:nvPr/>
          </p:nvSpPr>
          <p:spPr bwMode="auto">
            <a:xfrm>
              <a:off x="1603" y="1606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30844" name="Rectangle 60"/>
            <p:cNvSpPr>
              <a:spLocks noChangeArrowheads="1"/>
            </p:cNvSpPr>
            <p:nvPr/>
          </p:nvSpPr>
          <p:spPr bwMode="auto">
            <a:xfrm>
              <a:off x="1222" y="160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630845" name="Rectangle 61"/>
            <p:cNvSpPr>
              <a:spLocks noChangeArrowheads="1"/>
            </p:cNvSpPr>
            <p:nvPr/>
          </p:nvSpPr>
          <p:spPr bwMode="auto">
            <a:xfrm>
              <a:off x="2248" y="138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30846" name="Rectangle 62"/>
            <p:cNvSpPr>
              <a:spLocks noChangeArrowheads="1"/>
            </p:cNvSpPr>
            <p:nvPr/>
          </p:nvSpPr>
          <p:spPr bwMode="auto">
            <a:xfrm>
              <a:off x="1879" y="138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0847" name="Rectangle 63"/>
            <p:cNvSpPr>
              <a:spLocks noChangeArrowheads="1"/>
            </p:cNvSpPr>
            <p:nvPr/>
          </p:nvSpPr>
          <p:spPr bwMode="auto">
            <a:xfrm>
              <a:off x="1586" y="138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30848" name="Rectangle 64"/>
            <p:cNvSpPr>
              <a:spLocks noChangeArrowheads="1"/>
            </p:cNvSpPr>
            <p:nvPr/>
          </p:nvSpPr>
          <p:spPr bwMode="auto">
            <a:xfrm>
              <a:off x="1205" y="138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630849" name="Rectangle 65"/>
            <p:cNvSpPr>
              <a:spLocks noChangeArrowheads="1"/>
            </p:cNvSpPr>
            <p:nvPr/>
          </p:nvSpPr>
          <p:spPr bwMode="auto">
            <a:xfrm>
              <a:off x="1935" y="2360"/>
              <a:ext cx="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800" u="none" baseline="0"/>
            </a:p>
          </p:txBody>
        </p:sp>
        <p:sp>
          <p:nvSpPr>
            <p:cNvPr id="630850" name="Rectangle 66"/>
            <p:cNvSpPr>
              <a:spLocks noChangeArrowheads="1"/>
            </p:cNvSpPr>
            <p:nvPr/>
          </p:nvSpPr>
          <p:spPr bwMode="auto">
            <a:xfrm>
              <a:off x="1624" y="2360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800" u="none" baseline="0"/>
            </a:p>
          </p:txBody>
        </p:sp>
      </p:grpSp>
      <p:grpSp>
        <p:nvGrpSpPr>
          <p:cNvPr id="630894" name="Group 110"/>
          <p:cNvGrpSpPr>
            <a:grpSpLocks/>
          </p:cNvGrpSpPr>
          <p:nvPr/>
        </p:nvGrpSpPr>
        <p:grpSpPr bwMode="auto">
          <a:xfrm>
            <a:off x="4978400" y="2152650"/>
            <a:ext cx="2695575" cy="1560513"/>
            <a:chOff x="3136" y="1356"/>
            <a:chExt cx="1698" cy="983"/>
          </a:xfrm>
        </p:grpSpPr>
        <p:sp>
          <p:nvSpPr>
            <p:cNvPr id="630852" name="Line 68"/>
            <p:cNvSpPr>
              <a:spLocks noChangeShapeType="1"/>
            </p:cNvSpPr>
            <p:nvPr/>
          </p:nvSpPr>
          <p:spPr bwMode="auto">
            <a:xfrm>
              <a:off x="4680" y="1390"/>
              <a:ext cx="14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853" name="Line 69"/>
            <p:cNvSpPr>
              <a:spLocks noChangeShapeType="1"/>
            </p:cNvSpPr>
            <p:nvPr/>
          </p:nvSpPr>
          <p:spPr bwMode="auto">
            <a:xfrm>
              <a:off x="3464" y="1631"/>
              <a:ext cx="14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854" name="Line 70"/>
            <p:cNvSpPr>
              <a:spLocks noChangeShapeType="1"/>
            </p:cNvSpPr>
            <p:nvPr/>
          </p:nvSpPr>
          <p:spPr bwMode="auto">
            <a:xfrm>
              <a:off x="3937" y="1631"/>
              <a:ext cx="1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855" name="Line 71"/>
            <p:cNvSpPr>
              <a:spLocks noChangeShapeType="1"/>
            </p:cNvSpPr>
            <p:nvPr/>
          </p:nvSpPr>
          <p:spPr bwMode="auto">
            <a:xfrm>
              <a:off x="4316" y="1631"/>
              <a:ext cx="15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856" name="Rectangle 72"/>
            <p:cNvSpPr>
              <a:spLocks noChangeArrowheads="1"/>
            </p:cNvSpPr>
            <p:nvPr/>
          </p:nvSpPr>
          <p:spPr bwMode="auto">
            <a:xfrm>
              <a:off x="4139" y="207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0857" name="Rectangle 73"/>
            <p:cNvSpPr>
              <a:spLocks noChangeArrowheads="1"/>
            </p:cNvSpPr>
            <p:nvPr/>
          </p:nvSpPr>
          <p:spPr bwMode="auto">
            <a:xfrm>
              <a:off x="3852" y="207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0858" name="Rectangle 74"/>
            <p:cNvSpPr>
              <a:spLocks noChangeArrowheads="1"/>
            </p:cNvSpPr>
            <p:nvPr/>
          </p:nvSpPr>
          <p:spPr bwMode="auto">
            <a:xfrm>
              <a:off x="3456" y="207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30859" name="Rectangle 75"/>
            <p:cNvSpPr>
              <a:spLocks noChangeArrowheads="1"/>
            </p:cNvSpPr>
            <p:nvPr/>
          </p:nvSpPr>
          <p:spPr bwMode="auto">
            <a:xfrm>
              <a:off x="4246" y="184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0860" name="Rectangle 76"/>
            <p:cNvSpPr>
              <a:spLocks noChangeArrowheads="1"/>
            </p:cNvSpPr>
            <p:nvPr/>
          </p:nvSpPr>
          <p:spPr bwMode="auto">
            <a:xfrm>
              <a:off x="3826" y="184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0861" name="Rectangle 77"/>
            <p:cNvSpPr>
              <a:spLocks noChangeArrowheads="1"/>
            </p:cNvSpPr>
            <p:nvPr/>
          </p:nvSpPr>
          <p:spPr bwMode="auto">
            <a:xfrm>
              <a:off x="3464" y="1846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630862" name="Rectangle 78"/>
            <p:cNvSpPr>
              <a:spLocks noChangeArrowheads="1"/>
            </p:cNvSpPr>
            <p:nvPr/>
          </p:nvSpPr>
          <p:spPr bwMode="auto">
            <a:xfrm>
              <a:off x="3328" y="184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630863" name="Rectangle 79"/>
            <p:cNvSpPr>
              <a:spLocks noChangeArrowheads="1"/>
            </p:cNvSpPr>
            <p:nvPr/>
          </p:nvSpPr>
          <p:spPr bwMode="auto">
            <a:xfrm>
              <a:off x="3218" y="1846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e</a:t>
              </a:r>
              <a:endParaRPr lang="en-US" sz="2400" u="none" baseline="0"/>
            </a:p>
          </p:txBody>
        </p:sp>
        <p:sp>
          <p:nvSpPr>
            <p:cNvPr id="630864" name="Rectangle 80"/>
            <p:cNvSpPr>
              <a:spLocks noChangeArrowheads="1"/>
            </p:cNvSpPr>
            <p:nvPr/>
          </p:nvSpPr>
          <p:spPr bwMode="auto">
            <a:xfrm>
              <a:off x="3136" y="184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630865" name="Rectangle 81"/>
            <p:cNvSpPr>
              <a:spLocks noChangeArrowheads="1"/>
            </p:cNvSpPr>
            <p:nvPr/>
          </p:nvSpPr>
          <p:spPr bwMode="auto">
            <a:xfrm>
              <a:off x="4485" y="1622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630866" name="Rectangle 82"/>
            <p:cNvSpPr>
              <a:spLocks noChangeArrowheads="1"/>
            </p:cNvSpPr>
            <p:nvPr/>
          </p:nvSpPr>
          <p:spPr bwMode="auto">
            <a:xfrm>
              <a:off x="4314" y="162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0867" name="Rectangle 83"/>
            <p:cNvSpPr>
              <a:spLocks noChangeArrowheads="1"/>
            </p:cNvSpPr>
            <p:nvPr/>
          </p:nvSpPr>
          <p:spPr bwMode="auto">
            <a:xfrm>
              <a:off x="3934" y="162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0868" name="Rectangle 84"/>
            <p:cNvSpPr>
              <a:spLocks noChangeArrowheads="1"/>
            </p:cNvSpPr>
            <p:nvPr/>
          </p:nvSpPr>
          <p:spPr bwMode="auto">
            <a:xfrm>
              <a:off x="3846" y="1622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630869" name="Rectangle 85"/>
            <p:cNvSpPr>
              <a:spLocks noChangeArrowheads="1"/>
            </p:cNvSpPr>
            <p:nvPr/>
          </p:nvSpPr>
          <p:spPr bwMode="auto">
            <a:xfrm>
              <a:off x="3456" y="162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30870" name="Rectangle 86"/>
            <p:cNvSpPr>
              <a:spLocks noChangeArrowheads="1"/>
            </p:cNvSpPr>
            <p:nvPr/>
          </p:nvSpPr>
          <p:spPr bwMode="auto">
            <a:xfrm>
              <a:off x="4672" y="138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30871" name="Rectangle 87"/>
            <p:cNvSpPr>
              <a:spLocks noChangeArrowheads="1"/>
            </p:cNvSpPr>
            <p:nvPr/>
          </p:nvSpPr>
          <p:spPr bwMode="auto">
            <a:xfrm>
              <a:off x="4485" y="1381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630872" name="Rectangle 88"/>
            <p:cNvSpPr>
              <a:spLocks noChangeArrowheads="1"/>
            </p:cNvSpPr>
            <p:nvPr/>
          </p:nvSpPr>
          <p:spPr bwMode="auto">
            <a:xfrm>
              <a:off x="4314" y="138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0873" name="Rectangle 89"/>
            <p:cNvSpPr>
              <a:spLocks noChangeArrowheads="1"/>
            </p:cNvSpPr>
            <p:nvPr/>
          </p:nvSpPr>
          <p:spPr bwMode="auto">
            <a:xfrm>
              <a:off x="3934" y="138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0874" name="Rectangle 90"/>
            <p:cNvSpPr>
              <a:spLocks noChangeArrowheads="1"/>
            </p:cNvSpPr>
            <p:nvPr/>
          </p:nvSpPr>
          <p:spPr bwMode="auto">
            <a:xfrm>
              <a:off x="3846" y="1381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630875" name="Rectangle 91"/>
            <p:cNvSpPr>
              <a:spLocks noChangeArrowheads="1"/>
            </p:cNvSpPr>
            <p:nvPr/>
          </p:nvSpPr>
          <p:spPr bwMode="auto">
            <a:xfrm>
              <a:off x="3489" y="1381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630876" name="Rectangle 92"/>
            <p:cNvSpPr>
              <a:spLocks noChangeArrowheads="1"/>
            </p:cNvSpPr>
            <p:nvPr/>
          </p:nvSpPr>
          <p:spPr bwMode="auto">
            <a:xfrm>
              <a:off x="3353" y="1381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630877" name="Rectangle 93"/>
            <p:cNvSpPr>
              <a:spLocks noChangeArrowheads="1"/>
            </p:cNvSpPr>
            <p:nvPr/>
          </p:nvSpPr>
          <p:spPr bwMode="auto">
            <a:xfrm>
              <a:off x="3218" y="1381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d</a:t>
              </a:r>
              <a:endParaRPr lang="en-US" sz="2400" u="none" baseline="0"/>
            </a:p>
          </p:txBody>
        </p:sp>
        <p:sp>
          <p:nvSpPr>
            <p:cNvPr id="630878" name="Rectangle 94"/>
            <p:cNvSpPr>
              <a:spLocks noChangeArrowheads="1"/>
            </p:cNvSpPr>
            <p:nvPr/>
          </p:nvSpPr>
          <p:spPr bwMode="auto">
            <a:xfrm>
              <a:off x="3136" y="1381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630879" name="Rectangle 95"/>
            <p:cNvSpPr>
              <a:spLocks noChangeArrowheads="1"/>
            </p:cNvSpPr>
            <p:nvPr/>
          </p:nvSpPr>
          <p:spPr bwMode="auto">
            <a:xfrm>
              <a:off x="4050" y="2045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30880" name="Rectangle 96"/>
            <p:cNvSpPr>
              <a:spLocks noChangeArrowheads="1"/>
            </p:cNvSpPr>
            <p:nvPr/>
          </p:nvSpPr>
          <p:spPr bwMode="auto">
            <a:xfrm>
              <a:off x="3669" y="204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630881" name="Rectangle 97"/>
            <p:cNvSpPr>
              <a:spLocks noChangeArrowheads="1"/>
            </p:cNvSpPr>
            <p:nvPr/>
          </p:nvSpPr>
          <p:spPr bwMode="auto">
            <a:xfrm>
              <a:off x="4030" y="1821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630882" name="Rectangle 98"/>
            <p:cNvSpPr>
              <a:spLocks noChangeArrowheads="1"/>
            </p:cNvSpPr>
            <p:nvPr/>
          </p:nvSpPr>
          <p:spPr bwMode="auto">
            <a:xfrm>
              <a:off x="3644" y="182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630883" name="Rectangle 99"/>
            <p:cNvSpPr>
              <a:spLocks noChangeArrowheads="1"/>
            </p:cNvSpPr>
            <p:nvPr/>
          </p:nvSpPr>
          <p:spPr bwMode="auto">
            <a:xfrm>
              <a:off x="4143" y="159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0884" name="Rectangle 100"/>
            <p:cNvSpPr>
              <a:spLocks noChangeArrowheads="1"/>
            </p:cNvSpPr>
            <p:nvPr/>
          </p:nvSpPr>
          <p:spPr bwMode="auto">
            <a:xfrm>
              <a:off x="3669" y="159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630885" name="Rectangle 101"/>
            <p:cNvSpPr>
              <a:spLocks noChangeArrowheads="1"/>
            </p:cNvSpPr>
            <p:nvPr/>
          </p:nvSpPr>
          <p:spPr bwMode="auto">
            <a:xfrm>
              <a:off x="4588" y="1356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30886" name="Rectangle 102"/>
            <p:cNvSpPr>
              <a:spLocks noChangeArrowheads="1"/>
            </p:cNvSpPr>
            <p:nvPr/>
          </p:nvSpPr>
          <p:spPr bwMode="auto">
            <a:xfrm>
              <a:off x="4143" y="135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0887" name="Rectangle 103"/>
            <p:cNvSpPr>
              <a:spLocks noChangeArrowheads="1"/>
            </p:cNvSpPr>
            <p:nvPr/>
          </p:nvSpPr>
          <p:spPr bwMode="auto">
            <a:xfrm>
              <a:off x="3669" y="135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  <p:grpSp>
        <p:nvGrpSpPr>
          <p:cNvPr id="630892" name="Group 108"/>
          <p:cNvGrpSpPr>
            <a:grpSpLocks/>
          </p:cNvGrpSpPr>
          <p:nvPr/>
        </p:nvGrpSpPr>
        <p:grpSpPr bwMode="auto">
          <a:xfrm>
            <a:off x="6575425" y="5565775"/>
            <a:ext cx="404813" cy="457200"/>
            <a:chOff x="4134" y="2978"/>
            <a:chExt cx="255" cy="288"/>
          </a:xfrm>
        </p:grpSpPr>
        <p:sp>
          <p:nvSpPr>
            <p:cNvPr id="630890" name="Text Box 106"/>
            <p:cNvSpPr txBox="1">
              <a:spLocks noChangeArrowheads="1"/>
            </p:cNvSpPr>
            <p:nvPr/>
          </p:nvSpPr>
          <p:spPr bwMode="auto">
            <a:xfrm>
              <a:off x="4134" y="297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u="none" baseline="0"/>
                <a:t>C</a:t>
              </a:r>
            </a:p>
          </p:txBody>
        </p:sp>
        <p:sp>
          <p:nvSpPr>
            <p:cNvPr id="630891" name="Line 107"/>
            <p:cNvSpPr>
              <a:spLocks noChangeShapeType="1"/>
            </p:cNvSpPr>
            <p:nvPr/>
          </p:nvSpPr>
          <p:spPr bwMode="auto">
            <a:xfrm>
              <a:off x="4192" y="302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1FA938E1-6F25-4CB9-B302-C3C21C63F894}" type="slidenum">
              <a:rPr lang="en-US"/>
              <a:pPr/>
              <a:t>9</a:t>
            </a:fld>
            <a:endParaRPr lang="en-US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Implementations: Half-Adder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212850"/>
            <a:ext cx="7772400" cy="50276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</a:rPr>
              <a:t>The most common half                                                        adder implementation is:                                                  (e) </a:t>
            </a:r>
          </a:p>
          <a:p>
            <a:pPr>
              <a:spcBef>
                <a:spcPct val="0"/>
              </a:spcBef>
            </a:pPr>
            <a:endParaRPr lang="en-US" sz="23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endParaRPr lang="en-US" sz="23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endParaRPr lang="en-US" sz="23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endParaRPr lang="en-US" sz="23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cs typeface="Times New Roman" pitchFamily="18" charset="0"/>
              </a:rPr>
              <a:t>A NAND only implementation is:</a:t>
            </a:r>
          </a:p>
          <a:p>
            <a:pPr>
              <a:spcBef>
                <a:spcPct val="0"/>
              </a:spcBef>
            </a:pPr>
            <a:endParaRPr lang="en-US" sz="2400"/>
          </a:p>
          <a:p>
            <a:endParaRPr lang="en-US"/>
          </a:p>
        </p:txBody>
      </p:sp>
      <p:sp>
        <p:nvSpPr>
          <p:cNvPr id="632055" name="Rectangle 247"/>
          <p:cNvSpPr>
            <a:spLocks noChangeArrowheads="1"/>
          </p:cNvSpPr>
          <p:nvPr/>
        </p:nvSpPr>
        <p:spPr bwMode="auto">
          <a:xfrm>
            <a:off x="8964613" y="6323013"/>
            <a:ext cx="11112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none" baseline="0">
                <a:solidFill>
                  <a:srgbClr val="000000"/>
                </a:solidFill>
              </a:rPr>
              <a:t> </a:t>
            </a:r>
            <a:endParaRPr lang="en-US"/>
          </a:p>
        </p:txBody>
      </p:sp>
      <p:grpSp>
        <p:nvGrpSpPr>
          <p:cNvPr id="631814" name="Group 6"/>
          <p:cNvGrpSpPr>
            <a:grpSpLocks/>
          </p:cNvGrpSpPr>
          <p:nvPr/>
        </p:nvGrpSpPr>
        <p:grpSpPr bwMode="auto">
          <a:xfrm>
            <a:off x="1531938" y="2236788"/>
            <a:ext cx="1498600" cy="822325"/>
            <a:chOff x="965" y="1625"/>
            <a:chExt cx="944" cy="518"/>
          </a:xfrm>
        </p:grpSpPr>
        <p:sp>
          <p:nvSpPr>
            <p:cNvPr id="631815" name="Rectangle 7"/>
            <p:cNvSpPr>
              <a:spLocks noChangeArrowheads="1"/>
            </p:cNvSpPr>
            <p:nvPr/>
          </p:nvSpPr>
          <p:spPr bwMode="auto">
            <a:xfrm>
              <a:off x="1651" y="1874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1816" name="Rectangle 8"/>
            <p:cNvSpPr>
              <a:spLocks noChangeArrowheads="1"/>
            </p:cNvSpPr>
            <p:nvPr/>
          </p:nvSpPr>
          <p:spPr bwMode="auto">
            <a:xfrm>
              <a:off x="1364" y="1874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1817" name="Rectangle 9"/>
            <p:cNvSpPr>
              <a:spLocks noChangeArrowheads="1"/>
            </p:cNvSpPr>
            <p:nvPr/>
          </p:nvSpPr>
          <p:spPr bwMode="auto">
            <a:xfrm>
              <a:off x="968" y="1874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31818" name="Rectangle 10"/>
            <p:cNvSpPr>
              <a:spLocks noChangeArrowheads="1"/>
            </p:cNvSpPr>
            <p:nvPr/>
          </p:nvSpPr>
          <p:spPr bwMode="auto">
            <a:xfrm>
              <a:off x="1747" y="165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1819" name="Rectangle 11"/>
            <p:cNvSpPr>
              <a:spLocks noChangeArrowheads="1"/>
            </p:cNvSpPr>
            <p:nvPr/>
          </p:nvSpPr>
          <p:spPr bwMode="auto">
            <a:xfrm>
              <a:off x="1327" y="165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1820" name="Rectangle 12"/>
            <p:cNvSpPr>
              <a:spLocks noChangeArrowheads="1"/>
            </p:cNvSpPr>
            <p:nvPr/>
          </p:nvSpPr>
          <p:spPr bwMode="auto">
            <a:xfrm>
              <a:off x="965" y="1650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631821" name="Rectangle 13"/>
            <p:cNvSpPr>
              <a:spLocks noChangeArrowheads="1"/>
            </p:cNvSpPr>
            <p:nvPr/>
          </p:nvSpPr>
          <p:spPr bwMode="auto">
            <a:xfrm>
              <a:off x="1562" y="1849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31822" name="Rectangle 14"/>
            <p:cNvSpPr>
              <a:spLocks noChangeArrowheads="1"/>
            </p:cNvSpPr>
            <p:nvPr/>
          </p:nvSpPr>
          <p:spPr bwMode="auto">
            <a:xfrm>
              <a:off x="1181" y="184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631823" name="Rectangle 15"/>
            <p:cNvSpPr>
              <a:spLocks noChangeArrowheads="1"/>
            </p:cNvSpPr>
            <p:nvPr/>
          </p:nvSpPr>
          <p:spPr bwMode="auto">
            <a:xfrm>
              <a:off x="1531" y="1625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631824" name="Rectangle 16"/>
            <p:cNvSpPr>
              <a:spLocks noChangeArrowheads="1"/>
            </p:cNvSpPr>
            <p:nvPr/>
          </p:nvSpPr>
          <p:spPr bwMode="auto">
            <a:xfrm>
              <a:off x="1145" y="162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  <p:grpSp>
        <p:nvGrpSpPr>
          <p:cNvPr id="631825" name="Group 17"/>
          <p:cNvGrpSpPr>
            <a:grpSpLocks/>
          </p:cNvGrpSpPr>
          <p:nvPr/>
        </p:nvGrpSpPr>
        <p:grpSpPr bwMode="auto">
          <a:xfrm>
            <a:off x="1303338" y="4079875"/>
            <a:ext cx="2135187" cy="849313"/>
            <a:chOff x="821" y="3066"/>
            <a:chExt cx="1345" cy="535"/>
          </a:xfrm>
        </p:grpSpPr>
        <p:sp>
          <p:nvSpPr>
            <p:cNvPr id="631826" name="Line 18"/>
            <p:cNvSpPr>
              <a:spLocks noChangeShapeType="1"/>
            </p:cNvSpPr>
            <p:nvPr/>
          </p:nvSpPr>
          <p:spPr bwMode="auto">
            <a:xfrm>
              <a:off x="1305" y="3379"/>
              <a:ext cx="43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827" name="Line 19"/>
            <p:cNvSpPr>
              <a:spLocks noChangeShapeType="1"/>
            </p:cNvSpPr>
            <p:nvPr/>
          </p:nvSpPr>
          <p:spPr bwMode="auto">
            <a:xfrm>
              <a:off x="1222" y="3341"/>
              <a:ext cx="60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828" name="Rectangle 20"/>
            <p:cNvSpPr>
              <a:spLocks noChangeArrowheads="1"/>
            </p:cNvSpPr>
            <p:nvPr/>
          </p:nvSpPr>
          <p:spPr bwMode="auto">
            <a:xfrm>
              <a:off x="1755" y="3332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631829" name="Rectangle 21"/>
            <p:cNvSpPr>
              <a:spLocks noChangeArrowheads="1"/>
            </p:cNvSpPr>
            <p:nvPr/>
          </p:nvSpPr>
          <p:spPr bwMode="auto">
            <a:xfrm>
              <a:off x="1214" y="3332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631830" name="Rectangle 22"/>
            <p:cNvSpPr>
              <a:spLocks noChangeArrowheads="1"/>
            </p:cNvSpPr>
            <p:nvPr/>
          </p:nvSpPr>
          <p:spPr bwMode="auto">
            <a:xfrm>
              <a:off x="824" y="333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31831" name="Rectangle 23"/>
            <p:cNvSpPr>
              <a:spLocks noChangeArrowheads="1"/>
            </p:cNvSpPr>
            <p:nvPr/>
          </p:nvSpPr>
          <p:spPr bwMode="auto">
            <a:xfrm>
              <a:off x="2004" y="309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31832" name="Rectangle 24"/>
            <p:cNvSpPr>
              <a:spLocks noChangeArrowheads="1"/>
            </p:cNvSpPr>
            <p:nvPr/>
          </p:nvSpPr>
          <p:spPr bwMode="auto">
            <a:xfrm>
              <a:off x="1817" y="3091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631833" name="Rectangle 25"/>
            <p:cNvSpPr>
              <a:spLocks noChangeArrowheads="1"/>
            </p:cNvSpPr>
            <p:nvPr/>
          </p:nvSpPr>
          <p:spPr bwMode="auto">
            <a:xfrm>
              <a:off x="1645" y="309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1834" name="Rectangle 26"/>
            <p:cNvSpPr>
              <a:spLocks noChangeArrowheads="1"/>
            </p:cNvSpPr>
            <p:nvPr/>
          </p:nvSpPr>
          <p:spPr bwMode="auto">
            <a:xfrm>
              <a:off x="1266" y="309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1835" name="Rectangle 27"/>
            <p:cNvSpPr>
              <a:spLocks noChangeArrowheads="1"/>
            </p:cNvSpPr>
            <p:nvPr/>
          </p:nvSpPr>
          <p:spPr bwMode="auto">
            <a:xfrm>
              <a:off x="1178" y="3091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631836" name="Rectangle 28"/>
            <p:cNvSpPr>
              <a:spLocks noChangeArrowheads="1"/>
            </p:cNvSpPr>
            <p:nvPr/>
          </p:nvSpPr>
          <p:spPr bwMode="auto">
            <a:xfrm>
              <a:off x="821" y="3091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631837" name="Rectangle 29"/>
            <p:cNvSpPr>
              <a:spLocks noChangeArrowheads="1"/>
            </p:cNvSpPr>
            <p:nvPr/>
          </p:nvSpPr>
          <p:spPr bwMode="auto">
            <a:xfrm>
              <a:off x="1687" y="3375"/>
              <a:ext cx="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631838" name="Rectangle 30"/>
            <p:cNvSpPr>
              <a:spLocks noChangeArrowheads="1"/>
            </p:cNvSpPr>
            <p:nvPr/>
          </p:nvSpPr>
          <p:spPr bwMode="auto">
            <a:xfrm>
              <a:off x="1548" y="3375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1839" name="Rectangle 31"/>
            <p:cNvSpPr>
              <a:spLocks noChangeArrowheads="1"/>
            </p:cNvSpPr>
            <p:nvPr/>
          </p:nvSpPr>
          <p:spPr bwMode="auto">
            <a:xfrm>
              <a:off x="1371" y="3375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1840" name="Rectangle 32"/>
            <p:cNvSpPr>
              <a:spLocks noChangeArrowheads="1"/>
            </p:cNvSpPr>
            <p:nvPr/>
          </p:nvSpPr>
          <p:spPr bwMode="auto">
            <a:xfrm>
              <a:off x="1298" y="3375"/>
              <a:ext cx="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631841" name="Rectangle 33"/>
            <p:cNvSpPr>
              <a:spLocks noChangeArrowheads="1"/>
            </p:cNvSpPr>
            <p:nvPr/>
          </p:nvSpPr>
          <p:spPr bwMode="auto">
            <a:xfrm>
              <a:off x="1502" y="3355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31842" name="Rectangle 34"/>
            <p:cNvSpPr>
              <a:spLocks noChangeArrowheads="1"/>
            </p:cNvSpPr>
            <p:nvPr/>
          </p:nvSpPr>
          <p:spPr bwMode="auto">
            <a:xfrm>
              <a:off x="1037" y="330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631843" name="Rectangle 35"/>
            <p:cNvSpPr>
              <a:spLocks noChangeArrowheads="1"/>
            </p:cNvSpPr>
            <p:nvPr/>
          </p:nvSpPr>
          <p:spPr bwMode="auto">
            <a:xfrm>
              <a:off x="1920" y="3066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31844" name="Rectangle 36"/>
            <p:cNvSpPr>
              <a:spLocks noChangeArrowheads="1"/>
            </p:cNvSpPr>
            <p:nvPr/>
          </p:nvSpPr>
          <p:spPr bwMode="auto">
            <a:xfrm>
              <a:off x="1475" y="306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1845" name="Rectangle 37"/>
            <p:cNvSpPr>
              <a:spLocks noChangeArrowheads="1"/>
            </p:cNvSpPr>
            <p:nvPr/>
          </p:nvSpPr>
          <p:spPr bwMode="auto">
            <a:xfrm>
              <a:off x="1001" y="306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  <p:grpSp>
        <p:nvGrpSpPr>
          <p:cNvPr id="632113" name="Group 305"/>
          <p:cNvGrpSpPr>
            <a:grpSpLocks/>
          </p:cNvGrpSpPr>
          <p:nvPr/>
        </p:nvGrpSpPr>
        <p:grpSpPr bwMode="auto">
          <a:xfrm>
            <a:off x="4606925" y="1438275"/>
            <a:ext cx="3105150" cy="1384300"/>
            <a:chOff x="2902" y="906"/>
            <a:chExt cx="1956" cy="872"/>
          </a:xfrm>
        </p:grpSpPr>
        <p:sp>
          <p:nvSpPr>
            <p:cNvPr id="632046" name="Freeform 238"/>
            <p:cNvSpPr>
              <a:spLocks noChangeAspect="1"/>
            </p:cNvSpPr>
            <p:nvPr/>
          </p:nvSpPr>
          <p:spPr bwMode="auto">
            <a:xfrm>
              <a:off x="3627" y="1190"/>
              <a:ext cx="46" cy="47"/>
            </a:xfrm>
            <a:custGeom>
              <a:avLst/>
              <a:gdLst/>
              <a:ahLst/>
              <a:cxnLst>
                <a:cxn ang="0">
                  <a:pos x="62" y="32"/>
                </a:cxn>
                <a:cxn ang="0">
                  <a:pos x="61" y="41"/>
                </a:cxn>
                <a:cxn ang="0">
                  <a:pos x="57" y="49"/>
                </a:cxn>
                <a:cxn ang="0">
                  <a:pos x="52" y="56"/>
                </a:cxn>
                <a:cxn ang="0">
                  <a:pos x="44" y="62"/>
                </a:cxn>
                <a:cxn ang="0">
                  <a:pos x="35" y="64"/>
                </a:cxn>
                <a:cxn ang="0">
                  <a:pos x="27" y="64"/>
                </a:cxn>
                <a:cxn ang="0">
                  <a:pos x="18" y="62"/>
                </a:cxn>
                <a:cxn ang="0">
                  <a:pos x="10" y="56"/>
                </a:cxn>
                <a:cxn ang="0">
                  <a:pos x="5" y="49"/>
                </a:cxn>
                <a:cxn ang="0">
                  <a:pos x="1" y="41"/>
                </a:cxn>
                <a:cxn ang="0">
                  <a:pos x="0" y="32"/>
                </a:cxn>
                <a:cxn ang="0">
                  <a:pos x="1" y="22"/>
                </a:cxn>
                <a:cxn ang="0">
                  <a:pos x="5" y="14"/>
                </a:cxn>
                <a:cxn ang="0">
                  <a:pos x="10" y="8"/>
                </a:cxn>
                <a:cxn ang="0">
                  <a:pos x="18" y="2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44" y="2"/>
                </a:cxn>
                <a:cxn ang="0">
                  <a:pos x="52" y="8"/>
                </a:cxn>
                <a:cxn ang="0">
                  <a:pos x="57" y="14"/>
                </a:cxn>
                <a:cxn ang="0">
                  <a:pos x="61" y="22"/>
                </a:cxn>
                <a:cxn ang="0">
                  <a:pos x="62" y="32"/>
                </a:cxn>
                <a:cxn ang="0">
                  <a:pos x="62" y="32"/>
                </a:cxn>
              </a:cxnLst>
              <a:rect l="0" t="0" r="r" b="b"/>
              <a:pathLst>
                <a:path w="62" h="64">
                  <a:moveTo>
                    <a:pt x="62" y="32"/>
                  </a:moveTo>
                  <a:lnTo>
                    <a:pt x="61" y="41"/>
                  </a:lnTo>
                  <a:lnTo>
                    <a:pt x="57" y="49"/>
                  </a:lnTo>
                  <a:lnTo>
                    <a:pt x="52" y="56"/>
                  </a:lnTo>
                  <a:lnTo>
                    <a:pt x="44" y="62"/>
                  </a:lnTo>
                  <a:lnTo>
                    <a:pt x="35" y="64"/>
                  </a:lnTo>
                  <a:lnTo>
                    <a:pt x="27" y="64"/>
                  </a:lnTo>
                  <a:lnTo>
                    <a:pt x="18" y="62"/>
                  </a:lnTo>
                  <a:lnTo>
                    <a:pt x="10" y="56"/>
                  </a:lnTo>
                  <a:lnTo>
                    <a:pt x="5" y="49"/>
                  </a:lnTo>
                  <a:lnTo>
                    <a:pt x="1" y="41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5" y="14"/>
                  </a:lnTo>
                  <a:lnTo>
                    <a:pt x="10" y="8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4" y="2"/>
                  </a:lnTo>
                  <a:lnTo>
                    <a:pt x="52" y="8"/>
                  </a:lnTo>
                  <a:lnTo>
                    <a:pt x="57" y="14"/>
                  </a:lnTo>
                  <a:lnTo>
                    <a:pt x="61" y="22"/>
                  </a:lnTo>
                  <a:lnTo>
                    <a:pt x="62" y="32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000000"/>
            </a:solidFill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846" name="AutoShape 38"/>
            <p:cNvSpPr>
              <a:spLocks noChangeAspect="1" noChangeArrowheads="1"/>
            </p:cNvSpPr>
            <p:nvPr/>
          </p:nvSpPr>
          <p:spPr bwMode="auto">
            <a:xfrm>
              <a:off x="3852" y="1488"/>
              <a:ext cx="357" cy="290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1847" name="Group 39"/>
            <p:cNvGrpSpPr>
              <a:grpSpLocks noChangeAspect="1"/>
            </p:cNvGrpSpPr>
            <p:nvPr/>
          </p:nvGrpSpPr>
          <p:grpSpPr bwMode="auto">
            <a:xfrm>
              <a:off x="3814" y="1003"/>
              <a:ext cx="386" cy="287"/>
              <a:chOff x="750" y="2323"/>
              <a:chExt cx="774" cy="576"/>
            </a:xfrm>
          </p:grpSpPr>
          <p:sp>
            <p:nvSpPr>
              <p:cNvPr id="631848" name="Freeform 40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10" y="576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849" name="Freeform 41"/>
              <p:cNvSpPr>
                <a:spLocks noChangeAspect="1"/>
              </p:cNvSpPr>
              <p:nvPr/>
            </p:nvSpPr>
            <p:spPr bwMode="auto">
              <a:xfrm>
                <a:off x="750" y="2326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1987" name="Line 179"/>
            <p:cNvSpPr>
              <a:spLocks noChangeShapeType="1"/>
            </p:cNvSpPr>
            <p:nvPr/>
          </p:nvSpPr>
          <p:spPr bwMode="auto">
            <a:xfrm>
              <a:off x="4192" y="1152"/>
              <a:ext cx="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988" name="Line 180"/>
            <p:cNvSpPr>
              <a:spLocks noChangeShapeType="1"/>
            </p:cNvSpPr>
            <p:nvPr/>
          </p:nvSpPr>
          <p:spPr bwMode="auto">
            <a:xfrm>
              <a:off x="4200" y="1624"/>
              <a:ext cx="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989" name="Line 181"/>
            <p:cNvSpPr>
              <a:spLocks noChangeShapeType="1"/>
            </p:cNvSpPr>
            <p:nvPr/>
          </p:nvSpPr>
          <p:spPr bwMode="auto">
            <a:xfrm>
              <a:off x="3136" y="1064"/>
              <a:ext cx="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990" name="Line 182"/>
            <p:cNvSpPr>
              <a:spLocks noChangeShapeType="1"/>
            </p:cNvSpPr>
            <p:nvPr/>
          </p:nvSpPr>
          <p:spPr bwMode="auto">
            <a:xfrm>
              <a:off x="3136" y="1216"/>
              <a:ext cx="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991" name="Line 183"/>
            <p:cNvSpPr>
              <a:spLocks noChangeShapeType="1"/>
            </p:cNvSpPr>
            <p:nvPr/>
          </p:nvSpPr>
          <p:spPr bwMode="auto">
            <a:xfrm flipH="1">
              <a:off x="3656" y="1552"/>
              <a:ext cx="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992" name="Line 184"/>
            <p:cNvSpPr>
              <a:spLocks noChangeShapeType="1"/>
            </p:cNvSpPr>
            <p:nvPr/>
          </p:nvSpPr>
          <p:spPr bwMode="auto">
            <a:xfrm flipH="1">
              <a:off x="3424" y="1704"/>
              <a:ext cx="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993" name="Line 185"/>
            <p:cNvSpPr>
              <a:spLocks noChangeShapeType="1"/>
            </p:cNvSpPr>
            <p:nvPr/>
          </p:nvSpPr>
          <p:spPr bwMode="auto">
            <a:xfrm flipV="1">
              <a:off x="3648" y="1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994" name="Line 186"/>
            <p:cNvSpPr>
              <a:spLocks noChangeShapeType="1"/>
            </p:cNvSpPr>
            <p:nvPr/>
          </p:nvSpPr>
          <p:spPr bwMode="auto">
            <a:xfrm flipV="1">
              <a:off x="3424" y="1072"/>
              <a:ext cx="0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057" name="Freeform 249"/>
            <p:cNvSpPr>
              <a:spLocks noChangeAspect="1"/>
            </p:cNvSpPr>
            <p:nvPr/>
          </p:nvSpPr>
          <p:spPr bwMode="auto">
            <a:xfrm>
              <a:off x="3403" y="1038"/>
              <a:ext cx="46" cy="47"/>
            </a:xfrm>
            <a:custGeom>
              <a:avLst/>
              <a:gdLst/>
              <a:ahLst/>
              <a:cxnLst>
                <a:cxn ang="0">
                  <a:pos x="62" y="32"/>
                </a:cxn>
                <a:cxn ang="0">
                  <a:pos x="61" y="41"/>
                </a:cxn>
                <a:cxn ang="0">
                  <a:pos x="57" y="49"/>
                </a:cxn>
                <a:cxn ang="0">
                  <a:pos x="52" y="56"/>
                </a:cxn>
                <a:cxn ang="0">
                  <a:pos x="44" y="62"/>
                </a:cxn>
                <a:cxn ang="0">
                  <a:pos x="35" y="64"/>
                </a:cxn>
                <a:cxn ang="0">
                  <a:pos x="27" y="64"/>
                </a:cxn>
                <a:cxn ang="0">
                  <a:pos x="18" y="62"/>
                </a:cxn>
                <a:cxn ang="0">
                  <a:pos x="10" y="56"/>
                </a:cxn>
                <a:cxn ang="0">
                  <a:pos x="5" y="49"/>
                </a:cxn>
                <a:cxn ang="0">
                  <a:pos x="1" y="41"/>
                </a:cxn>
                <a:cxn ang="0">
                  <a:pos x="0" y="32"/>
                </a:cxn>
                <a:cxn ang="0">
                  <a:pos x="1" y="22"/>
                </a:cxn>
                <a:cxn ang="0">
                  <a:pos x="5" y="14"/>
                </a:cxn>
                <a:cxn ang="0">
                  <a:pos x="10" y="8"/>
                </a:cxn>
                <a:cxn ang="0">
                  <a:pos x="18" y="2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44" y="2"/>
                </a:cxn>
                <a:cxn ang="0">
                  <a:pos x="52" y="8"/>
                </a:cxn>
                <a:cxn ang="0">
                  <a:pos x="57" y="14"/>
                </a:cxn>
                <a:cxn ang="0">
                  <a:pos x="61" y="22"/>
                </a:cxn>
                <a:cxn ang="0">
                  <a:pos x="62" y="32"/>
                </a:cxn>
                <a:cxn ang="0">
                  <a:pos x="62" y="32"/>
                </a:cxn>
              </a:cxnLst>
              <a:rect l="0" t="0" r="r" b="b"/>
              <a:pathLst>
                <a:path w="62" h="64">
                  <a:moveTo>
                    <a:pt x="62" y="32"/>
                  </a:moveTo>
                  <a:lnTo>
                    <a:pt x="61" y="41"/>
                  </a:lnTo>
                  <a:lnTo>
                    <a:pt x="57" y="49"/>
                  </a:lnTo>
                  <a:lnTo>
                    <a:pt x="52" y="56"/>
                  </a:lnTo>
                  <a:lnTo>
                    <a:pt x="44" y="62"/>
                  </a:lnTo>
                  <a:lnTo>
                    <a:pt x="35" y="64"/>
                  </a:lnTo>
                  <a:lnTo>
                    <a:pt x="27" y="64"/>
                  </a:lnTo>
                  <a:lnTo>
                    <a:pt x="18" y="62"/>
                  </a:lnTo>
                  <a:lnTo>
                    <a:pt x="10" y="56"/>
                  </a:lnTo>
                  <a:lnTo>
                    <a:pt x="5" y="49"/>
                  </a:lnTo>
                  <a:lnTo>
                    <a:pt x="1" y="41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5" y="14"/>
                  </a:lnTo>
                  <a:lnTo>
                    <a:pt x="10" y="8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4" y="2"/>
                  </a:lnTo>
                  <a:lnTo>
                    <a:pt x="52" y="8"/>
                  </a:lnTo>
                  <a:lnTo>
                    <a:pt x="57" y="14"/>
                  </a:lnTo>
                  <a:lnTo>
                    <a:pt x="61" y="22"/>
                  </a:lnTo>
                  <a:lnTo>
                    <a:pt x="62" y="32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000000"/>
            </a:solidFill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058" name="Text Box 250"/>
            <p:cNvSpPr txBox="1">
              <a:spLocks noChangeArrowheads="1"/>
            </p:cNvSpPr>
            <p:nvPr/>
          </p:nvSpPr>
          <p:spPr bwMode="auto">
            <a:xfrm>
              <a:off x="2902" y="90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/>
                <a:t>X</a:t>
              </a:r>
            </a:p>
          </p:txBody>
        </p:sp>
        <p:sp>
          <p:nvSpPr>
            <p:cNvPr id="632059" name="Text Box 251"/>
            <p:cNvSpPr txBox="1">
              <a:spLocks noChangeArrowheads="1"/>
            </p:cNvSpPr>
            <p:nvPr/>
          </p:nvSpPr>
          <p:spPr bwMode="auto">
            <a:xfrm>
              <a:off x="2902" y="109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/>
                <a:t>Y</a:t>
              </a:r>
            </a:p>
          </p:txBody>
        </p:sp>
        <p:sp>
          <p:nvSpPr>
            <p:cNvPr id="632060" name="Text Box 252"/>
            <p:cNvSpPr txBox="1">
              <a:spLocks noChangeArrowheads="1"/>
            </p:cNvSpPr>
            <p:nvPr/>
          </p:nvSpPr>
          <p:spPr bwMode="auto">
            <a:xfrm>
              <a:off x="4614" y="148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/>
                <a:t>C</a:t>
              </a:r>
            </a:p>
          </p:txBody>
        </p:sp>
        <p:sp>
          <p:nvSpPr>
            <p:cNvPr id="632061" name="Text Box 253"/>
            <p:cNvSpPr txBox="1">
              <a:spLocks noChangeArrowheads="1"/>
            </p:cNvSpPr>
            <p:nvPr/>
          </p:nvSpPr>
          <p:spPr bwMode="auto">
            <a:xfrm>
              <a:off x="4598" y="100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u="none" baseline="0"/>
                <a:t>S</a:t>
              </a:r>
            </a:p>
          </p:txBody>
        </p:sp>
      </p:grpSp>
      <p:grpSp>
        <p:nvGrpSpPr>
          <p:cNvPr id="632124" name="Group 316"/>
          <p:cNvGrpSpPr>
            <a:grpSpLocks/>
          </p:cNvGrpSpPr>
          <p:nvPr/>
        </p:nvGrpSpPr>
        <p:grpSpPr bwMode="auto">
          <a:xfrm>
            <a:off x="3870325" y="3571875"/>
            <a:ext cx="4121150" cy="1981200"/>
            <a:chOff x="2438" y="2250"/>
            <a:chExt cx="2596" cy="1248"/>
          </a:xfrm>
        </p:grpSpPr>
        <p:grpSp>
          <p:nvGrpSpPr>
            <p:cNvPr id="632069" name="Group 261"/>
            <p:cNvGrpSpPr>
              <a:grpSpLocks/>
            </p:cNvGrpSpPr>
            <p:nvPr/>
          </p:nvGrpSpPr>
          <p:grpSpPr bwMode="auto">
            <a:xfrm>
              <a:off x="4373" y="2270"/>
              <a:ext cx="250" cy="242"/>
              <a:chOff x="3540" y="2114"/>
              <a:chExt cx="250" cy="242"/>
            </a:xfrm>
          </p:grpSpPr>
          <p:sp>
            <p:nvSpPr>
              <p:cNvPr id="632065" name="AutoShape 257"/>
              <p:cNvSpPr>
                <a:spLocks noChangeAspect="1" noChangeArrowheads="1"/>
              </p:cNvSpPr>
              <p:nvPr/>
            </p:nvSpPr>
            <p:spPr bwMode="auto">
              <a:xfrm rot="5400000">
                <a:off x="3516" y="2138"/>
                <a:ext cx="242" cy="19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66" name="Oval 258"/>
              <p:cNvSpPr>
                <a:spLocks noChangeAspect="1" noChangeArrowheads="1"/>
              </p:cNvSpPr>
              <p:nvPr/>
            </p:nvSpPr>
            <p:spPr bwMode="auto">
              <a:xfrm>
                <a:off x="3742" y="2211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2068" name="Group 260"/>
            <p:cNvGrpSpPr>
              <a:grpSpLocks/>
            </p:cNvGrpSpPr>
            <p:nvPr/>
          </p:nvGrpSpPr>
          <p:grpSpPr bwMode="auto">
            <a:xfrm>
              <a:off x="2948" y="2831"/>
              <a:ext cx="410" cy="290"/>
              <a:chOff x="3876" y="1999"/>
              <a:chExt cx="410" cy="290"/>
            </a:xfrm>
          </p:grpSpPr>
          <p:sp>
            <p:nvSpPr>
              <p:cNvPr id="632063" name="AutoShape 255"/>
              <p:cNvSpPr>
                <a:spLocks noChangeAspect="1" noChangeArrowheads="1"/>
              </p:cNvSpPr>
              <p:nvPr/>
            </p:nvSpPr>
            <p:spPr bwMode="auto">
              <a:xfrm>
                <a:off x="3876" y="1999"/>
                <a:ext cx="357" cy="290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67" name="Oval 259"/>
              <p:cNvSpPr>
                <a:spLocks noChangeAspect="1" noChangeArrowheads="1"/>
              </p:cNvSpPr>
              <p:nvPr/>
            </p:nvSpPr>
            <p:spPr bwMode="auto">
              <a:xfrm>
                <a:off x="4234" y="2119"/>
                <a:ext cx="52" cy="5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2079" name="Group 271"/>
            <p:cNvGrpSpPr>
              <a:grpSpLocks/>
            </p:cNvGrpSpPr>
            <p:nvPr/>
          </p:nvGrpSpPr>
          <p:grpSpPr bwMode="auto">
            <a:xfrm>
              <a:off x="3644" y="2535"/>
              <a:ext cx="410" cy="882"/>
              <a:chOff x="3644" y="2535"/>
              <a:chExt cx="410" cy="882"/>
            </a:xfrm>
          </p:grpSpPr>
          <p:grpSp>
            <p:nvGrpSpPr>
              <p:cNvPr id="632070" name="Group 262"/>
              <p:cNvGrpSpPr>
                <a:grpSpLocks/>
              </p:cNvGrpSpPr>
              <p:nvPr/>
            </p:nvGrpSpPr>
            <p:grpSpPr bwMode="auto">
              <a:xfrm>
                <a:off x="3644" y="2535"/>
                <a:ext cx="410" cy="290"/>
                <a:chOff x="3876" y="1999"/>
                <a:chExt cx="410" cy="290"/>
              </a:xfrm>
            </p:grpSpPr>
            <p:sp>
              <p:nvSpPr>
                <p:cNvPr id="632071" name="AutoShape 263"/>
                <p:cNvSpPr>
                  <a:spLocks noChangeAspect="1" noChangeArrowheads="1"/>
                </p:cNvSpPr>
                <p:nvPr/>
              </p:nvSpPr>
              <p:spPr bwMode="auto">
                <a:xfrm>
                  <a:off x="3876" y="1999"/>
                  <a:ext cx="357" cy="290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2072" name="Oval 264"/>
                <p:cNvSpPr>
                  <a:spLocks noChangeAspect="1" noChangeArrowheads="1"/>
                </p:cNvSpPr>
                <p:nvPr/>
              </p:nvSpPr>
              <p:spPr bwMode="auto">
                <a:xfrm>
                  <a:off x="4234" y="2119"/>
                  <a:ext cx="52" cy="5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2073" name="Group 265"/>
              <p:cNvGrpSpPr>
                <a:grpSpLocks/>
              </p:cNvGrpSpPr>
              <p:nvPr/>
            </p:nvGrpSpPr>
            <p:grpSpPr bwMode="auto">
              <a:xfrm>
                <a:off x="3644" y="3127"/>
                <a:ext cx="410" cy="290"/>
                <a:chOff x="3876" y="1999"/>
                <a:chExt cx="410" cy="290"/>
              </a:xfrm>
            </p:grpSpPr>
            <p:sp>
              <p:nvSpPr>
                <p:cNvPr id="632074" name="AutoShape 266"/>
                <p:cNvSpPr>
                  <a:spLocks noChangeAspect="1" noChangeArrowheads="1"/>
                </p:cNvSpPr>
                <p:nvPr/>
              </p:nvSpPr>
              <p:spPr bwMode="auto">
                <a:xfrm>
                  <a:off x="3876" y="1999"/>
                  <a:ext cx="357" cy="290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2075" name="Oval 267"/>
                <p:cNvSpPr>
                  <a:spLocks noChangeAspect="1" noChangeArrowheads="1"/>
                </p:cNvSpPr>
                <p:nvPr/>
              </p:nvSpPr>
              <p:spPr bwMode="auto">
                <a:xfrm>
                  <a:off x="4234" y="2119"/>
                  <a:ext cx="52" cy="5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32076" name="Group 268"/>
            <p:cNvGrpSpPr>
              <a:grpSpLocks/>
            </p:cNvGrpSpPr>
            <p:nvPr/>
          </p:nvGrpSpPr>
          <p:grpSpPr bwMode="auto">
            <a:xfrm>
              <a:off x="4210" y="2831"/>
              <a:ext cx="410" cy="290"/>
              <a:chOff x="3876" y="1999"/>
              <a:chExt cx="410" cy="290"/>
            </a:xfrm>
          </p:grpSpPr>
          <p:sp>
            <p:nvSpPr>
              <p:cNvPr id="632077" name="AutoShape 269"/>
              <p:cNvSpPr>
                <a:spLocks noChangeAspect="1" noChangeArrowheads="1"/>
              </p:cNvSpPr>
              <p:nvPr/>
            </p:nvSpPr>
            <p:spPr bwMode="auto">
              <a:xfrm>
                <a:off x="3876" y="1999"/>
                <a:ext cx="357" cy="290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78" name="Oval 270"/>
              <p:cNvSpPr>
                <a:spLocks noChangeAspect="1" noChangeArrowheads="1"/>
              </p:cNvSpPr>
              <p:nvPr/>
            </p:nvSpPr>
            <p:spPr bwMode="auto">
              <a:xfrm>
                <a:off x="4234" y="2119"/>
                <a:ext cx="52" cy="5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2083" name="Group 275"/>
            <p:cNvGrpSpPr>
              <a:grpSpLocks/>
            </p:cNvGrpSpPr>
            <p:nvPr/>
          </p:nvGrpSpPr>
          <p:grpSpPr bwMode="auto">
            <a:xfrm>
              <a:off x="4056" y="2673"/>
              <a:ext cx="147" cy="219"/>
              <a:chOff x="4056" y="2673"/>
              <a:chExt cx="147" cy="219"/>
            </a:xfrm>
          </p:grpSpPr>
          <p:sp>
            <p:nvSpPr>
              <p:cNvPr id="632080" name="Line 272"/>
              <p:cNvSpPr>
                <a:spLocks noChangeShapeType="1"/>
              </p:cNvSpPr>
              <p:nvPr/>
            </p:nvSpPr>
            <p:spPr bwMode="auto">
              <a:xfrm>
                <a:off x="4056" y="2673"/>
                <a:ext cx="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081" name="Line 273"/>
              <p:cNvSpPr>
                <a:spLocks noChangeShapeType="1"/>
              </p:cNvSpPr>
              <p:nvPr/>
            </p:nvSpPr>
            <p:spPr bwMode="auto">
              <a:xfrm>
                <a:off x="4128" y="2892"/>
                <a:ext cx="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082" name="Line 274"/>
              <p:cNvSpPr>
                <a:spLocks noChangeShapeType="1"/>
              </p:cNvSpPr>
              <p:nvPr/>
            </p:nvSpPr>
            <p:spPr bwMode="auto">
              <a:xfrm>
                <a:off x="4131" y="2673"/>
                <a:ext cx="0" cy="2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2084" name="Group 276"/>
            <p:cNvGrpSpPr>
              <a:grpSpLocks/>
            </p:cNvGrpSpPr>
            <p:nvPr/>
          </p:nvGrpSpPr>
          <p:grpSpPr bwMode="auto">
            <a:xfrm flipV="1">
              <a:off x="4065" y="3054"/>
              <a:ext cx="147" cy="219"/>
              <a:chOff x="4056" y="2673"/>
              <a:chExt cx="147" cy="219"/>
            </a:xfrm>
          </p:grpSpPr>
          <p:sp>
            <p:nvSpPr>
              <p:cNvPr id="632085" name="Line 277"/>
              <p:cNvSpPr>
                <a:spLocks noChangeShapeType="1"/>
              </p:cNvSpPr>
              <p:nvPr/>
            </p:nvSpPr>
            <p:spPr bwMode="auto">
              <a:xfrm>
                <a:off x="4056" y="2673"/>
                <a:ext cx="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086" name="Line 278"/>
              <p:cNvSpPr>
                <a:spLocks noChangeShapeType="1"/>
              </p:cNvSpPr>
              <p:nvPr/>
            </p:nvSpPr>
            <p:spPr bwMode="auto">
              <a:xfrm>
                <a:off x="4128" y="2892"/>
                <a:ext cx="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087" name="Line 279"/>
              <p:cNvSpPr>
                <a:spLocks noChangeShapeType="1"/>
              </p:cNvSpPr>
              <p:nvPr/>
            </p:nvSpPr>
            <p:spPr bwMode="auto">
              <a:xfrm>
                <a:off x="4131" y="2673"/>
                <a:ext cx="0" cy="2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2088" name="Group 280"/>
            <p:cNvGrpSpPr>
              <a:grpSpLocks/>
            </p:cNvGrpSpPr>
            <p:nvPr/>
          </p:nvGrpSpPr>
          <p:grpSpPr bwMode="auto">
            <a:xfrm>
              <a:off x="3492" y="2982"/>
              <a:ext cx="147" cy="219"/>
              <a:chOff x="4056" y="2673"/>
              <a:chExt cx="147" cy="219"/>
            </a:xfrm>
          </p:grpSpPr>
          <p:sp>
            <p:nvSpPr>
              <p:cNvPr id="632089" name="Line 281"/>
              <p:cNvSpPr>
                <a:spLocks noChangeShapeType="1"/>
              </p:cNvSpPr>
              <p:nvPr/>
            </p:nvSpPr>
            <p:spPr bwMode="auto">
              <a:xfrm>
                <a:off x="4056" y="2673"/>
                <a:ext cx="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090" name="Line 282"/>
              <p:cNvSpPr>
                <a:spLocks noChangeShapeType="1"/>
              </p:cNvSpPr>
              <p:nvPr/>
            </p:nvSpPr>
            <p:spPr bwMode="auto">
              <a:xfrm>
                <a:off x="4128" y="2892"/>
                <a:ext cx="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091" name="Line 283"/>
              <p:cNvSpPr>
                <a:spLocks noChangeShapeType="1"/>
              </p:cNvSpPr>
              <p:nvPr/>
            </p:nvSpPr>
            <p:spPr bwMode="auto">
              <a:xfrm>
                <a:off x="4131" y="2673"/>
                <a:ext cx="0" cy="2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2092" name="Group 284"/>
            <p:cNvGrpSpPr>
              <a:grpSpLocks/>
            </p:cNvGrpSpPr>
            <p:nvPr/>
          </p:nvGrpSpPr>
          <p:grpSpPr bwMode="auto">
            <a:xfrm flipV="1">
              <a:off x="3492" y="2763"/>
              <a:ext cx="147" cy="219"/>
              <a:chOff x="4056" y="2673"/>
              <a:chExt cx="147" cy="219"/>
            </a:xfrm>
          </p:grpSpPr>
          <p:sp>
            <p:nvSpPr>
              <p:cNvPr id="632093" name="Line 285"/>
              <p:cNvSpPr>
                <a:spLocks noChangeShapeType="1"/>
              </p:cNvSpPr>
              <p:nvPr/>
            </p:nvSpPr>
            <p:spPr bwMode="auto">
              <a:xfrm>
                <a:off x="4056" y="2673"/>
                <a:ext cx="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094" name="Line 286"/>
              <p:cNvSpPr>
                <a:spLocks noChangeShapeType="1"/>
              </p:cNvSpPr>
              <p:nvPr/>
            </p:nvSpPr>
            <p:spPr bwMode="auto">
              <a:xfrm>
                <a:off x="4128" y="2892"/>
                <a:ext cx="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095" name="Line 287"/>
              <p:cNvSpPr>
                <a:spLocks noChangeShapeType="1"/>
              </p:cNvSpPr>
              <p:nvPr/>
            </p:nvSpPr>
            <p:spPr bwMode="auto">
              <a:xfrm>
                <a:off x="4131" y="2673"/>
                <a:ext cx="0" cy="2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2096" name="Line 288"/>
            <p:cNvSpPr>
              <a:spLocks noChangeShapeType="1"/>
            </p:cNvSpPr>
            <p:nvPr/>
          </p:nvSpPr>
          <p:spPr bwMode="auto">
            <a:xfrm flipH="1">
              <a:off x="3357" y="2982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097" name="Line 289"/>
            <p:cNvSpPr>
              <a:spLocks noChangeShapeType="1"/>
            </p:cNvSpPr>
            <p:nvPr/>
          </p:nvSpPr>
          <p:spPr bwMode="auto">
            <a:xfrm flipV="1">
              <a:off x="3567" y="2385"/>
              <a:ext cx="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098" name="Line 290"/>
            <p:cNvSpPr>
              <a:spLocks noChangeShapeType="1"/>
            </p:cNvSpPr>
            <p:nvPr/>
          </p:nvSpPr>
          <p:spPr bwMode="auto">
            <a:xfrm flipH="1">
              <a:off x="3564" y="2385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099" name="Line 291"/>
            <p:cNvSpPr>
              <a:spLocks noChangeShapeType="1"/>
            </p:cNvSpPr>
            <p:nvPr/>
          </p:nvSpPr>
          <p:spPr bwMode="auto">
            <a:xfrm>
              <a:off x="4629" y="2391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100" name="Line 292"/>
            <p:cNvSpPr>
              <a:spLocks noChangeShapeType="1"/>
            </p:cNvSpPr>
            <p:nvPr/>
          </p:nvSpPr>
          <p:spPr bwMode="auto">
            <a:xfrm>
              <a:off x="4626" y="2976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102" name="Line 294"/>
            <p:cNvSpPr>
              <a:spLocks noChangeShapeType="1"/>
            </p:cNvSpPr>
            <p:nvPr/>
          </p:nvSpPr>
          <p:spPr bwMode="auto">
            <a:xfrm flipH="1">
              <a:off x="2655" y="2592"/>
              <a:ext cx="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103" name="Line 295"/>
            <p:cNvSpPr>
              <a:spLocks noChangeShapeType="1"/>
            </p:cNvSpPr>
            <p:nvPr/>
          </p:nvSpPr>
          <p:spPr bwMode="auto">
            <a:xfrm flipH="1">
              <a:off x="2664" y="3342"/>
              <a:ext cx="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2104" name="Group 296"/>
            <p:cNvGrpSpPr>
              <a:grpSpLocks/>
            </p:cNvGrpSpPr>
            <p:nvPr/>
          </p:nvGrpSpPr>
          <p:grpSpPr bwMode="auto">
            <a:xfrm>
              <a:off x="2769" y="2592"/>
              <a:ext cx="180" cy="300"/>
              <a:chOff x="4056" y="2673"/>
              <a:chExt cx="147" cy="219"/>
            </a:xfrm>
          </p:grpSpPr>
          <p:sp>
            <p:nvSpPr>
              <p:cNvPr id="632105" name="Line 297"/>
              <p:cNvSpPr>
                <a:spLocks noChangeShapeType="1"/>
              </p:cNvSpPr>
              <p:nvPr/>
            </p:nvSpPr>
            <p:spPr bwMode="auto">
              <a:xfrm>
                <a:off x="4056" y="2673"/>
                <a:ext cx="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106" name="Line 298"/>
              <p:cNvSpPr>
                <a:spLocks noChangeShapeType="1"/>
              </p:cNvSpPr>
              <p:nvPr/>
            </p:nvSpPr>
            <p:spPr bwMode="auto">
              <a:xfrm>
                <a:off x="4128" y="2892"/>
                <a:ext cx="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107" name="Line 299"/>
              <p:cNvSpPr>
                <a:spLocks noChangeShapeType="1"/>
              </p:cNvSpPr>
              <p:nvPr/>
            </p:nvSpPr>
            <p:spPr bwMode="auto">
              <a:xfrm>
                <a:off x="4131" y="2673"/>
                <a:ext cx="0" cy="2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2108" name="Group 300"/>
            <p:cNvGrpSpPr>
              <a:grpSpLocks/>
            </p:cNvGrpSpPr>
            <p:nvPr/>
          </p:nvGrpSpPr>
          <p:grpSpPr bwMode="auto">
            <a:xfrm flipV="1">
              <a:off x="2766" y="3057"/>
              <a:ext cx="177" cy="285"/>
              <a:chOff x="4056" y="2673"/>
              <a:chExt cx="147" cy="219"/>
            </a:xfrm>
          </p:grpSpPr>
          <p:sp>
            <p:nvSpPr>
              <p:cNvPr id="632109" name="Line 301"/>
              <p:cNvSpPr>
                <a:spLocks noChangeShapeType="1"/>
              </p:cNvSpPr>
              <p:nvPr/>
            </p:nvSpPr>
            <p:spPr bwMode="auto">
              <a:xfrm>
                <a:off x="4056" y="2673"/>
                <a:ext cx="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110" name="Line 302"/>
              <p:cNvSpPr>
                <a:spLocks noChangeShapeType="1"/>
              </p:cNvSpPr>
              <p:nvPr/>
            </p:nvSpPr>
            <p:spPr bwMode="auto">
              <a:xfrm>
                <a:off x="4128" y="2892"/>
                <a:ext cx="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111" name="Line 303"/>
              <p:cNvSpPr>
                <a:spLocks noChangeShapeType="1"/>
              </p:cNvSpPr>
              <p:nvPr/>
            </p:nvSpPr>
            <p:spPr bwMode="auto">
              <a:xfrm>
                <a:off x="4131" y="2673"/>
                <a:ext cx="0" cy="2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2112" name="Freeform 304"/>
            <p:cNvSpPr>
              <a:spLocks noChangeAspect="1"/>
            </p:cNvSpPr>
            <p:nvPr/>
          </p:nvSpPr>
          <p:spPr bwMode="auto">
            <a:xfrm>
              <a:off x="2842" y="2574"/>
              <a:ext cx="35" cy="36"/>
            </a:xfrm>
            <a:custGeom>
              <a:avLst/>
              <a:gdLst/>
              <a:ahLst/>
              <a:cxnLst>
                <a:cxn ang="0">
                  <a:pos x="62" y="32"/>
                </a:cxn>
                <a:cxn ang="0">
                  <a:pos x="61" y="41"/>
                </a:cxn>
                <a:cxn ang="0">
                  <a:pos x="57" y="49"/>
                </a:cxn>
                <a:cxn ang="0">
                  <a:pos x="52" y="56"/>
                </a:cxn>
                <a:cxn ang="0">
                  <a:pos x="44" y="62"/>
                </a:cxn>
                <a:cxn ang="0">
                  <a:pos x="35" y="64"/>
                </a:cxn>
                <a:cxn ang="0">
                  <a:pos x="27" y="64"/>
                </a:cxn>
                <a:cxn ang="0">
                  <a:pos x="18" y="62"/>
                </a:cxn>
                <a:cxn ang="0">
                  <a:pos x="10" y="56"/>
                </a:cxn>
                <a:cxn ang="0">
                  <a:pos x="5" y="49"/>
                </a:cxn>
                <a:cxn ang="0">
                  <a:pos x="1" y="41"/>
                </a:cxn>
                <a:cxn ang="0">
                  <a:pos x="0" y="32"/>
                </a:cxn>
                <a:cxn ang="0">
                  <a:pos x="1" y="22"/>
                </a:cxn>
                <a:cxn ang="0">
                  <a:pos x="5" y="14"/>
                </a:cxn>
                <a:cxn ang="0">
                  <a:pos x="10" y="8"/>
                </a:cxn>
                <a:cxn ang="0">
                  <a:pos x="18" y="2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44" y="2"/>
                </a:cxn>
                <a:cxn ang="0">
                  <a:pos x="52" y="8"/>
                </a:cxn>
                <a:cxn ang="0">
                  <a:pos x="57" y="14"/>
                </a:cxn>
                <a:cxn ang="0">
                  <a:pos x="61" y="22"/>
                </a:cxn>
                <a:cxn ang="0">
                  <a:pos x="62" y="32"/>
                </a:cxn>
                <a:cxn ang="0">
                  <a:pos x="62" y="32"/>
                </a:cxn>
              </a:cxnLst>
              <a:rect l="0" t="0" r="r" b="b"/>
              <a:pathLst>
                <a:path w="62" h="64">
                  <a:moveTo>
                    <a:pt x="62" y="32"/>
                  </a:moveTo>
                  <a:lnTo>
                    <a:pt x="61" y="41"/>
                  </a:lnTo>
                  <a:lnTo>
                    <a:pt x="57" y="49"/>
                  </a:lnTo>
                  <a:lnTo>
                    <a:pt x="52" y="56"/>
                  </a:lnTo>
                  <a:lnTo>
                    <a:pt x="44" y="62"/>
                  </a:lnTo>
                  <a:lnTo>
                    <a:pt x="35" y="64"/>
                  </a:lnTo>
                  <a:lnTo>
                    <a:pt x="27" y="64"/>
                  </a:lnTo>
                  <a:lnTo>
                    <a:pt x="18" y="62"/>
                  </a:lnTo>
                  <a:lnTo>
                    <a:pt x="10" y="56"/>
                  </a:lnTo>
                  <a:lnTo>
                    <a:pt x="5" y="49"/>
                  </a:lnTo>
                  <a:lnTo>
                    <a:pt x="1" y="41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5" y="14"/>
                  </a:lnTo>
                  <a:lnTo>
                    <a:pt x="10" y="8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4" y="2"/>
                  </a:lnTo>
                  <a:lnTo>
                    <a:pt x="52" y="8"/>
                  </a:lnTo>
                  <a:lnTo>
                    <a:pt x="57" y="14"/>
                  </a:lnTo>
                  <a:lnTo>
                    <a:pt x="61" y="22"/>
                  </a:lnTo>
                  <a:lnTo>
                    <a:pt x="62" y="32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000000"/>
            </a:solidFill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117" name="Freeform 309"/>
            <p:cNvSpPr>
              <a:spLocks noChangeAspect="1"/>
            </p:cNvSpPr>
            <p:nvPr/>
          </p:nvSpPr>
          <p:spPr bwMode="auto">
            <a:xfrm>
              <a:off x="3547" y="2742"/>
              <a:ext cx="35" cy="36"/>
            </a:xfrm>
            <a:custGeom>
              <a:avLst/>
              <a:gdLst/>
              <a:ahLst/>
              <a:cxnLst>
                <a:cxn ang="0">
                  <a:pos x="62" y="32"/>
                </a:cxn>
                <a:cxn ang="0">
                  <a:pos x="61" y="41"/>
                </a:cxn>
                <a:cxn ang="0">
                  <a:pos x="57" y="49"/>
                </a:cxn>
                <a:cxn ang="0">
                  <a:pos x="52" y="56"/>
                </a:cxn>
                <a:cxn ang="0">
                  <a:pos x="44" y="62"/>
                </a:cxn>
                <a:cxn ang="0">
                  <a:pos x="35" y="64"/>
                </a:cxn>
                <a:cxn ang="0">
                  <a:pos x="27" y="64"/>
                </a:cxn>
                <a:cxn ang="0">
                  <a:pos x="18" y="62"/>
                </a:cxn>
                <a:cxn ang="0">
                  <a:pos x="10" y="56"/>
                </a:cxn>
                <a:cxn ang="0">
                  <a:pos x="5" y="49"/>
                </a:cxn>
                <a:cxn ang="0">
                  <a:pos x="1" y="41"/>
                </a:cxn>
                <a:cxn ang="0">
                  <a:pos x="0" y="32"/>
                </a:cxn>
                <a:cxn ang="0">
                  <a:pos x="1" y="22"/>
                </a:cxn>
                <a:cxn ang="0">
                  <a:pos x="5" y="14"/>
                </a:cxn>
                <a:cxn ang="0">
                  <a:pos x="10" y="8"/>
                </a:cxn>
                <a:cxn ang="0">
                  <a:pos x="18" y="2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44" y="2"/>
                </a:cxn>
                <a:cxn ang="0">
                  <a:pos x="52" y="8"/>
                </a:cxn>
                <a:cxn ang="0">
                  <a:pos x="57" y="14"/>
                </a:cxn>
                <a:cxn ang="0">
                  <a:pos x="61" y="22"/>
                </a:cxn>
                <a:cxn ang="0">
                  <a:pos x="62" y="32"/>
                </a:cxn>
                <a:cxn ang="0">
                  <a:pos x="62" y="32"/>
                </a:cxn>
              </a:cxnLst>
              <a:rect l="0" t="0" r="r" b="b"/>
              <a:pathLst>
                <a:path w="62" h="64">
                  <a:moveTo>
                    <a:pt x="62" y="32"/>
                  </a:moveTo>
                  <a:lnTo>
                    <a:pt x="61" y="41"/>
                  </a:lnTo>
                  <a:lnTo>
                    <a:pt x="57" y="49"/>
                  </a:lnTo>
                  <a:lnTo>
                    <a:pt x="52" y="56"/>
                  </a:lnTo>
                  <a:lnTo>
                    <a:pt x="44" y="62"/>
                  </a:lnTo>
                  <a:lnTo>
                    <a:pt x="35" y="64"/>
                  </a:lnTo>
                  <a:lnTo>
                    <a:pt x="27" y="64"/>
                  </a:lnTo>
                  <a:lnTo>
                    <a:pt x="18" y="62"/>
                  </a:lnTo>
                  <a:lnTo>
                    <a:pt x="10" y="56"/>
                  </a:lnTo>
                  <a:lnTo>
                    <a:pt x="5" y="49"/>
                  </a:lnTo>
                  <a:lnTo>
                    <a:pt x="1" y="41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5" y="14"/>
                  </a:lnTo>
                  <a:lnTo>
                    <a:pt x="10" y="8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4" y="2"/>
                  </a:lnTo>
                  <a:lnTo>
                    <a:pt x="52" y="8"/>
                  </a:lnTo>
                  <a:lnTo>
                    <a:pt x="57" y="14"/>
                  </a:lnTo>
                  <a:lnTo>
                    <a:pt x="61" y="22"/>
                  </a:lnTo>
                  <a:lnTo>
                    <a:pt x="62" y="32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000000"/>
            </a:solidFill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118" name="Freeform 310"/>
            <p:cNvSpPr>
              <a:spLocks noChangeAspect="1"/>
            </p:cNvSpPr>
            <p:nvPr/>
          </p:nvSpPr>
          <p:spPr bwMode="auto">
            <a:xfrm>
              <a:off x="3547" y="2964"/>
              <a:ext cx="35" cy="36"/>
            </a:xfrm>
            <a:custGeom>
              <a:avLst/>
              <a:gdLst/>
              <a:ahLst/>
              <a:cxnLst>
                <a:cxn ang="0">
                  <a:pos x="62" y="32"/>
                </a:cxn>
                <a:cxn ang="0">
                  <a:pos x="61" y="41"/>
                </a:cxn>
                <a:cxn ang="0">
                  <a:pos x="57" y="49"/>
                </a:cxn>
                <a:cxn ang="0">
                  <a:pos x="52" y="56"/>
                </a:cxn>
                <a:cxn ang="0">
                  <a:pos x="44" y="62"/>
                </a:cxn>
                <a:cxn ang="0">
                  <a:pos x="35" y="64"/>
                </a:cxn>
                <a:cxn ang="0">
                  <a:pos x="27" y="64"/>
                </a:cxn>
                <a:cxn ang="0">
                  <a:pos x="18" y="62"/>
                </a:cxn>
                <a:cxn ang="0">
                  <a:pos x="10" y="56"/>
                </a:cxn>
                <a:cxn ang="0">
                  <a:pos x="5" y="49"/>
                </a:cxn>
                <a:cxn ang="0">
                  <a:pos x="1" y="41"/>
                </a:cxn>
                <a:cxn ang="0">
                  <a:pos x="0" y="32"/>
                </a:cxn>
                <a:cxn ang="0">
                  <a:pos x="1" y="22"/>
                </a:cxn>
                <a:cxn ang="0">
                  <a:pos x="5" y="14"/>
                </a:cxn>
                <a:cxn ang="0">
                  <a:pos x="10" y="8"/>
                </a:cxn>
                <a:cxn ang="0">
                  <a:pos x="18" y="2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44" y="2"/>
                </a:cxn>
                <a:cxn ang="0">
                  <a:pos x="52" y="8"/>
                </a:cxn>
                <a:cxn ang="0">
                  <a:pos x="57" y="14"/>
                </a:cxn>
                <a:cxn ang="0">
                  <a:pos x="61" y="22"/>
                </a:cxn>
                <a:cxn ang="0">
                  <a:pos x="62" y="32"/>
                </a:cxn>
                <a:cxn ang="0">
                  <a:pos x="62" y="32"/>
                </a:cxn>
              </a:cxnLst>
              <a:rect l="0" t="0" r="r" b="b"/>
              <a:pathLst>
                <a:path w="62" h="64">
                  <a:moveTo>
                    <a:pt x="62" y="32"/>
                  </a:moveTo>
                  <a:lnTo>
                    <a:pt x="61" y="41"/>
                  </a:lnTo>
                  <a:lnTo>
                    <a:pt x="57" y="49"/>
                  </a:lnTo>
                  <a:lnTo>
                    <a:pt x="52" y="56"/>
                  </a:lnTo>
                  <a:lnTo>
                    <a:pt x="44" y="62"/>
                  </a:lnTo>
                  <a:lnTo>
                    <a:pt x="35" y="64"/>
                  </a:lnTo>
                  <a:lnTo>
                    <a:pt x="27" y="64"/>
                  </a:lnTo>
                  <a:lnTo>
                    <a:pt x="18" y="62"/>
                  </a:lnTo>
                  <a:lnTo>
                    <a:pt x="10" y="56"/>
                  </a:lnTo>
                  <a:lnTo>
                    <a:pt x="5" y="49"/>
                  </a:lnTo>
                  <a:lnTo>
                    <a:pt x="1" y="41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5" y="14"/>
                  </a:lnTo>
                  <a:lnTo>
                    <a:pt x="10" y="8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4" y="2"/>
                  </a:lnTo>
                  <a:lnTo>
                    <a:pt x="52" y="8"/>
                  </a:lnTo>
                  <a:lnTo>
                    <a:pt x="57" y="14"/>
                  </a:lnTo>
                  <a:lnTo>
                    <a:pt x="61" y="22"/>
                  </a:lnTo>
                  <a:lnTo>
                    <a:pt x="62" y="32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000000"/>
            </a:solidFill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119" name="Freeform 311"/>
            <p:cNvSpPr>
              <a:spLocks noChangeAspect="1"/>
            </p:cNvSpPr>
            <p:nvPr/>
          </p:nvSpPr>
          <p:spPr bwMode="auto">
            <a:xfrm>
              <a:off x="2836" y="3321"/>
              <a:ext cx="35" cy="36"/>
            </a:xfrm>
            <a:custGeom>
              <a:avLst/>
              <a:gdLst/>
              <a:ahLst/>
              <a:cxnLst>
                <a:cxn ang="0">
                  <a:pos x="62" y="32"/>
                </a:cxn>
                <a:cxn ang="0">
                  <a:pos x="61" y="41"/>
                </a:cxn>
                <a:cxn ang="0">
                  <a:pos x="57" y="49"/>
                </a:cxn>
                <a:cxn ang="0">
                  <a:pos x="52" y="56"/>
                </a:cxn>
                <a:cxn ang="0">
                  <a:pos x="44" y="62"/>
                </a:cxn>
                <a:cxn ang="0">
                  <a:pos x="35" y="64"/>
                </a:cxn>
                <a:cxn ang="0">
                  <a:pos x="27" y="64"/>
                </a:cxn>
                <a:cxn ang="0">
                  <a:pos x="18" y="62"/>
                </a:cxn>
                <a:cxn ang="0">
                  <a:pos x="10" y="56"/>
                </a:cxn>
                <a:cxn ang="0">
                  <a:pos x="5" y="49"/>
                </a:cxn>
                <a:cxn ang="0">
                  <a:pos x="1" y="41"/>
                </a:cxn>
                <a:cxn ang="0">
                  <a:pos x="0" y="32"/>
                </a:cxn>
                <a:cxn ang="0">
                  <a:pos x="1" y="22"/>
                </a:cxn>
                <a:cxn ang="0">
                  <a:pos x="5" y="14"/>
                </a:cxn>
                <a:cxn ang="0">
                  <a:pos x="10" y="8"/>
                </a:cxn>
                <a:cxn ang="0">
                  <a:pos x="18" y="2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44" y="2"/>
                </a:cxn>
                <a:cxn ang="0">
                  <a:pos x="52" y="8"/>
                </a:cxn>
                <a:cxn ang="0">
                  <a:pos x="57" y="14"/>
                </a:cxn>
                <a:cxn ang="0">
                  <a:pos x="61" y="22"/>
                </a:cxn>
                <a:cxn ang="0">
                  <a:pos x="62" y="32"/>
                </a:cxn>
                <a:cxn ang="0">
                  <a:pos x="62" y="32"/>
                </a:cxn>
              </a:cxnLst>
              <a:rect l="0" t="0" r="r" b="b"/>
              <a:pathLst>
                <a:path w="62" h="64">
                  <a:moveTo>
                    <a:pt x="62" y="32"/>
                  </a:moveTo>
                  <a:lnTo>
                    <a:pt x="61" y="41"/>
                  </a:lnTo>
                  <a:lnTo>
                    <a:pt x="57" y="49"/>
                  </a:lnTo>
                  <a:lnTo>
                    <a:pt x="52" y="56"/>
                  </a:lnTo>
                  <a:lnTo>
                    <a:pt x="44" y="62"/>
                  </a:lnTo>
                  <a:lnTo>
                    <a:pt x="35" y="64"/>
                  </a:lnTo>
                  <a:lnTo>
                    <a:pt x="27" y="64"/>
                  </a:lnTo>
                  <a:lnTo>
                    <a:pt x="18" y="62"/>
                  </a:lnTo>
                  <a:lnTo>
                    <a:pt x="10" y="56"/>
                  </a:lnTo>
                  <a:lnTo>
                    <a:pt x="5" y="49"/>
                  </a:lnTo>
                  <a:lnTo>
                    <a:pt x="1" y="41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5" y="14"/>
                  </a:lnTo>
                  <a:lnTo>
                    <a:pt x="10" y="8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4" y="2"/>
                  </a:lnTo>
                  <a:lnTo>
                    <a:pt x="52" y="8"/>
                  </a:lnTo>
                  <a:lnTo>
                    <a:pt x="57" y="14"/>
                  </a:lnTo>
                  <a:lnTo>
                    <a:pt x="61" y="22"/>
                  </a:lnTo>
                  <a:lnTo>
                    <a:pt x="62" y="32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000000"/>
            </a:solidFill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120" name="Text Box 312"/>
            <p:cNvSpPr txBox="1">
              <a:spLocks noChangeArrowheads="1"/>
            </p:cNvSpPr>
            <p:nvPr/>
          </p:nvSpPr>
          <p:spPr bwMode="auto">
            <a:xfrm>
              <a:off x="2438" y="245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/>
                <a:t>X</a:t>
              </a:r>
            </a:p>
          </p:txBody>
        </p:sp>
        <p:sp>
          <p:nvSpPr>
            <p:cNvPr id="632121" name="Text Box 313"/>
            <p:cNvSpPr txBox="1">
              <a:spLocks noChangeArrowheads="1"/>
            </p:cNvSpPr>
            <p:nvPr/>
          </p:nvSpPr>
          <p:spPr bwMode="auto">
            <a:xfrm>
              <a:off x="2438" y="321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/>
                <a:t>Y</a:t>
              </a:r>
            </a:p>
          </p:txBody>
        </p:sp>
        <p:sp>
          <p:nvSpPr>
            <p:cNvPr id="632122" name="Text Box 314"/>
            <p:cNvSpPr txBox="1">
              <a:spLocks noChangeArrowheads="1"/>
            </p:cNvSpPr>
            <p:nvPr/>
          </p:nvSpPr>
          <p:spPr bwMode="auto">
            <a:xfrm>
              <a:off x="4790" y="225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/>
                <a:t>C</a:t>
              </a:r>
            </a:p>
          </p:txBody>
        </p:sp>
        <p:sp>
          <p:nvSpPr>
            <p:cNvPr id="632123" name="Text Box 315"/>
            <p:cNvSpPr txBox="1">
              <a:spLocks noChangeArrowheads="1"/>
            </p:cNvSpPr>
            <p:nvPr/>
          </p:nvSpPr>
          <p:spPr bwMode="auto">
            <a:xfrm>
              <a:off x="4790" y="283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/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sng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sng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8495</TotalTime>
  <Words>2232</Words>
  <Application>Microsoft Office PowerPoint</Application>
  <PresentationFormat>On-screen Show (4:3)</PresentationFormat>
  <Paragraphs>869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Times New Roman</vt:lpstr>
      <vt:lpstr>Wingdings</vt:lpstr>
      <vt:lpstr>Helvetica</vt:lpstr>
      <vt:lpstr>Symbol</vt:lpstr>
      <vt:lpstr>Arial</vt:lpstr>
      <vt:lpstr>MS Shell Dlg</vt:lpstr>
      <vt:lpstr>TimesTen</vt:lpstr>
      <vt:lpstr>MathematicalPi 1</vt:lpstr>
      <vt:lpstr>Default Design</vt:lpstr>
      <vt:lpstr>Slide 1</vt:lpstr>
      <vt:lpstr>Overview</vt:lpstr>
      <vt:lpstr>Iterative Combinational Circuits</vt:lpstr>
      <vt:lpstr>Block Diagram of a 1D Iterative Array</vt:lpstr>
      <vt:lpstr>Functional Blocks: Addition</vt:lpstr>
      <vt:lpstr>Functional Block: Half-Adder</vt:lpstr>
      <vt:lpstr>Logic Simplification: Half-Adder</vt:lpstr>
      <vt:lpstr>Five Implementations: Half-Adder</vt:lpstr>
      <vt:lpstr>Implementations: Half-Adder</vt:lpstr>
      <vt:lpstr>Functional Block: Full-Adder</vt:lpstr>
      <vt:lpstr>Logic Optimization: Full-Adder</vt:lpstr>
      <vt:lpstr>Equations: Full-Adder</vt:lpstr>
      <vt:lpstr>Implementation: Full Adder</vt:lpstr>
      <vt:lpstr>Binary Adders</vt:lpstr>
      <vt:lpstr>4-bit Ripple-Carry Binary Adder</vt:lpstr>
      <vt:lpstr>Unsigned Subtraction</vt:lpstr>
      <vt:lpstr>Unsigned Subtraction (continued)</vt:lpstr>
      <vt:lpstr>Complements</vt:lpstr>
      <vt:lpstr>Binary 1's Complement</vt:lpstr>
      <vt:lpstr>Binary 2's Complement</vt:lpstr>
      <vt:lpstr>Alternate 2’s Complement Method</vt:lpstr>
      <vt:lpstr>Subtraction with 2’s Complement</vt:lpstr>
      <vt:lpstr>Unsigned 2’s Complement Subtraction Example 1</vt:lpstr>
      <vt:lpstr>Unsigned 2’s Complement Subtraction Example 2</vt:lpstr>
      <vt:lpstr>Signed Integers</vt:lpstr>
      <vt:lpstr>Signed Integer Representations</vt:lpstr>
      <vt:lpstr>Signed Integer Representation Example</vt:lpstr>
      <vt:lpstr>Signed-Magnitude Arithmetic</vt:lpstr>
      <vt:lpstr>Sign-Magnitude Arithmetic Examples</vt:lpstr>
      <vt:lpstr>Signed-Complement Arithmetic</vt:lpstr>
      <vt:lpstr>Signed 2’s Complement Examples</vt:lpstr>
      <vt:lpstr>2’s Complement Adder/Subtractor</vt:lpstr>
      <vt:lpstr>Overflow Detection</vt:lpstr>
      <vt:lpstr>Overflow Detection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Part 1 - PPT - Mano &amp; Kime - 2nd Ed</dc:title>
  <dc:creator>Kaminski &amp; Kime</dc:creator>
  <dc:description>Fall 2001 Draft</dc:description>
  <cp:lastModifiedBy>Saleem</cp:lastModifiedBy>
  <cp:revision>405</cp:revision>
  <cp:lastPrinted>1999-06-21T13:11:14Z</cp:lastPrinted>
  <dcterms:created xsi:type="dcterms:W3CDTF">1999-02-14T20:48:18Z</dcterms:created>
  <dcterms:modified xsi:type="dcterms:W3CDTF">2011-05-15T17:11:41Z</dcterms:modified>
</cp:coreProperties>
</file>