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29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 id="284" r:id="rId30"/>
    <p:sldId id="285" r:id="rId31"/>
    <p:sldId id="286" r:id="rId32"/>
    <p:sldId id="298" r:id="rId33"/>
    <p:sldId id="287" r:id="rId34"/>
    <p:sldId id="288" r:id="rId35"/>
    <p:sldId id="289" r:id="rId36"/>
    <p:sldId id="290" r:id="rId37"/>
    <p:sldId id="291" r:id="rId38"/>
    <p:sldId id="292" r:id="rId39"/>
    <p:sldId id="293" r:id="rId40"/>
    <p:sldId id="294" r:id="rId41"/>
    <p:sldId id="296" r:id="rId42"/>
    <p:sldId id="29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255" autoAdjust="0"/>
  </p:normalViewPr>
  <p:slideViewPr>
    <p:cSldViewPr snapToGrid="0">
      <p:cViewPr varScale="1">
        <p:scale>
          <a:sx n="70" d="100"/>
          <a:sy n="70" d="100"/>
        </p:scale>
        <p:origin x="73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A4F271-2697-46E8-B69A-7A52972DBDD9}" type="datetimeFigureOut">
              <a:rPr lang="en-US" smtClean="0"/>
              <a:t>2/24/2016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016978-1362-41C4-A77F-3EA2A7F9A73E}" type="slidenum">
              <a:rPr lang="en-US" smtClean="0"/>
              <a:t>‹#›</a:t>
            </a:fld>
            <a:endParaRPr lang="en-US"/>
          </a:p>
        </p:txBody>
      </p:sp>
    </p:spTree>
    <p:extLst>
      <p:ext uri="{BB962C8B-B14F-4D97-AF65-F5344CB8AC3E}">
        <p14:creationId xmlns:p14="http://schemas.microsoft.com/office/powerpoint/2010/main" val="187526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0F20114-B750-4D52-89D1-DE5C42818DBF}" type="slidenum">
              <a:rPr lang="en-US" altLang="en-US" smtClean="0"/>
              <a:pPr/>
              <a:t>10</a:t>
            </a:fld>
            <a:endParaRPr lang="en-US" alt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en-US" altLang="en-US" dirty="0" smtClean="0"/>
              <a:t>The doc type declaration is not an HTML tag; it is an instruction to the web browser about what version of the markup language the page is written in.</a:t>
            </a:r>
          </a:p>
          <a:p>
            <a:pPr eaLnBrk="1" hangingPunct="1"/>
            <a:r>
              <a:rPr lang="en-US" altLang="en-US" dirty="0" smtClean="0"/>
              <a:t>The </a:t>
            </a:r>
            <a:r>
              <a:rPr lang="en-US" altLang="en-US" dirty="0" err="1" smtClean="0"/>
              <a:t>doctype</a:t>
            </a:r>
            <a:r>
              <a:rPr lang="en-US" altLang="en-US" dirty="0" smtClean="0"/>
              <a:t> declaration refers to a Document Type Definition (DTD). The DTD specifies the rules for the markup language, so that the browsers can render the content correctly.</a:t>
            </a:r>
          </a:p>
          <a:p>
            <a:pPr eaLnBrk="1" hangingPunct="1"/>
            <a:r>
              <a:rPr lang="en-US" sz="1200" b="0" i="0" kern="1200" dirty="0" smtClean="0">
                <a:solidFill>
                  <a:schemeClr val="tx1"/>
                </a:solidFill>
                <a:effectLst/>
                <a:latin typeface="+mn-lt"/>
                <a:ea typeface="+mn-ea"/>
                <a:cs typeface="+mn-cs"/>
              </a:rPr>
              <a:t>The &lt;meta&gt; tag provides </a:t>
            </a:r>
            <a:r>
              <a:rPr lang="en-US" sz="1200" b="1" i="0" kern="1200" dirty="0" smtClean="0">
                <a:solidFill>
                  <a:schemeClr val="tx1"/>
                </a:solidFill>
                <a:effectLst/>
                <a:latin typeface="+mn-lt"/>
                <a:ea typeface="+mn-ea"/>
                <a:cs typeface="+mn-cs"/>
              </a:rPr>
              <a:t>metadata</a:t>
            </a:r>
            <a:r>
              <a:rPr lang="en-US" sz="1200" b="0" i="0" kern="1200" dirty="0" smtClean="0">
                <a:solidFill>
                  <a:schemeClr val="tx1"/>
                </a:solidFill>
                <a:effectLst/>
                <a:latin typeface="+mn-lt"/>
                <a:ea typeface="+mn-ea"/>
                <a:cs typeface="+mn-cs"/>
              </a:rPr>
              <a:t> about the HTML document. </a:t>
            </a:r>
            <a:r>
              <a:rPr lang="en-US" sz="1200" b="1" i="0" kern="1200" dirty="0" smtClean="0">
                <a:solidFill>
                  <a:schemeClr val="tx1"/>
                </a:solidFill>
                <a:effectLst/>
                <a:latin typeface="+mn-lt"/>
                <a:ea typeface="+mn-ea"/>
                <a:cs typeface="+mn-cs"/>
              </a:rPr>
              <a:t>Metadata</a:t>
            </a:r>
            <a:r>
              <a:rPr lang="en-US" sz="1200" b="0" i="0" kern="1200" dirty="0" smtClean="0">
                <a:solidFill>
                  <a:schemeClr val="tx1"/>
                </a:solidFill>
                <a:effectLst/>
                <a:latin typeface="+mn-lt"/>
                <a:ea typeface="+mn-ea"/>
                <a:cs typeface="+mn-cs"/>
              </a:rPr>
              <a:t> will not be displayed on the page, but will be machine </a:t>
            </a:r>
            <a:r>
              <a:rPr lang="en-US" sz="1200" b="0" i="0" kern="1200" dirty="0" err="1" smtClean="0">
                <a:solidFill>
                  <a:schemeClr val="tx1"/>
                </a:solidFill>
                <a:effectLst/>
                <a:latin typeface="+mn-lt"/>
                <a:ea typeface="+mn-ea"/>
                <a:cs typeface="+mn-cs"/>
              </a:rPr>
              <a:t>parsable</a:t>
            </a:r>
            <a:r>
              <a:rPr lang="en-US" sz="1200" b="0" i="0" kern="1200" dirty="0" smtClean="0">
                <a:solidFill>
                  <a:schemeClr val="tx1"/>
                </a:solidFill>
                <a:effectLst/>
                <a:latin typeface="+mn-lt"/>
                <a:ea typeface="+mn-ea"/>
                <a:cs typeface="+mn-cs"/>
              </a:rPr>
              <a:t>. Meta elements are typically used to specify </a:t>
            </a:r>
            <a:r>
              <a:rPr lang="en-US" sz="1200" b="1" i="0" kern="1200" dirty="0" smtClean="0">
                <a:solidFill>
                  <a:schemeClr val="tx1"/>
                </a:solidFill>
                <a:effectLst/>
                <a:latin typeface="+mn-lt"/>
                <a:ea typeface="+mn-ea"/>
                <a:cs typeface="+mn-cs"/>
              </a:rPr>
              <a:t>page description</a:t>
            </a:r>
            <a:r>
              <a:rPr lang="en-US" sz="1200" b="0" i="0" kern="1200" dirty="0" smtClean="0">
                <a:solidFill>
                  <a:schemeClr val="tx1"/>
                </a:solidFill>
                <a:effectLst/>
                <a:latin typeface="+mn-lt"/>
                <a:ea typeface="+mn-ea"/>
                <a:cs typeface="+mn-cs"/>
              </a:rPr>
              <a:t>, keywords, </a:t>
            </a:r>
            <a:r>
              <a:rPr lang="en-US" sz="1200" b="1" i="0" kern="1200" dirty="0" smtClean="0">
                <a:solidFill>
                  <a:schemeClr val="tx1"/>
                </a:solidFill>
                <a:effectLst/>
                <a:latin typeface="+mn-lt"/>
                <a:ea typeface="+mn-ea"/>
                <a:cs typeface="+mn-cs"/>
              </a:rPr>
              <a:t>author</a:t>
            </a:r>
            <a:r>
              <a:rPr lang="en-US" sz="1200" b="0" i="0" kern="1200" dirty="0" smtClean="0">
                <a:solidFill>
                  <a:schemeClr val="tx1"/>
                </a:solidFill>
                <a:effectLst/>
                <a:latin typeface="+mn-lt"/>
                <a:ea typeface="+mn-ea"/>
                <a:cs typeface="+mn-cs"/>
              </a:rPr>
              <a:t> of the document, last modified, and other </a:t>
            </a:r>
            <a:r>
              <a:rPr lang="en-US" sz="1200" b="1" i="0" kern="1200" dirty="0" smtClean="0">
                <a:solidFill>
                  <a:schemeClr val="tx1"/>
                </a:solidFill>
                <a:effectLst/>
                <a:latin typeface="+mn-lt"/>
                <a:ea typeface="+mn-ea"/>
                <a:cs typeface="+mn-cs"/>
              </a:rPr>
              <a:t>metadata</a:t>
            </a:r>
            <a:r>
              <a:rPr lang="en-US" sz="1200" b="0" i="0" kern="1200" dirty="0" smtClean="0">
                <a:solidFill>
                  <a:schemeClr val="tx1"/>
                </a:solidFill>
                <a:effectLst/>
                <a:latin typeface="+mn-lt"/>
                <a:ea typeface="+mn-ea"/>
                <a:cs typeface="+mn-cs"/>
              </a:rPr>
              <a:t>.</a:t>
            </a:r>
            <a:endParaRPr lang="en-US" altLang="en-US" dirty="0" smtClean="0"/>
          </a:p>
        </p:txBody>
      </p:sp>
    </p:spTree>
    <p:extLst>
      <p:ext uri="{BB962C8B-B14F-4D97-AF65-F5344CB8AC3E}">
        <p14:creationId xmlns:p14="http://schemas.microsoft.com/office/powerpoint/2010/main" val="955797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37FC91-CC99-4C79-8C9E-0D772D20593A}" type="datetimeFigureOut">
              <a:rPr lang="en-US" smtClean="0"/>
              <a:t>2/24/2016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5816C-F984-494F-B8DE-02C76690CE59}" type="slidenum">
              <a:rPr lang="en-US" smtClean="0"/>
              <a:t>‹#›</a:t>
            </a:fld>
            <a:endParaRPr lang="en-US"/>
          </a:p>
        </p:txBody>
      </p:sp>
    </p:spTree>
    <p:extLst>
      <p:ext uri="{BB962C8B-B14F-4D97-AF65-F5344CB8AC3E}">
        <p14:creationId xmlns:p14="http://schemas.microsoft.com/office/powerpoint/2010/main" val="3641712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37FC91-CC99-4C79-8C9E-0D772D20593A}" type="datetimeFigureOut">
              <a:rPr lang="en-US" smtClean="0"/>
              <a:t>2/24/2016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5816C-F984-494F-B8DE-02C76690CE59}" type="slidenum">
              <a:rPr lang="en-US" smtClean="0"/>
              <a:t>‹#›</a:t>
            </a:fld>
            <a:endParaRPr lang="en-US"/>
          </a:p>
        </p:txBody>
      </p:sp>
    </p:spTree>
    <p:extLst>
      <p:ext uri="{BB962C8B-B14F-4D97-AF65-F5344CB8AC3E}">
        <p14:creationId xmlns:p14="http://schemas.microsoft.com/office/powerpoint/2010/main" val="794833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37FC91-CC99-4C79-8C9E-0D772D20593A}" type="datetimeFigureOut">
              <a:rPr lang="en-US" smtClean="0"/>
              <a:t>2/24/2016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5816C-F984-494F-B8DE-02C76690CE59}" type="slidenum">
              <a:rPr lang="en-US" smtClean="0"/>
              <a:t>‹#›</a:t>
            </a:fld>
            <a:endParaRPr lang="en-US"/>
          </a:p>
        </p:txBody>
      </p:sp>
    </p:spTree>
    <p:extLst>
      <p:ext uri="{BB962C8B-B14F-4D97-AF65-F5344CB8AC3E}">
        <p14:creationId xmlns:p14="http://schemas.microsoft.com/office/powerpoint/2010/main" val="228610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37FC91-CC99-4C79-8C9E-0D772D20593A}" type="datetimeFigureOut">
              <a:rPr lang="en-US" smtClean="0"/>
              <a:t>2/24/2016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5816C-F984-494F-B8DE-02C76690CE59}" type="slidenum">
              <a:rPr lang="en-US" smtClean="0"/>
              <a:t>‹#›</a:t>
            </a:fld>
            <a:endParaRPr lang="en-US"/>
          </a:p>
        </p:txBody>
      </p:sp>
    </p:spTree>
    <p:extLst>
      <p:ext uri="{BB962C8B-B14F-4D97-AF65-F5344CB8AC3E}">
        <p14:creationId xmlns:p14="http://schemas.microsoft.com/office/powerpoint/2010/main" val="2981270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37FC91-CC99-4C79-8C9E-0D772D20593A}" type="datetimeFigureOut">
              <a:rPr lang="en-US" smtClean="0"/>
              <a:t>2/24/2016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5816C-F984-494F-B8DE-02C76690CE59}" type="slidenum">
              <a:rPr lang="en-US" smtClean="0"/>
              <a:t>‹#›</a:t>
            </a:fld>
            <a:endParaRPr lang="en-US"/>
          </a:p>
        </p:txBody>
      </p:sp>
    </p:spTree>
    <p:extLst>
      <p:ext uri="{BB962C8B-B14F-4D97-AF65-F5344CB8AC3E}">
        <p14:creationId xmlns:p14="http://schemas.microsoft.com/office/powerpoint/2010/main" val="1585455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37FC91-CC99-4C79-8C9E-0D772D20593A}" type="datetimeFigureOut">
              <a:rPr lang="en-US" smtClean="0"/>
              <a:t>2/24/2016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5816C-F984-494F-B8DE-02C76690CE59}" type="slidenum">
              <a:rPr lang="en-US" smtClean="0"/>
              <a:t>‹#›</a:t>
            </a:fld>
            <a:endParaRPr lang="en-US"/>
          </a:p>
        </p:txBody>
      </p:sp>
    </p:spTree>
    <p:extLst>
      <p:ext uri="{BB962C8B-B14F-4D97-AF65-F5344CB8AC3E}">
        <p14:creationId xmlns:p14="http://schemas.microsoft.com/office/powerpoint/2010/main" val="1112946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37FC91-CC99-4C79-8C9E-0D772D20593A}" type="datetimeFigureOut">
              <a:rPr lang="en-US" smtClean="0"/>
              <a:t>2/24/2016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75816C-F984-494F-B8DE-02C76690CE59}" type="slidenum">
              <a:rPr lang="en-US" smtClean="0"/>
              <a:t>‹#›</a:t>
            </a:fld>
            <a:endParaRPr lang="en-US"/>
          </a:p>
        </p:txBody>
      </p:sp>
    </p:spTree>
    <p:extLst>
      <p:ext uri="{BB962C8B-B14F-4D97-AF65-F5344CB8AC3E}">
        <p14:creationId xmlns:p14="http://schemas.microsoft.com/office/powerpoint/2010/main" val="165169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37FC91-CC99-4C79-8C9E-0D772D20593A}" type="datetimeFigureOut">
              <a:rPr lang="en-US" smtClean="0"/>
              <a:t>2/24/2016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75816C-F984-494F-B8DE-02C76690CE59}" type="slidenum">
              <a:rPr lang="en-US" smtClean="0"/>
              <a:t>‹#›</a:t>
            </a:fld>
            <a:endParaRPr lang="en-US"/>
          </a:p>
        </p:txBody>
      </p:sp>
    </p:spTree>
    <p:extLst>
      <p:ext uri="{BB962C8B-B14F-4D97-AF65-F5344CB8AC3E}">
        <p14:creationId xmlns:p14="http://schemas.microsoft.com/office/powerpoint/2010/main" val="1056059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37FC91-CC99-4C79-8C9E-0D772D20593A}" type="datetimeFigureOut">
              <a:rPr lang="en-US" smtClean="0"/>
              <a:t>2/24/2016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5816C-F984-494F-B8DE-02C76690CE59}" type="slidenum">
              <a:rPr lang="en-US" smtClean="0"/>
              <a:t>‹#›</a:t>
            </a:fld>
            <a:endParaRPr lang="en-US"/>
          </a:p>
        </p:txBody>
      </p:sp>
    </p:spTree>
    <p:extLst>
      <p:ext uri="{BB962C8B-B14F-4D97-AF65-F5344CB8AC3E}">
        <p14:creationId xmlns:p14="http://schemas.microsoft.com/office/powerpoint/2010/main" val="272367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37FC91-CC99-4C79-8C9E-0D772D20593A}" type="datetimeFigureOut">
              <a:rPr lang="en-US" smtClean="0"/>
              <a:t>2/24/2016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5816C-F984-494F-B8DE-02C76690CE59}" type="slidenum">
              <a:rPr lang="en-US" smtClean="0"/>
              <a:t>‹#›</a:t>
            </a:fld>
            <a:endParaRPr lang="en-US"/>
          </a:p>
        </p:txBody>
      </p:sp>
    </p:spTree>
    <p:extLst>
      <p:ext uri="{BB962C8B-B14F-4D97-AF65-F5344CB8AC3E}">
        <p14:creationId xmlns:p14="http://schemas.microsoft.com/office/powerpoint/2010/main" val="3524599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37FC91-CC99-4C79-8C9E-0D772D20593A}" type="datetimeFigureOut">
              <a:rPr lang="en-US" smtClean="0"/>
              <a:t>2/24/2016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5816C-F984-494F-B8DE-02C76690CE59}" type="slidenum">
              <a:rPr lang="en-US" smtClean="0"/>
              <a:t>‹#›</a:t>
            </a:fld>
            <a:endParaRPr lang="en-US"/>
          </a:p>
        </p:txBody>
      </p:sp>
    </p:spTree>
    <p:extLst>
      <p:ext uri="{BB962C8B-B14F-4D97-AF65-F5344CB8AC3E}">
        <p14:creationId xmlns:p14="http://schemas.microsoft.com/office/powerpoint/2010/main" val="2082080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7FC91-CC99-4C79-8C9E-0D772D20593A}" type="datetimeFigureOut">
              <a:rPr lang="en-US" smtClean="0"/>
              <a:t>2/24/2016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5816C-F984-494F-B8DE-02C76690CE59}" type="slidenum">
              <a:rPr lang="en-US" smtClean="0"/>
              <a:t>‹#›</a:t>
            </a:fld>
            <a:endParaRPr lang="en-US"/>
          </a:p>
        </p:txBody>
      </p:sp>
    </p:spTree>
    <p:extLst>
      <p:ext uri="{BB962C8B-B14F-4D97-AF65-F5344CB8AC3E}">
        <p14:creationId xmlns:p14="http://schemas.microsoft.com/office/powerpoint/2010/main" val="1643209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tutorialspoint.com/" TargetMode="External"/><Relationship Id="rId2" Type="http://schemas.openxmlformats.org/officeDocument/2006/relationships/hyperlink" Target="http://www.w3schools.com/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n-US" altLang="en-US" dirty="0" smtClean="0"/>
              <a:t>Introducing HTML</a:t>
            </a:r>
            <a:br>
              <a:rPr lang="en-US" altLang="en-US" dirty="0" smtClean="0"/>
            </a:br>
            <a:r>
              <a:rPr lang="en-US" altLang="en-US" dirty="0" smtClean="0"/>
              <a:t>Basics</a:t>
            </a:r>
          </a:p>
        </p:txBody>
      </p:sp>
      <p:sp>
        <p:nvSpPr>
          <p:cNvPr id="21507" name="Rectangle 5"/>
          <p:cNvSpPr>
            <a:spLocks noGrp="1" noChangeArrowheads="1"/>
          </p:cNvSpPr>
          <p:nvPr>
            <p:ph type="subTitle" idx="1"/>
          </p:nvPr>
        </p:nvSpPr>
        <p:spPr/>
        <p:txBody>
          <a:bodyPr/>
          <a:lstStyle/>
          <a:p>
            <a:pPr eaLnBrk="1" hangingPunct="1"/>
            <a:r>
              <a:rPr lang="en-US" altLang="en-US" smtClean="0"/>
              <a:t>Hyper Text markup Language</a:t>
            </a:r>
          </a:p>
        </p:txBody>
      </p:sp>
    </p:spTree>
    <p:extLst>
      <p:ext uri="{BB962C8B-B14F-4D97-AF65-F5344CB8AC3E}">
        <p14:creationId xmlns:p14="http://schemas.microsoft.com/office/powerpoint/2010/main" val="1050399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t>HTML</a:t>
            </a:r>
          </a:p>
        </p:txBody>
      </p:sp>
      <p:sp>
        <p:nvSpPr>
          <p:cNvPr id="29699" name="Rectangle 3"/>
          <p:cNvSpPr>
            <a:spLocks noGrp="1" noChangeArrowheads="1"/>
          </p:cNvSpPr>
          <p:nvPr>
            <p:ph idx="1"/>
          </p:nvPr>
        </p:nvSpPr>
        <p:spPr/>
        <p:txBody>
          <a:bodyPr/>
          <a:lstStyle/>
          <a:p>
            <a:pPr eaLnBrk="1" hangingPunct="1">
              <a:lnSpc>
                <a:spcPct val="80000"/>
              </a:lnSpc>
            </a:pPr>
            <a:r>
              <a:rPr lang="en-US" altLang="en-US" sz="2000"/>
              <a:t>DOCTYPE element</a:t>
            </a:r>
          </a:p>
          <a:p>
            <a:pPr lvl="1" eaLnBrk="1" hangingPunct="1">
              <a:lnSpc>
                <a:spcPct val="80000"/>
              </a:lnSpc>
            </a:pPr>
            <a:r>
              <a:rPr lang="en-US" altLang="en-US" sz="1800"/>
              <a:t>notify the browser of the “flavor” of HTML used in the document</a:t>
            </a:r>
          </a:p>
          <a:p>
            <a:pPr lvl="1" eaLnBrk="1" hangingPunct="1">
              <a:lnSpc>
                <a:spcPct val="80000"/>
              </a:lnSpc>
            </a:pPr>
            <a:r>
              <a:rPr lang="en-US" altLang="en-US" sz="1800" i="1"/>
              <a:t>HTML 4.0 Transitional</a:t>
            </a:r>
            <a:r>
              <a:rPr lang="en-US" altLang="en-US" sz="1800"/>
              <a:t>, a fairly forgiving version of the HTML specification that allows the use of some earlier markup styles and structures in addition to the latest HTML 4.0 specifications</a:t>
            </a:r>
          </a:p>
          <a:p>
            <a:pPr eaLnBrk="1" hangingPunct="1">
              <a:lnSpc>
                <a:spcPct val="80000"/>
              </a:lnSpc>
            </a:pPr>
            <a:r>
              <a:rPr lang="en-US" altLang="en-US" sz="2000"/>
              <a:t>&lt;head&gt; …&lt;/head&gt;</a:t>
            </a:r>
          </a:p>
          <a:p>
            <a:pPr lvl="1" eaLnBrk="1" hangingPunct="1">
              <a:lnSpc>
                <a:spcPct val="80000"/>
              </a:lnSpc>
            </a:pPr>
            <a:r>
              <a:rPr lang="en-US" altLang="en-US" sz="1800"/>
              <a:t>the document’s head section is used to store information about the document that is not to be displayed in the browser window</a:t>
            </a:r>
          </a:p>
          <a:p>
            <a:pPr lvl="1" eaLnBrk="1" hangingPunct="1">
              <a:lnSpc>
                <a:spcPct val="80000"/>
              </a:lnSpc>
            </a:pPr>
            <a:r>
              <a:rPr lang="en-US" altLang="en-US" sz="1800"/>
              <a:t>&lt;title&gt;…&lt;/title&gt;</a:t>
            </a:r>
          </a:p>
          <a:p>
            <a:pPr lvl="2" eaLnBrk="1" hangingPunct="1">
              <a:lnSpc>
                <a:spcPct val="80000"/>
              </a:lnSpc>
            </a:pPr>
            <a:r>
              <a:rPr lang="en-US" altLang="en-US" sz="1600"/>
              <a:t>the document title fulfils a number of functions, among them:</a:t>
            </a:r>
          </a:p>
          <a:p>
            <a:pPr lvl="3" eaLnBrk="1" hangingPunct="1">
              <a:lnSpc>
                <a:spcPct val="80000"/>
              </a:lnSpc>
            </a:pPr>
            <a:r>
              <a:rPr lang="en-US" altLang="en-US" sz="1400"/>
              <a:t>Search engines often use the page title (among other factors) to help them decide what a page is about</a:t>
            </a:r>
          </a:p>
          <a:p>
            <a:pPr lvl="3" eaLnBrk="1" hangingPunct="1">
              <a:lnSpc>
                <a:spcPct val="80000"/>
              </a:lnSpc>
            </a:pPr>
            <a:r>
              <a:rPr lang="en-US" altLang="en-US" sz="1400"/>
              <a:t>When you bookmark a page, it is generally saved by default as the document</a:t>
            </a:r>
          </a:p>
          <a:p>
            <a:pPr lvl="3" eaLnBrk="1" hangingPunct="1">
              <a:lnSpc>
                <a:spcPct val="80000"/>
              </a:lnSpc>
            </a:pPr>
            <a:r>
              <a:rPr lang="en-US" altLang="en-US" sz="1400"/>
              <a:t>Title</a:t>
            </a:r>
          </a:p>
          <a:p>
            <a:pPr lvl="3" eaLnBrk="1" hangingPunct="1">
              <a:lnSpc>
                <a:spcPct val="80000"/>
              </a:lnSpc>
            </a:pPr>
            <a:r>
              <a:rPr lang="en-US" altLang="en-US" sz="1400"/>
              <a:t>Most browsers, when minimized, display the title of the current document on their icon or taskbar button</a:t>
            </a:r>
          </a:p>
          <a:p>
            <a:pPr lvl="1" eaLnBrk="1" hangingPunct="1">
              <a:lnSpc>
                <a:spcPct val="80000"/>
              </a:lnSpc>
            </a:pPr>
            <a:r>
              <a:rPr lang="en-US" altLang="en-US" sz="1800"/>
              <a:t>link, meta, and script elements</a:t>
            </a:r>
          </a:p>
        </p:txBody>
      </p:sp>
    </p:spTree>
    <p:extLst>
      <p:ext uri="{BB962C8B-B14F-4D97-AF65-F5344CB8AC3E}">
        <p14:creationId xmlns:p14="http://schemas.microsoft.com/office/powerpoint/2010/main" val="76602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mtClean="0"/>
              <a:t>HTML</a:t>
            </a:r>
          </a:p>
        </p:txBody>
      </p:sp>
      <p:sp>
        <p:nvSpPr>
          <p:cNvPr id="31747" name="Rectangle 3"/>
          <p:cNvSpPr>
            <a:spLocks noGrp="1" noChangeArrowheads="1"/>
          </p:cNvSpPr>
          <p:nvPr>
            <p:ph idx="1"/>
          </p:nvPr>
        </p:nvSpPr>
        <p:spPr/>
        <p:txBody>
          <a:bodyPr>
            <a:normAutofit fontScale="92500" lnSpcReduction="20000"/>
          </a:bodyPr>
          <a:lstStyle/>
          <a:p>
            <a:pPr eaLnBrk="1" hangingPunct="1">
              <a:lnSpc>
                <a:spcPct val="80000"/>
              </a:lnSpc>
            </a:pPr>
            <a:r>
              <a:rPr lang="en-US" altLang="en-US" sz="2000"/>
              <a:t>&lt;body&gt;…&lt;/body&gt;	</a:t>
            </a:r>
          </a:p>
          <a:p>
            <a:pPr lvl="1" eaLnBrk="1" hangingPunct="1">
              <a:lnSpc>
                <a:spcPct val="80000"/>
              </a:lnSpc>
            </a:pPr>
            <a:r>
              <a:rPr lang="en-US" altLang="en-US" sz="1800"/>
              <a:t>body of the document contains text to be interpreted and displayed to the user via the browser window</a:t>
            </a:r>
          </a:p>
          <a:p>
            <a:pPr lvl="1" eaLnBrk="1" hangingPunct="1">
              <a:lnSpc>
                <a:spcPct val="80000"/>
              </a:lnSpc>
            </a:pPr>
            <a:r>
              <a:rPr lang="en-US" altLang="en-US" sz="1800"/>
              <a:t>Bold</a:t>
            </a:r>
          </a:p>
          <a:p>
            <a:pPr lvl="1" eaLnBrk="1" hangingPunct="1">
              <a:lnSpc>
                <a:spcPct val="80000"/>
              </a:lnSpc>
            </a:pPr>
            <a:r>
              <a:rPr lang="en-US" altLang="en-US" sz="1800"/>
              <a:t>Italics</a:t>
            </a:r>
          </a:p>
          <a:p>
            <a:pPr lvl="1" eaLnBrk="1" hangingPunct="1">
              <a:lnSpc>
                <a:spcPct val="80000"/>
              </a:lnSpc>
            </a:pPr>
            <a:r>
              <a:rPr lang="en-US" altLang="en-US" sz="1800"/>
              <a:t>Headings</a:t>
            </a:r>
          </a:p>
          <a:p>
            <a:pPr lvl="1" eaLnBrk="1" hangingPunct="1">
              <a:lnSpc>
                <a:spcPct val="80000"/>
              </a:lnSpc>
            </a:pPr>
            <a:r>
              <a:rPr lang="en-US" altLang="en-US" sz="1800"/>
              <a:t>Line break</a:t>
            </a:r>
          </a:p>
          <a:p>
            <a:pPr lvl="1" eaLnBrk="1" hangingPunct="1">
              <a:lnSpc>
                <a:spcPct val="80000"/>
              </a:lnSpc>
            </a:pPr>
            <a:r>
              <a:rPr lang="en-US" altLang="en-US" sz="1800"/>
              <a:t>Horizontal line</a:t>
            </a:r>
          </a:p>
          <a:p>
            <a:pPr eaLnBrk="1" hangingPunct="1">
              <a:lnSpc>
                <a:spcPct val="80000"/>
              </a:lnSpc>
            </a:pPr>
            <a:r>
              <a:rPr lang="en-US" altLang="en-US" sz="2000"/>
              <a:t>Adding Attributes to HTML Tags</a:t>
            </a:r>
          </a:p>
          <a:p>
            <a:pPr lvl="1" eaLnBrk="1" hangingPunct="1">
              <a:lnSpc>
                <a:spcPct val="80000"/>
              </a:lnSpc>
              <a:buClr>
                <a:schemeClr val="tx1"/>
              </a:buClr>
              <a:buFont typeface="Wingdings" panose="05000000000000000000" pitchFamily="2" charset="2"/>
              <a:buNone/>
            </a:pPr>
            <a:r>
              <a:rPr lang="en-US" altLang="en-US" sz="1800"/>
              <a:t>&lt;body bgcolor=”#cccccc”&gt;</a:t>
            </a:r>
          </a:p>
          <a:p>
            <a:pPr lvl="1" eaLnBrk="1" hangingPunct="1">
              <a:lnSpc>
                <a:spcPct val="80000"/>
              </a:lnSpc>
              <a:buClr>
                <a:schemeClr val="tx1"/>
              </a:buClr>
              <a:buFont typeface="Wingdings" panose="05000000000000000000" pitchFamily="2" charset="2"/>
              <a:buNone/>
            </a:pPr>
            <a:r>
              <a:rPr lang="en-US" altLang="en-US" sz="1800" i="1"/>
              <a:t>… page content goes here …</a:t>
            </a:r>
          </a:p>
          <a:p>
            <a:pPr lvl="1" eaLnBrk="1" hangingPunct="1">
              <a:lnSpc>
                <a:spcPct val="80000"/>
              </a:lnSpc>
              <a:buClr>
                <a:schemeClr val="tx1"/>
              </a:buClr>
              <a:buFont typeface="Wingdings" panose="05000000000000000000" pitchFamily="2" charset="2"/>
              <a:buNone/>
            </a:pPr>
            <a:r>
              <a:rPr lang="en-US" altLang="en-US" sz="1800"/>
              <a:t>&lt;/body&gt;</a:t>
            </a:r>
          </a:p>
          <a:p>
            <a:pPr lvl="1" eaLnBrk="1" hangingPunct="1">
              <a:lnSpc>
                <a:spcPct val="80000"/>
              </a:lnSpc>
            </a:pPr>
            <a:r>
              <a:rPr lang="en-US" altLang="en-US" sz="1800"/>
              <a:t>Images</a:t>
            </a:r>
          </a:p>
          <a:p>
            <a:pPr lvl="1" eaLnBrk="1" hangingPunct="1">
              <a:lnSpc>
                <a:spcPct val="80000"/>
              </a:lnSpc>
              <a:buClr>
                <a:schemeClr val="tx1"/>
              </a:buClr>
              <a:buFont typeface="Wingdings" panose="05000000000000000000" pitchFamily="2" charset="2"/>
              <a:buNone/>
            </a:pPr>
            <a:r>
              <a:rPr lang="en-US" altLang="en-US" sz="1800"/>
              <a:t>&lt;img src=”myimagefile.jpg” border=”2” width=”250” height=”175” /&gt;</a:t>
            </a:r>
          </a:p>
          <a:p>
            <a:pPr lvl="1" eaLnBrk="1" hangingPunct="1">
              <a:lnSpc>
                <a:spcPct val="80000"/>
              </a:lnSpc>
              <a:buClr>
                <a:schemeClr val="tx1"/>
              </a:buClr>
            </a:pPr>
            <a:r>
              <a:rPr lang="en-US" altLang="en-US" sz="1800"/>
              <a:t>alt=”</a:t>
            </a:r>
            <a:r>
              <a:rPr lang="en-US" altLang="en-US" sz="1800" i="1"/>
              <a:t>Description of Image</a:t>
            </a:r>
            <a:r>
              <a:rPr lang="en-US" altLang="en-US" sz="1800"/>
              <a:t>”</a:t>
            </a:r>
          </a:p>
          <a:p>
            <a:pPr lvl="1" eaLnBrk="1" hangingPunct="1">
              <a:lnSpc>
                <a:spcPct val="80000"/>
              </a:lnSpc>
              <a:buClr>
                <a:schemeClr val="tx1"/>
              </a:buClr>
            </a:pPr>
            <a:r>
              <a:rPr lang="en-US" altLang="en-US" sz="1800"/>
              <a:t>Tables</a:t>
            </a:r>
          </a:p>
          <a:p>
            <a:pPr lvl="1" eaLnBrk="1" hangingPunct="1">
              <a:lnSpc>
                <a:spcPct val="80000"/>
              </a:lnSpc>
            </a:pPr>
            <a:r>
              <a:rPr lang="en-US" altLang="en-US" sz="1800"/>
              <a:t>&lt;table&gt;</a:t>
            </a:r>
          </a:p>
          <a:p>
            <a:pPr lvl="1" eaLnBrk="1" hangingPunct="1">
              <a:lnSpc>
                <a:spcPct val="80000"/>
              </a:lnSpc>
            </a:pPr>
            <a:r>
              <a:rPr lang="en-US" altLang="en-US" sz="1800"/>
              <a:t>Hyperlinks</a:t>
            </a:r>
          </a:p>
          <a:p>
            <a:pPr lvl="2" eaLnBrk="1" hangingPunct="1">
              <a:lnSpc>
                <a:spcPct val="80000"/>
              </a:lnSpc>
            </a:pPr>
            <a:r>
              <a:rPr lang="en-US" altLang="en-US" sz="1600"/>
              <a:t>A hyperlink can contain images as well as text</a:t>
            </a:r>
          </a:p>
        </p:txBody>
      </p:sp>
    </p:spTree>
    <p:extLst>
      <p:ext uri="{BB962C8B-B14F-4D97-AF65-F5344CB8AC3E}">
        <p14:creationId xmlns:p14="http://schemas.microsoft.com/office/powerpoint/2010/main" val="3458455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Basic </a:t>
            </a:r>
            <a:r>
              <a:rPr lang="en-US" dirty="0" smtClean="0"/>
              <a:t>Examples</a:t>
            </a:r>
            <a:endParaRPr lang="en-US" dirty="0"/>
          </a:p>
        </p:txBody>
      </p:sp>
      <p:sp>
        <p:nvSpPr>
          <p:cNvPr id="3" name="Content Placeholder 2"/>
          <p:cNvSpPr>
            <a:spLocks noGrp="1"/>
          </p:cNvSpPr>
          <p:nvPr>
            <p:ph idx="1"/>
          </p:nvPr>
        </p:nvSpPr>
        <p:spPr/>
        <p:txBody>
          <a:bodyPr>
            <a:normAutofit fontScale="92500"/>
          </a:bodyPr>
          <a:lstStyle/>
          <a:p>
            <a:r>
              <a:rPr lang="en-US" dirty="0"/>
              <a:t>All HTML documents must start with a type declaration: </a:t>
            </a:r>
            <a:r>
              <a:rPr lang="en-US" b="1" dirty="0"/>
              <a:t>&lt;!DOCTYPE html&gt;</a:t>
            </a:r>
            <a:r>
              <a:rPr lang="en-US" dirty="0"/>
              <a:t>.</a:t>
            </a:r>
          </a:p>
          <a:p>
            <a:r>
              <a:rPr lang="en-US" dirty="0"/>
              <a:t>The HTML document itself begins with </a:t>
            </a:r>
            <a:r>
              <a:rPr lang="en-US" b="1" dirty="0"/>
              <a:t>&lt;html&gt;</a:t>
            </a:r>
            <a:r>
              <a:rPr lang="en-US" dirty="0"/>
              <a:t> and ends with </a:t>
            </a:r>
            <a:r>
              <a:rPr lang="en-US" b="1" dirty="0"/>
              <a:t>&lt;/html&gt;</a:t>
            </a:r>
            <a:r>
              <a:rPr lang="en-US" dirty="0"/>
              <a:t>.</a:t>
            </a:r>
          </a:p>
          <a:p>
            <a:r>
              <a:rPr lang="en-US" dirty="0"/>
              <a:t>The visible part of the HTML document is between </a:t>
            </a:r>
            <a:r>
              <a:rPr lang="en-US" b="1" dirty="0"/>
              <a:t>&lt;body&gt;</a:t>
            </a:r>
            <a:r>
              <a:rPr lang="en-US" dirty="0"/>
              <a:t> and </a:t>
            </a:r>
            <a:r>
              <a:rPr lang="en-US" b="1" dirty="0"/>
              <a:t>&lt;/body&gt;</a:t>
            </a:r>
            <a:r>
              <a:rPr lang="en-US" dirty="0"/>
              <a:t>.</a:t>
            </a:r>
          </a:p>
          <a:p>
            <a:pPr marL="1257300" lvl="3" indent="0">
              <a:buNone/>
            </a:pPr>
            <a:r>
              <a:rPr lang="en-US" sz="2600" dirty="0"/>
              <a:t>&lt;html&gt;</a:t>
            </a:r>
          </a:p>
          <a:p>
            <a:pPr marL="1257300" lvl="3" indent="0">
              <a:buNone/>
            </a:pPr>
            <a:r>
              <a:rPr lang="en-US" sz="2600" dirty="0"/>
              <a:t>&lt;body&gt;</a:t>
            </a:r>
          </a:p>
          <a:p>
            <a:pPr marL="1257300" lvl="3" indent="0">
              <a:buNone/>
            </a:pPr>
            <a:r>
              <a:rPr lang="en-US" sz="2600" dirty="0"/>
              <a:t>&lt;h1&gt;My First Heading&lt;/h1&gt;</a:t>
            </a:r>
          </a:p>
          <a:p>
            <a:pPr marL="1257300" lvl="3" indent="0">
              <a:buNone/>
            </a:pPr>
            <a:r>
              <a:rPr lang="en-US" sz="2600" dirty="0"/>
              <a:t>&lt;p&gt;My first paragraph.&lt;/p&gt;</a:t>
            </a:r>
          </a:p>
          <a:p>
            <a:pPr marL="1257300" lvl="3" indent="0">
              <a:buNone/>
            </a:pPr>
            <a:r>
              <a:rPr lang="en-US" sz="2600" dirty="0"/>
              <a:t>&lt;/body&gt;</a:t>
            </a:r>
          </a:p>
          <a:p>
            <a:pPr marL="1257300" lvl="3" indent="0">
              <a:buNone/>
            </a:pPr>
            <a:r>
              <a:rPr lang="en-US" sz="2600" dirty="0"/>
              <a:t>&lt;/html&gt;</a:t>
            </a:r>
          </a:p>
          <a:p>
            <a:endParaRPr lang="en-US" dirty="0"/>
          </a:p>
          <a:p>
            <a:endParaRPr lang="en-US" dirty="0"/>
          </a:p>
        </p:txBody>
      </p:sp>
    </p:spTree>
    <p:extLst>
      <p:ext uri="{BB962C8B-B14F-4D97-AF65-F5344CB8AC3E}">
        <p14:creationId xmlns:p14="http://schemas.microsoft.com/office/powerpoint/2010/main" val="840081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HTML </a:t>
            </a:r>
            <a:r>
              <a:rPr lang="en-US" dirty="0" smtClean="0"/>
              <a:t>Headings</a:t>
            </a:r>
            <a:endParaRPr lang="en-US" dirty="0"/>
          </a:p>
        </p:txBody>
      </p:sp>
      <p:sp>
        <p:nvSpPr>
          <p:cNvPr id="3" name="Content Placeholder 2"/>
          <p:cNvSpPr>
            <a:spLocks noGrp="1"/>
          </p:cNvSpPr>
          <p:nvPr>
            <p:ph idx="1"/>
          </p:nvPr>
        </p:nvSpPr>
        <p:spPr>
          <a:xfrm>
            <a:off x="680321" y="2336872"/>
            <a:ext cx="9613861" cy="4258800"/>
          </a:xfrm>
        </p:spPr>
        <p:txBody>
          <a:bodyPr>
            <a:normAutofit fontScale="55000" lnSpcReduction="20000"/>
          </a:bodyPr>
          <a:lstStyle/>
          <a:p>
            <a:r>
              <a:rPr lang="en-US" dirty="0"/>
              <a:t>HTML headings are defined with the </a:t>
            </a:r>
            <a:r>
              <a:rPr lang="en-US" b="1" dirty="0"/>
              <a:t>&lt;h1&gt;</a:t>
            </a:r>
            <a:r>
              <a:rPr lang="en-US" dirty="0"/>
              <a:t> to </a:t>
            </a:r>
            <a:r>
              <a:rPr lang="en-US" b="1" dirty="0"/>
              <a:t>&lt;h6&gt;</a:t>
            </a:r>
            <a:r>
              <a:rPr lang="en-US" dirty="0"/>
              <a:t> tags:</a:t>
            </a:r>
            <a:br>
              <a:rPr lang="en-US" dirty="0"/>
            </a:br>
            <a:endParaRPr lang="en-US" dirty="0" smtClean="0"/>
          </a:p>
          <a:p>
            <a:pPr marL="0" indent="0">
              <a:buNone/>
            </a:pPr>
            <a:r>
              <a:rPr lang="en-US" dirty="0" smtClean="0"/>
              <a:t>&lt;</a:t>
            </a:r>
            <a:r>
              <a:rPr lang="en-US" dirty="0"/>
              <a:t>html&gt;</a:t>
            </a:r>
          </a:p>
          <a:p>
            <a:pPr marL="0" indent="0">
              <a:buNone/>
            </a:pPr>
            <a:r>
              <a:rPr lang="en-US" dirty="0"/>
              <a:t>&lt;body&gt;</a:t>
            </a:r>
          </a:p>
          <a:p>
            <a:pPr marL="0" indent="0">
              <a:buNone/>
            </a:pPr>
            <a:endParaRPr lang="en-US" dirty="0"/>
          </a:p>
          <a:p>
            <a:pPr marL="0" indent="0">
              <a:buNone/>
            </a:pPr>
            <a:r>
              <a:rPr lang="en-US" dirty="0"/>
              <a:t>&lt;h1&gt;This is heading 1&lt;/h1&gt;</a:t>
            </a:r>
          </a:p>
          <a:p>
            <a:pPr marL="0" indent="0">
              <a:buNone/>
            </a:pPr>
            <a:r>
              <a:rPr lang="en-US" dirty="0"/>
              <a:t>&lt;h2&gt;This is heading 2&lt;/h2&gt;</a:t>
            </a:r>
          </a:p>
          <a:p>
            <a:pPr marL="0" indent="0">
              <a:buNone/>
            </a:pPr>
            <a:r>
              <a:rPr lang="en-US" dirty="0"/>
              <a:t>&lt;h3&gt;This is heading 3&lt;/h3&gt;</a:t>
            </a:r>
          </a:p>
          <a:p>
            <a:pPr marL="0" indent="0">
              <a:buNone/>
            </a:pPr>
            <a:r>
              <a:rPr lang="en-US" dirty="0"/>
              <a:t>&lt;h4&gt;This is heading 4&lt;/h4&gt;</a:t>
            </a:r>
          </a:p>
          <a:p>
            <a:pPr marL="0" indent="0">
              <a:buNone/>
            </a:pPr>
            <a:r>
              <a:rPr lang="en-US" dirty="0"/>
              <a:t>&lt;h5&gt;This is heading 5&lt;/h5&gt;</a:t>
            </a:r>
          </a:p>
          <a:p>
            <a:pPr marL="0" indent="0">
              <a:buNone/>
            </a:pPr>
            <a:r>
              <a:rPr lang="en-US" dirty="0"/>
              <a:t>&lt;h6&gt;This is heading 6&lt;/h6&gt;</a:t>
            </a:r>
          </a:p>
          <a:p>
            <a:pPr marL="0" indent="0">
              <a:buNone/>
            </a:pPr>
            <a:endParaRPr lang="en-US" dirty="0"/>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3994995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Headings</a:t>
            </a:r>
          </a:p>
        </p:txBody>
      </p:sp>
      <p:sp>
        <p:nvSpPr>
          <p:cNvPr id="3" name="Content Placeholder 2"/>
          <p:cNvSpPr>
            <a:spLocks noGrp="1"/>
          </p:cNvSpPr>
          <p:nvPr>
            <p:ph idx="1"/>
          </p:nvPr>
        </p:nvSpPr>
        <p:spPr/>
        <p:txBody>
          <a:bodyPr/>
          <a:lstStyle/>
          <a:p>
            <a:r>
              <a:rPr lang="en-US" dirty="0"/>
              <a:t>Headings are defined with the &lt;h1&gt; to &lt;h6&gt; tags.</a:t>
            </a:r>
          </a:p>
          <a:p>
            <a:r>
              <a:rPr lang="en-US" dirty="0"/>
              <a:t>&lt;h1&gt; defines the most important heading. &lt;h6&gt; defines the least important heading.</a:t>
            </a:r>
          </a:p>
          <a:p>
            <a:endParaRPr lang="en-US" dirty="0"/>
          </a:p>
          <a:p>
            <a:endParaRPr lang="en-US" dirty="0"/>
          </a:p>
        </p:txBody>
      </p:sp>
    </p:spTree>
    <p:extLst>
      <p:ext uri="{BB962C8B-B14F-4D97-AF65-F5344CB8AC3E}">
        <p14:creationId xmlns:p14="http://schemas.microsoft.com/office/powerpoint/2010/main" val="22371494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Headings Are </a:t>
            </a:r>
            <a:r>
              <a:rPr lang="en-US" dirty="0" smtClean="0"/>
              <a:t>Important</a:t>
            </a:r>
            <a:endParaRPr lang="en-US" dirty="0"/>
          </a:p>
        </p:txBody>
      </p:sp>
      <p:sp>
        <p:nvSpPr>
          <p:cNvPr id="3" name="Content Placeholder 2"/>
          <p:cNvSpPr>
            <a:spLocks noGrp="1"/>
          </p:cNvSpPr>
          <p:nvPr>
            <p:ph idx="1"/>
          </p:nvPr>
        </p:nvSpPr>
        <p:spPr/>
        <p:txBody>
          <a:bodyPr/>
          <a:lstStyle/>
          <a:p>
            <a:r>
              <a:rPr lang="en-US" dirty="0"/>
              <a:t>Use HTML headings for headings only. Don't use headings to make text </a:t>
            </a:r>
            <a:r>
              <a:rPr lang="en-US" b="1" dirty="0"/>
              <a:t>BIG</a:t>
            </a:r>
            <a:r>
              <a:rPr lang="en-US" dirty="0"/>
              <a:t> or </a:t>
            </a:r>
            <a:r>
              <a:rPr lang="en-US" b="1" dirty="0"/>
              <a:t>bold</a:t>
            </a:r>
            <a:r>
              <a:rPr lang="en-US" dirty="0"/>
              <a:t>.</a:t>
            </a:r>
          </a:p>
          <a:p>
            <a:r>
              <a:rPr lang="en-US" dirty="0"/>
              <a:t>Search engines use your headings to index the structure and content of your web pages.</a:t>
            </a:r>
          </a:p>
          <a:p>
            <a:r>
              <a:rPr lang="en-US" dirty="0"/>
              <a:t>Users skim your pages by its headings. It is important to use headings to show the document structure.</a:t>
            </a:r>
          </a:p>
          <a:p>
            <a:r>
              <a:rPr lang="en-US" dirty="0"/>
              <a:t>h1 headings should be main headings, followed by h2 headings, then the less important h3, and so on.</a:t>
            </a:r>
          </a:p>
          <a:p>
            <a:endParaRPr lang="en-US" dirty="0"/>
          </a:p>
        </p:txBody>
      </p:sp>
    </p:spTree>
    <p:extLst>
      <p:ext uri="{BB962C8B-B14F-4D97-AF65-F5344CB8AC3E}">
        <p14:creationId xmlns:p14="http://schemas.microsoft.com/office/powerpoint/2010/main" val="1836071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Horizontal </a:t>
            </a:r>
            <a:r>
              <a:rPr lang="en-US" dirty="0" smtClean="0"/>
              <a:t>Rules</a:t>
            </a:r>
            <a:endParaRPr lang="en-US" dirty="0"/>
          </a:p>
        </p:txBody>
      </p:sp>
      <p:sp>
        <p:nvSpPr>
          <p:cNvPr id="3" name="Content Placeholder 2"/>
          <p:cNvSpPr>
            <a:spLocks noGrp="1"/>
          </p:cNvSpPr>
          <p:nvPr>
            <p:ph idx="1"/>
          </p:nvPr>
        </p:nvSpPr>
        <p:spPr>
          <a:xfrm>
            <a:off x="404735" y="2336872"/>
            <a:ext cx="9889448" cy="4318761"/>
          </a:xfrm>
        </p:spPr>
        <p:txBody>
          <a:bodyPr>
            <a:normAutofit fontScale="62500" lnSpcReduction="20000"/>
          </a:bodyPr>
          <a:lstStyle/>
          <a:p>
            <a:r>
              <a:rPr lang="en-US" dirty="0"/>
              <a:t>The </a:t>
            </a:r>
            <a:r>
              <a:rPr lang="en-US" b="1" dirty="0"/>
              <a:t>&lt;</a:t>
            </a:r>
            <a:r>
              <a:rPr lang="en-US" b="1" dirty="0" err="1"/>
              <a:t>hr</a:t>
            </a:r>
            <a:r>
              <a:rPr lang="en-US" b="1" dirty="0"/>
              <a:t>&gt;</a:t>
            </a:r>
            <a:r>
              <a:rPr lang="en-US" dirty="0"/>
              <a:t> tag creates a horizontal line in an HTML page.</a:t>
            </a:r>
          </a:p>
          <a:p>
            <a:r>
              <a:rPr lang="en-US" dirty="0"/>
              <a:t>The </a:t>
            </a:r>
            <a:r>
              <a:rPr lang="en-US" dirty="0" err="1"/>
              <a:t>hr</a:t>
            </a:r>
            <a:r>
              <a:rPr lang="en-US" dirty="0"/>
              <a:t> element can be used to separate content:</a:t>
            </a:r>
          </a:p>
          <a:p>
            <a:pPr marL="0" indent="0">
              <a:buNone/>
            </a:pPr>
            <a:r>
              <a:rPr lang="en-US" dirty="0"/>
              <a:t>&lt;html&gt;</a:t>
            </a:r>
          </a:p>
          <a:p>
            <a:pPr marL="0" indent="0">
              <a:buNone/>
            </a:pPr>
            <a:r>
              <a:rPr lang="en-US" dirty="0"/>
              <a:t>&lt;body</a:t>
            </a:r>
            <a:r>
              <a:rPr lang="en-US" dirty="0" smtClean="0"/>
              <a:t>&gt;</a:t>
            </a:r>
            <a:endParaRPr lang="en-US" dirty="0"/>
          </a:p>
          <a:p>
            <a:pPr marL="0" indent="0">
              <a:buNone/>
            </a:pPr>
            <a:r>
              <a:rPr lang="en-US" dirty="0"/>
              <a:t>&lt;p&gt;The </a:t>
            </a:r>
            <a:r>
              <a:rPr lang="en-US" dirty="0" err="1"/>
              <a:t>hr</a:t>
            </a:r>
            <a:r>
              <a:rPr lang="en-US" dirty="0"/>
              <a:t> tag defines a horizontal rule:&lt;/p&gt;</a:t>
            </a:r>
          </a:p>
          <a:p>
            <a:pPr marL="0" indent="0">
              <a:buNone/>
            </a:pPr>
            <a:r>
              <a:rPr lang="en-US" dirty="0"/>
              <a:t>&lt;</a:t>
            </a:r>
            <a:r>
              <a:rPr lang="en-US" dirty="0" err="1"/>
              <a:t>hr</a:t>
            </a:r>
            <a:r>
              <a:rPr lang="en-US" dirty="0"/>
              <a:t>&gt;</a:t>
            </a:r>
          </a:p>
          <a:p>
            <a:pPr marL="0" indent="0">
              <a:buNone/>
            </a:pPr>
            <a:r>
              <a:rPr lang="en-US" dirty="0"/>
              <a:t>&lt;p&gt;This is a paragraph.&lt;/p&gt;</a:t>
            </a:r>
          </a:p>
          <a:p>
            <a:pPr marL="0" indent="0">
              <a:buNone/>
            </a:pPr>
            <a:r>
              <a:rPr lang="en-US" dirty="0"/>
              <a:t>&lt;</a:t>
            </a:r>
            <a:r>
              <a:rPr lang="en-US" dirty="0" err="1"/>
              <a:t>hr</a:t>
            </a:r>
            <a:r>
              <a:rPr lang="en-US" dirty="0"/>
              <a:t>&gt;</a:t>
            </a:r>
          </a:p>
          <a:p>
            <a:pPr marL="0" indent="0">
              <a:buNone/>
            </a:pPr>
            <a:r>
              <a:rPr lang="en-US" dirty="0"/>
              <a:t>&lt;p&gt;This is a paragraph.&lt;/p&gt;</a:t>
            </a:r>
          </a:p>
          <a:p>
            <a:pPr marL="0" indent="0">
              <a:buNone/>
            </a:pPr>
            <a:r>
              <a:rPr lang="en-US" dirty="0"/>
              <a:t>&lt;</a:t>
            </a:r>
            <a:r>
              <a:rPr lang="en-US" dirty="0" err="1"/>
              <a:t>hr</a:t>
            </a:r>
            <a:r>
              <a:rPr lang="en-US" dirty="0"/>
              <a:t>&gt;</a:t>
            </a:r>
          </a:p>
          <a:p>
            <a:pPr marL="0" indent="0">
              <a:buNone/>
            </a:pPr>
            <a:r>
              <a:rPr lang="en-US" dirty="0"/>
              <a:t>&lt;p&gt;This is a paragraph.&lt;/p</a:t>
            </a:r>
            <a:r>
              <a:rPr lang="en-US" dirty="0" smtClean="0"/>
              <a:t>&gt;</a:t>
            </a:r>
            <a:endParaRPr lang="en-US" dirty="0"/>
          </a:p>
          <a:p>
            <a:pPr marL="0" indent="0">
              <a:buNone/>
            </a:pPr>
            <a:r>
              <a:rPr lang="en-US" dirty="0"/>
              <a:t>&lt;/body&gt;</a:t>
            </a:r>
          </a:p>
          <a:p>
            <a:pPr marL="0" indent="0">
              <a:buNone/>
            </a:pPr>
            <a:r>
              <a:rPr lang="en-US" dirty="0"/>
              <a:t>&lt;/html&gt;</a:t>
            </a:r>
          </a:p>
          <a:p>
            <a:pPr marL="0" indent="0">
              <a:buNone/>
            </a:pPr>
            <a:endParaRPr lang="en-US" dirty="0"/>
          </a:p>
        </p:txBody>
      </p:sp>
    </p:spTree>
    <p:extLst>
      <p:ext uri="{BB962C8B-B14F-4D97-AF65-F5344CB8AC3E}">
        <p14:creationId xmlns:p14="http://schemas.microsoft.com/office/powerpoint/2010/main" val="18874470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smtClean="0"/>
              <a:t>Paragraphs</a:t>
            </a:r>
            <a:endParaRPr lang="en-US" dirty="0"/>
          </a:p>
        </p:txBody>
      </p:sp>
      <p:sp>
        <p:nvSpPr>
          <p:cNvPr id="3" name="Content Placeholder 2"/>
          <p:cNvSpPr>
            <a:spLocks noGrp="1"/>
          </p:cNvSpPr>
          <p:nvPr>
            <p:ph idx="1"/>
          </p:nvPr>
        </p:nvSpPr>
        <p:spPr/>
        <p:txBody>
          <a:bodyPr>
            <a:normAutofit fontScale="92500" lnSpcReduction="20000"/>
          </a:bodyPr>
          <a:lstStyle/>
          <a:p>
            <a:r>
              <a:rPr lang="en-US" dirty="0"/>
              <a:t>HTML paragraphs are defined with the </a:t>
            </a:r>
            <a:r>
              <a:rPr lang="en-US" b="1" dirty="0"/>
              <a:t>&lt;p&gt;</a:t>
            </a:r>
            <a:r>
              <a:rPr lang="en-US" dirty="0"/>
              <a:t> tag</a:t>
            </a:r>
            <a:r>
              <a:rPr lang="en-US" dirty="0" smtClean="0"/>
              <a:t>:</a:t>
            </a:r>
          </a:p>
          <a:p>
            <a:pPr marL="0" indent="0">
              <a:buNone/>
            </a:pPr>
            <a:r>
              <a:rPr lang="en-US" dirty="0"/>
              <a:t>&lt;html&gt;</a:t>
            </a:r>
          </a:p>
          <a:p>
            <a:pPr marL="0" indent="0">
              <a:buNone/>
            </a:pPr>
            <a:r>
              <a:rPr lang="en-US" dirty="0"/>
              <a:t>&lt;body&gt;</a:t>
            </a:r>
          </a:p>
          <a:p>
            <a:pPr marL="0" indent="0">
              <a:buNone/>
            </a:pPr>
            <a:endParaRPr lang="en-US" dirty="0"/>
          </a:p>
          <a:p>
            <a:pPr marL="0" indent="0">
              <a:buNone/>
            </a:pPr>
            <a:r>
              <a:rPr lang="en-US" dirty="0"/>
              <a:t>&lt;p&gt;This is a paragraph.&lt;/p&gt;</a:t>
            </a:r>
          </a:p>
          <a:p>
            <a:pPr marL="0" indent="0">
              <a:buNone/>
            </a:pPr>
            <a:r>
              <a:rPr lang="en-US" dirty="0"/>
              <a:t>&lt;p&gt;This is a paragraph.&lt;/p&gt;</a:t>
            </a:r>
          </a:p>
          <a:p>
            <a:pPr marL="0" indent="0">
              <a:buNone/>
            </a:pPr>
            <a:r>
              <a:rPr lang="en-US" dirty="0"/>
              <a:t>&lt;p&gt;This is a paragraph.&lt;/p&gt;</a:t>
            </a:r>
          </a:p>
          <a:p>
            <a:pPr marL="0" indent="0">
              <a:buNone/>
            </a:pPr>
            <a:endParaRPr lang="en-US" dirty="0"/>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41702528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smtClean="0"/>
              <a:t>Display(Formatting and Fonts)</a:t>
            </a:r>
            <a:endParaRPr lang="en-US" dirty="0"/>
          </a:p>
        </p:txBody>
      </p:sp>
      <p:sp>
        <p:nvSpPr>
          <p:cNvPr id="3" name="Content Placeholder 2"/>
          <p:cNvSpPr>
            <a:spLocks noGrp="1"/>
          </p:cNvSpPr>
          <p:nvPr>
            <p:ph idx="1"/>
          </p:nvPr>
        </p:nvSpPr>
        <p:spPr/>
        <p:txBody>
          <a:bodyPr/>
          <a:lstStyle/>
          <a:p>
            <a:r>
              <a:rPr lang="en-US" dirty="0"/>
              <a:t>You cannot be sure how HTML will be displayed.</a:t>
            </a:r>
          </a:p>
          <a:p>
            <a:r>
              <a:rPr lang="en-US" dirty="0"/>
              <a:t>Large or small screens, and resized windows will create different results.</a:t>
            </a:r>
          </a:p>
          <a:p>
            <a:r>
              <a:rPr lang="en-US" dirty="0"/>
              <a:t>With HTML, you cannot change the output by adding extra spaces or extra lines in your HTML code.</a:t>
            </a:r>
          </a:p>
          <a:p>
            <a:r>
              <a:rPr lang="en-US" dirty="0"/>
              <a:t>The browser will remove extra spaces and extra lines when the page is displayed.</a:t>
            </a:r>
          </a:p>
          <a:p>
            <a:r>
              <a:rPr lang="en-US" dirty="0"/>
              <a:t>Any number of spaces, and any number of new lines, count as </a:t>
            </a:r>
            <a:r>
              <a:rPr lang="en-US" b="1" dirty="0"/>
              <a:t>only one space</a:t>
            </a:r>
            <a:r>
              <a:rPr lang="en-US" dirty="0"/>
              <a:t>.</a:t>
            </a:r>
          </a:p>
          <a:p>
            <a:endParaRPr lang="en-US" dirty="0"/>
          </a:p>
        </p:txBody>
      </p:sp>
    </p:spTree>
    <p:extLst>
      <p:ext uri="{BB962C8B-B14F-4D97-AF65-F5344CB8AC3E}">
        <p14:creationId xmlns:p14="http://schemas.microsoft.com/office/powerpoint/2010/main" val="14563407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smtClean="0"/>
              <a:t>Paragraphs</a:t>
            </a:r>
            <a:endParaRPr lang="en-US" dirty="0"/>
          </a:p>
        </p:txBody>
      </p:sp>
      <p:sp>
        <p:nvSpPr>
          <p:cNvPr id="3" name="Content Placeholder 2"/>
          <p:cNvSpPr>
            <a:spLocks noGrp="1"/>
          </p:cNvSpPr>
          <p:nvPr>
            <p:ph idx="1"/>
          </p:nvPr>
        </p:nvSpPr>
        <p:spPr/>
        <p:txBody>
          <a:bodyPr>
            <a:normAutofit lnSpcReduction="10000"/>
          </a:bodyPr>
          <a:lstStyle/>
          <a:p>
            <a:r>
              <a:rPr lang="en-US" dirty="0"/>
              <a:t>HTML Display</a:t>
            </a:r>
          </a:p>
          <a:p>
            <a:r>
              <a:rPr lang="en-US" dirty="0"/>
              <a:t>You cannot be sure how HTML will be displayed.</a:t>
            </a:r>
          </a:p>
          <a:p>
            <a:r>
              <a:rPr lang="en-US" dirty="0"/>
              <a:t>Large or small screens, and resized windows will create different results.</a:t>
            </a:r>
          </a:p>
          <a:p>
            <a:r>
              <a:rPr lang="en-US" dirty="0"/>
              <a:t>With HTML, you cannot change the output by adding extra spaces or extra lines in your HTML code.</a:t>
            </a:r>
          </a:p>
          <a:p>
            <a:r>
              <a:rPr lang="en-US" dirty="0"/>
              <a:t>The browser will remove extra spaces and extra lines when the page is displayed.</a:t>
            </a:r>
          </a:p>
          <a:p>
            <a:r>
              <a:rPr lang="en-US" dirty="0"/>
              <a:t>Any number of spaces, and any number of new lines, count as </a:t>
            </a:r>
            <a:r>
              <a:rPr lang="en-US" b="1" dirty="0"/>
              <a:t>only one space</a:t>
            </a:r>
            <a:r>
              <a:rPr lang="en-US" dirty="0"/>
              <a:t>.</a:t>
            </a:r>
          </a:p>
          <a:p>
            <a:endParaRPr lang="en-US" dirty="0"/>
          </a:p>
        </p:txBody>
      </p:sp>
    </p:spTree>
    <p:extLst>
      <p:ext uri="{BB962C8B-B14F-4D97-AF65-F5344CB8AC3E}">
        <p14:creationId xmlns:p14="http://schemas.microsoft.com/office/powerpoint/2010/main" val="196348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a:t>
            </a:r>
            <a:endParaRPr lang="en-US" dirty="0"/>
          </a:p>
        </p:txBody>
      </p:sp>
      <p:sp>
        <p:nvSpPr>
          <p:cNvPr id="3" name="Content Placeholder 2"/>
          <p:cNvSpPr>
            <a:spLocks noGrp="1"/>
          </p:cNvSpPr>
          <p:nvPr>
            <p:ph idx="1"/>
          </p:nvPr>
        </p:nvSpPr>
        <p:spPr/>
        <p:txBody>
          <a:bodyPr/>
          <a:lstStyle/>
          <a:p>
            <a:r>
              <a:rPr lang="en-US" dirty="0"/>
              <a:t>HTML was created by Berners-Lee in late 1991 but "HTML 2.0" was the first standard HTML specification which was published in 1995. HTML 4.01 was a major version of HTML and it was published in late 1999. Though HTML 4.01 version is widely used but currently we are having HTML-5 version which is an extension to HTML 4.01, and this version was published in 2012.</a:t>
            </a:r>
          </a:p>
        </p:txBody>
      </p:sp>
    </p:spTree>
    <p:extLst>
      <p:ext uri="{BB962C8B-B14F-4D97-AF65-F5344CB8AC3E}">
        <p14:creationId xmlns:p14="http://schemas.microsoft.com/office/powerpoint/2010/main" val="7396228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680321" y="2336873"/>
            <a:ext cx="3127181" cy="3599316"/>
          </a:xfrm>
        </p:spPr>
        <p:txBody>
          <a:bodyPr>
            <a:normAutofit fontScale="85000" lnSpcReduction="20000"/>
          </a:bodyPr>
          <a:lstStyle/>
          <a:p>
            <a:pPr marL="0" indent="0">
              <a:buNone/>
            </a:pPr>
            <a:r>
              <a:rPr lang="en-US" dirty="0"/>
              <a:t>&lt;html&gt;</a:t>
            </a:r>
          </a:p>
          <a:p>
            <a:pPr marL="0" indent="0">
              <a:buNone/>
            </a:pPr>
            <a:r>
              <a:rPr lang="en-US" dirty="0"/>
              <a:t>&lt;body</a:t>
            </a:r>
            <a:r>
              <a:rPr lang="en-US" dirty="0" smtClean="0"/>
              <a:t>&gt;</a:t>
            </a:r>
            <a:endParaRPr lang="en-US" dirty="0"/>
          </a:p>
          <a:p>
            <a:pPr marL="0" indent="0">
              <a:buNone/>
            </a:pPr>
            <a:r>
              <a:rPr lang="en-US" dirty="0"/>
              <a:t>&lt;p&gt;</a:t>
            </a:r>
          </a:p>
          <a:p>
            <a:pPr marL="0" indent="0">
              <a:buNone/>
            </a:pPr>
            <a:r>
              <a:rPr lang="en-US" dirty="0"/>
              <a:t>This paragraph</a:t>
            </a:r>
          </a:p>
          <a:p>
            <a:pPr marL="0" indent="0">
              <a:buNone/>
            </a:pPr>
            <a:r>
              <a:rPr lang="en-US" dirty="0"/>
              <a:t>contains a lot of lines</a:t>
            </a:r>
          </a:p>
          <a:p>
            <a:pPr marL="0" indent="0">
              <a:buNone/>
            </a:pPr>
            <a:r>
              <a:rPr lang="en-US" dirty="0"/>
              <a:t>in the source code,</a:t>
            </a:r>
          </a:p>
          <a:p>
            <a:pPr marL="0" indent="0">
              <a:buNone/>
            </a:pPr>
            <a:r>
              <a:rPr lang="en-US" dirty="0"/>
              <a:t>but the browser </a:t>
            </a:r>
          </a:p>
          <a:p>
            <a:pPr marL="0" indent="0">
              <a:buNone/>
            </a:pPr>
            <a:r>
              <a:rPr lang="en-US" dirty="0"/>
              <a:t>ignores it.</a:t>
            </a:r>
          </a:p>
          <a:p>
            <a:pPr marL="0" indent="0">
              <a:buNone/>
            </a:pPr>
            <a:r>
              <a:rPr lang="en-US" dirty="0"/>
              <a:t>&lt;/p&gt;</a:t>
            </a:r>
          </a:p>
          <a:p>
            <a:endParaRPr lang="en-US" dirty="0"/>
          </a:p>
          <a:p>
            <a:endParaRPr lang="en-US" dirty="0"/>
          </a:p>
        </p:txBody>
      </p:sp>
      <p:sp>
        <p:nvSpPr>
          <p:cNvPr id="4" name="Content Placeholder 2"/>
          <p:cNvSpPr txBox="1">
            <a:spLocks/>
          </p:cNvSpPr>
          <p:nvPr/>
        </p:nvSpPr>
        <p:spPr>
          <a:xfrm>
            <a:off x="3923660" y="2336873"/>
            <a:ext cx="312718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&lt;p&gt;</a:t>
            </a:r>
          </a:p>
          <a:p>
            <a:pPr marL="0" indent="0">
              <a:buNone/>
            </a:pPr>
            <a:r>
              <a:rPr lang="en-US" dirty="0"/>
              <a:t>This paragraph</a:t>
            </a:r>
          </a:p>
          <a:p>
            <a:pPr marL="0" indent="0">
              <a:buNone/>
            </a:pPr>
            <a:r>
              <a:rPr lang="en-US" dirty="0"/>
              <a:t>contains      a lot of spaces</a:t>
            </a:r>
          </a:p>
          <a:p>
            <a:pPr marL="0" indent="0">
              <a:buNone/>
            </a:pPr>
            <a:r>
              <a:rPr lang="en-US" dirty="0"/>
              <a:t>in the source     code,</a:t>
            </a:r>
          </a:p>
          <a:p>
            <a:pPr marL="0" indent="0">
              <a:buNone/>
            </a:pPr>
            <a:r>
              <a:rPr lang="en-US" dirty="0"/>
              <a:t>but the    browser </a:t>
            </a:r>
          </a:p>
          <a:p>
            <a:pPr marL="0" indent="0">
              <a:buNone/>
            </a:pPr>
            <a:r>
              <a:rPr lang="en-US" dirty="0"/>
              <a:t>ignores it.</a:t>
            </a:r>
          </a:p>
          <a:p>
            <a:pPr marL="0" indent="0">
              <a:buNone/>
            </a:pPr>
            <a:r>
              <a:rPr lang="en-US" dirty="0"/>
              <a:t>&lt;/p&gt;</a:t>
            </a:r>
          </a:p>
        </p:txBody>
      </p:sp>
      <p:sp>
        <p:nvSpPr>
          <p:cNvPr id="5" name="Content Placeholder 2"/>
          <p:cNvSpPr txBox="1">
            <a:spLocks/>
          </p:cNvSpPr>
          <p:nvPr/>
        </p:nvSpPr>
        <p:spPr>
          <a:xfrm>
            <a:off x="7050841" y="2336873"/>
            <a:ext cx="4896320"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&lt;p&gt;</a:t>
            </a:r>
          </a:p>
          <a:p>
            <a:pPr marL="0" indent="0">
              <a:buNone/>
            </a:pPr>
            <a:r>
              <a:rPr lang="en-US" dirty="0"/>
              <a:t>The number of lines in a paragraph depends on the size of the browser window. If you resize the browser window, the number of lines in this paragraph will change.</a:t>
            </a:r>
          </a:p>
          <a:p>
            <a:pPr marL="0" indent="0">
              <a:buNone/>
            </a:pPr>
            <a:r>
              <a:rPr lang="en-US" dirty="0"/>
              <a:t>&lt;/p&gt;</a:t>
            </a:r>
          </a:p>
        </p:txBody>
      </p:sp>
    </p:spTree>
    <p:extLst>
      <p:ext uri="{BB962C8B-B14F-4D97-AF65-F5344CB8AC3E}">
        <p14:creationId xmlns:p14="http://schemas.microsoft.com/office/powerpoint/2010/main" val="3399078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Line </a:t>
            </a:r>
            <a:r>
              <a:rPr lang="en-US" dirty="0" smtClean="0"/>
              <a:t>Breaks</a:t>
            </a:r>
            <a:endParaRPr lang="en-US" dirty="0"/>
          </a:p>
        </p:txBody>
      </p:sp>
      <p:sp>
        <p:nvSpPr>
          <p:cNvPr id="3" name="Content Placeholder 2"/>
          <p:cNvSpPr>
            <a:spLocks noGrp="1"/>
          </p:cNvSpPr>
          <p:nvPr>
            <p:ph idx="1"/>
          </p:nvPr>
        </p:nvSpPr>
        <p:spPr/>
        <p:txBody>
          <a:bodyPr>
            <a:normAutofit lnSpcReduction="10000"/>
          </a:bodyPr>
          <a:lstStyle/>
          <a:p>
            <a:r>
              <a:rPr lang="en-US" dirty="0"/>
              <a:t>The HTML </a:t>
            </a:r>
            <a:r>
              <a:rPr lang="en-US" b="1" dirty="0"/>
              <a:t>&lt;</a:t>
            </a:r>
            <a:r>
              <a:rPr lang="en-US" b="1" dirty="0" err="1"/>
              <a:t>br</a:t>
            </a:r>
            <a:r>
              <a:rPr lang="en-US" b="1" dirty="0"/>
              <a:t>&gt;</a:t>
            </a:r>
            <a:r>
              <a:rPr lang="en-US" dirty="0"/>
              <a:t> element defines a </a:t>
            </a:r>
            <a:r>
              <a:rPr lang="en-US" b="1" dirty="0"/>
              <a:t>line break</a:t>
            </a:r>
            <a:r>
              <a:rPr lang="en-US" dirty="0"/>
              <a:t>.</a:t>
            </a:r>
          </a:p>
          <a:p>
            <a:r>
              <a:rPr lang="en-US" dirty="0"/>
              <a:t>Use &lt;</a:t>
            </a:r>
            <a:r>
              <a:rPr lang="en-US" dirty="0" err="1"/>
              <a:t>br</a:t>
            </a:r>
            <a:r>
              <a:rPr lang="en-US" dirty="0"/>
              <a:t>&gt; if you want a line break (a new line) without starting a new paragraph:</a:t>
            </a:r>
          </a:p>
          <a:p>
            <a:pPr marL="0" indent="0">
              <a:buNone/>
            </a:pPr>
            <a:r>
              <a:rPr lang="en-US" dirty="0"/>
              <a:t>&lt;!DOCTYPE html&gt;</a:t>
            </a:r>
          </a:p>
          <a:p>
            <a:pPr marL="0" indent="0">
              <a:buNone/>
            </a:pPr>
            <a:r>
              <a:rPr lang="en-US" dirty="0"/>
              <a:t>&lt;html&gt;</a:t>
            </a:r>
          </a:p>
          <a:p>
            <a:pPr marL="0" indent="0">
              <a:buNone/>
            </a:pPr>
            <a:r>
              <a:rPr lang="en-US" dirty="0"/>
              <a:t>&lt;body</a:t>
            </a:r>
            <a:r>
              <a:rPr lang="en-US" dirty="0" smtClean="0"/>
              <a:t>&gt;</a:t>
            </a:r>
            <a:endParaRPr lang="en-US" dirty="0"/>
          </a:p>
          <a:p>
            <a:pPr marL="0" indent="0">
              <a:buNone/>
            </a:pPr>
            <a:r>
              <a:rPr lang="en-US" dirty="0"/>
              <a:t>&lt;p&gt;This is&lt;</a:t>
            </a:r>
            <a:r>
              <a:rPr lang="en-US" dirty="0" err="1"/>
              <a:t>br</a:t>
            </a:r>
            <a:r>
              <a:rPr lang="en-US" dirty="0"/>
              <a:t>&gt;a para&lt;</a:t>
            </a:r>
            <a:r>
              <a:rPr lang="en-US" dirty="0" err="1"/>
              <a:t>br</a:t>
            </a:r>
            <a:r>
              <a:rPr lang="en-US" dirty="0"/>
              <a:t>&gt;graph with line breaks&lt;/p</a:t>
            </a:r>
            <a:r>
              <a:rPr lang="en-US" dirty="0" smtClean="0"/>
              <a:t>&gt;</a:t>
            </a:r>
            <a:endParaRPr lang="en-US" dirty="0"/>
          </a:p>
          <a:p>
            <a:pPr marL="0" indent="0">
              <a:buNone/>
            </a:pPr>
            <a:r>
              <a:rPr lang="en-US" dirty="0"/>
              <a:t>&lt;/body&gt;</a:t>
            </a:r>
          </a:p>
          <a:p>
            <a:pPr marL="0" indent="0">
              <a:buNone/>
            </a:pPr>
            <a:r>
              <a:rPr lang="en-US" dirty="0"/>
              <a:t>&lt;/html&gt;</a:t>
            </a:r>
          </a:p>
          <a:p>
            <a:pPr marL="0" indent="0">
              <a:buNone/>
            </a:pPr>
            <a:endParaRPr lang="en-US" dirty="0"/>
          </a:p>
        </p:txBody>
      </p:sp>
    </p:spTree>
    <p:extLst>
      <p:ext uri="{BB962C8B-B14F-4D97-AF65-F5344CB8AC3E}">
        <p14:creationId xmlns:p14="http://schemas.microsoft.com/office/powerpoint/2010/main" val="37802834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Formatted Text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0159384"/>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dirty="0" smtClean="0"/>
                        <a:t>Tag</a:t>
                      </a:r>
                      <a:endParaRPr lang="en-US" dirty="0"/>
                    </a:p>
                  </a:txBody>
                  <a:tcPr/>
                </a:tc>
                <a:tc>
                  <a:txBody>
                    <a:bodyPr/>
                    <a:lstStyle/>
                    <a:p>
                      <a:r>
                        <a:rPr lang="en-US" dirty="0" smtClean="0"/>
                        <a:t>Format</a:t>
                      </a:r>
                      <a:endParaRPr lang="en-US" dirty="0"/>
                    </a:p>
                  </a:txBody>
                  <a:tcPr/>
                </a:tc>
              </a:tr>
              <a:tr h="370840">
                <a:tc>
                  <a:txBody>
                    <a:bodyPr/>
                    <a:lstStyle/>
                    <a:p>
                      <a:r>
                        <a:rPr lang="en-US" dirty="0" smtClean="0"/>
                        <a:t>&lt;</a:t>
                      </a:r>
                      <a:r>
                        <a:rPr lang="en-US" dirty="0" err="1" smtClean="0"/>
                        <a:t>i</a:t>
                      </a:r>
                      <a:r>
                        <a:rPr lang="en-US" dirty="0" smtClean="0"/>
                        <a:t>&gt;….&lt;/</a:t>
                      </a:r>
                      <a:r>
                        <a:rPr lang="en-US" dirty="0" err="1" smtClean="0"/>
                        <a:t>i</a:t>
                      </a:r>
                      <a:r>
                        <a:rPr lang="en-US" dirty="0" smtClean="0"/>
                        <a:t>&gt;</a:t>
                      </a:r>
                      <a:endParaRPr lang="en-US" dirty="0"/>
                    </a:p>
                  </a:txBody>
                  <a:tcPr/>
                </a:tc>
                <a:tc>
                  <a:txBody>
                    <a:bodyPr/>
                    <a:lstStyle/>
                    <a:p>
                      <a:r>
                        <a:rPr lang="en-US" dirty="0" smtClean="0"/>
                        <a:t>Italic</a:t>
                      </a:r>
                      <a:endParaRPr lang="en-US" dirty="0"/>
                    </a:p>
                  </a:txBody>
                  <a:tcPr/>
                </a:tc>
              </a:tr>
              <a:tr h="370840">
                <a:tc>
                  <a:txBody>
                    <a:bodyPr/>
                    <a:lstStyle/>
                    <a:p>
                      <a:r>
                        <a:rPr lang="en-US" dirty="0" smtClean="0"/>
                        <a:t>&lt;b&gt;…&lt;/b&gt;</a:t>
                      </a:r>
                      <a:endParaRPr lang="en-US" dirty="0"/>
                    </a:p>
                  </a:txBody>
                  <a:tcPr/>
                </a:tc>
                <a:tc>
                  <a:txBody>
                    <a:bodyPr/>
                    <a:lstStyle/>
                    <a:p>
                      <a:r>
                        <a:rPr lang="en-US" dirty="0" smtClean="0"/>
                        <a:t>Bold</a:t>
                      </a:r>
                      <a:endParaRPr lang="en-US" dirty="0"/>
                    </a:p>
                  </a:txBody>
                  <a:tcPr/>
                </a:tc>
              </a:tr>
              <a:tr h="370840">
                <a:tc>
                  <a:txBody>
                    <a:bodyPr/>
                    <a:lstStyle/>
                    <a:p>
                      <a:r>
                        <a:rPr lang="en-US" dirty="0" smtClean="0"/>
                        <a:t>&lt;</a:t>
                      </a:r>
                      <a:r>
                        <a:rPr lang="en-US" dirty="0" err="1" smtClean="0"/>
                        <a:t>tt</a:t>
                      </a:r>
                      <a:r>
                        <a:rPr lang="en-US" dirty="0" smtClean="0"/>
                        <a:t>&gt;….&lt;/</a:t>
                      </a:r>
                      <a:r>
                        <a:rPr lang="en-US" dirty="0" err="1" smtClean="0"/>
                        <a:t>tt</a:t>
                      </a:r>
                      <a:r>
                        <a:rPr lang="en-US" dirty="0" smtClean="0"/>
                        <a:t>&gt;</a:t>
                      </a:r>
                      <a:endParaRPr lang="en-US" dirty="0"/>
                    </a:p>
                  </a:txBody>
                  <a:tcPr/>
                </a:tc>
                <a:tc>
                  <a:txBody>
                    <a:bodyPr/>
                    <a:lstStyle/>
                    <a:p>
                      <a:r>
                        <a:rPr lang="en-US" dirty="0" smtClean="0"/>
                        <a:t>Typewriter effect</a:t>
                      </a:r>
                      <a:endParaRPr lang="en-US" dirty="0"/>
                    </a:p>
                  </a:txBody>
                  <a:tcPr/>
                </a:tc>
              </a:tr>
              <a:tr h="370840">
                <a:tc>
                  <a:txBody>
                    <a:bodyPr/>
                    <a:lstStyle/>
                    <a:p>
                      <a:r>
                        <a:rPr lang="en-US" dirty="0" smtClean="0"/>
                        <a:t>&lt;</a:t>
                      </a:r>
                      <a:r>
                        <a:rPr lang="en-US" dirty="0" err="1" smtClean="0"/>
                        <a:t>em</a:t>
                      </a:r>
                      <a:r>
                        <a:rPr lang="en-US" dirty="0" smtClean="0"/>
                        <a:t>&gt;……&lt;/</a:t>
                      </a:r>
                      <a:r>
                        <a:rPr lang="en-US" dirty="0" err="1" smtClean="0"/>
                        <a:t>em</a:t>
                      </a:r>
                      <a:r>
                        <a:rPr lang="en-US" dirty="0" smtClean="0"/>
                        <a:t>&gt;</a:t>
                      </a:r>
                      <a:endParaRPr lang="en-US" dirty="0"/>
                    </a:p>
                  </a:txBody>
                  <a:tcPr/>
                </a:tc>
                <a:tc>
                  <a:txBody>
                    <a:bodyPr/>
                    <a:lstStyle/>
                    <a:p>
                      <a:r>
                        <a:rPr lang="en-US" dirty="0" smtClean="0"/>
                        <a:t>emphasis</a:t>
                      </a:r>
                      <a:endParaRPr lang="en-US" dirty="0"/>
                    </a:p>
                  </a:txBody>
                  <a:tcPr/>
                </a:tc>
              </a:tr>
              <a:tr h="370840">
                <a:tc>
                  <a:txBody>
                    <a:bodyPr/>
                    <a:lstStyle/>
                    <a:p>
                      <a:r>
                        <a:rPr lang="en-US" dirty="0" smtClean="0"/>
                        <a:t>&lt;blink&gt;……&lt;/blink&gt;</a:t>
                      </a:r>
                      <a:endParaRPr lang="en-US" dirty="0"/>
                    </a:p>
                  </a:txBody>
                  <a:tcPr/>
                </a:tc>
                <a:tc>
                  <a:txBody>
                    <a:bodyPr/>
                    <a:lstStyle/>
                    <a:p>
                      <a:r>
                        <a:rPr lang="en-US" dirty="0" smtClean="0"/>
                        <a:t>Blinking</a:t>
                      </a:r>
                      <a:endParaRPr lang="en-US" dirty="0"/>
                    </a:p>
                  </a:txBody>
                  <a:tcPr/>
                </a:tc>
              </a:tr>
              <a:tr h="370840">
                <a:tc>
                  <a:txBody>
                    <a:bodyPr/>
                    <a:lstStyle/>
                    <a:p>
                      <a:r>
                        <a:rPr lang="en-US" dirty="0" smtClean="0"/>
                        <a:t>&lt;sup&gt;….&lt;/sup&gt;</a:t>
                      </a:r>
                      <a:endParaRPr lang="en-US" dirty="0"/>
                    </a:p>
                  </a:txBody>
                  <a:tcPr/>
                </a:tc>
                <a:tc>
                  <a:txBody>
                    <a:bodyPr/>
                    <a:lstStyle/>
                    <a:p>
                      <a:r>
                        <a:rPr lang="en-US" dirty="0" smtClean="0"/>
                        <a:t>superscript</a:t>
                      </a:r>
                      <a:endParaRPr lang="en-US" dirty="0"/>
                    </a:p>
                  </a:txBody>
                  <a:tcPr/>
                </a:tc>
              </a:tr>
              <a:tr h="370840">
                <a:tc>
                  <a:txBody>
                    <a:bodyPr/>
                    <a:lstStyle/>
                    <a:p>
                      <a:r>
                        <a:rPr lang="en-US" dirty="0" smtClean="0"/>
                        <a:t>&lt;sub&gt;……. &lt;/sub&gt;</a:t>
                      </a:r>
                      <a:endParaRPr lang="en-US" dirty="0"/>
                    </a:p>
                  </a:txBody>
                  <a:tcPr/>
                </a:tc>
                <a:tc>
                  <a:txBody>
                    <a:bodyPr/>
                    <a:lstStyle/>
                    <a:p>
                      <a:r>
                        <a:rPr lang="en-US" dirty="0" smtClean="0"/>
                        <a:t>subscript</a:t>
                      </a:r>
                      <a:endParaRPr lang="en-US" dirty="0"/>
                    </a:p>
                  </a:txBody>
                  <a:tcPr/>
                </a:tc>
              </a:tr>
              <a:tr h="370840">
                <a:tc>
                  <a:txBody>
                    <a:bodyPr/>
                    <a:lstStyle/>
                    <a:p>
                      <a:r>
                        <a:rPr lang="en-US" dirty="0" smtClean="0"/>
                        <a:t>&lt;u&gt;……&lt;/u&gt;</a:t>
                      </a:r>
                      <a:endParaRPr lang="en-US" dirty="0"/>
                    </a:p>
                  </a:txBody>
                  <a:tcPr/>
                </a:tc>
                <a:tc>
                  <a:txBody>
                    <a:bodyPr/>
                    <a:lstStyle/>
                    <a:p>
                      <a:r>
                        <a:rPr lang="en-US" dirty="0" smtClean="0"/>
                        <a:t>underline</a:t>
                      </a:r>
                      <a:endParaRPr lang="en-US" dirty="0"/>
                    </a:p>
                  </a:txBody>
                  <a:tcPr/>
                </a:tc>
              </a:tr>
              <a:tr h="370840">
                <a:tc>
                  <a:txBody>
                    <a:bodyPr/>
                    <a:lstStyle/>
                    <a:p>
                      <a:r>
                        <a:rPr lang="en-US" dirty="0" smtClean="0"/>
                        <a:t>&lt;strike&gt;strikethrough&lt;/strike&gt;(&lt;del&gt;)</a:t>
                      </a:r>
                      <a:endParaRPr lang="en-US" dirty="0"/>
                    </a:p>
                  </a:txBody>
                  <a:tcPr/>
                </a:tc>
                <a:tc>
                  <a:txBody>
                    <a:bodyPr/>
                    <a:lstStyle/>
                    <a:p>
                      <a:r>
                        <a:rPr lang="en-US" sz="1800" b="0" i="0" kern="1200" dirty="0" smtClean="0">
                          <a:solidFill>
                            <a:schemeClr val="dk1"/>
                          </a:solidFill>
                          <a:effectLst/>
                          <a:latin typeface="+mn-lt"/>
                          <a:ea typeface="+mn-ea"/>
                          <a:cs typeface="+mn-cs"/>
                        </a:rPr>
                        <a:t> </a:t>
                      </a:r>
                      <a:r>
                        <a:rPr lang="en-US" dirty="0" smtClean="0"/>
                        <a:t>strikethrough</a:t>
                      </a:r>
                      <a:endParaRPr lang="en-US" dirty="0"/>
                    </a:p>
                  </a:txBody>
                  <a:tcPr/>
                </a:tc>
              </a:tr>
            </a:tbl>
          </a:graphicData>
        </a:graphic>
      </p:graphicFrame>
      <p:cxnSp>
        <p:nvCxnSpPr>
          <p:cNvPr id="6" name="Straight Connector 5"/>
          <p:cNvCxnSpPr/>
          <p:nvPr/>
        </p:nvCxnSpPr>
        <p:spPr>
          <a:xfrm flipV="1">
            <a:off x="6223379" y="5377218"/>
            <a:ext cx="1351128" cy="1364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8424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Nonbreaking </a:t>
            </a:r>
            <a:r>
              <a:rPr lang="en-US" dirty="0" smtClean="0"/>
              <a:t>Spaces</a:t>
            </a:r>
            <a:endParaRPr lang="en-US" dirty="0"/>
          </a:p>
        </p:txBody>
      </p:sp>
      <p:sp>
        <p:nvSpPr>
          <p:cNvPr id="3" name="Content Placeholder 2"/>
          <p:cNvSpPr>
            <a:spLocks noGrp="1"/>
          </p:cNvSpPr>
          <p:nvPr>
            <p:ph idx="1"/>
          </p:nvPr>
        </p:nvSpPr>
        <p:spPr/>
        <p:txBody>
          <a:bodyPr/>
          <a:lstStyle/>
          <a:p>
            <a:r>
              <a:rPr lang="en-US" dirty="0"/>
              <a:t>Suppose you want to use the phrase "12 Angry Men." Here you would not want a browser to split the "12, Angry" and "Men" across two lines</a:t>
            </a:r>
            <a:r>
              <a:rPr lang="en-US" dirty="0" smtClean="0"/>
              <a:t>:</a:t>
            </a:r>
            <a:endParaRPr lang="en-US" dirty="0"/>
          </a:p>
          <a:p>
            <a:r>
              <a:rPr lang="en-US" dirty="0"/>
              <a:t>An example of this technique appears in the movie "12 Angry Men."</a:t>
            </a:r>
          </a:p>
          <a:p>
            <a:r>
              <a:rPr lang="en-US" dirty="0"/>
              <a:t>In cases where you do not want the client browser to break text, you should use a nonbreaking space entity </a:t>
            </a:r>
            <a:r>
              <a:rPr lang="en-US" dirty="0" smtClean="0"/>
              <a:t>&amp;</a:t>
            </a:r>
            <a:r>
              <a:rPr lang="en-US" dirty="0" err="1" smtClean="0"/>
              <a:t>nbsp</a:t>
            </a:r>
            <a:r>
              <a:rPr lang="en-US" dirty="0" smtClean="0"/>
              <a:t>; instead </a:t>
            </a:r>
            <a:r>
              <a:rPr lang="en-US" dirty="0"/>
              <a:t>of a normal space. For example, when coding the "12 Angry Men" in a paragraph, you should use something similar to the following code:</a:t>
            </a:r>
          </a:p>
        </p:txBody>
      </p:sp>
    </p:spTree>
    <p:extLst>
      <p:ext uri="{BB962C8B-B14F-4D97-AF65-F5344CB8AC3E}">
        <p14:creationId xmlns:p14="http://schemas.microsoft.com/office/powerpoint/2010/main" val="1760555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smtClean="0"/>
              <a:t>Fonts</a:t>
            </a:r>
            <a:endParaRPr lang="en-US" dirty="0"/>
          </a:p>
        </p:txBody>
      </p:sp>
      <p:sp>
        <p:nvSpPr>
          <p:cNvPr id="3" name="Content Placeholder 2"/>
          <p:cNvSpPr>
            <a:spLocks noGrp="1"/>
          </p:cNvSpPr>
          <p:nvPr>
            <p:ph idx="1"/>
          </p:nvPr>
        </p:nvSpPr>
        <p:spPr/>
        <p:txBody>
          <a:bodyPr>
            <a:normAutofit lnSpcReduction="10000"/>
          </a:bodyPr>
          <a:lstStyle/>
          <a:p>
            <a:r>
              <a:rPr lang="en-US" dirty="0"/>
              <a:t>Fonts play very important role in making a website more user friendly and increasing content readability. Font face and color depends entirely on the computer and browser that is being used to view your page but you can use HTML </a:t>
            </a:r>
            <a:r>
              <a:rPr lang="en-US" b="1" dirty="0"/>
              <a:t>&lt;font&gt;</a:t>
            </a:r>
            <a:r>
              <a:rPr lang="en-US" dirty="0"/>
              <a:t> tag to add style, size, and color to the text on your website. You can use a </a:t>
            </a:r>
            <a:r>
              <a:rPr lang="en-US" b="1" dirty="0"/>
              <a:t>&lt;</a:t>
            </a:r>
            <a:r>
              <a:rPr lang="en-US" b="1" dirty="0" err="1"/>
              <a:t>basefont</a:t>
            </a:r>
            <a:r>
              <a:rPr lang="en-US" b="1" dirty="0"/>
              <a:t>&gt;</a:t>
            </a:r>
            <a:r>
              <a:rPr lang="en-US" dirty="0"/>
              <a:t> tag to set all of your text to the same size, face, and color.</a:t>
            </a:r>
          </a:p>
          <a:p>
            <a:r>
              <a:rPr lang="en-US" dirty="0"/>
              <a:t>The font tag is having three attributes called </a:t>
            </a:r>
            <a:r>
              <a:rPr lang="en-US" b="1" dirty="0"/>
              <a:t>size, color</a:t>
            </a:r>
            <a:r>
              <a:rPr lang="en-US" dirty="0"/>
              <a:t>, and </a:t>
            </a:r>
            <a:r>
              <a:rPr lang="en-US" b="1" dirty="0"/>
              <a:t>face</a:t>
            </a:r>
            <a:r>
              <a:rPr lang="en-US" dirty="0"/>
              <a:t> to customize your fonts. To change any of the font attributes at any time within your webpage, simply use the &lt;font&gt; tag. The text that follows will remain changed until you close with the &lt;/font&gt; tag. You can change one or all of the font attributes within one &lt;font&gt; tag.</a:t>
            </a:r>
          </a:p>
        </p:txBody>
      </p:sp>
    </p:spTree>
    <p:extLst>
      <p:ext uri="{BB962C8B-B14F-4D97-AF65-F5344CB8AC3E}">
        <p14:creationId xmlns:p14="http://schemas.microsoft.com/office/powerpoint/2010/main" val="2347176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 attribute</a:t>
            </a:r>
            <a:endParaRPr lang="en-US" dirty="0"/>
          </a:p>
        </p:txBody>
      </p:sp>
      <p:sp>
        <p:nvSpPr>
          <p:cNvPr id="3" name="Content Placeholder 2"/>
          <p:cNvSpPr>
            <a:spLocks noGrp="1"/>
          </p:cNvSpPr>
          <p:nvPr>
            <p:ph idx="1"/>
          </p:nvPr>
        </p:nvSpPr>
        <p:spPr/>
        <p:txBody>
          <a:bodyPr/>
          <a:lstStyle/>
          <a:p>
            <a:r>
              <a:rPr lang="en-US" dirty="0" smtClean="0"/>
              <a:t>Size</a:t>
            </a:r>
          </a:p>
          <a:p>
            <a:r>
              <a:rPr lang="en-US" dirty="0" smtClean="0"/>
              <a:t>Face</a:t>
            </a:r>
          </a:p>
          <a:p>
            <a:r>
              <a:rPr lang="en-US" dirty="0" smtClean="0"/>
              <a:t>Color</a:t>
            </a:r>
          </a:p>
          <a:p>
            <a:pPr marL="0" indent="0" algn="ctr">
              <a:buNone/>
            </a:pPr>
            <a:r>
              <a:rPr lang="en-US" dirty="0" smtClean="0"/>
              <a:t>Back ground Color</a:t>
            </a:r>
          </a:p>
          <a:p>
            <a:pPr marL="0" indent="0" algn="ctr">
              <a:buNone/>
            </a:pPr>
            <a:r>
              <a:rPr lang="en-US" dirty="0" smtClean="0"/>
              <a:t>&lt;</a:t>
            </a:r>
            <a:r>
              <a:rPr lang="en-US" dirty="0" err="1" smtClean="0"/>
              <a:t>bgcolor</a:t>
            </a:r>
            <a:r>
              <a:rPr lang="en-US" dirty="0" smtClean="0"/>
              <a:t>&gt;</a:t>
            </a:r>
            <a:endParaRPr lang="en-US" dirty="0"/>
          </a:p>
        </p:txBody>
      </p:sp>
    </p:spTree>
    <p:extLst>
      <p:ext uri="{BB962C8B-B14F-4D97-AF65-F5344CB8AC3E}">
        <p14:creationId xmlns:p14="http://schemas.microsoft.com/office/powerpoint/2010/main" val="2886258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smtClean="0"/>
              <a:t>Elements</a:t>
            </a:r>
            <a:endParaRPr lang="en-US" dirty="0"/>
          </a:p>
        </p:txBody>
      </p:sp>
      <p:sp>
        <p:nvSpPr>
          <p:cNvPr id="3" name="Content Placeholder 2"/>
          <p:cNvSpPr>
            <a:spLocks noGrp="1"/>
          </p:cNvSpPr>
          <p:nvPr>
            <p:ph idx="1"/>
          </p:nvPr>
        </p:nvSpPr>
        <p:spPr/>
        <p:txBody>
          <a:bodyPr/>
          <a:lstStyle/>
          <a:p>
            <a:r>
              <a:rPr lang="en-US" smtClean="0"/>
              <a:t>HTML elements are written with a </a:t>
            </a:r>
            <a:r>
              <a:rPr lang="en-US" b="1" smtClean="0"/>
              <a:t>start</a:t>
            </a:r>
            <a:r>
              <a:rPr lang="en-US" smtClean="0"/>
              <a:t> tag, with an </a:t>
            </a:r>
            <a:r>
              <a:rPr lang="en-US" b="1" smtClean="0"/>
              <a:t>end</a:t>
            </a:r>
            <a:r>
              <a:rPr lang="en-US" smtClean="0"/>
              <a:t> tag, with the </a:t>
            </a:r>
            <a:r>
              <a:rPr lang="en-US" b="1" smtClean="0"/>
              <a:t>content</a:t>
            </a:r>
            <a:r>
              <a:rPr lang="en-US" smtClean="0"/>
              <a:t> in between:</a:t>
            </a:r>
          </a:p>
          <a:p>
            <a:r>
              <a:rPr lang="en-US" smtClean="0"/>
              <a:t>&lt;tagname&gt;content&lt;/tagname&gt;</a:t>
            </a:r>
          </a:p>
          <a:p>
            <a:r>
              <a:rPr lang="en-US" smtClean="0"/>
              <a:t>The HTML </a:t>
            </a:r>
            <a:r>
              <a:rPr lang="en-US" b="1" smtClean="0"/>
              <a:t>element</a:t>
            </a:r>
            <a:r>
              <a:rPr lang="en-US" smtClean="0"/>
              <a:t> is everything from the start tag to the end tag:</a:t>
            </a:r>
          </a:p>
          <a:p>
            <a:r>
              <a:rPr lang="en-US" smtClean="0"/>
              <a:t>&lt;p&gt;My first HTML paragraph.&lt;/p&gt;</a:t>
            </a:r>
          </a:p>
          <a:p>
            <a:pPr marL="0" indent="0">
              <a:buNone/>
            </a:pPr>
            <a:endParaRPr lang="en-US" dirty="0"/>
          </a:p>
        </p:txBody>
      </p:sp>
      <p:graphicFrame>
        <p:nvGraphicFramePr>
          <p:cNvPr id="13" name="Table 12"/>
          <p:cNvGraphicFramePr>
            <a:graphicFrameLocks noGrp="1"/>
          </p:cNvGraphicFramePr>
          <p:nvPr>
            <p:extLst/>
          </p:nvPr>
        </p:nvGraphicFramePr>
        <p:xfrm>
          <a:off x="2518348" y="4391370"/>
          <a:ext cx="4452078" cy="2313409"/>
        </p:xfrm>
        <a:graphic>
          <a:graphicData uri="http://schemas.openxmlformats.org/drawingml/2006/table">
            <a:tbl>
              <a:tblPr>
                <a:tableStyleId>{775DCB02-9BB8-47FD-8907-85C794F793BA}</a:tableStyleId>
              </a:tblPr>
              <a:tblGrid>
                <a:gridCol w="854439"/>
                <a:gridCol w="2280829"/>
                <a:gridCol w="1316810"/>
              </a:tblGrid>
              <a:tr h="799104">
                <a:tc>
                  <a:txBody>
                    <a:bodyPr/>
                    <a:lstStyle/>
                    <a:p>
                      <a:pPr algn="l" fontAlgn="t"/>
                      <a:r>
                        <a:rPr lang="en-US" sz="1300">
                          <a:effectLst/>
                        </a:rPr>
                        <a:t>Start tag</a:t>
                      </a:r>
                    </a:p>
                  </a:txBody>
                  <a:tcPr marL="44986" marR="44986" marT="44986" marB="44986"/>
                </a:tc>
                <a:tc>
                  <a:txBody>
                    <a:bodyPr/>
                    <a:lstStyle/>
                    <a:p>
                      <a:pPr algn="l" fontAlgn="t"/>
                      <a:r>
                        <a:rPr lang="en-US" sz="1300">
                          <a:effectLst/>
                        </a:rPr>
                        <a:t>Element content</a:t>
                      </a:r>
                    </a:p>
                  </a:txBody>
                  <a:tcPr marL="44986" marR="44986" marT="44986" marB="44986"/>
                </a:tc>
                <a:tc>
                  <a:txBody>
                    <a:bodyPr/>
                    <a:lstStyle/>
                    <a:p>
                      <a:pPr algn="l" fontAlgn="t"/>
                      <a:r>
                        <a:rPr lang="en-US" sz="1300">
                          <a:effectLst/>
                        </a:rPr>
                        <a:t>End tag</a:t>
                      </a:r>
                    </a:p>
                  </a:txBody>
                  <a:tcPr marL="44986" marR="44986" marT="44986" marB="44986"/>
                </a:tc>
              </a:tr>
              <a:tr h="675105">
                <a:tc>
                  <a:txBody>
                    <a:bodyPr/>
                    <a:lstStyle/>
                    <a:p>
                      <a:pPr fontAlgn="t"/>
                      <a:r>
                        <a:rPr lang="en-US" sz="1300">
                          <a:effectLst/>
                        </a:rPr>
                        <a:t>&lt;h1&gt;</a:t>
                      </a:r>
                    </a:p>
                  </a:txBody>
                  <a:tcPr marL="44986" marR="44986" marT="44986" marB="44986"/>
                </a:tc>
                <a:tc>
                  <a:txBody>
                    <a:bodyPr/>
                    <a:lstStyle/>
                    <a:p>
                      <a:pPr fontAlgn="t"/>
                      <a:r>
                        <a:rPr lang="en-US" sz="1300" dirty="0">
                          <a:effectLst/>
                        </a:rPr>
                        <a:t>My First Heading</a:t>
                      </a:r>
                    </a:p>
                  </a:txBody>
                  <a:tcPr marL="44986" marR="44986" marT="44986" marB="44986"/>
                </a:tc>
                <a:tc>
                  <a:txBody>
                    <a:bodyPr/>
                    <a:lstStyle/>
                    <a:p>
                      <a:pPr fontAlgn="t"/>
                      <a:r>
                        <a:rPr lang="en-US" sz="1300">
                          <a:effectLst/>
                        </a:rPr>
                        <a:t>&lt;/h1&gt;</a:t>
                      </a:r>
                    </a:p>
                  </a:txBody>
                  <a:tcPr marL="44986" marR="44986" marT="44986" marB="44986"/>
                </a:tc>
              </a:tr>
              <a:tr h="551108">
                <a:tc>
                  <a:txBody>
                    <a:bodyPr/>
                    <a:lstStyle/>
                    <a:p>
                      <a:pPr fontAlgn="t"/>
                      <a:r>
                        <a:rPr lang="en-US" sz="1300">
                          <a:effectLst/>
                        </a:rPr>
                        <a:t>&lt;p&gt;</a:t>
                      </a:r>
                    </a:p>
                  </a:txBody>
                  <a:tcPr marL="44986" marR="44986" marT="44986" marB="44986"/>
                </a:tc>
                <a:tc>
                  <a:txBody>
                    <a:bodyPr/>
                    <a:lstStyle/>
                    <a:p>
                      <a:pPr fontAlgn="t"/>
                      <a:r>
                        <a:rPr lang="en-US" sz="1300">
                          <a:effectLst/>
                        </a:rPr>
                        <a:t>My first paragraph.</a:t>
                      </a:r>
                    </a:p>
                  </a:txBody>
                  <a:tcPr marL="44986" marR="44986" marT="44986" marB="44986"/>
                </a:tc>
                <a:tc>
                  <a:txBody>
                    <a:bodyPr/>
                    <a:lstStyle/>
                    <a:p>
                      <a:pPr fontAlgn="t"/>
                      <a:r>
                        <a:rPr lang="en-US" sz="1300">
                          <a:effectLst/>
                        </a:rPr>
                        <a:t>&lt;/p&gt;</a:t>
                      </a:r>
                    </a:p>
                  </a:txBody>
                  <a:tcPr marL="44986" marR="44986" marT="44986" marB="44986"/>
                </a:tc>
              </a:tr>
              <a:tr h="253936">
                <a:tc>
                  <a:txBody>
                    <a:bodyPr/>
                    <a:lstStyle/>
                    <a:p>
                      <a:pPr fontAlgn="t"/>
                      <a:r>
                        <a:rPr lang="en-US" sz="1300">
                          <a:effectLst/>
                        </a:rPr>
                        <a:t>&lt;br&gt;</a:t>
                      </a:r>
                    </a:p>
                  </a:txBody>
                  <a:tcPr marL="44986" marR="44986" marT="44986" marB="44986"/>
                </a:tc>
                <a:tc>
                  <a:txBody>
                    <a:bodyPr/>
                    <a:lstStyle/>
                    <a:p>
                      <a:pPr fontAlgn="t"/>
                      <a:r>
                        <a:rPr lang="en-US" sz="1300">
                          <a:effectLst/>
                        </a:rPr>
                        <a:t> </a:t>
                      </a:r>
                    </a:p>
                  </a:txBody>
                  <a:tcPr marL="44986" marR="44986" marT="44986" marB="44986"/>
                </a:tc>
                <a:tc>
                  <a:txBody>
                    <a:bodyPr/>
                    <a:lstStyle/>
                    <a:p>
                      <a:pPr fontAlgn="t"/>
                      <a:r>
                        <a:rPr lang="en-US" sz="1300" dirty="0">
                          <a:effectLst/>
                        </a:rPr>
                        <a:t> </a:t>
                      </a:r>
                    </a:p>
                  </a:txBody>
                  <a:tcPr marL="44986" marR="44986" marT="44986" marB="44986"/>
                </a:tc>
              </a:tr>
            </a:tbl>
          </a:graphicData>
        </a:graphic>
      </p:graphicFrame>
      <p:pic>
        <p:nvPicPr>
          <p:cNvPr id="1027" name="Picture 3" descr="No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3981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smtClean="0"/>
              <a:t>Attributes</a:t>
            </a:r>
            <a:endParaRPr lang="en-US" dirty="0"/>
          </a:p>
        </p:txBody>
      </p:sp>
      <p:sp>
        <p:nvSpPr>
          <p:cNvPr id="3" name="Content Placeholder 2"/>
          <p:cNvSpPr>
            <a:spLocks noGrp="1"/>
          </p:cNvSpPr>
          <p:nvPr>
            <p:ph idx="1"/>
          </p:nvPr>
        </p:nvSpPr>
        <p:spPr/>
        <p:txBody>
          <a:bodyPr/>
          <a:lstStyle/>
          <a:p>
            <a:r>
              <a:rPr lang="en-US" dirty="0" smtClean="0"/>
              <a:t>Attributes </a:t>
            </a:r>
            <a:r>
              <a:rPr lang="en-US" dirty="0"/>
              <a:t>provide additional information about HTML elements</a:t>
            </a:r>
            <a:r>
              <a:rPr lang="en-US" dirty="0" smtClean="0"/>
              <a:t>.</a:t>
            </a:r>
          </a:p>
          <a:p>
            <a:endParaRPr lang="en-US" dirty="0" smtClean="0"/>
          </a:p>
          <a:p>
            <a:r>
              <a:rPr lang="en-US" dirty="0" smtClean="0"/>
              <a:t>HTML </a:t>
            </a:r>
            <a:r>
              <a:rPr lang="en-US" dirty="0"/>
              <a:t>Attributes</a:t>
            </a:r>
          </a:p>
          <a:p>
            <a:pPr lvl="1"/>
            <a:r>
              <a:rPr lang="en-US" dirty="0"/>
              <a:t>HTML elements can have </a:t>
            </a:r>
            <a:r>
              <a:rPr lang="en-US" b="1" dirty="0"/>
              <a:t>attributes</a:t>
            </a:r>
            <a:endParaRPr lang="en-US" dirty="0"/>
          </a:p>
          <a:p>
            <a:pPr lvl="1"/>
            <a:r>
              <a:rPr lang="en-US" dirty="0"/>
              <a:t>Attributes provide </a:t>
            </a:r>
            <a:r>
              <a:rPr lang="en-US" b="1" dirty="0"/>
              <a:t>additional information</a:t>
            </a:r>
            <a:r>
              <a:rPr lang="en-US" dirty="0"/>
              <a:t> about an element</a:t>
            </a:r>
          </a:p>
          <a:p>
            <a:pPr lvl="1"/>
            <a:r>
              <a:rPr lang="en-US" dirty="0"/>
              <a:t>Attributes are always specified in </a:t>
            </a:r>
            <a:r>
              <a:rPr lang="en-US" b="1" dirty="0"/>
              <a:t>the start tag</a:t>
            </a:r>
            <a:endParaRPr lang="en-US" dirty="0"/>
          </a:p>
          <a:p>
            <a:pPr lvl="1"/>
            <a:r>
              <a:rPr lang="en-US" dirty="0"/>
              <a:t>Attributes come in name/value pairs like: </a:t>
            </a:r>
            <a:r>
              <a:rPr lang="en-US" b="1" dirty="0"/>
              <a:t>name="value"</a:t>
            </a:r>
            <a:endParaRPr lang="en-US" dirty="0"/>
          </a:p>
          <a:p>
            <a:endParaRPr lang="en-US" dirty="0"/>
          </a:p>
        </p:txBody>
      </p:sp>
    </p:spTree>
    <p:extLst>
      <p:ext uri="{BB962C8B-B14F-4D97-AF65-F5344CB8AC3E}">
        <p14:creationId xmlns:p14="http://schemas.microsoft.com/office/powerpoint/2010/main" val="19095749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Attributes</a:t>
            </a:r>
            <a:endParaRPr lang="en-US" dirty="0"/>
          </a:p>
        </p:txBody>
      </p:sp>
      <p:sp>
        <p:nvSpPr>
          <p:cNvPr id="3" name="Content Placeholder 2"/>
          <p:cNvSpPr>
            <a:spLocks noGrp="1"/>
          </p:cNvSpPr>
          <p:nvPr>
            <p:ph idx="1"/>
          </p:nvPr>
        </p:nvSpPr>
        <p:spPr/>
        <p:txBody>
          <a:bodyPr/>
          <a:lstStyle/>
          <a:p>
            <a:r>
              <a:rPr lang="en-US" dirty="0"/>
              <a:t>The title Attribute</a:t>
            </a:r>
          </a:p>
          <a:p>
            <a:r>
              <a:rPr lang="en-US" dirty="0"/>
              <a:t>HTML paragraphs are defined with the </a:t>
            </a:r>
            <a:r>
              <a:rPr lang="en-US" b="1" dirty="0"/>
              <a:t>&lt;p&gt;</a:t>
            </a:r>
            <a:r>
              <a:rPr lang="en-US" dirty="0"/>
              <a:t> tag.</a:t>
            </a:r>
          </a:p>
          <a:p>
            <a:r>
              <a:rPr lang="en-US" dirty="0"/>
              <a:t>In this example, the </a:t>
            </a:r>
            <a:r>
              <a:rPr lang="en-US" b="1" dirty="0"/>
              <a:t>&lt;p&gt;</a:t>
            </a:r>
            <a:r>
              <a:rPr lang="en-US" dirty="0"/>
              <a:t> element has a </a:t>
            </a:r>
            <a:r>
              <a:rPr lang="en-US" b="1" dirty="0"/>
              <a:t>title</a:t>
            </a:r>
            <a:r>
              <a:rPr lang="en-US" dirty="0"/>
              <a:t> attribute. The value of the attribute is "</a:t>
            </a:r>
            <a:r>
              <a:rPr lang="en-US" b="1" dirty="0"/>
              <a:t>About W3Schools</a:t>
            </a:r>
            <a:r>
              <a:rPr lang="en-US" dirty="0"/>
              <a:t>":</a:t>
            </a:r>
          </a:p>
          <a:p>
            <a:endParaRPr lang="en-US" dirty="0"/>
          </a:p>
        </p:txBody>
      </p:sp>
    </p:spTree>
    <p:extLst>
      <p:ext uri="{BB962C8B-B14F-4D97-AF65-F5344CB8AC3E}">
        <p14:creationId xmlns:p14="http://schemas.microsoft.com/office/powerpoint/2010/main" val="27373038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smtClean="0"/>
              <a:t>Attributes</a:t>
            </a:r>
            <a:endParaRPr lang="en-US" dirty="0"/>
          </a:p>
        </p:txBody>
      </p:sp>
      <p:sp>
        <p:nvSpPr>
          <p:cNvPr id="3" name="Content Placeholder 2"/>
          <p:cNvSpPr>
            <a:spLocks noGrp="1"/>
          </p:cNvSpPr>
          <p:nvPr>
            <p:ph idx="1"/>
          </p:nvPr>
        </p:nvSpPr>
        <p:spPr/>
        <p:txBody>
          <a:bodyPr/>
          <a:lstStyle/>
          <a:p>
            <a:r>
              <a:rPr lang="en-US" dirty="0"/>
              <a:t>Below is an alphabetical list of some attributes often used in HTML</a:t>
            </a:r>
            <a:r>
              <a:rPr lang="en-US" dirty="0" smtClean="0"/>
              <a: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30412236"/>
              </p:ext>
            </p:extLst>
          </p:nvPr>
        </p:nvGraphicFramePr>
        <p:xfrm>
          <a:off x="838200" y="2556077"/>
          <a:ext cx="9009089" cy="4170712"/>
        </p:xfrm>
        <a:graphic>
          <a:graphicData uri="http://schemas.openxmlformats.org/drawingml/2006/table">
            <a:tbl>
              <a:tblPr>
                <a:tableStyleId>{284E427A-3D55-4303-BF80-6455036E1DE7}</a:tableStyleId>
              </a:tblPr>
              <a:tblGrid>
                <a:gridCol w="1343728"/>
                <a:gridCol w="7665361"/>
              </a:tblGrid>
              <a:tr h="549826">
                <a:tc>
                  <a:txBody>
                    <a:bodyPr/>
                    <a:lstStyle/>
                    <a:p>
                      <a:pPr algn="l" fontAlgn="t"/>
                      <a:r>
                        <a:rPr lang="en-US" sz="1500" dirty="0">
                          <a:effectLst/>
                        </a:rPr>
                        <a:t>Attribute</a:t>
                      </a:r>
                    </a:p>
                  </a:txBody>
                  <a:tcPr marL="49984" marR="49984" marT="49984" marB="49984"/>
                </a:tc>
                <a:tc>
                  <a:txBody>
                    <a:bodyPr/>
                    <a:lstStyle/>
                    <a:p>
                      <a:pPr algn="l" fontAlgn="t"/>
                      <a:r>
                        <a:rPr lang="en-US" sz="1500">
                          <a:effectLst/>
                        </a:rPr>
                        <a:t>Description</a:t>
                      </a:r>
                    </a:p>
                  </a:txBody>
                  <a:tcPr marL="49984" marR="49984" marT="49984" marB="49984"/>
                </a:tc>
              </a:tr>
              <a:tr h="324897">
                <a:tc>
                  <a:txBody>
                    <a:bodyPr/>
                    <a:lstStyle/>
                    <a:p>
                      <a:pPr fontAlgn="t"/>
                      <a:r>
                        <a:rPr lang="en-US" sz="1500">
                          <a:effectLst/>
                        </a:rPr>
                        <a:t>alt</a:t>
                      </a:r>
                    </a:p>
                  </a:txBody>
                  <a:tcPr marL="49984" marR="49984" marT="49984" marB="49984"/>
                </a:tc>
                <a:tc>
                  <a:txBody>
                    <a:bodyPr/>
                    <a:lstStyle/>
                    <a:p>
                      <a:pPr fontAlgn="t"/>
                      <a:r>
                        <a:rPr lang="en-US" sz="1500">
                          <a:effectLst/>
                        </a:rPr>
                        <a:t>Specifies an alternative text for an image</a:t>
                      </a:r>
                    </a:p>
                  </a:txBody>
                  <a:tcPr marL="49984" marR="49984" marT="49984" marB="49984"/>
                </a:tc>
              </a:tr>
              <a:tr h="324897">
                <a:tc>
                  <a:txBody>
                    <a:bodyPr/>
                    <a:lstStyle/>
                    <a:p>
                      <a:pPr fontAlgn="t"/>
                      <a:r>
                        <a:rPr lang="en-US" sz="1500">
                          <a:effectLst/>
                        </a:rPr>
                        <a:t>disabled</a:t>
                      </a:r>
                    </a:p>
                  </a:txBody>
                  <a:tcPr marL="49984" marR="49984" marT="49984" marB="49984"/>
                </a:tc>
                <a:tc>
                  <a:txBody>
                    <a:bodyPr/>
                    <a:lstStyle/>
                    <a:p>
                      <a:pPr fontAlgn="t"/>
                      <a:r>
                        <a:rPr lang="en-US" sz="1500">
                          <a:effectLst/>
                        </a:rPr>
                        <a:t>Specifies that an input element should be disabled</a:t>
                      </a:r>
                    </a:p>
                  </a:txBody>
                  <a:tcPr marL="49984" marR="49984" marT="49984" marB="49984"/>
                </a:tc>
              </a:tr>
              <a:tr h="324897">
                <a:tc>
                  <a:txBody>
                    <a:bodyPr/>
                    <a:lstStyle/>
                    <a:p>
                      <a:pPr fontAlgn="t"/>
                      <a:r>
                        <a:rPr lang="en-US" sz="1500">
                          <a:effectLst/>
                        </a:rPr>
                        <a:t>href</a:t>
                      </a:r>
                    </a:p>
                  </a:txBody>
                  <a:tcPr marL="49984" marR="49984" marT="49984" marB="49984"/>
                </a:tc>
                <a:tc>
                  <a:txBody>
                    <a:bodyPr/>
                    <a:lstStyle/>
                    <a:p>
                      <a:pPr fontAlgn="t"/>
                      <a:r>
                        <a:rPr lang="en-US" sz="1500">
                          <a:effectLst/>
                        </a:rPr>
                        <a:t>Specifies the URL (web address) for a link</a:t>
                      </a:r>
                    </a:p>
                  </a:txBody>
                  <a:tcPr marL="49984" marR="49984" marT="49984" marB="49984"/>
                </a:tc>
              </a:tr>
              <a:tr h="324897">
                <a:tc>
                  <a:txBody>
                    <a:bodyPr/>
                    <a:lstStyle/>
                    <a:p>
                      <a:pPr fontAlgn="t"/>
                      <a:r>
                        <a:rPr lang="en-US" sz="1500">
                          <a:effectLst/>
                        </a:rPr>
                        <a:t>id</a:t>
                      </a:r>
                    </a:p>
                  </a:txBody>
                  <a:tcPr marL="49984" marR="49984" marT="49984" marB="49984"/>
                </a:tc>
                <a:tc>
                  <a:txBody>
                    <a:bodyPr/>
                    <a:lstStyle/>
                    <a:p>
                      <a:pPr fontAlgn="t"/>
                      <a:r>
                        <a:rPr lang="en-US" sz="1500">
                          <a:effectLst/>
                        </a:rPr>
                        <a:t>Specifies a unique id for an element</a:t>
                      </a:r>
                    </a:p>
                  </a:txBody>
                  <a:tcPr marL="49984" marR="49984" marT="49984" marB="49984"/>
                </a:tc>
              </a:tr>
              <a:tr h="324897">
                <a:tc>
                  <a:txBody>
                    <a:bodyPr/>
                    <a:lstStyle/>
                    <a:p>
                      <a:pPr fontAlgn="t"/>
                      <a:r>
                        <a:rPr lang="en-US" sz="1500">
                          <a:effectLst/>
                        </a:rPr>
                        <a:t>src</a:t>
                      </a:r>
                    </a:p>
                  </a:txBody>
                  <a:tcPr marL="49984" marR="49984" marT="49984" marB="49984"/>
                </a:tc>
                <a:tc>
                  <a:txBody>
                    <a:bodyPr/>
                    <a:lstStyle/>
                    <a:p>
                      <a:pPr fontAlgn="t"/>
                      <a:r>
                        <a:rPr lang="en-US" sz="1500">
                          <a:effectLst/>
                        </a:rPr>
                        <a:t>Specifies the URL (web address) for an image</a:t>
                      </a:r>
                    </a:p>
                  </a:txBody>
                  <a:tcPr marL="49984" marR="49984" marT="49984" marB="49984"/>
                </a:tc>
              </a:tr>
              <a:tr h="324897">
                <a:tc>
                  <a:txBody>
                    <a:bodyPr/>
                    <a:lstStyle/>
                    <a:p>
                      <a:pPr fontAlgn="t"/>
                      <a:r>
                        <a:rPr lang="en-US" sz="1500">
                          <a:effectLst/>
                        </a:rPr>
                        <a:t>style</a:t>
                      </a:r>
                    </a:p>
                  </a:txBody>
                  <a:tcPr marL="49984" marR="49984" marT="49984" marB="49984"/>
                </a:tc>
                <a:tc>
                  <a:txBody>
                    <a:bodyPr/>
                    <a:lstStyle/>
                    <a:p>
                      <a:pPr fontAlgn="t"/>
                      <a:r>
                        <a:rPr lang="en-US" sz="1500">
                          <a:effectLst/>
                        </a:rPr>
                        <a:t>Specifies an inline CSS style for an element</a:t>
                      </a:r>
                    </a:p>
                  </a:txBody>
                  <a:tcPr marL="49984" marR="49984" marT="49984" marB="49984"/>
                </a:tc>
              </a:tr>
              <a:tr h="549826">
                <a:tc>
                  <a:txBody>
                    <a:bodyPr/>
                    <a:lstStyle/>
                    <a:p>
                      <a:pPr fontAlgn="t"/>
                      <a:r>
                        <a:rPr lang="en-US" sz="1500">
                          <a:effectLst/>
                        </a:rPr>
                        <a:t>title</a:t>
                      </a:r>
                    </a:p>
                  </a:txBody>
                  <a:tcPr marL="49984" marR="49984" marT="49984" marB="49984"/>
                </a:tc>
                <a:tc>
                  <a:txBody>
                    <a:bodyPr/>
                    <a:lstStyle/>
                    <a:p>
                      <a:pPr fontAlgn="t"/>
                      <a:r>
                        <a:rPr lang="en-US" sz="1500">
                          <a:effectLst/>
                        </a:rPr>
                        <a:t>Specifies extra information about an element (displayed as a tool tip)</a:t>
                      </a:r>
                    </a:p>
                  </a:txBody>
                  <a:tcPr marL="49984" marR="49984" marT="49984" marB="49984"/>
                </a:tc>
              </a:tr>
              <a:tr h="549826">
                <a:tc>
                  <a:txBody>
                    <a:bodyPr/>
                    <a:lstStyle/>
                    <a:p>
                      <a:pPr fontAlgn="t"/>
                      <a:r>
                        <a:rPr lang="en-US" sz="1500" dirty="0">
                          <a:effectLst/>
                        </a:rPr>
                        <a:t>value</a:t>
                      </a:r>
                    </a:p>
                  </a:txBody>
                  <a:tcPr marL="49984" marR="49984" marT="49984" marB="49984"/>
                </a:tc>
                <a:tc>
                  <a:txBody>
                    <a:bodyPr/>
                    <a:lstStyle/>
                    <a:p>
                      <a:pPr fontAlgn="t"/>
                      <a:r>
                        <a:rPr lang="en-US" sz="1500" dirty="0">
                          <a:effectLst/>
                        </a:rPr>
                        <a:t>Specifies the value (text content) for an input element.</a:t>
                      </a:r>
                    </a:p>
                  </a:txBody>
                  <a:tcPr marL="49984" marR="49984" marT="49984" marB="49984"/>
                </a:tc>
              </a:tr>
              <a:tr h="549826">
                <a:tc>
                  <a:txBody>
                    <a:bodyPr/>
                    <a:lstStyle/>
                    <a:p>
                      <a:pPr fontAlgn="t"/>
                      <a:r>
                        <a:rPr lang="en-US" sz="1500" dirty="0" smtClean="0">
                          <a:effectLst/>
                        </a:rPr>
                        <a:t>Align</a:t>
                      </a:r>
                      <a:endParaRPr lang="en-US" sz="1500" dirty="0">
                        <a:effectLst/>
                      </a:endParaRPr>
                    </a:p>
                  </a:txBody>
                  <a:tcPr marL="49984" marR="49984" marT="49984" marB="49984"/>
                </a:tc>
                <a:tc>
                  <a:txBody>
                    <a:bodyPr/>
                    <a:lstStyle/>
                    <a:p>
                      <a:pPr fontAlgn="t"/>
                      <a:r>
                        <a:rPr lang="en-US" sz="1500" dirty="0" smtClean="0">
                          <a:effectLst/>
                        </a:rPr>
                        <a:t>To specify</a:t>
                      </a:r>
                      <a:r>
                        <a:rPr lang="en-US" sz="1500" baseline="0" dirty="0" smtClean="0">
                          <a:effectLst/>
                        </a:rPr>
                        <a:t> the place of </a:t>
                      </a:r>
                      <a:r>
                        <a:rPr lang="en-US" sz="1500" baseline="0" smtClean="0">
                          <a:effectLst/>
                        </a:rPr>
                        <a:t>the text of tag.</a:t>
                      </a:r>
                      <a:endParaRPr lang="en-US" sz="1500" dirty="0">
                        <a:effectLst/>
                      </a:endParaRPr>
                    </a:p>
                  </a:txBody>
                  <a:tcPr marL="49984" marR="49984" marT="49984" marB="49984"/>
                </a:tc>
              </a:tr>
            </a:tbl>
          </a:graphicData>
        </a:graphic>
      </p:graphicFrame>
    </p:spTree>
    <p:extLst>
      <p:ext uri="{BB962C8B-B14F-4D97-AF65-F5344CB8AC3E}">
        <p14:creationId xmlns:p14="http://schemas.microsoft.com/office/powerpoint/2010/main" val="1041201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t>HTML</a:t>
            </a:r>
          </a:p>
        </p:txBody>
      </p:sp>
      <p:sp>
        <p:nvSpPr>
          <p:cNvPr id="22531" name="Rectangle 3"/>
          <p:cNvSpPr>
            <a:spLocks noGrp="1" noChangeArrowheads="1"/>
          </p:cNvSpPr>
          <p:nvPr>
            <p:ph idx="1"/>
          </p:nvPr>
        </p:nvSpPr>
        <p:spPr/>
        <p:txBody>
          <a:bodyPr/>
          <a:lstStyle/>
          <a:p>
            <a:pPr eaLnBrk="1" hangingPunct="1">
              <a:lnSpc>
                <a:spcPct val="80000"/>
              </a:lnSpc>
            </a:pPr>
            <a:r>
              <a:rPr lang="en-US" altLang="en-US" sz="2400"/>
              <a:t>HTML, the markup language behind virtually every page of the World Wide Web</a:t>
            </a:r>
          </a:p>
          <a:p>
            <a:pPr eaLnBrk="1" hangingPunct="1">
              <a:lnSpc>
                <a:spcPct val="80000"/>
              </a:lnSpc>
            </a:pPr>
            <a:r>
              <a:rPr lang="en-US" altLang="en-US" sz="2400"/>
              <a:t>Not a programming language, it is a markup language</a:t>
            </a:r>
          </a:p>
          <a:p>
            <a:pPr eaLnBrk="1" hangingPunct="1">
              <a:lnSpc>
                <a:spcPct val="80000"/>
              </a:lnSpc>
            </a:pPr>
            <a:r>
              <a:rPr lang="en-US" altLang="en-US" sz="2400"/>
              <a:t>Mark up our text documents so that web browsers know how to display them and to define hypertext links within them to provide navigation within or between them</a:t>
            </a:r>
          </a:p>
          <a:p>
            <a:pPr eaLnBrk="1" hangingPunct="1">
              <a:lnSpc>
                <a:spcPct val="80000"/>
              </a:lnSpc>
            </a:pPr>
            <a:r>
              <a:rPr lang="en-US" altLang="en-US" sz="2400"/>
              <a:t>Uses markup tags to describe web pages</a:t>
            </a:r>
          </a:p>
          <a:p>
            <a:pPr eaLnBrk="1" hangingPunct="1">
              <a:lnSpc>
                <a:spcPct val="80000"/>
              </a:lnSpc>
            </a:pPr>
            <a:r>
              <a:rPr lang="en-US" altLang="en-US" sz="2400"/>
              <a:t>Tool</a:t>
            </a:r>
          </a:p>
          <a:p>
            <a:pPr lvl="1" eaLnBrk="1" hangingPunct="1">
              <a:lnSpc>
                <a:spcPct val="80000"/>
              </a:lnSpc>
            </a:pPr>
            <a:r>
              <a:rPr lang="en-US" altLang="en-US" sz="2100"/>
              <a:t>HTML markup employ only ordinary keyboard characters, all you really need is a good text editor to construct HTML pages</a:t>
            </a:r>
          </a:p>
          <a:p>
            <a:pPr lvl="1" eaLnBrk="1" hangingPunct="1">
              <a:lnSpc>
                <a:spcPct val="80000"/>
              </a:lnSpc>
            </a:pPr>
            <a:r>
              <a:rPr lang="en-US" altLang="en-US" sz="2100"/>
              <a:t>Notepad</a:t>
            </a:r>
          </a:p>
          <a:p>
            <a:pPr lvl="1" eaLnBrk="1" hangingPunct="1">
              <a:lnSpc>
                <a:spcPct val="80000"/>
              </a:lnSpc>
            </a:pPr>
            <a:r>
              <a:rPr lang="en-US" altLang="en-US" sz="2100"/>
              <a:t>Dreamweaver</a:t>
            </a:r>
          </a:p>
          <a:p>
            <a:pPr lvl="2" eaLnBrk="1" hangingPunct="1">
              <a:lnSpc>
                <a:spcPct val="80000"/>
              </a:lnSpc>
            </a:pPr>
            <a:r>
              <a:rPr lang="en-US" altLang="en-US" sz="1800"/>
              <a:t>Provides line numbering and syntax highlighting</a:t>
            </a:r>
          </a:p>
        </p:txBody>
      </p:sp>
    </p:spTree>
    <p:extLst>
      <p:ext uri="{BB962C8B-B14F-4D97-AF65-F5344CB8AC3E}">
        <p14:creationId xmlns:p14="http://schemas.microsoft.com/office/powerpoint/2010/main" val="2965576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smtClean="0"/>
              <a:t>Styles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Every HTML element has a </a:t>
            </a:r>
            <a:r>
              <a:rPr lang="en-US" b="1" dirty="0"/>
              <a:t>default style</a:t>
            </a:r>
            <a:r>
              <a:rPr lang="en-US" dirty="0"/>
              <a:t> (background color is white and text color is black).</a:t>
            </a:r>
          </a:p>
          <a:p>
            <a:r>
              <a:rPr lang="en-US" dirty="0"/>
              <a:t>Changing the default style of an HTML element, can be done with the </a:t>
            </a:r>
            <a:r>
              <a:rPr lang="en-US" b="1" dirty="0"/>
              <a:t>style attribute</a:t>
            </a:r>
            <a:r>
              <a:rPr lang="en-US" dirty="0"/>
              <a:t>.</a:t>
            </a:r>
          </a:p>
          <a:p>
            <a:r>
              <a:rPr lang="en-US" dirty="0"/>
              <a:t>This example changes the default background color from white to </a:t>
            </a:r>
            <a:r>
              <a:rPr lang="en-US" dirty="0" err="1"/>
              <a:t>lightgrey</a:t>
            </a:r>
            <a:r>
              <a:rPr lang="en-US" dirty="0"/>
              <a:t>:</a:t>
            </a:r>
          </a:p>
          <a:p>
            <a:r>
              <a:rPr lang="en-US" dirty="0"/>
              <a:t>&lt;!DOCTYPE html&gt;</a:t>
            </a:r>
          </a:p>
          <a:p>
            <a:r>
              <a:rPr lang="en-US" dirty="0"/>
              <a:t>&lt;html&gt;</a:t>
            </a:r>
          </a:p>
          <a:p>
            <a:r>
              <a:rPr lang="en-US" dirty="0"/>
              <a:t>&lt;body style="</a:t>
            </a:r>
            <a:r>
              <a:rPr lang="en-US" dirty="0" err="1"/>
              <a:t>background-color:lightgrey</a:t>
            </a:r>
            <a:r>
              <a:rPr lang="en-US" dirty="0" smtClean="0"/>
              <a:t>"&gt;</a:t>
            </a:r>
            <a:endParaRPr lang="en-US" dirty="0"/>
          </a:p>
          <a:p>
            <a:r>
              <a:rPr lang="en-US" dirty="0"/>
              <a:t>&lt;h1&gt;This is a heading&lt;/h1&gt;</a:t>
            </a:r>
          </a:p>
          <a:p>
            <a:r>
              <a:rPr lang="en-US" dirty="0"/>
              <a:t>&lt;p&gt;This is a paragraph.&lt;/p</a:t>
            </a:r>
            <a:r>
              <a:rPr lang="en-US" dirty="0" smtClean="0"/>
              <a:t>&gt;</a:t>
            </a:r>
            <a:endParaRPr lang="en-US" dirty="0"/>
          </a:p>
          <a:p>
            <a:r>
              <a:rPr lang="en-US" dirty="0"/>
              <a:t>&lt;/body&gt;</a:t>
            </a:r>
          </a:p>
          <a:p>
            <a:r>
              <a:rPr lang="en-US" dirty="0"/>
              <a:t>&lt;/html&gt;</a:t>
            </a:r>
          </a:p>
          <a:p>
            <a:endParaRPr lang="en-US" dirty="0"/>
          </a:p>
        </p:txBody>
      </p:sp>
    </p:spTree>
    <p:extLst>
      <p:ext uri="{BB962C8B-B14F-4D97-AF65-F5344CB8AC3E}">
        <p14:creationId xmlns:p14="http://schemas.microsoft.com/office/powerpoint/2010/main" val="23343548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HTML Style </a:t>
            </a:r>
            <a:r>
              <a:rPr lang="en-US" dirty="0" smtClean="0"/>
              <a:t>Attribute</a:t>
            </a:r>
            <a:endParaRPr lang="en-US" dirty="0"/>
          </a:p>
        </p:txBody>
      </p:sp>
      <p:sp>
        <p:nvSpPr>
          <p:cNvPr id="3" name="Content Placeholder 2"/>
          <p:cNvSpPr>
            <a:spLocks noGrp="1"/>
          </p:cNvSpPr>
          <p:nvPr>
            <p:ph idx="1"/>
          </p:nvPr>
        </p:nvSpPr>
        <p:spPr/>
        <p:txBody>
          <a:bodyPr>
            <a:normAutofit/>
          </a:bodyPr>
          <a:lstStyle/>
          <a:p>
            <a:r>
              <a:rPr lang="en-US" dirty="0"/>
              <a:t>The HTML style attribute has the following </a:t>
            </a:r>
            <a:r>
              <a:rPr lang="en-US" b="1" dirty="0"/>
              <a:t>syntax</a:t>
            </a:r>
            <a:r>
              <a:rPr lang="en-US" dirty="0" smtClean="0"/>
              <a:t>:</a:t>
            </a:r>
          </a:p>
          <a:p>
            <a:r>
              <a:rPr lang="en-US" b="1" dirty="0">
                <a:solidFill>
                  <a:schemeClr val="bg1"/>
                </a:solidFill>
                <a:latin typeface="Times New Roman" panose="02020603050405020304" pitchFamily="18" charset="0"/>
                <a:cs typeface="Times New Roman" panose="02020603050405020304" pitchFamily="18" charset="0"/>
              </a:rPr>
              <a:t>style="</a:t>
            </a:r>
            <a:r>
              <a:rPr lang="en-US" b="1" i="1" dirty="0" err="1" smtClean="0">
                <a:solidFill>
                  <a:schemeClr val="bg1"/>
                </a:solidFill>
                <a:latin typeface="Times New Roman" panose="02020603050405020304" pitchFamily="18" charset="0"/>
                <a:cs typeface="Times New Roman" panose="02020603050405020304" pitchFamily="18" charset="0"/>
              </a:rPr>
              <a:t>property</a:t>
            </a:r>
            <a:r>
              <a:rPr lang="en-US" b="1" dirty="0" err="1" smtClean="0">
                <a:solidFill>
                  <a:schemeClr val="bg1"/>
                </a:solidFill>
                <a:latin typeface="Times New Roman" panose="02020603050405020304" pitchFamily="18" charset="0"/>
                <a:cs typeface="Times New Roman" panose="02020603050405020304" pitchFamily="18" charset="0"/>
              </a:rPr>
              <a:t>:</a:t>
            </a:r>
            <a:r>
              <a:rPr lang="en-US" b="1" i="1" dirty="0" err="1" smtClean="0">
                <a:solidFill>
                  <a:schemeClr val="bg1"/>
                </a:solidFill>
                <a:latin typeface="Times New Roman" panose="02020603050405020304" pitchFamily="18" charset="0"/>
                <a:cs typeface="Times New Roman" panose="02020603050405020304" pitchFamily="18" charset="0"/>
              </a:rPr>
              <a:t>value</a:t>
            </a:r>
            <a:r>
              <a:rPr lang="en-US" b="1" dirty="0" smtClean="0">
                <a:solidFill>
                  <a:schemeClr val="bg1"/>
                </a:solidFill>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&lt;html&gt;</a:t>
            </a:r>
          </a:p>
          <a:p>
            <a:pPr marL="0" indent="0">
              <a:buNone/>
            </a:pPr>
            <a:r>
              <a:rPr lang="en-US" dirty="0">
                <a:latin typeface="Times New Roman" panose="02020603050405020304" pitchFamily="18" charset="0"/>
                <a:cs typeface="Times New Roman" panose="02020603050405020304" pitchFamily="18" charset="0"/>
              </a:rPr>
              <a:t>&lt;body</a:t>
            </a:r>
            <a:r>
              <a:rPr lang="en-US" dirty="0" smtClean="0">
                <a:latin typeface="Times New Roman" panose="02020603050405020304" pitchFamily="18" charset="0"/>
                <a:cs typeface="Times New Roman" panose="02020603050405020304" pitchFamily="18" charset="0"/>
              </a:rPr>
              <a:t>&gt;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&lt;h1 style="</a:t>
            </a:r>
            <a:r>
              <a:rPr lang="en-US" dirty="0" err="1">
                <a:latin typeface="Times New Roman" panose="02020603050405020304" pitchFamily="18" charset="0"/>
                <a:cs typeface="Times New Roman" panose="02020603050405020304" pitchFamily="18" charset="0"/>
              </a:rPr>
              <a:t>color:blue</a:t>
            </a:r>
            <a:r>
              <a:rPr lang="en-US" dirty="0">
                <a:latin typeface="Times New Roman" panose="02020603050405020304" pitchFamily="18" charset="0"/>
                <a:cs typeface="Times New Roman" panose="02020603050405020304" pitchFamily="18" charset="0"/>
              </a:rPr>
              <a:t>"&gt;This is a heading&lt;/h1&gt;</a:t>
            </a:r>
          </a:p>
          <a:p>
            <a:pPr marL="0" indent="0">
              <a:buNone/>
            </a:pPr>
            <a:r>
              <a:rPr lang="en-US" dirty="0">
                <a:latin typeface="Times New Roman" panose="02020603050405020304" pitchFamily="18" charset="0"/>
                <a:cs typeface="Times New Roman" panose="02020603050405020304" pitchFamily="18" charset="0"/>
              </a:rPr>
              <a:t>&lt;p style="</a:t>
            </a:r>
            <a:r>
              <a:rPr lang="en-US" dirty="0" err="1">
                <a:latin typeface="Times New Roman" panose="02020603050405020304" pitchFamily="18" charset="0"/>
                <a:cs typeface="Times New Roman" panose="02020603050405020304" pitchFamily="18" charset="0"/>
              </a:rPr>
              <a:t>color:red</a:t>
            </a:r>
            <a:r>
              <a:rPr lang="en-US" dirty="0">
                <a:latin typeface="Times New Roman" panose="02020603050405020304" pitchFamily="18" charset="0"/>
                <a:cs typeface="Times New Roman" panose="02020603050405020304" pitchFamily="18" charset="0"/>
              </a:rPr>
              <a:t>"&gt;This is a paragraph.&lt;/p</a:t>
            </a:r>
            <a:r>
              <a:rPr lang="en-US" dirty="0" smtClean="0">
                <a:latin typeface="Times New Roman" panose="02020603050405020304" pitchFamily="18" charset="0"/>
                <a:cs typeface="Times New Roman" panose="02020603050405020304" pitchFamily="18" charset="0"/>
              </a:rPr>
              <a:t>&gt;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&lt;/body&gt;</a:t>
            </a:r>
          </a:p>
          <a:p>
            <a:pPr marL="0" indent="0">
              <a:buNone/>
            </a:pPr>
            <a:r>
              <a:rPr lang="en-US" dirty="0">
                <a:latin typeface="Times New Roman" panose="02020603050405020304" pitchFamily="18" charset="0"/>
                <a:cs typeface="Times New Roman" panose="02020603050405020304" pitchFamily="18" charset="0"/>
              </a:rPr>
              <a:t>&lt;/html&gt;</a:t>
            </a:r>
          </a:p>
        </p:txBody>
      </p:sp>
    </p:spTree>
    <p:extLst>
      <p:ext uri="{BB962C8B-B14F-4D97-AF65-F5344CB8AC3E}">
        <p14:creationId xmlns:p14="http://schemas.microsoft.com/office/powerpoint/2010/main" val="5051857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Tasks</a:t>
            </a:r>
            <a:endParaRPr lang="en-US" dirty="0"/>
          </a:p>
        </p:txBody>
      </p:sp>
      <p:sp>
        <p:nvSpPr>
          <p:cNvPr id="3" name="Content Placeholder 2"/>
          <p:cNvSpPr>
            <a:spLocks noGrp="1"/>
          </p:cNvSpPr>
          <p:nvPr>
            <p:ph idx="1"/>
          </p:nvPr>
        </p:nvSpPr>
        <p:spPr/>
        <p:txBody>
          <a:bodyPr/>
          <a:lstStyle/>
          <a:p>
            <a:r>
              <a:rPr lang="en-US" dirty="0"/>
              <a:t>Use the </a:t>
            </a:r>
            <a:r>
              <a:rPr lang="en-US" b="1" dirty="0"/>
              <a:t>style</a:t>
            </a:r>
            <a:r>
              <a:rPr lang="en-US" dirty="0"/>
              <a:t> attribute for styling HTML elements</a:t>
            </a:r>
          </a:p>
          <a:p>
            <a:r>
              <a:rPr lang="en-US" dirty="0"/>
              <a:t>Use </a:t>
            </a:r>
            <a:r>
              <a:rPr lang="en-US" b="1" dirty="0"/>
              <a:t>background-color</a:t>
            </a:r>
            <a:r>
              <a:rPr lang="en-US" dirty="0"/>
              <a:t> for background color</a:t>
            </a:r>
          </a:p>
          <a:p>
            <a:r>
              <a:rPr lang="en-US" dirty="0"/>
              <a:t>Use </a:t>
            </a:r>
            <a:r>
              <a:rPr lang="en-US" b="1" dirty="0"/>
              <a:t>color</a:t>
            </a:r>
            <a:r>
              <a:rPr lang="en-US" dirty="0"/>
              <a:t> for text colors</a:t>
            </a:r>
          </a:p>
          <a:p>
            <a:r>
              <a:rPr lang="en-US" dirty="0"/>
              <a:t>Use </a:t>
            </a:r>
            <a:r>
              <a:rPr lang="en-US" b="1" dirty="0"/>
              <a:t>font-family</a:t>
            </a:r>
            <a:r>
              <a:rPr lang="en-US" dirty="0"/>
              <a:t> for text fonts</a:t>
            </a:r>
          </a:p>
          <a:p>
            <a:r>
              <a:rPr lang="en-US" dirty="0"/>
              <a:t>Use </a:t>
            </a:r>
            <a:r>
              <a:rPr lang="en-US" b="1" dirty="0"/>
              <a:t>font-size</a:t>
            </a:r>
            <a:r>
              <a:rPr lang="en-US" dirty="0"/>
              <a:t> for text sizes</a:t>
            </a:r>
          </a:p>
          <a:p>
            <a:r>
              <a:rPr lang="en-US" dirty="0"/>
              <a:t>Use </a:t>
            </a:r>
            <a:r>
              <a:rPr lang="en-US" b="1" dirty="0"/>
              <a:t>text-align</a:t>
            </a:r>
            <a:r>
              <a:rPr lang="en-US" dirty="0"/>
              <a:t> for text alignment</a:t>
            </a:r>
          </a:p>
          <a:p>
            <a:pPr marL="0" indent="0">
              <a:buNone/>
            </a:pPr>
            <a:endParaRPr lang="en-US" dirty="0"/>
          </a:p>
        </p:txBody>
      </p:sp>
    </p:spTree>
    <p:extLst>
      <p:ext uri="{BB962C8B-B14F-4D97-AF65-F5344CB8AC3E}">
        <p14:creationId xmlns:p14="http://schemas.microsoft.com/office/powerpoint/2010/main" val="4191939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smtClean="0"/>
              <a:t>Fonts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a:t>
            </a:r>
            <a:r>
              <a:rPr lang="en-US" dirty="0"/>
              <a:t> </a:t>
            </a:r>
            <a:r>
              <a:rPr lang="en-US" b="1" dirty="0"/>
              <a:t>font-family</a:t>
            </a:r>
            <a:r>
              <a:rPr lang="en-US" dirty="0"/>
              <a:t> property defines the font to be used for an HTML element</a:t>
            </a:r>
            <a:r>
              <a:rPr lang="en-US" dirty="0" smtClean="0"/>
              <a:t>:</a:t>
            </a:r>
          </a:p>
          <a:p>
            <a:pPr marL="0" indent="0">
              <a:buNone/>
            </a:pPr>
            <a:r>
              <a:rPr lang="en-US" dirty="0" smtClean="0"/>
              <a:t>&lt;html&gt;</a:t>
            </a:r>
            <a:endParaRPr lang="en-US" dirty="0"/>
          </a:p>
          <a:p>
            <a:pPr marL="0" indent="0">
              <a:buNone/>
            </a:pPr>
            <a:r>
              <a:rPr lang="en-US" dirty="0"/>
              <a:t>&lt;body</a:t>
            </a:r>
            <a:r>
              <a:rPr lang="en-US" dirty="0" smtClean="0"/>
              <a:t>&gt;</a:t>
            </a:r>
            <a:endParaRPr lang="en-US" dirty="0"/>
          </a:p>
          <a:p>
            <a:pPr marL="0" indent="0">
              <a:buNone/>
            </a:pPr>
            <a:r>
              <a:rPr lang="en-US" dirty="0"/>
              <a:t>&lt;h1 style="</a:t>
            </a:r>
            <a:r>
              <a:rPr lang="en-US" dirty="0" err="1"/>
              <a:t>font-family:verdana</a:t>
            </a:r>
            <a:r>
              <a:rPr lang="en-US" dirty="0"/>
              <a:t>"&gt;This is a heading&lt;/h1&gt;</a:t>
            </a:r>
          </a:p>
          <a:p>
            <a:pPr marL="0" indent="0">
              <a:buNone/>
            </a:pPr>
            <a:r>
              <a:rPr lang="en-US" dirty="0"/>
              <a:t>&lt;p style="</a:t>
            </a:r>
            <a:r>
              <a:rPr lang="en-US" dirty="0" err="1"/>
              <a:t>font-family:courier</a:t>
            </a:r>
            <a:r>
              <a:rPr lang="en-US" dirty="0"/>
              <a:t>"&gt;This is a paragraph.&lt;/p</a:t>
            </a:r>
            <a:r>
              <a:rPr lang="en-US" dirty="0" smtClean="0"/>
              <a:t>&gt;</a:t>
            </a:r>
            <a:endParaRPr lang="en-US" dirty="0"/>
          </a:p>
          <a:p>
            <a:pPr marL="0" indent="0">
              <a:buNone/>
            </a:pPr>
            <a:r>
              <a:rPr lang="en-US" dirty="0"/>
              <a:t>&lt;/body&gt;</a:t>
            </a:r>
          </a:p>
          <a:p>
            <a:pPr marL="0" indent="0">
              <a:buNone/>
            </a:pPr>
            <a:r>
              <a:rPr lang="en-US" dirty="0"/>
              <a:t>&lt;/html&gt;</a:t>
            </a:r>
          </a:p>
          <a:p>
            <a:endParaRPr lang="en-US" dirty="0"/>
          </a:p>
        </p:txBody>
      </p:sp>
    </p:spTree>
    <p:extLst>
      <p:ext uri="{BB962C8B-B14F-4D97-AF65-F5344CB8AC3E}">
        <p14:creationId xmlns:p14="http://schemas.microsoft.com/office/powerpoint/2010/main" val="14045963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Text </a:t>
            </a:r>
            <a:r>
              <a:rPr lang="en-US" dirty="0" smtClean="0"/>
              <a:t>Size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a:t>
            </a:r>
            <a:r>
              <a:rPr lang="en-US" dirty="0"/>
              <a:t> </a:t>
            </a:r>
            <a:r>
              <a:rPr lang="en-US" b="1" dirty="0"/>
              <a:t>font-size</a:t>
            </a:r>
            <a:r>
              <a:rPr lang="en-US" dirty="0"/>
              <a:t> property defines the text size to be used for an HTML element</a:t>
            </a:r>
            <a:r>
              <a:rPr lang="en-US" dirty="0" smtClean="0"/>
              <a:t>:</a:t>
            </a:r>
          </a:p>
          <a:p>
            <a:pPr marL="0" indent="0">
              <a:buNone/>
            </a:pPr>
            <a:r>
              <a:rPr lang="en-US" dirty="0"/>
              <a:t>&lt;html&gt;</a:t>
            </a:r>
          </a:p>
          <a:p>
            <a:pPr marL="0" indent="0">
              <a:buNone/>
            </a:pPr>
            <a:r>
              <a:rPr lang="en-US" dirty="0"/>
              <a:t>&lt;body</a:t>
            </a:r>
            <a:r>
              <a:rPr lang="en-US" dirty="0" smtClean="0"/>
              <a:t>&gt;</a:t>
            </a:r>
            <a:endParaRPr lang="en-US" dirty="0"/>
          </a:p>
          <a:p>
            <a:pPr marL="0" indent="0">
              <a:buNone/>
            </a:pPr>
            <a:r>
              <a:rPr lang="en-US" dirty="0"/>
              <a:t>&lt;h1 style="font-size:300%"&gt;This is a heading&lt;/h1&gt;</a:t>
            </a:r>
          </a:p>
          <a:p>
            <a:pPr marL="0" indent="0">
              <a:buNone/>
            </a:pPr>
            <a:r>
              <a:rPr lang="en-US" dirty="0"/>
              <a:t>&lt;p style="font-size:160%"&gt;This is a paragraph.&lt;/p</a:t>
            </a:r>
            <a:r>
              <a:rPr lang="en-US" dirty="0" smtClean="0"/>
              <a:t>&gt;</a:t>
            </a:r>
            <a:endParaRPr lang="en-US" dirty="0"/>
          </a:p>
          <a:p>
            <a:pPr marL="0" indent="0">
              <a:buNone/>
            </a:pPr>
            <a:r>
              <a:rPr lang="en-US" dirty="0"/>
              <a:t>&lt;/body&gt;</a:t>
            </a:r>
          </a:p>
          <a:p>
            <a:pPr marL="0" indent="0">
              <a:buNone/>
            </a:pPr>
            <a:r>
              <a:rPr lang="en-US" dirty="0"/>
              <a:t>&lt;/html&gt;</a:t>
            </a:r>
          </a:p>
          <a:p>
            <a:pPr marL="0" indent="0">
              <a:buNone/>
            </a:pPr>
            <a:endParaRPr lang="en-US" dirty="0"/>
          </a:p>
          <a:p>
            <a:endParaRPr lang="en-US" dirty="0"/>
          </a:p>
        </p:txBody>
      </p:sp>
    </p:spTree>
    <p:extLst>
      <p:ext uri="{BB962C8B-B14F-4D97-AF65-F5344CB8AC3E}">
        <p14:creationId xmlns:p14="http://schemas.microsoft.com/office/powerpoint/2010/main" val="39794078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Text </a:t>
            </a:r>
            <a:r>
              <a:rPr lang="en-US" dirty="0" smtClean="0"/>
              <a:t>Alignment</a:t>
            </a:r>
            <a:endParaRPr lang="en-US" dirty="0"/>
          </a:p>
        </p:txBody>
      </p:sp>
      <p:sp>
        <p:nvSpPr>
          <p:cNvPr id="3" name="Content Placeholder 2"/>
          <p:cNvSpPr>
            <a:spLocks noGrp="1"/>
          </p:cNvSpPr>
          <p:nvPr>
            <p:ph idx="1"/>
          </p:nvPr>
        </p:nvSpPr>
        <p:spPr/>
        <p:txBody>
          <a:bodyPr>
            <a:normAutofit/>
          </a:bodyPr>
          <a:lstStyle/>
          <a:p>
            <a:pPr marL="0" indent="0">
              <a:buNone/>
            </a:pPr>
            <a:r>
              <a:rPr lang="en-US" dirty="0"/>
              <a:t>The </a:t>
            </a:r>
            <a:r>
              <a:rPr lang="en-US" b="1" dirty="0"/>
              <a:t>text-align</a:t>
            </a:r>
            <a:r>
              <a:rPr lang="en-US" dirty="0"/>
              <a:t> property defines the horizontal text alignment for an HTML </a:t>
            </a:r>
            <a:r>
              <a:rPr lang="en-US" dirty="0" smtClean="0"/>
              <a:t>element</a:t>
            </a:r>
            <a:endParaRPr lang="en-US" dirty="0"/>
          </a:p>
          <a:p>
            <a:pPr marL="0" indent="0">
              <a:buNone/>
            </a:pPr>
            <a:r>
              <a:rPr lang="en-US" dirty="0" smtClean="0"/>
              <a:t>&lt;</a:t>
            </a:r>
            <a:r>
              <a:rPr lang="en-US" dirty="0"/>
              <a:t>html&gt;</a:t>
            </a:r>
          </a:p>
          <a:p>
            <a:pPr marL="0" indent="0">
              <a:buNone/>
            </a:pPr>
            <a:r>
              <a:rPr lang="en-US" dirty="0"/>
              <a:t>&lt;body</a:t>
            </a:r>
            <a:r>
              <a:rPr lang="en-US" dirty="0" smtClean="0"/>
              <a:t>&gt;</a:t>
            </a:r>
            <a:endParaRPr lang="en-US" dirty="0"/>
          </a:p>
          <a:p>
            <a:pPr marL="0" indent="0">
              <a:buNone/>
            </a:pPr>
            <a:r>
              <a:rPr lang="en-US" dirty="0"/>
              <a:t>&lt;h1 style="</a:t>
            </a:r>
            <a:r>
              <a:rPr lang="en-US" dirty="0" err="1"/>
              <a:t>text-align:center</a:t>
            </a:r>
            <a:r>
              <a:rPr lang="en-US" dirty="0"/>
              <a:t>"&gt;Centered heading&lt;/h1&gt;</a:t>
            </a:r>
          </a:p>
          <a:p>
            <a:pPr marL="0" indent="0">
              <a:buNone/>
            </a:pPr>
            <a:r>
              <a:rPr lang="en-US" dirty="0"/>
              <a:t>&lt;p&gt;This is a paragraph.&lt;/p</a:t>
            </a:r>
            <a:r>
              <a:rPr lang="en-US" dirty="0" smtClean="0"/>
              <a:t>&gt;</a:t>
            </a:r>
            <a:endParaRPr lang="en-US" dirty="0"/>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14918366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Text Formatting </a:t>
            </a:r>
            <a:r>
              <a:rPr lang="en-US" dirty="0" smtClean="0"/>
              <a:t>Elements</a:t>
            </a:r>
            <a:endParaRPr lang="en-US" dirty="0"/>
          </a:p>
        </p:txBody>
      </p:sp>
      <p:sp>
        <p:nvSpPr>
          <p:cNvPr id="3" name="Content Placeholder 2"/>
          <p:cNvSpPr>
            <a:spLocks noGrp="1"/>
          </p:cNvSpPr>
          <p:nvPr>
            <p:ph idx="1"/>
          </p:nvPr>
        </p:nvSpPr>
        <p:spPr/>
        <p:txBody>
          <a:bodyPr/>
          <a:lstStyle/>
          <a:p>
            <a:r>
              <a:rPr lang="en-US" dirty="0"/>
              <a:t>Text Formatting</a:t>
            </a:r>
          </a:p>
          <a:p>
            <a:r>
              <a:rPr lang="en-US" b="1" dirty="0"/>
              <a:t>This text is bold</a:t>
            </a:r>
            <a:r>
              <a:rPr lang="en-US" dirty="0"/>
              <a:t/>
            </a:r>
            <a:br>
              <a:rPr lang="en-US" dirty="0"/>
            </a:br>
            <a:r>
              <a:rPr lang="en-US" dirty="0"/>
              <a:t/>
            </a:r>
            <a:br>
              <a:rPr lang="en-US" dirty="0"/>
            </a:br>
            <a:r>
              <a:rPr lang="en-US" i="1" dirty="0"/>
              <a:t>This text is italic</a:t>
            </a:r>
            <a:r>
              <a:rPr lang="en-US" dirty="0"/>
              <a:t/>
            </a:r>
            <a:br>
              <a:rPr lang="en-US" dirty="0"/>
            </a:br>
            <a:r>
              <a:rPr lang="en-US" dirty="0"/>
              <a:t/>
            </a:r>
            <a:br>
              <a:rPr lang="en-US" dirty="0"/>
            </a:br>
            <a:r>
              <a:rPr lang="en-US" dirty="0"/>
              <a:t>This is </a:t>
            </a:r>
            <a:r>
              <a:rPr lang="en-US" baseline="30000" dirty="0"/>
              <a:t>superscript</a:t>
            </a:r>
            <a:endParaRPr lang="en-US" dirty="0"/>
          </a:p>
          <a:p>
            <a:endParaRPr lang="en-US" dirty="0"/>
          </a:p>
        </p:txBody>
      </p:sp>
    </p:spTree>
    <p:extLst>
      <p:ext uri="{BB962C8B-B14F-4D97-AF65-F5344CB8AC3E}">
        <p14:creationId xmlns:p14="http://schemas.microsoft.com/office/powerpoint/2010/main" val="25182822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Formatting </a:t>
            </a:r>
            <a:r>
              <a:rPr lang="en-US" dirty="0" smtClean="0"/>
              <a:t>Elements</a:t>
            </a:r>
            <a:endParaRPr lang="en-US" dirty="0"/>
          </a:p>
        </p:txBody>
      </p:sp>
      <p:sp>
        <p:nvSpPr>
          <p:cNvPr id="3" name="Content Placeholder 2"/>
          <p:cNvSpPr>
            <a:spLocks noGrp="1"/>
          </p:cNvSpPr>
          <p:nvPr>
            <p:ph idx="1"/>
          </p:nvPr>
        </p:nvSpPr>
        <p:spPr/>
        <p:txBody>
          <a:bodyPr/>
          <a:lstStyle/>
          <a:p>
            <a:pPr marL="0" indent="0">
              <a:buNone/>
            </a:pPr>
            <a:r>
              <a:rPr lang="en-US" dirty="0"/>
              <a:t>In the previous </a:t>
            </a:r>
            <a:r>
              <a:rPr lang="en-US" dirty="0" smtClean="0"/>
              <a:t>slide</a:t>
            </a:r>
            <a:r>
              <a:rPr lang="en-US" dirty="0" smtClean="0"/>
              <a:t>, </a:t>
            </a:r>
            <a:r>
              <a:rPr lang="en-US" dirty="0"/>
              <a:t>you learned about HTML </a:t>
            </a:r>
            <a:r>
              <a:rPr lang="en-US" b="1" dirty="0"/>
              <a:t>styling</a:t>
            </a:r>
            <a:r>
              <a:rPr lang="en-US" dirty="0"/>
              <a:t>, using the HTML </a:t>
            </a:r>
            <a:r>
              <a:rPr lang="en-US" b="1" dirty="0"/>
              <a:t>style attribute</a:t>
            </a:r>
            <a:r>
              <a:rPr lang="en-US" dirty="0"/>
              <a:t>.</a:t>
            </a:r>
          </a:p>
          <a:p>
            <a:pPr marL="0" indent="0">
              <a:buNone/>
            </a:pPr>
            <a:r>
              <a:rPr lang="en-US" dirty="0"/>
              <a:t>HTML also defines special </a:t>
            </a:r>
            <a:r>
              <a:rPr lang="en-US" b="1" dirty="0"/>
              <a:t>elements</a:t>
            </a:r>
            <a:r>
              <a:rPr lang="en-US" dirty="0"/>
              <a:t>, for defining text with a special </a:t>
            </a:r>
            <a:r>
              <a:rPr lang="en-US" b="1" dirty="0"/>
              <a:t>meaning</a:t>
            </a:r>
            <a:r>
              <a:rPr lang="en-US" dirty="0"/>
              <a:t>.</a:t>
            </a:r>
          </a:p>
          <a:p>
            <a:pPr marL="0" indent="0">
              <a:buNone/>
            </a:pPr>
            <a:r>
              <a:rPr lang="en-US" dirty="0"/>
              <a:t>HTML uses elements like &lt;b&gt; and &lt;</a:t>
            </a:r>
            <a:r>
              <a:rPr lang="en-US" dirty="0" err="1"/>
              <a:t>i</a:t>
            </a:r>
            <a:r>
              <a:rPr lang="en-US" dirty="0"/>
              <a:t>&gt; for formatting output, like </a:t>
            </a:r>
            <a:r>
              <a:rPr lang="en-US" b="1" dirty="0"/>
              <a:t>bold</a:t>
            </a:r>
            <a:r>
              <a:rPr lang="en-US" dirty="0"/>
              <a:t> or </a:t>
            </a:r>
            <a:r>
              <a:rPr lang="en-US" i="1" dirty="0"/>
              <a:t>italic</a:t>
            </a:r>
            <a:r>
              <a:rPr lang="en-US" dirty="0"/>
              <a:t> text.</a:t>
            </a:r>
          </a:p>
          <a:p>
            <a:pPr marL="0" indent="0">
              <a:buNone/>
            </a:pPr>
            <a:r>
              <a:rPr lang="en-US" dirty="0"/>
              <a:t>Formatting elements were designed to display special </a:t>
            </a:r>
            <a:r>
              <a:rPr lang="en-US" b="1" dirty="0"/>
              <a:t>types of text</a:t>
            </a:r>
            <a:r>
              <a:rPr lang="en-US" dirty="0" smtClean="0"/>
              <a:t>:</a:t>
            </a:r>
            <a:endParaRPr lang="en-US" dirty="0"/>
          </a:p>
        </p:txBody>
      </p:sp>
    </p:spTree>
    <p:extLst>
      <p:ext uri="{BB962C8B-B14F-4D97-AF65-F5344CB8AC3E}">
        <p14:creationId xmlns:p14="http://schemas.microsoft.com/office/powerpoint/2010/main" val="34793065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Task</a:t>
            </a:r>
            <a:endParaRPr lang="en-US" dirty="0"/>
          </a:p>
        </p:txBody>
      </p:sp>
      <p:sp>
        <p:nvSpPr>
          <p:cNvPr id="3" name="Content Placeholder 2"/>
          <p:cNvSpPr>
            <a:spLocks noGrp="1"/>
          </p:cNvSpPr>
          <p:nvPr>
            <p:ph idx="1"/>
          </p:nvPr>
        </p:nvSpPr>
        <p:spPr/>
        <p:txBody>
          <a:bodyPr>
            <a:normAutofit fontScale="92500" lnSpcReduction="20000"/>
          </a:bodyPr>
          <a:lstStyle/>
          <a:p>
            <a:r>
              <a:rPr lang="en-US" dirty="0"/>
              <a:t>Bold </a:t>
            </a:r>
            <a:r>
              <a:rPr lang="en-US" dirty="0" smtClean="0"/>
              <a:t>text  &lt;b&gt;</a:t>
            </a:r>
            <a:endParaRPr lang="en-US" dirty="0"/>
          </a:p>
          <a:p>
            <a:r>
              <a:rPr lang="en-US" dirty="0"/>
              <a:t>Important </a:t>
            </a:r>
            <a:r>
              <a:rPr lang="en-US" dirty="0" smtClean="0"/>
              <a:t>text &lt;strong&gt;</a:t>
            </a:r>
            <a:endParaRPr lang="en-US" dirty="0"/>
          </a:p>
          <a:p>
            <a:r>
              <a:rPr lang="en-US" dirty="0"/>
              <a:t>Italic </a:t>
            </a:r>
            <a:r>
              <a:rPr lang="en-US" dirty="0" smtClean="0"/>
              <a:t>text	&lt;</a:t>
            </a:r>
            <a:r>
              <a:rPr lang="en-US" dirty="0" err="1" smtClean="0"/>
              <a:t>i</a:t>
            </a:r>
            <a:r>
              <a:rPr lang="en-US" dirty="0" smtClean="0"/>
              <a:t>&gt;</a:t>
            </a:r>
            <a:endParaRPr lang="en-US" dirty="0"/>
          </a:p>
          <a:p>
            <a:r>
              <a:rPr lang="en-US" dirty="0"/>
              <a:t>Emphasized </a:t>
            </a:r>
            <a:r>
              <a:rPr lang="en-US" dirty="0" smtClean="0"/>
              <a:t>text &lt;</a:t>
            </a:r>
            <a:r>
              <a:rPr lang="en-US" dirty="0" err="1" smtClean="0"/>
              <a:t>em</a:t>
            </a:r>
            <a:r>
              <a:rPr lang="en-US" dirty="0" smtClean="0"/>
              <a:t>&gt;</a:t>
            </a:r>
            <a:endParaRPr lang="en-US" dirty="0"/>
          </a:p>
          <a:p>
            <a:r>
              <a:rPr lang="en-US" dirty="0"/>
              <a:t>Marked </a:t>
            </a:r>
            <a:r>
              <a:rPr lang="en-US" dirty="0" smtClean="0"/>
              <a:t>text	&lt;mark&gt;</a:t>
            </a:r>
            <a:endParaRPr lang="en-US" dirty="0"/>
          </a:p>
          <a:p>
            <a:r>
              <a:rPr lang="en-US" dirty="0"/>
              <a:t>Small </a:t>
            </a:r>
            <a:r>
              <a:rPr lang="en-US" dirty="0" smtClean="0"/>
              <a:t>text	&lt;small&gt;</a:t>
            </a:r>
            <a:endParaRPr lang="en-US" dirty="0"/>
          </a:p>
          <a:p>
            <a:r>
              <a:rPr lang="en-US" dirty="0"/>
              <a:t>Deleted </a:t>
            </a:r>
            <a:r>
              <a:rPr lang="en-US" dirty="0" smtClean="0"/>
              <a:t>text	 &lt;del&gt;	</a:t>
            </a:r>
            <a:endParaRPr lang="en-US" dirty="0"/>
          </a:p>
          <a:p>
            <a:r>
              <a:rPr lang="en-US" dirty="0"/>
              <a:t>Inserted </a:t>
            </a:r>
            <a:r>
              <a:rPr lang="en-US" dirty="0" smtClean="0"/>
              <a:t>text  &lt;ins&gt;</a:t>
            </a:r>
            <a:endParaRPr lang="en-US" dirty="0"/>
          </a:p>
          <a:p>
            <a:r>
              <a:rPr lang="en-US" dirty="0" smtClean="0"/>
              <a:t>Subscripts	  &lt;sub&gt;</a:t>
            </a:r>
            <a:endParaRPr lang="en-US" dirty="0"/>
          </a:p>
          <a:p>
            <a:r>
              <a:rPr lang="en-US" dirty="0" smtClean="0"/>
              <a:t>Superscripts	    &lt;sup&gt;</a:t>
            </a:r>
            <a:endParaRPr lang="en-US" dirty="0"/>
          </a:p>
          <a:p>
            <a:endParaRPr lang="en-US" dirty="0"/>
          </a:p>
        </p:txBody>
      </p:sp>
    </p:spTree>
    <p:extLst>
      <p:ext uri="{BB962C8B-B14F-4D97-AF65-F5344CB8AC3E}">
        <p14:creationId xmlns:p14="http://schemas.microsoft.com/office/powerpoint/2010/main" val="32526262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smtClean="0"/>
              <a:t>Comments</a:t>
            </a:r>
            <a:endParaRPr lang="en-US" dirty="0"/>
          </a:p>
        </p:txBody>
      </p:sp>
      <p:sp>
        <p:nvSpPr>
          <p:cNvPr id="3" name="Content Placeholder 2"/>
          <p:cNvSpPr>
            <a:spLocks noGrp="1"/>
          </p:cNvSpPr>
          <p:nvPr>
            <p:ph idx="1"/>
          </p:nvPr>
        </p:nvSpPr>
        <p:spPr/>
        <p:txBody>
          <a:bodyPr>
            <a:normAutofit lnSpcReduction="10000"/>
          </a:bodyPr>
          <a:lstStyle/>
          <a:p>
            <a:r>
              <a:rPr lang="en-US" dirty="0" smtClean="0"/>
              <a:t>you </a:t>
            </a:r>
            <a:r>
              <a:rPr lang="en-US" dirty="0"/>
              <a:t>can add comments to your HTML source by using the following syntax</a:t>
            </a:r>
            <a:r>
              <a:rPr lang="en-US" dirty="0" smtClean="0"/>
              <a:t>:</a:t>
            </a:r>
          </a:p>
          <a:p>
            <a:pPr marL="0" indent="0">
              <a:buNone/>
            </a:pPr>
            <a:r>
              <a:rPr lang="en-US" dirty="0"/>
              <a:t>&lt;html&gt;</a:t>
            </a:r>
          </a:p>
          <a:p>
            <a:pPr marL="0" indent="0">
              <a:buNone/>
            </a:pPr>
            <a:r>
              <a:rPr lang="en-US" dirty="0"/>
              <a:t>&lt;body</a:t>
            </a:r>
            <a:r>
              <a:rPr lang="en-US" dirty="0" smtClean="0"/>
              <a:t>&gt;</a:t>
            </a:r>
            <a:endParaRPr lang="en-US" dirty="0"/>
          </a:p>
          <a:p>
            <a:pPr marL="0" indent="0">
              <a:buNone/>
            </a:pPr>
            <a:r>
              <a:rPr lang="en-US" dirty="0"/>
              <a:t>&lt;!-- This is a comment --&gt;</a:t>
            </a:r>
          </a:p>
          <a:p>
            <a:pPr marL="0" indent="0">
              <a:buNone/>
            </a:pPr>
            <a:r>
              <a:rPr lang="en-US" dirty="0"/>
              <a:t>&lt;p&gt;This is a paragraph.&lt;/p&gt;</a:t>
            </a:r>
          </a:p>
          <a:p>
            <a:pPr marL="0" indent="0">
              <a:buNone/>
            </a:pPr>
            <a:r>
              <a:rPr lang="en-US" dirty="0"/>
              <a:t>&lt;!-- Comments are not displayed in the browser </a:t>
            </a:r>
            <a:r>
              <a:rPr lang="en-US" dirty="0" smtClean="0"/>
              <a:t>--&gt;</a:t>
            </a:r>
            <a:endParaRPr lang="en-US" dirty="0"/>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2783075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t>What is HTML?</a:t>
            </a:r>
          </a:p>
        </p:txBody>
      </p:sp>
      <p:sp>
        <p:nvSpPr>
          <p:cNvPr id="3" name="Content Placeholder 2"/>
          <p:cNvSpPr>
            <a:spLocks noGrp="1"/>
          </p:cNvSpPr>
          <p:nvPr>
            <p:ph idx="1"/>
          </p:nvPr>
        </p:nvSpPr>
        <p:spPr/>
        <p:txBody>
          <a:bodyPr>
            <a:normAutofit/>
          </a:bodyPr>
          <a:lstStyle/>
          <a:p>
            <a:pPr>
              <a:defRPr/>
            </a:pPr>
            <a:r>
              <a:rPr lang="en-US" altLang="en-US" dirty="0"/>
              <a:t>HTML is a language for describing web pages</a:t>
            </a:r>
            <a:r>
              <a:rPr lang="en-US" altLang="en-US" dirty="0" smtClean="0"/>
              <a:t>.</a:t>
            </a:r>
            <a:endParaRPr lang="en-US" dirty="0" smtClean="0"/>
          </a:p>
          <a:p>
            <a:pPr>
              <a:defRPr/>
            </a:pPr>
            <a:r>
              <a:rPr lang="en-US" dirty="0" smtClean="0"/>
              <a:t>HTML </a:t>
            </a:r>
            <a:r>
              <a:rPr lang="en-US" dirty="0"/>
              <a:t>is a </a:t>
            </a:r>
            <a:r>
              <a:rPr lang="en-US" b="1" dirty="0"/>
              <a:t>markup</a:t>
            </a:r>
            <a:r>
              <a:rPr lang="en-US" dirty="0"/>
              <a:t> language for </a:t>
            </a:r>
            <a:r>
              <a:rPr lang="en-US" b="1" dirty="0"/>
              <a:t>describing</a:t>
            </a:r>
            <a:r>
              <a:rPr lang="en-US" dirty="0"/>
              <a:t> web documents (web pages).</a:t>
            </a:r>
          </a:p>
          <a:p>
            <a:pPr>
              <a:defRPr/>
            </a:pPr>
            <a:r>
              <a:rPr lang="en-US" dirty="0"/>
              <a:t>HTML stands for </a:t>
            </a:r>
            <a:r>
              <a:rPr lang="en-US" b="1" dirty="0"/>
              <a:t>H</a:t>
            </a:r>
            <a:r>
              <a:rPr lang="en-US" dirty="0"/>
              <a:t>yper </a:t>
            </a:r>
            <a:r>
              <a:rPr lang="en-US" b="1" dirty="0"/>
              <a:t>T</a:t>
            </a:r>
            <a:r>
              <a:rPr lang="en-US" dirty="0"/>
              <a:t>ext </a:t>
            </a:r>
            <a:r>
              <a:rPr lang="en-US" b="1" dirty="0"/>
              <a:t>M</a:t>
            </a:r>
            <a:r>
              <a:rPr lang="en-US" dirty="0"/>
              <a:t>arkup </a:t>
            </a:r>
            <a:r>
              <a:rPr lang="en-US" b="1" dirty="0"/>
              <a:t>L</a:t>
            </a:r>
            <a:r>
              <a:rPr lang="en-US" dirty="0"/>
              <a:t>anguage</a:t>
            </a:r>
          </a:p>
          <a:p>
            <a:pPr>
              <a:defRPr/>
            </a:pPr>
            <a:r>
              <a:rPr lang="en-US" dirty="0"/>
              <a:t>A markup language is a set of </a:t>
            </a:r>
            <a:r>
              <a:rPr lang="en-US" b="1" dirty="0"/>
              <a:t>markup tags</a:t>
            </a:r>
            <a:endParaRPr lang="en-US" dirty="0"/>
          </a:p>
          <a:p>
            <a:pPr>
              <a:defRPr/>
            </a:pPr>
            <a:r>
              <a:rPr lang="en-US" dirty="0"/>
              <a:t>HTML documents are described by </a:t>
            </a:r>
            <a:r>
              <a:rPr lang="en-US" b="1" dirty="0"/>
              <a:t>HTML tags</a:t>
            </a:r>
            <a:endParaRPr lang="en-US" dirty="0"/>
          </a:p>
          <a:p>
            <a:pPr>
              <a:defRPr/>
            </a:pPr>
            <a:r>
              <a:rPr lang="en-US" dirty="0"/>
              <a:t>Each HTML tag </a:t>
            </a:r>
            <a:r>
              <a:rPr lang="en-US" b="1" dirty="0"/>
              <a:t>describes</a:t>
            </a:r>
            <a:r>
              <a:rPr lang="en-US" dirty="0"/>
              <a:t> different document content</a:t>
            </a:r>
          </a:p>
          <a:p>
            <a:pPr>
              <a:defRPr/>
            </a:pPr>
            <a:endParaRPr lang="en-US" dirty="0"/>
          </a:p>
        </p:txBody>
      </p:sp>
    </p:spTree>
    <p:extLst>
      <p:ext uri="{BB962C8B-B14F-4D97-AF65-F5344CB8AC3E}">
        <p14:creationId xmlns:p14="http://schemas.microsoft.com/office/powerpoint/2010/main" val="7755574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Comments</a:t>
            </a:r>
          </a:p>
        </p:txBody>
      </p:sp>
      <p:sp>
        <p:nvSpPr>
          <p:cNvPr id="3" name="Content Placeholder 2"/>
          <p:cNvSpPr>
            <a:spLocks noGrp="1"/>
          </p:cNvSpPr>
          <p:nvPr>
            <p:ph idx="1"/>
          </p:nvPr>
        </p:nvSpPr>
        <p:spPr/>
        <p:txBody>
          <a:bodyPr/>
          <a:lstStyle/>
          <a:p>
            <a:pPr marL="0" indent="0">
              <a:buNone/>
            </a:pPr>
            <a:r>
              <a:rPr lang="en-US" dirty="0" smtClean="0"/>
              <a:t>Note</a:t>
            </a:r>
            <a:r>
              <a:rPr lang="en-US" dirty="0"/>
              <a:t>: There is an exclamation point (!) in the opening tag, but not in the closing tag</a:t>
            </a:r>
            <a:r>
              <a:rPr lang="en-US" dirty="0" smtClean="0"/>
              <a:t>.</a:t>
            </a:r>
          </a:p>
          <a:p>
            <a:pPr marL="0" indent="0">
              <a:buNone/>
            </a:pPr>
            <a:r>
              <a:rPr lang="en-US" dirty="0"/>
              <a:t>Comments are not displayed by the browser, but they can help document your HTML.</a:t>
            </a:r>
          </a:p>
          <a:p>
            <a:pPr marL="0" indent="0">
              <a:buNone/>
            </a:pPr>
            <a:r>
              <a:rPr lang="en-US" dirty="0"/>
              <a:t>With comments you can place notifications and reminders in your HTML:</a:t>
            </a:r>
          </a:p>
          <a:p>
            <a:pPr marL="0" indent="0">
              <a:buNone/>
            </a:pPr>
            <a:endParaRPr lang="en-US" dirty="0"/>
          </a:p>
        </p:txBody>
      </p:sp>
    </p:spTree>
    <p:extLst>
      <p:ext uri="{BB962C8B-B14F-4D97-AF65-F5344CB8AC3E}">
        <p14:creationId xmlns:p14="http://schemas.microsoft.com/office/powerpoint/2010/main" val="584549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endParaRPr lang="en-US" dirty="0"/>
          </a:p>
        </p:txBody>
      </p:sp>
      <p:sp>
        <p:nvSpPr>
          <p:cNvPr id="3" name="Content Placeholder 2"/>
          <p:cNvSpPr>
            <a:spLocks noGrp="1"/>
          </p:cNvSpPr>
          <p:nvPr>
            <p:ph idx="1"/>
          </p:nvPr>
        </p:nvSpPr>
        <p:spPr/>
        <p:txBody>
          <a:bodyPr/>
          <a:lstStyle/>
          <a:p>
            <a:pPr marL="334963" indent="-334963">
              <a:buFont typeface="Times New Roman" panose="02020603050405020304" pitchFamily="18"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dirty="0"/>
              <a:t>Validation service ( </a:t>
            </a:r>
            <a:r>
              <a:rPr lang="en-US" altLang="en-US" sz="2400" dirty="0">
                <a:latin typeface="Lucida Console" panose="020B0609040504020204" pitchFamily="49" charset="0"/>
              </a:rPr>
              <a:t>validator.w3.org</a:t>
            </a:r>
            <a:r>
              <a:rPr lang="en-US" altLang="en-US" dirty="0"/>
              <a:t> )</a:t>
            </a:r>
          </a:p>
          <a:p>
            <a:pPr marL="735013" lvl="1" indent="-277813">
              <a:buFont typeface="Times New Roman" panose="02020603050405020304" pitchFamily="18"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dirty="0"/>
              <a:t>Checking a document’s syntax</a:t>
            </a:r>
          </a:p>
          <a:p>
            <a:pPr lvl="2">
              <a:buFont typeface="Times New Roman" panose="02020603050405020304" pitchFamily="18"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dirty="0"/>
              <a:t>URL that specifies the location of the file</a:t>
            </a:r>
          </a:p>
          <a:p>
            <a:pPr lvl="2">
              <a:buFont typeface="Times New Roman" panose="02020603050405020304" pitchFamily="18"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dirty="0"/>
              <a:t>Uploading a file to the site</a:t>
            </a:r>
          </a:p>
          <a:p>
            <a:pPr lvl="2">
              <a:buFont typeface="Times New Roman" panose="02020603050405020304" pitchFamily="18"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r>
              <a:rPr lang="en-US" altLang="en-US" sz="1800" dirty="0">
                <a:latin typeface="Lucida Console" panose="020B0609040504020204" pitchFamily="49" charset="0"/>
              </a:rPr>
              <a:t>http://validator.w3.org/#validate_by_upload</a:t>
            </a:r>
          </a:p>
        </p:txBody>
      </p:sp>
    </p:spTree>
    <p:extLst>
      <p:ext uri="{BB962C8B-B14F-4D97-AF65-F5344CB8AC3E}">
        <p14:creationId xmlns:p14="http://schemas.microsoft.com/office/powerpoint/2010/main" val="34387255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Task </a:t>
            </a:r>
            <a:endParaRPr lang="en-US" dirty="0"/>
          </a:p>
        </p:txBody>
      </p:sp>
      <p:sp>
        <p:nvSpPr>
          <p:cNvPr id="3" name="Content Placeholder 2"/>
          <p:cNvSpPr>
            <a:spLocks noGrp="1"/>
          </p:cNvSpPr>
          <p:nvPr>
            <p:ph idx="1"/>
          </p:nvPr>
        </p:nvSpPr>
        <p:spPr/>
        <p:txBody>
          <a:bodyPr/>
          <a:lstStyle/>
          <a:p>
            <a:r>
              <a:rPr lang="en-US" dirty="0" smtClean="0"/>
              <a:t>Made report on Marquee Tag.</a:t>
            </a:r>
          </a:p>
          <a:p>
            <a:r>
              <a:rPr lang="en-US" dirty="0" smtClean="0"/>
              <a:t>Resource</a:t>
            </a:r>
          </a:p>
          <a:p>
            <a:r>
              <a:rPr lang="en-US" dirty="0">
                <a:hlinkClick r:id="rId2"/>
              </a:rPr>
              <a:t>http://</a:t>
            </a:r>
            <a:r>
              <a:rPr lang="en-US" dirty="0" smtClean="0">
                <a:hlinkClick r:id="rId2"/>
              </a:rPr>
              <a:t>www.w3schools.com</a:t>
            </a:r>
            <a:endParaRPr lang="en-US" dirty="0" smtClean="0"/>
          </a:p>
          <a:p>
            <a:r>
              <a:rPr lang="en-US" dirty="0">
                <a:hlinkClick r:id="rId3"/>
              </a:rPr>
              <a:t>http://</a:t>
            </a:r>
            <a:r>
              <a:rPr lang="en-US" dirty="0" smtClean="0">
                <a:hlinkClick r:id="rId3"/>
              </a:rPr>
              <a:t>www.tutorialspoint.com</a:t>
            </a:r>
            <a:endParaRPr lang="en-US" dirty="0" smtClean="0"/>
          </a:p>
          <a:p>
            <a:endParaRPr lang="en-US" dirty="0"/>
          </a:p>
        </p:txBody>
      </p:sp>
    </p:spTree>
    <p:extLst>
      <p:ext uri="{BB962C8B-B14F-4D97-AF65-F5344CB8AC3E}">
        <p14:creationId xmlns:p14="http://schemas.microsoft.com/office/powerpoint/2010/main" val="2789761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smtClean="0"/>
              <a:t>Example Explained</a:t>
            </a:r>
          </a:p>
        </p:txBody>
      </p:sp>
      <p:sp>
        <p:nvSpPr>
          <p:cNvPr id="3" name="Content Placeholder 2"/>
          <p:cNvSpPr>
            <a:spLocks noGrp="1"/>
          </p:cNvSpPr>
          <p:nvPr>
            <p:ph idx="1"/>
          </p:nvPr>
        </p:nvSpPr>
        <p:spPr/>
        <p:txBody>
          <a:bodyPr>
            <a:normAutofit lnSpcReduction="10000"/>
          </a:bodyPr>
          <a:lstStyle/>
          <a:p>
            <a:pPr>
              <a:defRPr/>
            </a:pPr>
            <a:r>
              <a:rPr lang="en-US" dirty="0"/>
              <a:t>The </a:t>
            </a:r>
            <a:r>
              <a:rPr lang="en-US" b="1" dirty="0"/>
              <a:t>DOCTYPE</a:t>
            </a:r>
            <a:r>
              <a:rPr lang="en-US" dirty="0"/>
              <a:t> declaration defines the document type to be HTML</a:t>
            </a:r>
          </a:p>
          <a:p>
            <a:pPr>
              <a:defRPr/>
            </a:pPr>
            <a:r>
              <a:rPr lang="en-US" dirty="0"/>
              <a:t>The text between </a:t>
            </a:r>
            <a:r>
              <a:rPr lang="en-US" b="1" dirty="0"/>
              <a:t>&lt;html&gt;</a:t>
            </a:r>
            <a:r>
              <a:rPr lang="en-US" dirty="0"/>
              <a:t> and </a:t>
            </a:r>
            <a:r>
              <a:rPr lang="en-US" b="1" dirty="0"/>
              <a:t>&lt;/html&gt;</a:t>
            </a:r>
            <a:r>
              <a:rPr lang="en-US" dirty="0"/>
              <a:t> describes an HTML document</a:t>
            </a:r>
          </a:p>
          <a:p>
            <a:pPr>
              <a:defRPr/>
            </a:pPr>
            <a:r>
              <a:rPr lang="en-US" dirty="0"/>
              <a:t>The text between </a:t>
            </a:r>
            <a:r>
              <a:rPr lang="en-US" b="1" dirty="0"/>
              <a:t>&lt;head&gt;</a:t>
            </a:r>
            <a:r>
              <a:rPr lang="en-US" dirty="0"/>
              <a:t> and </a:t>
            </a:r>
            <a:r>
              <a:rPr lang="en-US" b="1" dirty="0"/>
              <a:t>&lt;/head&gt;</a:t>
            </a:r>
            <a:r>
              <a:rPr lang="en-US" dirty="0"/>
              <a:t> provides information about the document</a:t>
            </a:r>
          </a:p>
          <a:p>
            <a:pPr>
              <a:defRPr/>
            </a:pPr>
            <a:r>
              <a:rPr lang="en-US" dirty="0"/>
              <a:t>The text between </a:t>
            </a:r>
            <a:r>
              <a:rPr lang="en-US" b="1" dirty="0"/>
              <a:t>&lt;title&gt;</a:t>
            </a:r>
            <a:r>
              <a:rPr lang="en-US" dirty="0"/>
              <a:t> and </a:t>
            </a:r>
            <a:r>
              <a:rPr lang="en-US" b="1" dirty="0"/>
              <a:t>&lt;/title&gt;</a:t>
            </a:r>
            <a:r>
              <a:rPr lang="en-US" dirty="0"/>
              <a:t> provides a title for the document</a:t>
            </a:r>
          </a:p>
          <a:p>
            <a:pPr>
              <a:defRPr/>
            </a:pPr>
            <a:r>
              <a:rPr lang="en-US" dirty="0"/>
              <a:t>The text between </a:t>
            </a:r>
            <a:r>
              <a:rPr lang="en-US" b="1" dirty="0"/>
              <a:t>&lt;body&gt;</a:t>
            </a:r>
            <a:r>
              <a:rPr lang="en-US" dirty="0"/>
              <a:t> and </a:t>
            </a:r>
            <a:r>
              <a:rPr lang="en-US" b="1" dirty="0"/>
              <a:t>&lt;/body&gt;</a:t>
            </a:r>
            <a:r>
              <a:rPr lang="en-US" dirty="0"/>
              <a:t> describes the visible page content</a:t>
            </a:r>
          </a:p>
          <a:p>
            <a:pPr>
              <a:defRPr/>
            </a:pPr>
            <a:r>
              <a:rPr lang="en-US" dirty="0"/>
              <a:t>The text between </a:t>
            </a:r>
            <a:r>
              <a:rPr lang="en-US" b="1" dirty="0"/>
              <a:t>&lt;h1&gt;</a:t>
            </a:r>
            <a:r>
              <a:rPr lang="en-US" dirty="0"/>
              <a:t> and </a:t>
            </a:r>
            <a:r>
              <a:rPr lang="en-US" b="1" dirty="0"/>
              <a:t>&lt;/h1&gt;</a:t>
            </a:r>
            <a:r>
              <a:rPr lang="en-US" dirty="0"/>
              <a:t> describes a heading</a:t>
            </a:r>
          </a:p>
          <a:p>
            <a:pPr>
              <a:defRPr/>
            </a:pPr>
            <a:r>
              <a:rPr lang="en-US" dirty="0"/>
              <a:t>The text between </a:t>
            </a:r>
            <a:r>
              <a:rPr lang="en-US" b="1" dirty="0"/>
              <a:t>&lt;p&gt;</a:t>
            </a:r>
            <a:r>
              <a:rPr lang="en-US" dirty="0"/>
              <a:t> and </a:t>
            </a:r>
            <a:r>
              <a:rPr lang="en-US" b="1" dirty="0"/>
              <a:t>&lt;/p&gt;</a:t>
            </a:r>
            <a:r>
              <a:rPr lang="en-US" dirty="0"/>
              <a:t> describes a paragraph</a:t>
            </a:r>
          </a:p>
          <a:p>
            <a:pPr>
              <a:defRPr/>
            </a:pPr>
            <a:endParaRPr lang="en-US" dirty="0"/>
          </a:p>
        </p:txBody>
      </p:sp>
    </p:spTree>
    <p:extLst>
      <p:ext uri="{BB962C8B-B14F-4D97-AF65-F5344CB8AC3E}">
        <p14:creationId xmlns:p14="http://schemas.microsoft.com/office/powerpoint/2010/main" val="2164832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t>Web Browsers</a:t>
            </a:r>
          </a:p>
        </p:txBody>
      </p:sp>
      <p:sp>
        <p:nvSpPr>
          <p:cNvPr id="25603" name="Content Placeholder 2"/>
          <p:cNvSpPr>
            <a:spLocks noGrp="1"/>
          </p:cNvSpPr>
          <p:nvPr>
            <p:ph idx="1"/>
          </p:nvPr>
        </p:nvSpPr>
        <p:spPr/>
        <p:txBody>
          <a:bodyPr/>
          <a:lstStyle/>
          <a:p>
            <a:r>
              <a:rPr lang="en-US" altLang="en-US" sz="2000"/>
              <a:t>The purpose of a web browser (Chrome, IE, Firefox, Safari) is to read HTML documents and display them.</a:t>
            </a:r>
          </a:p>
          <a:p>
            <a:r>
              <a:rPr lang="en-US" altLang="en-US" sz="2000"/>
              <a:t>The browser does not display the HTML tags, but uses them to determine how to display the document:</a:t>
            </a:r>
          </a:p>
          <a:p>
            <a:endParaRPr lang="en-US" altLang="en-US" smtClean="0"/>
          </a:p>
        </p:txBody>
      </p:sp>
      <p:pic>
        <p:nvPicPr>
          <p:cNvPr id="2560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2895600"/>
            <a:ext cx="6200775"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2892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mtClean="0"/>
              <a:t>HTML</a:t>
            </a:r>
          </a:p>
        </p:txBody>
      </p:sp>
      <p:sp>
        <p:nvSpPr>
          <p:cNvPr id="26627" name="Rectangle 3"/>
          <p:cNvSpPr>
            <a:spLocks noGrp="1" noChangeArrowheads="1"/>
          </p:cNvSpPr>
          <p:nvPr>
            <p:ph idx="1"/>
          </p:nvPr>
        </p:nvSpPr>
        <p:spPr/>
        <p:txBody>
          <a:bodyPr>
            <a:normAutofit fontScale="85000" lnSpcReduction="10000"/>
          </a:bodyPr>
          <a:lstStyle/>
          <a:p>
            <a:pPr eaLnBrk="1" hangingPunct="1">
              <a:lnSpc>
                <a:spcPct val="80000"/>
              </a:lnSpc>
              <a:buClr>
                <a:schemeClr val="tx1"/>
              </a:buClr>
              <a:buFont typeface="Wingdings" panose="05000000000000000000" pitchFamily="2" charset="2"/>
              <a:buNone/>
            </a:pPr>
            <a:r>
              <a:rPr lang="en-US" altLang="en-US" sz="1800"/>
              <a:t>&lt;!DOCTYPE html PUBLIC "-//W3C//DTD XHTML 1.0 Transitional//EN" "http://www.w3.org/TR/xhtml1/DTD/xhtml1-transitional.dtd"&gt;</a:t>
            </a:r>
          </a:p>
          <a:p>
            <a:pPr eaLnBrk="1" hangingPunct="1">
              <a:lnSpc>
                <a:spcPct val="80000"/>
              </a:lnSpc>
              <a:buClr>
                <a:schemeClr val="tx1"/>
              </a:buClr>
              <a:buFont typeface="Wingdings" panose="05000000000000000000" pitchFamily="2" charset="2"/>
              <a:buNone/>
            </a:pPr>
            <a:r>
              <a:rPr lang="en-US" altLang="en-US" sz="1800"/>
              <a:t>&lt;html xmlns="http://www.w3.org/1999/xhtml"&gt;</a:t>
            </a:r>
          </a:p>
          <a:p>
            <a:pPr eaLnBrk="1" hangingPunct="1">
              <a:lnSpc>
                <a:spcPct val="80000"/>
              </a:lnSpc>
              <a:buClr>
                <a:schemeClr val="tx1"/>
              </a:buClr>
              <a:buFont typeface="Wingdings" panose="05000000000000000000" pitchFamily="2" charset="2"/>
              <a:buNone/>
            </a:pPr>
            <a:r>
              <a:rPr lang="en-US" altLang="en-US" sz="1800"/>
              <a:t>&lt;head&gt;</a:t>
            </a:r>
          </a:p>
          <a:p>
            <a:pPr eaLnBrk="1" hangingPunct="1">
              <a:lnSpc>
                <a:spcPct val="80000"/>
              </a:lnSpc>
              <a:buClr>
                <a:schemeClr val="tx1"/>
              </a:buClr>
              <a:buFont typeface="Wingdings" panose="05000000000000000000" pitchFamily="2" charset="2"/>
              <a:buNone/>
            </a:pPr>
            <a:r>
              <a:rPr lang="en-US" altLang="en-US" sz="1800"/>
              <a:t>&lt;meta http-equiv="Content-Type" content="text/html; charset=iso-8859-1" /&gt;</a:t>
            </a:r>
          </a:p>
          <a:p>
            <a:pPr eaLnBrk="1" hangingPunct="1">
              <a:lnSpc>
                <a:spcPct val="80000"/>
              </a:lnSpc>
              <a:buClr>
                <a:schemeClr val="tx1"/>
              </a:buClr>
              <a:buFont typeface="Wingdings" panose="05000000000000000000" pitchFamily="2" charset="2"/>
              <a:buNone/>
            </a:pPr>
            <a:r>
              <a:rPr lang="en-US" altLang="en-US" sz="1800"/>
              <a:t>&lt;title&gt; A Simple HTML Document &lt;/title&gt;</a:t>
            </a:r>
          </a:p>
          <a:p>
            <a:pPr eaLnBrk="1" hangingPunct="1">
              <a:lnSpc>
                <a:spcPct val="80000"/>
              </a:lnSpc>
              <a:buClr>
                <a:schemeClr val="tx1"/>
              </a:buClr>
              <a:buFont typeface="Wingdings" panose="05000000000000000000" pitchFamily="2" charset="2"/>
              <a:buNone/>
            </a:pPr>
            <a:r>
              <a:rPr lang="en-US" altLang="en-US" sz="1800"/>
              <a:t>&lt;/head&gt;</a:t>
            </a:r>
          </a:p>
          <a:p>
            <a:pPr eaLnBrk="1" hangingPunct="1">
              <a:lnSpc>
                <a:spcPct val="80000"/>
              </a:lnSpc>
              <a:buClr>
                <a:schemeClr val="tx1"/>
              </a:buClr>
              <a:buFont typeface="Wingdings" panose="05000000000000000000" pitchFamily="2" charset="2"/>
              <a:buNone/>
            </a:pPr>
            <a:endParaRPr lang="en-US" altLang="en-US" sz="1800"/>
          </a:p>
          <a:p>
            <a:pPr eaLnBrk="1" hangingPunct="1">
              <a:lnSpc>
                <a:spcPct val="80000"/>
              </a:lnSpc>
              <a:buClr>
                <a:schemeClr val="tx1"/>
              </a:buClr>
              <a:buFont typeface="Wingdings" panose="05000000000000000000" pitchFamily="2" charset="2"/>
              <a:buNone/>
            </a:pPr>
            <a:r>
              <a:rPr lang="en-US" altLang="en-US" sz="1800"/>
              <a:t>&lt;body&gt;</a:t>
            </a:r>
          </a:p>
          <a:p>
            <a:pPr eaLnBrk="1" hangingPunct="1">
              <a:lnSpc>
                <a:spcPct val="80000"/>
              </a:lnSpc>
              <a:buClr>
                <a:schemeClr val="tx1"/>
              </a:buClr>
              <a:buFont typeface="Wingdings" panose="05000000000000000000" pitchFamily="2" charset="2"/>
              <a:buNone/>
            </a:pPr>
            <a:r>
              <a:rPr lang="en-US" altLang="en-US" sz="1800"/>
              <a:t>&lt;h1&gt;My HTML Page&lt;/h1&gt;</a:t>
            </a:r>
          </a:p>
          <a:p>
            <a:pPr eaLnBrk="1" hangingPunct="1">
              <a:lnSpc>
                <a:spcPct val="80000"/>
              </a:lnSpc>
              <a:buClr>
                <a:schemeClr val="tx1"/>
              </a:buClr>
              <a:buFont typeface="Wingdings" panose="05000000000000000000" pitchFamily="2" charset="2"/>
              <a:buNone/>
            </a:pPr>
            <a:r>
              <a:rPr lang="en-US" altLang="en-US" sz="1800"/>
              <a:t>Welcome to my first page written in HTML.&lt;br /&gt;</a:t>
            </a:r>
          </a:p>
          <a:p>
            <a:pPr eaLnBrk="1" hangingPunct="1">
              <a:lnSpc>
                <a:spcPct val="80000"/>
              </a:lnSpc>
              <a:buClr>
                <a:schemeClr val="tx1"/>
              </a:buClr>
              <a:buFont typeface="Wingdings" panose="05000000000000000000" pitchFamily="2" charset="2"/>
              <a:buNone/>
            </a:pPr>
            <a:r>
              <a:rPr lang="en-US" altLang="en-US" sz="1800"/>
              <a:t>This is simply a text document with HTML markup to show some</a:t>
            </a:r>
          </a:p>
          <a:p>
            <a:pPr eaLnBrk="1" hangingPunct="1">
              <a:lnSpc>
                <a:spcPct val="80000"/>
              </a:lnSpc>
              <a:buClr>
                <a:schemeClr val="tx1"/>
              </a:buClr>
              <a:buFont typeface="Wingdings" panose="05000000000000000000" pitchFamily="2" charset="2"/>
              <a:buNone/>
            </a:pPr>
            <a:r>
              <a:rPr lang="en-US" altLang="en-US" sz="1800"/>
              <a:t>words in &lt;b&gt;bold&lt;/b&gt; and some other words in &lt;i&gt;italics&lt;/i&gt;.</a:t>
            </a:r>
          </a:p>
          <a:p>
            <a:pPr eaLnBrk="1" hangingPunct="1">
              <a:lnSpc>
                <a:spcPct val="80000"/>
              </a:lnSpc>
              <a:buClr>
                <a:schemeClr val="tx1"/>
              </a:buClr>
              <a:buFont typeface="Wingdings" panose="05000000000000000000" pitchFamily="2" charset="2"/>
              <a:buNone/>
            </a:pPr>
            <a:r>
              <a:rPr lang="en-US" altLang="en-US" sz="1800"/>
              <a:t>&lt;br /&gt;</a:t>
            </a:r>
          </a:p>
          <a:p>
            <a:pPr eaLnBrk="1" hangingPunct="1">
              <a:lnSpc>
                <a:spcPct val="80000"/>
              </a:lnSpc>
              <a:buClr>
                <a:schemeClr val="tx1"/>
              </a:buClr>
              <a:buFont typeface="Wingdings" panose="05000000000000000000" pitchFamily="2" charset="2"/>
              <a:buNone/>
            </a:pPr>
            <a:r>
              <a:rPr lang="en-US" altLang="en-US" sz="1800"/>
              <a:t>&lt;/body&gt;</a:t>
            </a:r>
          </a:p>
          <a:p>
            <a:pPr eaLnBrk="1" hangingPunct="1">
              <a:lnSpc>
                <a:spcPct val="80000"/>
              </a:lnSpc>
              <a:buClr>
                <a:schemeClr val="tx1"/>
              </a:buClr>
              <a:buFont typeface="Wingdings" panose="05000000000000000000" pitchFamily="2" charset="2"/>
              <a:buNone/>
            </a:pPr>
            <a:r>
              <a:rPr lang="en-US" altLang="en-US" sz="1800"/>
              <a:t>&lt;/html&gt;</a:t>
            </a:r>
          </a:p>
        </p:txBody>
      </p:sp>
    </p:spTree>
    <p:extLst>
      <p:ext uri="{BB962C8B-B14F-4D97-AF65-F5344CB8AC3E}">
        <p14:creationId xmlns:p14="http://schemas.microsoft.com/office/powerpoint/2010/main" val="875695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t>HTML</a:t>
            </a:r>
          </a:p>
        </p:txBody>
      </p:sp>
      <p:pic>
        <p:nvPicPr>
          <p:cNvPr id="27651"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43200" y="1371601"/>
            <a:ext cx="6927850" cy="5154613"/>
          </a:xfrm>
          <a:noFill/>
        </p:spPr>
      </p:pic>
    </p:spTree>
    <p:extLst>
      <p:ext uri="{BB962C8B-B14F-4D97-AF65-F5344CB8AC3E}">
        <p14:creationId xmlns:p14="http://schemas.microsoft.com/office/powerpoint/2010/main" val="2574857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mtClean="0"/>
              <a:t>HTML Page Structure</a:t>
            </a:r>
          </a:p>
        </p:txBody>
      </p:sp>
      <p:pic>
        <p:nvPicPr>
          <p:cNvPr id="2867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397125" y="1600201"/>
            <a:ext cx="7397750" cy="4530725"/>
          </a:xfrm>
        </p:spPr>
      </p:pic>
    </p:spTree>
    <p:extLst>
      <p:ext uri="{BB962C8B-B14F-4D97-AF65-F5344CB8AC3E}">
        <p14:creationId xmlns:p14="http://schemas.microsoft.com/office/powerpoint/2010/main" val="12840204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567</TotalTime>
  <Words>1520</Words>
  <Application>Microsoft Office PowerPoint</Application>
  <PresentationFormat>Widescreen</PresentationFormat>
  <Paragraphs>364</Paragraphs>
  <Slides>42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Lucida Console</vt:lpstr>
      <vt:lpstr>Times New Roman</vt:lpstr>
      <vt:lpstr>Wingdings</vt:lpstr>
      <vt:lpstr>Office Theme</vt:lpstr>
      <vt:lpstr>Introducing HTML Basics</vt:lpstr>
      <vt:lpstr>History </vt:lpstr>
      <vt:lpstr>HTML</vt:lpstr>
      <vt:lpstr>What is HTML?</vt:lpstr>
      <vt:lpstr>Example Explained</vt:lpstr>
      <vt:lpstr>Web Browsers</vt:lpstr>
      <vt:lpstr>HTML</vt:lpstr>
      <vt:lpstr>HTML</vt:lpstr>
      <vt:lpstr>HTML Page Structure</vt:lpstr>
      <vt:lpstr>HTML</vt:lpstr>
      <vt:lpstr>HTML</vt:lpstr>
      <vt:lpstr>HTML Basic Examples</vt:lpstr>
      <vt:lpstr>HTML Headings</vt:lpstr>
      <vt:lpstr>HTML Headings</vt:lpstr>
      <vt:lpstr>Headings Are Important</vt:lpstr>
      <vt:lpstr>HTML Horizontal Rules</vt:lpstr>
      <vt:lpstr>HTML Paragraphs</vt:lpstr>
      <vt:lpstr>HTML Display(Formatting and Fonts)</vt:lpstr>
      <vt:lpstr>HTML Paragraphs</vt:lpstr>
      <vt:lpstr>Example</vt:lpstr>
      <vt:lpstr>HTML Line Breaks</vt:lpstr>
      <vt:lpstr>Formatted Text</vt:lpstr>
      <vt:lpstr>Nonbreaking Spaces</vt:lpstr>
      <vt:lpstr>HTML Fonts</vt:lpstr>
      <vt:lpstr>Font attribute</vt:lpstr>
      <vt:lpstr>HTML Elements</vt:lpstr>
      <vt:lpstr>HTML Attributes</vt:lpstr>
      <vt:lpstr>Example of Attributes</vt:lpstr>
      <vt:lpstr>HTML Attributes</vt:lpstr>
      <vt:lpstr>HTML Styles</vt:lpstr>
      <vt:lpstr>The HTML Style Attribute</vt:lpstr>
      <vt:lpstr>Style Tasks</vt:lpstr>
      <vt:lpstr>HTML Fonts</vt:lpstr>
      <vt:lpstr>HTML Text Size</vt:lpstr>
      <vt:lpstr>HTML Text Alignment</vt:lpstr>
      <vt:lpstr>HTML Text Formatting Elements</vt:lpstr>
      <vt:lpstr>HTML Formatting Elements</vt:lpstr>
      <vt:lpstr>Home Task</vt:lpstr>
      <vt:lpstr>HTML Comments</vt:lpstr>
      <vt:lpstr>HTML Comments</vt:lpstr>
      <vt:lpstr>Test</vt:lpstr>
      <vt:lpstr>Home Task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HTML</dc:title>
  <dc:creator>Zaheer Ahmed</dc:creator>
  <cp:lastModifiedBy>Zaheer Ahmed</cp:lastModifiedBy>
  <cp:revision>37</cp:revision>
  <dcterms:created xsi:type="dcterms:W3CDTF">2016-02-08T08:48:37Z</dcterms:created>
  <dcterms:modified xsi:type="dcterms:W3CDTF">2016-02-24T08:39:26Z</dcterms:modified>
</cp:coreProperties>
</file>