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74" r:id="rId13"/>
    <p:sldId id="275" r:id="rId14"/>
    <p:sldId id="266" r:id="rId15"/>
    <p:sldId id="267" r:id="rId16"/>
    <p:sldId id="276" r:id="rId17"/>
    <p:sldId id="280" r:id="rId18"/>
    <p:sldId id="279" r:id="rId19"/>
    <p:sldId id="277" r:id="rId20"/>
    <p:sldId id="278" r:id="rId21"/>
    <p:sldId id="268" r:id="rId22"/>
    <p:sldId id="270" r:id="rId23"/>
    <p:sldId id="284" r:id="rId24"/>
    <p:sldId id="281" r:id="rId25"/>
    <p:sldId id="282" r:id="rId26"/>
    <p:sldId id="283" r:id="rId27"/>
    <p:sldId id="269" r:id="rId28"/>
    <p:sldId id="271" r:id="rId29"/>
    <p:sldId id="285" r:id="rId30"/>
    <p:sldId id="286" r:id="rId31"/>
    <p:sldId id="287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4492-A425-46ED-B5F6-D3838DA9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7C5A6-9184-405A-943B-A46EC7423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A258-D617-42A2-BD8A-88C2CD33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D05D-C82B-4D08-BFF6-5811D7C9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0668-DC6E-414A-B2E3-3228B4C2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8E0A-21CC-4679-9A53-CB24ECA2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EED5E-1116-4059-8127-04463E18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15324-D93D-4858-9BD3-64735448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86DA-3D50-4085-8ACB-DBDD956B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6ADF-C951-4057-A718-215B08E4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CC4B6-FE2B-4941-B00B-FE20A343D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A4563-2D38-49DF-8435-E6893305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2E8C-039D-4924-9270-6D05CD35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CEDA-AFDD-4F46-842E-067EE238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ADDC-CFB7-41C0-9B8D-F56986DE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E197-6E4B-4588-AA08-69908849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3B1B-650A-407A-A8E5-C4F0A3299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14491-6692-424C-A01C-5E3299C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B529-8FFB-4245-8BA0-657CADDC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5246-AEC6-4114-BC9C-52CEFB4F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6CA-2545-451D-9458-9F7C53B2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3EFA2-5513-41C1-9EA7-604A3D7B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E052-484A-47CA-8220-2CA8F381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E9AA3-3954-4818-9B8D-45067B81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2BA6-5349-47B7-9FFF-5BF9C1C3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7F37-5C3B-4CDA-AD5B-BBE43106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4604-5247-454B-8B26-E6FDDC516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7FFFA-EF96-447C-8504-64B414B3B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259F-3685-4579-8ADA-62B69704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9884-98F8-4B2C-AE07-6EEB2CC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8157-DAB3-45D0-88D0-E6F672E7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4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B484-C852-4D1F-9625-6168B434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2E43B-A16A-4B0E-80B8-BC268E08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0A1CB-3A26-417F-80A7-8A730DE1F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F31DF-84C7-4674-AF09-6B872A078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224B7-B1BA-4589-A48B-27A5F7647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6B6B9-5C91-475F-A25A-3C9BDC9A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C7CF5-FA6A-4D68-A0B6-BE8166D4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D22F5-371A-4885-874D-D369EFE6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4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DA03-7E66-4977-9F52-3B04F3F7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1E9AE-845C-445E-9561-643BEFA8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360A1-9D81-45F4-89CE-617B6D58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0D272-415D-4F6E-A748-740E87A2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4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C123E-628C-486A-9720-447D9DD9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6CD56-FC2A-40E2-BE08-B63778BB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63311-F810-4E1C-A858-4DFBFBD2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2167-9C58-47AC-8449-7BE4E1FE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D273-90ED-410C-A783-959EE283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0A7BE-3B45-40DC-92D6-4F3E6D6B6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E4CBD-1490-406C-A4C1-AAD4365D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ECD09-A849-4D75-8F00-6875AED4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DBAB-150C-4970-B39F-561E008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2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7CDB-D24B-4102-92F8-6B55DD0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29129-A6C0-40E3-94E7-D116EEDA7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5D4AA-6D06-4402-895C-7AEF20FD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6F258-981D-4B4E-BCC0-3858C6E8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F69E5-49E9-41AA-A6A3-EC496130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D209D-FC3E-47FF-93F7-F3D9058B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167F9-F32F-4A42-B21D-9117FB0D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A3F7-96E6-4379-8515-C212A258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194C-F644-466B-B8F8-B97988E8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0502-AA85-41F0-AF6E-DFD38C3267D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5098-4326-4EF6-9452-6F36C07F5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E738E-5A27-486A-839C-42B97CDA2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CD08-7483-4938-8AA2-C7209A2A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4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hyperlink" Target="http://www.moderniz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embed.asp" TargetMode="External"/><Relationship Id="rId2" Type="http://schemas.openxmlformats.org/officeDocument/2006/relationships/hyperlink" Target="https://www.w3schools.com/tags/tag_audi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video.asp" TargetMode="External"/><Relationship Id="rId5" Type="http://schemas.openxmlformats.org/officeDocument/2006/relationships/hyperlink" Target="https://www.w3schools.com/tags/tag_track.asp" TargetMode="External"/><Relationship Id="rId4" Type="http://schemas.openxmlformats.org/officeDocument/2006/relationships/hyperlink" Target="https://www.w3schools.com/tags/tag_sourc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graphics/svg_polygon.asp" TargetMode="External"/><Relationship Id="rId13" Type="http://schemas.openxmlformats.org/officeDocument/2006/relationships/hyperlink" Target="https://www.w3schools.com/graphics/svg_filters_intro.asp" TargetMode="External"/><Relationship Id="rId18" Type="http://schemas.openxmlformats.org/officeDocument/2006/relationships/hyperlink" Target="https://www.w3schools.com/graphics/svg_examples.asp" TargetMode="External"/><Relationship Id="rId3" Type="http://schemas.openxmlformats.org/officeDocument/2006/relationships/hyperlink" Target="https://www.w3schools.com/graphics/svg_inhtml.asp" TargetMode="External"/><Relationship Id="rId7" Type="http://schemas.openxmlformats.org/officeDocument/2006/relationships/hyperlink" Target="https://www.w3schools.com/graphics/svg_line.asp" TargetMode="External"/><Relationship Id="rId12" Type="http://schemas.openxmlformats.org/officeDocument/2006/relationships/hyperlink" Target="https://www.w3schools.com/graphics/svg_stroking.asp" TargetMode="External"/><Relationship Id="rId17" Type="http://schemas.openxmlformats.org/officeDocument/2006/relationships/hyperlink" Target="https://www.w3schools.com/graphics/svg_grad_radial.asp" TargetMode="External"/><Relationship Id="rId2" Type="http://schemas.openxmlformats.org/officeDocument/2006/relationships/hyperlink" Target="https://www.w3schools.com/graphics/svg_intro.asp" TargetMode="External"/><Relationship Id="rId16" Type="http://schemas.openxmlformats.org/officeDocument/2006/relationships/hyperlink" Target="https://www.w3schools.com/graphics/svg_grad_linea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graphics/svg_ellipse.asp" TargetMode="External"/><Relationship Id="rId11" Type="http://schemas.openxmlformats.org/officeDocument/2006/relationships/hyperlink" Target="https://www.w3schools.com/graphics/svg_text.asp" TargetMode="External"/><Relationship Id="rId5" Type="http://schemas.openxmlformats.org/officeDocument/2006/relationships/hyperlink" Target="https://www.w3schools.com/graphics/svg_circle.asp" TargetMode="External"/><Relationship Id="rId15" Type="http://schemas.openxmlformats.org/officeDocument/2006/relationships/hyperlink" Target="https://www.w3schools.com/graphics/svg_feoffset.asp" TargetMode="External"/><Relationship Id="rId10" Type="http://schemas.openxmlformats.org/officeDocument/2006/relationships/hyperlink" Target="https://www.w3schools.com/graphics/svg_path.asp" TargetMode="External"/><Relationship Id="rId19" Type="http://schemas.openxmlformats.org/officeDocument/2006/relationships/hyperlink" Target="https://www.w3schools.com/graphics/svg_reference.asp" TargetMode="External"/><Relationship Id="rId4" Type="http://schemas.openxmlformats.org/officeDocument/2006/relationships/hyperlink" Target="https://www.w3schools.com/graphics/svg_rect.asp" TargetMode="External"/><Relationship Id="rId9" Type="http://schemas.openxmlformats.org/officeDocument/2006/relationships/hyperlink" Target="https://www.w3schools.com/graphics/svg_polyline.asp" TargetMode="External"/><Relationship Id="rId14" Type="http://schemas.openxmlformats.org/officeDocument/2006/relationships/hyperlink" Target="https://www.w3schools.com/graphics/svg_fegaussianblur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figure.asp" TargetMode="External"/><Relationship Id="rId3" Type="http://schemas.openxmlformats.org/officeDocument/2006/relationships/hyperlink" Target="https://www.w3schools.com/tags/tag_aside.asp" TargetMode="External"/><Relationship Id="rId7" Type="http://schemas.openxmlformats.org/officeDocument/2006/relationships/hyperlink" Target="https://www.w3schools.com/tags/tag_figcaption.asp" TargetMode="External"/><Relationship Id="rId2" Type="http://schemas.openxmlformats.org/officeDocument/2006/relationships/hyperlink" Target="https://www.w3schools.com/tags/tag_articl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dialog.asp" TargetMode="External"/><Relationship Id="rId11" Type="http://schemas.openxmlformats.org/officeDocument/2006/relationships/hyperlink" Target="https://www.w3schools.com/tags/tag_main.asp" TargetMode="External"/><Relationship Id="rId5" Type="http://schemas.openxmlformats.org/officeDocument/2006/relationships/hyperlink" Target="https://www.w3schools.com/tags/tag_details.asp" TargetMode="External"/><Relationship Id="rId10" Type="http://schemas.openxmlformats.org/officeDocument/2006/relationships/hyperlink" Target="https://www.w3schools.com/tags/tag_header.asp" TargetMode="External"/><Relationship Id="rId4" Type="http://schemas.openxmlformats.org/officeDocument/2006/relationships/hyperlink" Target="https://www.w3schools.com/tags/tag_bdi.asp" TargetMode="External"/><Relationship Id="rId9" Type="http://schemas.openxmlformats.org/officeDocument/2006/relationships/hyperlink" Target="https://www.w3schools.com/tags/tag_footer.as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ruby.asp" TargetMode="External"/><Relationship Id="rId3" Type="http://schemas.openxmlformats.org/officeDocument/2006/relationships/hyperlink" Target="https://www.w3schools.com/tags/tag_meter.asp" TargetMode="External"/><Relationship Id="rId7" Type="http://schemas.openxmlformats.org/officeDocument/2006/relationships/hyperlink" Target="https://www.w3schools.com/tags/tag_rt.asp" TargetMode="External"/><Relationship Id="rId12" Type="http://schemas.openxmlformats.org/officeDocument/2006/relationships/hyperlink" Target="https://www.w3schools.com/tags/tag_wbr.asp" TargetMode="External"/><Relationship Id="rId2" Type="http://schemas.openxmlformats.org/officeDocument/2006/relationships/hyperlink" Target="https://www.w3schools.com/tags/tag_mark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rp.asp" TargetMode="External"/><Relationship Id="rId11" Type="http://schemas.openxmlformats.org/officeDocument/2006/relationships/hyperlink" Target="https://www.w3schools.com/tags/tag_time.asp" TargetMode="External"/><Relationship Id="rId5" Type="http://schemas.openxmlformats.org/officeDocument/2006/relationships/hyperlink" Target="https://www.w3schools.com/tags/tag_progress.asp" TargetMode="External"/><Relationship Id="rId10" Type="http://schemas.openxmlformats.org/officeDocument/2006/relationships/hyperlink" Target="https://www.w3schools.com/tags/tag_summary.asp" TargetMode="External"/><Relationship Id="rId4" Type="http://schemas.openxmlformats.org/officeDocument/2006/relationships/hyperlink" Target="https://www.w3schools.com/tags/tag_nav.asp" TargetMode="External"/><Relationship Id="rId9" Type="http://schemas.openxmlformats.org/officeDocument/2006/relationships/hyperlink" Target="https://www.w3schools.com/tags/tag_sectio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77D4-73FC-4A73-9410-9A4852420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HTML5 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63DA-548D-4678-84D9-678A558BE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Zaheer Ahmed</a:t>
            </a:r>
          </a:p>
        </p:txBody>
      </p:sp>
    </p:spTree>
    <p:extLst>
      <p:ext uri="{BB962C8B-B14F-4D97-AF65-F5344CB8AC3E}">
        <p14:creationId xmlns:p14="http://schemas.microsoft.com/office/powerpoint/2010/main" val="44749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930-EC99-4E9B-8C98-AD6FCBFE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Input Types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187BBE-9A67-42B7-89F3-2119EAF5E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054866"/>
              </p:ext>
            </p:extLst>
          </p:nvPr>
        </p:nvGraphicFramePr>
        <p:xfrm>
          <a:off x="838200" y="1284270"/>
          <a:ext cx="11079822" cy="5393932"/>
        </p:xfrm>
        <a:graphic>
          <a:graphicData uri="http://schemas.openxmlformats.org/drawingml/2006/table">
            <a:tbl>
              <a:tblPr/>
              <a:tblGrid>
                <a:gridCol w="5539911">
                  <a:extLst>
                    <a:ext uri="{9D8B030D-6E8A-4147-A177-3AD203B41FA5}">
                      <a16:colId xmlns:a16="http://schemas.microsoft.com/office/drawing/2014/main" val="3269677942"/>
                    </a:ext>
                  </a:extLst>
                </a:gridCol>
                <a:gridCol w="5539911">
                  <a:extLst>
                    <a:ext uri="{9D8B030D-6E8A-4147-A177-3AD203B41FA5}">
                      <a16:colId xmlns:a16="http://schemas.microsoft.com/office/drawing/2014/main" val="3353888647"/>
                    </a:ext>
                  </a:extLst>
                </a:gridCol>
              </a:tblGrid>
              <a:tr h="41665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Input Types</a:t>
                      </a:r>
                    </a:p>
                  </a:txBody>
                  <a:tcPr marL="90842" marR="45421" marT="45421" marB="4542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New Input Attributes</a:t>
                      </a:r>
                    </a:p>
                  </a:txBody>
                  <a:tcPr marL="45421" marR="45421" marT="45421" marB="4542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583819"/>
                  </a:ext>
                </a:extLst>
              </a:tr>
              <a:tr h="4977281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Color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date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datetime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datetime-local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email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month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number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range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search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tel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time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url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Week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Placeholder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required</a:t>
                      </a:r>
                    </a:p>
                  </a:txBody>
                  <a:tcPr marL="90842" marR="45421" marT="45421" marB="4542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autocomplete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autofocus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form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formaction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formenctype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formmethod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formnovalidate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formtarget</a:t>
                      </a:r>
                      <a:endParaRPr lang="en-US" sz="16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height and width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list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min and max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multiple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pattern (</a:t>
                      </a:r>
                      <a:r>
                        <a:rPr lang="en-US" sz="1600" dirty="0" err="1">
                          <a:effectLst/>
                        </a:rPr>
                        <a:t>regexp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placeholder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required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step</a:t>
                      </a:r>
                    </a:p>
                  </a:txBody>
                  <a:tcPr marL="45421" marR="45421" marT="45421" marB="4542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17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91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6D84-A070-4D6C-B614-2FF56580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learning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F761-C3C5-4303-A7E2-6FB46692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www.modernizr.com</a:t>
            </a:r>
            <a:endParaRPr lang="en-US" dirty="0"/>
          </a:p>
          <a:p>
            <a:r>
              <a:rPr lang="en-US" dirty="0">
                <a:hlinkClick r:id="rId3"/>
              </a:rPr>
              <a:t>www.caniuse.com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3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4AFA-37A1-49A5-BFB0-ADF43FF8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Browser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C5CF-CFEB-46E3-9E4F-1F95C409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TML5 is supported in all modern browsers.</a:t>
            </a:r>
          </a:p>
          <a:p>
            <a:r>
              <a:rPr lang="en-US" dirty="0"/>
              <a:t>In addition, all browsers, old and new, automatically handle unrecognized elements as inline elements.</a:t>
            </a:r>
          </a:p>
          <a:p>
            <a:r>
              <a:rPr lang="en-US" dirty="0"/>
              <a:t>Because of this, you can "teach" older browsers to handle "unknown" HTML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2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BC67-0262-4C6D-A73B-77A1563B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Semantic Elements as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5A0B-17BE-449F-96E6-B8AB1258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defines eight new </a:t>
            </a:r>
            <a:r>
              <a:rPr lang="en-US" b="1" dirty="0"/>
              <a:t>semantic</a:t>
            </a:r>
            <a:r>
              <a:rPr lang="en-US" dirty="0"/>
              <a:t> elements. All these are </a:t>
            </a:r>
            <a:r>
              <a:rPr lang="en-US" b="1" dirty="0"/>
              <a:t>block-level</a:t>
            </a:r>
            <a:r>
              <a:rPr lang="en-US" dirty="0"/>
              <a:t> elements.</a:t>
            </a:r>
          </a:p>
          <a:p>
            <a:r>
              <a:rPr lang="en-US" dirty="0"/>
              <a:t>To secure correct behavior in older browsers, you can set the CSS </a:t>
            </a:r>
            <a:r>
              <a:rPr lang="en-US" b="1" dirty="0"/>
              <a:t>display</a:t>
            </a:r>
            <a:r>
              <a:rPr lang="en-US" dirty="0"/>
              <a:t> property for these HTML elements to </a:t>
            </a:r>
            <a:r>
              <a:rPr lang="en-US" b="1" dirty="0"/>
              <a:t>block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header, section, footer, aside, nav, main, article, figure {</a:t>
            </a:r>
            <a:br>
              <a:rPr lang="en-US" dirty="0"/>
            </a:br>
            <a:r>
              <a:rPr lang="en-US" dirty="0"/>
              <a:t>  display: block;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39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4805-D505-4D53-8F58-A80C369A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Semantic Elements?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3C67-B75D-46AF-945C-5953DC5B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semantic element clearly describes its meaning to both the browser and the developer.</a:t>
            </a:r>
          </a:p>
          <a:p>
            <a:endParaRPr lang="en-US" dirty="0"/>
          </a:p>
          <a:p>
            <a:r>
              <a:rPr lang="en-US" dirty="0"/>
              <a:t>Examples of non-semantic elements: &lt;div&gt; and &lt;span&gt; - Tells nothing about its content.</a:t>
            </a:r>
          </a:p>
          <a:p>
            <a:endParaRPr lang="en-US" dirty="0"/>
          </a:p>
          <a:p>
            <a:r>
              <a:rPr lang="en-US" dirty="0"/>
              <a:t>Examples of semantic elements: &lt;form&gt;, &lt;table&gt;, and &lt;article&gt; - Clearly defines its content.</a:t>
            </a:r>
          </a:p>
        </p:txBody>
      </p:sp>
    </p:spTree>
    <p:extLst>
      <p:ext uri="{BB962C8B-B14F-4D97-AF65-F5344CB8AC3E}">
        <p14:creationId xmlns:p14="http://schemas.microsoft.com/office/powerpoint/2010/main" val="282087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5C7C-4394-43C2-8E92-33E15366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Semantic Elements in HTML5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6F2D8B-0213-4AFB-8A3D-905F7434A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54366"/>
            <a:ext cx="8307467" cy="69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web sites contain HTML code like: &lt;div id="nav"&gt; &lt;div class="header"&gt; &lt;div id="footer"&gt;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indicate navigation, header, and footer.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 offers new semantic elements to define different parts of a web page: 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&lt;details&gt;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figcaption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&lt;figure&gt;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&lt;mark&gt;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&lt;nav&gt;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&lt;summary&gt;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&lt;time&gt;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</a:t>
            </a:r>
            <a:r>
              <a:rPr kumimoji="0" lang="en-US" altLang="en-US" sz="15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ML5 Semantic Elements">
            <a:extLst>
              <a:ext uri="{FF2B5EF4-FFF2-40B4-BE49-F238E27FC236}">
                <a16:creationId xmlns:a16="http://schemas.microsoft.com/office/drawing/2014/main" id="{6B3F08E8-F5EA-48F7-A4DC-C46E265F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59" y="2772568"/>
            <a:ext cx="20859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3F3E-9127-48BA-817D-62944EB1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HTML5 - New Attribute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CA94-8CBA-4DC0-BE41-73340023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allows four different syntaxes for attributes.</a:t>
            </a:r>
          </a:p>
          <a:p>
            <a:r>
              <a:rPr lang="en-US" dirty="0"/>
              <a:t>This example demonstrates the different syntaxes used in an &lt;input&gt; tag: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5F152C-DB5A-4408-BAE0-6A3FB11F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46335"/>
              </p:ext>
            </p:extLst>
          </p:nvPr>
        </p:nvGraphicFramePr>
        <p:xfrm>
          <a:off x="838200" y="3345384"/>
          <a:ext cx="9724361" cy="2153920"/>
        </p:xfrm>
        <a:graphic>
          <a:graphicData uri="http://schemas.openxmlformats.org/drawingml/2006/table">
            <a:tbl>
              <a:tblPr/>
              <a:tblGrid>
                <a:gridCol w="1451397">
                  <a:extLst>
                    <a:ext uri="{9D8B030D-6E8A-4147-A177-3AD203B41FA5}">
                      <a16:colId xmlns:a16="http://schemas.microsoft.com/office/drawing/2014/main" val="1284978898"/>
                    </a:ext>
                  </a:extLst>
                </a:gridCol>
                <a:gridCol w="8272964">
                  <a:extLst>
                    <a:ext uri="{9D8B030D-6E8A-4147-A177-3AD203B41FA5}">
                      <a16:colId xmlns:a16="http://schemas.microsoft.com/office/drawing/2014/main" val="3782638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539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Empty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&lt;input type="text" value="John" </a:t>
                      </a:r>
                      <a:r>
                        <a:rPr lang="en-US" b="1" dirty="0">
                          <a:effectLst/>
                        </a:rPr>
                        <a:t>disabled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43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Unquoted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&lt;input type="text" </a:t>
                      </a:r>
                      <a:r>
                        <a:rPr lang="en-US" b="1">
                          <a:effectLst/>
                        </a:rPr>
                        <a:t>value=John</a:t>
                      </a:r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3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Double-quoted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&lt;input type="text" </a:t>
                      </a:r>
                      <a:r>
                        <a:rPr lang="en-US" b="1" dirty="0">
                          <a:effectLst/>
                        </a:rPr>
                        <a:t>value="John Doe"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2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Single-quoted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&lt;input type="text" </a:t>
                      </a:r>
                      <a:r>
                        <a:rPr lang="en-US" b="1" dirty="0">
                          <a:effectLst/>
                        </a:rPr>
                        <a:t>value='John Doe'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50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73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5C76-4C7A-4C14-BFB7-CE95EB3C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from HTML4 to HTML5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DE503-A89E-4979-BE9A-32427546A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455221"/>
              </p:ext>
            </p:extLst>
          </p:nvPr>
        </p:nvGraphicFramePr>
        <p:xfrm>
          <a:off x="1116419" y="1690688"/>
          <a:ext cx="9579934" cy="4593155"/>
        </p:xfrm>
        <a:graphic>
          <a:graphicData uri="http://schemas.openxmlformats.org/drawingml/2006/table">
            <a:tbl>
              <a:tblPr/>
              <a:tblGrid>
                <a:gridCol w="4789967">
                  <a:extLst>
                    <a:ext uri="{9D8B030D-6E8A-4147-A177-3AD203B41FA5}">
                      <a16:colId xmlns:a16="http://schemas.microsoft.com/office/drawing/2014/main" val="604458922"/>
                    </a:ext>
                  </a:extLst>
                </a:gridCol>
                <a:gridCol w="4789967">
                  <a:extLst>
                    <a:ext uri="{9D8B030D-6E8A-4147-A177-3AD203B41FA5}">
                      <a16:colId xmlns:a16="http://schemas.microsoft.com/office/drawing/2014/main" val="169155179"/>
                    </a:ext>
                  </a:extLst>
                </a:gridCol>
              </a:tblGrid>
              <a:tr h="58291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Typical HTML4</a:t>
                      </a: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Typical HTML5</a:t>
                      </a:r>
                    </a:p>
                  </a:txBody>
                  <a:tcPr marL="31750" marR="31750" marT="31750" marB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351057"/>
                  </a:ext>
                </a:extLst>
              </a:tr>
              <a:tr h="802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&lt;div id="header"&gt;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&lt;header&gt;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434409"/>
                  </a:ext>
                </a:extLst>
              </a:tr>
              <a:tr h="802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&lt;div id="menu"&gt;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&lt;nav&gt;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6136"/>
                  </a:ext>
                </a:extLst>
              </a:tr>
              <a:tr h="802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&lt;div id="content"&gt;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&lt;section&gt;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20770"/>
                  </a:ext>
                </a:extLst>
              </a:tr>
              <a:tr h="802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&lt;div class="article"&gt;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&lt;article&gt;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35695"/>
                  </a:ext>
                </a:extLst>
              </a:tr>
              <a:tr h="8020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&lt;div id="footer"&gt;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&lt;footer&gt;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29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78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B260-F7EB-48FF-A994-73381D7D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7023-5D34-494C-BABE-2BFF474F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&lt;p&gt;We open at &lt;time&gt;10:00&lt;/time&gt; every morning.&lt;/p&gt;</a:t>
            </a:r>
          </a:p>
          <a:p>
            <a:r>
              <a:rPr lang="en-US" dirty="0"/>
              <a:t>&lt;meta name="viewport" content="width=device-width, initial-scale=1.0"&gt;</a:t>
            </a:r>
          </a:p>
        </p:txBody>
      </p:sp>
    </p:spTree>
    <p:extLst>
      <p:ext uri="{BB962C8B-B14F-4D97-AF65-F5344CB8AC3E}">
        <p14:creationId xmlns:p14="http://schemas.microsoft.com/office/powerpoint/2010/main" val="233280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0D68-D474-4F2C-B5A0-14645F83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Media Elements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2184BF-7C5F-40F3-A9E7-D50F624CF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157921"/>
              </p:ext>
            </p:extLst>
          </p:nvPr>
        </p:nvGraphicFramePr>
        <p:xfrm>
          <a:off x="914400" y="2187734"/>
          <a:ext cx="10590028" cy="2255520"/>
        </p:xfrm>
        <a:graphic>
          <a:graphicData uri="http://schemas.openxmlformats.org/drawingml/2006/table">
            <a:tbl>
              <a:tblPr/>
              <a:tblGrid>
                <a:gridCol w="1580601">
                  <a:extLst>
                    <a:ext uri="{9D8B030D-6E8A-4147-A177-3AD203B41FA5}">
                      <a16:colId xmlns:a16="http://schemas.microsoft.com/office/drawing/2014/main" val="1388249183"/>
                    </a:ext>
                  </a:extLst>
                </a:gridCol>
                <a:gridCol w="9009427">
                  <a:extLst>
                    <a:ext uri="{9D8B030D-6E8A-4147-A177-3AD203B41FA5}">
                      <a16:colId xmlns:a16="http://schemas.microsoft.com/office/drawing/2014/main" val="3611357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Tag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91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2"/>
                        </a:rPr>
                        <a:t>&lt;audio&gt;</a:t>
                      </a:r>
                      <a:endParaRPr lang="en-US"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sound content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6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&lt;embed&gt;</a:t>
                      </a:r>
                      <a:endParaRPr lang="en-US"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a container for an external (non-HTML) application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971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&lt;source&gt;</a:t>
                      </a:r>
                      <a:endParaRPr lang="en-US"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multiple media resources for media elements (&lt;video&gt; and &lt;audio&gt;)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6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&lt;track&gt;</a:t>
                      </a:r>
                      <a:endParaRPr lang="en-US"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Defines text tracks for media elements (&lt;video&gt; and &lt;audio&gt;)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0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&lt;video&gt;</a:t>
                      </a:r>
                      <a:endParaRPr lang="en-US">
                        <a:effectLst/>
                      </a:endParaRP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Defines video or movie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5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2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71C-A633-4C82-AAD0-57E64B33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HTML5 APIs (Application Programming Interfaces)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9CDC-7CE2-4D2D-B2B9-4D8DE320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Geolocation</a:t>
            </a:r>
          </a:p>
          <a:p>
            <a:r>
              <a:rPr lang="en-US" dirty="0"/>
              <a:t>HTML Drag and Drop</a:t>
            </a:r>
          </a:p>
          <a:p>
            <a:r>
              <a:rPr lang="en-US" dirty="0"/>
              <a:t>HTML Local Storage</a:t>
            </a:r>
          </a:p>
          <a:p>
            <a:r>
              <a:rPr lang="en-US" dirty="0"/>
              <a:t>HTML Application Cache</a:t>
            </a:r>
          </a:p>
          <a:p>
            <a:r>
              <a:rPr lang="en-US" dirty="0"/>
              <a:t>HTML Web Workers</a:t>
            </a:r>
          </a:p>
          <a:p>
            <a:r>
              <a:rPr lang="en-US" dirty="0"/>
              <a:t>HTML SSE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29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23B8-6103-47E5-B7E6-BEB230A0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6283-EF23-4230-A63C-82669424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76A-5C7C-4311-B110-3352B483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49"/>
            <a:ext cx="10515600" cy="739936"/>
          </a:xfrm>
        </p:spPr>
        <p:txBody>
          <a:bodyPr/>
          <a:lstStyle/>
          <a:p>
            <a:r>
              <a:rPr lang="en-US" dirty="0"/>
              <a:t>SVG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F980-EB55-4E0C-8B98-2B9FE4BD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917"/>
            <a:ext cx="10515600" cy="585627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hlinkClick r:id="rId2"/>
              </a:rPr>
              <a:t>Intro</a:t>
            </a:r>
            <a:r>
              <a:rPr lang="en-US" dirty="0" err="1">
                <a:hlinkClick r:id="rId3"/>
              </a:rPr>
              <a:t>SVG</a:t>
            </a:r>
            <a:r>
              <a:rPr lang="en-US" dirty="0">
                <a:hlinkClick r:id="rId3"/>
              </a:rPr>
              <a:t> in HTML5</a:t>
            </a:r>
            <a:endParaRPr lang="en-US" dirty="0"/>
          </a:p>
          <a:p>
            <a:r>
              <a:rPr lang="en-US" dirty="0">
                <a:hlinkClick r:id="rId4"/>
              </a:rPr>
              <a:t>SVG Rectangle</a:t>
            </a:r>
            <a:endParaRPr lang="en-US" dirty="0"/>
          </a:p>
          <a:p>
            <a:r>
              <a:rPr lang="en-US" dirty="0">
                <a:hlinkClick r:id="rId5"/>
              </a:rPr>
              <a:t>SVG Circle</a:t>
            </a:r>
            <a:endParaRPr lang="en-US" dirty="0"/>
          </a:p>
          <a:p>
            <a:r>
              <a:rPr lang="en-US" dirty="0">
                <a:hlinkClick r:id="rId6"/>
              </a:rPr>
              <a:t>SVG Ellipse</a:t>
            </a:r>
            <a:endParaRPr lang="en-US" dirty="0"/>
          </a:p>
          <a:p>
            <a:r>
              <a:rPr lang="en-US" dirty="0">
                <a:hlinkClick r:id="rId7"/>
              </a:rPr>
              <a:t>SVG Line</a:t>
            </a:r>
            <a:endParaRPr lang="en-US" dirty="0"/>
          </a:p>
          <a:p>
            <a:r>
              <a:rPr lang="en-US" dirty="0">
                <a:hlinkClick r:id="rId8"/>
              </a:rPr>
              <a:t>SVG Polygon</a:t>
            </a:r>
            <a:endParaRPr lang="en-US" dirty="0"/>
          </a:p>
          <a:p>
            <a:r>
              <a:rPr lang="en-US" dirty="0">
                <a:hlinkClick r:id="rId9"/>
              </a:rPr>
              <a:t>SVG </a:t>
            </a:r>
          </a:p>
          <a:p>
            <a:r>
              <a:rPr lang="en-US" dirty="0">
                <a:hlinkClick r:id="rId9"/>
              </a:rPr>
              <a:t>Polyline</a:t>
            </a:r>
            <a:endParaRPr lang="en-US" dirty="0"/>
          </a:p>
          <a:p>
            <a:r>
              <a:rPr lang="en-US" dirty="0">
                <a:hlinkClick r:id="rId10"/>
              </a:rPr>
              <a:t>SVG Path</a:t>
            </a:r>
            <a:endParaRPr lang="en-US" dirty="0"/>
          </a:p>
          <a:p>
            <a:r>
              <a:rPr lang="en-US" dirty="0">
                <a:hlinkClick r:id="rId11"/>
              </a:rPr>
              <a:t>SVG Text</a:t>
            </a:r>
            <a:endParaRPr lang="en-US" dirty="0"/>
          </a:p>
          <a:p>
            <a:r>
              <a:rPr lang="en-US" dirty="0">
                <a:hlinkClick r:id="rId12"/>
              </a:rPr>
              <a:t>SVG Stroking</a:t>
            </a:r>
            <a:endParaRPr lang="en-US" dirty="0"/>
          </a:p>
          <a:p>
            <a:r>
              <a:rPr lang="en-US" dirty="0">
                <a:hlinkClick r:id="rId13"/>
              </a:rPr>
              <a:t>SVG Filters Intro</a:t>
            </a:r>
            <a:endParaRPr lang="en-US" dirty="0"/>
          </a:p>
          <a:p>
            <a:r>
              <a:rPr lang="en-US" dirty="0">
                <a:hlinkClick r:id="rId14"/>
              </a:rPr>
              <a:t>SVG Blur Effects</a:t>
            </a:r>
            <a:endParaRPr lang="en-US" dirty="0"/>
          </a:p>
          <a:p>
            <a:r>
              <a:rPr lang="en-US" dirty="0">
                <a:hlinkClick r:id="rId15"/>
              </a:rPr>
              <a:t>SVG Drop Shadows</a:t>
            </a:r>
            <a:endParaRPr lang="en-US" dirty="0"/>
          </a:p>
          <a:p>
            <a:r>
              <a:rPr lang="en-US" dirty="0">
                <a:hlinkClick r:id="rId16"/>
              </a:rPr>
              <a:t>SVG </a:t>
            </a:r>
            <a:r>
              <a:rPr lang="en-US" dirty="0" err="1">
                <a:hlinkClick r:id="rId16"/>
              </a:rPr>
              <a:t>Linear</a:t>
            </a:r>
            <a:r>
              <a:rPr lang="en-US" dirty="0" err="1">
                <a:hlinkClick r:id="rId17"/>
              </a:rPr>
              <a:t>SVG</a:t>
            </a:r>
            <a:r>
              <a:rPr lang="en-US" dirty="0">
                <a:hlinkClick r:id="rId17"/>
              </a:rPr>
              <a:t> Radial</a:t>
            </a:r>
            <a:endParaRPr lang="en-US" dirty="0"/>
          </a:p>
          <a:p>
            <a:r>
              <a:rPr lang="en-US" dirty="0">
                <a:hlinkClick r:id="rId18"/>
              </a:rPr>
              <a:t>SVG </a:t>
            </a:r>
            <a:r>
              <a:rPr lang="en-US" dirty="0" err="1">
                <a:hlinkClick r:id="rId18"/>
              </a:rPr>
              <a:t>Examples</a:t>
            </a:r>
            <a:r>
              <a:rPr lang="en-US" dirty="0" err="1">
                <a:hlinkClick r:id="rId19"/>
              </a:rPr>
              <a:t>SVG</a:t>
            </a:r>
            <a:r>
              <a:rPr lang="en-US" dirty="0">
                <a:hlinkClick r:id="rId19"/>
              </a:rPr>
              <a:t> Reference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2F9-33BF-4B22-9B54-767DD7B1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DE3C-AFA6-4EFB-89FB-5D7ACC5E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width="100" height="100"&gt;	</a:t>
            </a:r>
          </a:p>
          <a:p>
            <a:pPr marL="0" indent="0">
              <a:buNone/>
            </a:pPr>
            <a:r>
              <a:rPr lang="en-US" dirty="0"/>
              <a:t>&lt;circle cx="50" cy="50" r="40" stroke="green" stroke-width="4" fill="yellow"/&gt;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height="110"&gt;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rect</a:t>
            </a:r>
            <a:r>
              <a:rPr lang="en-US" dirty="0"/>
              <a:t> width="300" height="100" style="</a:t>
            </a:r>
            <a:r>
              <a:rPr lang="en-US" dirty="0" err="1"/>
              <a:t>fill:rgb</a:t>
            </a:r>
            <a:r>
              <a:rPr lang="en-US" dirty="0"/>
              <a:t>(0,0,255);stroke-width:3;stroke:rgb(0,0,0)"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3473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26F-89F4-4753-988F-ACB89594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08BD-E922-49A5-B478-3AAE71C8D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height="180"&gt;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rect</a:t>
            </a:r>
            <a:r>
              <a:rPr lang="en-US" dirty="0"/>
              <a:t> x="50" y="20" </a:t>
            </a:r>
            <a:r>
              <a:rPr lang="en-US" dirty="0" err="1"/>
              <a:t>rx</a:t>
            </a:r>
            <a:r>
              <a:rPr lang="en-US" dirty="0"/>
              <a:t>="20" </a:t>
            </a:r>
            <a:r>
              <a:rPr lang="en-US" dirty="0" err="1"/>
              <a:t>ry</a:t>
            </a:r>
            <a:r>
              <a:rPr lang="en-US" dirty="0"/>
              <a:t>="20" width="150" height="150"</a:t>
            </a:r>
          </a:p>
          <a:p>
            <a:pPr marL="0" indent="0">
              <a:buNone/>
            </a:pPr>
            <a:r>
              <a:rPr lang="en-US" dirty="0"/>
              <a:t>  style="fill:red;stroke:black;stroke-width:5;opacity:0.5" /&gt;</a:t>
            </a:r>
          </a:p>
          <a:p>
            <a:pPr marL="0" indent="0">
              <a:buNone/>
            </a:pPr>
            <a:r>
              <a:rPr lang="en-US" dirty="0"/>
              <a:t>Sorry, your browser does not support inline SVG.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----------------------------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 width="300" height="200"&gt;</a:t>
            </a:r>
            <a:br>
              <a:rPr lang="en-US" dirty="0"/>
            </a:br>
            <a:r>
              <a:rPr lang="en-US" dirty="0"/>
              <a:t>  &lt;polygon points="100,10 40,198 190,78 10,78 160,198"</a:t>
            </a:r>
            <a:br>
              <a:rPr lang="en-US" dirty="0"/>
            </a:br>
            <a:r>
              <a:rPr lang="en-US" dirty="0"/>
              <a:t>  style="fill:lime;stroke:purple;stroke-width:5;fill-rule:evenodd;" /&gt;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716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4FF-5AEB-44B1-9EB1-620E2F8C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6ADA-534F-4256-A8BB-9E05A319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037291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&lt;canvas id="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</a:p>
          <a:p>
            <a:pPr marL="0" indent="0">
              <a:buNone/>
            </a:pPr>
            <a:r>
              <a:rPr lang="en-US" dirty="0"/>
              <a:t>&lt;/canvas&gt;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var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0" indent="0">
              <a:buNone/>
            </a:pPr>
            <a:r>
              <a:rPr lang="en-US" dirty="0" err="1"/>
              <a:t>ctx.font</a:t>
            </a:r>
            <a:r>
              <a:rPr lang="en-US" dirty="0"/>
              <a:t> = "30px Arial";</a:t>
            </a:r>
          </a:p>
          <a:p>
            <a:pPr marL="0" indent="0">
              <a:buNone/>
            </a:pPr>
            <a:r>
              <a:rPr lang="en-US" dirty="0" err="1"/>
              <a:t>ctx.fillText</a:t>
            </a:r>
            <a:r>
              <a:rPr lang="en-US" dirty="0"/>
              <a:t>("Hello World",10,50);</a:t>
            </a:r>
          </a:p>
          <a:p>
            <a:pPr marL="0" indent="0">
              <a:buNone/>
            </a:pPr>
            <a:r>
              <a:rPr lang="en-US" dirty="0" err="1"/>
              <a:t>ctx.strokeText</a:t>
            </a:r>
            <a:r>
              <a:rPr lang="en-US" dirty="0"/>
              <a:t>("Hello World",10,50);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42221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60FE-6196-4B81-AC9A-1653A1D3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965A-CD85-4EF3-933D-BD358A54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r>
              <a:rPr lang="en-US" dirty="0"/>
              <a:t>var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r>
              <a:rPr lang="en-US" dirty="0" err="1"/>
              <a:t>ctx.moveTo</a:t>
            </a:r>
            <a:r>
              <a:rPr lang="en-US" dirty="0"/>
              <a:t>(0,0);</a:t>
            </a:r>
          </a:p>
          <a:p>
            <a:r>
              <a:rPr lang="en-US" dirty="0" err="1"/>
              <a:t>ctx.lineTo</a:t>
            </a:r>
            <a:r>
              <a:rPr lang="en-US" dirty="0"/>
              <a:t>(200,100);</a:t>
            </a:r>
          </a:p>
          <a:p>
            <a:r>
              <a:rPr lang="en-US" dirty="0" err="1"/>
              <a:t>ctx.stroke</a:t>
            </a:r>
            <a:r>
              <a:rPr lang="en-US" dirty="0"/>
              <a:t>();</a:t>
            </a:r>
          </a:p>
          <a:p>
            <a:r>
              <a:rPr lang="en-US" dirty="0"/>
              <a:t>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3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28E4-3D4A-4403-BC85-E0F0CFA3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2D7F-1C20-4CD8-966F-428FD65B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var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0" indent="0">
              <a:buNone/>
            </a:pPr>
            <a:r>
              <a:rPr lang="en-US" dirty="0"/>
              <a:t>// Create gradient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grd</a:t>
            </a:r>
            <a:r>
              <a:rPr lang="en-US" dirty="0"/>
              <a:t> = </a:t>
            </a:r>
            <a:r>
              <a:rPr lang="en-US" dirty="0" err="1"/>
              <a:t>ctx.createLinearGradient</a:t>
            </a:r>
            <a:r>
              <a:rPr lang="en-US" dirty="0"/>
              <a:t>(0,0,200,0);</a:t>
            </a:r>
          </a:p>
          <a:p>
            <a:pPr marL="0" indent="0">
              <a:buNone/>
            </a:pPr>
            <a:r>
              <a:rPr lang="en-US" dirty="0" err="1"/>
              <a:t>grd.addColorStop</a:t>
            </a:r>
            <a:r>
              <a:rPr lang="en-US" dirty="0"/>
              <a:t>(0,"red");</a:t>
            </a:r>
          </a:p>
          <a:p>
            <a:pPr marL="0" indent="0">
              <a:buNone/>
            </a:pPr>
            <a:r>
              <a:rPr lang="en-US" dirty="0" err="1"/>
              <a:t>grd.addColorStop</a:t>
            </a:r>
            <a:r>
              <a:rPr lang="en-US" dirty="0"/>
              <a:t>(1,"white");</a:t>
            </a:r>
          </a:p>
          <a:p>
            <a:pPr marL="0" indent="0">
              <a:buNone/>
            </a:pPr>
            <a:r>
              <a:rPr lang="en-US" dirty="0"/>
              <a:t>// Fill with gradient</a:t>
            </a:r>
          </a:p>
          <a:p>
            <a:pPr marL="0" indent="0">
              <a:buNone/>
            </a:pPr>
            <a:r>
              <a:rPr lang="en-US" dirty="0" err="1"/>
              <a:t>ctx.fillStyle</a:t>
            </a:r>
            <a:r>
              <a:rPr lang="en-US" dirty="0"/>
              <a:t> = </a:t>
            </a:r>
            <a:r>
              <a:rPr lang="en-US" dirty="0" err="1"/>
              <a:t>grd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ctx.fillRect</a:t>
            </a:r>
            <a:r>
              <a:rPr lang="en-US" dirty="0"/>
              <a:t>(10,10,150,80);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80473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6B5A-A046-46E5-A6F6-5BC05582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tag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FCCA-BAC7-435F-9F08-15460E1F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&lt;video width="320" height="240"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="movie.mp4" type="video/mp4"&gt;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/>
              <a:t>="movie.ogg"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/>
              <a:t>  Your browser does not support the video tag.</a:t>
            </a:r>
          </a:p>
          <a:p>
            <a:r>
              <a:rPr lang="en-US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640442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BA4-C630-44C5-92B4-8A85DF31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HTML5 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6F1CD-2AD8-4FAE-BCE8-BDD8BF8E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894"/>
          </a:xfrm>
        </p:spPr>
        <p:txBody>
          <a:bodyPr/>
          <a:lstStyle/>
          <a:p>
            <a:r>
              <a:rPr lang="en-US" dirty="0"/>
              <a:t>The HTML Geolocation API is used to get the geographical position of a user.</a:t>
            </a:r>
          </a:p>
          <a:p>
            <a:r>
              <a:rPr lang="en-US" dirty="0"/>
              <a:t>Since this can compromise privacy, the position is not available unless the user approves it.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4FB402-CF6D-40B6-B8AF-FB0B496E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51" y="4686448"/>
            <a:ext cx="11558427" cy="83608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Using HTML Geolocation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getCurrentPosition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is used to return the user's position.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example below returns the latitude and longitude of the user's position: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91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304C-69B7-493C-81D9-CBE812BD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6A36F-50BE-4CE8-B5C5-8E522435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color:rgb</a:t>
            </a:r>
            <a:r>
              <a:rPr lang="en-US" dirty="0"/>
              <a:t>(200,30,35,0.5);</a:t>
            </a:r>
          </a:p>
          <a:p>
            <a:r>
              <a:rPr lang="en-US" dirty="0"/>
              <a:t>box-shadow: 15px 10px </a:t>
            </a:r>
            <a:r>
              <a:rPr lang="en-US" dirty="0" err="1"/>
              <a:t>10px</a:t>
            </a:r>
            <a:r>
              <a:rPr lang="en-US" dirty="0"/>
              <a:t>; </a:t>
            </a:r>
          </a:p>
          <a:p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-box-shadow: 15px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(0,0,0,0.5);</a:t>
            </a:r>
          </a:p>
          <a:p>
            <a:r>
              <a:rPr lang="en-US" dirty="0"/>
              <a:t>	-</a:t>
            </a:r>
            <a:r>
              <a:rPr lang="en-US" dirty="0" err="1"/>
              <a:t>moz</a:t>
            </a:r>
            <a:r>
              <a:rPr lang="en-US" dirty="0"/>
              <a:t>-box-shadow: 15px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(0,0,0,0.5);</a:t>
            </a:r>
          </a:p>
          <a:p>
            <a:r>
              <a:rPr lang="en-US" dirty="0"/>
              <a:t>	box-shadow: 15px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(0,0,0,0.5);</a:t>
            </a:r>
          </a:p>
          <a:p>
            <a:r>
              <a:rPr lang="en-US" dirty="0"/>
              <a:t>text-shadow:15px 10px </a:t>
            </a:r>
            <a:r>
              <a:rPr lang="en-US" dirty="0" err="1"/>
              <a:t>10px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(0,0,0,0.5);</a:t>
            </a:r>
          </a:p>
        </p:txBody>
      </p:sp>
    </p:spTree>
    <p:extLst>
      <p:ext uri="{BB962C8B-B14F-4D97-AF65-F5344CB8AC3E}">
        <p14:creationId xmlns:p14="http://schemas.microsoft.com/office/powerpoint/2010/main" val="302805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9E36-C792-42EB-A88D-F9ECEB5E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7A2A-028C-485B-A987-24D58B6B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most interesting new HTML5 elements are: </a:t>
            </a:r>
          </a:p>
          <a:p>
            <a:endParaRPr lang="en-US" dirty="0"/>
          </a:p>
          <a:p>
            <a:r>
              <a:rPr lang="en-US" dirty="0"/>
              <a:t>New semantic elements like &lt;header&gt;, &lt;footer&gt;, &lt;article&gt;, and &lt;section&gt;.</a:t>
            </a:r>
          </a:p>
          <a:p>
            <a:endParaRPr lang="en-US" dirty="0"/>
          </a:p>
          <a:p>
            <a:r>
              <a:rPr lang="en-US" dirty="0"/>
              <a:t>New attributes of form elements like number, date, time, calendar, and range.</a:t>
            </a:r>
          </a:p>
          <a:p>
            <a:endParaRPr lang="en-US" dirty="0"/>
          </a:p>
          <a:p>
            <a:r>
              <a:rPr lang="en-US" dirty="0"/>
              <a:t>New graphic elements: &lt;</a:t>
            </a:r>
            <a:r>
              <a:rPr lang="en-US" dirty="0" err="1"/>
              <a:t>svg</a:t>
            </a:r>
            <a:r>
              <a:rPr lang="en-US" dirty="0"/>
              <a:t>&gt; and &lt;canvas&gt;.</a:t>
            </a:r>
          </a:p>
          <a:p>
            <a:endParaRPr lang="en-US" dirty="0"/>
          </a:p>
          <a:p>
            <a:r>
              <a:rPr lang="en-US" dirty="0"/>
              <a:t>New multimedia elements: &lt;audio&gt; and &lt;video&gt;.</a:t>
            </a:r>
          </a:p>
        </p:txBody>
      </p:sp>
    </p:spTree>
    <p:extLst>
      <p:ext uri="{BB962C8B-B14F-4D97-AF65-F5344CB8AC3E}">
        <p14:creationId xmlns:p14="http://schemas.microsoft.com/office/powerpoint/2010/main" val="1150676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122A2-04D3-4E48-94C7-E7461051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43" y="86277"/>
            <a:ext cx="11913705" cy="658288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dirty="0"/>
              <a:t>@media only screen and </a:t>
            </a:r>
            <a:r>
              <a:rPr lang="en-US"/>
              <a:t>(max-device-width</a:t>
            </a:r>
            <a:r>
              <a:rPr lang="en-US" dirty="0"/>
              <a:t>: 480px){</a:t>
            </a:r>
          </a:p>
          <a:p>
            <a:r>
              <a:rPr lang="en-US" dirty="0"/>
              <a:t>@media only screen and (max-width: 480px){</a:t>
            </a:r>
          </a:p>
          <a:p>
            <a:endParaRPr lang="en-US" dirty="0"/>
          </a:p>
          <a:p>
            <a:r>
              <a:rPr lang="en-US" dirty="0"/>
              <a:t>	body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padding: 5px;</a:t>
            </a:r>
          </a:p>
          <a:p>
            <a:r>
              <a:rPr lang="en-US" dirty="0"/>
              <a:t>	background-color: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r>
              <a:rPr lang="en-US" dirty="0"/>
              <a:t>	background-image: </a:t>
            </a:r>
            <a:r>
              <a:rPr lang="en-US" dirty="0" err="1"/>
              <a:t>url</a:t>
            </a:r>
            <a:r>
              <a:rPr lang="en-US" dirty="0"/>
              <a:t>(images/smoothieworld_logo.jpg);</a:t>
            </a:r>
          </a:p>
          <a:p>
            <a:r>
              <a:rPr lang="en-US" dirty="0"/>
              <a:t>	background-repeat:  no-repeat;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#wrap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width: auto;</a:t>
            </a:r>
          </a:p>
          <a:p>
            <a:r>
              <a:rPr lang="en-US" dirty="0"/>
              <a:t>		margin-top: 80px;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#</a:t>
            </a:r>
            <a:r>
              <a:rPr lang="en-US" dirty="0" err="1"/>
              <a:t>mainnav</a:t>
            </a:r>
            <a:endParaRPr lang="en-US" dirty="0"/>
          </a:p>
          <a:p>
            <a:r>
              <a:rPr lang="en-US" dirty="0"/>
              <a:t>	{</a:t>
            </a:r>
          </a:p>
          <a:p>
            <a:r>
              <a:rPr lang="en-US" dirty="0"/>
              <a:t>		height: auto;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#</a:t>
            </a:r>
            <a:r>
              <a:rPr lang="en-US" dirty="0" err="1"/>
              <a:t>mainnav</a:t>
            </a:r>
            <a:r>
              <a:rPr lang="en-US" dirty="0"/>
              <a:t> li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float: none;</a:t>
            </a:r>
          </a:p>
          <a:p>
            <a:r>
              <a:rPr lang="en-US" dirty="0"/>
              <a:t>		width: auto;</a:t>
            </a:r>
          </a:p>
          <a:p>
            <a:r>
              <a:rPr lang="en-US" dirty="0"/>
              <a:t>		text-align: left;</a:t>
            </a:r>
          </a:p>
          <a:p>
            <a:r>
              <a:rPr lang="en-US" dirty="0"/>
              <a:t>		border-top:1px gray solid;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079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D0C3-4ACD-4641-8BE4-17D8DD0C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D235-DBBD-45A8-8C58-CCE7B409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#masthead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display: none;</a:t>
            </a:r>
          </a:p>
          <a:p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67264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E297-393B-43BE-BC15-C44F7F8A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home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ED0FE-7ECF-4779-9532-15D70172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https://www.w3schools.com/html/html5_intro.asp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3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5843-FD52-494B-AAD7-9D48B83F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Removed Elements in HTML5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BEC9CE-C428-489F-9C00-0611288BC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24396"/>
              </p:ext>
            </p:extLst>
          </p:nvPr>
        </p:nvGraphicFramePr>
        <p:xfrm>
          <a:off x="688369" y="1825628"/>
          <a:ext cx="8661114" cy="4462996"/>
        </p:xfrm>
        <a:graphic>
          <a:graphicData uri="http://schemas.openxmlformats.org/drawingml/2006/table">
            <a:tbl>
              <a:tblPr/>
              <a:tblGrid>
                <a:gridCol w="4330557">
                  <a:extLst>
                    <a:ext uri="{9D8B030D-6E8A-4147-A177-3AD203B41FA5}">
                      <a16:colId xmlns:a16="http://schemas.microsoft.com/office/drawing/2014/main" val="264448500"/>
                    </a:ext>
                  </a:extLst>
                </a:gridCol>
                <a:gridCol w="4330557">
                  <a:extLst>
                    <a:ext uri="{9D8B030D-6E8A-4147-A177-3AD203B41FA5}">
                      <a16:colId xmlns:a16="http://schemas.microsoft.com/office/drawing/2014/main" val="1988709656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&lt;acronym&gt;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&lt;abbr&gt;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4319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&lt;applet&gt;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&lt;object&gt;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9101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&lt;basefont&gt;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CSS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16258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&lt;big&gt;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CSS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3592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&lt;center&gt;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CSS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80962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</a:t>
                      </a:r>
                      <a:r>
                        <a:rPr lang="en-US" sz="1700" dirty="0" err="1">
                          <a:effectLst/>
                        </a:rPr>
                        <a:t>dir</a:t>
                      </a:r>
                      <a:r>
                        <a:rPr lang="en-US" sz="1700" dirty="0">
                          <a:effectLst/>
                        </a:rPr>
                        <a:t>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&lt;ul&gt;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7811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&lt;font&gt;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CSS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7805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&lt;frame&gt;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1056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&lt;frameset&gt;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862294"/>
                  </a:ext>
                </a:extLst>
              </a:tr>
              <a:tr h="47427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&lt;</a:t>
                      </a:r>
                      <a:r>
                        <a:rPr lang="en-US" sz="1700" dirty="0" err="1">
                          <a:effectLst/>
                        </a:rPr>
                        <a:t>noframes</a:t>
                      </a:r>
                      <a:r>
                        <a:rPr lang="en-US" sz="1700" dirty="0">
                          <a:effectLst/>
                        </a:rPr>
                        <a:t>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 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70742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&lt;strike&gt;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CSS, &lt;s&gt;, or &lt;del&gt;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1988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&lt;tt&gt;</a:t>
                      </a:r>
                    </a:p>
                  </a:txBody>
                  <a:tcPr marL="98003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CSS</a:t>
                      </a:r>
                    </a:p>
                  </a:txBody>
                  <a:tcPr marL="49002" marR="49002" marT="49002" marB="4900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1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8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1920-1B5F-4250-A882-3DB070C2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45"/>
            <a:ext cx="10515600" cy="939693"/>
          </a:xfrm>
        </p:spPr>
        <p:txBody>
          <a:bodyPr/>
          <a:lstStyle/>
          <a:p>
            <a:r>
              <a:rPr lang="en-US" b="1" dirty="0"/>
              <a:t>HTML History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0987C2-FC32-4353-ACEC-6F78E0586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653324"/>
              </p:ext>
            </p:extLst>
          </p:nvPr>
        </p:nvGraphicFramePr>
        <p:xfrm>
          <a:off x="246580" y="934948"/>
          <a:ext cx="11640620" cy="5702162"/>
        </p:xfrm>
        <a:graphic>
          <a:graphicData uri="http://schemas.openxmlformats.org/drawingml/2006/table">
            <a:tbl>
              <a:tblPr/>
              <a:tblGrid>
                <a:gridCol w="5820310">
                  <a:extLst>
                    <a:ext uri="{9D8B030D-6E8A-4147-A177-3AD203B41FA5}">
                      <a16:colId xmlns:a16="http://schemas.microsoft.com/office/drawing/2014/main" val="2849717584"/>
                    </a:ext>
                  </a:extLst>
                </a:gridCol>
                <a:gridCol w="5820310">
                  <a:extLst>
                    <a:ext uri="{9D8B030D-6E8A-4147-A177-3AD203B41FA5}">
                      <a16:colId xmlns:a16="http://schemas.microsoft.com/office/drawing/2014/main" val="4291035427"/>
                    </a:ext>
                  </a:extLst>
                </a:gridCol>
              </a:tblGrid>
              <a:tr h="24304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Year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Version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50184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1989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Tim Berners-Lee invented www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32648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1991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Tim Berners-Lee invented HTML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28665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1993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Dave Raggett drafted HTML+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71911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1995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HTML Working Group defined HTML 2.0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426438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1997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W3C Recommendation: HTML 3.2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54278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1999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W3C Recommendation: HTML 4.01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84031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2000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W3C Recommendation: XHTML 1.0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456548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2008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WHATWG HTML5 First Public Draft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084762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2012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WHATWG HTML5 Living Standard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29811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2014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W3C Recommendation: HTML5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46565"/>
                  </a:ext>
                </a:extLst>
              </a:tr>
              <a:tr h="57832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2016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W3C Candidate Recommendation: HTML 5.1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26967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2017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W3C Recommendation: HTML5.1 2nd Edition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763430"/>
                  </a:ext>
                </a:extLst>
              </a:tr>
              <a:tr h="4067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2017</a:t>
                      </a:r>
                    </a:p>
                  </a:txBody>
                  <a:tcPr marL="48564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W3C Recommendation: HTML5.2</a:t>
                      </a:r>
                    </a:p>
                  </a:txBody>
                  <a:tcPr marL="24282" marR="24282" marT="24282" marB="2428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9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60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D2BF-DD73-4255-8B09-24FAFF9F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Elements to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55C7-35D7-4A5A-807F-834ABB074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0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 also add new elements to an HTML page with a browser trick.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example adds a new element called &lt;</a:t>
            </a:r>
            <a:r>
              <a:rPr lang="en-US" dirty="0" err="1"/>
              <a:t>myHero</a:t>
            </a:r>
            <a:r>
              <a:rPr lang="en-US" dirty="0"/>
              <a:t>&gt; to an HTML page, and defines a style for it:</a:t>
            </a:r>
          </a:p>
        </p:txBody>
      </p:sp>
    </p:spTree>
    <p:extLst>
      <p:ext uri="{BB962C8B-B14F-4D97-AF65-F5344CB8AC3E}">
        <p14:creationId xmlns:p14="http://schemas.microsoft.com/office/powerpoint/2010/main" val="156662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B695-00E0-4C88-8AF8-086F23FB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5E3C-45A4-4222-AB95-496A46BF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2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&lt;!DOCTYPE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&lt;script&gt;</a:t>
            </a:r>
            <a:r>
              <a:rPr lang="en-US" dirty="0" err="1"/>
              <a:t>document.createElement</a:t>
            </a:r>
            <a:r>
              <a:rPr lang="en-US" dirty="0"/>
              <a:t>("</a:t>
            </a:r>
            <a:r>
              <a:rPr lang="en-US" dirty="0" err="1"/>
              <a:t>myHero</a:t>
            </a:r>
            <a:r>
              <a:rPr lang="en-US" dirty="0"/>
              <a:t>")&lt;/script&gt;</a:t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 err="1"/>
              <a:t>myHero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 display: block;</a:t>
            </a:r>
            <a:br>
              <a:rPr lang="en-US" dirty="0"/>
            </a:br>
            <a:r>
              <a:rPr lang="en-US" dirty="0"/>
              <a:t>  background-color: #</a:t>
            </a:r>
            <a:r>
              <a:rPr lang="en-US" dirty="0" err="1"/>
              <a:t>dddddd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padding: 50px;</a:t>
            </a:r>
            <a:br>
              <a:rPr lang="en-US" dirty="0"/>
            </a:br>
            <a:r>
              <a:rPr lang="en-US" dirty="0"/>
              <a:t>  font-size: 30px;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&lt;h1&gt;A Heading&lt;/h1&gt;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myHero</a:t>
            </a:r>
            <a:r>
              <a:rPr lang="en-US" dirty="0"/>
              <a:t>&gt;My Hero Element&lt;/</a:t>
            </a:r>
            <a:r>
              <a:rPr lang="en-US" dirty="0" err="1"/>
              <a:t>myHero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5124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D169-69E7-4075-BE8F-63494D5B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Elements in HTML5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F68D53-7640-4231-8C9D-857F651DF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140383"/>
              </p:ext>
            </p:extLst>
          </p:nvPr>
        </p:nvGraphicFramePr>
        <p:xfrm>
          <a:off x="924674" y="1500028"/>
          <a:ext cx="10515600" cy="514735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081041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3172822"/>
                    </a:ext>
                  </a:extLst>
                </a:gridCol>
              </a:tblGrid>
              <a:tr h="456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hlinkClick r:id="rId2"/>
                        </a:rPr>
                        <a:t>&lt;article&gt;</a:t>
                      </a:r>
                      <a:endParaRPr lang="en-US" sz="1100" dirty="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Defines an article in a document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047568"/>
                  </a:ext>
                </a:extLst>
              </a:tr>
              <a:tr h="456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hlinkClick r:id="rId3"/>
                        </a:rPr>
                        <a:t>&lt;aside&gt;</a:t>
                      </a:r>
                      <a:endParaRPr lang="en-US" sz="1100" dirty="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Defines content aside from the page content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0589"/>
                  </a:ext>
                </a:extLst>
              </a:tr>
              <a:tr h="84242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hlinkClick r:id="rId4"/>
                        </a:rPr>
                        <a:t>&lt;</a:t>
                      </a:r>
                      <a:r>
                        <a:rPr lang="en-US" sz="1100" dirty="0" err="1">
                          <a:effectLst/>
                          <a:hlinkClick r:id="rId4"/>
                        </a:rPr>
                        <a:t>bdi</a:t>
                      </a:r>
                      <a:r>
                        <a:rPr lang="en-US" sz="1100" dirty="0">
                          <a:effectLst/>
                          <a:hlinkClick r:id="rId4"/>
                        </a:rPr>
                        <a:t>&gt;</a:t>
                      </a:r>
                      <a:endParaRPr lang="en-US" sz="1100" dirty="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Isolates a part of text that might be formatted in a different direction from other text outside it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650549"/>
                  </a:ext>
                </a:extLst>
              </a:tr>
              <a:tr h="64966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hlinkClick r:id="rId5"/>
                        </a:rPr>
                        <a:t>&lt;details&gt;</a:t>
                      </a:r>
                      <a:endParaRPr lang="en-US" sz="1100" dirty="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Defines additional details that the user can view or hide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01542"/>
                  </a:ext>
                </a:extLst>
              </a:tr>
              <a:tr h="456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hlinkClick r:id="rId6"/>
                        </a:rPr>
                        <a:t>&lt;dialog&gt;</a:t>
                      </a:r>
                      <a:endParaRPr lang="en-US" sz="1100" dirty="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Defines a dialog box or window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91308"/>
                  </a:ext>
                </a:extLst>
              </a:tr>
              <a:tr h="456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hlinkClick r:id="rId7"/>
                        </a:rPr>
                        <a:t>&lt;</a:t>
                      </a:r>
                      <a:r>
                        <a:rPr lang="en-US" sz="1100" dirty="0" err="1">
                          <a:effectLst/>
                          <a:hlinkClick r:id="rId7"/>
                        </a:rPr>
                        <a:t>figcaption</a:t>
                      </a:r>
                      <a:r>
                        <a:rPr lang="en-US" sz="1100" dirty="0">
                          <a:effectLst/>
                          <a:hlinkClick r:id="rId7"/>
                        </a:rPr>
                        <a:t>&gt;</a:t>
                      </a:r>
                      <a:endParaRPr lang="en-US" sz="1100" dirty="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Defines a caption for a &lt;figure&gt; element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65318"/>
                  </a:ext>
                </a:extLst>
              </a:tr>
              <a:tr h="456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hlinkClick r:id="rId8"/>
                        </a:rPr>
                        <a:t>&lt;figure&gt;</a:t>
                      </a:r>
                      <a:endParaRPr lang="en-US" sz="1100" dirty="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Defines self-contained content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468247"/>
                  </a:ext>
                </a:extLst>
              </a:tr>
              <a:tr h="456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  <a:hlinkClick r:id="rId9"/>
                        </a:rPr>
                        <a:t>&lt;footer&gt;</a:t>
                      </a:r>
                      <a:endParaRPr lang="en-US" sz="1100" dirty="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Defines a footer for a document or section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597964"/>
                  </a:ext>
                </a:extLst>
              </a:tr>
              <a:tr h="456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0"/>
                        </a:rPr>
                        <a:t>&lt;header&gt;</a:t>
                      </a:r>
                      <a:endParaRPr lang="en-US" sz="110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Defines a header for a document or section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843762"/>
                  </a:ext>
                </a:extLst>
              </a:tr>
              <a:tr h="456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1"/>
                        </a:rPr>
                        <a:t>&lt;main&gt;</a:t>
                      </a:r>
                      <a:endParaRPr lang="en-US" sz="1100">
                        <a:effectLst/>
                      </a:endParaRPr>
                    </a:p>
                  </a:txBody>
                  <a:tcPr marL="60351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Defines the main content of a document</a:t>
                      </a:r>
                    </a:p>
                  </a:txBody>
                  <a:tcPr marL="30176" marR="30176" marT="30176" marB="3017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31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88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5F528B-A446-4870-AE02-7A6183D33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78206"/>
              </p:ext>
            </p:extLst>
          </p:nvPr>
        </p:nvGraphicFramePr>
        <p:xfrm>
          <a:off x="82193" y="0"/>
          <a:ext cx="12000214" cy="6760391"/>
        </p:xfrm>
        <a:graphic>
          <a:graphicData uri="http://schemas.openxmlformats.org/drawingml/2006/table">
            <a:tbl>
              <a:tblPr/>
              <a:tblGrid>
                <a:gridCol w="6000107">
                  <a:extLst>
                    <a:ext uri="{9D8B030D-6E8A-4147-A177-3AD203B41FA5}">
                      <a16:colId xmlns:a16="http://schemas.microsoft.com/office/drawing/2014/main" val="3783602211"/>
                    </a:ext>
                  </a:extLst>
                </a:gridCol>
                <a:gridCol w="6000107">
                  <a:extLst>
                    <a:ext uri="{9D8B030D-6E8A-4147-A177-3AD203B41FA5}">
                      <a16:colId xmlns:a16="http://schemas.microsoft.com/office/drawing/2014/main" val="2854263920"/>
                    </a:ext>
                  </a:extLst>
                </a:gridCol>
              </a:tblGrid>
              <a:tr h="551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2"/>
                        </a:rPr>
                        <a:t>&lt;mark&gt;</a:t>
                      </a:r>
                      <a:endParaRPr lang="en-US" sz="100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marked/highlighted text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995974"/>
                  </a:ext>
                </a:extLst>
              </a:tr>
              <a:tr h="784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3"/>
                        </a:rPr>
                        <a:t>&lt;meter&gt;</a:t>
                      </a:r>
                      <a:endParaRPr lang="en-US" sz="100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a scalar measurement within a known range (a gauge)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94806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4"/>
                        </a:rPr>
                        <a:t>&lt;nav&gt;</a:t>
                      </a:r>
                      <a:endParaRPr lang="en-US" sz="100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navigation links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246756"/>
                  </a:ext>
                </a:extLst>
              </a:tr>
              <a:tr h="551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5"/>
                        </a:rPr>
                        <a:t>&lt;progress&gt;</a:t>
                      </a:r>
                      <a:endParaRPr lang="en-US" sz="100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Represents the progress of a task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2327"/>
                  </a:ext>
                </a:extLst>
              </a:tr>
              <a:tr h="784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6"/>
                        </a:rPr>
                        <a:t>&lt;rp&gt;</a:t>
                      </a:r>
                      <a:endParaRPr lang="en-US" sz="100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what to show in browsers that do not support ruby annotations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67775"/>
                  </a:ext>
                </a:extLst>
              </a:tr>
              <a:tr h="10172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7"/>
                        </a:rPr>
                        <a:t>&lt;rt&gt;</a:t>
                      </a:r>
                      <a:endParaRPr lang="en-US" sz="100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an explanation/pronunciation of characters (for East Asian typography)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932178"/>
                  </a:ext>
                </a:extLst>
              </a:tr>
              <a:tr h="78411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8"/>
                        </a:rPr>
                        <a:t>&lt;ruby&gt;</a:t>
                      </a:r>
                      <a:endParaRPr lang="en-US" sz="100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a ruby annotation (for East Asian typography)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409894"/>
                  </a:ext>
                </a:extLst>
              </a:tr>
              <a:tr h="551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9"/>
                        </a:rPr>
                        <a:t>&lt;section&gt;</a:t>
                      </a:r>
                      <a:endParaRPr lang="en-US" sz="100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a section in a document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46126"/>
                  </a:ext>
                </a:extLst>
              </a:tr>
              <a:tr h="551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0"/>
                        </a:rPr>
                        <a:t>&lt;summary&gt;</a:t>
                      </a:r>
                      <a:endParaRPr lang="en-US" sz="100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a visible heading for a &lt;details&gt; element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37435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hlinkClick r:id="rId11"/>
                        </a:rPr>
                        <a:t>&lt;time&gt;</a:t>
                      </a:r>
                      <a:endParaRPr lang="en-US" sz="1000" dirty="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Defines a date/time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2298"/>
                  </a:ext>
                </a:extLst>
              </a:tr>
              <a:tr h="551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hlinkClick r:id="rId12"/>
                        </a:rPr>
                        <a:t>&lt;</a:t>
                      </a:r>
                      <a:r>
                        <a:rPr lang="en-US" sz="1000" dirty="0" err="1">
                          <a:effectLst/>
                          <a:hlinkClick r:id="rId12"/>
                        </a:rPr>
                        <a:t>wbr</a:t>
                      </a:r>
                      <a:r>
                        <a:rPr lang="en-US" sz="1000" dirty="0">
                          <a:effectLst/>
                          <a:hlinkClick r:id="rId12"/>
                        </a:rPr>
                        <a:t>&gt;</a:t>
                      </a:r>
                      <a:endParaRPr lang="en-US" sz="1000" dirty="0">
                        <a:effectLst/>
                      </a:endParaRPr>
                    </a:p>
                  </a:txBody>
                  <a:tcPr marL="55431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Defines a possible line-break</a:t>
                      </a:r>
                    </a:p>
                  </a:txBody>
                  <a:tcPr marL="27716" marR="27716" marT="27716" marB="27716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2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1940</Words>
  <Application>Microsoft Office PowerPoint</Application>
  <PresentationFormat>Widescreen</PresentationFormat>
  <Paragraphs>352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HTML5 Introduction </vt:lpstr>
      <vt:lpstr>New HTML5 APIs (Application Programming Interfaces)</vt:lpstr>
      <vt:lpstr>Semantic Elements</vt:lpstr>
      <vt:lpstr>Removed Elements in HTML5</vt:lpstr>
      <vt:lpstr>HTML History</vt:lpstr>
      <vt:lpstr>Add New Elements to HTML</vt:lpstr>
      <vt:lpstr>Example</vt:lpstr>
      <vt:lpstr>New Elements in HTML5</vt:lpstr>
      <vt:lpstr>PowerPoint Presentation</vt:lpstr>
      <vt:lpstr>New Input Types </vt:lpstr>
      <vt:lpstr>Web learning page</vt:lpstr>
      <vt:lpstr>HTML5 Browser Support</vt:lpstr>
      <vt:lpstr>Define Semantic Elements as Block Elements</vt:lpstr>
      <vt:lpstr>What are Semantic Elements?</vt:lpstr>
      <vt:lpstr>New Semantic Elements in HTML5</vt:lpstr>
      <vt:lpstr>HTML5 - New Attribute Syntax</vt:lpstr>
      <vt:lpstr>Migration from HTML4 to HTML5</vt:lpstr>
      <vt:lpstr>PowerPoint Presentation</vt:lpstr>
      <vt:lpstr>New Media Elements</vt:lpstr>
      <vt:lpstr>Video</vt:lpstr>
      <vt:lpstr>SVG </vt:lpstr>
      <vt:lpstr>Example</vt:lpstr>
      <vt:lpstr>PowerPoint Presentation</vt:lpstr>
      <vt:lpstr>Concave</vt:lpstr>
      <vt:lpstr>PowerPoint Presentation</vt:lpstr>
      <vt:lpstr>Example</vt:lpstr>
      <vt:lpstr>Video tag </vt:lpstr>
      <vt:lpstr>HTML5 Geolocation</vt:lpstr>
      <vt:lpstr>CSS 3</vt:lpstr>
      <vt:lpstr>PowerPoint Presentation</vt:lpstr>
      <vt:lpstr>PowerPoint Presentation</vt:lpstr>
      <vt:lpstr>For the 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 Introduction </dc:title>
  <dc:creator>zaheer Ahmed</dc:creator>
  <cp:lastModifiedBy>zaheer Ahmed</cp:lastModifiedBy>
  <cp:revision>80</cp:revision>
  <dcterms:created xsi:type="dcterms:W3CDTF">2019-10-28T05:53:51Z</dcterms:created>
  <dcterms:modified xsi:type="dcterms:W3CDTF">2019-12-06T06:33:55Z</dcterms:modified>
</cp:coreProperties>
</file>