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B57C-6CBB-4DE0-99DD-C5EBE0625F0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9EE-F1B2-4661-B245-4CACC138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B57C-6CBB-4DE0-99DD-C5EBE0625F0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9EE-F1B2-4661-B245-4CACC138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B57C-6CBB-4DE0-99DD-C5EBE0625F0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9EE-F1B2-4661-B245-4CACC138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0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B57C-6CBB-4DE0-99DD-C5EBE0625F0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9EE-F1B2-4661-B245-4CACC138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9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B57C-6CBB-4DE0-99DD-C5EBE0625F0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9EE-F1B2-4661-B245-4CACC138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5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B57C-6CBB-4DE0-99DD-C5EBE0625F0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9EE-F1B2-4661-B245-4CACC138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B57C-6CBB-4DE0-99DD-C5EBE0625F0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9EE-F1B2-4661-B245-4CACC138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B57C-6CBB-4DE0-99DD-C5EBE0625F0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9EE-F1B2-4661-B245-4CACC138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B57C-6CBB-4DE0-99DD-C5EBE0625F0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9EE-F1B2-4661-B245-4CACC138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1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B57C-6CBB-4DE0-99DD-C5EBE0625F0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9EE-F1B2-4661-B245-4CACC138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0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B57C-6CBB-4DE0-99DD-C5EBE0625F0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D9EE-F1B2-4661-B245-4CACC138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2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B57C-6CBB-4DE0-99DD-C5EBE0625F0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2D9EE-F1B2-4661-B245-4CACC138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Block Element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List Table div spam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&lt;title&gt;HTML Definition List&lt;/title&gt;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&lt;dl&gt;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&gt;&lt;b&gt;HTML&lt;/b&gt;&lt;/</a:t>
            </a:r>
            <a:r>
              <a:rPr lang="en-US" dirty="0" err="1"/>
              <a:t>dt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dd</a:t>
            </a:r>
            <a:r>
              <a:rPr lang="en-US" dirty="0"/>
              <a:t>&gt;This stands for Hyper Text Markup Language&lt;/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&gt;&lt;b&gt;HTTP&lt;/b&gt;&lt;/</a:t>
            </a:r>
            <a:r>
              <a:rPr lang="en-US" dirty="0" err="1"/>
              <a:t>dt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dd</a:t>
            </a:r>
            <a:r>
              <a:rPr lang="en-US" dirty="0"/>
              <a:t>&gt;This stands for Hyper Text Transfer Protocol&lt;/</a:t>
            </a:r>
            <a:r>
              <a:rPr lang="en-US" dirty="0" err="1"/>
              <a:t>dd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&lt;/dl&gt;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4880"/>
              </p:ext>
            </p:extLst>
          </p:nvPr>
        </p:nvGraphicFramePr>
        <p:xfrm>
          <a:off x="7151427" y="869791"/>
          <a:ext cx="4714543" cy="3320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543"/>
              </a:tblGrid>
              <a:tr h="3320072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 Put</a:t>
                      </a:r>
                    </a:p>
                    <a:p>
                      <a:endParaRPr lang="en-US" sz="1800" b="1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 stands for Hyper Text Markup Language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HTTP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 stands for Hyper Text Transfer Protocol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21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HTML tables allow web authors to arrange data like text, images, links, other tables, etc. </a:t>
            </a:r>
            <a:r>
              <a:rPr lang="en-US" dirty="0" smtClean="0"/>
              <a:t>into rows </a:t>
            </a:r>
            <a:r>
              <a:rPr lang="en-US" dirty="0"/>
              <a:t>and columns of </a:t>
            </a:r>
            <a:r>
              <a:rPr lang="en-US" dirty="0" smtClean="0"/>
              <a:t>cells. The </a:t>
            </a:r>
            <a:r>
              <a:rPr lang="en-US" dirty="0"/>
              <a:t>HTML tables are created using the </a:t>
            </a:r>
            <a:r>
              <a:rPr lang="en-US" b="1" dirty="0"/>
              <a:t>&lt;table&gt; </a:t>
            </a:r>
            <a:r>
              <a:rPr lang="en-US" dirty="0"/>
              <a:t>tag in which the </a:t>
            </a:r>
            <a:r>
              <a:rPr lang="en-US" b="1" dirty="0"/>
              <a:t>&lt;</a:t>
            </a:r>
            <a:r>
              <a:rPr lang="en-US" b="1" dirty="0" err="1"/>
              <a:t>tr</a:t>
            </a:r>
            <a:r>
              <a:rPr lang="en-US" b="1" dirty="0"/>
              <a:t>&gt; </a:t>
            </a:r>
            <a:r>
              <a:rPr lang="en-US" dirty="0"/>
              <a:t>tag is used to create </a:t>
            </a:r>
            <a:r>
              <a:rPr lang="en-US" dirty="0" smtClean="0"/>
              <a:t>table rows </a:t>
            </a:r>
            <a:r>
              <a:rPr lang="en-US" dirty="0"/>
              <a:t>and </a:t>
            </a:r>
            <a:r>
              <a:rPr lang="en-US" b="1" dirty="0"/>
              <a:t>&lt;td&gt; </a:t>
            </a:r>
            <a:r>
              <a:rPr lang="en-US" dirty="0"/>
              <a:t>tag is used to create data cells.</a:t>
            </a:r>
          </a:p>
        </p:txBody>
      </p:sp>
    </p:spTree>
    <p:extLst>
      <p:ext uri="{BB962C8B-B14F-4D97-AF65-F5344CB8AC3E}">
        <p14:creationId xmlns:p14="http://schemas.microsoft.com/office/powerpoint/2010/main" val="33726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1351128"/>
            <a:ext cx="10657764" cy="514520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Tables&lt;/title&gt;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&lt;table border="1"&gt;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&lt;td&gt;Row 1, Colum n 1&lt;/td&gt;</a:t>
            </a:r>
          </a:p>
          <a:p>
            <a:r>
              <a:rPr lang="en-US" dirty="0"/>
              <a:t>&lt;td&gt;Row 1, Colum n 2&lt;/td&gt;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&lt;td&gt;Row 2, Colum n 1&lt;/td&gt;</a:t>
            </a:r>
          </a:p>
          <a:p>
            <a:r>
              <a:rPr lang="en-US" dirty="0"/>
              <a:t>&lt;td&gt;Row 2, Colum n 2&lt;/td&gt;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805" y="1337149"/>
            <a:ext cx="5572328" cy="25865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53135" y="3972425"/>
            <a:ext cx="8120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DejaVuSans"/>
              </a:rPr>
              <a:t>Here </a:t>
            </a:r>
            <a:r>
              <a:rPr lang="en-US" b="1" dirty="0">
                <a:latin typeface="DejaVuSans-Bold"/>
              </a:rPr>
              <a:t>border </a:t>
            </a:r>
            <a:r>
              <a:rPr lang="en-US" dirty="0">
                <a:latin typeface="DejaVuSans"/>
              </a:rPr>
              <a:t>is an attribute of &lt;table&gt; tag and it is used to put a border across all the cells. If </a:t>
            </a:r>
            <a:r>
              <a:rPr lang="en-US" dirty="0" smtClean="0">
                <a:latin typeface="DejaVuSans"/>
              </a:rPr>
              <a:t>you do </a:t>
            </a:r>
            <a:r>
              <a:rPr lang="en-US" dirty="0">
                <a:latin typeface="DejaVuSans"/>
              </a:rPr>
              <a:t>not need a border then you can </a:t>
            </a:r>
            <a:r>
              <a:rPr lang="en-US" dirty="0" smtClean="0">
                <a:latin typeface="DejaVuSans"/>
              </a:rPr>
              <a:t>use border</a:t>
            </a:r>
            <a:r>
              <a:rPr lang="en-US" dirty="0">
                <a:latin typeface="DejaVuSans"/>
              </a:rPr>
              <a:t>="0".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8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All the HTML elements can be categorized into two categories </a:t>
            </a:r>
            <a:r>
              <a:rPr lang="en-US" b="1" i="1" dirty="0"/>
              <a:t>a </a:t>
            </a:r>
            <a:r>
              <a:rPr lang="en-US" dirty="0"/>
              <a:t>Block Level Elements </a:t>
            </a:r>
            <a:r>
              <a:rPr lang="en-US" b="1" i="1" dirty="0"/>
              <a:t>b </a:t>
            </a:r>
            <a:r>
              <a:rPr lang="en-US" dirty="0" smtClean="0"/>
              <a:t>Inline Elements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Block Elements</a:t>
            </a:r>
          </a:p>
          <a:p>
            <a:pPr marL="0" indent="0">
              <a:buNone/>
            </a:pPr>
            <a:r>
              <a:rPr lang="en-US" dirty="0"/>
              <a:t>Block elements appear on the screen as if they have a line break before and after them. For</a:t>
            </a:r>
          </a:p>
          <a:p>
            <a:pPr marL="0" indent="0">
              <a:buNone/>
            </a:pPr>
            <a:r>
              <a:rPr lang="pt-BR" dirty="0"/>
              <a:t>example the &lt;p&gt;, &lt;h1&gt;, &lt;h2&gt;, &lt;h3&gt;, &lt;h4&gt;, &lt;h5&gt;, &lt;h6&gt;, &lt;ul&gt;, &lt;ol&gt;, &lt;dl&gt;, &lt;pre&gt;, &lt;hr /&gt;,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blockquote</a:t>
            </a:r>
            <a:r>
              <a:rPr lang="en-US" dirty="0"/>
              <a:t>&gt;, and &lt;address&gt; elements are all block level elements. They all start on their </a:t>
            </a:r>
            <a:r>
              <a:rPr lang="en-US" dirty="0" smtClean="0"/>
              <a:t>own new </a:t>
            </a:r>
            <a:r>
              <a:rPr lang="en-US" dirty="0"/>
              <a:t>line, and anything that follows them appears on its own new line.</a:t>
            </a:r>
          </a:p>
          <a:p>
            <a:pPr marL="0" indent="0">
              <a:buNone/>
            </a:pPr>
            <a:r>
              <a:rPr lang="en-US" b="1" dirty="0"/>
              <a:t>Inline Elements</a:t>
            </a:r>
          </a:p>
          <a:p>
            <a:pPr marL="0" indent="0">
              <a:buNone/>
            </a:pPr>
            <a:r>
              <a:rPr lang="en-US" dirty="0"/>
              <a:t>Inline elements, on the other hand, can appear within sentences and do not have to appear on </a:t>
            </a:r>
            <a:r>
              <a:rPr lang="en-US" dirty="0" smtClean="0"/>
              <a:t>a new </a:t>
            </a:r>
            <a:r>
              <a:rPr lang="en-US" dirty="0"/>
              <a:t>line of their own. The &lt;b&gt;, &lt;</a:t>
            </a:r>
            <a:r>
              <a:rPr lang="en-US" dirty="0" err="1"/>
              <a:t>i</a:t>
            </a:r>
            <a:r>
              <a:rPr lang="en-US" dirty="0"/>
              <a:t>&gt;, &lt;u&gt;, &lt;</a:t>
            </a:r>
            <a:r>
              <a:rPr lang="en-US" dirty="0" err="1"/>
              <a:t>em</a:t>
            </a:r>
            <a:r>
              <a:rPr lang="en-US" dirty="0"/>
              <a:t>&gt;, &lt;strong&gt;, &lt;sup&gt;, &lt;sub&gt;, &lt;big&gt;, &lt;small&gt;,</a:t>
            </a:r>
          </a:p>
          <a:p>
            <a:pPr marL="0" indent="0">
              <a:buNone/>
            </a:pPr>
            <a:r>
              <a:rPr lang="en-US" dirty="0"/>
              <a:t>&lt;li&gt;, &lt;ins&gt;, &lt;del&gt;, &lt;code&gt;, &lt;cite&gt;, &lt;</a:t>
            </a:r>
            <a:r>
              <a:rPr lang="en-US" dirty="0" err="1"/>
              <a:t>dfn</a:t>
            </a:r>
            <a:r>
              <a:rPr lang="en-US" dirty="0"/>
              <a:t>&gt;, &lt;</a:t>
            </a:r>
            <a:r>
              <a:rPr lang="en-US" dirty="0" err="1"/>
              <a:t>kbd</a:t>
            </a:r>
            <a:r>
              <a:rPr lang="en-US" dirty="0"/>
              <a:t>&gt;, and &lt;</a:t>
            </a:r>
            <a:r>
              <a:rPr lang="en-US" dirty="0" err="1"/>
              <a:t>var</a:t>
            </a:r>
            <a:r>
              <a:rPr lang="en-US" dirty="0"/>
              <a:t>&gt; elements are all inline elements.</a:t>
            </a:r>
          </a:p>
        </p:txBody>
      </p:sp>
    </p:spTree>
    <p:extLst>
      <p:ext uri="{BB962C8B-B14F-4D97-AF65-F5344CB8AC3E}">
        <p14:creationId xmlns:p14="http://schemas.microsoft.com/office/powerpoint/2010/main" val="104957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Grouping 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important tags which we use very frequently to group various other HTML tags </a:t>
            </a:r>
            <a:r>
              <a:rPr lang="en-US" i="1" dirty="0" smtClean="0"/>
              <a:t>I </a:t>
            </a:r>
            <a:r>
              <a:rPr lang="sv-SE" dirty="0" smtClean="0"/>
              <a:t>&lt;div</a:t>
            </a:r>
            <a:r>
              <a:rPr lang="sv-SE" dirty="0"/>
              <a:t>&gt; tag and </a:t>
            </a:r>
            <a:r>
              <a:rPr lang="sv-SE" i="1" dirty="0"/>
              <a:t>ii </a:t>
            </a:r>
            <a:r>
              <a:rPr lang="sv-SE" dirty="0"/>
              <a:t>&lt;span&gt; tag</a:t>
            </a:r>
          </a:p>
          <a:p>
            <a:pPr marL="0" indent="0">
              <a:buNone/>
            </a:pPr>
            <a:r>
              <a:rPr lang="en-US" b="1" dirty="0"/>
              <a:t>The &lt;div&gt; tag</a:t>
            </a:r>
          </a:p>
          <a:p>
            <a:pPr marL="0" indent="0">
              <a:buNone/>
            </a:pPr>
            <a:r>
              <a:rPr lang="en-US" dirty="0"/>
              <a:t>This is the very important block level tag which plays a big role in grouping various other </a:t>
            </a:r>
            <a:r>
              <a:rPr lang="en-US" dirty="0" smtClean="0"/>
              <a:t>HTML tags </a:t>
            </a:r>
            <a:r>
              <a:rPr lang="en-US" dirty="0"/>
              <a:t>and applying CSS on group of elements. Even now &lt;div&gt; tag can be used to create </a:t>
            </a:r>
            <a:r>
              <a:rPr lang="en-US" dirty="0" smtClean="0"/>
              <a:t>webpage layout </a:t>
            </a:r>
            <a:r>
              <a:rPr lang="en-US" dirty="0"/>
              <a:t>where we define different parts </a:t>
            </a:r>
            <a:r>
              <a:rPr lang="en-US" i="1" dirty="0"/>
              <a:t>Left</a:t>
            </a:r>
            <a:r>
              <a:rPr lang="en-US" dirty="0"/>
              <a:t>, </a:t>
            </a:r>
            <a:r>
              <a:rPr lang="en-US" i="1" dirty="0"/>
              <a:t>Right</a:t>
            </a:r>
            <a:r>
              <a:rPr lang="en-US" dirty="0"/>
              <a:t>, </a:t>
            </a:r>
            <a:r>
              <a:rPr lang="en-US" i="1" dirty="0" smtClean="0"/>
              <a:t>Topic </a:t>
            </a:r>
            <a:r>
              <a:rPr lang="en-US" dirty="0"/>
              <a:t>of the page using &lt;div&gt; tag. This tag </a:t>
            </a:r>
            <a:r>
              <a:rPr lang="en-US" dirty="0" smtClean="0"/>
              <a:t>does not </a:t>
            </a:r>
            <a:r>
              <a:rPr lang="en-US" dirty="0"/>
              <a:t>provide any visual change on the block but this has more meaning when it is used with CSS.</a:t>
            </a:r>
          </a:p>
        </p:txBody>
      </p:sp>
    </p:spTree>
    <p:extLst>
      <p:ext uri="{BB962C8B-B14F-4D97-AF65-F5344CB8AC3E}">
        <p14:creationId xmlns:p14="http://schemas.microsoft.com/office/powerpoint/2010/main" val="414054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&lt;div&gt;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&lt;div&gt; element is a </a:t>
            </a:r>
            <a:r>
              <a:rPr lang="en-US" b="1" dirty="0"/>
              <a:t>block-level element</a:t>
            </a:r>
            <a:r>
              <a:rPr lang="en-US" dirty="0"/>
              <a:t> that is often used as a container for other HTML elements.</a:t>
            </a:r>
          </a:p>
          <a:p>
            <a:r>
              <a:rPr lang="en-US" dirty="0"/>
              <a:t>The &lt;div&gt; element has no required attributes, but </a:t>
            </a:r>
            <a:r>
              <a:rPr lang="en-US" b="1" dirty="0"/>
              <a:t>style</a:t>
            </a:r>
            <a:r>
              <a:rPr lang="en-US" dirty="0"/>
              <a:t> and </a:t>
            </a:r>
            <a:r>
              <a:rPr lang="en-US" b="1" dirty="0"/>
              <a:t>class</a:t>
            </a:r>
            <a:r>
              <a:rPr lang="en-US" dirty="0"/>
              <a:t> are common.</a:t>
            </a:r>
          </a:p>
          <a:p>
            <a:r>
              <a:rPr lang="en-US" dirty="0"/>
              <a:t>When used together with CSS, the &lt;div&gt; element can be used to style blocks of content: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1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&lt;div style="</a:t>
            </a:r>
            <a:r>
              <a:rPr lang="en-US" dirty="0" err="1"/>
              <a:t>background-color:black</a:t>
            </a:r>
            <a:r>
              <a:rPr lang="en-US" dirty="0"/>
              <a:t>; </a:t>
            </a:r>
            <a:r>
              <a:rPr lang="en-US" dirty="0" err="1"/>
              <a:t>color:white</a:t>
            </a:r>
            <a:r>
              <a:rPr lang="en-US" dirty="0"/>
              <a:t>; padding:20px;"&gt;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&lt;h2&gt;London&lt;/h2&gt;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&lt;p&gt;London is the capital city of England. It is the most populous city in the United Kingdom, with a metropolitan area of over 13 million inhabitants.&lt;/p&gt;</a:t>
            </a:r>
          </a:p>
          <a:p>
            <a:pPr marL="0" indent="0">
              <a:buNone/>
            </a:pPr>
            <a:r>
              <a:rPr lang="en-US" dirty="0"/>
              <a:t>&lt;p&gt;Standing on the River Thames, London has been a major settlement for two millennia, its history going back to its founding by the Romans, who named it </a:t>
            </a:r>
            <a:r>
              <a:rPr lang="en-US" dirty="0" err="1"/>
              <a:t>Londinium</a:t>
            </a:r>
            <a:r>
              <a:rPr lang="en-US" dirty="0"/>
              <a:t>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&lt;/div&gt;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9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364" y="2323476"/>
            <a:ext cx="8912556" cy="35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Website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websites have put their content in multiple columns (formatted like a magazine or newspaper).</a:t>
            </a:r>
          </a:p>
          <a:p>
            <a:r>
              <a:rPr lang="en-US" dirty="0"/>
              <a:t>Multiple columns are created by using &lt;div&gt; or &lt;table&gt; elements. CSS are used to position elements, or to create backgrounds or colorful look for the pages.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HTML Layouts - Using &lt;div&gt;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div element is a block level element used for grouping HTML elements.</a:t>
            </a:r>
          </a:p>
          <a:p>
            <a:r>
              <a:rPr lang="en-US" dirty="0"/>
              <a:t>The following example uses five div elements to create a multiple column layout, creating the same result as in the previous example: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offers web authors three ways for specifying lists of information. All lists must contain one or</a:t>
            </a:r>
          </a:p>
          <a:p>
            <a:r>
              <a:rPr lang="en-US" dirty="0" smtClean="0"/>
              <a:t>more list elements. Lists may contain: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 </a:t>
            </a:r>
            <a:r>
              <a:rPr lang="en-US" dirty="0" smtClean="0"/>
              <a:t>- An unordered list. This will list items using plain bullets.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 </a:t>
            </a:r>
            <a:r>
              <a:rPr lang="en-US" dirty="0" smtClean="0"/>
              <a:t>- An ordered list. This will use different schemes of numbers to list your items.</a:t>
            </a:r>
          </a:p>
          <a:p>
            <a:r>
              <a:rPr lang="en-US" b="1" dirty="0" smtClean="0"/>
              <a:t>&lt;dl&gt; </a:t>
            </a:r>
            <a:r>
              <a:rPr lang="en-US" dirty="0" smtClean="0"/>
              <a:t>- A definition list. This arranges your items in the same way as they are arranged in a dictionary.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55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124"/>
            <a:ext cx="10515600" cy="5514976"/>
          </a:xfrm>
        </p:spPr>
        <p:txBody>
          <a:bodyPr>
            <a:noAutofit/>
          </a:bodyPr>
          <a:lstStyle/>
          <a:p>
            <a:r>
              <a:rPr lang="en-US" sz="1600" dirty="0"/>
              <a:t>&lt;!DOCTYPE html&gt;</a:t>
            </a:r>
            <a:br>
              <a:rPr lang="en-US" sz="1600" dirty="0"/>
            </a:br>
            <a:r>
              <a:rPr lang="en-US" sz="1600" dirty="0"/>
              <a:t>&lt;html&gt;</a:t>
            </a:r>
            <a:br>
              <a:rPr lang="en-US" sz="1600" dirty="0"/>
            </a:br>
            <a:r>
              <a:rPr lang="en-US" sz="1600" dirty="0"/>
              <a:t>&lt;body&gt;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&lt;div id="container" style="width:500px"&gt;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&lt;div id="header" style="background-color:#FFA500;"&gt;</a:t>
            </a:r>
            <a:br>
              <a:rPr lang="en-US" sz="1600" dirty="0"/>
            </a:br>
            <a:r>
              <a:rPr lang="en-US" sz="1600" dirty="0"/>
              <a:t>&lt;h1 style="margin-bottom:0;"&gt;Main Title of Web Page&lt;/h1&gt;&lt;/div&gt;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&lt;div id="menu" style="background-color:#FFD700;height:200px;width:100px</a:t>
            </a:r>
            <a:r>
              <a:rPr lang="en-US" sz="1600" dirty="0">
                <a:solidFill>
                  <a:srgbClr val="FF0000"/>
                </a:solidFill>
              </a:rPr>
              <a:t>;float:left</a:t>
            </a:r>
            <a:r>
              <a:rPr lang="en-US" sz="1600" dirty="0"/>
              <a:t>;"&gt;</a:t>
            </a:r>
            <a:br>
              <a:rPr lang="en-US" sz="1600" dirty="0"/>
            </a:br>
            <a:r>
              <a:rPr lang="en-US" sz="1600" dirty="0"/>
              <a:t>&lt;b&gt;Menu&lt;/b&gt;&lt;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HTML&lt;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CSS&lt;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JavaScript&lt;/div&gt;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&lt;div id="content" style="background-color</a:t>
            </a:r>
            <a:r>
              <a:rPr lang="en-US" sz="1600"/>
              <a:t>:#</a:t>
            </a:r>
            <a:r>
              <a:rPr lang="en-US" sz="1600" smtClean="0"/>
              <a:t>EEEEEE;height:200px;width:400px;</a:t>
            </a:r>
            <a:r>
              <a:rPr lang="en-US" sz="1600" smtClean="0">
                <a:solidFill>
                  <a:srgbClr val="FF0000"/>
                </a:solidFill>
              </a:rPr>
              <a:t>float:right</a:t>
            </a:r>
            <a:r>
              <a:rPr lang="en-US" sz="1600" smtClean="0"/>
              <a:t>;"&gt;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Content goes here&lt;/div&gt;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&lt;div id="footer" style="background-color:#FFA500;</a:t>
            </a:r>
            <a:r>
              <a:rPr lang="en-US" sz="1600" dirty="0">
                <a:solidFill>
                  <a:srgbClr val="FF0000"/>
                </a:solidFill>
              </a:rPr>
              <a:t>clear:both</a:t>
            </a:r>
            <a:r>
              <a:rPr lang="en-US" sz="1600" dirty="0"/>
              <a:t>;text-align:center;"&gt;</a:t>
            </a:r>
            <a:br>
              <a:rPr lang="en-US" sz="1600" dirty="0"/>
            </a:br>
            <a:r>
              <a:rPr lang="en-US" sz="1600" dirty="0"/>
              <a:t>Copyright © W3Schools.com&lt;/div&gt;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&lt;/div&gt;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&lt;/body&gt;</a:t>
            </a:r>
            <a:br>
              <a:rPr lang="en-US" sz="1600" dirty="0"/>
            </a:br>
            <a:r>
              <a:rPr lang="en-US" sz="1600" dirty="0"/>
              <a:t>&lt;/html&gt;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509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222500" y="1816099"/>
          <a:ext cx="8763000" cy="4508499"/>
        </p:xfrm>
        <a:graphic>
          <a:graphicData uri="http://schemas.openxmlformats.org/drawingml/2006/table">
            <a:tbl>
              <a:tblPr firstRow="1" firstCol="1" bandRow="1"/>
              <a:tblGrid>
                <a:gridCol w="1752600"/>
                <a:gridCol w="7010400"/>
              </a:tblGrid>
              <a:tr h="61642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Main Title of Web Page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70711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Menu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 goes here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32136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Copyright © W3Schools.com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Layouts - Using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way of creating layouts is by using the HTML &lt;table&gt; tag.</a:t>
            </a:r>
          </a:p>
          <a:p>
            <a:r>
              <a:rPr lang="en-US" dirty="0"/>
              <a:t>Multiple columns are created by using &lt;div&gt; or &lt;table&gt; elements. CSS are used to position elements, or to create backgrounds or colorful look for the pages.</a:t>
            </a:r>
          </a:p>
          <a:p>
            <a:r>
              <a:rPr lang="en-US" dirty="0"/>
              <a:t>The following example uses a table with 3 rows and 2 columns - the first and last row spans both columns using the </a:t>
            </a:r>
            <a:r>
              <a:rPr lang="en-US" dirty="0" err="1"/>
              <a:t>colspan</a:t>
            </a:r>
            <a:r>
              <a:rPr lang="en-US" dirty="0"/>
              <a:t> attribute: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0" y="0"/>
            <a:ext cx="10515600" cy="939799"/>
          </a:xfrm>
        </p:spPr>
        <p:txBody>
          <a:bodyPr/>
          <a:lstStyle/>
          <a:p>
            <a:pPr algn="ctr"/>
            <a:r>
              <a:rPr lang="en-US" b="1" dirty="0"/>
              <a:t>E</a:t>
            </a:r>
            <a:r>
              <a:rPr lang="en-US" b="1" dirty="0" smtClean="0"/>
              <a:t>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660400"/>
            <a:ext cx="10795000" cy="5829300"/>
          </a:xfrm>
        </p:spPr>
        <p:txBody>
          <a:bodyPr>
            <a:noAutofit/>
          </a:bodyPr>
          <a:lstStyle/>
          <a:p>
            <a:pPr lvl="2"/>
            <a:r>
              <a:rPr lang="en-US" sz="1600" dirty="0"/>
              <a:t>&lt;!DOCTYPE html&gt;</a:t>
            </a:r>
            <a:br>
              <a:rPr lang="en-US" sz="1600" dirty="0"/>
            </a:br>
            <a:r>
              <a:rPr lang="en-US" sz="1600" dirty="0"/>
              <a:t>&lt;html&gt;</a:t>
            </a:r>
            <a:br>
              <a:rPr lang="en-US" sz="1600" dirty="0"/>
            </a:br>
            <a:r>
              <a:rPr lang="en-US" sz="1600" dirty="0"/>
              <a:t>&lt;body&gt;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&lt;table width="500" border="0"&gt;</a:t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&lt;td </a:t>
            </a:r>
            <a:r>
              <a:rPr lang="en-US" sz="1600" dirty="0" err="1"/>
              <a:t>colspan</a:t>
            </a:r>
            <a:r>
              <a:rPr lang="en-US" sz="1600" dirty="0"/>
              <a:t>="2" style="background-color:#FFA500;"&gt;</a:t>
            </a:r>
            <a:br>
              <a:rPr lang="en-US" sz="1600" dirty="0"/>
            </a:br>
            <a:r>
              <a:rPr lang="en-US" sz="1600" dirty="0"/>
              <a:t>&lt;h1&gt;Main Title of Web Page&lt;/h1&gt;</a:t>
            </a:r>
            <a:br>
              <a:rPr lang="en-US" sz="1600" dirty="0"/>
            </a:br>
            <a:r>
              <a:rPr lang="en-US" sz="1600" dirty="0"/>
              <a:t>&lt;/td&gt;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&lt;td style="background-color:#FFD700;width:100px;"&gt;</a:t>
            </a:r>
            <a:br>
              <a:rPr lang="en-US" sz="1600" dirty="0"/>
            </a:br>
            <a:r>
              <a:rPr lang="en-US" sz="1600" dirty="0"/>
              <a:t>&lt;b&gt;Menu&lt;/b&gt;&lt;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HTML&lt;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CSS&lt;</a:t>
            </a:r>
            <a:r>
              <a:rPr lang="en-US" sz="1600" dirty="0" err="1"/>
              <a:t>br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JavaScript</a:t>
            </a:r>
            <a:br>
              <a:rPr lang="en-US" sz="1600" dirty="0"/>
            </a:br>
            <a:r>
              <a:rPr lang="en-US" sz="1600" dirty="0"/>
              <a:t>&lt;/td&gt;</a:t>
            </a:r>
            <a:br>
              <a:rPr lang="en-US" sz="1600" dirty="0"/>
            </a:br>
            <a:r>
              <a:rPr lang="en-US" sz="1600" dirty="0"/>
              <a:t>&lt;td style="background-color:#EEEEEE;height:200px;width:400px;"&gt;</a:t>
            </a:r>
            <a:br>
              <a:rPr lang="en-US" sz="1600" dirty="0"/>
            </a:br>
            <a:r>
              <a:rPr lang="en-US" sz="1600" dirty="0"/>
              <a:t>Content goes here&lt;/td&gt;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&lt;td </a:t>
            </a:r>
            <a:r>
              <a:rPr lang="en-US" sz="1600" dirty="0" err="1"/>
              <a:t>colspan</a:t>
            </a:r>
            <a:r>
              <a:rPr lang="en-US" sz="1600" dirty="0"/>
              <a:t>="2" style="background-color:#FFA500;text-align:center;"&gt;</a:t>
            </a:r>
            <a:br>
              <a:rPr lang="en-US" sz="1600" dirty="0"/>
            </a:br>
            <a:r>
              <a:rPr lang="en-US" sz="1600" dirty="0"/>
              <a:t>Copyright © W3Schools.com&lt;/td&gt;</a:t>
            </a:r>
            <a:br>
              <a:rPr lang="en-US" sz="1600" dirty="0"/>
            </a:br>
            <a:r>
              <a:rPr lang="en-US" sz="1600" dirty="0"/>
              <a:t>&lt;/</a:t>
            </a:r>
            <a:r>
              <a:rPr lang="en-US" sz="1600" dirty="0" err="1"/>
              <a:t>tr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&lt;/table&gt;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&lt;/body&gt;</a:t>
            </a:r>
            <a:br>
              <a:rPr lang="en-US" sz="1600" dirty="0"/>
            </a:br>
            <a:r>
              <a:rPr lang="en-US" sz="1600" dirty="0"/>
              <a:t>&lt;/html&gt;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17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20800" y="2197100"/>
          <a:ext cx="10401300" cy="3733799"/>
        </p:xfrm>
        <a:graphic>
          <a:graphicData uri="http://schemas.openxmlformats.org/drawingml/2006/table">
            <a:tbl>
              <a:tblPr firstRow="1" firstCol="1" bandRow="1"/>
              <a:tblGrid>
                <a:gridCol w="2080260"/>
                <a:gridCol w="8321040"/>
              </a:tblGrid>
              <a:tr h="51050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</a:rPr>
                        <a:t>Main Title of Web Page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57152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Menu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 goes here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</a:tr>
              <a:tr h="26614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Copyright © W3Schools.com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81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algn="ctr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&lt;span&gt; </a:t>
            </a:r>
            <a:r>
              <a:rPr lang="en-US" b="1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&lt;span&gt; element is an inline element that can be used as a container for text.</a:t>
            </a:r>
          </a:p>
          <a:p>
            <a:r>
              <a:rPr lang="en-US" dirty="0"/>
              <a:t>The &lt;span&gt; element has no special meaning.</a:t>
            </a:r>
          </a:p>
          <a:p>
            <a:r>
              <a:rPr lang="en-US" dirty="0"/>
              <a:t>When used together with CSS, the &lt;span&gt; element can be used to set style attributes to parts of the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9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HTML &lt;span&gt; 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4500"/>
            <a:ext cx="8915400" cy="43561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&lt;p&gt;My mother has &lt;span style="</a:t>
            </a:r>
            <a:r>
              <a:rPr lang="en-US" dirty="0" err="1"/>
              <a:t>color:blue;font-weight:bold</a:t>
            </a:r>
            <a:r>
              <a:rPr lang="en-US" dirty="0"/>
              <a:t>"&gt;blue&lt;/span&gt; eyes and my father has &lt;span style="</a:t>
            </a:r>
            <a:r>
              <a:rPr lang="en-US" dirty="0" err="1"/>
              <a:t>color:darkolivegreen;font-weight:bold</a:t>
            </a:r>
            <a:r>
              <a:rPr lang="en-US" dirty="0"/>
              <a:t>"&gt;dark green&lt;/span&gt; eyes.&lt;/p&gt;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r>
              <a:rPr lang="en-US" b="1" dirty="0"/>
              <a:t>Out Put</a:t>
            </a:r>
            <a:endParaRPr lang="en-US" dirty="0"/>
          </a:p>
          <a:p>
            <a:r>
              <a:rPr lang="en-US" dirty="0"/>
              <a:t>My mother has </a:t>
            </a:r>
            <a:r>
              <a:rPr lang="en-US" b="1" dirty="0">
                <a:solidFill>
                  <a:srgbClr val="002060"/>
                </a:solidFill>
              </a:rPr>
              <a:t>blue</a:t>
            </a:r>
            <a:r>
              <a:rPr lang="en-US" dirty="0"/>
              <a:t> eyes and my father has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dark green</a:t>
            </a:r>
            <a:r>
              <a:rPr lang="en-US" dirty="0"/>
              <a:t> eyes.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2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CSS Box Model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 b="1"/>
          </a:p>
          <a:p>
            <a:pPr eaLnBrk="1" hangingPunct="1">
              <a:lnSpc>
                <a:spcPct val="80000"/>
              </a:lnSpc>
            </a:pPr>
            <a:endParaRPr lang="en-US" altLang="en-US" sz="1400"/>
          </a:p>
        </p:txBody>
      </p:sp>
      <p:pic>
        <p:nvPicPr>
          <p:cNvPr id="43012" name="Picture 6" descr="box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057400"/>
            <a:ext cx="6629400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3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CSS Box Model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/>
              <a:t>Margin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/>
              <a:t>Clears an area around the border. The margin does not have a background color, and it is completely transparent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/>
              <a:t>Border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/>
              <a:t>A border that lies around the padding and content. The border is affected by the background color of the box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/>
              <a:t>Padding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/>
              <a:t>Clears an area around the content. The padding is affected by the background color of the box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b="1"/>
              <a:t>Content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/>
              <a:t>The content of the box, where text and images appear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1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Unordered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88895"/>
            <a:ext cx="10748749" cy="506649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An unordered list is a collection of related items that have no special order or sequence. This list </a:t>
            </a:r>
            <a:r>
              <a:rPr lang="en-US" dirty="0" smtClean="0"/>
              <a:t>is created </a:t>
            </a:r>
            <a:r>
              <a:rPr lang="en-US" dirty="0"/>
              <a:t>by using HTML </a:t>
            </a:r>
            <a:r>
              <a:rPr lang="en-US" b="1" dirty="0"/>
              <a:t>&lt;</a:t>
            </a:r>
            <a:r>
              <a:rPr lang="en-US" b="1" dirty="0" err="1"/>
              <a:t>ul</a:t>
            </a:r>
            <a:r>
              <a:rPr lang="en-US" b="1" dirty="0"/>
              <a:t>&gt; </a:t>
            </a:r>
            <a:r>
              <a:rPr lang="en-US" dirty="0"/>
              <a:t>tag. Each item in the list is marked with a bullet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&lt;!DOCTYPE 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&lt;title&gt;HTML Unordered List&lt;/title&gt;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&lt;li&gt;Beetroot&lt;/li&gt;</a:t>
            </a:r>
          </a:p>
          <a:p>
            <a:pPr marL="0" indent="0">
              <a:buNone/>
            </a:pPr>
            <a:r>
              <a:rPr lang="en-US" dirty="0"/>
              <a:t>&lt;li&gt;Ginger&lt;/li&gt;</a:t>
            </a:r>
          </a:p>
          <a:p>
            <a:pPr marL="0" indent="0">
              <a:buNone/>
            </a:pPr>
            <a:r>
              <a:rPr lang="en-US" dirty="0"/>
              <a:t>&lt;li&gt;Potato&lt;/li&gt;</a:t>
            </a:r>
          </a:p>
          <a:p>
            <a:pPr marL="0" indent="0">
              <a:buNone/>
            </a:pPr>
            <a:r>
              <a:rPr lang="en-US" dirty="0"/>
              <a:t>&lt;li&gt;Radish&lt;/li&gt;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50643"/>
              </p:ext>
            </p:extLst>
          </p:nvPr>
        </p:nvGraphicFramePr>
        <p:xfrm>
          <a:off x="5240740" y="2343618"/>
          <a:ext cx="5956490" cy="255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490"/>
              </a:tblGrid>
              <a:tr h="2555928"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r>
                        <a:rPr lang="en-US" baseline="0" dirty="0" smtClean="0"/>
                        <a:t> Put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 will produce following result: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Beetroot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Ginger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Potato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Radish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63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5" y="1388896"/>
            <a:ext cx="10515600" cy="512108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You can use </a:t>
            </a:r>
            <a:r>
              <a:rPr lang="en-US" b="1" dirty="0"/>
              <a:t>type </a:t>
            </a:r>
            <a:r>
              <a:rPr lang="en-US" dirty="0"/>
              <a:t>attribute for &lt;</a:t>
            </a:r>
            <a:r>
              <a:rPr lang="en-US" dirty="0" err="1"/>
              <a:t>ul</a:t>
            </a:r>
            <a:r>
              <a:rPr lang="en-US" dirty="0"/>
              <a:t>&gt; tag to specify the type of bullet you like. By default it is a </a:t>
            </a:r>
            <a:r>
              <a:rPr lang="en-US" dirty="0" smtClean="0"/>
              <a:t>disc. Following </a:t>
            </a:r>
            <a:r>
              <a:rPr lang="en-US" dirty="0"/>
              <a:t>are the </a:t>
            </a:r>
            <a:r>
              <a:rPr lang="en-US" dirty="0" smtClean="0"/>
              <a:t>possible options: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type="square"&gt;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type="disc"&gt;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type="circle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&lt;title&gt;HTML Unordered List&lt;/title&gt;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 type="square"&gt;</a:t>
            </a:r>
          </a:p>
          <a:p>
            <a:pPr marL="0" indent="0">
              <a:buNone/>
            </a:pPr>
            <a:r>
              <a:rPr lang="en-US" dirty="0"/>
              <a:t>&lt;li&gt;Beetroot&lt;/li&gt;</a:t>
            </a:r>
          </a:p>
          <a:p>
            <a:pPr marL="0" indent="0">
              <a:buNone/>
            </a:pPr>
            <a:r>
              <a:rPr lang="en-US" dirty="0"/>
              <a:t>&lt;li&gt;Ginger&lt;/li&gt;</a:t>
            </a:r>
          </a:p>
          <a:p>
            <a:pPr marL="0" indent="0">
              <a:buNone/>
            </a:pPr>
            <a:r>
              <a:rPr lang="en-US" dirty="0"/>
              <a:t>&lt;li&gt;Potato&lt;/li&gt;</a:t>
            </a:r>
          </a:p>
          <a:p>
            <a:pPr marL="0" indent="0">
              <a:buNone/>
            </a:pPr>
            <a:r>
              <a:rPr lang="en-US" dirty="0"/>
              <a:t>&lt;li&gt;Radish&lt;/li&gt;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92375"/>
              </p:ext>
            </p:extLst>
          </p:nvPr>
        </p:nvGraphicFramePr>
        <p:xfrm>
          <a:off x="4640239" y="2343619"/>
          <a:ext cx="5377218" cy="3306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7218"/>
              </a:tblGrid>
              <a:tr h="330655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 Put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Beetroot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Ginger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Potato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Radish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26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If you are required to put your items in a numbered list instead of bulleted then HTML ordered </a:t>
            </a:r>
            <a:r>
              <a:rPr lang="en-US" dirty="0" smtClean="0"/>
              <a:t>list will </a:t>
            </a:r>
            <a:r>
              <a:rPr lang="en-US" dirty="0"/>
              <a:t>be used. This list is created by using </a:t>
            </a:r>
            <a:r>
              <a:rPr lang="en-US" b="1" dirty="0"/>
              <a:t>&lt;</a:t>
            </a:r>
            <a:r>
              <a:rPr lang="en-US" b="1" dirty="0" err="1"/>
              <a:t>ol</a:t>
            </a:r>
            <a:r>
              <a:rPr lang="en-US" b="1" dirty="0"/>
              <a:t>&gt; </a:t>
            </a:r>
            <a:r>
              <a:rPr lang="en-US" dirty="0"/>
              <a:t>tag. The numbering starts at one and is </a:t>
            </a:r>
            <a:r>
              <a:rPr lang="en-US" dirty="0" smtClean="0"/>
              <a:t>incremented by </a:t>
            </a:r>
            <a:r>
              <a:rPr lang="en-US" dirty="0"/>
              <a:t>one for each successive ordered list element tagged with &lt;li</a:t>
            </a:r>
            <a:r>
              <a:rPr lang="en-US" dirty="0" smtClean="0"/>
              <a:t>&gt;.</a:t>
            </a:r>
          </a:p>
          <a:p>
            <a:r>
              <a:rPr lang="en-US" dirty="0"/>
              <a:t>&lt;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Ordered List&lt;/title&gt;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&lt;li&gt;Beetroot&lt;/li&gt;</a:t>
            </a:r>
          </a:p>
          <a:p>
            <a:r>
              <a:rPr lang="en-US" dirty="0"/>
              <a:t>&lt;li&gt;Ginger&lt;/li&gt;</a:t>
            </a:r>
          </a:p>
          <a:p>
            <a:r>
              <a:rPr lang="en-US" dirty="0"/>
              <a:t>&lt;li&gt;Potato&lt;/li&gt;</a:t>
            </a:r>
          </a:p>
          <a:p>
            <a:r>
              <a:rPr lang="en-US" dirty="0"/>
              <a:t>&lt;li&gt;Radish&lt;/li&gt;</a:t>
            </a:r>
          </a:p>
          <a:p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40812"/>
              </p:ext>
            </p:extLst>
          </p:nvPr>
        </p:nvGraphicFramePr>
        <p:xfrm>
          <a:off x="3997277" y="2930603"/>
          <a:ext cx="5105780" cy="2828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780"/>
              </a:tblGrid>
              <a:tr h="2828752">
                <a:tc>
                  <a:txBody>
                    <a:bodyPr/>
                    <a:lstStyle/>
                    <a:p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 will produce following result:</a:t>
                      </a:r>
                    </a:p>
                    <a:p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 Beetroot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 Ginger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3. Potato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4. Radish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56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You can use </a:t>
            </a:r>
            <a:r>
              <a:rPr lang="en-US" b="1" dirty="0"/>
              <a:t>type </a:t>
            </a:r>
            <a:r>
              <a:rPr lang="en-US" dirty="0"/>
              <a:t>attribute for &lt;</a:t>
            </a:r>
            <a:r>
              <a:rPr lang="en-US" dirty="0" err="1"/>
              <a:t>ol</a:t>
            </a:r>
            <a:r>
              <a:rPr lang="en-US" dirty="0"/>
              <a:t>&gt; tag to specify the type of numbering you like. By default it is </a:t>
            </a:r>
            <a:r>
              <a:rPr lang="en-US" dirty="0" smtClean="0"/>
              <a:t>a number</a:t>
            </a:r>
            <a:r>
              <a:rPr lang="en-US" dirty="0"/>
              <a:t>. Following are the possible options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type="1"&gt; - Default-Case </a:t>
            </a:r>
            <a:r>
              <a:rPr lang="en-US" dirty="0" smtClean="0"/>
              <a:t>Numerals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type="I"&gt; - Upper-Case </a:t>
            </a:r>
            <a:r>
              <a:rPr lang="en-US" dirty="0" smtClean="0"/>
              <a:t>Numerals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</a:t>
            </a:r>
            <a:r>
              <a:rPr lang="en-US" dirty="0" err="1"/>
              <a:t>i</a:t>
            </a:r>
            <a:r>
              <a:rPr lang="en-US" dirty="0"/>
              <a:t>"&gt; - Lower-Case </a:t>
            </a:r>
            <a:r>
              <a:rPr lang="en-US" dirty="0" smtClean="0"/>
              <a:t>Numerals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type="a"&gt; - Lower-Case Letters.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type="A"&gt; - Upper-Case Letters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&lt;ol type="A"&gt;</a:t>
            </a:r>
          </a:p>
          <a:p>
            <a:pPr marL="0" indent="0">
              <a:buNone/>
            </a:pPr>
            <a:r>
              <a:rPr lang="it-IT" dirty="0" smtClean="0"/>
              <a:t>&lt;li&gt;Beetroot&lt;/li&gt;</a:t>
            </a:r>
          </a:p>
          <a:p>
            <a:pPr marL="0" indent="0">
              <a:buNone/>
            </a:pPr>
            <a:r>
              <a:rPr lang="it-IT" dirty="0" smtClean="0"/>
              <a:t>&lt;li&gt;Ginger&lt;/li&gt;</a:t>
            </a:r>
          </a:p>
          <a:p>
            <a:pPr marL="0" indent="0">
              <a:buNone/>
            </a:pPr>
            <a:r>
              <a:rPr lang="it-IT" dirty="0" smtClean="0"/>
              <a:t>&lt;li&gt;Potato&lt;/li&gt;</a:t>
            </a:r>
          </a:p>
          <a:p>
            <a:pPr marL="0" indent="0">
              <a:buNone/>
            </a:pPr>
            <a:r>
              <a:rPr lang="it-IT" dirty="0" smtClean="0"/>
              <a:t>&lt;li&gt;Radish&lt;/li&gt;</a:t>
            </a:r>
          </a:p>
          <a:p>
            <a:pPr marL="0" indent="0">
              <a:buNone/>
            </a:pPr>
            <a:r>
              <a:rPr lang="it-IT" dirty="0" smtClean="0"/>
              <a:t>&lt;/ol&gt;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48481"/>
              </p:ext>
            </p:extLst>
          </p:nvPr>
        </p:nvGraphicFramePr>
        <p:xfrm>
          <a:off x="5158852" y="2560306"/>
          <a:ext cx="5868539" cy="3616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539"/>
              </a:tblGrid>
              <a:tr h="3616657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 will produce following result: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A. Beetroot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B. Ginger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C. Potato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D. Radish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9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start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use </a:t>
            </a:r>
            <a:r>
              <a:rPr lang="en-US" b="1" dirty="0"/>
              <a:t>start </a:t>
            </a:r>
            <a:r>
              <a:rPr lang="en-US" dirty="0"/>
              <a:t>attribute for &lt;</a:t>
            </a:r>
            <a:r>
              <a:rPr lang="en-US" dirty="0" err="1"/>
              <a:t>ol</a:t>
            </a:r>
            <a:r>
              <a:rPr lang="en-US" dirty="0"/>
              <a:t>&gt; tag to specify the starting point of numbering you </a:t>
            </a:r>
            <a:r>
              <a:rPr lang="en-US" dirty="0" smtClean="0"/>
              <a:t>need. Following </a:t>
            </a:r>
            <a:r>
              <a:rPr lang="en-US" dirty="0"/>
              <a:t>are the possible options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type="1" start="4"&gt; -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erals</a:t>
            </a:r>
            <a:r>
              <a:rPr lang="en-US" dirty="0"/>
              <a:t> starts with 4.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type="I" start="4"&gt; -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erals</a:t>
            </a:r>
            <a:r>
              <a:rPr lang="en-US" dirty="0"/>
              <a:t> starts with IV.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</a:t>
            </a:r>
            <a:r>
              <a:rPr lang="en-US" dirty="0" err="1"/>
              <a:t>i</a:t>
            </a:r>
            <a:r>
              <a:rPr lang="en-US" dirty="0"/>
              <a:t>" start="4"&gt; -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erals</a:t>
            </a:r>
            <a:r>
              <a:rPr lang="en-US" dirty="0"/>
              <a:t> starts with iv.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type="a" start="4"&gt; - Letters starts with d.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type="A" start="4"&gt; - Letters starts with D.</a:t>
            </a:r>
          </a:p>
        </p:txBody>
      </p:sp>
    </p:spTree>
    <p:extLst>
      <p:ext uri="{BB962C8B-B14F-4D97-AF65-F5344CB8AC3E}">
        <p14:creationId xmlns:p14="http://schemas.microsoft.com/office/powerpoint/2010/main" val="277498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&lt;title&gt;HTML Ordered List&lt;/title&gt;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nn-NO" dirty="0"/>
              <a:t>&lt;ol type="i" start="4"&gt;</a:t>
            </a:r>
          </a:p>
          <a:p>
            <a:pPr marL="0" indent="0">
              <a:buNone/>
            </a:pPr>
            <a:r>
              <a:rPr lang="en-US" dirty="0"/>
              <a:t>&lt;li&gt;Beetroot&lt;/li&gt;</a:t>
            </a:r>
          </a:p>
          <a:p>
            <a:pPr marL="0" indent="0">
              <a:buNone/>
            </a:pPr>
            <a:r>
              <a:rPr lang="en-US" dirty="0"/>
              <a:t>&lt;li&gt;Ginger&lt;/li&gt;</a:t>
            </a:r>
          </a:p>
          <a:p>
            <a:pPr marL="0" indent="0">
              <a:buNone/>
            </a:pPr>
            <a:r>
              <a:rPr lang="en-US" dirty="0"/>
              <a:t>&lt;li&gt;Potato&lt;/li&gt;</a:t>
            </a:r>
          </a:p>
          <a:p>
            <a:pPr marL="0" indent="0">
              <a:buNone/>
            </a:pPr>
            <a:r>
              <a:rPr lang="en-US" dirty="0"/>
              <a:t>&lt;li&gt;Radish&lt;/li&gt;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htm</a:t>
            </a:r>
            <a:r>
              <a:rPr lang="en-US" dirty="0"/>
              <a:t> l&gt;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85979"/>
              </p:ext>
            </p:extLst>
          </p:nvPr>
        </p:nvGraphicFramePr>
        <p:xfrm>
          <a:off x="4913193" y="1690687"/>
          <a:ext cx="5547057" cy="4486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7057"/>
              </a:tblGrid>
              <a:tr h="4486275">
                <a:tc>
                  <a:txBody>
                    <a:bodyPr/>
                    <a:lstStyle/>
                    <a:p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 will produce following result: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iv. Beetroot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v. Ginger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vi. Potato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vii. Radish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66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Definition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HTML and XHTML support a list style which is called </a:t>
            </a:r>
            <a:r>
              <a:rPr lang="en-US" b="1" dirty="0"/>
              <a:t>definition lists </a:t>
            </a:r>
            <a:r>
              <a:rPr lang="en-US" dirty="0"/>
              <a:t>where entries are listed like </a:t>
            </a:r>
            <a:r>
              <a:rPr lang="en-US" dirty="0" smtClean="0"/>
              <a:t>in dictionary </a:t>
            </a:r>
            <a:r>
              <a:rPr lang="en-US" dirty="0"/>
              <a:t>or encyclopedia. The definition list is the ideal way to present a glossary, list of </a:t>
            </a:r>
            <a:r>
              <a:rPr lang="en-US" dirty="0" smtClean="0"/>
              <a:t>terms, or </a:t>
            </a:r>
            <a:r>
              <a:rPr lang="en-US" dirty="0"/>
              <a:t>other name/value list.</a:t>
            </a:r>
          </a:p>
          <a:p>
            <a:pPr marL="0" indent="0">
              <a:buNone/>
            </a:pPr>
            <a:r>
              <a:rPr lang="en-US" dirty="0"/>
              <a:t>Definition List makes use of following three tags.</a:t>
            </a:r>
          </a:p>
          <a:p>
            <a:pPr marL="0" indent="0">
              <a:buNone/>
            </a:pPr>
            <a:r>
              <a:rPr lang="en-US" dirty="0"/>
              <a:t>&lt;dl&gt; - Defines the start of the list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dt</a:t>
            </a:r>
            <a:r>
              <a:rPr lang="en-US" dirty="0"/>
              <a:t>&gt; - A term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dd</a:t>
            </a:r>
            <a:r>
              <a:rPr lang="en-US" dirty="0"/>
              <a:t>&gt; - Term definition</a:t>
            </a:r>
          </a:p>
          <a:p>
            <a:pPr marL="0" indent="0">
              <a:buNone/>
            </a:pPr>
            <a:r>
              <a:rPr lang="en-US" dirty="0"/>
              <a:t>&lt;/dl&gt; - Defines the end of the list</a:t>
            </a:r>
          </a:p>
        </p:txBody>
      </p:sp>
    </p:spTree>
    <p:extLst>
      <p:ext uri="{BB962C8B-B14F-4D97-AF65-F5344CB8AC3E}">
        <p14:creationId xmlns:p14="http://schemas.microsoft.com/office/powerpoint/2010/main" val="2599892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1929</Words>
  <Application>Microsoft Office PowerPoint</Application>
  <PresentationFormat>Widescreen</PresentationFormat>
  <Paragraphs>267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DejaVuSans</vt:lpstr>
      <vt:lpstr>DejaVuSans-Bold</vt:lpstr>
      <vt:lpstr>Times New Roman</vt:lpstr>
      <vt:lpstr>Verdana</vt:lpstr>
      <vt:lpstr>Wingdings</vt:lpstr>
      <vt:lpstr>Office Theme</vt:lpstr>
      <vt:lpstr>HTML Block Element</vt:lpstr>
      <vt:lpstr>HTML LISTS</vt:lpstr>
      <vt:lpstr>HTML Unordered Lists</vt:lpstr>
      <vt:lpstr>The type Attribute</vt:lpstr>
      <vt:lpstr>HTML Ordered Lists</vt:lpstr>
      <vt:lpstr>The type Attribute</vt:lpstr>
      <vt:lpstr>The start Attribute</vt:lpstr>
      <vt:lpstr>Example</vt:lpstr>
      <vt:lpstr>HTML Definition Lists</vt:lpstr>
      <vt:lpstr>Example</vt:lpstr>
      <vt:lpstr>HTML TABLES</vt:lpstr>
      <vt:lpstr>Example</vt:lpstr>
      <vt:lpstr>HTML BLOCKS</vt:lpstr>
      <vt:lpstr>Grouping HTML Elements</vt:lpstr>
      <vt:lpstr>The &lt;div&gt; Element </vt:lpstr>
      <vt:lpstr>Example</vt:lpstr>
      <vt:lpstr>Example</vt:lpstr>
      <vt:lpstr>Website Layouts</vt:lpstr>
      <vt:lpstr>HTML Layouts - Using &lt;div&gt; Elements</vt:lpstr>
      <vt:lpstr>Example </vt:lpstr>
      <vt:lpstr>Results</vt:lpstr>
      <vt:lpstr>HTML Layouts - Using Tables</vt:lpstr>
      <vt:lpstr>Example</vt:lpstr>
      <vt:lpstr>PowerPoint Presentation</vt:lpstr>
      <vt:lpstr>The HTML &lt;span&gt; Element</vt:lpstr>
      <vt:lpstr>HTML &lt;span&gt; Tag</vt:lpstr>
      <vt:lpstr>The CSS Box Model</vt:lpstr>
      <vt:lpstr>The CSS Box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Block Element</dc:title>
  <dc:creator>Zaheer Ahmed</dc:creator>
  <cp:lastModifiedBy>Zaheer Ahmed</cp:lastModifiedBy>
  <cp:revision>49</cp:revision>
  <dcterms:created xsi:type="dcterms:W3CDTF">2016-02-21T06:27:52Z</dcterms:created>
  <dcterms:modified xsi:type="dcterms:W3CDTF">2016-05-11T14:23:37Z</dcterms:modified>
</cp:coreProperties>
</file>