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1" r:id="rId4"/>
    <p:sldId id="272" r:id="rId5"/>
    <p:sldId id="258" r:id="rId6"/>
    <p:sldId id="273" r:id="rId7"/>
    <p:sldId id="274" r:id="rId8"/>
    <p:sldId id="275" r:id="rId9"/>
    <p:sldId id="276" r:id="rId10"/>
    <p:sldId id="277" r:id="rId11"/>
    <p:sldId id="278" r:id="rId12"/>
    <p:sldId id="259" r:id="rId13"/>
    <p:sldId id="260" r:id="rId14"/>
    <p:sldId id="261" r:id="rId15"/>
    <p:sldId id="262" r:id="rId16"/>
    <p:sldId id="285" r:id="rId17"/>
    <p:sldId id="286" r:id="rId18"/>
    <p:sldId id="287" r:id="rId19"/>
    <p:sldId id="288" r:id="rId20"/>
    <p:sldId id="279" r:id="rId21"/>
    <p:sldId id="280" r:id="rId22"/>
    <p:sldId id="281" r:id="rId23"/>
    <p:sldId id="282" r:id="rId24"/>
    <p:sldId id="283" r:id="rId25"/>
    <p:sldId id="284" r:id="rId26"/>
    <p:sldId id="263" r:id="rId27"/>
    <p:sldId id="264" r:id="rId28"/>
    <p:sldId id="265" r:id="rId29"/>
    <p:sldId id="266" r:id="rId30"/>
    <p:sldId id="267" r:id="rId31"/>
    <p:sldId id="26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snapToGrid="0">
      <p:cViewPr>
        <p:scale>
          <a:sx n="75" d="100"/>
          <a:sy n="75" d="100"/>
        </p:scale>
        <p:origin x="33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FD51EF-B708-4933-8133-9246A4B51D20}"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227921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D51EF-B708-4933-8133-9246A4B51D20}"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48132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D51EF-B708-4933-8133-9246A4B51D20}"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284476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D51EF-B708-4933-8133-9246A4B51D20}"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420240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D51EF-B708-4933-8133-9246A4B51D20}"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133237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FD51EF-B708-4933-8133-9246A4B51D20}"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26037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FD51EF-B708-4933-8133-9246A4B51D20}" type="datetimeFigureOut">
              <a:rPr lang="en-US" smtClean="0"/>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37307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FD51EF-B708-4933-8133-9246A4B51D20}" type="datetimeFigureOut">
              <a:rPr lang="en-US" smtClean="0"/>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141448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D51EF-B708-4933-8133-9246A4B51D20}" type="datetimeFigureOut">
              <a:rPr lang="en-US" smtClean="0"/>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428672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D51EF-B708-4933-8133-9246A4B51D20}"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233406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D51EF-B708-4933-8133-9246A4B51D20}"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D4D1E-3E61-4647-AD82-F09C6267E7A8}" type="slidenum">
              <a:rPr lang="en-US" smtClean="0"/>
              <a:t>‹#›</a:t>
            </a:fld>
            <a:endParaRPr lang="en-US"/>
          </a:p>
        </p:txBody>
      </p:sp>
    </p:spTree>
    <p:extLst>
      <p:ext uri="{BB962C8B-B14F-4D97-AF65-F5344CB8AC3E}">
        <p14:creationId xmlns:p14="http://schemas.microsoft.com/office/powerpoint/2010/main" val="73439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D51EF-B708-4933-8133-9246A4B51D20}" type="datetimeFigureOut">
              <a:rPr lang="en-US" smtClean="0"/>
              <a:t>10/14/2019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D4D1E-3E61-4647-AD82-F09C6267E7A8}" type="slidenum">
              <a:rPr lang="en-US" smtClean="0"/>
              <a:t>‹#›</a:t>
            </a:fld>
            <a:endParaRPr lang="en-US"/>
          </a:p>
        </p:txBody>
      </p:sp>
    </p:spTree>
    <p:extLst>
      <p:ext uri="{BB962C8B-B14F-4D97-AF65-F5344CB8AC3E}">
        <p14:creationId xmlns:p14="http://schemas.microsoft.com/office/powerpoint/2010/main" val="219609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4818" name="Rectangle 4"/>
          <p:cNvSpPr>
            <a:spLocks noGrp="1" noChangeArrowheads="1"/>
          </p:cNvSpPr>
          <p:nvPr>
            <p:ph type="ctrTitle"/>
          </p:nvPr>
        </p:nvSpPr>
        <p:spPr/>
        <p:txBody>
          <a:bodyPr/>
          <a:lstStyle/>
          <a:p>
            <a:pPr eaLnBrk="1" hangingPunct="1"/>
            <a:r>
              <a:rPr lang="en-US" altLang="en-US"/>
              <a:t>CSS</a:t>
            </a:r>
          </a:p>
        </p:txBody>
      </p:sp>
      <p:sp>
        <p:nvSpPr>
          <p:cNvPr id="34819" name="Rectangle 5"/>
          <p:cNvSpPr>
            <a:spLocks noGrp="1" noChangeArrowheads="1"/>
          </p:cNvSpPr>
          <p:nvPr>
            <p:ph type="subTitle" idx="1"/>
          </p:nvPr>
        </p:nvSpPr>
        <p:spPr/>
        <p:txBody>
          <a:bodyPr/>
          <a:lstStyle/>
          <a:p>
            <a:pPr eaLnBrk="1" hangingPunct="1"/>
            <a:r>
              <a:rPr lang="en-US" altLang="en-US"/>
              <a:t>Cascading Style Sheet </a:t>
            </a:r>
          </a:p>
        </p:txBody>
      </p:sp>
    </p:spTree>
    <p:extLst>
      <p:ext uri="{BB962C8B-B14F-4D97-AF65-F5344CB8AC3E}">
        <p14:creationId xmlns:p14="http://schemas.microsoft.com/office/powerpoint/2010/main" val="233261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pPr marL="0" indent="0">
              <a:buNone/>
            </a:pPr>
            <a:r>
              <a:rPr lang="en-US" dirty="0"/>
              <a:t>&lt;html&gt;</a:t>
            </a:r>
          </a:p>
          <a:p>
            <a:pPr marL="0" indent="0">
              <a:buNone/>
            </a:pPr>
            <a:r>
              <a:rPr lang="en-US" dirty="0"/>
              <a:t>&lt;head&gt;</a:t>
            </a:r>
          </a:p>
          <a:p>
            <a:pPr marL="0" indent="0">
              <a:buNone/>
            </a:pPr>
            <a:r>
              <a:rPr lang="en-US" dirty="0"/>
              <a:t>  &lt;link </a:t>
            </a:r>
            <a:r>
              <a:rPr lang="en-US" dirty="0" err="1"/>
              <a:t>rel</a:t>
            </a:r>
            <a:r>
              <a:rPr lang="en-US" dirty="0"/>
              <a:t>="stylesheet" </a:t>
            </a:r>
            <a:r>
              <a:rPr lang="en-US" dirty="0" err="1"/>
              <a:t>href</a:t>
            </a:r>
            <a:r>
              <a:rPr lang="en-US" dirty="0"/>
              <a:t>="styles.css"&gt;</a:t>
            </a:r>
          </a:p>
          <a:p>
            <a:pPr marL="0" indent="0">
              <a:buNone/>
            </a:pPr>
            <a:r>
              <a:rPr lang="en-US" dirty="0"/>
              <a:t>&lt;/head&gt;</a:t>
            </a:r>
          </a:p>
          <a:p>
            <a:pPr marL="0" indent="0">
              <a:buNone/>
            </a:pPr>
            <a:r>
              <a:rPr lang="en-US" dirty="0"/>
              <a:t>&lt;body&gt;</a:t>
            </a:r>
          </a:p>
          <a:p>
            <a:pPr marL="0" indent="0">
              <a:buNone/>
            </a:pPr>
            <a:r>
              <a:rPr lang="en-US" dirty="0"/>
              <a:t>&lt;h1&gt;This is a heading&lt;/h1&gt;</a:t>
            </a:r>
          </a:p>
          <a:p>
            <a:pPr marL="0" indent="0">
              <a:buNone/>
            </a:pPr>
            <a:r>
              <a:rPr lang="en-US" dirty="0"/>
              <a:t>&lt;p&gt;This is a paragraph.&lt;/p&gt;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68665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CSS File</a:t>
            </a:r>
          </a:p>
        </p:txBody>
      </p:sp>
      <p:sp>
        <p:nvSpPr>
          <p:cNvPr id="3" name="Content Placeholder 2"/>
          <p:cNvSpPr>
            <a:spLocks noGrp="1"/>
          </p:cNvSpPr>
          <p:nvPr>
            <p:ph idx="1"/>
          </p:nvPr>
        </p:nvSpPr>
        <p:spPr/>
        <p:txBody>
          <a:bodyPr/>
          <a:lstStyle/>
          <a:p>
            <a:r>
              <a:rPr lang="en-US" dirty="0"/>
              <a:t>An external style sheet can be written in any text editor. The file should not contain any html tags. Your style sheet should be saved with a .</a:t>
            </a:r>
            <a:r>
              <a:rPr lang="en-US" dirty="0" err="1"/>
              <a:t>css</a:t>
            </a:r>
            <a:r>
              <a:rPr lang="en-US" dirty="0"/>
              <a:t> extension. An example of a style sheet file is shown below:</a:t>
            </a:r>
          </a:p>
          <a:p>
            <a:r>
              <a:rPr lang="en-US" dirty="0" err="1">
                <a:solidFill>
                  <a:srgbClr val="FFFF00"/>
                </a:solidFill>
              </a:rPr>
              <a:t>hr</a:t>
            </a:r>
            <a:r>
              <a:rPr lang="en-US" dirty="0">
                <a:solidFill>
                  <a:srgbClr val="FFFF00"/>
                </a:solidFill>
              </a:rPr>
              <a:t> {</a:t>
            </a:r>
            <a:r>
              <a:rPr lang="en-US" dirty="0" err="1">
                <a:solidFill>
                  <a:srgbClr val="FFFF00"/>
                </a:solidFill>
              </a:rPr>
              <a:t>color:sienna</a:t>
            </a:r>
            <a:r>
              <a:rPr lang="en-US" dirty="0">
                <a:solidFill>
                  <a:srgbClr val="FFFF00"/>
                </a:solidFill>
              </a:rPr>
              <a:t>;}</a:t>
            </a:r>
            <a:br>
              <a:rPr lang="en-US" dirty="0">
                <a:solidFill>
                  <a:srgbClr val="FFFF00"/>
                </a:solidFill>
              </a:rPr>
            </a:br>
            <a:r>
              <a:rPr lang="en-US" dirty="0">
                <a:solidFill>
                  <a:srgbClr val="FFFF00"/>
                </a:solidFill>
              </a:rPr>
              <a:t>p {margin-left:20px;}</a:t>
            </a:r>
            <a:br>
              <a:rPr lang="en-US" dirty="0">
                <a:solidFill>
                  <a:srgbClr val="FFFF00"/>
                </a:solidFill>
              </a:rPr>
            </a:br>
            <a:r>
              <a:rPr lang="en-US" dirty="0">
                <a:solidFill>
                  <a:srgbClr val="FFFF00"/>
                </a:solidFill>
              </a:rPr>
              <a:t>body {</a:t>
            </a:r>
            <a:r>
              <a:rPr lang="en-US" dirty="0" err="1">
                <a:solidFill>
                  <a:srgbClr val="FFFF00"/>
                </a:solidFill>
              </a:rPr>
              <a:t>background-image:url</a:t>
            </a:r>
            <a:r>
              <a:rPr lang="en-US" dirty="0">
                <a:solidFill>
                  <a:srgbClr val="FFFF00"/>
                </a:solidFill>
              </a:rPr>
              <a:t>("images/back40.gif");}</a:t>
            </a:r>
          </a:p>
          <a:p>
            <a:r>
              <a:rPr lang="en-US" dirty="0"/>
              <a:t>Do not add a space between the property value and the unit (such as margin-left:20 </a:t>
            </a:r>
            <a:r>
              <a:rPr lang="en-US" dirty="0" err="1"/>
              <a:t>px</a:t>
            </a:r>
            <a:r>
              <a:rPr lang="en-US" dirty="0"/>
              <a:t>). The correct way is: margin-left:20px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545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CSS (Cascading Style Sheets)</a:t>
            </a:r>
          </a:p>
        </p:txBody>
      </p:sp>
      <p:sp>
        <p:nvSpPr>
          <p:cNvPr id="36867" name="Rectangle 3"/>
          <p:cNvSpPr>
            <a:spLocks noGrp="1" noChangeArrowheads="1"/>
          </p:cNvSpPr>
          <p:nvPr>
            <p:ph idx="1"/>
          </p:nvPr>
        </p:nvSpPr>
        <p:spPr/>
        <p:txBody>
          <a:bodyPr/>
          <a:lstStyle/>
          <a:p>
            <a:pPr eaLnBrk="1" hangingPunct="1"/>
            <a:r>
              <a:rPr lang="en-US" altLang="en-US"/>
              <a:t>CSS is a recommendation of the World Wide Web Consortium (W3C)</a:t>
            </a:r>
          </a:p>
          <a:p>
            <a:pPr eaLnBrk="1" hangingPunct="1"/>
            <a:r>
              <a:rPr lang="en-US" altLang="en-US"/>
              <a:t>The W3C is an industry consortium of web stakeholders including universities; companies such as Microsoft, Netscape, and Macromedia; and experts in web-related fields </a:t>
            </a:r>
          </a:p>
          <a:p>
            <a:pPr eaLnBrk="1" hangingPunct="1"/>
            <a:r>
              <a:rPr lang="en-US" altLang="en-US"/>
              <a:t>Benefits</a:t>
            </a:r>
          </a:p>
          <a:p>
            <a:pPr lvl="1" eaLnBrk="1" hangingPunct="1"/>
            <a:r>
              <a:rPr lang="en-US" altLang="en-US" sz="2300"/>
              <a:t>Easy to maintain </a:t>
            </a:r>
          </a:p>
          <a:p>
            <a:pPr lvl="1" eaLnBrk="1" hangingPunct="1"/>
            <a:r>
              <a:rPr lang="en-US" altLang="en-US" sz="2300"/>
              <a:t>Presentation can be controlled by CSS files </a:t>
            </a:r>
          </a:p>
          <a:p>
            <a:pPr lvl="1" eaLnBrk="1" hangingPunct="1"/>
            <a:r>
              <a:rPr lang="en-US" altLang="en-US" sz="2300"/>
              <a:t>CSS can be styled specifically for different media </a:t>
            </a:r>
          </a:p>
          <a:p>
            <a:pPr lvl="1" eaLnBrk="1" hangingPunct="1"/>
            <a:endParaRPr lang="en-US" altLang="en-US" sz="2300"/>
          </a:p>
        </p:txBody>
      </p:sp>
    </p:spTree>
    <p:extLst>
      <p:ext uri="{BB962C8B-B14F-4D97-AF65-F5344CB8AC3E}">
        <p14:creationId xmlns:p14="http://schemas.microsoft.com/office/powerpoint/2010/main" val="176007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CSS (Cascading Style Sheets)</a:t>
            </a:r>
          </a:p>
        </p:txBody>
      </p:sp>
      <p:sp>
        <p:nvSpPr>
          <p:cNvPr id="37891" name="Rectangle 3"/>
          <p:cNvSpPr>
            <a:spLocks noGrp="1" noChangeArrowheads="1"/>
          </p:cNvSpPr>
          <p:nvPr>
            <p:ph idx="1"/>
          </p:nvPr>
        </p:nvSpPr>
        <p:spPr/>
        <p:txBody>
          <a:bodyPr/>
          <a:lstStyle/>
          <a:p>
            <a:pPr eaLnBrk="1" hangingPunct="1"/>
            <a:r>
              <a:rPr lang="en-US" altLang="en-US"/>
              <a:t>Defining the Rules</a:t>
            </a:r>
          </a:p>
          <a:p>
            <a:pPr lvl="1" eaLnBrk="1" hangingPunct="1"/>
            <a:r>
              <a:rPr lang="en-US" altLang="en-US"/>
              <a:t>Selectors (the HTML tags that receive the style)</a:t>
            </a:r>
          </a:p>
          <a:p>
            <a:pPr lvl="1" eaLnBrk="1" hangingPunct="1"/>
            <a:r>
              <a:rPr lang="en-US" altLang="en-US"/>
              <a:t>Declarations (the style sheet properties and their values)</a:t>
            </a:r>
          </a:p>
          <a:p>
            <a:pPr lvl="1" eaLnBrk="1" hangingPunct="1"/>
            <a:r>
              <a:rPr lang="en-US" altLang="en-US"/>
              <a:t>body {background:black;color:white}</a:t>
            </a:r>
          </a:p>
          <a:p>
            <a:pPr eaLnBrk="1" hangingPunct="1"/>
            <a:r>
              <a:rPr lang="en-US" altLang="en-US"/>
              <a:t>Grouping Rules</a:t>
            </a:r>
          </a:p>
          <a:p>
            <a:pPr lvl="1" eaLnBrk="1" hangingPunct="1"/>
            <a:r>
              <a:rPr lang="en-US" altLang="en-US"/>
              <a:t>Body, td, h1,  {background:black;color:white}</a:t>
            </a:r>
          </a:p>
          <a:p>
            <a:pPr lvl="1" eaLnBrk="1" hangingPunct="1"/>
            <a:endParaRPr lang="en-US" altLang="en-US"/>
          </a:p>
        </p:txBody>
      </p:sp>
    </p:spTree>
    <p:extLst>
      <p:ext uri="{BB962C8B-B14F-4D97-AF65-F5344CB8AC3E}">
        <p14:creationId xmlns:p14="http://schemas.microsoft.com/office/powerpoint/2010/main" val="153492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a:t>CSS (Cascading Style Sheets)</a:t>
            </a:r>
          </a:p>
        </p:txBody>
      </p:sp>
      <p:sp>
        <p:nvSpPr>
          <p:cNvPr id="38915" name="Rectangle 3"/>
          <p:cNvSpPr>
            <a:spLocks noGrp="1" noChangeArrowheads="1"/>
          </p:cNvSpPr>
          <p:nvPr>
            <p:ph idx="1"/>
          </p:nvPr>
        </p:nvSpPr>
        <p:spPr/>
        <p:txBody>
          <a:bodyPr/>
          <a:lstStyle/>
          <a:p>
            <a:pPr eaLnBrk="1" hangingPunct="1">
              <a:lnSpc>
                <a:spcPct val="90000"/>
              </a:lnSpc>
            </a:pPr>
            <a:r>
              <a:rPr lang="en-US" altLang="en-US"/>
              <a:t>Adding Class</a:t>
            </a:r>
          </a:p>
          <a:p>
            <a:pPr lvl="1" eaLnBrk="1" hangingPunct="1">
              <a:lnSpc>
                <a:spcPct val="90000"/>
              </a:lnSpc>
            </a:pPr>
            <a:r>
              <a:rPr lang="en-US" altLang="en-US"/>
              <a:t>The HTML tag name followed by a period (.) and the class name.</a:t>
            </a:r>
          </a:p>
          <a:p>
            <a:pPr lvl="1" eaLnBrk="1" hangingPunct="1">
              <a:lnSpc>
                <a:spcPct val="90000"/>
              </a:lnSpc>
            </a:pPr>
            <a:r>
              <a:rPr lang="en-US" altLang="en-US"/>
              <a:t>table.nav {background:aqua}</a:t>
            </a:r>
          </a:p>
          <a:p>
            <a:pPr lvl="1" eaLnBrk="1" hangingPunct="1">
              <a:lnSpc>
                <a:spcPct val="90000"/>
              </a:lnSpc>
            </a:pPr>
            <a:r>
              <a:rPr lang="en-US" altLang="en-US"/>
              <a:t>table.rest</a:t>
            </a:r>
          </a:p>
          <a:p>
            <a:pPr lvl="1" eaLnBrk="1" hangingPunct="1">
              <a:lnSpc>
                <a:spcPct val="90000"/>
              </a:lnSpc>
              <a:buClr>
                <a:schemeClr val="tx1"/>
              </a:buClr>
              <a:buFont typeface="Wingdings" panose="05000000000000000000" pitchFamily="2" charset="2"/>
              <a:buNone/>
            </a:pPr>
            <a:r>
              <a:rPr lang="en-US" altLang="en-US"/>
              <a:t>{</a:t>
            </a:r>
          </a:p>
          <a:p>
            <a:pPr lvl="1" eaLnBrk="1" hangingPunct="1">
              <a:lnSpc>
                <a:spcPct val="90000"/>
              </a:lnSpc>
              <a:buClr>
                <a:schemeClr val="tx1"/>
              </a:buClr>
              <a:buFont typeface="Wingdings" panose="05000000000000000000" pitchFamily="2" charset="2"/>
              <a:buNone/>
            </a:pPr>
            <a:r>
              <a:rPr lang="en-US" altLang="en-US"/>
              <a:t>background:yellow; </a:t>
            </a:r>
          </a:p>
          <a:p>
            <a:pPr lvl="1" eaLnBrk="1" hangingPunct="1">
              <a:lnSpc>
                <a:spcPct val="90000"/>
              </a:lnSpc>
              <a:buClr>
                <a:schemeClr val="tx1"/>
              </a:buClr>
              <a:buFont typeface="Wingdings" panose="05000000000000000000" pitchFamily="2" charset="2"/>
              <a:buNone/>
            </a:pPr>
            <a:r>
              <a:rPr lang="en-US" altLang="en-US"/>
              <a:t>text-align:center;</a:t>
            </a:r>
          </a:p>
          <a:p>
            <a:pPr lvl="1" eaLnBrk="1" hangingPunct="1">
              <a:lnSpc>
                <a:spcPct val="90000"/>
              </a:lnSpc>
              <a:buClr>
                <a:schemeClr val="tx1"/>
              </a:buClr>
              <a:buFont typeface="Wingdings" panose="05000000000000000000" pitchFamily="2" charset="2"/>
              <a:buNone/>
            </a:pPr>
            <a:r>
              <a:rPr lang="en-US" altLang="en-US"/>
              <a:t>color:black</a:t>
            </a:r>
          </a:p>
          <a:p>
            <a:pPr lvl="1" eaLnBrk="1" hangingPunct="1">
              <a:lnSpc>
                <a:spcPct val="90000"/>
              </a:lnSpc>
              <a:buClr>
                <a:schemeClr val="tx1"/>
              </a:buClr>
              <a:buFont typeface="Wingdings" panose="05000000000000000000" pitchFamily="2" charset="2"/>
              <a:buNone/>
            </a:pPr>
            <a:r>
              <a:rPr lang="en-US" altLang="en-US"/>
              <a:t>}</a:t>
            </a:r>
          </a:p>
        </p:txBody>
      </p:sp>
    </p:spTree>
    <p:extLst>
      <p:ext uri="{BB962C8B-B14F-4D97-AF65-F5344CB8AC3E}">
        <p14:creationId xmlns:p14="http://schemas.microsoft.com/office/powerpoint/2010/main" val="355739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CSS (Cascading Style Sheets)</a:t>
            </a:r>
          </a:p>
        </p:txBody>
      </p:sp>
      <p:sp>
        <p:nvSpPr>
          <p:cNvPr id="39939" name="Rectangle 3"/>
          <p:cNvSpPr>
            <a:spLocks noGrp="1" noChangeArrowheads="1"/>
          </p:cNvSpPr>
          <p:nvPr>
            <p:ph idx="1"/>
          </p:nvPr>
        </p:nvSpPr>
        <p:spPr/>
        <p:txBody>
          <a:bodyPr/>
          <a:lstStyle/>
          <a:p>
            <a:pPr eaLnBrk="1" hangingPunct="1"/>
            <a:r>
              <a:rPr lang="en-US" altLang="en-US"/>
              <a:t>ID Selector</a:t>
            </a:r>
          </a:p>
          <a:p>
            <a:pPr lvl="1" eaLnBrk="1" hangingPunct="1"/>
            <a:r>
              <a:rPr lang="en-US" altLang="en-US" sz="2300"/>
              <a:t>ID selectors are similar to class selectors. They can be used to select any HTML element that has an ID attribute</a:t>
            </a:r>
          </a:p>
          <a:p>
            <a:pPr lvl="1" eaLnBrk="1" hangingPunct="1"/>
            <a:r>
              <a:rPr lang="en-US" altLang="en-US" sz="2300"/>
              <a:t>Each ID can be used only once within a document, whereas classes can be used as often as needed </a:t>
            </a:r>
          </a:p>
          <a:p>
            <a:pPr lvl="1" eaLnBrk="1" hangingPunct="1">
              <a:buClr>
                <a:schemeClr val="tx1"/>
              </a:buClr>
              <a:buFont typeface="Wingdings" panose="05000000000000000000" pitchFamily="2" charset="2"/>
              <a:buNone/>
            </a:pPr>
            <a:r>
              <a:rPr lang="en-US" altLang="en-US" sz="2300"/>
              <a:t>#nav { color: blue; } </a:t>
            </a:r>
          </a:p>
          <a:p>
            <a:pPr lvl="1" eaLnBrk="1" hangingPunct="1">
              <a:buClr>
                <a:schemeClr val="tx1"/>
              </a:buClr>
              <a:buFontTx/>
              <a:buChar char="•"/>
            </a:pPr>
            <a:r>
              <a:rPr lang="en-US" altLang="en-US" sz="2300" i="1"/>
              <a:t>Classes can be used as many times as needed within a document. IDs can be applied only once within a document. If you need to use the same selector more than once, classes are a better choice </a:t>
            </a:r>
          </a:p>
        </p:txBody>
      </p:sp>
    </p:spTree>
    <p:extLst>
      <p:ext uri="{BB962C8B-B14F-4D97-AF65-F5344CB8AC3E}">
        <p14:creationId xmlns:p14="http://schemas.microsoft.com/office/powerpoint/2010/main" val="1938103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 Attribute</a:t>
            </a:r>
          </a:p>
        </p:txBody>
      </p:sp>
      <p:sp>
        <p:nvSpPr>
          <p:cNvPr id="3" name="Content Placeholder 2"/>
          <p:cNvSpPr>
            <a:spLocks noGrp="1"/>
          </p:cNvSpPr>
          <p:nvPr>
            <p:ph idx="1"/>
          </p:nvPr>
        </p:nvSpPr>
        <p:spPr/>
        <p:txBody>
          <a:bodyPr/>
          <a:lstStyle/>
          <a:p>
            <a:endParaRPr lang="en-US" dirty="0"/>
          </a:p>
          <a:p>
            <a:r>
              <a:rPr lang="en-US" dirty="0"/>
              <a:t>All the examples above use CSS to style HTML elements in a general way.</a:t>
            </a:r>
          </a:p>
          <a:p>
            <a:r>
              <a:rPr lang="en-US" dirty="0"/>
              <a:t>To define a special style for one special element, first add an id attribute to the element:</a:t>
            </a:r>
          </a:p>
          <a:p>
            <a:endParaRPr lang="en-US" dirty="0"/>
          </a:p>
          <a:p>
            <a:r>
              <a:rPr lang="en-US" dirty="0"/>
              <a:t>&lt;p id="p01"&gt;I am different&lt;/p&gt;</a:t>
            </a:r>
          </a:p>
          <a:p>
            <a:endParaRPr lang="en-US" dirty="0"/>
          </a:p>
        </p:txBody>
      </p:sp>
    </p:spTree>
    <p:extLst>
      <p:ext uri="{BB962C8B-B14F-4D97-AF65-F5344CB8AC3E}">
        <p14:creationId xmlns:p14="http://schemas.microsoft.com/office/powerpoint/2010/main" val="106285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5090891" cy="3599316"/>
          </a:xfrm>
        </p:spPr>
        <p:txBody>
          <a:bodyPr>
            <a:normAutofit fontScale="850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p#p01 {</a:t>
            </a:r>
          </a:p>
          <a:p>
            <a:pPr marL="0" indent="0">
              <a:buNone/>
            </a:pPr>
            <a:r>
              <a:rPr lang="en-US" dirty="0"/>
              <a:t>    color: blue;</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endParaRPr lang="en-US" dirty="0"/>
          </a:p>
        </p:txBody>
      </p:sp>
      <p:sp>
        <p:nvSpPr>
          <p:cNvPr id="4" name="Rectangle 3"/>
          <p:cNvSpPr/>
          <p:nvPr/>
        </p:nvSpPr>
        <p:spPr>
          <a:xfrm>
            <a:off x="5086662" y="2548249"/>
            <a:ext cx="6096000" cy="2246769"/>
          </a:xfrm>
          <a:prstGeom prst="rect">
            <a:avLst/>
          </a:prstGeom>
        </p:spPr>
        <p:txBody>
          <a:bodyPr>
            <a:spAutoFit/>
          </a:bodyPr>
          <a:lstStyle/>
          <a:p>
            <a:r>
              <a:rPr lang="en-US" sz="2000" dirty="0"/>
              <a:t>&lt;p&gt;This is a paragraph.&lt;/p&gt;</a:t>
            </a:r>
          </a:p>
          <a:p>
            <a:r>
              <a:rPr lang="en-US" sz="2000" dirty="0"/>
              <a:t>&lt;p&gt;This is a paragraph.&lt;/p&gt;</a:t>
            </a:r>
          </a:p>
          <a:p>
            <a:r>
              <a:rPr lang="en-US" sz="2000" dirty="0"/>
              <a:t>&lt;p&gt;This is a paragraph.&lt;/p&gt;</a:t>
            </a:r>
          </a:p>
          <a:p>
            <a:r>
              <a:rPr lang="en-US" sz="2000" dirty="0"/>
              <a:t>&lt;p id="p01"&gt;I am different.&lt;/p&gt;</a:t>
            </a:r>
          </a:p>
          <a:p>
            <a:endParaRPr lang="en-US" sz="2000" dirty="0"/>
          </a:p>
          <a:p>
            <a:r>
              <a:rPr lang="en-US" sz="2000" dirty="0"/>
              <a:t>&lt;/body&gt;</a:t>
            </a:r>
          </a:p>
          <a:p>
            <a:r>
              <a:rPr lang="en-US" sz="2000" dirty="0"/>
              <a:t>&lt;/html&gt;</a:t>
            </a:r>
          </a:p>
        </p:txBody>
      </p:sp>
    </p:spTree>
    <p:extLst>
      <p:ext uri="{BB962C8B-B14F-4D97-AF65-F5344CB8AC3E}">
        <p14:creationId xmlns:p14="http://schemas.microsoft.com/office/powerpoint/2010/main" val="196454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class Selector</a:t>
            </a:r>
            <a:endParaRPr lang="en-US" dirty="0"/>
          </a:p>
        </p:txBody>
      </p:sp>
      <p:sp>
        <p:nvSpPr>
          <p:cNvPr id="3" name="Content Placeholder 2"/>
          <p:cNvSpPr>
            <a:spLocks noGrp="1"/>
          </p:cNvSpPr>
          <p:nvPr>
            <p:ph idx="1"/>
          </p:nvPr>
        </p:nvSpPr>
        <p:spPr/>
        <p:txBody>
          <a:bodyPr>
            <a:normAutofit lnSpcReduction="10000"/>
          </a:bodyPr>
          <a:lstStyle/>
          <a:p>
            <a:r>
              <a:rPr lang="en-US" dirty="0"/>
              <a:t>The class selector is used to specify a style for a group of elements. Unlike the id selector, the class selector is most often used on several elements.</a:t>
            </a:r>
          </a:p>
          <a:p>
            <a:r>
              <a:rPr lang="en-US" dirty="0"/>
              <a:t>This allows you to set a particular style for many HTML elements with the same class.</a:t>
            </a:r>
          </a:p>
          <a:p>
            <a:r>
              <a:rPr lang="en-US" dirty="0"/>
              <a:t>The class selector uses the HTML class attribute, and is defined with a "."</a:t>
            </a:r>
          </a:p>
          <a:p>
            <a:r>
              <a:rPr lang="en-US" dirty="0"/>
              <a:t>In the example below, all HTML elements with class="center" will be center-aligned:</a:t>
            </a:r>
          </a:p>
          <a:p>
            <a:r>
              <a:rPr lang="en-US" dirty="0"/>
              <a:t>&lt;p class="error"&gt;I am different&lt;/p&gt;</a:t>
            </a:r>
          </a:p>
          <a:p>
            <a:endParaRPr lang="en-US" dirty="0"/>
          </a:p>
        </p:txBody>
      </p:sp>
    </p:spTree>
    <p:extLst>
      <p:ext uri="{BB962C8B-B14F-4D97-AF65-F5344CB8AC3E}">
        <p14:creationId xmlns:p14="http://schemas.microsoft.com/office/powerpoint/2010/main" val="1855430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0322" y="2336873"/>
            <a:ext cx="3247102" cy="3599316"/>
          </a:xfrm>
        </p:spPr>
        <p:txBody>
          <a:bodyPr>
            <a:normAutofit fontScale="85000" lnSpcReduction="20000"/>
          </a:bodyPr>
          <a:lstStyle/>
          <a:p>
            <a:r>
              <a:rPr lang="en-US" dirty="0"/>
              <a:t>&lt;html&gt;</a:t>
            </a:r>
          </a:p>
          <a:p>
            <a:r>
              <a:rPr lang="en-US" dirty="0"/>
              <a:t>&lt;head&gt;</a:t>
            </a:r>
          </a:p>
          <a:p>
            <a:r>
              <a:rPr lang="en-US" dirty="0"/>
              <a:t>&lt;style&gt;</a:t>
            </a:r>
          </a:p>
          <a:p>
            <a:r>
              <a:rPr lang="en-US" dirty="0" err="1"/>
              <a:t>p.error</a:t>
            </a:r>
            <a:r>
              <a:rPr lang="en-US" dirty="0"/>
              <a:t> {</a:t>
            </a:r>
          </a:p>
          <a:p>
            <a:r>
              <a:rPr lang="en-US" dirty="0"/>
              <a:t>    </a:t>
            </a:r>
            <a:r>
              <a:rPr lang="en-US" dirty="0" err="1"/>
              <a:t>color:red</a:t>
            </a:r>
            <a:r>
              <a:rPr lang="en-US" dirty="0"/>
              <a:t>;</a:t>
            </a:r>
          </a:p>
          <a:p>
            <a:r>
              <a:rPr lang="en-US" dirty="0"/>
              <a:t>}</a:t>
            </a:r>
          </a:p>
          <a:p>
            <a:r>
              <a:rPr lang="en-US" dirty="0"/>
              <a:t>&lt;/style&gt;</a:t>
            </a:r>
          </a:p>
          <a:p>
            <a:r>
              <a:rPr lang="en-US" dirty="0"/>
              <a:t>&lt;/head&gt;</a:t>
            </a:r>
          </a:p>
          <a:p>
            <a:r>
              <a:rPr lang="en-US" dirty="0"/>
              <a:t>&lt;body&gt;</a:t>
            </a:r>
          </a:p>
          <a:p>
            <a:endParaRPr lang="en-US" dirty="0"/>
          </a:p>
        </p:txBody>
      </p:sp>
      <p:sp>
        <p:nvSpPr>
          <p:cNvPr id="4" name="Rectangle 3"/>
          <p:cNvSpPr/>
          <p:nvPr/>
        </p:nvSpPr>
        <p:spPr>
          <a:xfrm>
            <a:off x="4198182" y="2181310"/>
            <a:ext cx="6096000" cy="2831544"/>
          </a:xfrm>
          <a:prstGeom prst="rect">
            <a:avLst/>
          </a:prstGeom>
        </p:spPr>
        <p:txBody>
          <a:bodyPr>
            <a:spAutoFit/>
          </a:bodyPr>
          <a:lstStyle/>
          <a:p>
            <a:r>
              <a:rPr lang="en-US" sz="2000" dirty="0"/>
              <a:t>&lt;p&gt;This is a paragraph.&lt;/p&gt;</a:t>
            </a:r>
          </a:p>
          <a:p>
            <a:r>
              <a:rPr lang="en-US" sz="2000" dirty="0"/>
              <a:t>&lt;p&gt;This is a paragraph.&lt;/p&gt;</a:t>
            </a:r>
          </a:p>
          <a:p>
            <a:r>
              <a:rPr lang="en-US" sz="2000" dirty="0"/>
              <a:t>&lt;p class="error"&gt;I am different.&lt;/p&gt;</a:t>
            </a:r>
          </a:p>
          <a:p>
            <a:r>
              <a:rPr lang="en-US" sz="2000" dirty="0"/>
              <a:t>&lt;p&gt;This is a paragraph.&lt;/p&gt;</a:t>
            </a:r>
          </a:p>
          <a:p>
            <a:r>
              <a:rPr lang="en-US" sz="2000" dirty="0"/>
              <a:t>&lt;p class="error"&gt;I am different too.&lt;/p&gt;</a:t>
            </a:r>
          </a:p>
          <a:p>
            <a:endParaRPr lang="en-US" sz="2000" dirty="0"/>
          </a:p>
          <a:p>
            <a:r>
              <a:rPr lang="en-US" sz="2000" dirty="0"/>
              <a:t>&lt;/body&gt;</a:t>
            </a:r>
          </a:p>
          <a:p>
            <a:r>
              <a:rPr lang="en-US" sz="2000" dirty="0"/>
              <a:t>&lt;/html&gt;</a:t>
            </a:r>
          </a:p>
          <a:p>
            <a:endParaRPr lang="en-US" dirty="0"/>
          </a:p>
        </p:txBody>
      </p:sp>
    </p:spTree>
    <p:extLst>
      <p:ext uri="{BB962C8B-B14F-4D97-AF65-F5344CB8AC3E}">
        <p14:creationId xmlns:p14="http://schemas.microsoft.com/office/powerpoint/2010/main" val="77921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p:txBody>
          <a:bodyPr>
            <a:normAutofit/>
          </a:bodyPr>
          <a:lstStyle/>
          <a:p>
            <a:pPr marL="0" indent="0" algn="just">
              <a:buNone/>
            </a:pPr>
            <a:r>
              <a:rPr lang="en-US" b="1" dirty="0"/>
              <a:t>C</a:t>
            </a:r>
            <a:r>
              <a:rPr lang="en-US" dirty="0"/>
              <a:t>ascading </a:t>
            </a:r>
            <a:r>
              <a:rPr lang="en-US" b="1" dirty="0"/>
              <a:t>S</a:t>
            </a:r>
            <a:r>
              <a:rPr lang="en-US" dirty="0"/>
              <a:t>tyle </a:t>
            </a:r>
            <a:r>
              <a:rPr lang="en-US" b="1" dirty="0"/>
              <a:t>S</a:t>
            </a:r>
            <a:r>
              <a:rPr lang="en-US" dirty="0"/>
              <a:t>heets, fondly referred to as CSS, is a simple design language intended to simplify the process of making web pages presentable. CSS handles the look and feel part of a web page. Using CSS, you can control the color of the text, the style of fonts, the spacing between paragraphs, how columns are sized and laid out, what background images or colors are used, layout designs , variations in display for different devices and screen sizes as well as a variety of other effects. CSS is easy to learn and understand but it provides powerful control over the presentation of an HTML document. Most commonly, CSS is combined with the markup languages HTML or XHTML.</a:t>
            </a:r>
          </a:p>
        </p:txBody>
      </p:sp>
    </p:spTree>
    <p:extLst>
      <p:ext uri="{BB962C8B-B14F-4D97-AF65-F5344CB8AC3E}">
        <p14:creationId xmlns:p14="http://schemas.microsoft.com/office/powerpoint/2010/main" val="1472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Fonts</a:t>
            </a:r>
          </a:p>
        </p:txBody>
      </p:sp>
      <p:sp>
        <p:nvSpPr>
          <p:cNvPr id="3" name="Content Placeholder 2"/>
          <p:cNvSpPr>
            <a:spLocks noGrp="1"/>
          </p:cNvSpPr>
          <p:nvPr>
            <p:ph idx="1"/>
          </p:nvPr>
        </p:nvSpPr>
        <p:spPr/>
        <p:txBody>
          <a:bodyPr/>
          <a:lstStyle/>
          <a:p>
            <a:endParaRPr lang="en-US" dirty="0"/>
          </a:p>
          <a:p>
            <a:r>
              <a:rPr lang="en-US" dirty="0"/>
              <a:t>The CSS </a:t>
            </a:r>
            <a:r>
              <a:rPr lang="en-US" b="1" dirty="0"/>
              <a:t>color</a:t>
            </a:r>
            <a:r>
              <a:rPr lang="en-US" dirty="0"/>
              <a:t> property defines the text color to be used for the HTML element.</a:t>
            </a:r>
          </a:p>
          <a:p>
            <a:r>
              <a:rPr lang="en-US" dirty="0"/>
              <a:t>The CSS </a:t>
            </a:r>
            <a:r>
              <a:rPr lang="en-US" b="1" dirty="0"/>
              <a:t>font-family</a:t>
            </a:r>
            <a:r>
              <a:rPr lang="en-US" dirty="0"/>
              <a:t> property defines the font to be used for the HTML element.</a:t>
            </a:r>
          </a:p>
          <a:p>
            <a:r>
              <a:rPr lang="en-US" dirty="0"/>
              <a:t>The CSS </a:t>
            </a:r>
            <a:r>
              <a:rPr lang="en-US" b="1" dirty="0"/>
              <a:t>font-size </a:t>
            </a:r>
            <a:r>
              <a:rPr lang="en-US" dirty="0"/>
              <a:t>property defines the text size to be used for the HTML element.</a:t>
            </a:r>
          </a:p>
          <a:p>
            <a:pPr marL="0" indent="0">
              <a:buNone/>
            </a:pPr>
            <a:endParaRPr lang="en-US" dirty="0"/>
          </a:p>
        </p:txBody>
      </p:sp>
    </p:spTree>
    <p:extLst>
      <p:ext uri="{BB962C8B-B14F-4D97-AF65-F5344CB8AC3E}">
        <p14:creationId xmlns:p14="http://schemas.microsoft.com/office/powerpoint/2010/main" val="373245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0322" y="2336873"/>
            <a:ext cx="3576886" cy="3599316"/>
          </a:xfrm>
        </p:spPr>
        <p:txBody>
          <a:bodyPr>
            <a:normAutofit fontScale="92500" lnSpcReduction="1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h1 {</a:t>
            </a:r>
          </a:p>
          <a:p>
            <a:pPr marL="0" indent="0">
              <a:buNone/>
            </a:pPr>
            <a:r>
              <a:rPr lang="en-US" dirty="0"/>
              <a:t>    </a:t>
            </a:r>
            <a:r>
              <a:rPr lang="en-US" dirty="0" err="1"/>
              <a:t>color:blue</a:t>
            </a:r>
            <a:r>
              <a:rPr lang="en-US" dirty="0"/>
              <a:t>;</a:t>
            </a:r>
          </a:p>
          <a:p>
            <a:pPr marL="0" indent="0">
              <a:buNone/>
            </a:pPr>
            <a:r>
              <a:rPr lang="en-US" dirty="0"/>
              <a:t>    </a:t>
            </a:r>
            <a:r>
              <a:rPr lang="en-US" dirty="0" err="1"/>
              <a:t>font-family:verdana</a:t>
            </a:r>
            <a:r>
              <a:rPr lang="en-US" dirty="0"/>
              <a:t>;</a:t>
            </a:r>
          </a:p>
          <a:p>
            <a:pPr marL="0" indent="0">
              <a:buNone/>
            </a:pPr>
            <a:r>
              <a:rPr lang="en-US" dirty="0"/>
              <a:t>    font-size:300%;</a:t>
            </a:r>
          </a:p>
          <a:p>
            <a:pPr marL="0" indent="0">
              <a:buNone/>
            </a:pPr>
            <a:r>
              <a:rPr lang="en-US" dirty="0"/>
              <a:t>}</a:t>
            </a:r>
          </a:p>
        </p:txBody>
      </p:sp>
      <p:sp>
        <p:nvSpPr>
          <p:cNvPr id="4" name="Rectangle 3"/>
          <p:cNvSpPr/>
          <p:nvPr/>
        </p:nvSpPr>
        <p:spPr>
          <a:xfrm>
            <a:off x="4771869" y="2336873"/>
            <a:ext cx="6096000" cy="1631216"/>
          </a:xfrm>
          <a:prstGeom prst="rect">
            <a:avLst/>
          </a:prstGeom>
        </p:spPr>
        <p:txBody>
          <a:bodyPr>
            <a:spAutoFit/>
          </a:bodyPr>
          <a:lstStyle/>
          <a:p>
            <a:r>
              <a:rPr lang="en-US" sz="2000" dirty="0"/>
              <a:t>p  {</a:t>
            </a:r>
          </a:p>
          <a:p>
            <a:r>
              <a:rPr lang="en-US" sz="2000" dirty="0"/>
              <a:t>    </a:t>
            </a:r>
            <a:r>
              <a:rPr lang="en-US" sz="2000" dirty="0" err="1"/>
              <a:t>color:red</a:t>
            </a:r>
            <a:r>
              <a:rPr lang="en-US" sz="2000" dirty="0"/>
              <a:t>;</a:t>
            </a:r>
          </a:p>
          <a:p>
            <a:r>
              <a:rPr lang="en-US" sz="2000" dirty="0"/>
              <a:t>    </a:t>
            </a:r>
            <a:r>
              <a:rPr lang="en-US" sz="2000" dirty="0" err="1"/>
              <a:t>font-family:courier</a:t>
            </a:r>
            <a:r>
              <a:rPr lang="en-US" sz="2000" dirty="0"/>
              <a:t>;</a:t>
            </a:r>
          </a:p>
          <a:p>
            <a:r>
              <a:rPr lang="en-US" sz="2000" dirty="0"/>
              <a:t>    font-size:160%;</a:t>
            </a:r>
          </a:p>
          <a:p>
            <a:r>
              <a:rPr lang="en-US" sz="2000" dirty="0"/>
              <a:t>}</a:t>
            </a:r>
          </a:p>
        </p:txBody>
      </p:sp>
    </p:spTree>
    <p:extLst>
      <p:ext uri="{BB962C8B-B14F-4D97-AF65-F5344CB8AC3E}">
        <p14:creationId xmlns:p14="http://schemas.microsoft.com/office/powerpoint/2010/main" val="892310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dirty="0"/>
              <a:t>&lt;/style&gt;</a:t>
            </a:r>
          </a:p>
          <a:p>
            <a:pPr marL="0" indent="0">
              <a:buNone/>
            </a:pPr>
            <a:r>
              <a:rPr lang="en-US" dirty="0"/>
              <a:t>&lt;/head&gt;</a:t>
            </a:r>
          </a:p>
          <a:p>
            <a:pPr marL="0" indent="0">
              <a:buNone/>
            </a:pPr>
            <a:r>
              <a:rPr lang="en-US" dirty="0"/>
              <a:t>&lt;body&gt;</a:t>
            </a:r>
          </a:p>
          <a:p>
            <a:pPr marL="0" indent="0">
              <a:buNone/>
            </a:pPr>
            <a:r>
              <a:rPr lang="en-US" dirty="0"/>
              <a:t>&lt;h1&gt;This is a heading&lt;/h1&gt;</a:t>
            </a:r>
          </a:p>
          <a:p>
            <a:pPr marL="0" indent="0">
              <a:buNone/>
            </a:pPr>
            <a:r>
              <a:rPr lang="en-US" dirty="0"/>
              <a:t>&lt;p&gt;This is a paragraph.&lt;/p&gt;</a:t>
            </a:r>
          </a:p>
          <a:p>
            <a:pPr marL="0" indent="0">
              <a:buNone/>
            </a:pPr>
            <a:r>
              <a:rPr lang="en-US" dirty="0"/>
              <a:t>&lt;/body&gt;</a:t>
            </a:r>
          </a:p>
          <a:p>
            <a:pPr marL="0" indent="0">
              <a:buNone/>
            </a:pPr>
            <a:r>
              <a:rPr lang="en-US" dirty="0"/>
              <a:t>&lt;/html&gt;</a:t>
            </a:r>
          </a:p>
          <a:p>
            <a:endParaRPr lang="en-US" dirty="0"/>
          </a:p>
          <a:p>
            <a:endParaRPr lang="en-US" dirty="0"/>
          </a:p>
        </p:txBody>
      </p:sp>
    </p:spTree>
    <p:extLst>
      <p:ext uri="{BB962C8B-B14F-4D97-AF65-F5344CB8AC3E}">
        <p14:creationId xmlns:p14="http://schemas.microsoft.com/office/powerpoint/2010/main" val="148816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0321" y="2336873"/>
            <a:ext cx="4581227" cy="3599316"/>
          </a:xfrm>
        </p:spPr>
        <p:txBody>
          <a:bodyPr>
            <a:normAutofit fontScale="85000" lnSpcReduction="20000"/>
          </a:bodyPr>
          <a:lstStyle/>
          <a:p>
            <a:r>
              <a:rPr lang="en-US" dirty="0"/>
              <a:t>&lt;html&gt;</a:t>
            </a:r>
          </a:p>
          <a:p>
            <a:r>
              <a:rPr lang="en-US" dirty="0"/>
              <a:t>&lt;head&gt;</a:t>
            </a:r>
          </a:p>
          <a:p>
            <a:r>
              <a:rPr lang="en-US" dirty="0"/>
              <a:t>&lt;style&gt;</a:t>
            </a:r>
          </a:p>
          <a:p>
            <a:r>
              <a:rPr lang="en-US" dirty="0"/>
              <a:t>p {</a:t>
            </a:r>
          </a:p>
          <a:p>
            <a:r>
              <a:rPr lang="en-US" dirty="0"/>
              <a:t>    border:1px solid grey;</a:t>
            </a:r>
          </a:p>
          <a:p>
            <a:r>
              <a:rPr lang="en-US" dirty="0"/>
              <a:t>}</a:t>
            </a:r>
          </a:p>
          <a:p>
            <a:r>
              <a:rPr lang="en-US" dirty="0"/>
              <a:t>&lt;/style&gt;</a:t>
            </a:r>
          </a:p>
          <a:p>
            <a:r>
              <a:rPr lang="en-US" dirty="0"/>
              <a:t>&lt;/head&gt;</a:t>
            </a:r>
          </a:p>
          <a:p>
            <a:r>
              <a:rPr lang="en-US" dirty="0"/>
              <a:t>&lt;body&gt;</a:t>
            </a:r>
          </a:p>
          <a:p>
            <a:endParaRPr lang="en-US" dirty="0"/>
          </a:p>
          <a:p>
            <a:endParaRPr lang="en-US" dirty="0"/>
          </a:p>
        </p:txBody>
      </p:sp>
      <p:sp>
        <p:nvSpPr>
          <p:cNvPr id="4" name="Rectangle 3"/>
          <p:cNvSpPr/>
          <p:nvPr/>
        </p:nvSpPr>
        <p:spPr>
          <a:xfrm>
            <a:off x="5026701" y="2079966"/>
            <a:ext cx="6096000" cy="3046988"/>
          </a:xfrm>
          <a:prstGeom prst="rect">
            <a:avLst/>
          </a:prstGeom>
        </p:spPr>
        <p:txBody>
          <a:bodyPr>
            <a:spAutoFit/>
          </a:bodyPr>
          <a:lstStyle/>
          <a:p>
            <a:r>
              <a:rPr lang="en-US" sz="2400" dirty="0"/>
              <a:t>&lt;h1&gt;This is a heading&lt;/h1&gt;</a:t>
            </a:r>
          </a:p>
          <a:p>
            <a:endParaRPr lang="en-US" sz="2400" dirty="0"/>
          </a:p>
          <a:p>
            <a:r>
              <a:rPr lang="en-US" sz="2400" dirty="0"/>
              <a:t>&lt;p&gt;This is a paragraph.&lt;/p&gt;</a:t>
            </a:r>
          </a:p>
          <a:p>
            <a:r>
              <a:rPr lang="en-US" sz="2400" dirty="0"/>
              <a:t>&lt;p&gt;This is a paragraph.&lt;/p&gt;</a:t>
            </a:r>
          </a:p>
          <a:p>
            <a:r>
              <a:rPr lang="en-US" sz="2400" dirty="0"/>
              <a:t>&lt;p&gt;This is a paragraph.&lt;/p&gt;</a:t>
            </a:r>
          </a:p>
          <a:p>
            <a:endParaRPr lang="en-US" sz="2400" dirty="0"/>
          </a:p>
          <a:p>
            <a:r>
              <a:rPr lang="en-US" sz="2400" dirty="0"/>
              <a:t>&lt;/body&gt;</a:t>
            </a:r>
          </a:p>
          <a:p>
            <a:r>
              <a:rPr lang="en-US" sz="2400" dirty="0"/>
              <a:t>&lt;/html&gt;</a:t>
            </a:r>
          </a:p>
        </p:txBody>
      </p:sp>
    </p:spTree>
    <p:extLst>
      <p:ext uri="{BB962C8B-B14F-4D97-AF65-F5344CB8AC3E}">
        <p14:creationId xmlns:p14="http://schemas.microsoft.com/office/powerpoint/2010/main" val="1520438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0321" y="2336873"/>
            <a:ext cx="4791089" cy="3599316"/>
          </a:xfrm>
        </p:spPr>
        <p:txBody>
          <a:bodyPr>
            <a:normAutofit fontScale="77500" lnSpcReduction="20000"/>
          </a:bodyPr>
          <a:lstStyle/>
          <a:p>
            <a:r>
              <a:rPr lang="en-US" dirty="0"/>
              <a:t>&lt;html&gt;</a:t>
            </a:r>
          </a:p>
          <a:p>
            <a:r>
              <a:rPr lang="en-US" dirty="0"/>
              <a:t>&lt;head&gt;</a:t>
            </a:r>
          </a:p>
          <a:p>
            <a:r>
              <a:rPr lang="en-US" dirty="0"/>
              <a:t>&lt;style&gt;</a:t>
            </a:r>
          </a:p>
          <a:p>
            <a:r>
              <a:rPr lang="en-US" dirty="0"/>
              <a:t>p {</a:t>
            </a:r>
          </a:p>
          <a:p>
            <a:r>
              <a:rPr lang="en-US" dirty="0"/>
              <a:t>    border:1px solid grey;</a:t>
            </a:r>
          </a:p>
          <a:p>
            <a:r>
              <a:rPr lang="en-US" dirty="0"/>
              <a:t>    padding:10px;</a:t>
            </a:r>
          </a:p>
          <a:p>
            <a:r>
              <a:rPr lang="en-US" dirty="0"/>
              <a:t>}</a:t>
            </a:r>
          </a:p>
          <a:p>
            <a:r>
              <a:rPr lang="en-US" dirty="0"/>
              <a:t>&lt;/style&gt;</a:t>
            </a:r>
          </a:p>
          <a:p>
            <a:r>
              <a:rPr lang="en-US" dirty="0"/>
              <a:t>&lt;/head&gt;</a:t>
            </a:r>
          </a:p>
          <a:p>
            <a:r>
              <a:rPr lang="en-US" dirty="0"/>
              <a:t>&lt;body&gt;</a:t>
            </a:r>
          </a:p>
          <a:p>
            <a:endParaRPr lang="en-US" dirty="0"/>
          </a:p>
          <a:p>
            <a:endParaRPr lang="en-US" dirty="0"/>
          </a:p>
          <a:p>
            <a:endParaRPr lang="en-US" dirty="0"/>
          </a:p>
        </p:txBody>
      </p:sp>
      <p:sp>
        <p:nvSpPr>
          <p:cNvPr id="4" name="Rectangle 3"/>
          <p:cNvSpPr/>
          <p:nvPr/>
        </p:nvSpPr>
        <p:spPr>
          <a:xfrm>
            <a:off x="4666937" y="2184897"/>
            <a:ext cx="6096000" cy="2554545"/>
          </a:xfrm>
          <a:prstGeom prst="rect">
            <a:avLst/>
          </a:prstGeom>
        </p:spPr>
        <p:txBody>
          <a:bodyPr>
            <a:spAutoFit/>
          </a:bodyPr>
          <a:lstStyle/>
          <a:p>
            <a:r>
              <a:rPr lang="en-US" sz="2000" dirty="0"/>
              <a:t>&lt;h1&gt;This is a heading&lt;/h1&gt;</a:t>
            </a:r>
          </a:p>
          <a:p>
            <a:endParaRPr lang="en-US" sz="2000" dirty="0"/>
          </a:p>
          <a:p>
            <a:r>
              <a:rPr lang="en-US" sz="2000" dirty="0"/>
              <a:t>&lt;p&gt;This is a paragraph.&lt;/p&gt;</a:t>
            </a:r>
          </a:p>
          <a:p>
            <a:r>
              <a:rPr lang="en-US" sz="2000" dirty="0"/>
              <a:t>&lt;p&gt;This is a paragraph.&lt;/p&gt;</a:t>
            </a:r>
          </a:p>
          <a:p>
            <a:r>
              <a:rPr lang="en-US" sz="2000" dirty="0"/>
              <a:t>&lt;p&gt;This is a paragraph.&lt;/p&gt;</a:t>
            </a:r>
          </a:p>
          <a:p>
            <a:endParaRPr lang="en-US" sz="2000" dirty="0"/>
          </a:p>
          <a:p>
            <a:r>
              <a:rPr lang="en-US" sz="2000" dirty="0"/>
              <a:t>&lt;/body&gt;</a:t>
            </a:r>
          </a:p>
          <a:p>
            <a:r>
              <a:rPr lang="en-US" sz="2000" dirty="0"/>
              <a:t>&lt;/html&gt;</a:t>
            </a:r>
          </a:p>
        </p:txBody>
      </p:sp>
    </p:spTree>
    <p:extLst>
      <p:ext uri="{BB962C8B-B14F-4D97-AF65-F5344CB8AC3E}">
        <p14:creationId xmlns:p14="http://schemas.microsoft.com/office/powerpoint/2010/main" val="2909483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0321" y="2336873"/>
            <a:ext cx="5000951" cy="3599316"/>
          </a:xfrm>
        </p:spPr>
        <p:txBody>
          <a:bodyPr>
            <a:normAutofit fontScale="625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p {</a:t>
            </a:r>
          </a:p>
          <a:p>
            <a:pPr marL="0" indent="0">
              <a:buNone/>
            </a:pPr>
            <a:r>
              <a:rPr lang="en-US" dirty="0"/>
              <a:t>    border:1px solid grey;</a:t>
            </a:r>
          </a:p>
          <a:p>
            <a:pPr marL="0" indent="0">
              <a:buNone/>
            </a:pPr>
            <a:r>
              <a:rPr lang="en-US" dirty="0"/>
              <a:t>    padding:10px;</a:t>
            </a:r>
          </a:p>
          <a:p>
            <a:pPr marL="0" indent="0">
              <a:buNone/>
            </a:pPr>
            <a:r>
              <a:rPr lang="en-US" dirty="0"/>
              <a:t>    margin:30px;</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endParaRPr lang="en-US" dirty="0"/>
          </a:p>
        </p:txBody>
      </p:sp>
      <p:sp>
        <p:nvSpPr>
          <p:cNvPr id="4" name="Rectangle 3"/>
          <p:cNvSpPr/>
          <p:nvPr/>
        </p:nvSpPr>
        <p:spPr>
          <a:xfrm>
            <a:off x="4198182" y="2061388"/>
            <a:ext cx="6096000" cy="2831544"/>
          </a:xfrm>
          <a:prstGeom prst="rect">
            <a:avLst/>
          </a:prstGeom>
        </p:spPr>
        <p:txBody>
          <a:bodyPr>
            <a:spAutoFit/>
          </a:bodyPr>
          <a:lstStyle/>
          <a:p>
            <a:endParaRPr lang="en-US" dirty="0"/>
          </a:p>
          <a:p>
            <a:r>
              <a:rPr lang="en-US" dirty="0"/>
              <a:t>&lt;</a:t>
            </a:r>
            <a:r>
              <a:rPr lang="en-US" sz="2000" dirty="0"/>
              <a:t>h1&gt;This is a heading&lt;/h1&gt;</a:t>
            </a:r>
          </a:p>
          <a:p>
            <a:endParaRPr lang="en-US" sz="2000" dirty="0"/>
          </a:p>
          <a:p>
            <a:r>
              <a:rPr lang="en-US" sz="2000" dirty="0"/>
              <a:t>&lt;p&gt;This is a paragraph.&lt;/p&gt;</a:t>
            </a:r>
          </a:p>
          <a:p>
            <a:r>
              <a:rPr lang="en-US" sz="2000" dirty="0"/>
              <a:t>&lt;p&gt;This is a paragraph.&lt;/p&gt;</a:t>
            </a:r>
          </a:p>
          <a:p>
            <a:r>
              <a:rPr lang="en-US" sz="2000" dirty="0"/>
              <a:t>&lt;p&gt;This is a paragraph.&lt;/p&gt;</a:t>
            </a:r>
          </a:p>
          <a:p>
            <a:endParaRPr lang="en-US" sz="2000" dirty="0"/>
          </a:p>
          <a:p>
            <a:r>
              <a:rPr lang="en-US" sz="2000" dirty="0"/>
              <a:t>&lt;/body&gt;</a:t>
            </a:r>
          </a:p>
          <a:p>
            <a:r>
              <a:rPr lang="en-US" sz="2000" dirty="0"/>
              <a:t>&lt;/html&gt;</a:t>
            </a:r>
          </a:p>
        </p:txBody>
      </p:sp>
    </p:spTree>
    <p:extLst>
      <p:ext uri="{BB962C8B-B14F-4D97-AF65-F5344CB8AC3E}">
        <p14:creationId xmlns:p14="http://schemas.microsoft.com/office/powerpoint/2010/main" val="2435753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CSS (Cascading Style Sheets)</a:t>
            </a:r>
          </a:p>
        </p:txBody>
      </p:sp>
      <p:sp>
        <p:nvSpPr>
          <p:cNvPr id="40963" name="Rectangle 3"/>
          <p:cNvSpPr>
            <a:spLocks noGrp="1" noChangeArrowheads="1"/>
          </p:cNvSpPr>
          <p:nvPr>
            <p:ph idx="1"/>
          </p:nvPr>
        </p:nvSpPr>
        <p:spPr/>
        <p:txBody>
          <a:bodyPr>
            <a:normAutofit lnSpcReduction="10000"/>
          </a:bodyPr>
          <a:lstStyle/>
          <a:p>
            <a:pPr eaLnBrk="1" hangingPunct="1">
              <a:lnSpc>
                <a:spcPct val="90000"/>
              </a:lnSpc>
            </a:pPr>
            <a:r>
              <a:rPr lang="en-US" altLang="en-US"/>
              <a:t>Applying Styles</a:t>
            </a:r>
          </a:p>
          <a:p>
            <a:pPr lvl="1" eaLnBrk="1" hangingPunct="1">
              <a:lnSpc>
                <a:spcPct val="90000"/>
              </a:lnSpc>
            </a:pPr>
            <a:r>
              <a:rPr lang="en-US" altLang="en-US" sz="2300"/>
              <a:t>Embedded Styles</a:t>
            </a:r>
          </a:p>
          <a:p>
            <a:pPr lvl="2" eaLnBrk="1" hangingPunct="1">
              <a:lnSpc>
                <a:spcPct val="90000"/>
              </a:lnSpc>
              <a:buClr>
                <a:schemeClr val="tx1"/>
              </a:buClr>
              <a:buFont typeface="Wingdings" panose="05000000000000000000" pitchFamily="2" charset="2"/>
              <a:buNone/>
            </a:pPr>
            <a:r>
              <a:rPr lang="en-US" altLang="en-US" sz="2100"/>
              <a:t>&lt;head&gt;</a:t>
            </a:r>
          </a:p>
          <a:p>
            <a:pPr lvl="2" eaLnBrk="1" hangingPunct="1">
              <a:lnSpc>
                <a:spcPct val="90000"/>
              </a:lnSpc>
              <a:buClr>
                <a:schemeClr val="tx1"/>
              </a:buClr>
              <a:buFont typeface="Wingdings" panose="05000000000000000000" pitchFamily="2" charset="2"/>
              <a:buNone/>
            </a:pPr>
            <a:r>
              <a:rPr lang="en-US" altLang="en-US" sz="2100"/>
              <a:t>&lt;style type=”text/css”&gt;</a:t>
            </a:r>
          </a:p>
          <a:p>
            <a:pPr lvl="2" eaLnBrk="1" hangingPunct="1">
              <a:lnSpc>
                <a:spcPct val="90000"/>
              </a:lnSpc>
              <a:buClr>
                <a:schemeClr val="tx1"/>
              </a:buClr>
              <a:buFont typeface="Wingdings" panose="05000000000000000000" pitchFamily="2" charset="2"/>
              <a:buNone/>
            </a:pPr>
            <a:r>
              <a:rPr lang="en-US" altLang="en-US" sz="2100"/>
              <a:t>table.nav {background:aqua}</a:t>
            </a:r>
          </a:p>
          <a:p>
            <a:pPr lvl="2" eaLnBrk="1" hangingPunct="1">
              <a:lnSpc>
                <a:spcPct val="90000"/>
              </a:lnSpc>
              <a:buClr>
                <a:schemeClr val="tx1"/>
              </a:buClr>
              <a:buFont typeface="Wingdings" panose="05000000000000000000" pitchFamily="2" charset="2"/>
              <a:buNone/>
            </a:pPr>
            <a:r>
              <a:rPr lang="en-US" altLang="en-US" sz="2100"/>
              <a:t>table.rest {background:yellow;</a:t>
            </a:r>
          </a:p>
          <a:p>
            <a:pPr lvl="2" eaLnBrk="1" hangingPunct="1">
              <a:lnSpc>
                <a:spcPct val="90000"/>
              </a:lnSpc>
              <a:buClr>
                <a:schemeClr val="tx1"/>
              </a:buClr>
              <a:buFont typeface="Wingdings" panose="05000000000000000000" pitchFamily="2" charset="2"/>
              <a:buNone/>
            </a:pPr>
            <a:r>
              <a:rPr lang="en-US" altLang="en-US" sz="2100"/>
              <a:t>text-align:center;</a:t>
            </a:r>
          </a:p>
          <a:p>
            <a:pPr lvl="2" eaLnBrk="1" hangingPunct="1">
              <a:lnSpc>
                <a:spcPct val="90000"/>
              </a:lnSpc>
              <a:buClr>
                <a:schemeClr val="tx1"/>
              </a:buClr>
              <a:buFont typeface="Wingdings" panose="05000000000000000000" pitchFamily="2" charset="2"/>
              <a:buNone/>
            </a:pPr>
            <a:r>
              <a:rPr lang="en-US" altLang="en-US" sz="2100"/>
              <a:t>color:black}</a:t>
            </a:r>
          </a:p>
          <a:p>
            <a:pPr lvl="2" eaLnBrk="1" hangingPunct="1">
              <a:lnSpc>
                <a:spcPct val="90000"/>
              </a:lnSpc>
              <a:buClr>
                <a:schemeClr val="tx1"/>
              </a:buClr>
              <a:buFont typeface="Wingdings" panose="05000000000000000000" pitchFamily="2" charset="2"/>
              <a:buNone/>
            </a:pPr>
            <a:r>
              <a:rPr lang="en-US" altLang="en-US" sz="2100"/>
              <a:t>a:link {color:red;</a:t>
            </a:r>
          </a:p>
          <a:p>
            <a:pPr lvl="2" eaLnBrk="1" hangingPunct="1">
              <a:lnSpc>
                <a:spcPct val="90000"/>
              </a:lnSpc>
              <a:buClr>
                <a:schemeClr val="tx1"/>
              </a:buClr>
              <a:buFont typeface="Wingdings" panose="05000000000000000000" pitchFamily="2" charset="2"/>
              <a:buNone/>
            </a:pPr>
            <a:r>
              <a:rPr lang="en-US" altLang="en-US" sz="2100"/>
              <a:t>text-decoration:none}</a:t>
            </a:r>
          </a:p>
          <a:p>
            <a:pPr lvl="2" eaLnBrk="1" hangingPunct="1">
              <a:lnSpc>
                <a:spcPct val="90000"/>
              </a:lnSpc>
              <a:buClr>
                <a:schemeClr val="tx1"/>
              </a:buClr>
              <a:buFont typeface="Wingdings" panose="05000000000000000000" pitchFamily="2" charset="2"/>
              <a:buNone/>
            </a:pPr>
            <a:r>
              <a:rPr lang="en-US" altLang="en-US" sz="2100"/>
              <a:t>&lt;/style&gt;</a:t>
            </a:r>
          </a:p>
          <a:p>
            <a:pPr lvl="2" eaLnBrk="1" hangingPunct="1">
              <a:lnSpc>
                <a:spcPct val="90000"/>
              </a:lnSpc>
              <a:buClr>
                <a:schemeClr val="tx1"/>
              </a:buClr>
              <a:buFont typeface="Wingdings" panose="05000000000000000000" pitchFamily="2" charset="2"/>
              <a:buNone/>
            </a:pPr>
            <a:r>
              <a:rPr lang="en-US" altLang="en-US" sz="2100"/>
              <a:t>&lt;/head&gt;</a:t>
            </a:r>
          </a:p>
        </p:txBody>
      </p:sp>
    </p:spTree>
    <p:extLst>
      <p:ext uri="{BB962C8B-B14F-4D97-AF65-F5344CB8AC3E}">
        <p14:creationId xmlns:p14="http://schemas.microsoft.com/office/powerpoint/2010/main" val="1103239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CSS (Cascading Style Sheets)</a:t>
            </a:r>
          </a:p>
        </p:txBody>
      </p:sp>
      <p:sp>
        <p:nvSpPr>
          <p:cNvPr id="41987" name="Rectangle 3"/>
          <p:cNvSpPr>
            <a:spLocks noGrp="1" noChangeArrowheads="1"/>
          </p:cNvSpPr>
          <p:nvPr>
            <p:ph idx="1"/>
          </p:nvPr>
        </p:nvSpPr>
        <p:spPr/>
        <p:txBody>
          <a:bodyPr>
            <a:normAutofit lnSpcReduction="10000"/>
          </a:bodyPr>
          <a:lstStyle/>
          <a:p>
            <a:pPr eaLnBrk="1" hangingPunct="1">
              <a:lnSpc>
                <a:spcPct val="90000"/>
              </a:lnSpc>
            </a:pPr>
            <a:r>
              <a:rPr lang="en-US" altLang="en-US"/>
              <a:t>Applying Styles</a:t>
            </a:r>
          </a:p>
          <a:p>
            <a:pPr lvl="1" eaLnBrk="1" hangingPunct="1">
              <a:lnSpc>
                <a:spcPct val="90000"/>
              </a:lnSpc>
            </a:pPr>
            <a:r>
              <a:rPr lang="en-US" altLang="en-US" sz="2300"/>
              <a:t>Linked Styles</a:t>
            </a:r>
          </a:p>
          <a:p>
            <a:pPr lvl="2" eaLnBrk="1" hangingPunct="1">
              <a:lnSpc>
                <a:spcPct val="90000"/>
              </a:lnSpc>
              <a:buClr>
                <a:schemeClr val="tx1"/>
              </a:buClr>
              <a:buFont typeface="Wingdings" panose="05000000000000000000" pitchFamily="2" charset="2"/>
              <a:buNone/>
            </a:pPr>
            <a:r>
              <a:rPr lang="en-US" altLang="en-US" sz="2100"/>
              <a:t>&lt;head&gt;</a:t>
            </a:r>
          </a:p>
          <a:p>
            <a:pPr lvl="2" eaLnBrk="1" hangingPunct="1">
              <a:lnSpc>
                <a:spcPct val="90000"/>
              </a:lnSpc>
              <a:buClr>
                <a:schemeClr val="tx1"/>
              </a:buClr>
              <a:buFont typeface="Wingdings" panose="05000000000000000000" pitchFamily="2" charset="2"/>
              <a:buNone/>
            </a:pPr>
            <a:r>
              <a:rPr lang="en-US" altLang="en-US" sz="2100"/>
              <a:t>&lt;link rel=”stylesheet” href=”mystyles.css” type=”text/css”&gt;</a:t>
            </a:r>
          </a:p>
          <a:p>
            <a:pPr lvl="2" eaLnBrk="1" hangingPunct="1">
              <a:lnSpc>
                <a:spcPct val="90000"/>
              </a:lnSpc>
              <a:buClr>
                <a:schemeClr val="tx1"/>
              </a:buClr>
              <a:buFont typeface="Wingdings" panose="05000000000000000000" pitchFamily="2" charset="2"/>
              <a:buNone/>
            </a:pPr>
            <a:r>
              <a:rPr lang="en-US" altLang="en-US" sz="2100"/>
              <a:t>&lt;/head&gt;</a:t>
            </a:r>
          </a:p>
          <a:p>
            <a:pPr lvl="2" eaLnBrk="1" hangingPunct="1">
              <a:lnSpc>
                <a:spcPct val="90000"/>
              </a:lnSpc>
              <a:buClr>
                <a:schemeClr val="tx1"/>
              </a:buClr>
              <a:buFont typeface="Wingdings" panose="05000000000000000000" pitchFamily="2" charset="2"/>
              <a:buNone/>
            </a:pPr>
            <a:endParaRPr lang="en-US" altLang="en-US" sz="2100"/>
          </a:p>
          <a:p>
            <a:pPr lvl="2" eaLnBrk="1" hangingPunct="1">
              <a:lnSpc>
                <a:spcPct val="90000"/>
              </a:lnSpc>
              <a:buFont typeface="Wingdings" panose="05000000000000000000" pitchFamily="2" charset="2"/>
              <a:buNone/>
            </a:pPr>
            <a:r>
              <a:rPr lang="en-US" altLang="en-US" sz="2100"/>
              <a:t>table.nav {background:aqua}</a:t>
            </a:r>
          </a:p>
          <a:p>
            <a:pPr lvl="2" eaLnBrk="1" hangingPunct="1">
              <a:lnSpc>
                <a:spcPct val="90000"/>
              </a:lnSpc>
              <a:buFont typeface="Wingdings" panose="05000000000000000000" pitchFamily="2" charset="2"/>
              <a:buNone/>
            </a:pPr>
            <a:r>
              <a:rPr lang="en-US" altLang="en-US" sz="2100"/>
              <a:t>table.rest {background:yellow;</a:t>
            </a:r>
          </a:p>
          <a:p>
            <a:pPr lvl="2" eaLnBrk="1" hangingPunct="1">
              <a:lnSpc>
                <a:spcPct val="90000"/>
              </a:lnSpc>
              <a:buFont typeface="Wingdings" panose="05000000000000000000" pitchFamily="2" charset="2"/>
              <a:buNone/>
            </a:pPr>
            <a:r>
              <a:rPr lang="en-US" altLang="en-US" sz="2100"/>
              <a:t>text-align:center;</a:t>
            </a:r>
          </a:p>
          <a:p>
            <a:pPr lvl="2" eaLnBrk="1" hangingPunct="1">
              <a:lnSpc>
                <a:spcPct val="90000"/>
              </a:lnSpc>
              <a:buFont typeface="Wingdings" panose="05000000000000000000" pitchFamily="2" charset="2"/>
              <a:buNone/>
            </a:pPr>
            <a:r>
              <a:rPr lang="en-US" altLang="en-US" sz="2100"/>
              <a:t>color:black}</a:t>
            </a:r>
          </a:p>
          <a:p>
            <a:pPr lvl="2" eaLnBrk="1" hangingPunct="1">
              <a:lnSpc>
                <a:spcPct val="90000"/>
              </a:lnSpc>
              <a:buFont typeface="Wingdings" panose="05000000000000000000" pitchFamily="2" charset="2"/>
              <a:buNone/>
            </a:pPr>
            <a:r>
              <a:rPr lang="en-US" altLang="en-US" sz="2100"/>
              <a:t>a:link {color:red;</a:t>
            </a:r>
          </a:p>
          <a:p>
            <a:pPr lvl="2" eaLnBrk="1" hangingPunct="1">
              <a:lnSpc>
                <a:spcPct val="90000"/>
              </a:lnSpc>
              <a:buFont typeface="Wingdings" panose="05000000000000000000" pitchFamily="2" charset="2"/>
              <a:buNone/>
            </a:pPr>
            <a:r>
              <a:rPr lang="en-US" altLang="en-US" sz="2100"/>
              <a:t>text-decoration:none}</a:t>
            </a:r>
          </a:p>
        </p:txBody>
      </p:sp>
    </p:spTree>
    <p:extLst>
      <p:ext uri="{BB962C8B-B14F-4D97-AF65-F5344CB8AC3E}">
        <p14:creationId xmlns:p14="http://schemas.microsoft.com/office/powerpoint/2010/main" val="212891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t>CSS (Cascading Style Sheets)</a:t>
            </a:r>
          </a:p>
        </p:txBody>
      </p:sp>
      <p:sp>
        <p:nvSpPr>
          <p:cNvPr id="43011" name="Rectangle 3"/>
          <p:cNvSpPr>
            <a:spLocks noGrp="1" noChangeArrowheads="1"/>
          </p:cNvSpPr>
          <p:nvPr>
            <p:ph idx="1"/>
          </p:nvPr>
        </p:nvSpPr>
        <p:spPr/>
        <p:txBody>
          <a:bodyPr/>
          <a:lstStyle/>
          <a:p>
            <a:pPr eaLnBrk="1" hangingPunct="1">
              <a:lnSpc>
                <a:spcPct val="90000"/>
              </a:lnSpc>
            </a:pPr>
            <a:r>
              <a:rPr lang="en-US" altLang="en-US" sz="2400"/>
              <a:t>Applying Styles</a:t>
            </a:r>
          </a:p>
          <a:p>
            <a:pPr lvl="1" eaLnBrk="1" hangingPunct="1">
              <a:lnSpc>
                <a:spcPct val="90000"/>
              </a:lnSpc>
            </a:pPr>
            <a:r>
              <a:rPr lang="en-US" altLang="en-US" sz="2100"/>
              <a:t>Inline Styles</a:t>
            </a:r>
          </a:p>
          <a:p>
            <a:pPr lvl="2" eaLnBrk="1" hangingPunct="1">
              <a:lnSpc>
                <a:spcPct val="90000"/>
              </a:lnSpc>
              <a:buClr>
                <a:schemeClr val="tx1"/>
              </a:buClr>
              <a:buFont typeface="Wingdings" panose="05000000000000000000" pitchFamily="2" charset="2"/>
              <a:buNone/>
            </a:pPr>
            <a:r>
              <a:rPr lang="en-US" altLang="en-US" sz="1900"/>
              <a:t>&lt;table style=”background:aqua” width=”100%”&gt;</a:t>
            </a:r>
          </a:p>
          <a:p>
            <a:pPr lvl="2" eaLnBrk="1" hangingPunct="1">
              <a:lnSpc>
                <a:spcPct val="90000"/>
              </a:lnSpc>
              <a:buClr>
                <a:schemeClr val="tx1"/>
              </a:buClr>
              <a:buFont typeface="Wingdings" panose="05000000000000000000" pitchFamily="2" charset="2"/>
              <a:buNone/>
            </a:pPr>
            <a:r>
              <a:rPr lang="en-US" altLang="en-US" sz="1900"/>
              <a:t>&lt;table style=”background:yellow; text-align:center;</a:t>
            </a:r>
          </a:p>
          <a:p>
            <a:pPr lvl="2" eaLnBrk="1" hangingPunct="1">
              <a:lnSpc>
                <a:spcPct val="90000"/>
              </a:lnSpc>
              <a:buClr>
                <a:schemeClr val="tx1"/>
              </a:buClr>
              <a:buFont typeface="Wingdings" panose="05000000000000000000" pitchFamily="2" charset="2"/>
              <a:buNone/>
            </a:pPr>
            <a:r>
              <a:rPr lang="en-US" altLang="en-US" sz="1900"/>
              <a:t>color:black” width=”100%”&gt;</a:t>
            </a:r>
          </a:p>
          <a:p>
            <a:pPr eaLnBrk="1" hangingPunct="1">
              <a:lnSpc>
                <a:spcPct val="90000"/>
              </a:lnSpc>
              <a:buClr>
                <a:schemeClr val="tx1"/>
              </a:buClr>
            </a:pPr>
            <a:endParaRPr lang="en-US" altLang="en-US" sz="2400"/>
          </a:p>
          <a:p>
            <a:pPr eaLnBrk="1" hangingPunct="1">
              <a:lnSpc>
                <a:spcPct val="90000"/>
              </a:lnSpc>
              <a:buClr>
                <a:schemeClr val="tx1"/>
              </a:buClr>
            </a:pPr>
            <a:r>
              <a:rPr lang="en-US" altLang="en-US" sz="2400"/>
              <a:t>Cascading Precedence</a:t>
            </a:r>
          </a:p>
          <a:p>
            <a:pPr lvl="1" eaLnBrk="1" hangingPunct="1">
              <a:lnSpc>
                <a:spcPct val="90000"/>
              </a:lnSpc>
            </a:pPr>
            <a:r>
              <a:rPr lang="en-US" altLang="en-US" sz="2100"/>
              <a:t>Inline styles (which appear as attributes within the tag itself) are most important.</a:t>
            </a:r>
          </a:p>
          <a:p>
            <a:pPr lvl="1" eaLnBrk="1" hangingPunct="1">
              <a:lnSpc>
                <a:spcPct val="90000"/>
              </a:lnSpc>
            </a:pPr>
            <a:r>
              <a:rPr lang="en-US" altLang="en-US" sz="2100"/>
              <a:t>Embedded styles (which appear at the top of the HTML file) are applied next, and</a:t>
            </a:r>
          </a:p>
          <a:p>
            <a:pPr lvl="1" eaLnBrk="1" hangingPunct="1">
              <a:lnSpc>
                <a:spcPct val="90000"/>
              </a:lnSpc>
            </a:pPr>
            <a:r>
              <a:rPr lang="en-US" altLang="en-US" sz="2100"/>
              <a:t>Linked styles (which appear in another file altogether) are applied last</a:t>
            </a:r>
          </a:p>
        </p:txBody>
      </p:sp>
    </p:spTree>
    <p:extLst>
      <p:ext uri="{BB962C8B-B14F-4D97-AF65-F5344CB8AC3E}">
        <p14:creationId xmlns:p14="http://schemas.microsoft.com/office/powerpoint/2010/main" val="3193904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a:t>CSS (Cascading Style Sheets)</a:t>
            </a:r>
          </a:p>
        </p:txBody>
      </p:sp>
      <p:sp>
        <p:nvSpPr>
          <p:cNvPr id="44035" name="Rectangle 3"/>
          <p:cNvSpPr>
            <a:spLocks noGrp="1" noChangeArrowheads="1"/>
          </p:cNvSpPr>
          <p:nvPr>
            <p:ph idx="1"/>
          </p:nvPr>
        </p:nvSpPr>
        <p:spPr/>
        <p:txBody>
          <a:bodyPr/>
          <a:lstStyle/>
          <a:p>
            <a:pPr eaLnBrk="1" hangingPunct="1"/>
            <a:r>
              <a:rPr lang="en-US" altLang="en-US"/>
              <a:t>Formatting Text with Styles</a:t>
            </a:r>
          </a:p>
          <a:p>
            <a:pPr lvl="1" eaLnBrk="1" hangingPunct="1"/>
            <a:r>
              <a:rPr lang="en-US" altLang="en-US"/>
              <a:t>Link Styles</a:t>
            </a:r>
          </a:p>
          <a:p>
            <a:pPr lvl="1" eaLnBrk="1" hangingPunct="1"/>
            <a:r>
              <a:rPr lang="en-US" altLang="en-US"/>
              <a:t>Color Styles</a:t>
            </a:r>
          </a:p>
          <a:p>
            <a:pPr lvl="1" eaLnBrk="1" hangingPunct="1"/>
            <a:r>
              <a:rPr lang="en-US" altLang="en-US"/>
              <a:t>Margin Styles</a:t>
            </a:r>
          </a:p>
          <a:p>
            <a:pPr lvl="1" eaLnBrk="1" hangingPunct="1"/>
            <a:r>
              <a:rPr lang="en-US" altLang="en-US"/>
              <a:t>Div &lt;div&gt; tag</a:t>
            </a:r>
          </a:p>
          <a:p>
            <a:pPr lvl="1" eaLnBrk="1" hangingPunct="1"/>
            <a:endParaRPr lang="en-US" altLang="en-US"/>
          </a:p>
        </p:txBody>
      </p:sp>
    </p:spTree>
    <p:extLst>
      <p:ext uri="{BB962C8B-B14F-4D97-AF65-F5344CB8AC3E}">
        <p14:creationId xmlns:p14="http://schemas.microsoft.com/office/powerpoint/2010/main" val="415488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CSS</a:t>
            </a:r>
            <a:endParaRPr lang="en-US" dirty="0"/>
          </a:p>
        </p:txBody>
      </p:sp>
      <p:sp>
        <p:nvSpPr>
          <p:cNvPr id="3" name="Content Placeholder 2"/>
          <p:cNvSpPr>
            <a:spLocks noGrp="1"/>
          </p:cNvSpPr>
          <p:nvPr>
            <p:ph idx="1"/>
          </p:nvPr>
        </p:nvSpPr>
        <p:spPr>
          <a:xfrm>
            <a:off x="354842" y="1487605"/>
            <a:ext cx="11546006" cy="5370395"/>
          </a:xfrm>
        </p:spPr>
        <p:txBody>
          <a:bodyPr>
            <a:normAutofit fontScale="70000" lnSpcReduction="20000"/>
          </a:bodyPr>
          <a:lstStyle/>
          <a:p>
            <a:pPr marL="0" indent="0">
              <a:buNone/>
            </a:pPr>
            <a:r>
              <a:rPr lang="en-US" b="1" dirty="0"/>
              <a:t>CSS saves time </a:t>
            </a:r>
            <a:r>
              <a:rPr lang="en-US" dirty="0"/>
              <a:t>− You can write CSS once and then reuse same sheet in multiple HTML pages. You can define a style for each HTML element and apply it to as many Web pages as you want.</a:t>
            </a:r>
          </a:p>
          <a:p>
            <a:pPr marL="0" indent="0">
              <a:buNone/>
            </a:pPr>
            <a:r>
              <a:rPr lang="en-US" b="1" dirty="0"/>
              <a:t>Pages load faster </a:t>
            </a:r>
            <a:r>
              <a:rPr lang="en-US" dirty="0"/>
              <a:t>− If you are using CSS, you do not need to write HTML tag attributes every time. Just write one CSS rule of a tag and apply it to all the occurrences of that tag. So less code means faster download times.</a:t>
            </a:r>
          </a:p>
          <a:p>
            <a:pPr marL="0" indent="0">
              <a:buNone/>
            </a:pPr>
            <a:r>
              <a:rPr lang="en-US" b="1" dirty="0"/>
              <a:t>Easy maintenance </a:t>
            </a:r>
            <a:r>
              <a:rPr lang="en-US" dirty="0"/>
              <a:t>− To make a global change, simply change the style, and all elements in all the web pages will be updated automatically.</a:t>
            </a:r>
          </a:p>
          <a:p>
            <a:pPr marL="0" indent="0">
              <a:buNone/>
            </a:pPr>
            <a:r>
              <a:rPr lang="en-US" b="1" dirty="0"/>
              <a:t>Superior styles to HTML </a:t>
            </a:r>
            <a:r>
              <a:rPr lang="en-US" dirty="0"/>
              <a:t>− CSS has a much wider array of attributes than HTML, so you can give a far better look to your HTML page in comparison to HTML attributes.</a:t>
            </a:r>
          </a:p>
          <a:p>
            <a:pPr marL="0" indent="0">
              <a:buNone/>
            </a:pPr>
            <a:r>
              <a:rPr lang="en-US" b="1" dirty="0"/>
              <a:t>Multiple Device Compatibility </a:t>
            </a:r>
            <a:r>
              <a:rPr lang="en-US" dirty="0"/>
              <a:t>− Style sheets allow content to be optimized for more than one type of device. By using the same HTML document, different versions of a website can be presented for handheld devices such as PDAs and cell phones or for printing.</a:t>
            </a:r>
          </a:p>
          <a:p>
            <a:pPr marL="0" indent="0">
              <a:buNone/>
            </a:pPr>
            <a:r>
              <a:rPr lang="en-US" b="1" dirty="0"/>
              <a:t>Global web standards </a:t>
            </a:r>
            <a:r>
              <a:rPr lang="en-US" dirty="0"/>
              <a:t>− Now HTML attributes are being deprecated and it is being recommended to use CSS. So its a good idea to start using CSS in all the HTML pages to make them compatible to future browsers.</a:t>
            </a:r>
          </a:p>
          <a:p>
            <a:pPr marL="0" indent="0">
              <a:buNone/>
            </a:pPr>
            <a:r>
              <a:rPr lang="en-US" b="1" dirty="0"/>
              <a:t>Offline Browsing </a:t>
            </a:r>
            <a:r>
              <a:rPr lang="en-US" dirty="0"/>
              <a:t>− CSS can store web applications locally with the help of an offline catcher. Using of this, we can view offline websites . The cache also ensures faster loading and better overall performance of the website.</a:t>
            </a:r>
          </a:p>
          <a:p>
            <a:pPr marL="0" indent="0">
              <a:buNone/>
            </a:pPr>
            <a:r>
              <a:rPr lang="en-US" b="1" dirty="0"/>
              <a:t>Platform Independence </a:t>
            </a:r>
            <a:r>
              <a:rPr lang="en-US" dirty="0"/>
              <a:t>− The Script offer consistent platform independence and can support latest browsers as well.</a:t>
            </a:r>
          </a:p>
        </p:txBody>
      </p:sp>
    </p:spTree>
    <p:extLst>
      <p:ext uri="{BB962C8B-B14F-4D97-AF65-F5344CB8AC3E}">
        <p14:creationId xmlns:p14="http://schemas.microsoft.com/office/powerpoint/2010/main" val="2020995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a:t>CSS (Cascading Style Sheets)</a:t>
            </a:r>
          </a:p>
        </p:txBody>
      </p:sp>
      <p:sp>
        <p:nvSpPr>
          <p:cNvPr id="45059" name="Rectangle 3"/>
          <p:cNvSpPr>
            <a:spLocks noGrp="1" noChangeArrowheads="1"/>
          </p:cNvSpPr>
          <p:nvPr>
            <p:ph type="body" idx="4294967295"/>
          </p:nvPr>
        </p:nvSpPr>
        <p:spPr>
          <a:xfrm>
            <a:off x="0" y="1600200"/>
            <a:ext cx="8229600" cy="4525963"/>
          </a:xfrm>
        </p:spPr>
        <p:txBody>
          <a:bodyPr/>
          <a:lstStyle/>
          <a:p>
            <a:pPr eaLnBrk="1" hangingPunct="1"/>
            <a:r>
              <a:rPr lang="en-US" altLang="en-US"/>
              <a:t>Understanding Inline and Block Level Elements </a:t>
            </a:r>
          </a:p>
          <a:p>
            <a:pPr lvl="1" eaLnBrk="1" hangingPunct="1"/>
            <a:r>
              <a:rPr lang="en-US" altLang="en-US"/>
              <a:t>Block level elements are normally displayed as blocks with line breaks before and after.</a:t>
            </a:r>
          </a:p>
          <a:p>
            <a:pPr lvl="2" eaLnBrk="1" hangingPunct="1"/>
            <a:r>
              <a:rPr lang="en-US" altLang="en-US"/>
              <a:t>Examples</a:t>
            </a:r>
          </a:p>
          <a:p>
            <a:pPr lvl="3" eaLnBrk="1" hangingPunct="1"/>
            <a:r>
              <a:rPr lang="en-US" altLang="en-US"/>
              <a:t>paragraphs, headings, divs etc.</a:t>
            </a:r>
          </a:p>
          <a:p>
            <a:pPr lvl="1" eaLnBrk="1" hangingPunct="1"/>
            <a:r>
              <a:rPr lang="en-US" altLang="en-US"/>
              <a:t>Inline elements are not displayed as blocks. The content is displayed in lines and there are no line breaks before and after. </a:t>
            </a:r>
          </a:p>
          <a:p>
            <a:pPr lvl="2" eaLnBrk="1" hangingPunct="1"/>
            <a:r>
              <a:rPr lang="en-US" altLang="en-US"/>
              <a:t>Examples </a:t>
            </a:r>
          </a:p>
          <a:p>
            <a:pPr lvl="3" eaLnBrk="1" hangingPunct="1"/>
            <a:r>
              <a:rPr lang="en-US" altLang="en-US"/>
              <a:t>emphasized text, strong text, and links  </a:t>
            </a:r>
          </a:p>
        </p:txBody>
      </p:sp>
    </p:spTree>
    <p:extLst>
      <p:ext uri="{BB962C8B-B14F-4D97-AF65-F5344CB8AC3E}">
        <p14:creationId xmlns:p14="http://schemas.microsoft.com/office/powerpoint/2010/main" val="520258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The CSS Box Model</a:t>
            </a:r>
          </a:p>
        </p:txBody>
      </p:sp>
      <p:sp>
        <p:nvSpPr>
          <p:cNvPr id="46083" name="Rectangle 3"/>
          <p:cNvSpPr>
            <a:spLocks noGrp="1" noChangeArrowheads="1"/>
          </p:cNvSpPr>
          <p:nvPr>
            <p:ph idx="1"/>
          </p:nvPr>
        </p:nvSpPr>
        <p:spPr/>
        <p:txBody>
          <a:bodyPr/>
          <a:lstStyle/>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b="1"/>
          </a:p>
          <a:p>
            <a:pPr eaLnBrk="1" hangingPunct="1">
              <a:lnSpc>
                <a:spcPct val="80000"/>
              </a:lnSpc>
            </a:pPr>
            <a:endParaRPr lang="en-US" altLang="en-US" sz="1400"/>
          </a:p>
        </p:txBody>
      </p:sp>
      <p:pic>
        <p:nvPicPr>
          <p:cNvPr id="46084" name="Picture 6" descr="box-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57400"/>
            <a:ext cx="6629400"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264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t>The CSS Box Model</a:t>
            </a:r>
          </a:p>
        </p:txBody>
      </p:sp>
      <p:sp>
        <p:nvSpPr>
          <p:cNvPr id="47107" name="Rectangle 3"/>
          <p:cNvSpPr>
            <a:spLocks noGrp="1" noChangeArrowheads="1"/>
          </p:cNvSpPr>
          <p:nvPr>
            <p:ph idx="1"/>
          </p:nvPr>
        </p:nvSpPr>
        <p:spPr/>
        <p:txBody>
          <a:bodyPr/>
          <a:lstStyle/>
          <a:p>
            <a:pPr eaLnBrk="1" hangingPunct="1">
              <a:lnSpc>
                <a:spcPct val="80000"/>
              </a:lnSpc>
            </a:pPr>
            <a:r>
              <a:rPr lang="en-US" altLang="en-US" b="1"/>
              <a:t>Margin</a:t>
            </a:r>
          </a:p>
          <a:p>
            <a:pPr lvl="1" eaLnBrk="1" hangingPunct="1">
              <a:lnSpc>
                <a:spcPct val="80000"/>
              </a:lnSpc>
            </a:pPr>
            <a:r>
              <a:rPr lang="en-US" altLang="en-US" sz="2300"/>
              <a:t>Clears an area around the border. The margin does not have a background color, and it is completely transparent</a:t>
            </a:r>
          </a:p>
          <a:p>
            <a:pPr eaLnBrk="1" hangingPunct="1">
              <a:lnSpc>
                <a:spcPct val="80000"/>
              </a:lnSpc>
            </a:pPr>
            <a:r>
              <a:rPr lang="en-US" altLang="en-US" b="1"/>
              <a:t>Border</a:t>
            </a:r>
          </a:p>
          <a:p>
            <a:pPr lvl="1" eaLnBrk="1" hangingPunct="1">
              <a:lnSpc>
                <a:spcPct val="80000"/>
              </a:lnSpc>
            </a:pPr>
            <a:r>
              <a:rPr lang="en-US" altLang="en-US" sz="2300"/>
              <a:t>A border that lies around the padding and content. The border is affected by the background color of the box</a:t>
            </a:r>
          </a:p>
          <a:p>
            <a:pPr eaLnBrk="1" hangingPunct="1">
              <a:lnSpc>
                <a:spcPct val="80000"/>
              </a:lnSpc>
            </a:pPr>
            <a:r>
              <a:rPr lang="en-US" altLang="en-US" b="1"/>
              <a:t>Padding</a:t>
            </a:r>
          </a:p>
          <a:p>
            <a:pPr lvl="1" eaLnBrk="1" hangingPunct="1">
              <a:lnSpc>
                <a:spcPct val="80000"/>
              </a:lnSpc>
            </a:pPr>
            <a:r>
              <a:rPr lang="en-US" altLang="en-US" sz="2300"/>
              <a:t>Clears an area around the content. The padding is affected by the background color of the box</a:t>
            </a:r>
          </a:p>
          <a:p>
            <a:pPr eaLnBrk="1" hangingPunct="1">
              <a:lnSpc>
                <a:spcPct val="80000"/>
              </a:lnSpc>
            </a:pPr>
            <a:r>
              <a:rPr lang="en-US" altLang="en-US" b="1"/>
              <a:t>Content</a:t>
            </a:r>
          </a:p>
          <a:p>
            <a:pPr lvl="1" eaLnBrk="1" hangingPunct="1">
              <a:lnSpc>
                <a:spcPct val="80000"/>
              </a:lnSpc>
            </a:pPr>
            <a:r>
              <a:rPr lang="en-US" altLang="en-US" sz="2300"/>
              <a:t>The content of the box, where text and images appear</a:t>
            </a:r>
          </a:p>
          <a:p>
            <a:pPr eaLnBrk="1" hangingPunct="1">
              <a:lnSpc>
                <a:spcPct val="80000"/>
              </a:lnSpc>
            </a:pPr>
            <a:endParaRPr lang="en-US" altLang="en-US"/>
          </a:p>
        </p:txBody>
      </p:sp>
    </p:spTree>
    <p:extLst>
      <p:ext uri="{BB962C8B-B14F-4D97-AF65-F5344CB8AC3E}">
        <p14:creationId xmlns:p14="http://schemas.microsoft.com/office/powerpoint/2010/main" val="392341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Styles - CSS</a:t>
            </a:r>
          </a:p>
        </p:txBody>
      </p:sp>
      <p:pic>
        <p:nvPicPr>
          <p:cNvPr id="4" name="Content Placeholder 3"/>
          <p:cNvPicPr>
            <a:picLocks noGrp="1" noChangeAspect="1"/>
          </p:cNvPicPr>
          <p:nvPr>
            <p:ph idx="1"/>
          </p:nvPr>
        </p:nvPicPr>
        <p:blipFill>
          <a:blip r:embed="rId2"/>
          <a:stretch>
            <a:fillRect/>
          </a:stretch>
        </p:blipFill>
        <p:spPr>
          <a:xfrm>
            <a:off x="838200" y="1555598"/>
            <a:ext cx="6040840" cy="3960739"/>
          </a:xfrm>
          <a:prstGeom prst="rect">
            <a:avLst/>
          </a:prstGeom>
        </p:spPr>
      </p:pic>
    </p:spTree>
    <p:extLst>
      <p:ext uri="{BB962C8B-B14F-4D97-AF65-F5344CB8AC3E}">
        <p14:creationId xmlns:p14="http://schemas.microsoft.com/office/powerpoint/2010/main" val="210686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a:t>HTML</a:t>
            </a:r>
          </a:p>
        </p:txBody>
      </p:sp>
      <p:sp>
        <p:nvSpPr>
          <p:cNvPr id="35843" name="Rectangle 3"/>
          <p:cNvSpPr>
            <a:spLocks noGrp="1" noChangeArrowheads="1"/>
          </p:cNvSpPr>
          <p:nvPr>
            <p:ph idx="1"/>
          </p:nvPr>
        </p:nvSpPr>
        <p:spPr/>
        <p:txBody>
          <a:bodyPr/>
          <a:lstStyle/>
          <a:p>
            <a:pPr eaLnBrk="1" hangingPunct="1">
              <a:lnSpc>
                <a:spcPct val="80000"/>
              </a:lnSpc>
            </a:pPr>
            <a:r>
              <a:rPr lang="en-US" altLang="en-US" sz="2400"/>
              <a:t>Adding Your Own Style</a:t>
            </a:r>
          </a:p>
          <a:p>
            <a:pPr lvl="1" eaLnBrk="1" hangingPunct="1">
              <a:lnSpc>
                <a:spcPct val="80000"/>
              </a:lnSpc>
            </a:pPr>
            <a:r>
              <a:rPr lang="en-US" altLang="en-US" sz="2200"/>
              <a:t>W3C first recommended the idea of Cascading Style Sheets (CSS) to format HTML documents</a:t>
            </a:r>
          </a:p>
          <a:p>
            <a:pPr lvl="1" eaLnBrk="1" hangingPunct="1">
              <a:lnSpc>
                <a:spcPct val="80000"/>
              </a:lnSpc>
            </a:pPr>
            <a:r>
              <a:rPr lang="en-US" altLang="en-US" sz="2200"/>
              <a:t>The CSS recommendation describes the following three types of style sheets</a:t>
            </a:r>
          </a:p>
          <a:p>
            <a:pPr lvl="1" eaLnBrk="1" hangingPunct="1">
              <a:lnSpc>
                <a:spcPct val="80000"/>
              </a:lnSpc>
            </a:pPr>
            <a:r>
              <a:rPr lang="en-US" altLang="en-US" sz="2200" b="1"/>
              <a:t>Embedded </a:t>
            </a:r>
          </a:p>
          <a:p>
            <a:pPr lvl="2" eaLnBrk="1" hangingPunct="1">
              <a:lnSpc>
                <a:spcPct val="80000"/>
              </a:lnSpc>
            </a:pPr>
            <a:r>
              <a:rPr lang="en-US" altLang="en-US" sz="1800"/>
              <a:t>The style properties are included (within the &lt;style&gt; tags) at the top of the HTML document. A style assigned to a particular tag applies to all those tags in this type of document</a:t>
            </a:r>
          </a:p>
          <a:p>
            <a:pPr lvl="1" eaLnBrk="1" hangingPunct="1">
              <a:lnSpc>
                <a:spcPct val="80000"/>
              </a:lnSpc>
            </a:pPr>
            <a:r>
              <a:rPr lang="en-US" altLang="en-US" sz="2200" b="1"/>
              <a:t>Inline </a:t>
            </a:r>
          </a:p>
          <a:p>
            <a:pPr lvl="2" eaLnBrk="1" hangingPunct="1">
              <a:lnSpc>
                <a:spcPct val="80000"/>
              </a:lnSpc>
            </a:pPr>
            <a:r>
              <a:rPr lang="en-US" altLang="en-US" sz="1800"/>
              <a:t>The style properties are included throughout the HTML page. Each HTML tag receives its own style attributes as they occur in the page</a:t>
            </a:r>
          </a:p>
          <a:p>
            <a:pPr lvl="1" eaLnBrk="1" hangingPunct="1">
              <a:lnSpc>
                <a:spcPct val="80000"/>
              </a:lnSpc>
            </a:pPr>
            <a:r>
              <a:rPr lang="en-US" altLang="en-US" sz="2200" b="1"/>
              <a:t>Linked</a:t>
            </a:r>
          </a:p>
          <a:p>
            <a:pPr lvl="2" eaLnBrk="1" hangingPunct="1">
              <a:lnSpc>
                <a:spcPct val="80000"/>
              </a:lnSpc>
            </a:pPr>
            <a:r>
              <a:rPr lang="en-US" altLang="en-US" sz="1800"/>
              <a:t>The style properties are stored in a separate file. That file can be linked to any HTML document using a &lt;link&gt; tag placed within the &lt;head&gt; tags</a:t>
            </a:r>
          </a:p>
        </p:txBody>
      </p:sp>
    </p:spTree>
    <p:extLst>
      <p:ext uri="{BB962C8B-B14F-4D97-AF65-F5344CB8AC3E}">
        <p14:creationId xmlns:p14="http://schemas.microsoft.com/office/powerpoint/2010/main" val="179259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Styling (Inline CSS)</a:t>
            </a:r>
          </a:p>
        </p:txBody>
      </p:sp>
      <p:sp>
        <p:nvSpPr>
          <p:cNvPr id="3" name="Content Placeholder 2"/>
          <p:cNvSpPr>
            <a:spLocks noGrp="1"/>
          </p:cNvSpPr>
          <p:nvPr>
            <p:ph idx="1"/>
          </p:nvPr>
        </p:nvSpPr>
        <p:spPr/>
        <p:txBody>
          <a:bodyPr>
            <a:normAutofit lnSpcReduction="10000"/>
          </a:bodyPr>
          <a:lstStyle/>
          <a:p>
            <a:r>
              <a:rPr lang="en-US" b="1" dirty="0"/>
              <a:t>Inline styling</a:t>
            </a:r>
            <a:r>
              <a:rPr lang="en-US" dirty="0"/>
              <a:t> is useful for applying a unique style to a single HTML element:</a:t>
            </a:r>
          </a:p>
          <a:p>
            <a:r>
              <a:rPr lang="en-US" dirty="0"/>
              <a:t>Inline styling uses the </a:t>
            </a:r>
            <a:r>
              <a:rPr lang="en-US" b="1" dirty="0"/>
              <a:t>style attribute</a:t>
            </a:r>
            <a:r>
              <a:rPr lang="en-US" dirty="0"/>
              <a:t>.</a:t>
            </a:r>
          </a:p>
          <a:p>
            <a:r>
              <a:rPr lang="en-US" dirty="0"/>
              <a:t>This inline styling changes the text color of a single heading:</a:t>
            </a:r>
          </a:p>
          <a:p>
            <a:pPr marL="0" indent="0">
              <a:buNone/>
            </a:pPr>
            <a:r>
              <a:rPr lang="en-US" dirty="0"/>
              <a:t>&lt;html&gt;</a:t>
            </a:r>
          </a:p>
          <a:p>
            <a:pPr marL="0" indent="0">
              <a:buNone/>
            </a:pPr>
            <a:r>
              <a:rPr lang="en-US" dirty="0"/>
              <a:t>&lt;body&gt;</a:t>
            </a:r>
          </a:p>
          <a:p>
            <a:pPr marL="0" indent="0">
              <a:buNone/>
            </a:pPr>
            <a:r>
              <a:rPr lang="en-US" dirty="0"/>
              <a:t>&lt;h1 style="</a:t>
            </a:r>
            <a:r>
              <a:rPr lang="en-US" dirty="0" err="1"/>
              <a:t>color:blue</a:t>
            </a:r>
            <a:r>
              <a:rPr lang="en-US" dirty="0"/>
              <a:t>"&gt;This is a Blue Heading&lt;/h1&gt;</a:t>
            </a:r>
          </a:p>
          <a:p>
            <a:pPr marL="0" indent="0">
              <a:buNone/>
            </a:pPr>
            <a:r>
              <a:rPr lang="en-US" dirty="0"/>
              <a:t>&lt;/body&gt;</a:t>
            </a:r>
          </a:p>
          <a:p>
            <a:pPr marL="0" indent="0">
              <a:buNone/>
            </a:pPr>
            <a:r>
              <a:rPr lang="en-US" dirty="0"/>
              <a:t>&lt;/html&gt;</a:t>
            </a:r>
          </a:p>
          <a:p>
            <a:pPr marL="0" indent="0">
              <a:buNone/>
            </a:pPr>
            <a:endParaRPr lang="en-US" b="1" dirty="0"/>
          </a:p>
        </p:txBody>
      </p:sp>
    </p:spTree>
    <p:extLst>
      <p:ext uri="{BB962C8B-B14F-4D97-AF65-F5344CB8AC3E}">
        <p14:creationId xmlns:p14="http://schemas.microsoft.com/office/powerpoint/2010/main" val="9448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Styling (Internal CSS)</a:t>
            </a:r>
            <a:br>
              <a:rPr lang="en-US" dirty="0"/>
            </a:br>
            <a:r>
              <a:rPr lang="en-US" dirty="0"/>
              <a:t>(Embedded)</a:t>
            </a:r>
          </a:p>
        </p:txBody>
      </p:sp>
      <p:sp>
        <p:nvSpPr>
          <p:cNvPr id="3" name="Content Placeholder 2"/>
          <p:cNvSpPr>
            <a:spLocks noGrp="1"/>
          </p:cNvSpPr>
          <p:nvPr>
            <p:ph idx="1"/>
          </p:nvPr>
        </p:nvSpPr>
        <p:spPr>
          <a:xfrm>
            <a:off x="838200" y="1690688"/>
            <a:ext cx="10515600" cy="4351338"/>
          </a:xfrm>
        </p:spPr>
        <p:txBody>
          <a:bodyPr/>
          <a:lstStyle/>
          <a:p>
            <a:endParaRPr lang="en-US" dirty="0"/>
          </a:p>
          <a:p>
            <a:r>
              <a:rPr lang="en-US" dirty="0"/>
              <a:t>An internal style sheet can be used to define a common style for all HTML elements on a page.</a:t>
            </a:r>
          </a:p>
          <a:p>
            <a:r>
              <a:rPr lang="en-US" b="1" dirty="0"/>
              <a:t>Internal styling</a:t>
            </a:r>
            <a:r>
              <a:rPr lang="en-US" dirty="0"/>
              <a:t> is defined in the </a:t>
            </a:r>
            <a:r>
              <a:rPr lang="en-US" b="1" dirty="0"/>
              <a:t>&lt;head&gt;</a:t>
            </a:r>
            <a:r>
              <a:rPr lang="en-US" dirty="0"/>
              <a:t> section of an HTML page, using a </a:t>
            </a:r>
            <a:r>
              <a:rPr lang="en-US" b="1" dirty="0"/>
              <a:t>&lt;style&gt;</a:t>
            </a:r>
            <a:r>
              <a:rPr lang="en-US" dirty="0"/>
              <a:t> element:</a:t>
            </a:r>
          </a:p>
          <a:p>
            <a:pPr marL="0" indent="0">
              <a:buNone/>
            </a:pPr>
            <a:endParaRPr lang="en-US" dirty="0"/>
          </a:p>
        </p:txBody>
      </p:sp>
    </p:spTree>
    <p:extLst>
      <p:ext uri="{BB962C8B-B14F-4D97-AF65-F5344CB8AC3E}">
        <p14:creationId xmlns:p14="http://schemas.microsoft.com/office/powerpoint/2010/main" val="1197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0321" y="2128604"/>
            <a:ext cx="9613861" cy="4272196"/>
          </a:xfrm>
        </p:spPr>
        <p:txBody>
          <a:bodyPr>
            <a:normAutofit fontScale="625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body {</a:t>
            </a:r>
            <a:r>
              <a:rPr lang="en-US" dirty="0" err="1"/>
              <a:t>background-color:lightgrey</a:t>
            </a:r>
            <a:r>
              <a:rPr lang="en-US" dirty="0"/>
              <a:t>}</a:t>
            </a:r>
          </a:p>
          <a:p>
            <a:pPr marL="0" indent="0">
              <a:buNone/>
            </a:pPr>
            <a:r>
              <a:rPr lang="en-US" dirty="0"/>
              <a:t>h1   {</a:t>
            </a:r>
            <a:r>
              <a:rPr lang="en-US" dirty="0" err="1"/>
              <a:t>color:blue</a:t>
            </a:r>
            <a:r>
              <a:rPr lang="en-US" dirty="0"/>
              <a:t>}</a:t>
            </a:r>
          </a:p>
          <a:p>
            <a:pPr marL="0" indent="0">
              <a:buNone/>
            </a:pPr>
            <a:r>
              <a:rPr lang="en-US" dirty="0"/>
              <a:t>p    {</a:t>
            </a:r>
            <a:r>
              <a:rPr lang="en-US" dirty="0" err="1"/>
              <a:t>color:green</a:t>
            </a: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r>
              <a:rPr lang="en-US" dirty="0"/>
              <a:t>&lt;h1&gt;This is a heading&lt;/h1&gt;</a:t>
            </a:r>
          </a:p>
          <a:p>
            <a:pPr marL="0" indent="0">
              <a:buNone/>
            </a:pPr>
            <a:r>
              <a:rPr lang="en-US" dirty="0"/>
              <a:t>&lt;p&gt;This is a paragraph.&lt;/p&gt;</a:t>
            </a:r>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20321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Styling (External CSS)</a:t>
            </a:r>
          </a:p>
        </p:txBody>
      </p:sp>
      <p:sp>
        <p:nvSpPr>
          <p:cNvPr id="3" name="Content Placeholder 2"/>
          <p:cNvSpPr>
            <a:spLocks noGrp="1"/>
          </p:cNvSpPr>
          <p:nvPr>
            <p:ph idx="1"/>
          </p:nvPr>
        </p:nvSpPr>
        <p:spPr/>
        <p:txBody>
          <a:bodyPr/>
          <a:lstStyle/>
          <a:p>
            <a:endParaRPr lang="en-US" dirty="0"/>
          </a:p>
          <a:p>
            <a:r>
              <a:rPr lang="en-US" dirty="0"/>
              <a:t>External style sheet are ideal when the style is applied to many pages.</a:t>
            </a:r>
          </a:p>
          <a:p>
            <a:r>
              <a:rPr lang="en-US" dirty="0"/>
              <a:t>With external style sheets, you can change the look of an entire web site by changing one file.</a:t>
            </a:r>
          </a:p>
          <a:p>
            <a:r>
              <a:rPr lang="en-US" b="1" dirty="0"/>
              <a:t>External styles</a:t>
            </a:r>
            <a:r>
              <a:rPr lang="en-US" dirty="0"/>
              <a:t> are defined in an external CSS file, and then linked to in the </a:t>
            </a:r>
            <a:r>
              <a:rPr lang="en-US" b="1" dirty="0"/>
              <a:t>&lt;head&gt;</a:t>
            </a:r>
            <a:r>
              <a:rPr lang="en-US" dirty="0"/>
              <a:t> section of an HTML page:</a:t>
            </a:r>
          </a:p>
          <a:p>
            <a:pPr marL="0" indent="0">
              <a:buNone/>
            </a:pPr>
            <a:endParaRPr lang="en-US" dirty="0"/>
          </a:p>
        </p:txBody>
      </p:sp>
    </p:spTree>
    <p:extLst>
      <p:ext uri="{BB962C8B-B14F-4D97-AF65-F5344CB8AC3E}">
        <p14:creationId xmlns:p14="http://schemas.microsoft.com/office/powerpoint/2010/main" val="297839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2091</Words>
  <Application>Microsoft Office PowerPoint</Application>
  <PresentationFormat>Widescreen</PresentationFormat>
  <Paragraphs>309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CSS</vt:lpstr>
      <vt:lpstr>WHAT IS CSS??</vt:lpstr>
      <vt:lpstr>Advantages of CSS</vt:lpstr>
      <vt:lpstr>HTML Styles - CSS</vt:lpstr>
      <vt:lpstr>HTML</vt:lpstr>
      <vt:lpstr>Inline Styling (Inline CSS)</vt:lpstr>
      <vt:lpstr>Internal Styling (Internal CSS) (Embedded)</vt:lpstr>
      <vt:lpstr>Example</vt:lpstr>
      <vt:lpstr>External Styling (External CSS)</vt:lpstr>
      <vt:lpstr>Example</vt:lpstr>
      <vt:lpstr>External CSS File</vt:lpstr>
      <vt:lpstr>CSS (Cascading Style Sheets)</vt:lpstr>
      <vt:lpstr>CSS (Cascading Style Sheets)</vt:lpstr>
      <vt:lpstr>CSS (Cascading Style Sheets)</vt:lpstr>
      <vt:lpstr>CSS (Cascading Style Sheets)</vt:lpstr>
      <vt:lpstr>The id Attribute</vt:lpstr>
      <vt:lpstr>PowerPoint Presentation</vt:lpstr>
      <vt:lpstr>The class Selector</vt:lpstr>
      <vt:lpstr>Example</vt:lpstr>
      <vt:lpstr>CSS Fonts</vt:lpstr>
      <vt:lpstr>Example</vt:lpstr>
      <vt:lpstr>Example</vt:lpstr>
      <vt:lpstr>Example</vt:lpstr>
      <vt:lpstr>Example</vt:lpstr>
      <vt:lpstr>Example</vt:lpstr>
      <vt:lpstr>CSS (Cascading Style Sheets)</vt:lpstr>
      <vt:lpstr>CSS (Cascading Style Sheets)</vt:lpstr>
      <vt:lpstr>CSS (Cascading Style Sheets)</vt:lpstr>
      <vt:lpstr>CSS (Cascading Style Sheets)</vt:lpstr>
      <vt:lpstr>CSS (Cascading Style Sheets)</vt:lpstr>
      <vt:lpstr>The CSS Box Model</vt:lpstr>
      <vt:lpstr>The CSS Box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Zaheer Ahmed</dc:creator>
  <cp:lastModifiedBy>zaheer Ahmed</cp:lastModifiedBy>
  <cp:revision>16</cp:revision>
  <dcterms:created xsi:type="dcterms:W3CDTF">2016-02-15T15:46:10Z</dcterms:created>
  <dcterms:modified xsi:type="dcterms:W3CDTF">2019-10-14T06:40:34Z</dcterms:modified>
</cp:coreProperties>
</file>