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5" r:id="rId9"/>
    <p:sldId id="266" r:id="rId10"/>
    <p:sldId id="267" r:id="rId11"/>
    <p:sldId id="268" r:id="rId12"/>
    <p:sldId id="270"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8" r:id="rId28"/>
    <p:sldId id="284" r:id="rId29"/>
    <p:sldId id="285" r:id="rId30"/>
    <p:sldId id="286" r:id="rId31"/>
    <p:sldId id="287" r:id="rId32"/>
    <p:sldId id="289" r:id="rId33"/>
    <p:sldId id="290" r:id="rId34"/>
    <p:sldId id="291" r:id="rId35"/>
    <p:sldId id="292" r:id="rId36"/>
    <p:sldId id="293" r:id="rId37"/>
    <p:sldId id="259" r:id="rId38"/>
    <p:sldId id="260" r:id="rId39"/>
    <p:sldId id="296" r:id="rId40"/>
    <p:sldId id="294" r:id="rId41"/>
    <p:sldId id="29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479D46-6115-4840-94AC-AC3D4512730E}"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4BFB5-F8C7-435D-A042-044842D4025F}" type="slidenum">
              <a:rPr lang="en-US" smtClean="0"/>
              <a:t>‹#›</a:t>
            </a:fld>
            <a:endParaRPr lang="en-US"/>
          </a:p>
        </p:txBody>
      </p:sp>
    </p:spTree>
    <p:extLst>
      <p:ext uri="{BB962C8B-B14F-4D97-AF65-F5344CB8AC3E}">
        <p14:creationId xmlns:p14="http://schemas.microsoft.com/office/powerpoint/2010/main" val="1667494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79D46-6115-4840-94AC-AC3D4512730E}"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4BFB5-F8C7-435D-A042-044842D4025F}" type="slidenum">
              <a:rPr lang="en-US" smtClean="0"/>
              <a:t>‹#›</a:t>
            </a:fld>
            <a:endParaRPr lang="en-US"/>
          </a:p>
        </p:txBody>
      </p:sp>
    </p:spTree>
    <p:extLst>
      <p:ext uri="{BB962C8B-B14F-4D97-AF65-F5344CB8AC3E}">
        <p14:creationId xmlns:p14="http://schemas.microsoft.com/office/powerpoint/2010/main" val="1075860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79D46-6115-4840-94AC-AC3D4512730E}"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4BFB5-F8C7-435D-A042-044842D4025F}" type="slidenum">
              <a:rPr lang="en-US" smtClean="0"/>
              <a:t>‹#›</a:t>
            </a:fld>
            <a:endParaRPr lang="en-US"/>
          </a:p>
        </p:txBody>
      </p:sp>
    </p:spTree>
    <p:extLst>
      <p:ext uri="{BB962C8B-B14F-4D97-AF65-F5344CB8AC3E}">
        <p14:creationId xmlns:p14="http://schemas.microsoft.com/office/powerpoint/2010/main" val="208656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479D46-6115-4840-94AC-AC3D4512730E}"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4BFB5-F8C7-435D-A042-044842D4025F}" type="slidenum">
              <a:rPr lang="en-US" smtClean="0"/>
              <a:t>‹#›</a:t>
            </a:fld>
            <a:endParaRPr lang="en-US"/>
          </a:p>
        </p:txBody>
      </p:sp>
    </p:spTree>
    <p:extLst>
      <p:ext uri="{BB962C8B-B14F-4D97-AF65-F5344CB8AC3E}">
        <p14:creationId xmlns:p14="http://schemas.microsoft.com/office/powerpoint/2010/main" val="705966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479D46-6115-4840-94AC-AC3D4512730E}"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64BFB5-F8C7-435D-A042-044842D4025F}" type="slidenum">
              <a:rPr lang="en-US" smtClean="0"/>
              <a:t>‹#›</a:t>
            </a:fld>
            <a:endParaRPr lang="en-US"/>
          </a:p>
        </p:txBody>
      </p:sp>
    </p:spTree>
    <p:extLst>
      <p:ext uri="{BB962C8B-B14F-4D97-AF65-F5344CB8AC3E}">
        <p14:creationId xmlns:p14="http://schemas.microsoft.com/office/powerpoint/2010/main" val="378363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479D46-6115-4840-94AC-AC3D4512730E}"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4BFB5-F8C7-435D-A042-044842D4025F}" type="slidenum">
              <a:rPr lang="en-US" smtClean="0"/>
              <a:t>‹#›</a:t>
            </a:fld>
            <a:endParaRPr lang="en-US"/>
          </a:p>
        </p:txBody>
      </p:sp>
    </p:spTree>
    <p:extLst>
      <p:ext uri="{BB962C8B-B14F-4D97-AF65-F5344CB8AC3E}">
        <p14:creationId xmlns:p14="http://schemas.microsoft.com/office/powerpoint/2010/main" val="531879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479D46-6115-4840-94AC-AC3D4512730E}"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64BFB5-F8C7-435D-A042-044842D4025F}" type="slidenum">
              <a:rPr lang="en-US" smtClean="0"/>
              <a:t>‹#›</a:t>
            </a:fld>
            <a:endParaRPr lang="en-US"/>
          </a:p>
        </p:txBody>
      </p:sp>
    </p:spTree>
    <p:extLst>
      <p:ext uri="{BB962C8B-B14F-4D97-AF65-F5344CB8AC3E}">
        <p14:creationId xmlns:p14="http://schemas.microsoft.com/office/powerpoint/2010/main" val="169538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479D46-6115-4840-94AC-AC3D4512730E}"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64BFB5-F8C7-435D-A042-044842D4025F}" type="slidenum">
              <a:rPr lang="en-US" smtClean="0"/>
              <a:t>‹#›</a:t>
            </a:fld>
            <a:endParaRPr lang="en-US"/>
          </a:p>
        </p:txBody>
      </p:sp>
    </p:spTree>
    <p:extLst>
      <p:ext uri="{BB962C8B-B14F-4D97-AF65-F5344CB8AC3E}">
        <p14:creationId xmlns:p14="http://schemas.microsoft.com/office/powerpoint/2010/main" val="731267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79D46-6115-4840-94AC-AC3D4512730E}"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64BFB5-F8C7-435D-A042-044842D4025F}" type="slidenum">
              <a:rPr lang="en-US" smtClean="0"/>
              <a:t>‹#›</a:t>
            </a:fld>
            <a:endParaRPr lang="en-US"/>
          </a:p>
        </p:txBody>
      </p:sp>
    </p:spTree>
    <p:extLst>
      <p:ext uri="{BB962C8B-B14F-4D97-AF65-F5344CB8AC3E}">
        <p14:creationId xmlns:p14="http://schemas.microsoft.com/office/powerpoint/2010/main" val="377132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479D46-6115-4840-94AC-AC3D4512730E}"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4BFB5-F8C7-435D-A042-044842D4025F}" type="slidenum">
              <a:rPr lang="en-US" smtClean="0"/>
              <a:t>‹#›</a:t>
            </a:fld>
            <a:endParaRPr lang="en-US"/>
          </a:p>
        </p:txBody>
      </p:sp>
    </p:spTree>
    <p:extLst>
      <p:ext uri="{BB962C8B-B14F-4D97-AF65-F5344CB8AC3E}">
        <p14:creationId xmlns:p14="http://schemas.microsoft.com/office/powerpoint/2010/main" val="2175418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479D46-6115-4840-94AC-AC3D4512730E}"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64BFB5-F8C7-435D-A042-044842D4025F}" type="slidenum">
              <a:rPr lang="en-US" smtClean="0"/>
              <a:t>‹#›</a:t>
            </a:fld>
            <a:endParaRPr lang="en-US"/>
          </a:p>
        </p:txBody>
      </p:sp>
    </p:spTree>
    <p:extLst>
      <p:ext uri="{BB962C8B-B14F-4D97-AF65-F5344CB8AC3E}">
        <p14:creationId xmlns:p14="http://schemas.microsoft.com/office/powerpoint/2010/main" val="321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479D46-6115-4840-94AC-AC3D4512730E}" type="datetimeFigureOut">
              <a:rPr lang="en-US" smtClean="0"/>
              <a:t>1/30/2017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64BFB5-F8C7-435D-A042-044842D4025F}" type="slidenum">
              <a:rPr lang="en-US" smtClean="0"/>
              <a:t>‹#›</a:t>
            </a:fld>
            <a:endParaRPr lang="en-US"/>
          </a:p>
        </p:txBody>
      </p:sp>
    </p:spTree>
    <p:extLst>
      <p:ext uri="{BB962C8B-B14F-4D97-AF65-F5344CB8AC3E}">
        <p14:creationId xmlns:p14="http://schemas.microsoft.com/office/powerpoint/2010/main" val="2184257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tutorialspoint.com/html/html_events_ref.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tutorialspoint.com/javascript/javascript_page_refresh.ht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JavaScript </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807655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in &lt;head&gt;...&lt;/head&gt; </a:t>
            </a:r>
            <a:r>
              <a:rPr lang="en-US" dirty="0" smtClean="0"/>
              <a:t>section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If you want to have a script run on some event, such as when a user clicks somewhere, then you will place that script in the head as follows </a:t>
            </a:r>
            <a:r>
              <a:rPr lang="en-US" dirty="0" smtClean="0"/>
              <a:t>−</a:t>
            </a:r>
            <a:endParaRPr lang="en-US" dirty="0"/>
          </a:p>
          <a:p>
            <a:pPr marL="0" indent="0">
              <a:buNone/>
            </a:pPr>
            <a:r>
              <a:rPr lang="en-US" dirty="0"/>
              <a:t>&lt;html</a:t>
            </a:r>
            <a:r>
              <a:rPr lang="en-US" dirty="0" smtClean="0"/>
              <a:t>&gt;</a:t>
            </a:r>
            <a:endParaRPr lang="en-US" dirty="0"/>
          </a:p>
          <a:p>
            <a:pPr marL="0" indent="0">
              <a:buNone/>
            </a:pPr>
            <a:r>
              <a:rPr lang="en-US" dirty="0"/>
              <a:t>   &lt;head</a:t>
            </a:r>
            <a:r>
              <a:rPr lang="en-US" dirty="0" smtClean="0"/>
              <a:t>&gt;</a:t>
            </a:r>
            <a:endParaRPr lang="en-US" dirty="0"/>
          </a:p>
          <a:p>
            <a:pPr marL="0" indent="0">
              <a:buNone/>
            </a:pPr>
            <a:r>
              <a:rPr lang="en-US" dirty="0"/>
              <a:t>      &lt;script type="text/</a:t>
            </a:r>
            <a:r>
              <a:rPr lang="en-US" dirty="0" err="1"/>
              <a:t>javascript</a:t>
            </a:r>
            <a:r>
              <a:rPr lang="en-US" dirty="0" smtClean="0"/>
              <a:t>"&gt;</a:t>
            </a:r>
            <a:endParaRPr lang="en-US" dirty="0"/>
          </a:p>
          <a:p>
            <a:pPr marL="0" indent="0">
              <a:buNone/>
            </a:pPr>
            <a:r>
              <a:rPr lang="en-US" dirty="0"/>
              <a:t>            function </a:t>
            </a:r>
            <a:r>
              <a:rPr lang="en-US" dirty="0" err="1"/>
              <a:t>sayHello</a:t>
            </a:r>
            <a:r>
              <a:rPr lang="en-US" dirty="0"/>
              <a:t>() {</a:t>
            </a:r>
          </a:p>
          <a:p>
            <a:pPr marL="0" indent="0">
              <a:buNone/>
            </a:pPr>
            <a:r>
              <a:rPr lang="en-US" dirty="0"/>
              <a:t>               alert("Hello World")</a:t>
            </a:r>
          </a:p>
          <a:p>
            <a:pPr marL="0" indent="0">
              <a:buNone/>
            </a:pPr>
            <a:r>
              <a:rPr lang="en-US" dirty="0"/>
              <a:t>            </a:t>
            </a:r>
            <a:r>
              <a:rPr lang="en-US" dirty="0" smtClean="0"/>
              <a:t>}</a:t>
            </a:r>
            <a:endParaRPr lang="en-US" dirty="0"/>
          </a:p>
          <a:p>
            <a:pPr marL="0" indent="0">
              <a:buNone/>
            </a:pPr>
            <a:r>
              <a:rPr lang="en-US" dirty="0"/>
              <a:t>      &lt;/script</a:t>
            </a:r>
            <a:r>
              <a:rPr lang="en-US" dirty="0" smtClean="0"/>
              <a:t>&gt;</a:t>
            </a:r>
            <a:endParaRPr lang="en-US" dirty="0"/>
          </a:p>
          <a:p>
            <a:pPr marL="0" indent="0">
              <a:buNone/>
            </a:pPr>
            <a:r>
              <a:rPr lang="en-US" dirty="0"/>
              <a:t>   &lt;/head</a:t>
            </a:r>
            <a:r>
              <a:rPr lang="en-US" dirty="0" smtClean="0"/>
              <a:t>&gt;</a:t>
            </a:r>
            <a:endParaRPr lang="en-US" dirty="0"/>
          </a:p>
          <a:p>
            <a:pPr marL="0" indent="0">
              <a:buNone/>
            </a:pPr>
            <a:r>
              <a:rPr lang="en-US" dirty="0"/>
              <a:t>   &lt;body&gt;</a:t>
            </a:r>
          </a:p>
          <a:p>
            <a:pPr marL="0" indent="0">
              <a:buNone/>
            </a:pPr>
            <a:r>
              <a:rPr lang="en-US" dirty="0"/>
              <a:t>      &lt;input type="button" </a:t>
            </a:r>
            <a:r>
              <a:rPr lang="en-US" dirty="0" err="1"/>
              <a:t>onclick</a:t>
            </a:r>
            <a:r>
              <a:rPr lang="en-US" dirty="0"/>
              <a:t>="</a:t>
            </a:r>
            <a:r>
              <a:rPr lang="en-US" dirty="0" err="1"/>
              <a:t>sayHello</a:t>
            </a:r>
            <a:r>
              <a:rPr lang="en-US" dirty="0"/>
              <a:t>()" value="Say Hello" /&gt;</a:t>
            </a:r>
          </a:p>
          <a:p>
            <a:pPr marL="0" indent="0">
              <a:buNone/>
            </a:pPr>
            <a:r>
              <a:rPr lang="en-US" dirty="0"/>
              <a:t>   &lt;/body</a:t>
            </a:r>
            <a:r>
              <a:rPr lang="en-US" dirty="0" smtClean="0"/>
              <a:t>&gt;</a:t>
            </a:r>
            <a:endParaRPr lang="en-US" dirty="0"/>
          </a:p>
          <a:p>
            <a:pPr marL="0" indent="0">
              <a:buNone/>
            </a:pPr>
            <a:r>
              <a:rPr lang="en-US" dirty="0"/>
              <a:t>&lt;/html&gt;</a:t>
            </a:r>
          </a:p>
        </p:txBody>
      </p:sp>
    </p:spTree>
    <p:extLst>
      <p:ext uri="{BB962C8B-B14F-4D97-AF65-F5344CB8AC3E}">
        <p14:creationId xmlns:p14="http://schemas.microsoft.com/office/powerpoint/2010/main" val="2581863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JavaScript in &lt;body&gt;...&lt;/body&gt; </a:t>
            </a:r>
            <a:r>
              <a:rPr lang="en-US" smtClean="0"/>
              <a:t>section</a:t>
            </a:r>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dirty="0"/>
              <a:t>If you need a script to run as the page loads so that the script generates content in the page, then the script goes in the &lt;body&gt; portion of the document. In this case, you would not have any function defined using JavaScript. Take a look at the following code</a:t>
            </a:r>
            <a:r>
              <a:rPr lang="en-US" dirty="0" smtClean="0"/>
              <a:t>.</a:t>
            </a:r>
          </a:p>
          <a:p>
            <a:pPr marL="0" indent="0">
              <a:buNone/>
            </a:pPr>
            <a:r>
              <a:rPr lang="en-US" dirty="0"/>
              <a:t> &lt;html</a:t>
            </a:r>
            <a:r>
              <a:rPr lang="en-US" dirty="0" smtClean="0"/>
              <a:t>&gt;</a:t>
            </a:r>
            <a:endParaRPr lang="en-US" dirty="0"/>
          </a:p>
          <a:p>
            <a:pPr marL="0" indent="0">
              <a:buNone/>
            </a:pPr>
            <a:r>
              <a:rPr lang="en-US" dirty="0"/>
              <a:t>   &lt;head&gt;</a:t>
            </a:r>
          </a:p>
          <a:p>
            <a:pPr marL="0" indent="0">
              <a:buNone/>
            </a:pPr>
            <a:r>
              <a:rPr lang="en-US" dirty="0"/>
              <a:t>   &lt;/head</a:t>
            </a:r>
            <a:r>
              <a:rPr lang="en-US" dirty="0" smtClean="0"/>
              <a:t>&gt;</a:t>
            </a:r>
            <a:endParaRPr lang="en-US" dirty="0"/>
          </a:p>
          <a:p>
            <a:pPr marL="0" indent="0">
              <a:buNone/>
            </a:pPr>
            <a:r>
              <a:rPr lang="en-US" dirty="0"/>
              <a:t>   &lt;body</a:t>
            </a:r>
            <a:r>
              <a:rPr lang="en-US" dirty="0" smtClean="0"/>
              <a:t>&gt;</a:t>
            </a:r>
            <a:endParaRPr lang="en-US" dirty="0"/>
          </a:p>
          <a:p>
            <a:pPr marL="0" indent="0">
              <a:buNone/>
            </a:pPr>
            <a:r>
              <a:rPr lang="en-US" dirty="0"/>
              <a:t>      &lt;script type="text/</a:t>
            </a:r>
            <a:r>
              <a:rPr lang="en-US" dirty="0" err="1"/>
              <a:t>javascript</a:t>
            </a:r>
            <a:r>
              <a:rPr lang="en-US" dirty="0" smtClean="0"/>
              <a:t>"&gt;</a:t>
            </a:r>
            <a:endParaRPr lang="en-US" dirty="0"/>
          </a:p>
          <a:p>
            <a:pPr marL="0" indent="0">
              <a:buNone/>
            </a:pPr>
            <a:r>
              <a:rPr lang="en-US" dirty="0"/>
              <a:t>            </a:t>
            </a:r>
            <a:r>
              <a:rPr lang="en-US" dirty="0" err="1"/>
              <a:t>document.write</a:t>
            </a:r>
            <a:r>
              <a:rPr lang="en-US" dirty="0"/>
              <a:t>("Hello World</a:t>
            </a:r>
            <a:r>
              <a:rPr lang="en-US" dirty="0" smtClean="0"/>
              <a:t>")</a:t>
            </a:r>
            <a:endParaRPr lang="en-US" dirty="0"/>
          </a:p>
          <a:p>
            <a:pPr marL="0" indent="0">
              <a:buNone/>
            </a:pPr>
            <a:r>
              <a:rPr lang="en-US" dirty="0"/>
              <a:t>      &lt;/script</a:t>
            </a:r>
            <a:r>
              <a:rPr lang="en-US" dirty="0" smtClean="0"/>
              <a:t>&gt;</a:t>
            </a:r>
            <a:endParaRPr lang="en-US" dirty="0"/>
          </a:p>
          <a:p>
            <a:pPr marL="0" indent="0">
              <a:buNone/>
            </a:pPr>
            <a:r>
              <a:rPr lang="en-US" dirty="0"/>
              <a:t>      &lt;p&gt;This is web page body &lt;/p</a:t>
            </a:r>
            <a:r>
              <a:rPr lang="en-US" dirty="0" smtClean="0"/>
              <a:t>&gt;</a:t>
            </a:r>
            <a:endParaRPr lang="en-US" dirty="0"/>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036691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3455" y="0"/>
            <a:ext cx="10515600" cy="942535"/>
          </a:xfrm>
        </p:spPr>
        <p:txBody>
          <a:bodyPr/>
          <a:lstStyle/>
          <a:p>
            <a:r>
              <a:rPr lang="en-US" dirty="0"/>
              <a:t>JavaScript in &lt;body&gt; and &lt;head&gt; </a:t>
            </a:r>
            <a:r>
              <a:rPr lang="en-US" dirty="0" smtClean="0"/>
              <a:t>Sections</a:t>
            </a:r>
            <a:endParaRPr lang="en-US" dirty="0"/>
          </a:p>
        </p:txBody>
      </p:sp>
      <p:sp>
        <p:nvSpPr>
          <p:cNvPr id="3" name="Content Placeholder 2"/>
          <p:cNvSpPr>
            <a:spLocks noGrp="1"/>
          </p:cNvSpPr>
          <p:nvPr>
            <p:ph idx="1"/>
          </p:nvPr>
        </p:nvSpPr>
        <p:spPr>
          <a:xfrm>
            <a:off x="683455" y="956603"/>
            <a:ext cx="10684413" cy="5761455"/>
          </a:xfrm>
        </p:spPr>
        <p:txBody>
          <a:bodyPr>
            <a:normAutofit fontScale="47500" lnSpcReduction="20000"/>
          </a:bodyPr>
          <a:lstStyle/>
          <a:p>
            <a:pPr marL="0" indent="0">
              <a:buNone/>
            </a:pPr>
            <a:r>
              <a:rPr lang="en-US" dirty="0"/>
              <a:t>You can put your JavaScript code in &lt;head&gt; and &lt;body&gt; section altogether as follows </a:t>
            </a:r>
            <a:r>
              <a:rPr lang="en-US" dirty="0" smtClean="0"/>
              <a:t>−</a:t>
            </a:r>
            <a:endParaRPr lang="en-US" dirty="0"/>
          </a:p>
          <a:p>
            <a:pPr marL="0" indent="0">
              <a:buNone/>
            </a:pPr>
            <a:r>
              <a:rPr lang="en-US" dirty="0"/>
              <a:t>&lt;html&gt;</a:t>
            </a:r>
          </a:p>
          <a:p>
            <a:pPr marL="0" indent="0">
              <a:buNone/>
            </a:pPr>
            <a:r>
              <a:rPr lang="en-US" dirty="0"/>
              <a:t>   &lt;head&gt;</a:t>
            </a:r>
          </a:p>
          <a:p>
            <a:pPr marL="0" indent="0">
              <a:buNone/>
            </a:pPr>
            <a:r>
              <a:rPr lang="en-US" dirty="0"/>
              <a:t>      &lt;script type="text/</a:t>
            </a:r>
            <a:r>
              <a:rPr lang="en-US" dirty="0" err="1"/>
              <a:t>javascript</a:t>
            </a:r>
            <a:r>
              <a:rPr lang="en-US" dirty="0"/>
              <a:t>"&gt;</a:t>
            </a:r>
          </a:p>
          <a:p>
            <a:pPr marL="0" indent="0">
              <a:buNone/>
            </a:pPr>
            <a:r>
              <a:rPr lang="en-US" dirty="0"/>
              <a:t>         &lt;!--</a:t>
            </a:r>
          </a:p>
          <a:p>
            <a:pPr marL="0" indent="0">
              <a:buNone/>
            </a:pPr>
            <a:r>
              <a:rPr lang="en-US" dirty="0"/>
              <a:t>            function </a:t>
            </a:r>
            <a:r>
              <a:rPr lang="en-US" dirty="0" err="1"/>
              <a:t>sayHello</a:t>
            </a:r>
            <a:r>
              <a:rPr lang="en-US" dirty="0"/>
              <a:t>() {</a:t>
            </a:r>
          </a:p>
          <a:p>
            <a:pPr marL="0" indent="0">
              <a:buNone/>
            </a:pPr>
            <a:r>
              <a:rPr lang="en-US" dirty="0"/>
              <a:t>               alert("Hello World")</a:t>
            </a:r>
          </a:p>
          <a:p>
            <a:pPr marL="0" indent="0">
              <a:buNone/>
            </a:pPr>
            <a:r>
              <a:rPr lang="en-US" dirty="0"/>
              <a:t>            }</a:t>
            </a:r>
          </a:p>
          <a:p>
            <a:pPr marL="0" indent="0">
              <a:buNone/>
            </a:pPr>
            <a:r>
              <a:rPr lang="en-US" dirty="0"/>
              <a:t>         //--&gt;</a:t>
            </a:r>
          </a:p>
          <a:p>
            <a:pPr marL="0" indent="0">
              <a:buNone/>
            </a:pPr>
            <a:r>
              <a:rPr lang="en-US" dirty="0"/>
              <a:t>      &lt;/script&gt;</a:t>
            </a:r>
          </a:p>
          <a:p>
            <a:pPr marL="0" indent="0">
              <a:buNone/>
            </a:pPr>
            <a:r>
              <a:rPr lang="en-US" dirty="0"/>
              <a:t>   &lt;/head&gt;</a:t>
            </a:r>
          </a:p>
          <a:p>
            <a:pPr marL="0" indent="0">
              <a:buNone/>
            </a:pPr>
            <a:r>
              <a:rPr lang="en-US" dirty="0"/>
              <a:t>   </a:t>
            </a:r>
          </a:p>
          <a:p>
            <a:pPr marL="0" indent="0">
              <a:buNone/>
            </a:pPr>
            <a:r>
              <a:rPr lang="en-US" dirty="0"/>
              <a:t>   &lt;body&gt;</a:t>
            </a:r>
          </a:p>
          <a:p>
            <a:pPr marL="0" indent="0">
              <a:buNone/>
            </a:pPr>
            <a:r>
              <a:rPr lang="en-US" dirty="0"/>
              <a:t>      &lt;script type="text/</a:t>
            </a:r>
            <a:r>
              <a:rPr lang="en-US" dirty="0" err="1"/>
              <a:t>javascript</a:t>
            </a:r>
            <a:r>
              <a:rPr lang="en-US" dirty="0"/>
              <a:t>"&gt;</a:t>
            </a:r>
          </a:p>
          <a:p>
            <a:pPr marL="0" indent="0">
              <a:buNone/>
            </a:pPr>
            <a:r>
              <a:rPr lang="en-US" dirty="0"/>
              <a:t>         &lt;!--</a:t>
            </a:r>
          </a:p>
          <a:p>
            <a:pPr marL="0" indent="0">
              <a:buNone/>
            </a:pPr>
            <a:r>
              <a:rPr lang="en-US" dirty="0"/>
              <a:t>            </a:t>
            </a:r>
            <a:r>
              <a:rPr lang="en-US" dirty="0" err="1"/>
              <a:t>document.write</a:t>
            </a:r>
            <a:r>
              <a:rPr lang="en-US" dirty="0"/>
              <a:t>("Hello World")</a:t>
            </a:r>
          </a:p>
          <a:p>
            <a:pPr marL="0" indent="0">
              <a:buNone/>
            </a:pPr>
            <a:r>
              <a:rPr lang="en-US" dirty="0"/>
              <a:t>         //--&gt;</a:t>
            </a:r>
          </a:p>
          <a:p>
            <a:pPr marL="0" indent="0">
              <a:buNone/>
            </a:pPr>
            <a:r>
              <a:rPr lang="en-US" dirty="0"/>
              <a:t>      &lt;/script</a:t>
            </a:r>
            <a:r>
              <a:rPr lang="en-US" dirty="0" smtClean="0"/>
              <a:t>&gt;</a:t>
            </a:r>
            <a:endParaRPr lang="en-US" dirty="0"/>
          </a:p>
          <a:p>
            <a:pPr marL="0" indent="0">
              <a:buNone/>
            </a:pPr>
            <a:r>
              <a:rPr lang="en-US" dirty="0"/>
              <a:t>      &lt;input type="button" </a:t>
            </a:r>
            <a:r>
              <a:rPr lang="en-US" dirty="0" err="1"/>
              <a:t>onclick</a:t>
            </a:r>
            <a:r>
              <a:rPr lang="en-US" dirty="0"/>
              <a:t>="</a:t>
            </a:r>
            <a:r>
              <a:rPr lang="en-US" dirty="0" err="1"/>
              <a:t>sayHello</a:t>
            </a:r>
            <a:r>
              <a:rPr lang="en-US" dirty="0"/>
              <a:t>()" value="Say Hello" </a:t>
            </a:r>
            <a:r>
              <a:rPr lang="en-US" dirty="0" smtClean="0"/>
              <a:t>/&gt;</a:t>
            </a:r>
            <a:endParaRPr lang="en-US" dirty="0"/>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875920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 </a:t>
            </a:r>
            <a:r>
              <a:rPr lang="en-US" dirty="0" smtClean="0"/>
              <a:t>Functions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function is a group of reusable code which can be called anywhere in your program. This eliminates the need of writing the same code again and again. It helps programmers in writing modular codes. Functions allow a programmer to divide a big program into a number of small and manageable functions.</a:t>
            </a:r>
          </a:p>
          <a:p>
            <a:r>
              <a:rPr lang="en-US" dirty="0"/>
              <a:t>Like any other advanced programming language, JavaScript also supports all the features necessary to write modular code using functions. You must have seen functions like </a:t>
            </a:r>
            <a:r>
              <a:rPr lang="en-US" b="1" dirty="0"/>
              <a:t>alert()</a:t>
            </a:r>
            <a:r>
              <a:rPr lang="en-US" dirty="0"/>
              <a:t> and </a:t>
            </a:r>
            <a:r>
              <a:rPr lang="en-US" b="1" dirty="0"/>
              <a:t>write()</a:t>
            </a:r>
            <a:r>
              <a:rPr lang="en-US" dirty="0"/>
              <a:t> in the earlier chapters. We were using these functions again and again, but they had been written in core JavaScript only once.</a:t>
            </a:r>
          </a:p>
          <a:p>
            <a:r>
              <a:rPr lang="en-US" dirty="0"/>
              <a:t>JavaScript allows us to write our own functions as well. This section explains how to write your own functions in JavaScript.</a:t>
            </a:r>
          </a:p>
          <a:p>
            <a:pPr marL="0" indent="0">
              <a:buNone/>
            </a:pPr>
            <a:endParaRPr lang="en-US" dirty="0"/>
          </a:p>
        </p:txBody>
      </p:sp>
    </p:spTree>
    <p:extLst>
      <p:ext uri="{BB962C8B-B14F-4D97-AF65-F5344CB8AC3E}">
        <p14:creationId xmlns:p14="http://schemas.microsoft.com/office/powerpoint/2010/main" val="1087173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t>
            </a:r>
            <a:r>
              <a:rPr lang="en-US" dirty="0" smtClean="0"/>
              <a:t>Definition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Before we use a function, we need to define it. The most common way to define a function in JavaScript is by using the </a:t>
            </a:r>
            <a:r>
              <a:rPr lang="en-US" b="1" dirty="0"/>
              <a:t>function</a:t>
            </a:r>
            <a:r>
              <a:rPr lang="en-US" dirty="0"/>
              <a:t> keyword, followed by a unique function name, a list of parameters (that might be empty</a:t>
            </a:r>
            <a:r>
              <a:rPr lang="en-US" dirty="0" smtClean="0"/>
              <a:t>), and </a:t>
            </a:r>
            <a:r>
              <a:rPr lang="en-US" dirty="0"/>
              <a:t>a statement block surrounded by curly braces</a:t>
            </a:r>
            <a:r>
              <a:rPr lang="en-US" dirty="0" smtClean="0"/>
              <a:t>.</a:t>
            </a:r>
          </a:p>
          <a:p>
            <a:pPr marL="0" indent="0">
              <a:buNone/>
            </a:pPr>
            <a:r>
              <a:rPr lang="en-US" dirty="0"/>
              <a:t>Syntax</a:t>
            </a:r>
          </a:p>
          <a:p>
            <a:pPr marL="0" indent="0">
              <a:buNone/>
            </a:pPr>
            <a:r>
              <a:rPr lang="en-US" dirty="0"/>
              <a:t>The basic syntax is shown here</a:t>
            </a:r>
            <a:r>
              <a:rPr lang="en-US" dirty="0" smtClean="0"/>
              <a:t>.</a:t>
            </a:r>
            <a:endParaRPr lang="en-US" dirty="0"/>
          </a:p>
          <a:p>
            <a:pPr marL="0" indent="0">
              <a:buNone/>
            </a:pPr>
            <a:r>
              <a:rPr lang="en-US" dirty="0"/>
              <a:t>&lt;script type="text/</a:t>
            </a:r>
            <a:r>
              <a:rPr lang="en-US" dirty="0" err="1"/>
              <a:t>javascript</a:t>
            </a:r>
            <a:r>
              <a:rPr lang="en-US" dirty="0"/>
              <a:t>"&gt;</a:t>
            </a:r>
          </a:p>
          <a:p>
            <a:pPr marL="0" indent="0">
              <a:buNone/>
            </a:pPr>
            <a:r>
              <a:rPr lang="en-US" dirty="0"/>
              <a:t>   &lt;!--</a:t>
            </a:r>
          </a:p>
          <a:p>
            <a:pPr marL="0" indent="0">
              <a:buNone/>
            </a:pPr>
            <a:r>
              <a:rPr lang="en-US" dirty="0"/>
              <a:t>      function </a:t>
            </a:r>
            <a:r>
              <a:rPr lang="en-US" dirty="0" err="1"/>
              <a:t>functionname</a:t>
            </a:r>
            <a:r>
              <a:rPr lang="en-US" dirty="0"/>
              <a:t>(parameter-list)</a:t>
            </a:r>
          </a:p>
          <a:p>
            <a:pPr marL="0" indent="0">
              <a:buNone/>
            </a:pPr>
            <a:r>
              <a:rPr lang="en-US" dirty="0"/>
              <a:t>      {</a:t>
            </a:r>
          </a:p>
          <a:p>
            <a:pPr marL="0" indent="0">
              <a:buNone/>
            </a:pPr>
            <a:r>
              <a:rPr lang="en-US" dirty="0"/>
              <a:t>         statements</a:t>
            </a:r>
          </a:p>
          <a:p>
            <a:pPr marL="0" indent="0">
              <a:buNone/>
            </a:pPr>
            <a:r>
              <a:rPr lang="en-US" dirty="0"/>
              <a:t>      }</a:t>
            </a:r>
          </a:p>
          <a:p>
            <a:pPr marL="0" indent="0">
              <a:buNone/>
            </a:pPr>
            <a:r>
              <a:rPr lang="en-US" dirty="0"/>
              <a:t>   //--&gt;</a:t>
            </a:r>
          </a:p>
          <a:p>
            <a:pPr marL="0" indent="0">
              <a:buNone/>
            </a:pPr>
            <a:r>
              <a:rPr lang="en-US" dirty="0"/>
              <a:t>&lt;/script&gt;</a:t>
            </a:r>
          </a:p>
        </p:txBody>
      </p:sp>
    </p:spTree>
    <p:extLst>
      <p:ext uri="{BB962C8B-B14F-4D97-AF65-F5344CB8AC3E}">
        <p14:creationId xmlns:p14="http://schemas.microsoft.com/office/powerpoint/2010/main" val="1968808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Try the following example. It defines a function called </a:t>
            </a:r>
            <a:r>
              <a:rPr lang="en-US" dirty="0" err="1"/>
              <a:t>sayHello</a:t>
            </a:r>
            <a:r>
              <a:rPr lang="en-US" dirty="0"/>
              <a:t> that takes no parameters −</a:t>
            </a:r>
          </a:p>
          <a:p>
            <a:pPr marL="0" indent="0">
              <a:buNone/>
            </a:pPr>
            <a:endParaRPr lang="en-US" dirty="0"/>
          </a:p>
          <a:p>
            <a:pPr marL="0" indent="0">
              <a:buNone/>
            </a:pPr>
            <a:r>
              <a:rPr lang="en-US" dirty="0"/>
              <a:t>&lt;script type="text/</a:t>
            </a:r>
            <a:r>
              <a:rPr lang="en-US" dirty="0" err="1"/>
              <a:t>javascript</a:t>
            </a:r>
            <a:r>
              <a:rPr lang="en-US" dirty="0"/>
              <a:t>"&gt;</a:t>
            </a:r>
          </a:p>
          <a:p>
            <a:pPr marL="0" indent="0">
              <a:buNone/>
            </a:pPr>
            <a:r>
              <a:rPr lang="en-US" dirty="0"/>
              <a:t>   &lt;!--</a:t>
            </a:r>
          </a:p>
          <a:p>
            <a:pPr marL="0" indent="0">
              <a:buNone/>
            </a:pPr>
            <a:r>
              <a:rPr lang="en-US" dirty="0"/>
              <a:t>      function </a:t>
            </a:r>
            <a:r>
              <a:rPr lang="en-US" dirty="0" err="1"/>
              <a:t>sayHello</a:t>
            </a:r>
            <a:r>
              <a:rPr lang="en-US" dirty="0"/>
              <a:t>()</a:t>
            </a:r>
          </a:p>
          <a:p>
            <a:pPr marL="0" indent="0">
              <a:buNone/>
            </a:pPr>
            <a:r>
              <a:rPr lang="en-US" dirty="0"/>
              <a:t>      {</a:t>
            </a:r>
          </a:p>
          <a:p>
            <a:pPr marL="0" indent="0">
              <a:buNone/>
            </a:pPr>
            <a:r>
              <a:rPr lang="en-US" dirty="0"/>
              <a:t>         alert("Hello there");</a:t>
            </a:r>
          </a:p>
          <a:p>
            <a:pPr marL="0" indent="0">
              <a:buNone/>
            </a:pPr>
            <a:r>
              <a:rPr lang="en-US" dirty="0"/>
              <a:t>      }</a:t>
            </a:r>
          </a:p>
          <a:p>
            <a:pPr marL="0" indent="0">
              <a:buNone/>
            </a:pPr>
            <a:r>
              <a:rPr lang="en-US" dirty="0"/>
              <a:t>   //--&gt;</a:t>
            </a:r>
          </a:p>
          <a:p>
            <a:pPr marL="0" indent="0">
              <a:buNone/>
            </a:pPr>
            <a:r>
              <a:rPr lang="en-US" dirty="0"/>
              <a:t>&lt;/script&gt;</a:t>
            </a:r>
          </a:p>
        </p:txBody>
      </p:sp>
    </p:spTree>
    <p:extLst>
      <p:ext uri="{BB962C8B-B14F-4D97-AF65-F5344CB8AC3E}">
        <p14:creationId xmlns:p14="http://schemas.microsoft.com/office/powerpoint/2010/main" val="3265328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Calling a </a:t>
            </a:r>
            <a:r>
              <a:rPr lang="en-US" b="1" dirty="0" smtClean="0"/>
              <a:t>Function</a:t>
            </a:r>
            <a:endParaRPr lang="en-US" b="1" dirty="0"/>
          </a:p>
        </p:txBody>
      </p:sp>
      <p:sp>
        <p:nvSpPr>
          <p:cNvPr id="3" name="Content Placeholder 2"/>
          <p:cNvSpPr>
            <a:spLocks noGrp="1"/>
          </p:cNvSpPr>
          <p:nvPr>
            <p:ph idx="1"/>
          </p:nvPr>
        </p:nvSpPr>
        <p:spPr>
          <a:xfrm>
            <a:off x="668739" y="1392071"/>
            <a:ext cx="11041039" cy="5268035"/>
          </a:xfrm>
        </p:spPr>
        <p:txBody>
          <a:bodyPr>
            <a:normAutofit fontScale="55000" lnSpcReduction="20000"/>
          </a:bodyPr>
          <a:lstStyle/>
          <a:p>
            <a:pPr marL="0" indent="0">
              <a:buNone/>
            </a:pPr>
            <a:r>
              <a:rPr lang="en-US" dirty="0"/>
              <a:t>To invoke a function somewhere later in the script, you would simply need to write the name of that function as shown in the following </a:t>
            </a:r>
            <a:r>
              <a:rPr lang="en-US" dirty="0" smtClean="0"/>
              <a:t>code</a:t>
            </a:r>
          </a:p>
          <a:p>
            <a:pPr marL="0" indent="0">
              <a:buNone/>
            </a:pPr>
            <a:r>
              <a:rPr lang="en-US" dirty="0" smtClean="0"/>
              <a:t>&lt;</a:t>
            </a:r>
            <a:r>
              <a:rPr lang="en-US" dirty="0"/>
              <a:t>html&gt;</a:t>
            </a:r>
          </a:p>
          <a:p>
            <a:pPr marL="0" indent="0">
              <a:buNone/>
            </a:pPr>
            <a:r>
              <a:rPr lang="en-US" dirty="0"/>
              <a:t>   &lt;head</a:t>
            </a:r>
            <a:r>
              <a:rPr lang="en-US" dirty="0" smtClean="0"/>
              <a:t>&gt;</a:t>
            </a:r>
            <a:endParaRPr lang="en-US" dirty="0"/>
          </a:p>
          <a:p>
            <a:pPr marL="0" indent="0">
              <a:buNone/>
            </a:pPr>
            <a:r>
              <a:rPr lang="en-US" dirty="0"/>
              <a:t>      &lt;script type="text/</a:t>
            </a:r>
            <a:r>
              <a:rPr lang="en-US" dirty="0" err="1"/>
              <a:t>javascript</a:t>
            </a:r>
            <a:r>
              <a:rPr lang="en-US" dirty="0"/>
              <a:t>"&gt;</a:t>
            </a:r>
          </a:p>
          <a:p>
            <a:pPr marL="0" indent="0">
              <a:buNone/>
            </a:pPr>
            <a:r>
              <a:rPr lang="en-US" dirty="0"/>
              <a:t>         function </a:t>
            </a:r>
            <a:r>
              <a:rPr lang="en-US" dirty="0" err="1"/>
              <a:t>sayHello</a:t>
            </a:r>
            <a:r>
              <a:rPr lang="en-US" dirty="0"/>
              <a:t>()</a:t>
            </a:r>
          </a:p>
          <a:p>
            <a:pPr marL="0" indent="0">
              <a:buNone/>
            </a:pPr>
            <a:r>
              <a:rPr lang="en-US" dirty="0"/>
              <a:t>         {</a:t>
            </a:r>
          </a:p>
          <a:p>
            <a:pPr marL="0" indent="0">
              <a:buNone/>
            </a:pPr>
            <a:r>
              <a:rPr lang="en-US" dirty="0"/>
              <a:t>            </a:t>
            </a:r>
            <a:r>
              <a:rPr lang="en-US" dirty="0" err="1"/>
              <a:t>document.write</a:t>
            </a:r>
            <a:r>
              <a:rPr lang="en-US" dirty="0"/>
              <a:t> ("Hello there!");</a:t>
            </a:r>
          </a:p>
          <a:p>
            <a:pPr marL="0" indent="0">
              <a:buNone/>
            </a:pPr>
            <a:r>
              <a:rPr lang="en-US" dirty="0"/>
              <a:t>         }</a:t>
            </a:r>
          </a:p>
          <a:p>
            <a:pPr marL="0" indent="0">
              <a:buNone/>
            </a:pPr>
            <a:r>
              <a:rPr lang="en-US" dirty="0"/>
              <a:t>      &lt;/script</a:t>
            </a:r>
            <a:r>
              <a:rPr lang="en-US" dirty="0" smtClean="0"/>
              <a:t>&gt;</a:t>
            </a:r>
            <a:endParaRPr lang="en-US" dirty="0"/>
          </a:p>
          <a:p>
            <a:pPr marL="0" indent="0">
              <a:buNone/>
            </a:pPr>
            <a:r>
              <a:rPr lang="en-US" dirty="0"/>
              <a:t>   &lt;/head&gt;</a:t>
            </a:r>
          </a:p>
          <a:p>
            <a:pPr marL="0" indent="0">
              <a:buNone/>
            </a:pPr>
            <a:r>
              <a:rPr lang="en-US" dirty="0"/>
              <a:t>   &lt;body&gt;</a:t>
            </a:r>
          </a:p>
          <a:p>
            <a:pPr marL="0" indent="0">
              <a:buNone/>
            </a:pPr>
            <a:r>
              <a:rPr lang="en-US" dirty="0"/>
              <a:t>      &lt;p&gt;Click the following button to call the function&lt;/p</a:t>
            </a:r>
            <a:r>
              <a:rPr lang="en-US" dirty="0" smtClean="0"/>
              <a:t>&gt;</a:t>
            </a:r>
            <a:endParaRPr lang="en-US" dirty="0"/>
          </a:p>
          <a:p>
            <a:pPr marL="0" indent="0">
              <a:buNone/>
            </a:pPr>
            <a:r>
              <a:rPr lang="en-US" dirty="0"/>
              <a:t>      &lt;form&gt;</a:t>
            </a:r>
          </a:p>
          <a:p>
            <a:pPr marL="0" indent="0">
              <a:buNone/>
            </a:pPr>
            <a:r>
              <a:rPr lang="en-US" dirty="0"/>
              <a:t>         &lt;input type="button" </a:t>
            </a:r>
            <a:r>
              <a:rPr lang="en-US" dirty="0" err="1"/>
              <a:t>onclick</a:t>
            </a:r>
            <a:r>
              <a:rPr lang="en-US" dirty="0"/>
              <a:t>="</a:t>
            </a:r>
            <a:r>
              <a:rPr lang="en-US" dirty="0" err="1"/>
              <a:t>sayHello</a:t>
            </a:r>
            <a:r>
              <a:rPr lang="en-US" dirty="0"/>
              <a:t>()" value="Say Hello"&gt;</a:t>
            </a:r>
          </a:p>
          <a:p>
            <a:pPr marL="0" indent="0">
              <a:buNone/>
            </a:pPr>
            <a:r>
              <a:rPr lang="en-US" dirty="0"/>
              <a:t>      &lt;/form</a:t>
            </a:r>
            <a:r>
              <a:rPr lang="en-US" dirty="0" smtClean="0"/>
              <a:t>&gt;</a:t>
            </a:r>
            <a:endParaRPr lang="en-US" dirty="0"/>
          </a:p>
          <a:p>
            <a:pPr marL="0" indent="0">
              <a:buNone/>
            </a:pPr>
            <a:r>
              <a:rPr lang="en-US" dirty="0"/>
              <a:t>      &lt;p&gt;Use different text in write method and then try...&lt;/p&gt;</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564823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a:t>
            </a:r>
            <a:r>
              <a:rPr lang="en-US" b="1" dirty="0" smtClean="0"/>
              <a:t>Parameters</a:t>
            </a:r>
            <a:endParaRPr lang="en-US" b="1" dirty="0"/>
          </a:p>
        </p:txBody>
      </p:sp>
      <p:sp>
        <p:nvSpPr>
          <p:cNvPr id="3" name="Content Placeholder 2"/>
          <p:cNvSpPr>
            <a:spLocks noGrp="1"/>
          </p:cNvSpPr>
          <p:nvPr>
            <p:ph idx="1"/>
          </p:nvPr>
        </p:nvSpPr>
        <p:spPr/>
        <p:txBody>
          <a:bodyPr/>
          <a:lstStyle/>
          <a:p>
            <a:pPr marL="0" indent="0">
              <a:buNone/>
            </a:pPr>
            <a:r>
              <a:rPr lang="en-US" dirty="0"/>
              <a:t>Till now, we have seen functions without parameters. But there is a facility to pass different parameters while calling a function. These passed parameters can be captured inside the function and any manipulation can be done over those parameters. A function can take multiple parameters separated by comma</a:t>
            </a:r>
            <a:r>
              <a:rPr lang="en-US" dirty="0" smtClean="0"/>
              <a:t>.</a:t>
            </a:r>
          </a:p>
          <a:p>
            <a:pPr marL="0" indent="0">
              <a:buNone/>
            </a:pPr>
            <a:r>
              <a:rPr lang="en-US" b="1" dirty="0"/>
              <a:t>Example</a:t>
            </a:r>
          </a:p>
          <a:p>
            <a:r>
              <a:rPr lang="en-US" dirty="0"/>
              <a:t>Try the following example. We have modified our </a:t>
            </a:r>
            <a:r>
              <a:rPr lang="en-US" b="1" dirty="0" err="1"/>
              <a:t>sayHello</a:t>
            </a:r>
            <a:r>
              <a:rPr lang="en-US" dirty="0"/>
              <a:t> function here. Now it takes two parameters.</a:t>
            </a:r>
          </a:p>
          <a:p>
            <a:pPr marL="0" indent="0">
              <a:buNone/>
            </a:pPr>
            <a:endParaRPr lang="en-US" dirty="0"/>
          </a:p>
        </p:txBody>
      </p:sp>
    </p:spTree>
    <p:extLst>
      <p:ext uri="{BB962C8B-B14F-4D97-AF65-F5344CB8AC3E}">
        <p14:creationId xmlns:p14="http://schemas.microsoft.com/office/powerpoint/2010/main" val="2049045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2388"/>
            <a:ext cx="10515600" cy="5494575"/>
          </a:xfrm>
        </p:spPr>
        <p:txBody>
          <a:bodyPr>
            <a:normAutofit fontScale="62500" lnSpcReduction="20000"/>
          </a:bodyPr>
          <a:lstStyle/>
          <a:p>
            <a:pPr marL="0" indent="0">
              <a:buNone/>
            </a:pPr>
            <a:r>
              <a:rPr lang="en-US" dirty="0"/>
              <a:t>&lt;html&gt;</a:t>
            </a:r>
          </a:p>
          <a:p>
            <a:pPr marL="0" indent="0">
              <a:buNone/>
            </a:pPr>
            <a:r>
              <a:rPr lang="en-US" dirty="0"/>
              <a:t>   &lt;head</a:t>
            </a:r>
            <a:r>
              <a:rPr lang="en-US" dirty="0" smtClean="0"/>
              <a:t>&gt;</a:t>
            </a:r>
            <a:endParaRPr lang="en-US" dirty="0"/>
          </a:p>
          <a:p>
            <a:pPr marL="0" indent="0">
              <a:buNone/>
            </a:pPr>
            <a:r>
              <a:rPr lang="en-US" dirty="0"/>
              <a:t>      &lt;script type="text/</a:t>
            </a:r>
            <a:r>
              <a:rPr lang="en-US" dirty="0" err="1"/>
              <a:t>javascript</a:t>
            </a:r>
            <a:r>
              <a:rPr lang="en-US" dirty="0"/>
              <a:t>"&gt;</a:t>
            </a:r>
          </a:p>
          <a:p>
            <a:pPr marL="0" indent="0">
              <a:buNone/>
            </a:pPr>
            <a:r>
              <a:rPr lang="en-US" dirty="0"/>
              <a:t>         function </a:t>
            </a:r>
            <a:r>
              <a:rPr lang="en-US" dirty="0" err="1"/>
              <a:t>sayHello</a:t>
            </a:r>
            <a:r>
              <a:rPr lang="en-US" dirty="0"/>
              <a:t>(name, age)</a:t>
            </a:r>
          </a:p>
          <a:p>
            <a:pPr marL="0" indent="0">
              <a:buNone/>
            </a:pPr>
            <a:r>
              <a:rPr lang="en-US" dirty="0"/>
              <a:t>         {</a:t>
            </a:r>
          </a:p>
          <a:p>
            <a:pPr marL="0" indent="0">
              <a:buNone/>
            </a:pPr>
            <a:r>
              <a:rPr lang="en-US" dirty="0"/>
              <a:t>            </a:t>
            </a:r>
            <a:r>
              <a:rPr lang="en-US" dirty="0" err="1"/>
              <a:t>document.write</a:t>
            </a:r>
            <a:r>
              <a:rPr lang="en-US" dirty="0"/>
              <a:t> (name + " is " + age + " years old.");</a:t>
            </a:r>
          </a:p>
          <a:p>
            <a:pPr marL="0" indent="0">
              <a:buNone/>
            </a:pPr>
            <a:r>
              <a:rPr lang="en-US" dirty="0"/>
              <a:t>         }</a:t>
            </a:r>
          </a:p>
          <a:p>
            <a:pPr marL="0" indent="0">
              <a:buNone/>
            </a:pPr>
            <a:r>
              <a:rPr lang="en-US" dirty="0"/>
              <a:t>      &lt;/</a:t>
            </a:r>
            <a:r>
              <a:rPr lang="en-US" dirty="0" smtClean="0"/>
              <a:t>script&gt;</a:t>
            </a:r>
          </a:p>
          <a:p>
            <a:pPr marL="0" indent="0">
              <a:buNone/>
            </a:pPr>
            <a:r>
              <a:rPr lang="en-US" dirty="0" smtClean="0"/>
              <a:t>   </a:t>
            </a:r>
            <a:r>
              <a:rPr lang="en-US" dirty="0"/>
              <a:t>&lt;/head&gt;</a:t>
            </a:r>
          </a:p>
          <a:p>
            <a:pPr marL="0" indent="0">
              <a:buNone/>
            </a:pPr>
            <a:r>
              <a:rPr lang="en-US" dirty="0"/>
              <a:t>   &lt;body&gt;</a:t>
            </a:r>
          </a:p>
          <a:p>
            <a:pPr marL="0" indent="0">
              <a:buNone/>
            </a:pPr>
            <a:r>
              <a:rPr lang="en-US" dirty="0"/>
              <a:t>      &lt;p&gt;Click the following button to call the function&lt;/p</a:t>
            </a:r>
            <a:r>
              <a:rPr lang="en-US" dirty="0" smtClean="0"/>
              <a:t>&gt;</a:t>
            </a:r>
            <a:endParaRPr lang="en-US" dirty="0"/>
          </a:p>
          <a:p>
            <a:pPr marL="0" indent="0">
              <a:buNone/>
            </a:pPr>
            <a:r>
              <a:rPr lang="en-US" dirty="0"/>
              <a:t>      &lt;form&gt;</a:t>
            </a:r>
          </a:p>
          <a:p>
            <a:pPr marL="0" indent="0">
              <a:buNone/>
            </a:pPr>
            <a:r>
              <a:rPr lang="en-US" dirty="0"/>
              <a:t>         &lt;input type="button" </a:t>
            </a:r>
            <a:r>
              <a:rPr lang="en-US" dirty="0" err="1"/>
              <a:t>onclick</a:t>
            </a:r>
            <a:r>
              <a:rPr lang="en-US" dirty="0"/>
              <a:t>="</a:t>
            </a:r>
            <a:r>
              <a:rPr lang="en-US" dirty="0" err="1"/>
              <a:t>sayHello</a:t>
            </a:r>
            <a:r>
              <a:rPr lang="en-US" dirty="0"/>
              <a:t>('Zara', 7)" value="Say Hello"&gt;</a:t>
            </a:r>
          </a:p>
          <a:p>
            <a:pPr marL="0" indent="0">
              <a:buNone/>
            </a:pPr>
            <a:r>
              <a:rPr lang="en-US" dirty="0"/>
              <a:t>      &lt;/form</a:t>
            </a:r>
            <a:r>
              <a:rPr lang="en-US" dirty="0" smtClean="0"/>
              <a:t>&gt;</a:t>
            </a:r>
            <a:endParaRPr lang="en-US" dirty="0"/>
          </a:p>
          <a:p>
            <a:pPr marL="0" indent="0">
              <a:buNone/>
            </a:pPr>
            <a:r>
              <a:rPr lang="en-US" dirty="0"/>
              <a:t>      &lt;p&gt;Use different parameters inside the function and then try...&lt;/p&gt;</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243092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JavaScript - </a:t>
            </a:r>
            <a:r>
              <a:rPr lang="en-US" b="1" dirty="0" smtClean="0"/>
              <a:t>Events</a:t>
            </a:r>
            <a:endParaRPr lang="en-US" b="1" dirty="0"/>
          </a:p>
        </p:txBody>
      </p:sp>
      <p:sp>
        <p:nvSpPr>
          <p:cNvPr id="3" name="Content Placeholder 2"/>
          <p:cNvSpPr>
            <a:spLocks noGrp="1"/>
          </p:cNvSpPr>
          <p:nvPr>
            <p:ph idx="1"/>
          </p:nvPr>
        </p:nvSpPr>
        <p:spPr/>
        <p:txBody>
          <a:bodyPr/>
          <a:lstStyle/>
          <a:p>
            <a:pPr marL="0" indent="0">
              <a:buNone/>
            </a:pPr>
            <a:r>
              <a:rPr lang="en-US" b="1" dirty="0"/>
              <a:t>What is an Event ?</a:t>
            </a:r>
          </a:p>
          <a:p>
            <a:pPr marL="0" indent="0">
              <a:buNone/>
            </a:pPr>
            <a:r>
              <a:rPr lang="en-US" dirty="0"/>
              <a:t>JavaScript's interaction with HTML is handled through events that occur when the user or the browser manipulates a page.</a:t>
            </a:r>
          </a:p>
          <a:p>
            <a:pPr marL="0" indent="0">
              <a:buNone/>
            </a:pPr>
            <a:r>
              <a:rPr lang="en-US" dirty="0"/>
              <a:t>When the page loads, it is called an event. When the user clicks a button, that click too is an event. Other examples include events like pressing any key, closing a window, resizing a window, etc.</a:t>
            </a:r>
          </a:p>
          <a:p>
            <a:pPr marL="0" indent="0">
              <a:buNone/>
            </a:pPr>
            <a:r>
              <a:rPr lang="en-US" dirty="0"/>
              <a:t>Developers can use these events to execute JavaScript coded responses, which cause buttons to close windows, messages to be displayed to users, data to be validated, and virtually any other type of response imaginable.</a:t>
            </a:r>
          </a:p>
          <a:p>
            <a:pPr marL="0" indent="0">
              <a:buNone/>
            </a:pPr>
            <a:endParaRPr lang="en-US" dirty="0"/>
          </a:p>
        </p:txBody>
      </p:sp>
    </p:spTree>
    <p:extLst>
      <p:ext uri="{BB962C8B-B14F-4D97-AF65-F5344CB8AC3E}">
        <p14:creationId xmlns:p14="http://schemas.microsoft.com/office/powerpoint/2010/main" val="3359162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JavaScript</a:t>
            </a:r>
            <a:endParaRPr lang="en-US" dirty="0"/>
          </a:p>
        </p:txBody>
      </p:sp>
      <p:sp>
        <p:nvSpPr>
          <p:cNvPr id="3" name="Content Placeholder 2"/>
          <p:cNvSpPr>
            <a:spLocks noGrp="1"/>
          </p:cNvSpPr>
          <p:nvPr>
            <p:ph idx="1"/>
          </p:nvPr>
        </p:nvSpPr>
        <p:spPr/>
        <p:txBody>
          <a:bodyPr>
            <a:normAutofit fontScale="70000" lnSpcReduction="20000"/>
          </a:bodyPr>
          <a:lstStyle/>
          <a:p>
            <a:r>
              <a:rPr lang="en-US" dirty="0"/>
              <a:t>JavaScript is the programming language of HTML and the Web.</a:t>
            </a:r>
          </a:p>
          <a:p>
            <a:r>
              <a:rPr lang="en-US" dirty="0"/>
              <a:t>Programming makes computers do what you want them to do.</a:t>
            </a:r>
          </a:p>
          <a:p>
            <a:r>
              <a:rPr lang="en-US" dirty="0"/>
              <a:t>JavaScript is easy to learn.</a:t>
            </a:r>
          </a:p>
          <a:p>
            <a:r>
              <a:rPr lang="en-US" dirty="0" smtClean="0"/>
              <a:t>JavaScript </a:t>
            </a:r>
            <a:r>
              <a:rPr lang="en-US" dirty="0"/>
              <a:t>can be implemented using JavaScript statements that are placed within the &lt;script&gt;... &lt;/script&gt; HTML tags in a web page.</a:t>
            </a:r>
          </a:p>
          <a:p>
            <a:r>
              <a:rPr lang="en-US" dirty="0" smtClean="0"/>
              <a:t>You </a:t>
            </a:r>
            <a:r>
              <a:rPr lang="en-US" dirty="0"/>
              <a:t>can place the &lt;script&gt; tags, containing your JavaScript, anywhere within you web page, but it is normally recommended that you should keep it within the &lt;head&gt; tags</a:t>
            </a:r>
            <a:r>
              <a:rPr lang="en-US" dirty="0" smtClean="0"/>
              <a:t>.</a:t>
            </a:r>
            <a:endParaRPr lang="en-US" dirty="0"/>
          </a:p>
          <a:p>
            <a:r>
              <a:rPr lang="en-US" dirty="0"/>
              <a:t>The &lt;script&gt; tag alerts the browser program to start interpreting all the text between these tags as a script. A simple syntax of your JavaScript will appear as follows</a:t>
            </a:r>
            <a:r>
              <a:rPr lang="en-US" dirty="0" smtClean="0"/>
              <a:t>.</a:t>
            </a:r>
            <a:endParaRPr lang="en-US" dirty="0"/>
          </a:p>
          <a:p>
            <a:r>
              <a:rPr lang="en-US" dirty="0"/>
              <a:t>&lt;script ...&gt;</a:t>
            </a:r>
          </a:p>
          <a:p>
            <a:r>
              <a:rPr lang="en-US" dirty="0"/>
              <a:t>   JavaScript code</a:t>
            </a:r>
          </a:p>
          <a:p>
            <a:r>
              <a:rPr lang="en-US" dirty="0"/>
              <a:t>&lt;/script&gt;</a:t>
            </a:r>
          </a:p>
          <a:p>
            <a:r>
              <a:rPr lang="en-US" dirty="0"/>
              <a:t/>
            </a:r>
            <a:br>
              <a:rPr lang="en-US" dirty="0"/>
            </a:br>
            <a:endParaRPr lang="en-US" dirty="0"/>
          </a:p>
        </p:txBody>
      </p:sp>
    </p:spTree>
    <p:extLst>
      <p:ext uri="{BB962C8B-B14F-4D97-AF65-F5344CB8AC3E}">
        <p14:creationId xmlns:p14="http://schemas.microsoft.com/office/powerpoint/2010/main" val="2695213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JavaScript - Events</a:t>
            </a:r>
            <a:endParaRPr lang="en-US" dirty="0"/>
          </a:p>
        </p:txBody>
      </p:sp>
      <p:sp>
        <p:nvSpPr>
          <p:cNvPr id="3" name="Content Placeholder 2"/>
          <p:cNvSpPr>
            <a:spLocks noGrp="1"/>
          </p:cNvSpPr>
          <p:nvPr>
            <p:ph idx="1"/>
          </p:nvPr>
        </p:nvSpPr>
        <p:spPr/>
        <p:txBody>
          <a:bodyPr/>
          <a:lstStyle/>
          <a:p>
            <a:r>
              <a:rPr lang="en-US" dirty="0"/>
              <a:t>Events are a part of the Document Object Model (DOM) Level 3 and every HTML element contains a set of events which can trigger JavaScript Code.</a:t>
            </a:r>
          </a:p>
          <a:p>
            <a:r>
              <a:rPr lang="en-US" dirty="0"/>
              <a:t>Please go through this small tutorial for a better understanding </a:t>
            </a:r>
            <a:r>
              <a:rPr lang="en-US" dirty="0">
                <a:hlinkClick r:id="rId2"/>
              </a:rPr>
              <a:t>HTML Event Reference</a:t>
            </a:r>
            <a:r>
              <a:rPr lang="en-US" dirty="0"/>
              <a:t>. Here we will see a few examples to understand a relation between Event and JavaScript −</a:t>
            </a:r>
          </a:p>
          <a:p>
            <a:pPr marL="0" indent="0">
              <a:buNone/>
            </a:pPr>
            <a:endParaRPr lang="en-US" dirty="0"/>
          </a:p>
        </p:txBody>
      </p:sp>
    </p:spTree>
    <p:extLst>
      <p:ext uri="{BB962C8B-B14F-4D97-AF65-F5344CB8AC3E}">
        <p14:creationId xmlns:p14="http://schemas.microsoft.com/office/powerpoint/2010/main" val="563580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8075" y="119465"/>
            <a:ext cx="10515600" cy="1026947"/>
          </a:xfrm>
        </p:spPr>
        <p:txBody>
          <a:bodyPr/>
          <a:lstStyle/>
          <a:p>
            <a:r>
              <a:rPr lang="en-US" b="1" dirty="0" err="1"/>
              <a:t>onclick</a:t>
            </a:r>
            <a:r>
              <a:rPr lang="en-US" b="1" dirty="0"/>
              <a:t> Event </a:t>
            </a:r>
            <a:r>
              <a:rPr lang="en-US" b="1" dirty="0" smtClean="0"/>
              <a:t>Type</a:t>
            </a:r>
            <a:endParaRPr lang="en-US" b="1" dirty="0"/>
          </a:p>
        </p:txBody>
      </p:sp>
      <p:sp>
        <p:nvSpPr>
          <p:cNvPr id="3" name="Content Placeholder 2"/>
          <p:cNvSpPr>
            <a:spLocks noGrp="1"/>
          </p:cNvSpPr>
          <p:nvPr>
            <p:ph idx="1"/>
          </p:nvPr>
        </p:nvSpPr>
        <p:spPr>
          <a:xfrm>
            <a:off x="688075" y="941696"/>
            <a:ext cx="10665725" cy="5718411"/>
          </a:xfrm>
        </p:spPr>
        <p:txBody>
          <a:bodyPr>
            <a:normAutofit fontScale="47500" lnSpcReduction="20000"/>
          </a:bodyPr>
          <a:lstStyle/>
          <a:p>
            <a:pPr marL="0" indent="0">
              <a:buNone/>
            </a:pPr>
            <a:r>
              <a:rPr lang="en-US" dirty="0"/>
              <a:t>This is the most frequently used event type which occurs when a user clicks the left button of his mouse. You can put your validation, warning etc., against this event type</a:t>
            </a:r>
            <a:r>
              <a:rPr lang="en-US" dirty="0" smtClean="0"/>
              <a:t>.</a:t>
            </a:r>
            <a:endParaRPr lang="en-US" dirty="0"/>
          </a:p>
          <a:p>
            <a:pPr marL="0" indent="0">
              <a:buNone/>
            </a:pPr>
            <a:r>
              <a:rPr lang="en-US" dirty="0"/>
              <a:t>Example</a:t>
            </a:r>
          </a:p>
          <a:p>
            <a:pPr marL="0" indent="0">
              <a:buNone/>
            </a:pPr>
            <a:r>
              <a:rPr lang="en-US" dirty="0"/>
              <a:t>Try the following example</a:t>
            </a:r>
            <a:r>
              <a:rPr lang="en-US" dirty="0" smtClean="0"/>
              <a:t>.</a:t>
            </a:r>
            <a:endParaRPr lang="en-US" dirty="0"/>
          </a:p>
          <a:p>
            <a:pPr marL="0" indent="0">
              <a:buNone/>
            </a:pPr>
            <a:r>
              <a:rPr lang="en-US" dirty="0"/>
              <a:t>&lt;html&gt;</a:t>
            </a:r>
          </a:p>
          <a:p>
            <a:pPr marL="0" indent="0">
              <a:buNone/>
            </a:pPr>
            <a:r>
              <a:rPr lang="en-US" dirty="0"/>
              <a:t>   &lt;head</a:t>
            </a:r>
            <a:r>
              <a:rPr lang="en-US" dirty="0" smtClean="0"/>
              <a:t>&gt;</a:t>
            </a:r>
            <a:endParaRPr lang="en-US" dirty="0"/>
          </a:p>
          <a:p>
            <a:pPr marL="0" indent="0">
              <a:buNone/>
            </a:pPr>
            <a:r>
              <a:rPr lang="en-US" dirty="0"/>
              <a:t>      &lt;script type="text/</a:t>
            </a:r>
            <a:r>
              <a:rPr lang="en-US" dirty="0" err="1"/>
              <a:t>javascript</a:t>
            </a:r>
            <a:r>
              <a:rPr lang="en-US" dirty="0"/>
              <a:t>"&gt;</a:t>
            </a:r>
          </a:p>
          <a:p>
            <a:pPr marL="0" indent="0">
              <a:buNone/>
            </a:pPr>
            <a:r>
              <a:rPr lang="en-US" dirty="0"/>
              <a:t>         &lt;!--</a:t>
            </a:r>
          </a:p>
          <a:p>
            <a:pPr marL="0" indent="0">
              <a:buNone/>
            </a:pPr>
            <a:r>
              <a:rPr lang="en-US" dirty="0"/>
              <a:t>            function </a:t>
            </a:r>
            <a:r>
              <a:rPr lang="en-US" dirty="0" err="1"/>
              <a:t>sayHello</a:t>
            </a:r>
            <a:r>
              <a:rPr lang="en-US" dirty="0"/>
              <a:t>() {</a:t>
            </a:r>
          </a:p>
          <a:p>
            <a:pPr marL="0" indent="0">
              <a:buNone/>
            </a:pPr>
            <a:r>
              <a:rPr lang="en-US" dirty="0"/>
              <a:t>               alert("Hello World")</a:t>
            </a:r>
          </a:p>
          <a:p>
            <a:pPr marL="0" indent="0">
              <a:buNone/>
            </a:pPr>
            <a:r>
              <a:rPr lang="en-US" dirty="0"/>
              <a:t>            }</a:t>
            </a:r>
          </a:p>
          <a:p>
            <a:pPr marL="0" indent="0">
              <a:buNone/>
            </a:pPr>
            <a:r>
              <a:rPr lang="en-US" dirty="0"/>
              <a:t>         //--&gt;</a:t>
            </a:r>
          </a:p>
          <a:p>
            <a:pPr marL="0" indent="0">
              <a:buNone/>
            </a:pPr>
            <a:r>
              <a:rPr lang="en-US" dirty="0"/>
              <a:t>      &lt;/script</a:t>
            </a:r>
            <a:r>
              <a:rPr lang="en-US" dirty="0" smtClean="0"/>
              <a:t>&gt;</a:t>
            </a:r>
            <a:endParaRPr lang="en-US" dirty="0"/>
          </a:p>
          <a:p>
            <a:pPr marL="0" indent="0">
              <a:buNone/>
            </a:pPr>
            <a:r>
              <a:rPr lang="en-US" dirty="0"/>
              <a:t>   &lt;/head</a:t>
            </a:r>
            <a:r>
              <a:rPr lang="en-US" dirty="0" smtClean="0"/>
              <a:t>&gt;</a:t>
            </a:r>
            <a:endParaRPr lang="en-US" dirty="0"/>
          </a:p>
          <a:p>
            <a:pPr marL="0" indent="0">
              <a:buNone/>
            </a:pPr>
            <a:r>
              <a:rPr lang="en-US" dirty="0"/>
              <a:t>   &lt;body&gt;</a:t>
            </a:r>
          </a:p>
          <a:p>
            <a:pPr marL="0" indent="0">
              <a:buNone/>
            </a:pPr>
            <a:r>
              <a:rPr lang="en-US" dirty="0"/>
              <a:t>      &lt;p&gt;Click the following button and see result&lt;/p</a:t>
            </a:r>
            <a:r>
              <a:rPr lang="en-US" dirty="0" smtClean="0"/>
              <a:t>&gt;</a:t>
            </a:r>
            <a:endParaRPr lang="en-US" dirty="0"/>
          </a:p>
          <a:p>
            <a:pPr marL="0" indent="0">
              <a:buNone/>
            </a:pPr>
            <a:r>
              <a:rPr lang="en-US" dirty="0"/>
              <a:t>      &lt;form&gt;</a:t>
            </a:r>
          </a:p>
          <a:p>
            <a:pPr marL="0" indent="0">
              <a:buNone/>
            </a:pPr>
            <a:r>
              <a:rPr lang="en-US" dirty="0"/>
              <a:t>         &lt;input type="button" </a:t>
            </a:r>
            <a:r>
              <a:rPr lang="en-US" dirty="0" err="1"/>
              <a:t>onclick</a:t>
            </a:r>
            <a:r>
              <a:rPr lang="en-US" dirty="0"/>
              <a:t>="</a:t>
            </a:r>
            <a:r>
              <a:rPr lang="en-US" dirty="0" err="1"/>
              <a:t>sayHello</a:t>
            </a:r>
            <a:r>
              <a:rPr lang="en-US" dirty="0"/>
              <a:t>()" value="Say Hello" /&gt;</a:t>
            </a:r>
          </a:p>
          <a:p>
            <a:pPr marL="0" indent="0">
              <a:buNone/>
            </a:pPr>
            <a:r>
              <a:rPr lang="en-US" dirty="0"/>
              <a:t>      &lt;/form</a:t>
            </a:r>
            <a:r>
              <a:rPr lang="en-US" dirty="0" smtClean="0"/>
              <a:t>&gt;</a:t>
            </a:r>
            <a:endParaRPr lang="en-US" dirty="0"/>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25615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onsubmit</a:t>
            </a:r>
            <a:r>
              <a:rPr lang="en-US" b="1" dirty="0"/>
              <a:t> Event </a:t>
            </a:r>
            <a:r>
              <a:rPr lang="en-US" b="1" dirty="0" smtClean="0"/>
              <a:t>type</a:t>
            </a:r>
            <a:endParaRPr lang="en-US" b="1" dirty="0"/>
          </a:p>
        </p:txBody>
      </p:sp>
      <p:sp>
        <p:nvSpPr>
          <p:cNvPr id="3" name="Content Placeholder 2"/>
          <p:cNvSpPr>
            <a:spLocks noGrp="1"/>
          </p:cNvSpPr>
          <p:nvPr>
            <p:ph idx="1"/>
          </p:nvPr>
        </p:nvSpPr>
        <p:spPr/>
        <p:txBody>
          <a:bodyPr/>
          <a:lstStyle/>
          <a:p>
            <a:r>
              <a:rPr lang="en-US" b="1" dirty="0" err="1"/>
              <a:t>onsubmit</a:t>
            </a:r>
            <a:r>
              <a:rPr lang="en-US" dirty="0"/>
              <a:t> is an event that occurs when you try to submit a form. You can put your form validation against this event type.</a:t>
            </a:r>
          </a:p>
          <a:p>
            <a:r>
              <a:rPr lang="en-US" dirty="0"/>
              <a:t>Example</a:t>
            </a:r>
          </a:p>
          <a:p>
            <a:r>
              <a:rPr lang="en-US" dirty="0"/>
              <a:t>The following example shows how to use </a:t>
            </a:r>
            <a:r>
              <a:rPr lang="en-US" dirty="0" err="1"/>
              <a:t>onsubmit</a:t>
            </a:r>
            <a:r>
              <a:rPr lang="en-US" dirty="0"/>
              <a:t>. Here we are calling </a:t>
            </a:r>
            <a:r>
              <a:rPr lang="en-US" dirty="0" smtClean="0"/>
              <a:t>a </a:t>
            </a:r>
            <a:r>
              <a:rPr lang="en-US" b="1" dirty="0" smtClean="0"/>
              <a:t>validate</a:t>
            </a:r>
            <a:r>
              <a:rPr lang="en-US" b="1" dirty="0"/>
              <a:t>()</a:t>
            </a:r>
            <a:r>
              <a:rPr lang="en-US" dirty="0"/>
              <a:t> function before submitting a form data to the webserver. </a:t>
            </a:r>
            <a:r>
              <a:rPr lang="en-US" dirty="0" smtClean="0"/>
              <a:t>If </a:t>
            </a:r>
            <a:r>
              <a:rPr lang="en-US" b="1" dirty="0" smtClean="0"/>
              <a:t>validate</a:t>
            </a:r>
            <a:r>
              <a:rPr lang="en-US" b="1" dirty="0"/>
              <a:t>()</a:t>
            </a:r>
            <a:r>
              <a:rPr lang="en-US" dirty="0"/>
              <a:t> function returns true, the form will be submitted, otherwise it will not submit the data.</a:t>
            </a:r>
          </a:p>
          <a:p>
            <a:pPr marL="0" indent="0">
              <a:buNone/>
            </a:pPr>
            <a:endParaRPr lang="en-US" dirty="0"/>
          </a:p>
        </p:txBody>
      </p:sp>
    </p:spTree>
    <p:extLst>
      <p:ext uri="{BB962C8B-B14F-4D97-AF65-F5344CB8AC3E}">
        <p14:creationId xmlns:p14="http://schemas.microsoft.com/office/powerpoint/2010/main" val="56908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92540" y="382138"/>
            <a:ext cx="10515600" cy="6168788"/>
          </a:xfrm>
        </p:spPr>
        <p:txBody>
          <a:bodyPr>
            <a:normAutofit fontScale="55000" lnSpcReduction="20000"/>
          </a:bodyPr>
          <a:lstStyle/>
          <a:p>
            <a:pPr marL="0" indent="0">
              <a:buNone/>
            </a:pPr>
            <a:r>
              <a:rPr lang="en-US" dirty="0"/>
              <a:t>&lt;html&gt;</a:t>
            </a:r>
          </a:p>
          <a:p>
            <a:pPr marL="0" indent="0">
              <a:buNone/>
            </a:pPr>
            <a:r>
              <a:rPr lang="en-US" dirty="0"/>
              <a:t>   &lt;</a:t>
            </a:r>
            <a:r>
              <a:rPr lang="en-US" dirty="0" smtClean="0"/>
              <a:t>head</a:t>
            </a:r>
            <a:r>
              <a:rPr lang="en-US" dirty="0"/>
              <a:t>&gt;</a:t>
            </a:r>
          </a:p>
          <a:p>
            <a:pPr marL="0" indent="0">
              <a:buNone/>
            </a:pPr>
            <a:r>
              <a:rPr lang="en-US" dirty="0"/>
              <a:t>      &lt;script type="text/</a:t>
            </a:r>
            <a:r>
              <a:rPr lang="en-US" dirty="0" err="1"/>
              <a:t>javascript</a:t>
            </a:r>
            <a:r>
              <a:rPr lang="en-US" dirty="0"/>
              <a:t>"&gt;</a:t>
            </a:r>
          </a:p>
          <a:p>
            <a:pPr marL="0" indent="0">
              <a:buNone/>
            </a:pPr>
            <a:r>
              <a:rPr lang="en-US" dirty="0"/>
              <a:t>         &lt;!--</a:t>
            </a:r>
          </a:p>
          <a:p>
            <a:pPr marL="0" indent="0">
              <a:buNone/>
            </a:pPr>
            <a:r>
              <a:rPr lang="en-US" dirty="0"/>
              <a:t>            function validation() {</a:t>
            </a:r>
          </a:p>
          <a:p>
            <a:pPr marL="0" indent="0">
              <a:buNone/>
            </a:pPr>
            <a:r>
              <a:rPr lang="en-US" dirty="0"/>
              <a:t>               all validation goes here</a:t>
            </a:r>
          </a:p>
          <a:p>
            <a:pPr marL="0" indent="0">
              <a:buNone/>
            </a:pPr>
            <a:r>
              <a:rPr lang="en-US" dirty="0"/>
              <a:t>               .........</a:t>
            </a:r>
          </a:p>
          <a:p>
            <a:pPr marL="0" indent="0">
              <a:buNone/>
            </a:pPr>
            <a:r>
              <a:rPr lang="en-US" dirty="0"/>
              <a:t>               return either true or false</a:t>
            </a:r>
          </a:p>
          <a:p>
            <a:pPr marL="0" indent="0">
              <a:buNone/>
            </a:pPr>
            <a:r>
              <a:rPr lang="en-US" dirty="0"/>
              <a:t>            }</a:t>
            </a:r>
          </a:p>
          <a:p>
            <a:pPr marL="0" indent="0">
              <a:buNone/>
            </a:pPr>
            <a:r>
              <a:rPr lang="en-US" dirty="0"/>
              <a:t>         //--&gt;</a:t>
            </a:r>
          </a:p>
          <a:p>
            <a:pPr marL="0" indent="0">
              <a:buNone/>
            </a:pPr>
            <a:r>
              <a:rPr lang="en-US" dirty="0"/>
              <a:t>      &lt;/script&gt;</a:t>
            </a:r>
          </a:p>
          <a:p>
            <a:pPr marL="0" indent="0">
              <a:buNone/>
            </a:pPr>
            <a:r>
              <a:rPr lang="en-US" dirty="0"/>
              <a:t>      </a:t>
            </a:r>
          </a:p>
          <a:p>
            <a:pPr marL="0" indent="0">
              <a:buNone/>
            </a:pPr>
            <a:r>
              <a:rPr lang="en-US" dirty="0"/>
              <a:t>   &lt;/head&gt;</a:t>
            </a:r>
          </a:p>
          <a:p>
            <a:pPr marL="0" indent="0">
              <a:buNone/>
            </a:pPr>
            <a:r>
              <a:rPr lang="en-US" dirty="0"/>
              <a:t>   &lt;</a:t>
            </a:r>
            <a:r>
              <a:rPr lang="en-US" dirty="0" smtClean="0"/>
              <a:t>body&gt;</a:t>
            </a:r>
            <a:endParaRPr lang="en-US" dirty="0"/>
          </a:p>
          <a:p>
            <a:pPr marL="0" indent="0">
              <a:buNone/>
            </a:pPr>
            <a:r>
              <a:rPr lang="en-US" dirty="0"/>
              <a:t>      &lt;form method="POST" action="</a:t>
            </a:r>
            <a:r>
              <a:rPr lang="en-US" dirty="0" err="1"/>
              <a:t>t.cgi</a:t>
            </a:r>
            <a:r>
              <a:rPr lang="en-US" dirty="0"/>
              <a:t>" </a:t>
            </a:r>
            <a:r>
              <a:rPr lang="en-US" dirty="0" err="1"/>
              <a:t>onsubmit</a:t>
            </a:r>
            <a:r>
              <a:rPr lang="en-US" dirty="0"/>
              <a:t>="return validate()"&gt;</a:t>
            </a:r>
          </a:p>
          <a:p>
            <a:pPr marL="0" indent="0">
              <a:buNone/>
            </a:pPr>
            <a:r>
              <a:rPr lang="en-US" dirty="0"/>
              <a:t>       </a:t>
            </a:r>
            <a:r>
              <a:rPr lang="en-US" dirty="0" smtClean="0"/>
              <a:t>  .......</a:t>
            </a:r>
            <a:endParaRPr lang="en-US" dirty="0"/>
          </a:p>
          <a:p>
            <a:pPr marL="0" indent="0">
              <a:buNone/>
            </a:pPr>
            <a:r>
              <a:rPr lang="en-US" dirty="0"/>
              <a:t>         &lt;input type="submit" value="Submit" /&gt;</a:t>
            </a:r>
          </a:p>
          <a:p>
            <a:pPr marL="0" indent="0">
              <a:buNone/>
            </a:pPr>
            <a:r>
              <a:rPr lang="en-US" dirty="0"/>
              <a:t>      &lt;/form&gt;</a:t>
            </a:r>
          </a:p>
          <a:p>
            <a:pPr marL="0" indent="0">
              <a:buNone/>
            </a:pPr>
            <a:r>
              <a:rPr lang="en-US" dirty="0"/>
              <a:t>      </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312458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onmouseover</a:t>
            </a:r>
            <a:r>
              <a:rPr lang="en-US" b="1" dirty="0"/>
              <a:t> and </a:t>
            </a:r>
            <a:r>
              <a:rPr lang="en-US" b="1" dirty="0" err="1" smtClean="0"/>
              <a:t>onmouseout</a:t>
            </a:r>
            <a:endParaRPr lang="en-US" b="1" dirty="0"/>
          </a:p>
        </p:txBody>
      </p:sp>
      <p:sp>
        <p:nvSpPr>
          <p:cNvPr id="3" name="Content Placeholder 2"/>
          <p:cNvSpPr>
            <a:spLocks noGrp="1"/>
          </p:cNvSpPr>
          <p:nvPr>
            <p:ph idx="1"/>
          </p:nvPr>
        </p:nvSpPr>
        <p:spPr/>
        <p:txBody>
          <a:bodyPr/>
          <a:lstStyle/>
          <a:p>
            <a:pPr marL="0" indent="0">
              <a:buNone/>
            </a:pPr>
            <a:r>
              <a:rPr lang="en-US" dirty="0"/>
              <a:t>These two event types will help you create nice effects with images or even with text as well. The </a:t>
            </a:r>
            <a:r>
              <a:rPr lang="en-US" b="1" dirty="0" err="1"/>
              <a:t>onmouseover</a:t>
            </a:r>
            <a:r>
              <a:rPr lang="en-US" dirty="0"/>
              <a:t> event triggers when you bring your mouse over any element and the </a:t>
            </a:r>
            <a:r>
              <a:rPr lang="en-US" b="1" dirty="0" err="1"/>
              <a:t>onmouseout</a:t>
            </a:r>
            <a:r>
              <a:rPr lang="en-US" dirty="0"/>
              <a:t> triggers when you move your mouse out from that element. Try the following example.</a:t>
            </a:r>
          </a:p>
        </p:txBody>
      </p:sp>
    </p:spTree>
    <p:extLst>
      <p:ext uri="{BB962C8B-B14F-4D97-AF65-F5344CB8AC3E}">
        <p14:creationId xmlns:p14="http://schemas.microsoft.com/office/powerpoint/2010/main" val="2019269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364"/>
            <a:ext cx="10515600" cy="6332561"/>
          </a:xfrm>
        </p:spPr>
        <p:txBody>
          <a:bodyPr>
            <a:normAutofit fontScale="55000" lnSpcReduction="20000"/>
          </a:bodyPr>
          <a:lstStyle/>
          <a:p>
            <a:pPr marL="0" indent="0">
              <a:buNone/>
            </a:pPr>
            <a:r>
              <a:rPr lang="en-US" dirty="0"/>
              <a:t>&lt;html&gt;</a:t>
            </a:r>
          </a:p>
          <a:p>
            <a:pPr marL="0" indent="0">
              <a:buNone/>
            </a:pPr>
            <a:r>
              <a:rPr lang="en-US" dirty="0"/>
              <a:t>   &lt;</a:t>
            </a:r>
            <a:r>
              <a:rPr lang="en-US" dirty="0" smtClean="0"/>
              <a:t>head</a:t>
            </a:r>
            <a:r>
              <a:rPr lang="en-US" dirty="0"/>
              <a:t>&gt;</a:t>
            </a:r>
          </a:p>
          <a:p>
            <a:pPr marL="0" indent="0">
              <a:buNone/>
            </a:pPr>
            <a:r>
              <a:rPr lang="en-US" dirty="0"/>
              <a:t>      &lt;script type="text/</a:t>
            </a:r>
            <a:r>
              <a:rPr lang="en-US" dirty="0" err="1"/>
              <a:t>javascript</a:t>
            </a:r>
            <a:r>
              <a:rPr lang="en-US" dirty="0"/>
              <a:t>"&gt;</a:t>
            </a:r>
          </a:p>
          <a:p>
            <a:pPr marL="0" indent="0">
              <a:buNone/>
            </a:pPr>
            <a:r>
              <a:rPr lang="en-US" dirty="0"/>
              <a:t>         &lt;!--</a:t>
            </a:r>
          </a:p>
          <a:p>
            <a:pPr marL="0" indent="0">
              <a:buNone/>
            </a:pPr>
            <a:r>
              <a:rPr lang="en-US" dirty="0"/>
              <a:t>            function over() {</a:t>
            </a:r>
          </a:p>
          <a:p>
            <a:pPr marL="0" indent="0">
              <a:buNone/>
            </a:pPr>
            <a:r>
              <a:rPr lang="en-US" dirty="0"/>
              <a:t>               </a:t>
            </a:r>
            <a:r>
              <a:rPr lang="en-US" dirty="0" err="1"/>
              <a:t>document.write</a:t>
            </a:r>
            <a:r>
              <a:rPr lang="en-US" dirty="0"/>
              <a:t> ("Mouse Over");</a:t>
            </a:r>
          </a:p>
          <a:p>
            <a:pPr marL="0" indent="0">
              <a:buNone/>
            </a:pPr>
            <a:r>
              <a:rPr lang="en-US" dirty="0"/>
              <a:t>            </a:t>
            </a:r>
            <a:r>
              <a:rPr lang="en-US" dirty="0" smtClean="0"/>
              <a:t>}</a:t>
            </a:r>
            <a:endParaRPr lang="en-US" dirty="0"/>
          </a:p>
          <a:p>
            <a:pPr marL="0" indent="0">
              <a:buNone/>
            </a:pPr>
            <a:r>
              <a:rPr lang="en-US" dirty="0"/>
              <a:t>            function out() {</a:t>
            </a:r>
          </a:p>
          <a:p>
            <a:pPr marL="0" indent="0">
              <a:buNone/>
            </a:pPr>
            <a:r>
              <a:rPr lang="en-US" dirty="0"/>
              <a:t>               </a:t>
            </a:r>
            <a:r>
              <a:rPr lang="en-US" dirty="0" err="1"/>
              <a:t>document.write</a:t>
            </a:r>
            <a:r>
              <a:rPr lang="en-US" dirty="0"/>
              <a:t> ("Mouse Out");</a:t>
            </a:r>
          </a:p>
          <a:p>
            <a:pPr marL="0" indent="0">
              <a:buNone/>
            </a:pPr>
            <a:r>
              <a:rPr lang="en-US" dirty="0"/>
              <a:t>            </a:t>
            </a:r>
            <a:r>
              <a:rPr lang="en-US" dirty="0" smtClean="0"/>
              <a:t>}</a:t>
            </a:r>
            <a:endParaRPr lang="en-US" dirty="0"/>
          </a:p>
          <a:p>
            <a:pPr marL="0" indent="0">
              <a:buNone/>
            </a:pPr>
            <a:r>
              <a:rPr lang="en-US" dirty="0"/>
              <a:t>         //--&gt;</a:t>
            </a:r>
          </a:p>
          <a:p>
            <a:pPr marL="0" indent="0">
              <a:buNone/>
            </a:pPr>
            <a:r>
              <a:rPr lang="en-US" dirty="0"/>
              <a:t>      &lt;/script</a:t>
            </a:r>
            <a:r>
              <a:rPr lang="en-US" dirty="0" smtClean="0"/>
              <a:t>&gt;</a:t>
            </a:r>
            <a:endParaRPr lang="en-US" dirty="0"/>
          </a:p>
          <a:p>
            <a:pPr marL="0" indent="0">
              <a:buNone/>
            </a:pPr>
            <a:r>
              <a:rPr lang="en-US" dirty="0"/>
              <a:t>   &lt;/head&gt;</a:t>
            </a:r>
          </a:p>
          <a:p>
            <a:pPr marL="0" indent="0">
              <a:buNone/>
            </a:pPr>
            <a:r>
              <a:rPr lang="en-US" dirty="0"/>
              <a:t>   &lt;body&gt;</a:t>
            </a:r>
          </a:p>
          <a:p>
            <a:pPr marL="0" indent="0">
              <a:buNone/>
            </a:pPr>
            <a:r>
              <a:rPr lang="en-US" dirty="0"/>
              <a:t>      &lt;p&gt;Bring your mouse inside the division to see the result:&lt;/p</a:t>
            </a:r>
            <a:r>
              <a:rPr lang="en-US" dirty="0" smtClean="0"/>
              <a:t>&gt;</a:t>
            </a:r>
            <a:endParaRPr lang="en-US" dirty="0"/>
          </a:p>
          <a:p>
            <a:pPr marL="0" indent="0">
              <a:buNone/>
            </a:pPr>
            <a:r>
              <a:rPr lang="en-US" dirty="0"/>
              <a:t>      &lt;div </a:t>
            </a:r>
            <a:r>
              <a:rPr lang="en-US" dirty="0" err="1"/>
              <a:t>onmouseover</a:t>
            </a:r>
            <a:r>
              <a:rPr lang="en-US" dirty="0"/>
              <a:t>="over()" </a:t>
            </a:r>
            <a:r>
              <a:rPr lang="en-US" dirty="0" err="1"/>
              <a:t>onmouseout</a:t>
            </a:r>
            <a:r>
              <a:rPr lang="en-US" dirty="0"/>
              <a:t>="out()"&gt;</a:t>
            </a:r>
          </a:p>
          <a:p>
            <a:pPr marL="0" indent="0">
              <a:buNone/>
            </a:pPr>
            <a:r>
              <a:rPr lang="en-US" dirty="0"/>
              <a:t>         &lt;h2&gt; This is inside the division &lt;/h2&gt;</a:t>
            </a:r>
          </a:p>
          <a:p>
            <a:pPr marL="0" indent="0">
              <a:buNone/>
            </a:pPr>
            <a:r>
              <a:rPr lang="en-US" dirty="0"/>
              <a:t>      &lt;/div</a:t>
            </a:r>
            <a:r>
              <a:rPr lang="en-US" dirty="0" smtClean="0"/>
              <a:t>&gt;</a:t>
            </a:r>
            <a:endParaRPr lang="en-US" dirty="0"/>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600235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Page Redirection </a:t>
            </a:r>
            <a:r>
              <a:rPr lang="en-US" dirty="0" smtClean="0"/>
              <a:t>?</a:t>
            </a:r>
            <a:endParaRPr lang="en-US" dirty="0"/>
          </a:p>
        </p:txBody>
      </p:sp>
      <p:sp>
        <p:nvSpPr>
          <p:cNvPr id="3" name="Content Placeholder 2"/>
          <p:cNvSpPr>
            <a:spLocks noGrp="1"/>
          </p:cNvSpPr>
          <p:nvPr>
            <p:ph idx="1"/>
          </p:nvPr>
        </p:nvSpPr>
        <p:spPr/>
        <p:txBody>
          <a:bodyPr/>
          <a:lstStyle/>
          <a:p>
            <a:r>
              <a:rPr lang="en-US" dirty="0"/>
              <a:t>You might have encountered a situation where you clicked a URL to reach a page X but internally you were directed to another page Y. It happens due </a:t>
            </a:r>
            <a:r>
              <a:rPr lang="en-US" dirty="0" err="1"/>
              <a:t>to</a:t>
            </a:r>
            <a:r>
              <a:rPr lang="en-US" b="1" dirty="0" err="1"/>
              <a:t>page</a:t>
            </a:r>
            <a:r>
              <a:rPr lang="en-US" b="1" dirty="0"/>
              <a:t> redirection</a:t>
            </a:r>
            <a:r>
              <a:rPr lang="en-US" dirty="0"/>
              <a:t>. This concept is different from </a:t>
            </a:r>
            <a:r>
              <a:rPr lang="en-US" dirty="0">
                <a:hlinkClick r:id="rId2" tooltip="JavaScript Page Refresh"/>
              </a:rPr>
              <a:t>JavaScript Page Refresh</a:t>
            </a:r>
            <a:r>
              <a:rPr lang="en-US" dirty="0"/>
              <a:t>.</a:t>
            </a:r>
          </a:p>
          <a:p>
            <a:r>
              <a:rPr lang="en-US" dirty="0"/>
              <a:t>There could be various reasons why you would like to redirect a user from the original page. We are listing down a few of the reasons −</a:t>
            </a:r>
          </a:p>
          <a:p>
            <a:pPr marL="0" indent="0">
              <a:buNone/>
            </a:pPr>
            <a:endParaRPr lang="en-US" dirty="0"/>
          </a:p>
        </p:txBody>
      </p:sp>
    </p:spTree>
    <p:extLst>
      <p:ext uri="{BB962C8B-B14F-4D97-AF65-F5344CB8AC3E}">
        <p14:creationId xmlns:p14="http://schemas.microsoft.com/office/powerpoint/2010/main" val="3155770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460" y="146951"/>
            <a:ext cx="11745036" cy="6567748"/>
          </a:xfrm>
        </p:spPr>
        <p:txBody>
          <a:bodyPr>
            <a:normAutofit fontScale="62500" lnSpcReduction="20000"/>
          </a:bodyPr>
          <a:lstStyle/>
          <a:p>
            <a:pPr marL="0" indent="0">
              <a:buNone/>
            </a:pPr>
            <a:r>
              <a:rPr lang="en-US" dirty="0"/>
              <a:t>Example 1</a:t>
            </a:r>
          </a:p>
          <a:p>
            <a:pPr marL="0" indent="0">
              <a:buNone/>
            </a:pPr>
            <a:r>
              <a:rPr lang="en-US" dirty="0"/>
              <a:t>It is quite simple to do a page redirect using JavaScript at client side. To redirect your site visitors to a new page, you just need to add a line in your head section as follows</a:t>
            </a:r>
            <a:r>
              <a:rPr lang="en-US" dirty="0" smtClean="0"/>
              <a:t>.</a:t>
            </a:r>
            <a:endParaRPr lang="en-US" dirty="0"/>
          </a:p>
          <a:p>
            <a:pPr marL="0" indent="0">
              <a:buNone/>
            </a:pPr>
            <a:r>
              <a:rPr lang="en-US" dirty="0"/>
              <a:t>&lt;html&gt;</a:t>
            </a:r>
          </a:p>
          <a:p>
            <a:pPr marL="0" indent="0">
              <a:buNone/>
            </a:pPr>
            <a:r>
              <a:rPr lang="en-US" dirty="0"/>
              <a:t>   &lt;head</a:t>
            </a:r>
            <a:r>
              <a:rPr lang="en-US" dirty="0" smtClean="0"/>
              <a:t>&gt;</a:t>
            </a:r>
            <a:endParaRPr lang="en-US" dirty="0"/>
          </a:p>
          <a:p>
            <a:pPr marL="0" indent="0">
              <a:buNone/>
            </a:pPr>
            <a:r>
              <a:rPr lang="en-US" dirty="0"/>
              <a:t>      &lt;script type="text/</a:t>
            </a:r>
            <a:r>
              <a:rPr lang="en-US" dirty="0" err="1"/>
              <a:t>javascript</a:t>
            </a:r>
            <a:r>
              <a:rPr lang="en-US" dirty="0"/>
              <a:t>"&gt;</a:t>
            </a:r>
          </a:p>
          <a:p>
            <a:pPr marL="0" indent="0">
              <a:buNone/>
            </a:pPr>
            <a:r>
              <a:rPr lang="en-US" dirty="0"/>
              <a:t>         &lt;!--</a:t>
            </a:r>
          </a:p>
          <a:p>
            <a:pPr marL="0" indent="0">
              <a:buNone/>
            </a:pPr>
            <a:r>
              <a:rPr lang="en-US" dirty="0"/>
              <a:t>            function Redirect() {</a:t>
            </a:r>
          </a:p>
          <a:p>
            <a:pPr marL="0" indent="0">
              <a:buNone/>
            </a:pPr>
            <a:r>
              <a:rPr lang="en-US" dirty="0"/>
              <a:t>               </a:t>
            </a:r>
            <a:r>
              <a:rPr lang="en-US" dirty="0" err="1"/>
              <a:t>window.location</a:t>
            </a:r>
            <a:r>
              <a:rPr lang="en-US" dirty="0"/>
              <a:t>="http://www.tutorialspoint.com";</a:t>
            </a:r>
          </a:p>
          <a:p>
            <a:pPr marL="0" indent="0">
              <a:buNone/>
            </a:pPr>
            <a:r>
              <a:rPr lang="en-US" dirty="0"/>
              <a:t>            }</a:t>
            </a:r>
          </a:p>
          <a:p>
            <a:pPr marL="0" indent="0">
              <a:buNone/>
            </a:pPr>
            <a:r>
              <a:rPr lang="en-US" dirty="0"/>
              <a:t>         //--&gt;</a:t>
            </a:r>
          </a:p>
          <a:p>
            <a:pPr marL="0" indent="0">
              <a:buNone/>
            </a:pPr>
            <a:r>
              <a:rPr lang="en-US" dirty="0"/>
              <a:t>      &lt;/script</a:t>
            </a:r>
            <a:r>
              <a:rPr lang="en-US" dirty="0" smtClean="0"/>
              <a:t>&gt;</a:t>
            </a:r>
            <a:endParaRPr lang="en-US" dirty="0"/>
          </a:p>
          <a:p>
            <a:pPr marL="0" indent="0">
              <a:buNone/>
            </a:pPr>
            <a:r>
              <a:rPr lang="en-US" dirty="0"/>
              <a:t>   &lt;/head</a:t>
            </a:r>
            <a:r>
              <a:rPr lang="en-US" dirty="0" smtClean="0"/>
              <a:t>&gt;</a:t>
            </a:r>
            <a:endParaRPr lang="en-US" dirty="0"/>
          </a:p>
          <a:p>
            <a:pPr marL="0" indent="0">
              <a:buNone/>
            </a:pPr>
            <a:r>
              <a:rPr lang="en-US" dirty="0"/>
              <a:t>   &lt;body&gt;</a:t>
            </a:r>
          </a:p>
          <a:p>
            <a:pPr marL="0" indent="0">
              <a:buNone/>
            </a:pPr>
            <a:r>
              <a:rPr lang="en-US" dirty="0"/>
              <a:t>      &lt;p&gt;Click the following button, you will be redirected to home page.&lt;/p</a:t>
            </a:r>
            <a:r>
              <a:rPr lang="en-US" dirty="0" smtClean="0"/>
              <a:t>&gt;</a:t>
            </a:r>
            <a:endParaRPr lang="en-US" dirty="0"/>
          </a:p>
          <a:p>
            <a:pPr marL="0" indent="0">
              <a:buNone/>
            </a:pPr>
            <a:r>
              <a:rPr lang="en-US" dirty="0"/>
              <a:t>      &lt;form&gt;</a:t>
            </a:r>
          </a:p>
          <a:p>
            <a:pPr marL="0" indent="0">
              <a:buNone/>
            </a:pPr>
            <a:r>
              <a:rPr lang="en-US" dirty="0"/>
              <a:t>         &lt;input type="button" value="Redirect Me" </a:t>
            </a:r>
            <a:r>
              <a:rPr lang="en-US" dirty="0" err="1"/>
              <a:t>onclick</a:t>
            </a:r>
            <a:r>
              <a:rPr lang="en-US" dirty="0"/>
              <a:t>="Redirect();" /&gt;</a:t>
            </a:r>
          </a:p>
          <a:p>
            <a:pPr marL="0" indent="0">
              <a:buNone/>
            </a:pPr>
            <a:r>
              <a:rPr lang="en-US" dirty="0"/>
              <a:t>      &lt;/form</a:t>
            </a:r>
            <a:r>
              <a:rPr lang="en-US" dirty="0" smtClean="0"/>
              <a:t>&gt;</a:t>
            </a:r>
            <a:endParaRPr lang="en-US" dirty="0"/>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218979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 Dialog </a:t>
            </a:r>
            <a:r>
              <a:rPr lang="en-US" dirty="0" smtClean="0"/>
              <a:t>Boxes</a:t>
            </a:r>
            <a:endParaRPr lang="en-US" dirty="0"/>
          </a:p>
        </p:txBody>
      </p:sp>
      <p:sp>
        <p:nvSpPr>
          <p:cNvPr id="3" name="Content Placeholder 2"/>
          <p:cNvSpPr>
            <a:spLocks noGrp="1"/>
          </p:cNvSpPr>
          <p:nvPr>
            <p:ph idx="1"/>
          </p:nvPr>
        </p:nvSpPr>
        <p:spPr/>
        <p:txBody>
          <a:bodyPr/>
          <a:lstStyle/>
          <a:p>
            <a:pPr marL="0" indent="0">
              <a:buNone/>
            </a:pPr>
            <a:r>
              <a:rPr lang="en-US" dirty="0"/>
              <a:t>JavaScript supports three important types of dialog boxes. These dialog boxes can be used to raise and alert, or to get confirmation on any input or to have a kind of input from the users. Here we will discuss each dialog box one by one.</a:t>
            </a:r>
          </a:p>
        </p:txBody>
      </p:sp>
    </p:spTree>
    <p:extLst>
      <p:ext uri="{BB962C8B-B14F-4D97-AF65-F5344CB8AC3E}">
        <p14:creationId xmlns:p14="http://schemas.microsoft.com/office/powerpoint/2010/main" val="2266154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Alert Dialog </a:t>
            </a:r>
            <a:r>
              <a:rPr lang="en-US" dirty="0" smtClean="0"/>
              <a:t>Box</a:t>
            </a:r>
            <a:endParaRPr lang="en-US" dirty="0"/>
          </a:p>
        </p:txBody>
      </p:sp>
      <p:sp>
        <p:nvSpPr>
          <p:cNvPr id="3" name="Content Placeholder 2"/>
          <p:cNvSpPr>
            <a:spLocks noGrp="1"/>
          </p:cNvSpPr>
          <p:nvPr>
            <p:ph idx="1"/>
          </p:nvPr>
        </p:nvSpPr>
        <p:spPr/>
        <p:txBody>
          <a:bodyPr/>
          <a:lstStyle/>
          <a:p>
            <a:r>
              <a:rPr lang="en-US" dirty="0"/>
              <a:t>An alert dialog box is mostly used to give a warning message to the users. For example, if one input field requires to enter some text but the user does not provide any input, then as a part of validation, you can use an alert box to give a warning message.</a:t>
            </a:r>
          </a:p>
          <a:p>
            <a:r>
              <a:rPr lang="en-US" dirty="0"/>
              <a:t>Nonetheless, an alert box can still be used for friendlier messages. Alert box gives only one button "OK" to select and proceed.</a:t>
            </a:r>
          </a:p>
          <a:p>
            <a:pPr marL="0" indent="0">
              <a:buNone/>
            </a:pPr>
            <a:endParaRPr lang="en-US" dirty="0"/>
          </a:p>
        </p:txBody>
      </p:sp>
    </p:spTree>
    <p:extLst>
      <p:ext uri="{BB962C8B-B14F-4D97-AF65-F5344CB8AC3E}">
        <p14:creationId xmlns:p14="http://schemas.microsoft.com/office/powerpoint/2010/main" val="1922757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Introduction</a:t>
            </a:r>
          </a:p>
        </p:txBody>
      </p:sp>
      <p:sp>
        <p:nvSpPr>
          <p:cNvPr id="3" name="Content Placeholder 2"/>
          <p:cNvSpPr>
            <a:spLocks noGrp="1"/>
          </p:cNvSpPr>
          <p:nvPr>
            <p:ph idx="1"/>
          </p:nvPr>
        </p:nvSpPr>
        <p:spPr/>
        <p:txBody>
          <a:bodyPr>
            <a:normAutofit fontScale="70000" lnSpcReduction="20000"/>
          </a:bodyPr>
          <a:lstStyle/>
          <a:p>
            <a:r>
              <a:rPr lang="en-US" dirty="0"/>
              <a:t>The script tag takes two important attributes −</a:t>
            </a:r>
          </a:p>
          <a:p>
            <a:endParaRPr lang="en-US" dirty="0"/>
          </a:p>
          <a:p>
            <a:r>
              <a:rPr lang="en-US" dirty="0"/>
              <a:t>Language − This attribute specifies what scripting language you are using. Typically, its value will be </a:t>
            </a:r>
            <a:r>
              <a:rPr lang="en-US" dirty="0" err="1"/>
              <a:t>javascript</a:t>
            </a:r>
            <a:r>
              <a:rPr lang="en-US" dirty="0"/>
              <a:t>. Although recent versions of HTML (and XHTML, its successor) have phased out the use of this attribute.</a:t>
            </a:r>
          </a:p>
          <a:p>
            <a:endParaRPr lang="en-US" dirty="0"/>
          </a:p>
          <a:p>
            <a:r>
              <a:rPr lang="en-US" dirty="0"/>
              <a:t>Type − This attribute is what is now recommended to indicate the scripting language in use and its value should be set to "text/</a:t>
            </a:r>
            <a:r>
              <a:rPr lang="en-US" dirty="0" err="1"/>
              <a:t>javascript</a:t>
            </a:r>
            <a:r>
              <a:rPr lang="en-US" dirty="0"/>
              <a:t>".</a:t>
            </a:r>
          </a:p>
          <a:p>
            <a:endParaRPr lang="en-US" dirty="0"/>
          </a:p>
          <a:p>
            <a:r>
              <a:rPr lang="en-US" dirty="0"/>
              <a:t>So your JavaScript segment will look like −</a:t>
            </a:r>
          </a:p>
          <a:p>
            <a:endParaRPr lang="en-US" dirty="0"/>
          </a:p>
          <a:p>
            <a:r>
              <a:rPr lang="en-US" dirty="0"/>
              <a:t>&lt;script language="</a:t>
            </a:r>
            <a:r>
              <a:rPr lang="en-US" dirty="0" err="1"/>
              <a:t>javascript</a:t>
            </a:r>
            <a:r>
              <a:rPr lang="en-US" dirty="0"/>
              <a:t>" type="text/</a:t>
            </a:r>
            <a:r>
              <a:rPr lang="en-US" dirty="0" err="1"/>
              <a:t>javascript</a:t>
            </a:r>
            <a:r>
              <a:rPr lang="en-US" dirty="0"/>
              <a:t>"&gt;</a:t>
            </a:r>
          </a:p>
          <a:p>
            <a:r>
              <a:rPr lang="en-US" dirty="0"/>
              <a:t>   JavaScript code</a:t>
            </a:r>
          </a:p>
          <a:p>
            <a:r>
              <a:rPr lang="en-US" dirty="0"/>
              <a:t>&lt;/script&gt;</a:t>
            </a:r>
          </a:p>
        </p:txBody>
      </p:sp>
    </p:spTree>
    <p:extLst>
      <p:ext uri="{BB962C8B-B14F-4D97-AF65-F5344CB8AC3E}">
        <p14:creationId xmlns:p14="http://schemas.microsoft.com/office/powerpoint/2010/main" val="2528670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22230"/>
          </a:xfrm>
        </p:spPr>
        <p:txBody>
          <a:bodyPr/>
          <a:lstStyle/>
          <a:p>
            <a:r>
              <a:rPr lang="en-US" b="1" dirty="0" smtClean="0"/>
              <a:t>Example</a:t>
            </a:r>
            <a:endParaRPr lang="en-US" b="1" dirty="0"/>
          </a:p>
        </p:txBody>
      </p:sp>
      <p:sp>
        <p:nvSpPr>
          <p:cNvPr id="3" name="Content Placeholder 2"/>
          <p:cNvSpPr>
            <a:spLocks noGrp="1"/>
          </p:cNvSpPr>
          <p:nvPr>
            <p:ph idx="1"/>
          </p:nvPr>
        </p:nvSpPr>
        <p:spPr>
          <a:xfrm>
            <a:off x="532263" y="723331"/>
            <a:ext cx="10821537" cy="5964072"/>
          </a:xfrm>
        </p:spPr>
        <p:txBody>
          <a:bodyPr>
            <a:normAutofit fontScale="62500" lnSpcReduction="20000"/>
          </a:bodyPr>
          <a:lstStyle/>
          <a:p>
            <a:pPr marL="0" indent="0">
              <a:buNone/>
            </a:pPr>
            <a:r>
              <a:rPr lang="en-US" dirty="0"/>
              <a:t>&lt;html&gt;</a:t>
            </a:r>
          </a:p>
          <a:p>
            <a:pPr marL="0" indent="0">
              <a:buNone/>
            </a:pPr>
            <a:r>
              <a:rPr lang="en-US" dirty="0"/>
              <a:t>   &lt;head</a:t>
            </a:r>
            <a:r>
              <a:rPr lang="en-US" dirty="0" smtClean="0"/>
              <a:t>&gt;</a:t>
            </a:r>
            <a:endParaRPr lang="en-US" dirty="0"/>
          </a:p>
          <a:p>
            <a:pPr marL="0" indent="0">
              <a:buNone/>
            </a:pPr>
            <a:r>
              <a:rPr lang="en-US" dirty="0"/>
              <a:t>      &lt;script type="text/</a:t>
            </a:r>
            <a:r>
              <a:rPr lang="en-US" dirty="0" err="1"/>
              <a:t>javascript</a:t>
            </a:r>
            <a:r>
              <a:rPr lang="en-US" dirty="0"/>
              <a:t>"&gt;</a:t>
            </a:r>
          </a:p>
          <a:p>
            <a:pPr marL="0" indent="0">
              <a:buNone/>
            </a:pPr>
            <a:r>
              <a:rPr lang="en-US" dirty="0"/>
              <a:t>         &lt;!--</a:t>
            </a:r>
          </a:p>
          <a:p>
            <a:pPr marL="0" indent="0">
              <a:buNone/>
            </a:pPr>
            <a:r>
              <a:rPr lang="en-US" dirty="0"/>
              <a:t>            function Warn() {</a:t>
            </a:r>
          </a:p>
          <a:p>
            <a:pPr marL="0" indent="0">
              <a:buNone/>
            </a:pPr>
            <a:r>
              <a:rPr lang="en-US" dirty="0"/>
              <a:t>               alert ("This is a warning message!");</a:t>
            </a:r>
          </a:p>
          <a:p>
            <a:pPr marL="0" indent="0">
              <a:buNone/>
            </a:pPr>
            <a:r>
              <a:rPr lang="en-US" dirty="0"/>
              <a:t>               </a:t>
            </a:r>
            <a:r>
              <a:rPr lang="en-US" dirty="0" err="1"/>
              <a:t>document.write</a:t>
            </a:r>
            <a:r>
              <a:rPr lang="en-US" dirty="0"/>
              <a:t> ("This is a warning message!");</a:t>
            </a:r>
          </a:p>
          <a:p>
            <a:pPr marL="0" indent="0">
              <a:buNone/>
            </a:pPr>
            <a:r>
              <a:rPr lang="en-US" dirty="0"/>
              <a:t>            }</a:t>
            </a:r>
          </a:p>
          <a:p>
            <a:pPr marL="0" indent="0">
              <a:buNone/>
            </a:pPr>
            <a:r>
              <a:rPr lang="en-US" dirty="0"/>
              <a:t>         //--&gt;</a:t>
            </a:r>
          </a:p>
          <a:p>
            <a:pPr marL="0" indent="0">
              <a:buNone/>
            </a:pPr>
            <a:r>
              <a:rPr lang="en-US" dirty="0"/>
              <a:t>      &lt;/script</a:t>
            </a:r>
            <a:r>
              <a:rPr lang="en-US" dirty="0" smtClean="0"/>
              <a:t>&gt;</a:t>
            </a:r>
            <a:endParaRPr lang="en-US" dirty="0"/>
          </a:p>
          <a:p>
            <a:pPr marL="0" indent="0">
              <a:buNone/>
            </a:pPr>
            <a:r>
              <a:rPr lang="en-US" dirty="0"/>
              <a:t>   &lt;/head&gt;</a:t>
            </a:r>
          </a:p>
          <a:p>
            <a:pPr marL="0" indent="0">
              <a:buNone/>
            </a:pPr>
            <a:r>
              <a:rPr lang="en-US" dirty="0"/>
              <a:t>   &lt;body&gt;</a:t>
            </a:r>
          </a:p>
          <a:p>
            <a:pPr marL="0" indent="0">
              <a:buNone/>
            </a:pPr>
            <a:r>
              <a:rPr lang="en-US" dirty="0"/>
              <a:t>      &lt;p&gt;Click the following button to see the result: &lt;/p</a:t>
            </a:r>
            <a:r>
              <a:rPr lang="en-US" dirty="0" smtClean="0"/>
              <a:t>&gt;</a:t>
            </a:r>
            <a:endParaRPr lang="en-US" dirty="0"/>
          </a:p>
          <a:p>
            <a:pPr marL="0" indent="0">
              <a:buNone/>
            </a:pPr>
            <a:r>
              <a:rPr lang="en-US" dirty="0"/>
              <a:t>      &lt;form&gt;</a:t>
            </a:r>
          </a:p>
          <a:p>
            <a:pPr marL="0" indent="0">
              <a:buNone/>
            </a:pPr>
            <a:r>
              <a:rPr lang="en-US" dirty="0"/>
              <a:t>         &lt;input type="button" value="Click Me" </a:t>
            </a:r>
            <a:r>
              <a:rPr lang="en-US" dirty="0" err="1"/>
              <a:t>onclick</a:t>
            </a:r>
            <a:r>
              <a:rPr lang="en-US" dirty="0"/>
              <a:t>="Warn();" /&gt;</a:t>
            </a:r>
          </a:p>
          <a:p>
            <a:pPr marL="0" indent="0">
              <a:buNone/>
            </a:pPr>
            <a:r>
              <a:rPr lang="en-US" dirty="0"/>
              <a:t>      &lt;/form</a:t>
            </a:r>
            <a:r>
              <a:rPr lang="en-US" dirty="0" smtClean="0"/>
              <a:t>&gt;</a:t>
            </a:r>
            <a:endParaRPr lang="en-US" dirty="0"/>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37910218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Confirmation Dialog </a:t>
            </a:r>
            <a:r>
              <a:rPr lang="en-US" dirty="0" smtClean="0"/>
              <a:t>Box</a:t>
            </a:r>
            <a:endParaRPr lang="en-US" dirty="0"/>
          </a:p>
        </p:txBody>
      </p:sp>
      <p:sp>
        <p:nvSpPr>
          <p:cNvPr id="3" name="Content Placeholder 2"/>
          <p:cNvSpPr>
            <a:spLocks noGrp="1"/>
          </p:cNvSpPr>
          <p:nvPr>
            <p:ph idx="1"/>
          </p:nvPr>
        </p:nvSpPr>
        <p:spPr/>
        <p:txBody>
          <a:bodyPr/>
          <a:lstStyle/>
          <a:p>
            <a:r>
              <a:rPr lang="en-US" dirty="0"/>
              <a:t>A confirmation dialog box is mostly used to take user's consent on any option. It displays a dialog box with two buttons: </a:t>
            </a:r>
            <a:r>
              <a:rPr lang="en-US" b="1" dirty="0" smtClean="0"/>
              <a:t>Cancel and OK</a:t>
            </a:r>
            <a:r>
              <a:rPr lang="en-US" dirty="0" smtClean="0"/>
              <a:t>.</a:t>
            </a:r>
            <a:endParaRPr lang="en-US" dirty="0"/>
          </a:p>
          <a:p>
            <a:r>
              <a:rPr lang="en-US" dirty="0"/>
              <a:t>If the user clicks on the OK button, the window method </a:t>
            </a:r>
            <a:r>
              <a:rPr lang="en-US" b="1" dirty="0"/>
              <a:t>confirm()</a:t>
            </a:r>
            <a:r>
              <a:rPr lang="en-US" dirty="0"/>
              <a:t> will return true. If the user clicks on the Cancel button, then </a:t>
            </a:r>
            <a:r>
              <a:rPr lang="en-US" b="1" dirty="0"/>
              <a:t>confirm()</a:t>
            </a:r>
            <a:r>
              <a:rPr lang="en-US" dirty="0"/>
              <a:t> returns false. You can use a confirmation dialog box as follows.</a:t>
            </a:r>
          </a:p>
          <a:p>
            <a:pPr marL="0" indent="0">
              <a:buNone/>
            </a:pPr>
            <a:endParaRPr lang="en-US" dirty="0"/>
          </a:p>
        </p:txBody>
      </p:sp>
    </p:spTree>
    <p:extLst>
      <p:ext uri="{BB962C8B-B14F-4D97-AF65-F5344CB8AC3E}">
        <p14:creationId xmlns:p14="http://schemas.microsoft.com/office/powerpoint/2010/main" val="2347337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4935"/>
          </a:xfrm>
        </p:spPr>
        <p:txBody>
          <a:bodyPr>
            <a:normAutofit fontScale="90000"/>
          </a:bodyPr>
          <a:lstStyle/>
          <a:p>
            <a:r>
              <a:rPr lang="en-US" dirty="0"/>
              <a:t>Example</a:t>
            </a:r>
            <a:br>
              <a:rPr lang="en-US" dirty="0"/>
            </a:br>
            <a:endParaRPr lang="en-US" dirty="0"/>
          </a:p>
        </p:txBody>
      </p:sp>
      <p:sp>
        <p:nvSpPr>
          <p:cNvPr id="3" name="Content Placeholder 2"/>
          <p:cNvSpPr>
            <a:spLocks noGrp="1"/>
          </p:cNvSpPr>
          <p:nvPr>
            <p:ph idx="1"/>
          </p:nvPr>
        </p:nvSpPr>
        <p:spPr>
          <a:xfrm>
            <a:off x="551597" y="955342"/>
            <a:ext cx="6517943" cy="5773004"/>
          </a:xfrm>
        </p:spPr>
        <p:txBody>
          <a:bodyPr>
            <a:normAutofit fontScale="62500" lnSpcReduction="20000"/>
          </a:bodyPr>
          <a:lstStyle/>
          <a:p>
            <a:pPr marL="0" indent="0">
              <a:buNone/>
            </a:pPr>
            <a:r>
              <a:rPr lang="en-US" dirty="0"/>
              <a:t>&lt;html&gt;</a:t>
            </a:r>
          </a:p>
          <a:p>
            <a:pPr marL="0" indent="0">
              <a:buNone/>
            </a:pPr>
            <a:r>
              <a:rPr lang="en-US" dirty="0"/>
              <a:t>   &lt;head</a:t>
            </a:r>
            <a:r>
              <a:rPr lang="en-US" dirty="0" smtClean="0"/>
              <a:t>&gt;</a:t>
            </a:r>
            <a:endParaRPr lang="en-US" dirty="0"/>
          </a:p>
          <a:p>
            <a:pPr marL="0" indent="0">
              <a:buNone/>
            </a:pPr>
            <a:r>
              <a:rPr lang="en-US" dirty="0"/>
              <a:t>      &lt;script type="text/</a:t>
            </a:r>
            <a:r>
              <a:rPr lang="en-US" dirty="0" err="1"/>
              <a:t>javascript</a:t>
            </a:r>
            <a:r>
              <a:rPr lang="en-US" dirty="0"/>
              <a:t>"&gt;</a:t>
            </a:r>
          </a:p>
          <a:p>
            <a:pPr marL="0" indent="0">
              <a:buNone/>
            </a:pPr>
            <a:r>
              <a:rPr lang="en-US" dirty="0"/>
              <a:t>         &lt;!--</a:t>
            </a:r>
          </a:p>
          <a:p>
            <a:pPr marL="0" indent="0">
              <a:buNone/>
            </a:pPr>
            <a:r>
              <a:rPr lang="en-US" dirty="0"/>
              <a:t>            function </a:t>
            </a:r>
            <a:r>
              <a:rPr lang="en-US" dirty="0" err="1"/>
              <a:t>getConfirmation</a:t>
            </a:r>
            <a:r>
              <a:rPr lang="en-US" dirty="0"/>
              <a:t>(){</a:t>
            </a:r>
          </a:p>
          <a:p>
            <a:pPr marL="0" indent="0">
              <a:buNone/>
            </a:pPr>
            <a:r>
              <a:rPr lang="en-US" dirty="0"/>
              <a:t>               </a:t>
            </a:r>
            <a:r>
              <a:rPr lang="en-US" dirty="0" err="1"/>
              <a:t>var</a:t>
            </a:r>
            <a:r>
              <a:rPr lang="en-US" dirty="0"/>
              <a:t> </a:t>
            </a:r>
            <a:r>
              <a:rPr lang="en-US" dirty="0" err="1"/>
              <a:t>retVal</a:t>
            </a:r>
            <a:r>
              <a:rPr lang="en-US" dirty="0"/>
              <a:t> = confirm("Do you want to continue ?");</a:t>
            </a:r>
          </a:p>
          <a:p>
            <a:pPr marL="0" indent="0">
              <a:buNone/>
            </a:pPr>
            <a:r>
              <a:rPr lang="en-US" dirty="0"/>
              <a:t>               if( </a:t>
            </a:r>
            <a:r>
              <a:rPr lang="en-US" dirty="0" err="1"/>
              <a:t>retVal</a:t>
            </a:r>
            <a:r>
              <a:rPr lang="en-US" dirty="0"/>
              <a:t> == true ){</a:t>
            </a:r>
          </a:p>
          <a:p>
            <a:pPr marL="0" indent="0">
              <a:buNone/>
            </a:pPr>
            <a:r>
              <a:rPr lang="en-US" dirty="0"/>
              <a:t>                  </a:t>
            </a:r>
            <a:r>
              <a:rPr lang="en-US" dirty="0" err="1"/>
              <a:t>document.write</a:t>
            </a:r>
            <a:r>
              <a:rPr lang="en-US" dirty="0"/>
              <a:t> ("User wants to continue!");</a:t>
            </a:r>
          </a:p>
          <a:p>
            <a:pPr marL="0" indent="0">
              <a:buNone/>
            </a:pPr>
            <a:r>
              <a:rPr lang="en-US" dirty="0"/>
              <a:t>                  return true;</a:t>
            </a:r>
          </a:p>
          <a:p>
            <a:pPr marL="0" indent="0">
              <a:buNone/>
            </a:pPr>
            <a:r>
              <a:rPr lang="en-US" dirty="0"/>
              <a:t>               }</a:t>
            </a:r>
          </a:p>
          <a:p>
            <a:pPr marL="0" indent="0">
              <a:buNone/>
            </a:pPr>
            <a:r>
              <a:rPr lang="en-US" dirty="0"/>
              <a:t>               else{</a:t>
            </a:r>
          </a:p>
          <a:p>
            <a:pPr marL="0" indent="0">
              <a:buNone/>
            </a:pPr>
            <a:r>
              <a:rPr lang="en-US" dirty="0"/>
              <a:t>                  </a:t>
            </a:r>
            <a:r>
              <a:rPr lang="en-US" dirty="0" err="1"/>
              <a:t>document.write</a:t>
            </a:r>
            <a:r>
              <a:rPr lang="en-US" dirty="0"/>
              <a:t> ("User does not want to continue!");</a:t>
            </a:r>
          </a:p>
          <a:p>
            <a:pPr marL="0" indent="0">
              <a:buNone/>
            </a:pPr>
            <a:r>
              <a:rPr lang="en-US" dirty="0"/>
              <a:t>                  return false;</a:t>
            </a:r>
          </a:p>
          <a:p>
            <a:pPr marL="0" indent="0">
              <a:buNone/>
            </a:pPr>
            <a:r>
              <a:rPr lang="en-US" dirty="0"/>
              <a:t>               }</a:t>
            </a:r>
          </a:p>
          <a:p>
            <a:pPr marL="0" indent="0">
              <a:buNone/>
            </a:pPr>
            <a:r>
              <a:rPr lang="en-US" dirty="0"/>
              <a:t>            }</a:t>
            </a:r>
          </a:p>
          <a:p>
            <a:pPr marL="0" indent="0">
              <a:buNone/>
            </a:pPr>
            <a:r>
              <a:rPr lang="en-US" dirty="0"/>
              <a:t>         //--&gt;</a:t>
            </a:r>
          </a:p>
          <a:p>
            <a:pPr marL="0" indent="0">
              <a:buNone/>
            </a:pPr>
            <a:r>
              <a:rPr lang="en-US" dirty="0"/>
              <a:t>      &lt;/script</a:t>
            </a:r>
            <a:r>
              <a:rPr lang="en-US" dirty="0" smtClean="0"/>
              <a:t>&gt;</a:t>
            </a:r>
            <a:endParaRPr lang="en-US" dirty="0"/>
          </a:p>
          <a:p>
            <a:pPr marL="0" indent="0">
              <a:buNone/>
            </a:pPr>
            <a:r>
              <a:rPr lang="en-US" dirty="0"/>
              <a:t>   &lt;/head</a:t>
            </a:r>
            <a:r>
              <a:rPr lang="en-US" dirty="0" smtClean="0"/>
              <a:t>&gt;</a:t>
            </a:r>
            <a:endParaRPr lang="en-US" dirty="0"/>
          </a:p>
        </p:txBody>
      </p:sp>
      <p:sp>
        <p:nvSpPr>
          <p:cNvPr id="5" name="Rectangle 4"/>
          <p:cNvSpPr/>
          <p:nvPr/>
        </p:nvSpPr>
        <p:spPr>
          <a:xfrm>
            <a:off x="6810233" y="457615"/>
            <a:ext cx="5063320" cy="2862322"/>
          </a:xfrm>
          <a:prstGeom prst="rect">
            <a:avLst/>
          </a:prstGeom>
        </p:spPr>
        <p:txBody>
          <a:bodyPr wrap="square">
            <a:spAutoFit/>
          </a:bodyPr>
          <a:lstStyle/>
          <a:p>
            <a:r>
              <a:rPr lang="en-US" dirty="0"/>
              <a:t> &lt;body&gt;</a:t>
            </a:r>
          </a:p>
          <a:p>
            <a:r>
              <a:rPr lang="en-US" dirty="0"/>
              <a:t>      &lt;p&gt;Click the following button to see the result: &lt;/p&gt;</a:t>
            </a:r>
          </a:p>
          <a:p>
            <a:r>
              <a:rPr lang="en-US" dirty="0"/>
              <a:t>      </a:t>
            </a:r>
          </a:p>
          <a:p>
            <a:r>
              <a:rPr lang="en-US" dirty="0"/>
              <a:t>      &lt;form&gt;</a:t>
            </a:r>
          </a:p>
          <a:p>
            <a:r>
              <a:rPr lang="en-US" dirty="0"/>
              <a:t>         &lt;input type="button" value="Click Me" </a:t>
            </a:r>
            <a:r>
              <a:rPr lang="en-US" dirty="0" err="1"/>
              <a:t>onclick</a:t>
            </a:r>
            <a:r>
              <a:rPr lang="en-US" dirty="0"/>
              <a:t>="</a:t>
            </a:r>
            <a:r>
              <a:rPr lang="en-US" dirty="0" err="1"/>
              <a:t>getConfirmation</a:t>
            </a:r>
            <a:r>
              <a:rPr lang="en-US" dirty="0"/>
              <a:t>();" /&gt;</a:t>
            </a:r>
          </a:p>
          <a:p>
            <a:r>
              <a:rPr lang="en-US" dirty="0"/>
              <a:t>      &lt;/form&gt;</a:t>
            </a:r>
          </a:p>
          <a:p>
            <a:r>
              <a:rPr lang="en-US" dirty="0"/>
              <a:t>   &lt;/body&gt;</a:t>
            </a:r>
          </a:p>
          <a:p>
            <a:r>
              <a:rPr lang="en-US" dirty="0"/>
              <a:t>&lt;/html&gt;</a:t>
            </a:r>
          </a:p>
        </p:txBody>
      </p:sp>
    </p:spTree>
    <p:extLst>
      <p:ext uri="{BB962C8B-B14F-4D97-AF65-F5344CB8AC3E}">
        <p14:creationId xmlns:p14="http://schemas.microsoft.com/office/powerpoint/2010/main" val="8585684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Prompt Dialog Box</a:t>
            </a:r>
          </a:p>
        </p:txBody>
      </p:sp>
      <p:sp>
        <p:nvSpPr>
          <p:cNvPr id="3" name="Content Placeholder 2"/>
          <p:cNvSpPr>
            <a:spLocks noGrp="1"/>
          </p:cNvSpPr>
          <p:nvPr>
            <p:ph idx="1"/>
          </p:nvPr>
        </p:nvSpPr>
        <p:spPr/>
        <p:txBody>
          <a:bodyPr/>
          <a:lstStyle/>
          <a:p>
            <a:r>
              <a:rPr lang="en-US" dirty="0"/>
              <a:t>The prompt dialog box is very useful when you want to pop-up a text box to get user input. Thus, it enables you to interact with the user. The user needs to fill in the field and then click OK.</a:t>
            </a:r>
          </a:p>
          <a:p>
            <a:r>
              <a:rPr lang="en-US" dirty="0"/>
              <a:t>This dialog box is displayed using a method called </a:t>
            </a:r>
            <a:r>
              <a:rPr lang="en-US" b="1" dirty="0"/>
              <a:t>prompt()</a:t>
            </a:r>
            <a:r>
              <a:rPr lang="en-US" dirty="0"/>
              <a:t> which takes two parameters: (</a:t>
            </a:r>
            <a:r>
              <a:rPr lang="en-US" dirty="0" err="1"/>
              <a:t>i</a:t>
            </a:r>
            <a:r>
              <a:rPr lang="en-US" dirty="0"/>
              <a:t>) a label which you want to display in the text box and (ii) a default string to display in the text box.</a:t>
            </a:r>
          </a:p>
          <a:p>
            <a:r>
              <a:rPr lang="en-US" dirty="0"/>
              <a:t>This dialog box has two buttons: </a:t>
            </a:r>
            <a:r>
              <a:rPr lang="en-US" b="1" dirty="0"/>
              <a:t>OK</a:t>
            </a:r>
            <a:r>
              <a:rPr lang="en-US" dirty="0"/>
              <a:t> and </a:t>
            </a:r>
            <a:r>
              <a:rPr lang="en-US" b="1" dirty="0"/>
              <a:t>Cancel</a:t>
            </a:r>
            <a:r>
              <a:rPr lang="en-US" dirty="0"/>
              <a:t>. If the user clicks the OK button, the window method </a:t>
            </a:r>
            <a:r>
              <a:rPr lang="en-US" b="1" dirty="0"/>
              <a:t>prompt()</a:t>
            </a:r>
            <a:r>
              <a:rPr lang="en-US" dirty="0"/>
              <a:t> will return the entered value from the text box. If the user clicks the Cancel button, the window method </a:t>
            </a:r>
            <a:r>
              <a:rPr lang="en-US" b="1" dirty="0"/>
              <a:t>prompt()</a:t>
            </a:r>
            <a:r>
              <a:rPr lang="en-US" dirty="0"/>
              <a:t>returns </a:t>
            </a:r>
            <a:r>
              <a:rPr lang="en-US" b="1" dirty="0"/>
              <a:t>null</a:t>
            </a:r>
            <a:r>
              <a:rPr lang="en-US" dirty="0"/>
              <a:t>.</a:t>
            </a:r>
          </a:p>
          <a:p>
            <a:pPr marL="0" indent="0">
              <a:buNone/>
            </a:pPr>
            <a:endParaRPr lang="en-US" dirty="0"/>
          </a:p>
        </p:txBody>
      </p:sp>
    </p:spTree>
    <p:extLst>
      <p:ext uri="{BB962C8B-B14F-4D97-AF65-F5344CB8AC3E}">
        <p14:creationId xmlns:p14="http://schemas.microsoft.com/office/powerpoint/2010/main" val="31854868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4935"/>
          </a:xfrm>
        </p:spPr>
        <p:txBody>
          <a:bodyPr/>
          <a:lstStyle/>
          <a:p>
            <a:r>
              <a:rPr lang="en-US" b="1" dirty="0" smtClean="0"/>
              <a:t>Example</a:t>
            </a:r>
            <a:endParaRPr lang="en-US" b="1" dirty="0"/>
          </a:p>
        </p:txBody>
      </p:sp>
      <p:sp>
        <p:nvSpPr>
          <p:cNvPr id="3" name="Content Placeholder 2"/>
          <p:cNvSpPr>
            <a:spLocks noGrp="1"/>
          </p:cNvSpPr>
          <p:nvPr>
            <p:ph idx="1"/>
          </p:nvPr>
        </p:nvSpPr>
        <p:spPr>
          <a:xfrm>
            <a:off x="838200" y="1160060"/>
            <a:ext cx="10515600" cy="5404513"/>
          </a:xfrm>
        </p:spPr>
        <p:txBody>
          <a:bodyPr>
            <a:normAutofit fontScale="55000" lnSpcReduction="20000"/>
          </a:bodyPr>
          <a:lstStyle/>
          <a:p>
            <a:pPr marL="0" indent="0">
              <a:buNone/>
            </a:pPr>
            <a:r>
              <a:rPr lang="en-US" dirty="0"/>
              <a:t>&lt;html&gt;</a:t>
            </a:r>
          </a:p>
          <a:p>
            <a:pPr marL="0" indent="0">
              <a:buNone/>
            </a:pPr>
            <a:r>
              <a:rPr lang="en-US" dirty="0"/>
              <a:t>   &lt;head</a:t>
            </a:r>
            <a:r>
              <a:rPr lang="en-US" dirty="0" smtClean="0"/>
              <a:t>&gt;</a:t>
            </a:r>
            <a:endParaRPr lang="en-US" dirty="0"/>
          </a:p>
          <a:p>
            <a:pPr marL="0" indent="0">
              <a:buNone/>
            </a:pPr>
            <a:r>
              <a:rPr lang="en-US" dirty="0"/>
              <a:t>      &lt;script type="text/</a:t>
            </a:r>
            <a:r>
              <a:rPr lang="en-US" dirty="0" err="1"/>
              <a:t>javascript</a:t>
            </a:r>
            <a:r>
              <a:rPr lang="en-US" dirty="0"/>
              <a:t>"&gt;</a:t>
            </a:r>
          </a:p>
          <a:p>
            <a:pPr marL="0" indent="0">
              <a:buNone/>
            </a:pPr>
            <a:r>
              <a:rPr lang="en-US" dirty="0"/>
              <a:t>         &lt;!--</a:t>
            </a:r>
          </a:p>
          <a:p>
            <a:pPr marL="0" indent="0">
              <a:buNone/>
            </a:pPr>
            <a:r>
              <a:rPr lang="en-US" dirty="0"/>
              <a:t>            function </a:t>
            </a:r>
            <a:r>
              <a:rPr lang="en-US" dirty="0" err="1"/>
              <a:t>getValue</a:t>
            </a:r>
            <a:r>
              <a:rPr lang="en-US" dirty="0"/>
              <a:t>(){</a:t>
            </a:r>
          </a:p>
          <a:p>
            <a:pPr marL="0" indent="0">
              <a:buNone/>
            </a:pPr>
            <a:r>
              <a:rPr lang="en-US" dirty="0"/>
              <a:t>               </a:t>
            </a:r>
            <a:r>
              <a:rPr lang="en-US" dirty="0" err="1"/>
              <a:t>var</a:t>
            </a:r>
            <a:r>
              <a:rPr lang="en-US" dirty="0"/>
              <a:t> </a:t>
            </a:r>
            <a:r>
              <a:rPr lang="en-US" dirty="0" err="1"/>
              <a:t>retVal</a:t>
            </a:r>
            <a:r>
              <a:rPr lang="en-US" dirty="0"/>
              <a:t> = prompt("Enter your name : ", "your name here");</a:t>
            </a:r>
          </a:p>
          <a:p>
            <a:pPr marL="0" indent="0">
              <a:buNone/>
            </a:pPr>
            <a:r>
              <a:rPr lang="en-US" dirty="0"/>
              <a:t>               </a:t>
            </a:r>
            <a:r>
              <a:rPr lang="en-US" dirty="0" err="1"/>
              <a:t>document.write</a:t>
            </a:r>
            <a:r>
              <a:rPr lang="en-US" dirty="0"/>
              <a:t>("You have entered : " + </a:t>
            </a:r>
            <a:r>
              <a:rPr lang="en-US" dirty="0" err="1"/>
              <a:t>retVal</a:t>
            </a:r>
            <a:r>
              <a:rPr lang="en-US" dirty="0"/>
              <a:t>);</a:t>
            </a:r>
          </a:p>
          <a:p>
            <a:pPr marL="0" indent="0">
              <a:buNone/>
            </a:pPr>
            <a:r>
              <a:rPr lang="en-US" dirty="0"/>
              <a:t>            }</a:t>
            </a:r>
          </a:p>
          <a:p>
            <a:pPr marL="0" indent="0">
              <a:buNone/>
            </a:pPr>
            <a:r>
              <a:rPr lang="en-US" dirty="0"/>
              <a:t>         //--&gt;</a:t>
            </a:r>
          </a:p>
          <a:p>
            <a:pPr marL="0" indent="0">
              <a:buNone/>
            </a:pPr>
            <a:r>
              <a:rPr lang="en-US" dirty="0"/>
              <a:t>      &lt;/script</a:t>
            </a:r>
            <a:r>
              <a:rPr lang="en-US" dirty="0" smtClean="0"/>
              <a:t>&gt;</a:t>
            </a:r>
            <a:endParaRPr lang="en-US" dirty="0"/>
          </a:p>
          <a:p>
            <a:pPr marL="0" indent="0">
              <a:buNone/>
            </a:pPr>
            <a:r>
              <a:rPr lang="en-US" dirty="0"/>
              <a:t>   &lt;/head</a:t>
            </a:r>
            <a:r>
              <a:rPr lang="en-US" dirty="0" smtClean="0"/>
              <a:t>&gt;</a:t>
            </a:r>
            <a:endParaRPr lang="en-US" dirty="0"/>
          </a:p>
          <a:p>
            <a:pPr marL="0" indent="0">
              <a:buNone/>
            </a:pPr>
            <a:r>
              <a:rPr lang="en-US" dirty="0"/>
              <a:t>   &lt;body&gt;</a:t>
            </a:r>
          </a:p>
          <a:p>
            <a:pPr marL="0" indent="0">
              <a:buNone/>
            </a:pPr>
            <a:r>
              <a:rPr lang="en-US" dirty="0"/>
              <a:t>      &lt;p&gt;Click the following button to see the result: &lt;/p</a:t>
            </a:r>
            <a:r>
              <a:rPr lang="en-US" dirty="0" smtClean="0"/>
              <a:t>&gt;</a:t>
            </a:r>
            <a:endParaRPr lang="en-US" dirty="0"/>
          </a:p>
          <a:p>
            <a:pPr marL="0" indent="0">
              <a:buNone/>
            </a:pPr>
            <a:r>
              <a:rPr lang="en-US" dirty="0"/>
              <a:t>      &lt;form&gt;</a:t>
            </a:r>
          </a:p>
          <a:p>
            <a:pPr marL="0" indent="0">
              <a:buNone/>
            </a:pPr>
            <a:r>
              <a:rPr lang="en-US" dirty="0"/>
              <a:t>         &lt;input type="button" value="Click Me" </a:t>
            </a:r>
            <a:r>
              <a:rPr lang="en-US" dirty="0" err="1"/>
              <a:t>onclick</a:t>
            </a:r>
            <a:r>
              <a:rPr lang="en-US" dirty="0"/>
              <a:t>="</a:t>
            </a:r>
            <a:r>
              <a:rPr lang="en-US" dirty="0" err="1"/>
              <a:t>getValue</a:t>
            </a:r>
            <a:r>
              <a:rPr lang="en-US" dirty="0"/>
              <a:t>();" /&gt;</a:t>
            </a:r>
          </a:p>
          <a:p>
            <a:pPr marL="0" indent="0">
              <a:buNone/>
            </a:pPr>
            <a:r>
              <a:rPr lang="en-US" dirty="0"/>
              <a:t>      &lt;/form</a:t>
            </a:r>
            <a:r>
              <a:rPr lang="en-US" dirty="0" smtClean="0"/>
              <a:t>&gt;</a:t>
            </a:r>
            <a:endParaRPr lang="en-US" dirty="0"/>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234099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 Page </a:t>
            </a:r>
            <a:r>
              <a:rPr lang="en-US" dirty="0" smtClean="0"/>
              <a:t>Printing</a:t>
            </a:r>
            <a:endParaRPr lang="en-US" dirty="0"/>
          </a:p>
        </p:txBody>
      </p:sp>
      <p:sp>
        <p:nvSpPr>
          <p:cNvPr id="3" name="Content Placeholder 2"/>
          <p:cNvSpPr>
            <a:spLocks noGrp="1"/>
          </p:cNvSpPr>
          <p:nvPr>
            <p:ph idx="1"/>
          </p:nvPr>
        </p:nvSpPr>
        <p:spPr/>
        <p:txBody>
          <a:bodyPr/>
          <a:lstStyle/>
          <a:p>
            <a:r>
              <a:rPr lang="en-US" dirty="0"/>
              <a:t>Many times you would like to place a button on your webpage to print the content of that web page via an actual printer. JavaScript helps you to implement this functionality using the </a:t>
            </a:r>
            <a:r>
              <a:rPr lang="en-US" b="1" dirty="0"/>
              <a:t>print</a:t>
            </a:r>
            <a:r>
              <a:rPr lang="en-US" dirty="0"/>
              <a:t> function of </a:t>
            </a:r>
            <a:r>
              <a:rPr lang="en-US" b="1" dirty="0"/>
              <a:t>window</a:t>
            </a:r>
            <a:r>
              <a:rPr lang="en-US" dirty="0"/>
              <a:t> object.</a:t>
            </a:r>
          </a:p>
          <a:p>
            <a:r>
              <a:rPr lang="en-US" dirty="0"/>
              <a:t>The JavaScript print function </a:t>
            </a:r>
            <a:r>
              <a:rPr lang="en-US" b="1" dirty="0" err="1"/>
              <a:t>window.print</a:t>
            </a:r>
            <a:r>
              <a:rPr lang="en-US" b="1" dirty="0"/>
              <a:t>()</a:t>
            </a:r>
            <a:r>
              <a:rPr lang="en-US" dirty="0"/>
              <a:t> prints the current web page when executed. You can call this function directly using the </a:t>
            </a:r>
            <a:r>
              <a:rPr lang="en-US" b="1" dirty="0" err="1"/>
              <a:t>onclick</a:t>
            </a:r>
            <a:r>
              <a:rPr lang="en-US" dirty="0"/>
              <a:t> event as shown in the following example.</a:t>
            </a:r>
          </a:p>
          <a:p>
            <a:pPr marL="0" indent="0">
              <a:buNone/>
            </a:pPr>
            <a:endParaRPr lang="en-US" dirty="0"/>
          </a:p>
        </p:txBody>
      </p:sp>
    </p:spTree>
    <p:extLst>
      <p:ext uri="{BB962C8B-B14F-4D97-AF65-F5344CB8AC3E}">
        <p14:creationId xmlns:p14="http://schemas.microsoft.com/office/powerpoint/2010/main" val="4038194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&lt;html&gt;</a:t>
            </a:r>
          </a:p>
          <a:p>
            <a:pPr marL="0" indent="0">
              <a:buNone/>
            </a:pPr>
            <a:r>
              <a:rPr lang="en-US" dirty="0"/>
              <a:t>   &lt;head</a:t>
            </a:r>
            <a:r>
              <a:rPr lang="en-US" dirty="0" smtClean="0"/>
              <a:t>&gt;</a:t>
            </a:r>
            <a:endParaRPr lang="en-US" dirty="0"/>
          </a:p>
          <a:p>
            <a:pPr marL="0" indent="0">
              <a:buNone/>
            </a:pPr>
            <a:r>
              <a:rPr lang="en-US" dirty="0"/>
              <a:t>      &lt;script type="text/</a:t>
            </a:r>
            <a:r>
              <a:rPr lang="en-US" dirty="0" err="1"/>
              <a:t>javascript</a:t>
            </a:r>
            <a:r>
              <a:rPr lang="en-US" dirty="0"/>
              <a:t>"&gt;</a:t>
            </a:r>
          </a:p>
          <a:p>
            <a:pPr marL="0" indent="0">
              <a:buNone/>
            </a:pPr>
            <a:r>
              <a:rPr lang="en-US" dirty="0"/>
              <a:t>         &lt;!--</a:t>
            </a:r>
          </a:p>
          <a:p>
            <a:pPr marL="0" indent="0">
              <a:buNone/>
            </a:pPr>
            <a:r>
              <a:rPr lang="en-US" dirty="0"/>
              <a:t>         //--&gt;</a:t>
            </a:r>
          </a:p>
          <a:p>
            <a:pPr marL="0" indent="0">
              <a:buNone/>
            </a:pPr>
            <a:r>
              <a:rPr lang="en-US" dirty="0"/>
              <a:t>      &lt;/script</a:t>
            </a:r>
            <a:r>
              <a:rPr lang="en-US" dirty="0" smtClean="0"/>
              <a:t>&gt;</a:t>
            </a:r>
            <a:endParaRPr lang="en-US" dirty="0"/>
          </a:p>
          <a:p>
            <a:pPr marL="0" indent="0">
              <a:buNone/>
            </a:pPr>
            <a:r>
              <a:rPr lang="en-US" dirty="0"/>
              <a:t>   &lt;/head</a:t>
            </a:r>
            <a:r>
              <a:rPr lang="en-US" dirty="0" smtClean="0"/>
              <a:t>&gt;</a:t>
            </a:r>
            <a:endParaRPr lang="en-US" dirty="0"/>
          </a:p>
          <a:p>
            <a:pPr marL="0" indent="0">
              <a:buNone/>
            </a:pPr>
            <a:r>
              <a:rPr lang="en-US" dirty="0"/>
              <a:t>   &lt;body</a:t>
            </a:r>
            <a:r>
              <a:rPr lang="en-US" dirty="0" smtClean="0"/>
              <a:t>&gt;</a:t>
            </a:r>
            <a:endParaRPr lang="en-US" dirty="0"/>
          </a:p>
          <a:p>
            <a:pPr marL="0" indent="0">
              <a:buNone/>
            </a:pPr>
            <a:r>
              <a:rPr lang="en-US" dirty="0"/>
              <a:t>      &lt;form&gt;</a:t>
            </a:r>
          </a:p>
          <a:p>
            <a:pPr marL="0" indent="0">
              <a:buNone/>
            </a:pPr>
            <a:r>
              <a:rPr lang="en-US" dirty="0"/>
              <a:t>         &lt;input type="button" value="Print" </a:t>
            </a:r>
            <a:r>
              <a:rPr lang="en-US" dirty="0" err="1"/>
              <a:t>onclick</a:t>
            </a:r>
            <a:r>
              <a:rPr lang="en-US" dirty="0"/>
              <a:t>="</a:t>
            </a:r>
            <a:r>
              <a:rPr lang="en-US" dirty="0" err="1"/>
              <a:t>window.print</a:t>
            </a:r>
            <a:r>
              <a:rPr lang="en-US" dirty="0"/>
              <a:t>()" /&gt;</a:t>
            </a:r>
          </a:p>
          <a:p>
            <a:pPr marL="0" indent="0">
              <a:buNone/>
            </a:pPr>
            <a:r>
              <a:rPr lang="en-US" dirty="0"/>
              <a:t>      &lt;/form</a:t>
            </a:r>
            <a:r>
              <a:rPr lang="en-US" dirty="0" smtClean="0"/>
              <a:t>&gt;</a:t>
            </a:r>
            <a:endParaRPr lang="en-US" dirty="0"/>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2959129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a:t>
            </a:r>
            <a:r>
              <a:rPr lang="en-US" dirty="0" smtClean="0"/>
              <a:t>Introduction</a:t>
            </a:r>
            <a:endParaRPr lang="en-US" dirty="0"/>
          </a:p>
        </p:txBody>
      </p:sp>
      <p:sp>
        <p:nvSpPr>
          <p:cNvPr id="3" name="Content Placeholder 2"/>
          <p:cNvSpPr>
            <a:spLocks noGrp="1"/>
          </p:cNvSpPr>
          <p:nvPr>
            <p:ph idx="1"/>
          </p:nvPr>
        </p:nvSpPr>
        <p:spPr/>
        <p:txBody>
          <a:bodyPr/>
          <a:lstStyle/>
          <a:p>
            <a:r>
              <a:rPr lang="en-US" dirty="0"/>
              <a:t>JavaScript is the most popular programming language in the world.</a:t>
            </a:r>
          </a:p>
          <a:p>
            <a:r>
              <a:rPr lang="en-US" dirty="0"/>
              <a:t>This page contains some examples of what JavaScript can do.</a:t>
            </a:r>
          </a:p>
          <a:p>
            <a:r>
              <a:rPr lang="en-US" dirty="0"/>
              <a:t>JavaScript Can Change HTML Content</a:t>
            </a:r>
          </a:p>
          <a:p>
            <a:r>
              <a:rPr lang="en-US" dirty="0"/>
              <a:t>One of many HTML methods is </a:t>
            </a:r>
            <a:r>
              <a:rPr lang="en-US" b="1" dirty="0" err="1"/>
              <a:t>getElementById</a:t>
            </a:r>
            <a:r>
              <a:rPr lang="en-US" b="1" dirty="0"/>
              <a:t>()</a:t>
            </a:r>
            <a:r>
              <a:rPr lang="en-US" dirty="0"/>
              <a:t>.</a:t>
            </a:r>
          </a:p>
          <a:p>
            <a:r>
              <a:rPr lang="en-US" dirty="0"/>
              <a:t>This example uses the method to "find" an HTML element (with id="demo"), and changes the element content (</a:t>
            </a:r>
            <a:r>
              <a:rPr lang="en-US" b="1" dirty="0" err="1"/>
              <a:t>innerHTML</a:t>
            </a:r>
            <a:r>
              <a:rPr lang="en-US" dirty="0"/>
              <a:t>) to "Hello JavaScript":</a:t>
            </a:r>
          </a:p>
          <a:p>
            <a:pPr marL="0" indent="0">
              <a:buNone/>
            </a:pPr>
            <a:r>
              <a:rPr lang="en-US" dirty="0" err="1" smtClean="0"/>
              <a:t>document.getElementById</a:t>
            </a:r>
            <a:r>
              <a:rPr lang="en-US" dirty="0"/>
              <a:t>("demo").</a:t>
            </a:r>
            <a:r>
              <a:rPr lang="en-US" dirty="0" err="1"/>
              <a:t>innerHTML</a:t>
            </a:r>
            <a:r>
              <a:rPr lang="en-US" dirty="0"/>
              <a:t> = "Hello JavaScript";</a:t>
            </a:r>
          </a:p>
        </p:txBody>
      </p:sp>
    </p:spTree>
    <p:extLst>
      <p:ext uri="{BB962C8B-B14F-4D97-AF65-F5344CB8AC3E}">
        <p14:creationId xmlns:p14="http://schemas.microsoft.com/office/powerpoint/2010/main" val="23687231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JavaScript Can Change HTML Styles (CSS</a:t>
            </a:r>
            <a:r>
              <a:rPr lang="en-US" b="1" dirty="0" smtClean="0"/>
              <a:t>)</a:t>
            </a:r>
            <a:endParaRPr lang="en-US" b="1" dirty="0"/>
          </a:p>
        </p:txBody>
      </p:sp>
      <p:sp>
        <p:nvSpPr>
          <p:cNvPr id="3" name="Content Placeholder 2"/>
          <p:cNvSpPr>
            <a:spLocks noGrp="1"/>
          </p:cNvSpPr>
          <p:nvPr>
            <p:ph idx="1"/>
          </p:nvPr>
        </p:nvSpPr>
        <p:spPr>
          <a:xfrm>
            <a:off x="838200" y="1690688"/>
            <a:ext cx="10515600" cy="4351338"/>
          </a:xfrm>
        </p:spPr>
        <p:txBody>
          <a:bodyPr>
            <a:normAutofit fontScale="55000" lnSpcReduction="20000"/>
          </a:bodyPr>
          <a:lstStyle/>
          <a:p>
            <a:r>
              <a:rPr lang="en-US" dirty="0"/>
              <a:t>Changing the style of an HTML element, is a variant of changing an HTML attribute</a:t>
            </a:r>
            <a:r>
              <a:rPr lang="en-US" dirty="0" smtClean="0"/>
              <a:t>:</a:t>
            </a:r>
          </a:p>
          <a:p>
            <a:pPr marL="0" indent="0">
              <a:buNone/>
            </a:pPr>
            <a:endParaRPr lang="en-US" dirty="0" smtClean="0"/>
          </a:p>
          <a:p>
            <a:pPr marL="0" indent="0">
              <a:buNone/>
            </a:pPr>
            <a:r>
              <a:rPr lang="en-US" dirty="0" smtClean="0"/>
              <a:t>&lt;</a:t>
            </a:r>
            <a:r>
              <a:rPr lang="en-US" dirty="0"/>
              <a:t>body</a:t>
            </a:r>
            <a:r>
              <a:rPr lang="en-US" dirty="0" smtClean="0"/>
              <a:t>&gt;</a:t>
            </a:r>
            <a:endParaRPr lang="en-US" dirty="0"/>
          </a:p>
          <a:p>
            <a:pPr marL="0" indent="0">
              <a:buNone/>
            </a:pPr>
            <a:r>
              <a:rPr lang="en-US" dirty="0"/>
              <a:t>&lt;h1&gt;What Can JavaScript Do?&lt;/h1&gt;</a:t>
            </a:r>
          </a:p>
          <a:p>
            <a:pPr marL="0" indent="0">
              <a:buNone/>
            </a:pPr>
            <a:endParaRPr lang="en-US" dirty="0"/>
          </a:p>
          <a:p>
            <a:pPr marL="0" indent="0">
              <a:buNone/>
            </a:pPr>
            <a:r>
              <a:rPr lang="en-US" dirty="0"/>
              <a:t>&lt;p id="demo"&gt;JavaScript can change the style of an HTML element.&lt;/p</a:t>
            </a:r>
            <a:r>
              <a:rPr lang="en-US" dirty="0" smtClean="0"/>
              <a:t>&gt;</a:t>
            </a:r>
            <a:endParaRPr lang="en-US" dirty="0"/>
          </a:p>
          <a:p>
            <a:pPr marL="0" indent="0">
              <a:buNone/>
            </a:pPr>
            <a:r>
              <a:rPr lang="en-US" dirty="0"/>
              <a:t>&lt;button type="button" </a:t>
            </a:r>
            <a:r>
              <a:rPr lang="en-US" dirty="0" err="1"/>
              <a:t>onclick</a:t>
            </a:r>
            <a:r>
              <a:rPr lang="en-US" dirty="0"/>
              <a:t>="</a:t>
            </a:r>
            <a:r>
              <a:rPr lang="en-US" dirty="0" err="1"/>
              <a:t>myFunction</a:t>
            </a:r>
            <a:r>
              <a:rPr lang="en-US" dirty="0"/>
              <a:t>()"&gt;Click Me!&lt;/button</a:t>
            </a:r>
            <a:r>
              <a:rPr lang="en-US" dirty="0" smtClean="0"/>
              <a:t>&gt;</a:t>
            </a:r>
            <a:endParaRPr lang="en-US" dirty="0"/>
          </a:p>
          <a:p>
            <a:pPr marL="0" indent="0">
              <a:buNone/>
            </a:pPr>
            <a:r>
              <a:rPr lang="en-US" dirty="0"/>
              <a:t>&lt;script&gt;</a:t>
            </a:r>
          </a:p>
          <a:p>
            <a:pPr marL="0" indent="0">
              <a:buNone/>
            </a:pPr>
            <a:r>
              <a:rPr lang="en-US" dirty="0"/>
              <a:t>function </a:t>
            </a:r>
            <a:r>
              <a:rPr lang="en-US" dirty="0" err="1"/>
              <a:t>myFunction</a:t>
            </a:r>
            <a:r>
              <a:rPr lang="en-US" dirty="0"/>
              <a:t>() {</a:t>
            </a:r>
          </a:p>
          <a:p>
            <a:pPr marL="0" indent="0">
              <a:buNone/>
            </a:pPr>
            <a:r>
              <a:rPr lang="en-US" dirty="0"/>
              <a:t>    </a:t>
            </a:r>
            <a:r>
              <a:rPr lang="en-US" dirty="0" err="1"/>
              <a:t>var</a:t>
            </a:r>
            <a:r>
              <a:rPr lang="en-US" dirty="0"/>
              <a:t> x = </a:t>
            </a:r>
            <a:r>
              <a:rPr lang="en-US" dirty="0" err="1"/>
              <a:t>document.getElementById</a:t>
            </a:r>
            <a:r>
              <a:rPr lang="en-US" dirty="0"/>
              <a:t>("demo");</a:t>
            </a:r>
          </a:p>
          <a:p>
            <a:pPr marL="0" indent="0">
              <a:buNone/>
            </a:pPr>
            <a:r>
              <a:rPr lang="en-US" dirty="0"/>
              <a:t>    </a:t>
            </a:r>
            <a:r>
              <a:rPr lang="en-US" dirty="0" err="1"/>
              <a:t>x.style.fontSize</a:t>
            </a:r>
            <a:r>
              <a:rPr lang="en-US" dirty="0"/>
              <a:t> = "25px";           </a:t>
            </a:r>
          </a:p>
          <a:p>
            <a:pPr marL="0" indent="0">
              <a:buNone/>
            </a:pPr>
            <a:r>
              <a:rPr lang="en-US" dirty="0"/>
              <a:t>    </a:t>
            </a:r>
            <a:r>
              <a:rPr lang="en-US" dirty="0" err="1"/>
              <a:t>x.style.color</a:t>
            </a:r>
            <a:r>
              <a:rPr lang="en-US" dirty="0"/>
              <a:t> = "red"; </a:t>
            </a:r>
          </a:p>
          <a:p>
            <a:pPr marL="0" indent="0">
              <a:buNone/>
            </a:pPr>
            <a:r>
              <a:rPr lang="en-US" dirty="0"/>
              <a:t>}</a:t>
            </a:r>
          </a:p>
          <a:p>
            <a:pPr marL="0" indent="0">
              <a:buNone/>
            </a:pPr>
            <a:r>
              <a:rPr lang="en-US" dirty="0"/>
              <a:t>&lt;/script</a:t>
            </a:r>
            <a:r>
              <a:rPr lang="en-US" dirty="0" smtClean="0"/>
              <a:t>&gt;</a:t>
            </a:r>
            <a:endParaRPr lang="en-US" dirty="0"/>
          </a:p>
          <a:p>
            <a:pPr marL="0" indent="0">
              <a:buNone/>
            </a:pPr>
            <a:r>
              <a:rPr lang="en-US" dirty="0"/>
              <a:t>&lt;/body</a:t>
            </a:r>
            <a:r>
              <a:rPr lang="en-US" dirty="0" smtClean="0"/>
              <a:t>&gt; </a:t>
            </a:r>
            <a:endParaRPr lang="en-US" dirty="0"/>
          </a:p>
        </p:txBody>
      </p:sp>
    </p:spTree>
    <p:extLst>
      <p:ext uri="{BB962C8B-B14F-4D97-AF65-F5344CB8AC3E}">
        <p14:creationId xmlns:p14="http://schemas.microsoft.com/office/powerpoint/2010/main" val="2607034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through forms</a:t>
            </a:r>
            <a:endParaRPr lang="en-US" dirty="0"/>
          </a:p>
        </p:txBody>
      </p:sp>
      <p:sp>
        <p:nvSpPr>
          <p:cNvPr id="3" name="Content Placeholder 2"/>
          <p:cNvSpPr>
            <a:spLocks noGrp="1"/>
          </p:cNvSpPr>
          <p:nvPr>
            <p:ph idx="1"/>
          </p:nvPr>
        </p:nvSpPr>
        <p:spPr/>
        <p:txBody>
          <a:bodyPr/>
          <a:lstStyle/>
          <a:p>
            <a:r>
              <a:rPr lang="en-US" dirty="0" smtClean="0"/>
              <a:t>A=</a:t>
            </a:r>
            <a:r>
              <a:rPr lang="en-US" dirty="0" err="1" smtClean="0"/>
              <a:t>parseInt</a:t>
            </a:r>
            <a:r>
              <a:rPr lang="en-US" dirty="0" smtClean="0"/>
              <a:t>(document.F.No1.value)</a:t>
            </a:r>
            <a:endParaRPr lang="en-US" dirty="0"/>
          </a:p>
        </p:txBody>
      </p:sp>
    </p:spTree>
    <p:extLst>
      <p:ext uri="{BB962C8B-B14F-4D97-AF65-F5344CB8AC3E}">
        <p14:creationId xmlns:p14="http://schemas.microsoft.com/office/powerpoint/2010/main" val="2367967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ur </a:t>
            </a:r>
            <a:r>
              <a:rPr lang="en-US" dirty="0"/>
              <a:t>First JavaScript </a:t>
            </a:r>
            <a:r>
              <a:rPr lang="en-US" dirty="0" smtClean="0"/>
              <a:t>Script</a:t>
            </a:r>
            <a:endParaRPr lang="en-US" dirty="0"/>
          </a:p>
        </p:txBody>
      </p:sp>
      <p:sp>
        <p:nvSpPr>
          <p:cNvPr id="3" name="Content Placeholder 2"/>
          <p:cNvSpPr>
            <a:spLocks noGrp="1"/>
          </p:cNvSpPr>
          <p:nvPr>
            <p:ph idx="1"/>
          </p:nvPr>
        </p:nvSpPr>
        <p:spPr/>
        <p:txBody>
          <a:bodyPr/>
          <a:lstStyle/>
          <a:p>
            <a:pPr marL="0" indent="0">
              <a:buNone/>
            </a:pPr>
            <a:r>
              <a:rPr lang="en-US" dirty="0"/>
              <a:t>Let us take a sample example to print out "Hello World". We added an optional HTML comment that surrounds our JavaScript code. This is to save our code from a browser that does not support JavaScript. The comment ends with a "//--&gt;". Here "//" signifies a comment in JavaScript, so we add that to prevent a browser from reading the end of the HTML comment as a piece of JavaScript code. Next, we call a function </a:t>
            </a:r>
            <a:r>
              <a:rPr lang="en-US" b="1" dirty="0" err="1"/>
              <a:t>document.write</a:t>
            </a:r>
            <a:r>
              <a:rPr lang="en-US" dirty="0"/>
              <a:t> which writes a string into our HTML document.</a:t>
            </a:r>
          </a:p>
        </p:txBody>
      </p:sp>
    </p:spTree>
    <p:extLst>
      <p:ext uri="{BB962C8B-B14F-4D97-AF65-F5344CB8AC3E}">
        <p14:creationId xmlns:p14="http://schemas.microsoft.com/office/powerpoint/2010/main" val="2841927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 Tasks</a:t>
            </a:r>
            <a:endParaRPr lang="en-US" dirty="0"/>
          </a:p>
        </p:txBody>
      </p:sp>
      <p:sp>
        <p:nvSpPr>
          <p:cNvPr id="3" name="Content Placeholder 2"/>
          <p:cNvSpPr>
            <a:spLocks noGrp="1"/>
          </p:cNvSpPr>
          <p:nvPr>
            <p:ph idx="1"/>
          </p:nvPr>
        </p:nvSpPr>
        <p:spPr/>
        <p:txBody>
          <a:bodyPr>
            <a:normAutofit lnSpcReduction="10000"/>
          </a:bodyPr>
          <a:lstStyle/>
          <a:p>
            <a:r>
              <a:rPr lang="en-US" dirty="0" smtClean="0"/>
              <a:t>Write a program that display different type of variable.</a:t>
            </a:r>
          </a:p>
          <a:p>
            <a:r>
              <a:rPr lang="en-US" dirty="0" smtClean="0"/>
              <a:t>Write a program that input the 3 name and display on the browser.</a:t>
            </a:r>
          </a:p>
          <a:p>
            <a:r>
              <a:rPr lang="en-US" dirty="0" smtClean="0"/>
              <a:t>Write java code for the expression 10*(24/(5-2))+13</a:t>
            </a:r>
          </a:p>
          <a:p>
            <a:r>
              <a:rPr lang="en-US" dirty="0" smtClean="0"/>
              <a:t>Write a code form two variable to implement type costing using </a:t>
            </a:r>
            <a:r>
              <a:rPr lang="en-US" dirty="0" err="1" smtClean="0"/>
              <a:t>fuction</a:t>
            </a:r>
            <a:r>
              <a:rPr lang="en-US" dirty="0" smtClean="0"/>
              <a:t>.</a:t>
            </a:r>
          </a:p>
          <a:p>
            <a:pPr lvl="1"/>
            <a:r>
              <a:rPr lang="en-US" dirty="0" smtClean="0"/>
              <a:t>Str1=“10”, str2=“20”</a:t>
            </a:r>
          </a:p>
          <a:p>
            <a:pPr lvl="1"/>
            <a:r>
              <a:rPr lang="en-US" dirty="0" smtClean="0"/>
              <a:t>Str1+str2, </a:t>
            </a:r>
            <a:r>
              <a:rPr lang="en-US" dirty="0" err="1" smtClean="0"/>
              <a:t>parseInt</a:t>
            </a:r>
            <a:r>
              <a:rPr lang="en-US" dirty="0" smtClean="0"/>
              <a:t>(str1)+</a:t>
            </a:r>
            <a:r>
              <a:rPr lang="en-US" dirty="0" err="1" smtClean="0"/>
              <a:t>parseInt</a:t>
            </a:r>
            <a:r>
              <a:rPr lang="en-US" dirty="0" smtClean="0"/>
              <a:t>(str2)</a:t>
            </a:r>
            <a:endParaRPr lang="en-US" dirty="0"/>
          </a:p>
          <a:p>
            <a:pPr marL="0" indent="0">
              <a:buNone/>
            </a:pPr>
            <a:r>
              <a:rPr lang="en-US" dirty="0" smtClean="0"/>
              <a:t>Write a program in java script to check the even odd variable by using the prompt box as a input data.</a:t>
            </a:r>
            <a:endParaRPr lang="en-US" dirty="0"/>
          </a:p>
          <a:p>
            <a:pPr marL="0" indent="0">
              <a:buNone/>
            </a:pPr>
            <a:r>
              <a:rPr lang="en-US" dirty="0" smtClean="0"/>
              <a:t>Write the program to check vowel character.</a:t>
            </a:r>
          </a:p>
          <a:p>
            <a:pPr marL="0" indent="0">
              <a:buNone/>
            </a:pPr>
            <a:endParaRPr lang="en-US" dirty="0" smtClean="0"/>
          </a:p>
        </p:txBody>
      </p:sp>
    </p:spTree>
    <p:extLst>
      <p:ext uri="{BB962C8B-B14F-4D97-AF65-F5344CB8AC3E}">
        <p14:creationId xmlns:p14="http://schemas.microsoft.com/office/powerpoint/2010/main" val="9635432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Quiz</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657566532"/>
              </p:ext>
            </p:extLst>
          </p:nvPr>
        </p:nvGraphicFramePr>
        <p:xfrm>
          <a:off x="739016" y="2559051"/>
          <a:ext cx="5937250" cy="914400"/>
        </p:xfrm>
        <a:graphic>
          <a:graphicData uri="http://schemas.openxmlformats.org/drawingml/2006/table">
            <a:tbl>
              <a:tblPr firstRow="1" firstCol="1" bandRow="1"/>
              <a:tblGrid>
                <a:gridCol w="2968625"/>
                <a:gridCol w="2968625"/>
              </a:tblGrid>
              <a:tr h="0">
                <a:tc>
                  <a: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Number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Square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spcBef>
                          <a:spcPts val="0"/>
                        </a:spcBef>
                        <a:spcAft>
                          <a:spcPts val="0"/>
                        </a:spcAft>
                      </a:pPr>
                      <a:r>
                        <a:rPr lang="en-US" sz="1200">
                          <a:effectLst/>
                          <a:latin typeface="Times New Roman" panose="02020603050405020304" pitchFamily="18" charset="0"/>
                          <a:ea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200" dirty="0">
                          <a:effectLst/>
                          <a:latin typeface="Times New Roman" panose="02020603050405020304" pitchFamily="18" charset="0"/>
                          <a:ea typeface="Times New Roman" panose="02020603050405020304" pitchFamily="18"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Rectangle 2"/>
          <p:cNvSpPr>
            <a:spLocks noChangeArrowheads="1"/>
          </p:cNvSpPr>
          <p:nvPr/>
        </p:nvSpPr>
        <p:spPr bwMode="auto">
          <a:xfrm>
            <a:off x="614149" y="1657678"/>
            <a:ext cx="78694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Q.No.3</a:t>
            </a: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Write down the program for display table of Squares.				</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8"/>
          <p:cNvSpPr/>
          <p:nvPr/>
        </p:nvSpPr>
        <p:spPr>
          <a:xfrm>
            <a:off x="614148" y="4304816"/>
            <a:ext cx="10739651" cy="646331"/>
          </a:xfrm>
          <a:prstGeom prst="rect">
            <a:avLst/>
          </a:prstGeom>
        </p:spPr>
        <p:txBody>
          <a:bodyPr wrap="square">
            <a:spAutoFit/>
          </a:bodyPr>
          <a:lstStyle/>
          <a:p>
            <a:r>
              <a:rPr lang="en-US" b="1" dirty="0">
                <a:latin typeface="Times New Roman" panose="02020603050405020304" pitchFamily="18" charset="0"/>
                <a:ea typeface="Times New Roman" panose="02020603050405020304" pitchFamily="18" charset="0"/>
              </a:rPr>
              <a:t>Q. No. 3:</a:t>
            </a:r>
            <a:r>
              <a:rPr lang="en-US" dirty="0">
                <a:latin typeface="Times New Roman" panose="02020603050405020304" pitchFamily="18" charset="0"/>
                <a:ea typeface="Times New Roman" panose="02020603050405020304" pitchFamily="18" charset="0"/>
              </a:rPr>
              <a:t> Write down a parameterized function in Java Script that take some integer value from user and prints table of that value till 20?</a:t>
            </a:r>
            <a:endParaRPr lang="en-US" dirty="0"/>
          </a:p>
        </p:txBody>
      </p:sp>
    </p:spTree>
    <p:extLst>
      <p:ext uri="{BB962C8B-B14F-4D97-AF65-F5344CB8AC3E}">
        <p14:creationId xmlns:p14="http://schemas.microsoft.com/office/powerpoint/2010/main" val="1109112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This function can be used to write text, HTML, or both. Take a look at the following code</a:t>
            </a:r>
            <a:r>
              <a:rPr lang="en-US" dirty="0" smtClean="0"/>
              <a:t>.</a:t>
            </a:r>
          </a:p>
          <a:p>
            <a:pPr marL="0" indent="0">
              <a:buNone/>
            </a:pPr>
            <a:r>
              <a:rPr lang="en-US" dirty="0"/>
              <a:t>&lt;html&gt;</a:t>
            </a:r>
          </a:p>
          <a:p>
            <a:pPr marL="0" indent="0">
              <a:buNone/>
            </a:pPr>
            <a:r>
              <a:rPr lang="en-US" dirty="0"/>
              <a:t>   &lt;body&gt;</a:t>
            </a:r>
          </a:p>
          <a:p>
            <a:pPr marL="0" indent="0">
              <a:buNone/>
            </a:pPr>
            <a:r>
              <a:rPr lang="en-US" dirty="0"/>
              <a:t>      &lt;script language="</a:t>
            </a:r>
            <a:r>
              <a:rPr lang="en-US" dirty="0" err="1"/>
              <a:t>javascript</a:t>
            </a:r>
            <a:r>
              <a:rPr lang="en-US" dirty="0"/>
              <a:t>" type="text/</a:t>
            </a:r>
            <a:r>
              <a:rPr lang="en-US" dirty="0" err="1"/>
              <a:t>javascript</a:t>
            </a:r>
            <a:r>
              <a:rPr lang="en-US" dirty="0"/>
              <a:t>"&gt;</a:t>
            </a:r>
          </a:p>
          <a:p>
            <a:pPr marL="0" indent="0">
              <a:buNone/>
            </a:pPr>
            <a:r>
              <a:rPr lang="en-US" dirty="0"/>
              <a:t>         &lt;!--</a:t>
            </a:r>
          </a:p>
          <a:p>
            <a:pPr marL="0" indent="0">
              <a:buNone/>
            </a:pPr>
            <a:r>
              <a:rPr lang="en-US" dirty="0"/>
              <a:t>            </a:t>
            </a:r>
            <a:r>
              <a:rPr lang="en-US" dirty="0" err="1"/>
              <a:t>document.write</a:t>
            </a:r>
            <a:r>
              <a:rPr lang="en-US" dirty="0"/>
              <a:t>("Hello World!")</a:t>
            </a:r>
          </a:p>
          <a:p>
            <a:pPr marL="0" indent="0">
              <a:buNone/>
            </a:pPr>
            <a:r>
              <a:rPr lang="en-US" dirty="0"/>
              <a:t>         //--&gt;</a:t>
            </a:r>
          </a:p>
          <a:p>
            <a:pPr marL="0" indent="0">
              <a:buNone/>
            </a:pPr>
            <a:r>
              <a:rPr lang="en-US" dirty="0"/>
              <a:t>      &lt;/script&gt;</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309421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Semicolons are </a:t>
            </a:r>
            <a:r>
              <a:rPr lang="en-US" dirty="0" smtClean="0"/>
              <a:t>Optional</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&lt;script language="</a:t>
            </a:r>
            <a:r>
              <a:rPr lang="en-US" dirty="0" err="1"/>
              <a:t>javascript</a:t>
            </a:r>
            <a:r>
              <a:rPr lang="en-US" dirty="0"/>
              <a:t>" type="text/</a:t>
            </a:r>
            <a:r>
              <a:rPr lang="en-US" dirty="0" err="1"/>
              <a:t>javascript</a:t>
            </a:r>
            <a:r>
              <a:rPr lang="en-US" dirty="0"/>
              <a:t>"&gt;</a:t>
            </a:r>
          </a:p>
          <a:p>
            <a:pPr marL="0" indent="0">
              <a:buNone/>
            </a:pPr>
            <a:r>
              <a:rPr lang="en-US" dirty="0"/>
              <a:t>   &lt;!--</a:t>
            </a:r>
          </a:p>
          <a:p>
            <a:pPr marL="0" indent="0">
              <a:buNone/>
            </a:pPr>
            <a:r>
              <a:rPr lang="en-US" dirty="0"/>
              <a:t>      var1 = 10</a:t>
            </a:r>
          </a:p>
          <a:p>
            <a:pPr marL="0" indent="0">
              <a:buNone/>
            </a:pPr>
            <a:r>
              <a:rPr lang="en-US" dirty="0"/>
              <a:t>      var2 = 20</a:t>
            </a:r>
          </a:p>
          <a:p>
            <a:pPr marL="0" indent="0">
              <a:buNone/>
            </a:pPr>
            <a:r>
              <a:rPr lang="en-US" dirty="0"/>
              <a:t>   //--&gt;</a:t>
            </a:r>
          </a:p>
          <a:p>
            <a:pPr marL="0" indent="0">
              <a:buNone/>
            </a:pPr>
            <a:r>
              <a:rPr lang="en-US" dirty="0"/>
              <a:t>&lt;/script</a:t>
            </a:r>
            <a:r>
              <a:rPr lang="en-US" dirty="0" smtClean="0"/>
              <a:t>&gt;</a:t>
            </a:r>
          </a:p>
          <a:p>
            <a:pPr marL="0" indent="0">
              <a:buNone/>
            </a:pPr>
            <a:r>
              <a:rPr lang="en-US" dirty="0" smtClean="0"/>
              <a:t>-----------------------------------------</a:t>
            </a:r>
          </a:p>
          <a:p>
            <a:pPr marL="0" indent="0">
              <a:buNone/>
            </a:pPr>
            <a:r>
              <a:rPr lang="en-US" dirty="0"/>
              <a:t>&lt;script language="</a:t>
            </a:r>
            <a:r>
              <a:rPr lang="en-US" dirty="0" err="1"/>
              <a:t>javascript</a:t>
            </a:r>
            <a:r>
              <a:rPr lang="en-US" dirty="0"/>
              <a:t>" type="text/</a:t>
            </a:r>
            <a:r>
              <a:rPr lang="en-US" dirty="0" err="1"/>
              <a:t>javascript</a:t>
            </a:r>
            <a:r>
              <a:rPr lang="en-US" dirty="0"/>
              <a:t>"&gt;</a:t>
            </a:r>
          </a:p>
          <a:p>
            <a:pPr marL="0" indent="0">
              <a:buNone/>
            </a:pPr>
            <a:r>
              <a:rPr lang="en-US" dirty="0"/>
              <a:t>   &lt;!--</a:t>
            </a:r>
          </a:p>
          <a:p>
            <a:pPr marL="0" indent="0">
              <a:buNone/>
            </a:pPr>
            <a:r>
              <a:rPr lang="en-US" dirty="0"/>
              <a:t>      var1 = 10; var2 = 20;</a:t>
            </a:r>
          </a:p>
          <a:p>
            <a:pPr marL="0" indent="0">
              <a:buNone/>
            </a:pPr>
            <a:r>
              <a:rPr lang="en-US" dirty="0"/>
              <a:t>   //--&gt;</a:t>
            </a:r>
          </a:p>
          <a:p>
            <a:pPr marL="0" indent="0">
              <a:buNone/>
            </a:pPr>
            <a:r>
              <a:rPr lang="en-US" dirty="0"/>
              <a:t>&lt;/script&gt;</a:t>
            </a:r>
          </a:p>
        </p:txBody>
      </p:sp>
    </p:spTree>
    <p:extLst>
      <p:ext uri="{BB962C8B-B14F-4D97-AF65-F5344CB8AC3E}">
        <p14:creationId xmlns:p14="http://schemas.microsoft.com/office/powerpoint/2010/main" val="1808305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a:t>
            </a:r>
            <a:r>
              <a:rPr lang="en-US" dirty="0" smtClean="0"/>
              <a:t>Sensitivity</a:t>
            </a:r>
            <a:endParaRPr lang="en-US" dirty="0"/>
          </a:p>
        </p:txBody>
      </p:sp>
      <p:sp>
        <p:nvSpPr>
          <p:cNvPr id="3" name="Content Placeholder 2"/>
          <p:cNvSpPr>
            <a:spLocks noGrp="1"/>
          </p:cNvSpPr>
          <p:nvPr>
            <p:ph idx="1"/>
          </p:nvPr>
        </p:nvSpPr>
        <p:spPr/>
        <p:txBody>
          <a:bodyPr/>
          <a:lstStyle/>
          <a:p>
            <a:pPr marL="0" indent="0">
              <a:buNone/>
            </a:pPr>
            <a:r>
              <a:rPr lang="en-US" dirty="0"/>
              <a:t>JavaScript is a case-sensitive language. This means that the language keywords, variables, function names, and any other identifiers must always be </a:t>
            </a:r>
            <a:r>
              <a:rPr lang="en-US" dirty="0" smtClean="0"/>
              <a:t>typed </a:t>
            </a:r>
            <a:r>
              <a:rPr lang="en-US" dirty="0"/>
              <a:t>with a consistent capitalization of letters</a:t>
            </a:r>
            <a:r>
              <a:rPr lang="en-US" dirty="0" smtClean="0"/>
              <a:t>.</a:t>
            </a:r>
          </a:p>
          <a:p>
            <a:r>
              <a:rPr lang="en-US" dirty="0"/>
              <a:t>So the identifiers </a:t>
            </a:r>
            <a:r>
              <a:rPr lang="en-US" b="1" dirty="0"/>
              <a:t>Time</a:t>
            </a:r>
            <a:r>
              <a:rPr lang="en-US" dirty="0"/>
              <a:t> and </a:t>
            </a:r>
            <a:r>
              <a:rPr lang="en-US" b="1" dirty="0"/>
              <a:t>TIME</a:t>
            </a:r>
            <a:r>
              <a:rPr lang="en-US" dirty="0"/>
              <a:t> will convey different meanings in JavaScript.</a:t>
            </a:r>
          </a:p>
          <a:p>
            <a:r>
              <a:rPr lang="en-US" b="1" dirty="0"/>
              <a:t>NOTE</a:t>
            </a:r>
            <a:r>
              <a:rPr lang="en-US" dirty="0"/>
              <a:t> − Care should be taken while writing variable and function names in JavaScript.</a:t>
            </a:r>
          </a:p>
          <a:p>
            <a:pPr marL="0" indent="0">
              <a:buNone/>
            </a:pPr>
            <a:endParaRPr lang="en-US" dirty="0"/>
          </a:p>
        </p:txBody>
      </p:sp>
    </p:spTree>
    <p:extLst>
      <p:ext uri="{BB962C8B-B14F-4D97-AF65-F5344CB8AC3E}">
        <p14:creationId xmlns:p14="http://schemas.microsoft.com/office/powerpoint/2010/main" val="2087492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Comments in </a:t>
            </a:r>
            <a:r>
              <a:rPr lang="en-US" b="1" dirty="0" smtClean="0"/>
              <a:t>JavaScript</a:t>
            </a:r>
            <a:endParaRPr lang="en-US" b="1" dirty="0"/>
          </a:p>
        </p:txBody>
      </p:sp>
      <p:sp>
        <p:nvSpPr>
          <p:cNvPr id="3" name="Content Placeholder 2"/>
          <p:cNvSpPr>
            <a:spLocks noGrp="1"/>
          </p:cNvSpPr>
          <p:nvPr>
            <p:ph idx="1"/>
          </p:nvPr>
        </p:nvSpPr>
        <p:spPr/>
        <p:txBody>
          <a:bodyPr>
            <a:normAutofit lnSpcReduction="10000"/>
          </a:bodyPr>
          <a:lstStyle/>
          <a:p>
            <a:r>
              <a:rPr lang="en-US" dirty="0"/>
              <a:t>JavaScript supports both C-style and C++-style comments, Thus −</a:t>
            </a:r>
          </a:p>
          <a:p>
            <a:r>
              <a:rPr lang="en-US" dirty="0"/>
              <a:t>Any text between a // and the end of a line is treated as a comment and is ignored by JavaScript.</a:t>
            </a:r>
          </a:p>
          <a:p>
            <a:r>
              <a:rPr lang="en-US" dirty="0"/>
              <a:t>Any text between the characters /* and */ is treated as a comment. This may span multiple lines.</a:t>
            </a:r>
          </a:p>
          <a:p>
            <a:r>
              <a:rPr lang="en-US" dirty="0"/>
              <a:t>JavaScript also recognizes the HTML comment opening sequence &lt;!--. JavaScript treats this as a single-line comment, just as it does the // comment.</a:t>
            </a:r>
          </a:p>
          <a:p>
            <a:r>
              <a:rPr lang="en-US" dirty="0"/>
              <a:t>The HTML comment closing sequence --&gt; is not recognized by JavaScript so it should be written as //--&gt;.</a:t>
            </a:r>
          </a:p>
          <a:p>
            <a:pPr marL="0" indent="0">
              <a:buNone/>
            </a:pPr>
            <a:endParaRPr lang="en-US" dirty="0" smtClean="0"/>
          </a:p>
        </p:txBody>
      </p:sp>
    </p:spTree>
    <p:extLst>
      <p:ext uri="{BB962C8B-B14F-4D97-AF65-F5344CB8AC3E}">
        <p14:creationId xmlns:p14="http://schemas.microsoft.com/office/powerpoint/2010/main" val="423635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 Placement in HTML </a:t>
            </a:r>
            <a:r>
              <a:rPr lang="en-US" dirty="0" smtClean="0"/>
              <a:t>File</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There </a:t>
            </a:r>
            <a:r>
              <a:rPr lang="en-US" dirty="0"/>
              <a:t>is a flexibility given to include JavaScript code anywhere in an HTML document. However the most preferred ways to include JavaScript in an HTML file are as follows −</a:t>
            </a:r>
          </a:p>
          <a:p>
            <a:r>
              <a:rPr lang="en-US" dirty="0"/>
              <a:t>Script in &lt;head&gt;...&lt;/head&gt; section.</a:t>
            </a:r>
          </a:p>
          <a:p>
            <a:r>
              <a:rPr lang="en-US" dirty="0"/>
              <a:t>Script in &lt;body&gt;...&lt;/body&gt; section.</a:t>
            </a:r>
          </a:p>
          <a:p>
            <a:r>
              <a:rPr lang="en-US" dirty="0"/>
              <a:t>Script in &lt;body&gt;...&lt;/body&gt; and &lt;head&gt;...&lt;/head&gt; sections.</a:t>
            </a:r>
          </a:p>
          <a:p>
            <a:r>
              <a:rPr lang="en-US" dirty="0"/>
              <a:t>Script in an external file and then include in &lt;head&gt;...&lt;/head&gt; section</a:t>
            </a:r>
            <a:r>
              <a:rPr lang="en-US" dirty="0" smtClean="0"/>
              <a:t>.</a:t>
            </a:r>
            <a:endParaRPr lang="en-US" dirty="0"/>
          </a:p>
        </p:txBody>
      </p:sp>
    </p:spTree>
    <p:extLst>
      <p:ext uri="{BB962C8B-B14F-4D97-AF65-F5344CB8AC3E}">
        <p14:creationId xmlns:p14="http://schemas.microsoft.com/office/powerpoint/2010/main" val="202816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781</TotalTime>
  <Words>3107</Words>
  <Application>Microsoft Office PowerPoint</Application>
  <PresentationFormat>Widescreen</PresentationFormat>
  <Paragraphs>422</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Times New Roman</vt:lpstr>
      <vt:lpstr>Office Theme</vt:lpstr>
      <vt:lpstr>JavaScript </vt:lpstr>
      <vt:lpstr>JavaScript</vt:lpstr>
      <vt:lpstr>JavaScript Introduction</vt:lpstr>
      <vt:lpstr>Our First JavaScript Script</vt:lpstr>
      <vt:lpstr>Example</vt:lpstr>
      <vt:lpstr>Semicolons are Optional</vt:lpstr>
      <vt:lpstr>Case Sensitivity</vt:lpstr>
      <vt:lpstr>Comments in JavaScript</vt:lpstr>
      <vt:lpstr>JavaScript - Placement in HTML File</vt:lpstr>
      <vt:lpstr>JavaScript in &lt;head&gt;...&lt;/head&gt; section</vt:lpstr>
      <vt:lpstr>JavaScript in &lt;body&gt;...&lt;/body&gt; section</vt:lpstr>
      <vt:lpstr>JavaScript in &lt;body&gt; and &lt;head&gt; Sections</vt:lpstr>
      <vt:lpstr>JavaScript - Functions</vt:lpstr>
      <vt:lpstr>Function Definition</vt:lpstr>
      <vt:lpstr>Example</vt:lpstr>
      <vt:lpstr>Calling a Function</vt:lpstr>
      <vt:lpstr>Function Parameters</vt:lpstr>
      <vt:lpstr>PowerPoint Presentation</vt:lpstr>
      <vt:lpstr>JavaScript - Events</vt:lpstr>
      <vt:lpstr>JavaScript - Events</vt:lpstr>
      <vt:lpstr>onclick Event Type</vt:lpstr>
      <vt:lpstr>onsubmit Event type</vt:lpstr>
      <vt:lpstr>PowerPoint Presentation</vt:lpstr>
      <vt:lpstr>onmouseover and onmouseout</vt:lpstr>
      <vt:lpstr>PowerPoint Presentation</vt:lpstr>
      <vt:lpstr>What is Page Redirection ?</vt:lpstr>
      <vt:lpstr>PowerPoint Presentation</vt:lpstr>
      <vt:lpstr>JavaScript - Dialog Boxes</vt:lpstr>
      <vt:lpstr>Alert Dialog Box</vt:lpstr>
      <vt:lpstr>Example</vt:lpstr>
      <vt:lpstr>Confirmation Dialog Box</vt:lpstr>
      <vt:lpstr>Example </vt:lpstr>
      <vt:lpstr>Prompt Dialog Box</vt:lpstr>
      <vt:lpstr>Example</vt:lpstr>
      <vt:lpstr>JavaScript - Page Printing</vt:lpstr>
      <vt:lpstr>Example</vt:lpstr>
      <vt:lpstr>JavaScript Introduction</vt:lpstr>
      <vt:lpstr>JavaScript Can Change HTML Styles (CSS)</vt:lpstr>
      <vt:lpstr>Input through forms</vt:lpstr>
      <vt:lpstr>Home Tasks</vt:lpstr>
      <vt:lpstr>Quiz</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Zaheer Ahmed</dc:creator>
  <cp:lastModifiedBy>Zaheer Ahmed</cp:lastModifiedBy>
  <cp:revision>131</cp:revision>
  <dcterms:created xsi:type="dcterms:W3CDTF">2016-03-13T08:56:27Z</dcterms:created>
  <dcterms:modified xsi:type="dcterms:W3CDTF">2017-01-30T04:20:07Z</dcterms:modified>
</cp:coreProperties>
</file>